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handoutMasterIdLst>
    <p:handoutMasterId r:id="rId81"/>
  </p:handoutMasterIdLst>
  <p:sldIdLst>
    <p:sldId id="256" r:id="rId2"/>
    <p:sldId id="258" r:id="rId3"/>
    <p:sldId id="300" r:id="rId4"/>
    <p:sldId id="302" r:id="rId5"/>
    <p:sldId id="259" r:id="rId6"/>
    <p:sldId id="260" r:id="rId7"/>
    <p:sldId id="261" r:id="rId8"/>
    <p:sldId id="263" r:id="rId9"/>
    <p:sldId id="265" r:id="rId10"/>
    <p:sldId id="266" r:id="rId11"/>
    <p:sldId id="267" r:id="rId12"/>
    <p:sldId id="268" r:id="rId13"/>
    <p:sldId id="269" r:id="rId14"/>
    <p:sldId id="270" r:id="rId15"/>
    <p:sldId id="271" r:id="rId16"/>
    <p:sldId id="297" r:id="rId17"/>
    <p:sldId id="298" r:id="rId18"/>
    <p:sldId id="343" r:id="rId19"/>
    <p:sldId id="295" r:id="rId20"/>
    <p:sldId id="296" r:id="rId21"/>
    <p:sldId id="331" r:id="rId22"/>
    <p:sldId id="332" r:id="rId23"/>
    <p:sldId id="333" r:id="rId24"/>
    <p:sldId id="334" r:id="rId25"/>
    <p:sldId id="335" r:id="rId26"/>
    <p:sldId id="337" r:id="rId27"/>
    <p:sldId id="338" r:id="rId28"/>
    <p:sldId id="339" r:id="rId29"/>
    <p:sldId id="340" r:id="rId30"/>
    <p:sldId id="341" r:id="rId31"/>
    <p:sldId id="342" r:id="rId32"/>
    <p:sldId id="344" r:id="rId33"/>
    <p:sldId id="345" r:id="rId34"/>
    <p:sldId id="346" r:id="rId35"/>
    <p:sldId id="303" r:id="rId36"/>
    <p:sldId id="327" r:id="rId37"/>
    <p:sldId id="328" r:id="rId38"/>
    <p:sldId id="329" r:id="rId39"/>
    <p:sldId id="330" r:id="rId40"/>
    <p:sldId id="273" r:id="rId41"/>
    <p:sldId id="274" r:id="rId42"/>
    <p:sldId id="277" r:id="rId43"/>
    <p:sldId id="278" r:id="rId44"/>
    <p:sldId id="280" r:id="rId45"/>
    <p:sldId id="281" r:id="rId46"/>
    <p:sldId id="279" r:id="rId47"/>
    <p:sldId id="282" r:id="rId48"/>
    <p:sldId id="283" r:id="rId49"/>
    <p:sldId id="285" r:id="rId50"/>
    <p:sldId id="284" r:id="rId51"/>
    <p:sldId id="287" r:id="rId52"/>
    <p:sldId id="288" r:id="rId53"/>
    <p:sldId id="289" r:id="rId54"/>
    <p:sldId id="290" r:id="rId55"/>
    <p:sldId id="309" r:id="rId56"/>
    <p:sldId id="310" r:id="rId57"/>
    <p:sldId id="311" r:id="rId58"/>
    <p:sldId id="312" r:id="rId59"/>
    <p:sldId id="313" r:id="rId60"/>
    <p:sldId id="314" r:id="rId61"/>
    <p:sldId id="347" r:id="rId62"/>
    <p:sldId id="315" r:id="rId63"/>
    <p:sldId id="316" r:id="rId64"/>
    <p:sldId id="317" r:id="rId65"/>
    <p:sldId id="318" r:id="rId66"/>
    <p:sldId id="319" r:id="rId67"/>
    <p:sldId id="321" r:id="rId68"/>
    <p:sldId id="320" r:id="rId69"/>
    <p:sldId id="322" r:id="rId70"/>
    <p:sldId id="326" r:id="rId71"/>
    <p:sldId id="323" r:id="rId72"/>
    <p:sldId id="324" r:id="rId73"/>
    <p:sldId id="325" r:id="rId74"/>
    <p:sldId id="348" r:id="rId75"/>
    <p:sldId id="349" r:id="rId76"/>
    <p:sldId id="350" r:id="rId77"/>
    <p:sldId id="351" r:id="rId78"/>
    <p:sldId id="292" r:id="rId79"/>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xiaoliu:Dropbox:Research:experiment%20results:paper%20char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xiaoliu:Dropbox:Research:experiment%20results:paper%20char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E:\Dropbox\Research\experiment%20results\paper%20char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title>
      <c:tx>
        <c:rich>
          <a:bodyPr/>
          <a:lstStyle/>
          <a:p>
            <a:pPr>
              <a:defRPr/>
            </a:pPr>
            <a:r>
              <a:rPr lang="en-US"/>
              <a:t>Results of Medical Entity Extraction</a:t>
            </a:r>
          </a:p>
        </c:rich>
      </c:tx>
      <c:overlay val="0"/>
    </c:title>
    <c:autoTitleDeleted val="0"/>
    <c:plotArea>
      <c:layout/>
      <c:barChart>
        <c:barDir val="col"/>
        <c:grouping val="clustered"/>
        <c:varyColors val="0"/>
        <c:ser>
          <c:idx val="0"/>
          <c:order val="0"/>
          <c:tx>
            <c:strRef>
              <c:f>Sheet1!$C$1</c:f>
              <c:strCache>
                <c:ptCount val="1"/>
                <c:pt idx="0">
                  <c:v>Precision</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Sheet1!$A$2:$B$7</c:f>
              <c:multiLvlStrCache>
                <c:ptCount val="6"/>
                <c:lvl>
                  <c:pt idx="0">
                    <c:v>Drug</c:v>
                  </c:pt>
                  <c:pt idx="1">
                    <c:v>Event</c:v>
                  </c:pt>
                  <c:pt idx="2">
                    <c:v>Drug</c:v>
                  </c:pt>
                  <c:pt idx="3">
                    <c:v>Event</c:v>
                  </c:pt>
                  <c:pt idx="4">
                    <c:v>Drug</c:v>
                  </c:pt>
                  <c:pt idx="5">
                    <c:v>Event</c:v>
                  </c:pt>
                </c:lvl>
                <c:lvl>
                  <c:pt idx="0">
                    <c:v>American Diabetes Association</c:v>
                  </c:pt>
                  <c:pt idx="2">
                    <c:v>Diabetes Forums</c:v>
                  </c:pt>
                  <c:pt idx="4">
                    <c:v>Diabetes Forum</c:v>
                  </c:pt>
                </c:lvl>
              </c:multiLvlStrCache>
            </c:multiLvlStrRef>
          </c:cat>
          <c:val>
            <c:numRef>
              <c:f>Sheet1!$C$2:$C$7</c:f>
              <c:numCache>
                <c:formatCode>0.0%</c:formatCode>
                <c:ptCount val="6"/>
                <c:pt idx="0">
                  <c:v>0.93900000000000061</c:v>
                </c:pt>
                <c:pt idx="1">
                  <c:v>0.873000000000001</c:v>
                </c:pt>
                <c:pt idx="2">
                  <c:v>0.92500000000000004</c:v>
                </c:pt>
                <c:pt idx="3">
                  <c:v>0.86500000000000099</c:v>
                </c:pt>
                <c:pt idx="4">
                  <c:v>0.91400000000000003</c:v>
                </c:pt>
                <c:pt idx="5">
                  <c:v>0.85400000000000065</c:v>
                </c:pt>
              </c:numCache>
            </c:numRef>
          </c:val>
        </c:ser>
        <c:ser>
          <c:idx val="1"/>
          <c:order val="1"/>
          <c:tx>
            <c:strRef>
              <c:f>Sheet1!$D$1</c:f>
              <c:strCache>
                <c:ptCount val="1"/>
                <c:pt idx="0">
                  <c:v>Recall </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Sheet1!$A$2:$B$7</c:f>
              <c:multiLvlStrCache>
                <c:ptCount val="6"/>
                <c:lvl>
                  <c:pt idx="0">
                    <c:v>Drug</c:v>
                  </c:pt>
                  <c:pt idx="1">
                    <c:v>Event</c:v>
                  </c:pt>
                  <c:pt idx="2">
                    <c:v>Drug</c:v>
                  </c:pt>
                  <c:pt idx="3">
                    <c:v>Event</c:v>
                  </c:pt>
                  <c:pt idx="4">
                    <c:v>Drug</c:v>
                  </c:pt>
                  <c:pt idx="5">
                    <c:v>Event</c:v>
                  </c:pt>
                </c:lvl>
                <c:lvl>
                  <c:pt idx="0">
                    <c:v>American Diabetes Association</c:v>
                  </c:pt>
                  <c:pt idx="2">
                    <c:v>Diabetes Forums</c:v>
                  </c:pt>
                  <c:pt idx="4">
                    <c:v>Diabetes Forum</c:v>
                  </c:pt>
                </c:lvl>
              </c:multiLvlStrCache>
            </c:multiLvlStrRef>
          </c:cat>
          <c:val>
            <c:numRef>
              <c:f>Sheet1!$D$2:$D$7</c:f>
              <c:numCache>
                <c:formatCode>0.0%</c:formatCode>
                <c:ptCount val="6"/>
                <c:pt idx="0">
                  <c:v>0.91700000000000004</c:v>
                </c:pt>
                <c:pt idx="1">
                  <c:v>0.80300000000000005</c:v>
                </c:pt>
                <c:pt idx="2">
                  <c:v>0.90800000000000003</c:v>
                </c:pt>
                <c:pt idx="3">
                  <c:v>0.80700000000000005</c:v>
                </c:pt>
                <c:pt idx="4">
                  <c:v>0.90500000000000003</c:v>
                </c:pt>
                <c:pt idx="5">
                  <c:v>0.79500000000000004</c:v>
                </c:pt>
              </c:numCache>
            </c:numRef>
          </c:val>
        </c:ser>
        <c:ser>
          <c:idx val="2"/>
          <c:order val="2"/>
          <c:tx>
            <c:strRef>
              <c:f>Sheet1!$E$1</c:f>
              <c:strCache>
                <c:ptCount val="1"/>
                <c:pt idx="0">
                  <c:v>f-measure</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Sheet1!$A$2:$B$7</c:f>
              <c:multiLvlStrCache>
                <c:ptCount val="6"/>
                <c:lvl>
                  <c:pt idx="0">
                    <c:v>Drug</c:v>
                  </c:pt>
                  <c:pt idx="1">
                    <c:v>Event</c:v>
                  </c:pt>
                  <c:pt idx="2">
                    <c:v>Drug</c:v>
                  </c:pt>
                  <c:pt idx="3">
                    <c:v>Event</c:v>
                  </c:pt>
                  <c:pt idx="4">
                    <c:v>Drug</c:v>
                  </c:pt>
                  <c:pt idx="5">
                    <c:v>Event</c:v>
                  </c:pt>
                </c:lvl>
                <c:lvl>
                  <c:pt idx="0">
                    <c:v>American Diabetes Association</c:v>
                  </c:pt>
                  <c:pt idx="2">
                    <c:v>Diabetes Forums</c:v>
                  </c:pt>
                  <c:pt idx="4">
                    <c:v>Diabetes Forum</c:v>
                  </c:pt>
                </c:lvl>
              </c:multiLvlStrCache>
            </c:multiLvlStrRef>
          </c:cat>
          <c:val>
            <c:numRef>
              <c:f>Sheet1!$E$2:$E$7</c:f>
              <c:numCache>
                <c:formatCode>0.0%</c:formatCode>
                <c:ptCount val="6"/>
                <c:pt idx="0">
                  <c:v>0.92500000000000004</c:v>
                </c:pt>
                <c:pt idx="1">
                  <c:v>0.83500000000000063</c:v>
                </c:pt>
                <c:pt idx="2">
                  <c:v>0.91600000000000004</c:v>
                </c:pt>
                <c:pt idx="3">
                  <c:v>0.83500000000000063</c:v>
                </c:pt>
                <c:pt idx="4">
                  <c:v>0.90900000000000003</c:v>
                </c:pt>
                <c:pt idx="5">
                  <c:v>0.82300000000000062</c:v>
                </c:pt>
              </c:numCache>
            </c:numRef>
          </c:val>
        </c:ser>
        <c:dLbls>
          <c:showLegendKey val="0"/>
          <c:showVal val="1"/>
          <c:showCatName val="0"/>
          <c:showSerName val="0"/>
          <c:showPercent val="0"/>
          <c:showBubbleSize val="0"/>
        </c:dLbls>
        <c:gapWidth val="150"/>
        <c:overlap val="-25"/>
        <c:axId val="146866064"/>
        <c:axId val="146871104"/>
      </c:barChart>
      <c:catAx>
        <c:axId val="146866064"/>
        <c:scaling>
          <c:orientation val="minMax"/>
        </c:scaling>
        <c:delete val="0"/>
        <c:axPos val="b"/>
        <c:numFmt formatCode="General" sourceLinked="0"/>
        <c:majorTickMark val="none"/>
        <c:minorTickMark val="none"/>
        <c:tickLblPos val="nextTo"/>
        <c:txPr>
          <a:bodyPr/>
          <a:lstStyle/>
          <a:p>
            <a:pPr>
              <a:defRPr sz="1100"/>
            </a:pPr>
            <a:endParaRPr lang="en-US"/>
          </a:p>
        </c:txPr>
        <c:crossAx val="146871104"/>
        <c:crosses val="autoZero"/>
        <c:auto val="1"/>
        <c:lblAlgn val="ctr"/>
        <c:lblOffset val="100"/>
        <c:noMultiLvlLbl val="0"/>
      </c:catAx>
      <c:valAx>
        <c:axId val="146871104"/>
        <c:scaling>
          <c:orientation val="minMax"/>
        </c:scaling>
        <c:delete val="1"/>
        <c:axPos val="l"/>
        <c:numFmt formatCode="0.0%" sourceLinked="1"/>
        <c:majorTickMark val="none"/>
        <c:minorTickMark val="none"/>
        <c:tickLblPos val="none"/>
        <c:crossAx val="146866064"/>
        <c:crosses val="autoZero"/>
        <c:crossBetween val="between"/>
      </c:valAx>
    </c:plotArea>
    <c:legend>
      <c:legendPos val="t"/>
      <c:overlay val="0"/>
      <c:txPr>
        <a:bodyPr/>
        <a:lstStyle/>
        <a:p>
          <a:pPr>
            <a:defRPr sz="1100"/>
          </a:pPr>
          <a:endParaRPr lang="en-US"/>
        </a:p>
      </c:txPr>
    </c:legend>
    <c:plotVisOnly val="1"/>
    <c:dispBlanksAs val="gap"/>
    <c:showDLblsOverMax val="0"/>
  </c:chart>
  <c:spPr>
    <a:ln>
      <a:solidFill>
        <a:srgbClr val="4F81BD"/>
      </a:solid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title>
      <c:tx>
        <c:rich>
          <a:bodyPr/>
          <a:lstStyle/>
          <a:p>
            <a:pPr>
              <a:defRPr/>
            </a:pPr>
            <a:r>
              <a:rPr lang="en-US"/>
              <a:t>Results of Report Source Classification</a:t>
            </a:r>
          </a:p>
        </c:rich>
      </c:tx>
      <c:overlay val="0"/>
    </c:title>
    <c:autoTitleDeleted val="0"/>
    <c:plotArea>
      <c:layout/>
      <c:barChart>
        <c:barDir val="col"/>
        <c:grouping val="clustered"/>
        <c:varyColors val="0"/>
        <c:ser>
          <c:idx val="0"/>
          <c:order val="0"/>
          <c:tx>
            <c:strRef>
              <c:f>Sheet1!$C$22</c:f>
              <c:strCache>
                <c:ptCount val="1"/>
                <c:pt idx="0">
                  <c:v>Precision</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Sheet1!$A$23:$B$28</c:f>
              <c:multiLvlStrCache>
                <c:ptCount val="6"/>
                <c:lvl>
                  <c:pt idx="0">
                    <c:v>Without RSC</c:v>
                  </c:pt>
                  <c:pt idx="1">
                    <c:v>RSC</c:v>
                  </c:pt>
                  <c:pt idx="2">
                    <c:v>Without RSC</c:v>
                  </c:pt>
                  <c:pt idx="3">
                    <c:v>RSC</c:v>
                  </c:pt>
                  <c:pt idx="4">
                    <c:v>Without RSC</c:v>
                  </c:pt>
                  <c:pt idx="5">
                    <c:v>RSC</c:v>
                  </c:pt>
                </c:lvl>
                <c:lvl>
                  <c:pt idx="0">
                    <c:v>American Diabetes Association</c:v>
                  </c:pt>
                  <c:pt idx="2">
                    <c:v>Diabetes Forums</c:v>
                  </c:pt>
                  <c:pt idx="4">
                    <c:v>Diabetes Forum</c:v>
                  </c:pt>
                </c:lvl>
              </c:multiLvlStrCache>
            </c:multiLvlStrRef>
          </c:cat>
          <c:val>
            <c:numRef>
              <c:f>Sheet1!$C$23:$C$28</c:f>
              <c:numCache>
                <c:formatCode>0.0%</c:formatCode>
                <c:ptCount val="6"/>
                <c:pt idx="0">
                  <c:v>0.61500000000000099</c:v>
                </c:pt>
                <c:pt idx="1">
                  <c:v>0.83900000000000063</c:v>
                </c:pt>
                <c:pt idx="2">
                  <c:v>0.52700000000000002</c:v>
                </c:pt>
                <c:pt idx="3">
                  <c:v>0.81200000000000061</c:v>
                </c:pt>
                <c:pt idx="4">
                  <c:v>0.51400000000000001</c:v>
                </c:pt>
                <c:pt idx="5">
                  <c:v>0.80200000000000005</c:v>
                </c:pt>
              </c:numCache>
            </c:numRef>
          </c:val>
        </c:ser>
        <c:ser>
          <c:idx val="1"/>
          <c:order val="1"/>
          <c:tx>
            <c:strRef>
              <c:f>Sheet1!$D$22</c:f>
              <c:strCache>
                <c:ptCount val="1"/>
                <c:pt idx="0">
                  <c:v>Recall</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Sheet1!$A$23:$B$28</c:f>
              <c:multiLvlStrCache>
                <c:ptCount val="6"/>
                <c:lvl>
                  <c:pt idx="0">
                    <c:v>Without RSC</c:v>
                  </c:pt>
                  <c:pt idx="1">
                    <c:v>RSC</c:v>
                  </c:pt>
                  <c:pt idx="2">
                    <c:v>Without RSC</c:v>
                  </c:pt>
                  <c:pt idx="3">
                    <c:v>RSC</c:v>
                  </c:pt>
                  <c:pt idx="4">
                    <c:v>Without RSC</c:v>
                  </c:pt>
                  <c:pt idx="5">
                    <c:v>RSC</c:v>
                  </c:pt>
                </c:lvl>
                <c:lvl>
                  <c:pt idx="0">
                    <c:v>American Diabetes Association</c:v>
                  </c:pt>
                  <c:pt idx="2">
                    <c:v>Diabetes Forums</c:v>
                  </c:pt>
                  <c:pt idx="4">
                    <c:v>Diabetes Forum</c:v>
                  </c:pt>
                </c:lvl>
              </c:multiLvlStrCache>
            </c:multiLvlStrRef>
          </c:cat>
          <c:val>
            <c:numRef>
              <c:f>Sheet1!$D$23:$D$28</c:f>
              <c:numCache>
                <c:formatCode>0.0%</c:formatCode>
                <c:ptCount val="6"/>
                <c:pt idx="0">
                  <c:v>1</c:v>
                </c:pt>
                <c:pt idx="1">
                  <c:v>0.84300000000000064</c:v>
                </c:pt>
                <c:pt idx="2">
                  <c:v>1</c:v>
                </c:pt>
                <c:pt idx="3">
                  <c:v>0.83100000000000063</c:v>
                </c:pt>
                <c:pt idx="4">
                  <c:v>1</c:v>
                </c:pt>
                <c:pt idx="5">
                  <c:v>0.82400000000000062</c:v>
                </c:pt>
              </c:numCache>
            </c:numRef>
          </c:val>
        </c:ser>
        <c:ser>
          <c:idx val="2"/>
          <c:order val="2"/>
          <c:tx>
            <c:strRef>
              <c:f>Sheet1!$E$22</c:f>
              <c:strCache>
                <c:ptCount val="1"/>
                <c:pt idx="0">
                  <c:v>F-measure</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Sheet1!$A$23:$B$28</c:f>
              <c:multiLvlStrCache>
                <c:ptCount val="6"/>
                <c:lvl>
                  <c:pt idx="0">
                    <c:v>Without RSC</c:v>
                  </c:pt>
                  <c:pt idx="1">
                    <c:v>RSC</c:v>
                  </c:pt>
                  <c:pt idx="2">
                    <c:v>Without RSC</c:v>
                  </c:pt>
                  <c:pt idx="3">
                    <c:v>RSC</c:v>
                  </c:pt>
                  <c:pt idx="4">
                    <c:v>Without RSC</c:v>
                  </c:pt>
                  <c:pt idx="5">
                    <c:v>RSC</c:v>
                  </c:pt>
                </c:lvl>
                <c:lvl>
                  <c:pt idx="0">
                    <c:v>American Diabetes Association</c:v>
                  </c:pt>
                  <c:pt idx="2">
                    <c:v>Diabetes Forums</c:v>
                  </c:pt>
                  <c:pt idx="4">
                    <c:v>Diabetes Forum</c:v>
                  </c:pt>
                </c:lvl>
              </c:multiLvlStrCache>
            </c:multiLvlStrRef>
          </c:cat>
          <c:val>
            <c:numRef>
              <c:f>Sheet1!$E$23:$E$28</c:f>
              <c:numCache>
                <c:formatCode>0.0%</c:formatCode>
                <c:ptCount val="6"/>
                <c:pt idx="0">
                  <c:v>0.76200000000000112</c:v>
                </c:pt>
                <c:pt idx="1">
                  <c:v>0.84100000000000064</c:v>
                </c:pt>
                <c:pt idx="2">
                  <c:v>0.69000000000000061</c:v>
                </c:pt>
                <c:pt idx="3">
                  <c:v>0.82100000000000062</c:v>
                </c:pt>
                <c:pt idx="4">
                  <c:v>0.67900000000000138</c:v>
                </c:pt>
                <c:pt idx="5">
                  <c:v>0.81300000000000061</c:v>
                </c:pt>
              </c:numCache>
            </c:numRef>
          </c:val>
        </c:ser>
        <c:dLbls>
          <c:showLegendKey val="0"/>
          <c:showVal val="1"/>
          <c:showCatName val="0"/>
          <c:showSerName val="0"/>
          <c:showPercent val="0"/>
          <c:showBubbleSize val="0"/>
        </c:dLbls>
        <c:gapWidth val="150"/>
        <c:overlap val="-25"/>
        <c:axId val="188178240"/>
        <c:axId val="188183840"/>
      </c:barChart>
      <c:catAx>
        <c:axId val="188178240"/>
        <c:scaling>
          <c:orientation val="minMax"/>
        </c:scaling>
        <c:delete val="0"/>
        <c:axPos val="b"/>
        <c:numFmt formatCode="General" sourceLinked="0"/>
        <c:majorTickMark val="none"/>
        <c:minorTickMark val="none"/>
        <c:tickLblPos val="nextTo"/>
        <c:crossAx val="188183840"/>
        <c:crosses val="autoZero"/>
        <c:auto val="1"/>
        <c:lblAlgn val="ctr"/>
        <c:lblOffset val="100"/>
        <c:noMultiLvlLbl val="0"/>
      </c:catAx>
      <c:valAx>
        <c:axId val="188183840"/>
        <c:scaling>
          <c:orientation val="minMax"/>
        </c:scaling>
        <c:delete val="1"/>
        <c:axPos val="l"/>
        <c:numFmt formatCode="0.0%" sourceLinked="1"/>
        <c:majorTickMark val="none"/>
        <c:minorTickMark val="none"/>
        <c:tickLblPos val="none"/>
        <c:crossAx val="188178240"/>
        <c:crosses val="autoZero"/>
        <c:crossBetween val="between"/>
      </c:valAx>
    </c:plotArea>
    <c:legend>
      <c:legendPos val="t"/>
      <c:overlay val="0"/>
    </c:legend>
    <c:plotVisOnly val="1"/>
    <c:dispBlanksAs val="gap"/>
    <c:showDLblsOverMax val="0"/>
  </c:chart>
  <c:spPr>
    <a:ln>
      <a:solidFill>
        <a:srgbClr val="4F81BD"/>
      </a:solid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title>
      <c:tx>
        <c:rich>
          <a:bodyPr/>
          <a:lstStyle/>
          <a:p>
            <a:pPr>
              <a:defRPr/>
            </a:pPr>
            <a:r>
              <a:rPr lang="en-US" sz="1800" b="1" i="0" u="none" strike="noStrike" baseline="0" dirty="0"/>
              <a:t>Contrast of Our Proposed Framework to </a:t>
            </a:r>
            <a:r>
              <a:rPr lang="en-US" sz="1800" b="1" i="0" u="none" strike="noStrike" baseline="0" dirty="0" smtClean="0"/>
              <a:t>Co-occurrence </a:t>
            </a:r>
            <a:r>
              <a:rPr lang="en-US" sz="1800" b="1" i="0" u="none" strike="noStrike" baseline="0" dirty="0"/>
              <a:t>based approach</a:t>
            </a:r>
            <a:endParaRPr lang="en-US" dirty="0"/>
          </a:p>
        </c:rich>
      </c:tx>
      <c:overlay val="0"/>
    </c:title>
    <c:autoTitleDeleted val="0"/>
    <c:plotArea>
      <c:layout/>
      <c:barChart>
        <c:barDir val="col"/>
        <c:grouping val="clustered"/>
        <c:varyColors val="0"/>
        <c:ser>
          <c:idx val="0"/>
          <c:order val="0"/>
          <c:tx>
            <c:strRef>
              <c:f>Sheet4!$H$2</c:f>
              <c:strCache>
                <c:ptCount val="1"/>
                <c:pt idx="0">
                  <c:v>Total Relation Instances</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Sheet4!$G$3:$G$5</c:f>
              <c:strCache>
                <c:ptCount val="3"/>
                <c:pt idx="0">
                  <c:v>American Diabetes Association</c:v>
                </c:pt>
                <c:pt idx="1">
                  <c:v>Diabetes Forums</c:v>
                </c:pt>
                <c:pt idx="2">
                  <c:v>Diabetes Forum</c:v>
                </c:pt>
              </c:strCache>
            </c:strRef>
          </c:cat>
          <c:val>
            <c:numRef>
              <c:f>Sheet4!$H$3:$H$5</c:f>
              <c:numCache>
                <c:formatCode>0%</c:formatCode>
                <c:ptCount val="3"/>
                <c:pt idx="0">
                  <c:v>1</c:v>
                </c:pt>
                <c:pt idx="1">
                  <c:v>1</c:v>
                </c:pt>
                <c:pt idx="2">
                  <c:v>1</c:v>
                </c:pt>
              </c:numCache>
            </c:numRef>
          </c:val>
        </c:ser>
        <c:ser>
          <c:idx val="1"/>
          <c:order val="1"/>
          <c:tx>
            <c:strRef>
              <c:f>Sheet4!$I$2</c:f>
              <c:strCache>
                <c:ptCount val="1"/>
                <c:pt idx="0">
                  <c:v>Adverse Drug Events</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Sheet4!$G$3:$G$5</c:f>
              <c:strCache>
                <c:ptCount val="3"/>
                <c:pt idx="0">
                  <c:v>American Diabetes Association</c:v>
                </c:pt>
                <c:pt idx="1">
                  <c:v>Diabetes Forums</c:v>
                </c:pt>
                <c:pt idx="2">
                  <c:v>Diabetes Forum</c:v>
                </c:pt>
              </c:strCache>
            </c:strRef>
          </c:cat>
          <c:val>
            <c:numRef>
              <c:f>Sheet4!$I$3:$I$5</c:f>
              <c:numCache>
                <c:formatCode>0.00%</c:formatCode>
                <c:ptCount val="3"/>
                <c:pt idx="0">
                  <c:v>0.35969044414535667</c:v>
                </c:pt>
                <c:pt idx="1">
                  <c:v>0.37979189485213583</c:v>
                </c:pt>
                <c:pt idx="2">
                  <c:v>0.39272388059701491</c:v>
                </c:pt>
              </c:numCache>
            </c:numRef>
          </c:val>
        </c:ser>
        <c:ser>
          <c:idx val="2"/>
          <c:order val="2"/>
          <c:tx>
            <c:strRef>
              <c:f>Sheet4!$J$2</c:f>
              <c:strCache>
                <c:ptCount val="1"/>
                <c:pt idx="0">
                  <c:v>Patient Reported ADEs</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Sheet4!$G$3:$G$5</c:f>
              <c:strCache>
                <c:ptCount val="3"/>
                <c:pt idx="0">
                  <c:v>American Diabetes Association</c:v>
                </c:pt>
                <c:pt idx="1">
                  <c:v>Diabetes Forums</c:v>
                </c:pt>
                <c:pt idx="2">
                  <c:v>Diabetes Forum</c:v>
                </c:pt>
              </c:strCache>
            </c:strRef>
          </c:cat>
          <c:val>
            <c:numRef>
              <c:f>Sheet4!$J$3:$J$5</c:f>
              <c:numCache>
                <c:formatCode>0.00%</c:formatCode>
                <c:ptCount val="3"/>
                <c:pt idx="0">
                  <c:v>0.21938088829071331</c:v>
                </c:pt>
                <c:pt idx="1">
                  <c:v>0.19742606790799561</c:v>
                </c:pt>
                <c:pt idx="2">
                  <c:v>0.18097014925373134</c:v>
                </c:pt>
              </c:numCache>
            </c:numRef>
          </c:val>
        </c:ser>
        <c:dLbls>
          <c:showLegendKey val="0"/>
          <c:showVal val="1"/>
          <c:showCatName val="0"/>
          <c:showSerName val="0"/>
          <c:showPercent val="0"/>
          <c:showBubbleSize val="0"/>
        </c:dLbls>
        <c:gapWidth val="150"/>
        <c:overlap val="-25"/>
        <c:axId val="143619920"/>
        <c:axId val="143619360"/>
      </c:barChart>
      <c:catAx>
        <c:axId val="143619920"/>
        <c:scaling>
          <c:orientation val="minMax"/>
        </c:scaling>
        <c:delete val="0"/>
        <c:axPos val="b"/>
        <c:numFmt formatCode="General" sourceLinked="0"/>
        <c:majorTickMark val="none"/>
        <c:minorTickMark val="none"/>
        <c:tickLblPos val="nextTo"/>
        <c:crossAx val="143619360"/>
        <c:crosses val="autoZero"/>
        <c:auto val="1"/>
        <c:lblAlgn val="ctr"/>
        <c:lblOffset val="100"/>
        <c:noMultiLvlLbl val="0"/>
      </c:catAx>
      <c:valAx>
        <c:axId val="143619360"/>
        <c:scaling>
          <c:orientation val="minMax"/>
        </c:scaling>
        <c:delete val="1"/>
        <c:axPos val="l"/>
        <c:numFmt formatCode="0%" sourceLinked="1"/>
        <c:majorTickMark val="none"/>
        <c:minorTickMark val="none"/>
        <c:tickLblPos val="none"/>
        <c:crossAx val="143619920"/>
        <c:crosses val="autoZero"/>
        <c:crossBetween val="between"/>
      </c:valAx>
    </c:plotArea>
    <c:legend>
      <c:legendPos val="t"/>
      <c:overlay val="0"/>
    </c:legend>
    <c:plotVisOnly val="1"/>
    <c:dispBlanksAs val="gap"/>
    <c:showDLblsOverMax val="0"/>
  </c:chart>
  <c:spPr>
    <a:ln>
      <a:solidFill>
        <a:schemeClr val="accent1"/>
      </a:solidFill>
    </a:ln>
  </c:sp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4E4189D6-33B3-4407-BAC2-FC9AB4D0D53E}" type="datetimeFigureOut">
              <a:rPr lang="en-US" smtClean="0"/>
              <a:t>1/9/2014</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E593672E-3ED5-4192-949D-0040BF521BFE}" type="slidenum">
              <a:rPr lang="en-US" smtClean="0"/>
              <a:t>‹#›</a:t>
            </a:fld>
            <a:endParaRPr lang="en-US"/>
          </a:p>
        </p:txBody>
      </p:sp>
    </p:spTree>
    <p:extLst>
      <p:ext uri="{BB962C8B-B14F-4D97-AF65-F5344CB8AC3E}">
        <p14:creationId xmlns:p14="http://schemas.microsoft.com/office/powerpoint/2010/main" val="32883218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066E9B8E-C4C0-4DBF-A62E-DC82E8C21034}" type="datetimeFigureOut">
              <a:rPr lang="en-US" smtClean="0"/>
              <a:pPr/>
              <a:t>1/9/2014</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A14A2D0A-007A-4574-ACDE-24F91B54DD85}" type="slidenum">
              <a:rPr lang="en-US" smtClean="0"/>
              <a:pPr/>
              <a:t>‹#›</a:t>
            </a:fld>
            <a:endParaRPr lang="en-US"/>
          </a:p>
        </p:txBody>
      </p:sp>
    </p:spTree>
    <p:extLst>
      <p:ext uri="{BB962C8B-B14F-4D97-AF65-F5344CB8AC3E}">
        <p14:creationId xmlns:p14="http://schemas.microsoft.com/office/powerpoint/2010/main" val="3239865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4A2D0A-007A-4574-ACDE-24F91B54DD85}" type="slidenum">
              <a:rPr lang="en-US" smtClean="0"/>
              <a:pPr/>
              <a:t>24</a:t>
            </a:fld>
            <a:endParaRPr lang="en-US"/>
          </a:p>
        </p:txBody>
      </p:sp>
    </p:spTree>
    <p:extLst>
      <p:ext uri="{BB962C8B-B14F-4D97-AF65-F5344CB8AC3E}">
        <p14:creationId xmlns:p14="http://schemas.microsoft.com/office/powerpoint/2010/main" val="2666071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4A2D0A-007A-4574-ACDE-24F91B54DD85}" type="slidenum">
              <a:rPr lang="en-US" smtClean="0"/>
              <a:pPr/>
              <a:t>28</a:t>
            </a:fld>
            <a:endParaRPr lang="en-US"/>
          </a:p>
        </p:txBody>
      </p:sp>
    </p:spTree>
    <p:extLst>
      <p:ext uri="{BB962C8B-B14F-4D97-AF65-F5344CB8AC3E}">
        <p14:creationId xmlns:p14="http://schemas.microsoft.com/office/powerpoint/2010/main" val="895560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4A2D0A-007A-4574-ACDE-24F91B54DD85}" type="slidenum">
              <a:rPr lang="en-US" smtClean="0"/>
              <a:pPr/>
              <a:t>56</a:t>
            </a:fld>
            <a:endParaRPr lang="en-US"/>
          </a:p>
        </p:txBody>
      </p:sp>
    </p:spTree>
    <p:extLst>
      <p:ext uri="{BB962C8B-B14F-4D97-AF65-F5344CB8AC3E}">
        <p14:creationId xmlns:p14="http://schemas.microsoft.com/office/powerpoint/2010/main" val="3709071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4A2D0A-007A-4574-ACDE-24F91B54DD85}" type="slidenum">
              <a:rPr lang="en-US" smtClean="0"/>
              <a:pPr/>
              <a:t>65</a:t>
            </a:fld>
            <a:endParaRPr lang="en-US"/>
          </a:p>
        </p:txBody>
      </p:sp>
    </p:spTree>
    <p:extLst>
      <p:ext uri="{BB962C8B-B14F-4D97-AF65-F5344CB8AC3E}">
        <p14:creationId xmlns:p14="http://schemas.microsoft.com/office/powerpoint/2010/main" val="3388034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126469-C3C3-4175-9B48-2368425AB3C6}" type="datetime1">
              <a:rPr lang="en-US" smtClean="0"/>
              <a:pPr/>
              <a:t>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A6D28-8101-4277-BD3B-09002AC06C4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70BA06-CB34-43EC-9099-A4AA3F41BAC7}" type="datetime1">
              <a:rPr lang="en-US" smtClean="0"/>
              <a:pPr/>
              <a:t>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A6D28-8101-4277-BD3B-09002AC06C4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830B50-6DD9-40DB-9980-816EC76C7FEC}" type="datetime1">
              <a:rPr lang="en-US" smtClean="0"/>
              <a:pPr/>
              <a:t>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A6D28-8101-4277-BD3B-09002AC06C4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BCB963-B484-4496-98C0-E67198883DE1}" type="datetime1">
              <a:rPr lang="en-US" smtClean="0"/>
              <a:pPr/>
              <a:t>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A6D28-8101-4277-BD3B-09002AC06C4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A2B6D3-2A16-4FF9-80B5-7D5E06142C28}" type="datetime1">
              <a:rPr lang="en-US" smtClean="0"/>
              <a:pPr/>
              <a:t>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A6D28-8101-4277-BD3B-09002AC06C4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10AF8C-BB26-430C-8737-9F79BD4AB0F1}" type="datetime1">
              <a:rPr lang="en-US" smtClean="0"/>
              <a:pPr/>
              <a:t>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8A6D28-8101-4277-BD3B-09002AC06C4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9C3BBA-37E7-467E-9814-AE3C7AF3E239}" type="datetime1">
              <a:rPr lang="en-US" smtClean="0"/>
              <a:pPr/>
              <a:t>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8A6D28-8101-4277-BD3B-09002AC06C4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517A02-E2CF-412B-B7C7-47163A8E8518}" type="datetime1">
              <a:rPr lang="en-US" smtClean="0"/>
              <a:pPr/>
              <a:t>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8A6D28-8101-4277-BD3B-09002AC06C4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6800B0-8A3E-40BE-AA72-BA6D88503CD8}" type="datetime1">
              <a:rPr lang="en-US" smtClean="0"/>
              <a:pPr/>
              <a:t>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8A6D28-8101-4277-BD3B-09002AC06C4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6D8C31-6193-455B-8F75-0147D1B9A841}" type="datetime1">
              <a:rPr lang="en-US" smtClean="0"/>
              <a:pPr/>
              <a:t>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8A6D28-8101-4277-BD3B-09002AC06C4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174080-60D4-40A4-9943-695C57E42C11}" type="datetime1">
              <a:rPr lang="en-US" smtClean="0"/>
              <a:pPr/>
              <a:t>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8A6D28-8101-4277-BD3B-09002AC06C4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35B8A7-A205-4D60-BBC3-062CEC25F135}" type="datetime1">
              <a:rPr lang="en-US" smtClean="0"/>
              <a:pPr/>
              <a:t>1/9/2014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8A6D28-8101-4277-BD3B-09002AC06C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mallet.cs.umass.edu/" TargetMode="External"/><Relationship Id="rId3" Type="http://schemas.openxmlformats.org/officeDocument/2006/relationships/hyperlink" Target="http://www.cs.cmu.edu/~chongw/slda/" TargetMode="External"/><Relationship Id="rId7" Type="http://schemas.openxmlformats.org/officeDocument/2006/relationships/hyperlink" Target="http://www.cs.princeton.edu/~blei/ctm-c/index.html" TargetMode="External"/><Relationship Id="rId2" Type="http://schemas.openxmlformats.org/officeDocument/2006/relationships/hyperlink" Target="http://www.cs.princeton.edu/~blei/lda-c/index.html" TargetMode="External"/><Relationship Id="rId1" Type="http://schemas.openxmlformats.org/officeDocument/2006/relationships/slideLayout" Target="../slideLayouts/slideLayout2.xml"/><Relationship Id="rId6" Type="http://schemas.openxmlformats.org/officeDocument/2006/relationships/hyperlink" Target="http://code.google.com/p/princeton-statistical-learning/downloads/detail?name=dtm_release-0.8.tgz" TargetMode="External"/><Relationship Id="rId5" Type="http://schemas.openxmlformats.org/officeDocument/2006/relationships/hyperlink" Target="http://code.google.com/p/tmve/" TargetMode="External"/><Relationship Id="rId4" Type="http://schemas.openxmlformats.org/officeDocument/2006/relationships/hyperlink" Target="http://cran.r-project.org/web/packages/lda/" TargetMode="External"/><Relationship Id="rId9" Type="http://schemas.openxmlformats.org/officeDocument/2006/relationships/hyperlink" Target="http://nlp.stanford.edu/downloads/tmt/tmt-0.4/"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mallet.cs.umass.edu/" TargetMode="External"/><Relationship Id="rId3" Type="http://schemas.openxmlformats.org/officeDocument/2006/relationships/hyperlink" Target="http://gate.ac.uk/" TargetMode="External"/><Relationship Id="rId7" Type="http://schemas.openxmlformats.org/officeDocument/2006/relationships/hyperlink" Target="https://code.google.com/p/crfpp/" TargetMode="External"/><Relationship Id="rId2" Type="http://schemas.openxmlformats.org/officeDocument/2006/relationships/hyperlink" Target="http://wordnet.princeton.edu/" TargetMode="External"/><Relationship Id="rId1" Type="http://schemas.openxmlformats.org/officeDocument/2006/relationships/slideLayout" Target="../slideLayouts/slideLayout2.xml"/><Relationship Id="rId6" Type="http://schemas.openxmlformats.org/officeDocument/2006/relationships/hyperlink" Target="http://nlp.stanford.edu/software/CRF-NER.shtml" TargetMode="External"/><Relationship Id="rId5" Type="http://schemas.openxmlformats.org/officeDocument/2006/relationships/hyperlink" Target="http://healthfidelity.com/columbia-grants-health-fidelity-exclusive-license-to-medlee-nlp" TargetMode="External"/><Relationship Id="rId4" Type="http://schemas.openxmlformats.org/officeDocument/2006/relationships/hyperlink" Target="http://www.nlm.nih.gov/research/umls/" TargetMode="External"/><Relationship Id="rId9" Type="http://schemas.openxmlformats.org/officeDocument/2006/relationships/hyperlink" Target="http://nltk.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www.fda.gov/Drugs/GuidanceComplianceRegulatoryInformation/Surveillance/AdverseDrugEffects/default.htm" TargetMode="External"/><Relationship Id="rId3" Type="http://schemas.openxmlformats.org/officeDocument/2006/relationships/hyperlink" Target="http://sentiwordnet.isti.cnr.it/" TargetMode="External"/><Relationship Id="rId7" Type="http://schemas.openxmlformats.org/officeDocument/2006/relationships/hyperlink" Target="http://consumerhealthvocab.org/" TargetMode="External"/><Relationship Id="rId2" Type="http://schemas.openxmlformats.org/officeDocument/2006/relationships/hyperlink" Target="http://wordnet.princeton.edu/" TargetMode="External"/><Relationship Id="rId1" Type="http://schemas.openxmlformats.org/officeDocument/2006/relationships/slideLayout" Target="../slideLayouts/slideLayout2.xml"/><Relationship Id="rId6" Type="http://schemas.openxmlformats.org/officeDocument/2006/relationships/hyperlink" Target="http://www.hc-sc.gc.ca/dhp-mps/medeff/index-eng.php" TargetMode="External"/><Relationship Id="rId5" Type="http://schemas.openxmlformats.org/officeDocument/2006/relationships/hyperlink" Target="http://www.nlm.nih.gov/research/umls/" TargetMode="External"/><Relationship Id="rId4" Type="http://schemas.openxmlformats.org/officeDocument/2006/relationships/hyperlink" Target="http://www.liwc.ne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ntiwordnet.isti.cnr.it/search.php?q=estimabl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liwc.net/tryonlineresults.php"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ig.biostr.washington.edu/projects/da/" TargetMode="External"/><Relationship Id="rId7" Type="http://schemas.openxmlformats.org/officeDocument/2006/relationships/hyperlink" Target="http://www.ihtsdo.org/snomed-ct/" TargetMode="External"/><Relationship Id="rId2" Type="http://schemas.openxmlformats.org/officeDocument/2006/relationships/hyperlink" Target="http://www.ncbi.nlm.nih.gov/taxonomy" TargetMode="External"/><Relationship Id="rId1" Type="http://schemas.openxmlformats.org/officeDocument/2006/relationships/slideLayout" Target="../slideLayouts/slideLayout2.xml"/><Relationship Id="rId6" Type="http://schemas.openxmlformats.org/officeDocument/2006/relationships/hyperlink" Target="http://omim.org/" TargetMode="External"/><Relationship Id="rId5" Type="http://schemas.openxmlformats.org/officeDocument/2006/relationships/hyperlink" Target="http://www.nlm.nih.gov/mesh/" TargetMode="External"/><Relationship Id="rId4" Type="http://schemas.openxmlformats.org/officeDocument/2006/relationships/hyperlink" Target="http://www.geneontology.or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hyperlink" Target="http://nlp.lsi.upc.edu/freeling/" TargetMode="External"/><Relationship Id="rId3" Type="http://schemas.openxmlformats.org/officeDocument/2006/relationships/hyperlink" Target="http://wiki.apertium.org/" TargetMode="External"/><Relationship Id="rId7" Type="http://schemas.openxmlformats.org/officeDocument/2006/relationships/hyperlink" Target="http://code.google.com/p/factorie/" TargetMode="External"/><Relationship Id="rId2" Type="http://schemas.openxmlformats.org/officeDocument/2006/relationships/hyperlink" Target="http://www.proxem.com/" TargetMode="External"/><Relationship Id="rId1" Type="http://schemas.openxmlformats.org/officeDocument/2006/relationships/slideLayout" Target="../slideLayouts/slideLayout7.xml"/><Relationship Id="rId6" Type="http://schemas.openxmlformats.org/officeDocument/2006/relationships/hyperlink" Target="http://www.delph-in.net/" TargetMode="External"/><Relationship Id="rId5" Type="http://schemas.openxmlformats.org/officeDocument/2006/relationships/hyperlink" Target="http://ctakes.apache.org/" TargetMode="External"/><Relationship Id="rId10" Type="http://schemas.openxmlformats.org/officeDocument/2006/relationships/hyperlink" Target="http://code.google.com/p/graph-expression/" TargetMode="External"/><Relationship Id="rId4" Type="http://schemas.openxmlformats.org/officeDocument/2006/relationships/hyperlink" Target="https://code.google.com/p/cleartk/" TargetMode="External"/><Relationship Id="rId9" Type="http://schemas.openxmlformats.org/officeDocument/2006/relationships/hyperlink" Target="http://gate.ac.uk/"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www.nltk.org/Home" TargetMode="External"/><Relationship Id="rId3" Type="http://schemas.openxmlformats.org/officeDocument/2006/relationships/hyperlink" Target="http://alias-i.com/lingpipe/index.html" TargetMode="External"/><Relationship Id="rId7" Type="http://schemas.openxmlformats.org/officeDocument/2006/relationships/hyperlink" Target="http://web.media.mit.edu/~hugo/montylingua/" TargetMode="External"/><Relationship Id="rId2" Type="http://schemas.openxmlformats.org/officeDocument/2006/relationships/hyperlink" Target="http://cogcomp.cs.illinois.edu/page/software_view/11" TargetMode="External"/><Relationship Id="rId1" Type="http://schemas.openxmlformats.org/officeDocument/2006/relationships/slideLayout" Target="../slideLayouts/slideLayout7.xml"/><Relationship Id="rId6" Type="http://schemas.openxmlformats.org/officeDocument/2006/relationships/hyperlink" Target="http://www.mii.ucla.edu/nlp/" TargetMode="External"/><Relationship Id="rId5" Type="http://schemas.openxmlformats.org/officeDocument/2006/relationships/hyperlink" Target="http://mallet.cs.umass.edu/" TargetMode="External"/><Relationship Id="rId4" Type="http://schemas.openxmlformats.org/officeDocument/2006/relationships/hyperlink" Target="http://mahout.apache.org/" TargetMode="External"/><Relationship Id="rId9" Type="http://schemas.openxmlformats.org/officeDocument/2006/relationships/hyperlink" Target="http://www.nooj4nlp.net/"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s://github.com/NaturalNode/natural" TargetMode="External"/><Relationship Id="rId3" Type="http://schemas.openxmlformats.org/officeDocument/2006/relationships/hyperlink" Target="http://www.clips.ua.ac.be/pages/pattern" TargetMode="External"/><Relationship Id="rId7" Type="http://schemas.openxmlformats.org/officeDocument/2006/relationships/hyperlink" Target="http://www.informatics.susx.ac.uk/research/groups/nlp/rasp/index.html" TargetMode="External"/><Relationship Id="rId2" Type="http://schemas.openxmlformats.org/officeDocument/2006/relationships/hyperlink" Target="http://opennlp.apache.org/" TargetMode="External"/><Relationship Id="rId1" Type="http://schemas.openxmlformats.org/officeDocument/2006/relationships/slideLayout" Target="../slideLayouts/slideLayout7.xml"/><Relationship Id="rId6" Type="http://schemas.openxmlformats.org/officeDocument/2006/relationships/hyperlink" Target="http://nlp.stanford.edu/software/index.shtml" TargetMode="External"/><Relationship Id="rId5" Type="http://schemas.openxmlformats.org/officeDocument/2006/relationships/hyperlink" Target="http://www.scalanlp.org/" TargetMode="External"/><Relationship Id="rId10" Type="http://schemas.openxmlformats.org/officeDocument/2006/relationships/hyperlink" Target="http://ufal.mff.cuni.cz/treex" TargetMode="External"/><Relationship Id="rId4" Type="http://schemas.openxmlformats.org/officeDocument/2006/relationships/hyperlink" Target="http://psi-toolkit.amu.edu.pl/" TargetMode="External"/><Relationship Id="rId9" Type="http://schemas.openxmlformats.org/officeDocument/2006/relationships/hyperlink" Target="http://tesla.spinfo.uni-koeln.de/index.html" TargetMode="External"/></Relationships>
</file>

<file path=ppt/slides/_rels/slide39.xml.rels><?xml version="1.0" encoding="UTF-8" standalone="yes"?>
<Relationships xmlns="http://schemas.openxmlformats.org/package/2006/relationships"><Relationship Id="rId8" Type="http://schemas.openxmlformats.org/officeDocument/2006/relationships/hyperlink" Target="http://www.zhihuita.org/" TargetMode="External"/><Relationship Id="rId3" Type="http://schemas.openxmlformats.org/officeDocument/2006/relationships/hyperlink" Target="http://www.textanalysis.com/" TargetMode="External"/><Relationship Id="rId7" Type="http://schemas.openxmlformats.org/officeDocument/2006/relationships/hyperlink" Target="https://github.com/louismullie/treat" TargetMode="External"/><Relationship Id="rId2" Type="http://schemas.openxmlformats.org/officeDocument/2006/relationships/hyperlink" Target="http://incubator.apache.org/uima/index.html" TargetMode="External"/><Relationship Id="rId1" Type="http://schemas.openxmlformats.org/officeDocument/2006/relationships/slideLayout" Target="../slideLayouts/slideLayout7.xml"/><Relationship Id="rId6" Type="http://schemas.openxmlformats.org/officeDocument/2006/relationships/hyperlink" Target="http://dragon.ischool.drexel.edu/" TargetMode="External"/><Relationship Id="rId5" Type="http://schemas.openxmlformats.org/officeDocument/2006/relationships/hyperlink" Target="http://www-igm.univ-mlv.fr/~unitex/" TargetMode="External"/><Relationship Id="rId4" Type="http://schemas.openxmlformats.org/officeDocument/2006/relationships/hyperlink" Target="http://weblab-project.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metamap.nlm.nih.gov/" TargetMode="External"/><Relationship Id="rId1" Type="http://schemas.openxmlformats.org/officeDocument/2006/relationships/slideLayout" Target="../slideLayouts/slideLayout2.xml"/><Relationship Id="rId5" Type="http://schemas.openxmlformats.org/officeDocument/2006/relationships/hyperlink" Target="http://consumerhealthvocab.org/" TargetMode="External"/><Relationship Id="rId4" Type="http://schemas.openxmlformats.org/officeDocument/2006/relationships/hyperlink" Target="http://www.fda.gov/Drugs/GuidanceComplianceRegulatoryInformation/Surveillance/AdverseDrugEffects/default.htm" TargetMode="Externa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code.google.com/p/negex/" TargetMode="External"/></Relationships>
</file>

<file path=ppt/slides/_rels/slide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9.wmf"/><Relationship Id="rId4" Type="http://schemas.openxmlformats.org/officeDocument/2006/relationships/oleObject" Target="../embeddings/oleObject2.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www.csie.ntu.edu.tw/~cjlin/libsvm/" TargetMode="External"/><Relationship Id="rId3" Type="http://schemas.openxmlformats.org/officeDocument/2006/relationships/hyperlink" Target="http://mahout.apache.org/" TargetMode="External"/><Relationship Id="rId7" Type="http://schemas.openxmlformats.org/officeDocument/2006/relationships/hyperlink" Target="http://www-ai.cs.uni-dortmund.de/SOFTWARE/MYSVM/index.html" TargetMode="External"/><Relationship Id="rId2" Type="http://schemas.openxmlformats.org/officeDocument/2006/relationships/hyperlink" Target="http://www.cs.waikato.ac.nz/ml/weka/" TargetMode="External"/><Relationship Id="rId1" Type="http://schemas.openxmlformats.org/officeDocument/2006/relationships/slideLayout" Target="../slideLayouts/slideLayout2.xml"/><Relationship Id="rId6" Type="http://schemas.openxmlformats.org/officeDocument/2006/relationships/hyperlink" Target="http://svmlight.joachims.org/" TargetMode="External"/><Relationship Id="rId5" Type="http://schemas.openxmlformats.org/officeDocument/2006/relationships/hyperlink" Target="ttp://nltk.org/" TargetMode="External"/><Relationship Id="rId10" Type="http://schemas.openxmlformats.org/officeDocument/2006/relationships/hyperlink" Target="http://nltk.org/" TargetMode="External"/><Relationship Id="rId4" Type="http://schemas.openxmlformats.org/officeDocument/2006/relationships/hyperlink" Target="http://mallet.cs.umass.edu/" TargetMode="External"/><Relationship Id="rId9" Type="http://schemas.openxmlformats.org/officeDocument/2006/relationships/hyperlink" Target="http://www.isis.ecs.soton.ac.uk/resources/svminfo/" TargetMode="External"/></Relationships>
</file>

<file path=ppt/slides/_rels/slide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ifarm.nl/signll/conll/" TargetMode="External"/><Relationship Id="rId7" Type="http://schemas.openxmlformats.org/officeDocument/2006/relationships/hyperlink" Target="https://www.i2b2.org/" TargetMode="External"/><Relationship Id="rId2" Type="http://schemas.openxmlformats.org/officeDocument/2006/relationships/hyperlink" Target="http://ixa2.si.ehu.es/starsem/" TargetMode="External"/><Relationship Id="rId1" Type="http://schemas.openxmlformats.org/officeDocument/2006/relationships/slideLayout" Target="../slideLayouts/slideLayout2.xml"/><Relationship Id="rId6" Type="http://schemas.openxmlformats.org/officeDocument/2006/relationships/hyperlink" Target="http://2013.bionlp-st.org/" TargetMode="External"/><Relationship Id="rId5" Type="http://schemas.openxmlformats.org/officeDocument/2006/relationships/hyperlink" Target="http://clefehealth2014.dcu.ie/home" TargetMode="External"/><Relationship Id="rId4" Type="http://schemas.openxmlformats.org/officeDocument/2006/relationships/hyperlink" Target="http://alt.qcri.org/semeval201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153400" cy="2047875"/>
          </a:xfrm>
        </p:spPr>
        <p:txBody>
          <a:bodyPr>
            <a:normAutofit/>
          </a:bodyPr>
          <a:lstStyle/>
          <a:p>
            <a:r>
              <a:rPr lang="en-US" dirty="0" smtClean="0"/>
              <a:t>Text Mining:</a:t>
            </a:r>
            <a:br>
              <a:rPr lang="en-US" dirty="0" smtClean="0"/>
            </a:br>
            <a:r>
              <a:rPr lang="en-US" sz="3200" dirty="0" smtClean="0"/>
              <a:t>Techniques, Tools, ontologies and  Shared tasks</a:t>
            </a:r>
            <a:endParaRPr lang="en-US" sz="3200" dirty="0"/>
          </a:p>
        </p:txBody>
      </p:sp>
      <p:sp>
        <p:nvSpPr>
          <p:cNvPr id="3" name="Slide Number Placeholder 2"/>
          <p:cNvSpPr>
            <a:spLocks noGrp="1"/>
          </p:cNvSpPr>
          <p:nvPr>
            <p:ph type="sldNum" sz="quarter" idx="12"/>
          </p:nvPr>
        </p:nvSpPr>
        <p:spPr/>
        <p:txBody>
          <a:bodyPr/>
          <a:lstStyle/>
          <a:p>
            <a:fld id="{8B8A6D28-8101-4277-BD3B-09002AC06C4B}" type="slidenum">
              <a:rPr lang="en-US" smtClean="0"/>
              <a:pPr/>
              <a:t>1</a:t>
            </a:fld>
            <a:endParaRPr lang="en-US"/>
          </a:p>
        </p:txBody>
      </p:sp>
      <p:sp>
        <p:nvSpPr>
          <p:cNvPr id="4" name="TextBox 3"/>
          <p:cNvSpPr txBox="1"/>
          <p:nvPr/>
        </p:nvSpPr>
        <p:spPr>
          <a:xfrm>
            <a:off x="3429000" y="4724400"/>
            <a:ext cx="2286000" cy="954107"/>
          </a:xfrm>
          <a:prstGeom prst="rect">
            <a:avLst/>
          </a:prstGeom>
          <a:noFill/>
        </p:spPr>
        <p:txBody>
          <a:bodyPr wrap="square" rtlCol="0">
            <a:spAutoFit/>
          </a:bodyPr>
          <a:lstStyle/>
          <a:p>
            <a:pPr algn="ctr"/>
            <a:r>
              <a:rPr lang="en-US" sz="2800" dirty="0" smtClean="0"/>
              <a:t>Xiao Liu</a:t>
            </a:r>
          </a:p>
          <a:p>
            <a:pPr algn="ctr"/>
            <a:r>
              <a:rPr lang="en-US" sz="2800" dirty="0" smtClean="0"/>
              <a:t>2014  Spring</a:t>
            </a: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Modeling</a:t>
            </a:r>
            <a:endParaRPr lang="en-US" dirty="0"/>
          </a:p>
        </p:txBody>
      </p:sp>
      <p:sp>
        <p:nvSpPr>
          <p:cNvPr id="3" name="Content Placeholder 2"/>
          <p:cNvSpPr>
            <a:spLocks noGrp="1"/>
          </p:cNvSpPr>
          <p:nvPr>
            <p:ph idx="1"/>
          </p:nvPr>
        </p:nvSpPr>
        <p:spPr>
          <a:xfrm>
            <a:off x="228600" y="1447800"/>
            <a:ext cx="8763000" cy="5105400"/>
          </a:xfrm>
        </p:spPr>
        <p:txBody>
          <a:bodyPr>
            <a:noAutofit/>
          </a:bodyPr>
          <a:lstStyle/>
          <a:p>
            <a:r>
              <a:rPr lang="en-US" sz="2000" dirty="0" smtClean="0"/>
              <a:t>Topic models are a suite of algorithms for discovering the main themes that pervade a large and otherwise unstructured collection of documents. </a:t>
            </a:r>
          </a:p>
          <a:p>
            <a:endParaRPr lang="en-US" sz="2000" dirty="0" smtClean="0"/>
          </a:p>
          <a:p>
            <a:r>
              <a:rPr lang="en-US" sz="2000" dirty="0" smtClean="0"/>
              <a:t>Topic Modeling algorithms include Latent Semantic Analysis(LSA), Probability Latent Semantic Indexing (PLSI), and Latent </a:t>
            </a:r>
            <a:r>
              <a:rPr lang="en-US" sz="2000" dirty="0" err="1" smtClean="0"/>
              <a:t>Dirichlet</a:t>
            </a:r>
            <a:r>
              <a:rPr lang="en-US" sz="2000" dirty="0" smtClean="0"/>
              <a:t> Allocation (LDA). </a:t>
            </a:r>
          </a:p>
          <a:p>
            <a:pPr lvl="1"/>
            <a:r>
              <a:rPr lang="en-US" sz="1800" dirty="0" smtClean="0"/>
              <a:t>Among them</a:t>
            </a:r>
            <a:r>
              <a:rPr lang="en-US" sz="1800" b="1" dirty="0" smtClean="0"/>
              <a:t>, Latent </a:t>
            </a:r>
            <a:r>
              <a:rPr lang="en-US" sz="1800" b="1" dirty="0" err="1" smtClean="0"/>
              <a:t>Dirichlet</a:t>
            </a:r>
            <a:r>
              <a:rPr lang="en-US" sz="1800" b="1" dirty="0" smtClean="0"/>
              <a:t> Allocation </a:t>
            </a:r>
            <a:r>
              <a:rPr lang="en-US" sz="1800" dirty="0" smtClean="0"/>
              <a:t>(</a:t>
            </a:r>
            <a:r>
              <a:rPr lang="en-US" sz="1800" b="1" dirty="0" smtClean="0"/>
              <a:t>LDA</a:t>
            </a:r>
            <a:r>
              <a:rPr lang="en-US" sz="1800" dirty="0" smtClean="0"/>
              <a:t>) is the most commonly used nowadays.</a:t>
            </a:r>
          </a:p>
          <a:p>
            <a:endParaRPr lang="en-US" sz="2000" dirty="0" smtClean="0"/>
          </a:p>
          <a:p>
            <a:r>
              <a:rPr lang="en-US" sz="2000" dirty="0" smtClean="0"/>
              <a:t>Topic modeling algorithms can be applied to massive collections of documents. </a:t>
            </a:r>
          </a:p>
          <a:p>
            <a:pPr lvl="1"/>
            <a:r>
              <a:rPr lang="en-US" sz="1800" dirty="0" smtClean="0"/>
              <a:t>Recent advances in this field allow us to analyze streaming collections, like you might find from a Web API.</a:t>
            </a:r>
          </a:p>
          <a:p>
            <a:endParaRPr lang="en-US" sz="2000" dirty="0" smtClean="0"/>
          </a:p>
          <a:p>
            <a:r>
              <a:rPr lang="en-US" sz="2000" dirty="0" smtClean="0"/>
              <a:t>Topic modeling algorithms can be adapted to many kinds of data. </a:t>
            </a:r>
          </a:p>
          <a:p>
            <a:pPr lvl="1"/>
            <a:r>
              <a:rPr lang="en-US" sz="1800" dirty="0" smtClean="0"/>
              <a:t>They have been used to find patterns in genetic data, images, and social networks. </a:t>
            </a:r>
          </a:p>
        </p:txBody>
      </p:sp>
      <p:sp>
        <p:nvSpPr>
          <p:cNvPr id="4" name="Slide Number Placeholder 3"/>
          <p:cNvSpPr>
            <a:spLocks noGrp="1"/>
          </p:cNvSpPr>
          <p:nvPr>
            <p:ph type="sldNum" sz="quarter" idx="12"/>
          </p:nvPr>
        </p:nvSpPr>
        <p:spPr/>
        <p:txBody>
          <a:bodyPr/>
          <a:lstStyle/>
          <a:p>
            <a:fld id="{8B8A6D28-8101-4277-BD3B-09002AC06C4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Topic Modeling - LDA </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11</a:t>
            </a:fld>
            <a:endParaRPr lang="en-US"/>
          </a:p>
        </p:txBody>
      </p:sp>
      <p:grpSp>
        <p:nvGrpSpPr>
          <p:cNvPr id="7" name="Group 6"/>
          <p:cNvGrpSpPr/>
          <p:nvPr/>
        </p:nvGrpSpPr>
        <p:grpSpPr>
          <a:xfrm>
            <a:off x="152400" y="1143000"/>
            <a:ext cx="8839200" cy="5715000"/>
            <a:chOff x="152400" y="1143000"/>
            <a:chExt cx="8839200" cy="5715000"/>
          </a:xfrm>
        </p:grpSpPr>
        <p:pic>
          <p:nvPicPr>
            <p:cNvPr id="24578" name="Picture 2"/>
            <p:cNvPicPr>
              <a:picLocks noChangeAspect="1" noChangeArrowheads="1"/>
            </p:cNvPicPr>
            <p:nvPr/>
          </p:nvPicPr>
          <p:blipFill>
            <a:blip r:embed="rId2" cstate="print"/>
            <a:srcRect/>
            <a:stretch>
              <a:fillRect/>
            </a:stretch>
          </p:blipFill>
          <p:spPr bwMode="auto">
            <a:xfrm>
              <a:off x="152400" y="1981200"/>
              <a:ext cx="8839200" cy="4876800"/>
            </a:xfrm>
            <a:prstGeom prst="rect">
              <a:avLst/>
            </a:prstGeom>
            <a:noFill/>
            <a:ln w="9525">
              <a:solidFill>
                <a:schemeClr val="accent1"/>
              </a:solidFill>
              <a:miter lim="800000"/>
              <a:headEnd/>
              <a:tailEnd/>
            </a:ln>
          </p:spPr>
        </p:pic>
        <p:sp>
          <p:nvSpPr>
            <p:cNvPr id="6" name="TextBox 5"/>
            <p:cNvSpPr txBox="1"/>
            <p:nvPr/>
          </p:nvSpPr>
          <p:spPr>
            <a:xfrm>
              <a:off x="152400" y="1143000"/>
              <a:ext cx="8839200" cy="954107"/>
            </a:xfrm>
            <a:prstGeom prst="rect">
              <a:avLst/>
            </a:prstGeom>
            <a:solidFill>
              <a:schemeClr val="bg2">
                <a:lumMod val="90000"/>
              </a:schemeClr>
            </a:solidFill>
            <a:ln>
              <a:solidFill>
                <a:schemeClr val="accent1"/>
              </a:solidFill>
            </a:ln>
          </p:spPr>
          <p:txBody>
            <a:bodyPr wrap="square" rtlCol="0">
              <a:spAutoFit/>
            </a:bodyPr>
            <a:lstStyle/>
            <a:p>
              <a:r>
                <a:rPr lang="en-US" sz="1400" dirty="0" smtClean="0"/>
                <a:t>The figure below shows the intuitions behind </a:t>
              </a:r>
              <a:r>
                <a:rPr lang="en-US" sz="1400" b="1" dirty="0" smtClean="0"/>
                <a:t>latent </a:t>
              </a:r>
              <a:r>
                <a:rPr lang="en-US" sz="1400" b="1" dirty="0" err="1" smtClean="0"/>
                <a:t>Dirichlet</a:t>
              </a:r>
              <a:r>
                <a:rPr lang="en-US" sz="1400" b="1" dirty="0" smtClean="0"/>
                <a:t> allocation. </a:t>
              </a:r>
              <a:r>
                <a:rPr lang="en-US" sz="1400" dirty="0" smtClean="0"/>
                <a:t>We assume that some number of “topics”, which are distributions over words, exist for the whole collection (far left). Each document is assumed to be generated as follows. First choose a distribution over the topics (the histogram at right); then, for each word, choose a topic assignment (the colored coins) and choose the word from the corresponding topic .</a:t>
              </a:r>
              <a:endParaRPr lang="en-US" sz="1400" dirty="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Modeling - LDA</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12</a:t>
            </a:fld>
            <a:endParaRPr lang="en-US"/>
          </a:p>
        </p:txBody>
      </p:sp>
      <p:grpSp>
        <p:nvGrpSpPr>
          <p:cNvPr id="7" name="Group 6"/>
          <p:cNvGrpSpPr/>
          <p:nvPr/>
        </p:nvGrpSpPr>
        <p:grpSpPr>
          <a:xfrm>
            <a:off x="152400" y="1447800"/>
            <a:ext cx="8839200" cy="5035311"/>
            <a:chOff x="152400" y="1607403"/>
            <a:chExt cx="8839200" cy="5035311"/>
          </a:xfrm>
        </p:grpSpPr>
        <p:pic>
          <p:nvPicPr>
            <p:cNvPr id="25602" name="Picture 2"/>
            <p:cNvPicPr>
              <a:picLocks noChangeAspect="1" noChangeArrowheads="1"/>
            </p:cNvPicPr>
            <p:nvPr/>
          </p:nvPicPr>
          <p:blipFill>
            <a:blip r:embed="rId2" cstate="print"/>
            <a:srcRect/>
            <a:stretch>
              <a:fillRect/>
            </a:stretch>
          </p:blipFill>
          <p:spPr bwMode="auto">
            <a:xfrm>
              <a:off x="187806" y="2438400"/>
              <a:ext cx="8803794" cy="4204314"/>
            </a:xfrm>
            <a:prstGeom prst="rect">
              <a:avLst/>
            </a:prstGeom>
            <a:noFill/>
            <a:ln w="9525">
              <a:solidFill>
                <a:schemeClr val="accent1"/>
              </a:solidFill>
              <a:miter lim="800000"/>
              <a:headEnd/>
              <a:tailEnd/>
            </a:ln>
          </p:spPr>
        </p:pic>
        <p:sp>
          <p:nvSpPr>
            <p:cNvPr id="6" name="TextBox 5"/>
            <p:cNvSpPr txBox="1"/>
            <p:nvPr/>
          </p:nvSpPr>
          <p:spPr>
            <a:xfrm>
              <a:off x="152400" y="1607403"/>
              <a:ext cx="8839200" cy="830997"/>
            </a:xfrm>
            <a:prstGeom prst="rect">
              <a:avLst/>
            </a:prstGeom>
            <a:solidFill>
              <a:schemeClr val="bg2">
                <a:lumMod val="90000"/>
              </a:schemeClr>
            </a:solidFill>
            <a:ln>
              <a:solidFill>
                <a:schemeClr val="accent1"/>
              </a:solidFill>
            </a:ln>
          </p:spPr>
          <p:txBody>
            <a:bodyPr wrap="square" rtlCol="0">
              <a:spAutoFit/>
            </a:bodyPr>
            <a:lstStyle/>
            <a:p>
              <a:r>
                <a:rPr lang="en-US" sz="1600" dirty="0" smtClean="0"/>
                <a:t>The figure below show real inference with LDA. 100-topic LDA model is fitted to 17,000 articles from journal </a:t>
              </a:r>
              <a:r>
                <a:rPr lang="en-US" sz="1600" i="1" dirty="0" smtClean="0"/>
                <a:t>Science</a:t>
              </a:r>
              <a:r>
                <a:rPr lang="en-US" sz="1600" dirty="0" smtClean="0"/>
                <a:t>. At left are the inferred topic proportions for the example article in previous figure. At right are the top 15 most frequent words from the most frequent topics found in this article. </a:t>
              </a:r>
              <a:endParaRPr lang="en-US" sz="1600" dirty="0"/>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Modeling - Tools</a:t>
            </a:r>
            <a:endParaRPr lang="en-US" dirty="0"/>
          </a:p>
        </p:txBody>
      </p:sp>
      <p:graphicFrame>
        <p:nvGraphicFramePr>
          <p:cNvPr id="5" name="Content Placeholder 4"/>
          <p:cNvGraphicFramePr>
            <a:graphicFrameLocks noGrp="1"/>
          </p:cNvGraphicFramePr>
          <p:nvPr>
            <p:ph idx="1"/>
          </p:nvPr>
        </p:nvGraphicFramePr>
        <p:xfrm>
          <a:off x="381001" y="1371600"/>
          <a:ext cx="8534399" cy="5198265"/>
        </p:xfrm>
        <a:graphic>
          <a:graphicData uri="http://schemas.openxmlformats.org/drawingml/2006/table">
            <a:tbl>
              <a:tblPr/>
              <a:tblGrid>
                <a:gridCol w="1307069"/>
                <a:gridCol w="1614616"/>
                <a:gridCol w="922638"/>
                <a:gridCol w="1076411"/>
                <a:gridCol w="3613665"/>
              </a:tblGrid>
              <a:tr h="259033">
                <a:tc>
                  <a:txBody>
                    <a:bodyPr/>
                    <a:lstStyle/>
                    <a:p>
                      <a:pPr algn="ctr" fontAlgn="b"/>
                      <a:r>
                        <a:rPr lang="en-US" sz="1400" b="1" i="0" u="none" strike="noStrike" dirty="0">
                          <a:solidFill>
                            <a:srgbClr val="000000"/>
                          </a:solidFill>
                          <a:latin typeface="Calibri"/>
                        </a:rPr>
                        <a: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Model/Algorithm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Language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Author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Notes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0061">
                <a:tc>
                  <a:txBody>
                    <a:bodyPr/>
                    <a:lstStyle/>
                    <a:p>
                      <a:pPr algn="l" fontAlgn="b"/>
                      <a:r>
                        <a:rPr lang="en-US" sz="1400" b="0" i="0" u="sng" strike="noStrike" dirty="0" err="1">
                          <a:solidFill>
                            <a:srgbClr val="0000FF"/>
                          </a:solidFill>
                          <a:latin typeface="Calibri"/>
                          <a:hlinkClick r:id="rId2"/>
                        </a:rPr>
                        <a:t>lda</a:t>
                      </a:r>
                      <a:r>
                        <a:rPr lang="en-US" sz="1400" b="0" i="0" u="sng" strike="noStrike" dirty="0">
                          <a:solidFill>
                            <a:srgbClr val="0000FF"/>
                          </a:solidFill>
                          <a:latin typeface="Calibri"/>
                          <a:hlinkClick r:id="rId2"/>
                        </a:rPr>
                        <a:t>-c</a:t>
                      </a:r>
                      <a:endParaRPr lang="en-US" sz="1400" b="0" i="0" u="sng" strike="noStrike" dirty="0">
                        <a:solidFill>
                          <a:srgbClr val="0000FF"/>
                        </a:solidFill>
                        <a:latin typeface="Calibri"/>
                      </a:endParaRP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Latent </a:t>
                      </a:r>
                      <a:r>
                        <a:rPr lang="en-US" sz="1400" b="0" i="0" u="none" strike="noStrike" dirty="0" err="1">
                          <a:solidFill>
                            <a:srgbClr val="000000"/>
                          </a:solidFill>
                          <a:latin typeface="Calibri"/>
                        </a:rPr>
                        <a:t>Dirichlet</a:t>
                      </a:r>
                      <a:r>
                        <a:rPr lang="en-US" sz="1400" b="0" i="0" u="none" strike="noStrike" dirty="0">
                          <a:solidFill>
                            <a:srgbClr val="000000"/>
                          </a:solidFill>
                          <a:latin typeface="Calibri"/>
                        </a:rPr>
                        <a:t> allocation</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C</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D. Blei</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This implements variational inference for LDA.</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10614">
                <a:tc>
                  <a:txBody>
                    <a:bodyPr/>
                    <a:lstStyle/>
                    <a:p>
                      <a:pPr algn="l" fontAlgn="b"/>
                      <a:r>
                        <a:rPr lang="en-US" sz="1400" b="0" i="0" u="sng" strike="noStrike" dirty="0">
                          <a:solidFill>
                            <a:srgbClr val="0000FF"/>
                          </a:solidFill>
                          <a:latin typeface="Calibri"/>
                          <a:hlinkClick r:id="rId3"/>
                        </a:rPr>
                        <a:t>class-</a:t>
                      </a:r>
                      <a:r>
                        <a:rPr lang="en-US" sz="1400" b="0" i="0" u="sng" strike="noStrike" dirty="0" err="1">
                          <a:solidFill>
                            <a:srgbClr val="0000FF"/>
                          </a:solidFill>
                          <a:latin typeface="Calibri"/>
                          <a:hlinkClick r:id="rId3"/>
                        </a:rPr>
                        <a:t>slda</a:t>
                      </a:r>
                      <a:endParaRPr lang="en-US" sz="1400" b="0" i="0" u="sng" strike="noStrike" dirty="0">
                        <a:solidFill>
                          <a:srgbClr val="0000FF"/>
                        </a:solidFill>
                        <a:latin typeface="Calibri"/>
                      </a:endParaRP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Supervised topic models for classification</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C++</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C. Wang</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Implements supervised topic models with a categorical response.</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36127">
                <a:tc>
                  <a:txBody>
                    <a:bodyPr/>
                    <a:lstStyle/>
                    <a:p>
                      <a:pPr algn="l" fontAlgn="b"/>
                      <a:r>
                        <a:rPr lang="en-US" sz="1400" b="0" i="0" u="sng" strike="noStrike">
                          <a:solidFill>
                            <a:srgbClr val="0000FF"/>
                          </a:solidFill>
                          <a:latin typeface="Calibri"/>
                          <a:hlinkClick r:id="rId4"/>
                        </a:rPr>
                        <a:t>lda</a:t>
                      </a:r>
                      <a:endParaRPr lang="en-US" sz="1400" b="0" i="0" u="sng" strike="noStrike">
                        <a:solidFill>
                          <a:srgbClr val="0000FF"/>
                        </a:solidFill>
                        <a:latin typeface="Calibri"/>
                      </a:endParaRP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R package for Gibbs sampling in many models</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R</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J</a:t>
                      </a:r>
                      <a:r>
                        <a:rPr lang="en-US" sz="1400" b="0" i="0" u="none" strike="noStrike" dirty="0" smtClean="0">
                          <a:solidFill>
                            <a:srgbClr val="000000"/>
                          </a:solidFill>
                          <a:latin typeface="Calibri"/>
                        </a:rPr>
                        <a:t>. Chang</a:t>
                      </a:r>
                      <a:endParaRPr lang="en-US" sz="1400" b="0" i="0" u="none" strike="noStrike" dirty="0">
                        <a:solidFill>
                          <a:srgbClr val="000000"/>
                        </a:solidFill>
                        <a:latin typeface="Calibri"/>
                      </a:endParaRP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Implements many models and is fast . Supports LDA, RTMs (for networked documents), MMSB (for network data), and </a:t>
                      </a:r>
                      <a:r>
                        <a:rPr lang="en-US" sz="1400" b="0" i="0" u="none" strike="noStrike" dirty="0" err="1">
                          <a:solidFill>
                            <a:srgbClr val="000000"/>
                          </a:solidFill>
                          <a:latin typeface="Calibri"/>
                        </a:rPr>
                        <a:t>sLDA</a:t>
                      </a:r>
                      <a:r>
                        <a:rPr lang="en-US" sz="1400" b="0" i="0" u="none" strike="noStrike" dirty="0">
                          <a:solidFill>
                            <a:srgbClr val="000000"/>
                          </a:solidFill>
                          <a:latin typeface="Calibri"/>
                        </a:rPr>
                        <a:t> (with a continuous response).</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8063">
                <a:tc>
                  <a:txBody>
                    <a:bodyPr/>
                    <a:lstStyle/>
                    <a:p>
                      <a:pPr algn="l" fontAlgn="b"/>
                      <a:r>
                        <a:rPr lang="en-US" sz="1400" b="0" i="0" u="sng" strike="noStrike">
                          <a:solidFill>
                            <a:srgbClr val="0000FF"/>
                          </a:solidFill>
                          <a:latin typeface="Calibri"/>
                          <a:hlinkClick r:id="rId5"/>
                        </a:rPr>
                        <a:t>tmve</a:t>
                      </a:r>
                      <a:endParaRPr lang="en-US" sz="1400" b="0" i="0" u="sng" strike="noStrike">
                        <a:solidFill>
                          <a:srgbClr val="0000FF"/>
                        </a:solidFill>
                        <a:latin typeface="Calibri"/>
                      </a:endParaRP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Topic Model Visualization Engine</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Python</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A. Chaney</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chemeClr val="tx1"/>
                          </a:solidFill>
                          <a:latin typeface="Calibri"/>
                        </a:rPr>
                        <a:t>A package for creating </a:t>
                      </a:r>
                      <a:r>
                        <a:rPr lang="en-US" sz="1400" b="0" i="0" u="none" strike="noStrike">
                          <a:solidFill>
                            <a:schemeClr val="tx1"/>
                          </a:solidFill>
                          <a:latin typeface="Calibri"/>
                        </a:rPr>
                        <a:t>corpus </a:t>
                      </a:r>
                      <a:r>
                        <a:rPr lang="en-US" sz="1400" b="0" i="0" u="none" strike="noStrike" smtClean="0">
                          <a:solidFill>
                            <a:schemeClr val="tx1"/>
                          </a:solidFill>
                          <a:latin typeface="Calibri"/>
                        </a:rPr>
                        <a:t>browsers.</a:t>
                      </a:r>
                      <a:endParaRPr lang="en-US" sz="1400" b="0" i="0" u="none" strike="noStrike" dirty="0">
                        <a:solidFill>
                          <a:schemeClr val="tx1"/>
                        </a:solidFill>
                        <a:latin typeface="Calibri"/>
                      </a:endParaRP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77097">
                <a:tc>
                  <a:txBody>
                    <a:bodyPr/>
                    <a:lstStyle/>
                    <a:p>
                      <a:pPr algn="l" fontAlgn="b"/>
                      <a:r>
                        <a:rPr lang="en-US" sz="1400" b="0" i="0" u="sng" strike="noStrike">
                          <a:solidFill>
                            <a:srgbClr val="0000FF"/>
                          </a:solidFill>
                          <a:latin typeface="Calibri"/>
                          <a:hlinkClick r:id="rId6"/>
                        </a:rPr>
                        <a:t>dtm</a:t>
                      </a:r>
                      <a:endParaRPr lang="en-US" sz="1400" b="0" i="0" u="sng" strike="noStrike">
                        <a:solidFill>
                          <a:srgbClr val="0000FF"/>
                        </a:solidFill>
                        <a:latin typeface="Calibri"/>
                      </a:endParaRP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Dynamic topic models and the influence model</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C++</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S. </a:t>
                      </a:r>
                      <a:r>
                        <a:rPr lang="en-US" sz="1400" b="0" i="0" u="none" strike="noStrike" dirty="0" err="1">
                          <a:solidFill>
                            <a:srgbClr val="000000"/>
                          </a:solidFill>
                          <a:latin typeface="Calibri"/>
                        </a:rPr>
                        <a:t>Gerrish</a:t>
                      </a:r>
                      <a:endParaRPr lang="en-US" sz="1400" b="0" i="0" u="none" strike="noStrike" dirty="0">
                        <a:solidFill>
                          <a:srgbClr val="000000"/>
                        </a:solidFill>
                        <a:latin typeface="Calibri"/>
                      </a:endParaRP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This implements topics that change over time and a model of how individual documents predict that change.</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0061">
                <a:tc>
                  <a:txBody>
                    <a:bodyPr/>
                    <a:lstStyle/>
                    <a:p>
                      <a:pPr algn="l" fontAlgn="b"/>
                      <a:r>
                        <a:rPr lang="en-US" sz="1400" b="0" i="0" u="sng" strike="noStrike">
                          <a:solidFill>
                            <a:srgbClr val="0000FF"/>
                          </a:solidFill>
                          <a:latin typeface="Calibri"/>
                          <a:hlinkClick r:id="rId7"/>
                        </a:rPr>
                        <a:t>ctm-c</a:t>
                      </a:r>
                      <a:endParaRPr lang="en-US" sz="1400" b="0" i="0" u="sng" strike="noStrike">
                        <a:solidFill>
                          <a:srgbClr val="0000FF"/>
                        </a:solidFill>
                        <a:latin typeface="Calibri"/>
                      </a:endParaRP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Correlated topic models</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C</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D. </a:t>
                      </a:r>
                      <a:r>
                        <a:rPr lang="en-US" sz="1400" b="0" i="0" u="none" strike="noStrike" dirty="0" err="1">
                          <a:solidFill>
                            <a:srgbClr val="000000"/>
                          </a:solidFill>
                          <a:latin typeface="Calibri"/>
                        </a:rPr>
                        <a:t>Blei</a:t>
                      </a:r>
                      <a:endParaRPr lang="en-US" sz="1400" b="0" i="0" u="none" strike="noStrike" dirty="0">
                        <a:solidFill>
                          <a:srgbClr val="000000"/>
                        </a:solidFill>
                        <a:latin typeface="Calibri"/>
                      </a:endParaRP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This implements variational inference for the CTM.</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033">
                <a:tc>
                  <a:txBody>
                    <a:bodyPr/>
                    <a:lstStyle/>
                    <a:p>
                      <a:pPr algn="l" fontAlgn="b"/>
                      <a:r>
                        <a:rPr lang="en-US" sz="1400" b="0" i="0" u="sng" strike="noStrike">
                          <a:solidFill>
                            <a:srgbClr val="0000FF"/>
                          </a:solidFill>
                          <a:latin typeface="Calibri"/>
                          <a:hlinkClick r:id="rId8"/>
                        </a:rPr>
                        <a:t>Mallet</a:t>
                      </a:r>
                      <a:endParaRPr lang="en-US" sz="1400" b="0" i="0" u="sng" strike="noStrike">
                        <a:solidFill>
                          <a:srgbClr val="0000FF"/>
                        </a:solidFill>
                        <a:latin typeface="Calibri"/>
                      </a:endParaRP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LDA, </a:t>
                      </a:r>
                      <a:r>
                        <a:rPr lang="en-US" sz="1400" b="0" i="0" u="none" strike="noStrike" dirty="0" smtClean="0">
                          <a:solidFill>
                            <a:srgbClr val="000000"/>
                          </a:solidFill>
                          <a:latin typeface="Calibri"/>
                        </a:rPr>
                        <a:t>Hierarchical </a:t>
                      </a:r>
                      <a:r>
                        <a:rPr lang="en-US" sz="1400" b="0" i="0" u="none" strike="noStrike" dirty="0">
                          <a:solidFill>
                            <a:srgbClr val="000000"/>
                          </a:solidFill>
                          <a:latin typeface="Calibri"/>
                        </a:rPr>
                        <a:t>LDA</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Java</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A. McCallum</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Implements  LDA and </a:t>
                      </a:r>
                      <a:r>
                        <a:rPr lang="en-US" sz="1400" b="0" i="0" u="none" strike="noStrike" dirty="0" smtClean="0">
                          <a:solidFill>
                            <a:srgbClr val="000000"/>
                          </a:solidFill>
                          <a:latin typeface="Calibri"/>
                        </a:rPr>
                        <a:t>Hierarchical </a:t>
                      </a:r>
                      <a:r>
                        <a:rPr lang="en-US" sz="1400" b="0" i="0" u="none" strike="noStrike" dirty="0">
                          <a:solidFill>
                            <a:srgbClr val="000000"/>
                          </a:solidFill>
                          <a:latin typeface="Calibri"/>
                        </a:rPr>
                        <a:t>LDA</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8093">
                <a:tc>
                  <a:txBody>
                    <a:bodyPr/>
                    <a:lstStyle/>
                    <a:p>
                      <a:pPr algn="l" fontAlgn="b"/>
                      <a:r>
                        <a:rPr lang="en-US" sz="1400" b="0" i="0" u="sng" strike="noStrike" dirty="0">
                          <a:solidFill>
                            <a:srgbClr val="0000FF"/>
                          </a:solidFill>
                          <a:latin typeface="Calibri"/>
                          <a:hlinkClick r:id="rId9"/>
                        </a:rPr>
                        <a:t>Stanford topic modeling toolbox</a:t>
                      </a:r>
                      <a:endParaRPr lang="en-US" sz="1400" b="0" i="0" u="sng" strike="noStrike" dirty="0">
                        <a:solidFill>
                          <a:srgbClr val="0000FF"/>
                        </a:solidFill>
                        <a:latin typeface="Calibri"/>
                      </a:endParaRP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LDA, Labeled LDA, Partially Labeled LDA</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Java</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Stanford NLP Group</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Implements LDA, Labeled LDA, and PLDA</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8B8A6D28-8101-4277-BD3B-09002AC06C4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Recognition</a:t>
            </a:r>
            <a:endParaRPr lang="en-US" dirty="0"/>
          </a:p>
        </p:txBody>
      </p:sp>
      <p:sp>
        <p:nvSpPr>
          <p:cNvPr id="3" name="Content Placeholder 2"/>
          <p:cNvSpPr>
            <a:spLocks noGrp="1"/>
          </p:cNvSpPr>
          <p:nvPr>
            <p:ph idx="1"/>
          </p:nvPr>
        </p:nvSpPr>
        <p:spPr>
          <a:xfrm>
            <a:off x="304800" y="1447800"/>
            <a:ext cx="8382000" cy="4495800"/>
          </a:xfrm>
        </p:spPr>
        <p:txBody>
          <a:bodyPr>
            <a:normAutofit/>
          </a:bodyPr>
          <a:lstStyle/>
          <a:p>
            <a:r>
              <a:rPr lang="en-US" sz="2000" dirty="0" smtClean="0"/>
              <a:t>Named entity refers to anything that can be referred to with a proper name.</a:t>
            </a:r>
          </a:p>
          <a:p>
            <a:r>
              <a:rPr lang="en-US" sz="2000" dirty="0" smtClean="0"/>
              <a:t>Named entity recognition aims to </a:t>
            </a:r>
          </a:p>
          <a:p>
            <a:pPr lvl="1"/>
            <a:r>
              <a:rPr lang="en-US" sz="1800" dirty="0" smtClean="0"/>
              <a:t>Find spans of text that constitute proper names </a:t>
            </a:r>
          </a:p>
          <a:p>
            <a:pPr lvl="1"/>
            <a:r>
              <a:rPr lang="en-US" sz="1800" dirty="0" smtClean="0"/>
              <a:t>Classify the entities being referred to according to their type</a:t>
            </a:r>
          </a:p>
          <a:p>
            <a:endParaRPr lang="en-US" sz="24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14</a:t>
            </a:fld>
            <a:endParaRPr lang="en-US"/>
          </a:p>
        </p:txBody>
      </p:sp>
      <p:graphicFrame>
        <p:nvGraphicFramePr>
          <p:cNvPr id="5" name="Table 4"/>
          <p:cNvGraphicFramePr>
            <a:graphicFrameLocks noGrp="1"/>
          </p:cNvGraphicFramePr>
          <p:nvPr/>
        </p:nvGraphicFramePr>
        <p:xfrm>
          <a:off x="304800" y="2971800"/>
          <a:ext cx="8458201" cy="2845396"/>
        </p:xfrm>
        <a:graphic>
          <a:graphicData uri="http://schemas.openxmlformats.org/drawingml/2006/table">
            <a:tbl>
              <a:tblPr firstRow="1" bandRow="1">
                <a:tableStyleId>{7E9639D4-E3E2-4D34-9284-5A2195B3D0D7}</a:tableStyleId>
              </a:tblPr>
              <a:tblGrid>
                <a:gridCol w="1497806"/>
                <a:gridCol w="2202657"/>
                <a:gridCol w="4757738"/>
              </a:tblGrid>
              <a:tr h="355002">
                <a:tc>
                  <a:txBody>
                    <a:bodyPr/>
                    <a:lstStyle/>
                    <a:p>
                      <a:pPr algn="ctr"/>
                      <a:r>
                        <a:rPr lang="en-US" sz="1600" dirty="0" smtClean="0"/>
                        <a:t>Type</a:t>
                      </a:r>
                      <a:endParaRPr lang="en-US" sz="1600" dirty="0"/>
                    </a:p>
                  </a:txBody>
                  <a:tcPr/>
                </a:tc>
                <a:tc>
                  <a:txBody>
                    <a:bodyPr/>
                    <a:lstStyle/>
                    <a:p>
                      <a:pPr algn="ctr"/>
                      <a:r>
                        <a:rPr lang="en-US" sz="1600" dirty="0" smtClean="0"/>
                        <a:t>Sample</a:t>
                      </a:r>
                      <a:r>
                        <a:rPr lang="en-US" sz="1600" baseline="0" dirty="0" smtClean="0"/>
                        <a:t> </a:t>
                      </a:r>
                      <a:r>
                        <a:rPr lang="en-US" sz="1600" dirty="0" smtClean="0"/>
                        <a:t>Categories</a:t>
                      </a:r>
                      <a:endParaRPr lang="en-US" sz="1600" dirty="0"/>
                    </a:p>
                  </a:txBody>
                  <a:tcPr/>
                </a:tc>
                <a:tc>
                  <a:txBody>
                    <a:bodyPr/>
                    <a:lstStyle/>
                    <a:p>
                      <a:pPr algn="ctr"/>
                      <a:r>
                        <a:rPr lang="en-US" sz="1600" dirty="0" smtClean="0"/>
                        <a:t>Example</a:t>
                      </a:r>
                      <a:endParaRPr lang="en-US" sz="1600" dirty="0"/>
                    </a:p>
                  </a:txBody>
                  <a:tcPr/>
                </a:tc>
              </a:tr>
              <a:tr h="355002">
                <a:tc>
                  <a:txBody>
                    <a:bodyPr/>
                    <a:lstStyle/>
                    <a:p>
                      <a:pPr algn="ctr"/>
                      <a:r>
                        <a:rPr lang="en-US" sz="1600" dirty="0" smtClean="0"/>
                        <a:t>People</a:t>
                      </a:r>
                      <a:endParaRPr lang="en-US" sz="1600" dirty="0"/>
                    </a:p>
                  </a:txBody>
                  <a:tcPr/>
                </a:tc>
                <a:tc>
                  <a:txBody>
                    <a:bodyPr/>
                    <a:lstStyle/>
                    <a:p>
                      <a:pPr algn="ctr"/>
                      <a:r>
                        <a:rPr lang="en-US" sz="1200" dirty="0" smtClean="0"/>
                        <a:t>Individuals, fictional Characters</a:t>
                      </a:r>
                      <a:endParaRPr lang="en-US" sz="1200" dirty="0"/>
                    </a:p>
                  </a:txBody>
                  <a:tcPr/>
                </a:tc>
                <a:tc>
                  <a:txBody>
                    <a:bodyPr/>
                    <a:lstStyle/>
                    <a:p>
                      <a:pPr algn="l"/>
                      <a:r>
                        <a:rPr lang="en-US" sz="1200" b="1" i="1" dirty="0" smtClean="0"/>
                        <a:t>Turing</a:t>
                      </a:r>
                      <a:r>
                        <a:rPr lang="en-US" sz="1200" baseline="0" dirty="0" smtClean="0"/>
                        <a:t> is often considered to be the father of modern computer science. </a:t>
                      </a:r>
                      <a:endParaRPr lang="en-US" sz="1200" dirty="0"/>
                    </a:p>
                  </a:txBody>
                  <a:tcPr/>
                </a:tc>
              </a:tr>
              <a:tr h="355002">
                <a:tc>
                  <a:txBody>
                    <a:bodyPr/>
                    <a:lstStyle/>
                    <a:p>
                      <a:pPr algn="ctr"/>
                      <a:r>
                        <a:rPr lang="en-US" sz="1600" dirty="0" smtClean="0"/>
                        <a:t>Organization</a:t>
                      </a:r>
                      <a:endParaRPr lang="en-US" sz="1600" dirty="0"/>
                    </a:p>
                  </a:txBody>
                  <a:tcPr/>
                </a:tc>
                <a:tc>
                  <a:txBody>
                    <a:bodyPr/>
                    <a:lstStyle/>
                    <a:p>
                      <a:pPr algn="ctr"/>
                      <a:r>
                        <a:rPr lang="en-US" sz="1200" dirty="0" smtClean="0"/>
                        <a:t>Companies, parties</a:t>
                      </a:r>
                      <a:endParaRPr lang="en-US" sz="1200" dirty="0"/>
                    </a:p>
                  </a:txBody>
                  <a:tcPr/>
                </a:tc>
                <a:tc>
                  <a:txBody>
                    <a:bodyPr/>
                    <a:lstStyle/>
                    <a:p>
                      <a:pPr algn="l"/>
                      <a:r>
                        <a:rPr lang="en-US" sz="1200" b="1" i="1" dirty="0" smtClean="0"/>
                        <a:t>Amazon</a:t>
                      </a:r>
                      <a:r>
                        <a:rPr lang="en-US" sz="1200" dirty="0" smtClean="0"/>
                        <a:t> plans</a:t>
                      </a:r>
                      <a:r>
                        <a:rPr lang="en-US" sz="1200" baseline="0" dirty="0" smtClean="0"/>
                        <a:t> to use drone copters for deliveries.</a:t>
                      </a:r>
                      <a:endParaRPr lang="en-US" sz="1200" dirty="0"/>
                    </a:p>
                  </a:txBody>
                  <a:tcPr/>
                </a:tc>
              </a:tr>
              <a:tr h="484094">
                <a:tc>
                  <a:txBody>
                    <a:bodyPr/>
                    <a:lstStyle/>
                    <a:p>
                      <a:pPr algn="ctr"/>
                      <a:r>
                        <a:rPr lang="en-US" sz="1600" dirty="0" smtClean="0"/>
                        <a:t>Location</a:t>
                      </a:r>
                      <a:endParaRPr lang="en-US" sz="1600" dirty="0"/>
                    </a:p>
                  </a:txBody>
                  <a:tcPr/>
                </a:tc>
                <a:tc>
                  <a:txBody>
                    <a:bodyPr/>
                    <a:lstStyle/>
                    <a:p>
                      <a:pPr algn="ctr"/>
                      <a:r>
                        <a:rPr lang="en-US" sz="1200" dirty="0" smtClean="0"/>
                        <a:t>Mountains,</a:t>
                      </a:r>
                      <a:r>
                        <a:rPr lang="en-US" sz="1200" baseline="0" dirty="0" smtClean="0"/>
                        <a:t> lakes, seas</a:t>
                      </a:r>
                      <a:endParaRPr lang="en-US" sz="1200" dirty="0"/>
                    </a:p>
                  </a:txBody>
                  <a:tcPr/>
                </a:tc>
                <a:tc>
                  <a:txBody>
                    <a:bodyPr/>
                    <a:lstStyle/>
                    <a:p>
                      <a:pPr algn="l"/>
                      <a:r>
                        <a:rPr lang="en-US" sz="1200" dirty="0" smtClean="0"/>
                        <a:t>The highest point in the </a:t>
                      </a:r>
                      <a:r>
                        <a:rPr lang="en-US" sz="1200" b="1" i="1" u="none" dirty="0" err="1" smtClean="0"/>
                        <a:t>Catalinas</a:t>
                      </a:r>
                      <a:r>
                        <a:rPr lang="en-US" sz="1200" u="none" dirty="0" smtClean="0"/>
                        <a:t> </a:t>
                      </a:r>
                      <a:r>
                        <a:rPr lang="en-US" sz="1200" dirty="0" smtClean="0"/>
                        <a:t>is</a:t>
                      </a:r>
                      <a:r>
                        <a:rPr lang="en-US" sz="1200" b="1" i="1" dirty="0" smtClean="0"/>
                        <a:t> Mount Lemmon</a:t>
                      </a:r>
                      <a:r>
                        <a:rPr lang="en-US" sz="1200" dirty="0" smtClean="0"/>
                        <a:t> at an elevation of 9,157 feet above sea level.</a:t>
                      </a:r>
                      <a:endParaRPr lang="en-US" sz="1200" dirty="0"/>
                    </a:p>
                  </a:txBody>
                  <a:tcPr/>
                </a:tc>
              </a:tr>
              <a:tr h="484094">
                <a:tc>
                  <a:txBody>
                    <a:bodyPr/>
                    <a:lstStyle/>
                    <a:p>
                      <a:pPr algn="ctr"/>
                      <a:r>
                        <a:rPr lang="en-US" sz="1600" dirty="0" smtClean="0"/>
                        <a:t>Geo-Political</a:t>
                      </a:r>
                      <a:endParaRPr lang="en-US" sz="1600" dirty="0"/>
                    </a:p>
                  </a:txBody>
                  <a:tcPr/>
                </a:tc>
                <a:tc>
                  <a:txBody>
                    <a:bodyPr/>
                    <a:lstStyle/>
                    <a:p>
                      <a:pPr algn="ctr"/>
                      <a:r>
                        <a:rPr lang="en-US" sz="1200" dirty="0" smtClean="0"/>
                        <a:t>Countries,</a:t>
                      </a:r>
                      <a:r>
                        <a:rPr lang="en-US" sz="1200" baseline="0" dirty="0" smtClean="0"/>
                        <a:t> states, provinces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The </a:t>
                      </a:r>
                      <a:r>
                        <a:rPr lang="en-US" sz="1200" dirty="0" err="1" smtClean="0"/>
                        <a:t>Catalinas</a:t>
                      </a:r>
                      <a:r>
                        <a:rPr lang="en-US" sz="1200" dirty="0" smtClean="0"/>
                        <a:t>, are located north, and northeast of </a:t>
                      </a:r>
                      <a:r>
                        <a:rPr lang="en-US" sz="1200" b="1" i="1" dirty="0" smtClean="0"/>
                        <a:t>Tucson</a:t>
                      </a:r>
                      <a:r>
                        <a:rPr lang="en-US" sz="1200" dirty="0" smtClean="0"/>
                        <a:t>, </a:t>
                      </a:r>
                      <a:r>
                        <a:rPr lang="en-US" sz="1200" b="1" i="1" dirty="0" smtClean="0"/>
                        <a:t>Arizona</a:t>
                      </a:r>
                      <a:r>
                        <a:rPr lang="en-US" sz="1200" dirty="0" smtClean="0"/>
                        <a:t>, </a:t>
                      </a:r>
                      <a:r>
                        <a:rPr lang="en-US" sz="1200" b="1" i="1" dirty="0" smtClean="0"/>
                        <a:t>United States.</a:t>
                      </a:r>
                      <a:endParaRPr lang="en-US" sz="1200" b="1" i="1" dirty="0"/>
                    </a:p>
                  </a:txBody>
                  <a:tcPr/>
                </a:tc>
              </a:tr>
              <a:tr h="355002">
                <a:tc>
                  <a:txBody>
                    <a:bodyPr/>
                    <a:lstStyle/>
                    <a:p>
                      <a:pPr algn="ctr"/>
                      <a:r>
                        <a:rPr lang="en-US" sz="1600" dirty="0" smtClean="0"/>
                        <a:t>Facility</a:t>
                      </a:r>
                      <a:endParaRPr lang="en-US" sz="1600" dirty="0"/>
                    </a:p>
                  </a:txBody>
                  <a:tcPr/>
                </a:tc>
                <a:tc>
                  <a:txBody>
                    <a:bodyPr/>
                    <a:lstStyle/>
                    <a:p>
                      <a:pPr algn="ctr"/>
                      <a:r>
                        <a:rPr lang="en-US" sz="1200" dirty="0" smtClean="0"/>
                        <a:t>Bridges, airports</a:t>
                      </a:r>
                      <a:endParaRPr lang="en-US" sz="1200" dirty="0"/>
                    </a:p>
                  </a:txBody>
                  <a:tcPr/>
                </a:tc>
                <a:tc>
                  <a:txBody>
                    <a:bodyPr/>
                    <a:lstStyle/>
                    <a:p>
                      <a:pPr algn="l"/>
                      <a:r>
                        <a:rPr lang="en-US" sz="1200" dirty="0" smtClean="0"/>
                        <a:t>In the late 1940s, </a:t>
                      </a:r>
                      <a:r>
                        <a:rPr lang="en-US" sz="1200" b="1" i="1" dirty="0" smtClean="0"/>
                        <a:t>Chicago Midway </a:t>
                      </a:r>
                      <a:r>
                        <a:rPr lang="en-US" sz="1200" dirty="0" smtClean="0"/>
                        <a:t>was the busiest airport in the United States by total aircraft operations.</a:t>
                      </a:r>
                      <a:endParaRPr lang="en-US" sz="1200" dirty="0"/>
                    </a:p>
                  </a:txBody>
                  <a:tcPr/>
                </a:tc>
              </a:tr>
              <a:tr h="355002">
                <a:tc>
                  <a:txBody>
                    <a:bodyPr/>
                    <a:lstStyle/>
                    <a:p>
                      <a:pPr algn="ctr"/>
                      <a:r>
                        <a:rPr lang="en-US" sz="1600" dirty="0" smtClean="0"/>
                        <a:t>Vehicles</a:t>
                      </a:r>
                      <a:endParaRPr lang="en-US" sz="1600" dirty="0"/>
                    </a:p>
                  </a:txBody>
                  <a:tcPr/>
                </a:tc>
                <a:tc>
                  <a:txBody>
                    <a:bodyPr/>
                    <a:lstStyle/>
                    <a:p>
                      <a:pPr algn="ctr"/>
                      <a:r>
                        <a:rPr lang="en-US" sz="1200" dirty="0" smtClean="0"/>
                        <a:t>Planes, trains, cars</a:t>
                      </a:r>
                      <a:endParaRPr lang="en-US" sz="1200" dirty="0"/>
                    </a:p>
                  </a:txBody>
                  <a:tcPr/>
                </a:tc>
                <a:tc>
                  <a:txBody>
                    <a:bodyPr/>
                    <a:lstStyle/>
                    <a:p>
                      <a:pPr algn="l"/>
                      <a:r>
                        <a:rPr lang="en-US" sz="1200" dirty="0" smtClean="0"/>
                        <a:t>The updated</a:t>
                      </a:r>
                      <a:r>
                        <a:rPr lang="en-US" sz="1200" baseline="0" dirty="0" smtClean="0"/>
                        <a:t> </a:t>
                      </a:r>
                      <a:r>
                        <a:rPr lang="en-US" sz="1200" b="1" i="1" baseline="0" dirty="0" smtClean="0"/>
                        <a:t>Mini Cooper </a:t>
                      </a:r>
                      <a:r>
                        <a:rPr lang="en-US" sz="1200" baseline="0" dirty="0" smtClean="0"/>
                        <a:t>retains its charm and agility.</a:t>
                      </a:r>
                      <a:endParaRPr lang="en-US" sz="1200" dirty="0"/>
                    </a:p>
                  </a:txBody>
                  <a:tcPr/>
                </a:tc>
              </a:tr>
            </a:tbl>
          </a:graphicData>
        </a:graphic>
      </p:graphicFrame>
      <p:sp>
        <p:nvSpPr>
          <p:cNvPr id="6" name="TextBox 5"/>
          <p:cNvSpPr txBox="1"/>
          <p:nvPr/>
        </p:nvSpPr>
        <p:spPr>
          <a:xfrm>
            <a:off x="228600" y="5874603"/>
            <a:ext cx="8610600" cy="830997"/>
          </a:xfrm>
          <a:prstGeom prst="rect">
            <a:avLst/>
          </a:prstGeom>
          <a:solidFill>
            <a:schemeClr val="accent5">
              <a:lumMod val="20000"/>
              <a:lumOff val="80000"/>
            </a:schemeClr>
          </a:solidFill>
          <a:ln>
            <a:solidFill>
              <a:schemeClr val="accent1"/>
            </a:solidFill>
          </a:ln>
        </p:spPr>
        <p:txBody>
          <a:bodyPr wrap="square" rtlCol="0">
            <a:spAutoFit/>
          </a:bodyPr>
          <a:lstStyle/>
          <a:p>
            <a:r>
              <a:rPr lang="en-US" sz="1600" dirty="0" smtClean="0"/>
              <a:t>In practice, named entity recognition can be extended to types that are not in the table above, such as temporal expressions (time and dates), genes, proteins, medical related concepts (disease, treatment and medical events) and etc.. </a:t>
            </a:r>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Recognition</a:t>
            </a:r>
            <a:endParaRPr lang="en-US" dirty="0"/>
          </a:p>
        </p:txBody>
      </p:sp>
      <p:sp>
        <p:nvSpPr>
          <p:cNvPr id="3" name="Content Placeholder 2"/>
          <p:cNvSpPr>
            <a:spLocks noGrp="1"/>
          </p:cNvSpPr>
          <p:nvPr>
            <p:ph idx="1"/>
          </p:nvPr>
        </p:nvSpPr>
        <p:spPr>
          <a:xfrm>
            <a:off x="381000" y="1447800"/>
            <a:ext cx="8229600" cy="4525963"/>
          </a:xfrm>
        </p:spPr>
        <p:txBody>
          <a:bodyPr>
            <a:normAutofit/>
          </a:bodyPr>
          <a:lstStyle/>
          <a:p>
            <a:r>
              <a:rPr lang="en-US" sz="2400" dirty="0" smtClean="0"/>
              <a:t>Named entity recognition techniques can be categorized into knowledge-based approaches and machine learning based approaches. </a:t>
            </a:r>
            <a:endParaRPr lang="en-US" sz="24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15</a:t>
            </a:fld>
            <a:endParaRPr lang="en-US"/>
          </a:p>
        </p:txBody>
      </p:sp>
      <p:graphicFrame>
        <p:nvGraphicFramePr>
          <p:cNvPr id="6" name="Table 5"/>
          <p:cNvGraphicFramePr>
            <a:graphicFrameLocks noGrp="1"/>
          </p:cNvGraphicFramePr>
          <p:nvPr/>
        </p:nvGraphicFramePr>
        <p:xfrm>
          <a:off x="304800" y="2667000"/>
          <a:ext cx="8610600" cy="3662715"/>
        </p:xfrm>
        <a:graphic>
          <a:graphicData uri="http://schemas.openxmlformats.org/drawingml/2006/table">
            <a:tbl>
              <a:tblPr/>
              <a:tblGrid>
                <a:gridCol w="1447800"/>
                <a:gridCol w="1371600"/>
                <a:gridCol w="1771138"/>
                <a:gridCol w="4020062"/>
              </a:tblGrid>
              <a:tr h="229623">
                <a:tc>
                  <a:txBody>
                    <a:bodyPr/>
                    <a:lstStyle/>
                    <a:p>
                      <a:pPr algn="ctr" fontAlgn="b"/>
                      <a:r>
                        <a:rPr lang="en-US" sz="1400" b="1" i="0" u="none" strike="noStrike" dirty="0">
                          <a:solidFill>
                            <a:srgbClr val="000000"/>
                          </a:solidFill>
                          <a:latin typeface="Calibri"/>
                        </a:rPr>
                        <a:t>Category </a:t>
                      </a:r>
                    </a:p>
                  </a:txBody>
                  <a:tcPr marL="6315"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Advantage </a:t>
                      </a:r>
                    </a:p>
                  </a:txBody>
                  <a:tcPr marL="6315"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Disadvantage </a:t>
                      </a:r>
                    </a:p>
                  </a:txBody>
                  <a:tcPr marL="6315"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Tools </a:t>
                      </a:r>
                      <a:r>
                        <a:rPr lang="en-US" sz="1400" b="1" i="0" u="none" strike="noStrike" dirty="0" smtClean="0">
                          <a:solidFill>
                            <a:srgbClr val="000000"/>
                          </a:solidFill>
                          <a:latin typeface="Calibri"/>
                        </a:rPr>
                        <a:t>/Ontology</a:t>
                      </a:r>
                      <a:endParaRPr lang="en-US" sz="1400" b="1" i="0" u="none" strike="noStrike" dirty="0">
                        <a:solidFill>
                          <a:srgbClr val="000000"/>
                        </a:solidFill>
                        <a:latin typeface="Calibri"/>
                      </a:endParaRPr>
                    </a:p>
                  </a:txBody>
                  <a:tcPr marL="6315"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623">
                <a:tc rowSpan="7">
                  <a:txBody>
                    <a:bodyPr/>
                    <a:lstStyle/>
                    <a:p>
                      <a:pPr algn="l" fontAlgn="ctr"/>
                      <a:r>
                        <a:rPr lang="en-US" sz="1400" b="0" i="0" u="none" strike="noStrike" dirty="0">
                          <a:solidFill>
                            <a:srgbClr val="000000"/>
                          </a:solidFill>
                          <a:latin typeface="Calibri"/>
                        </a:rPr>
                        <a:t>Knowledge-based approach </a:t>
                      </a:r>
                    </a:p>
                  </a:txBody>
                  <a:tcPr marR="6315" marT="63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7">
                  <a:txBody>
                    <a:bodyPr/>
                    <a:lstStyle/>
                    <a:p>
                      <a:pPr algn="l" fontAlgn="ctr"/>
                      <a:r>
                        <a:rPr lang="en-US" sz="1400" b="0" i="0" u="none" strike="noStrike">
                          <a:solidFill>
                            <a:srgbClr val="000000"/>
                          </a:solidFill>
                          <a:latin typeface="Calibri"/>
                        </a:rPr>
                        <a:t>Require little training data  </a:t>
                      </a:r>
                    </a:p>
                  </a:txBody>
                  <a:tcPr marR="6315" marT="63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7">
                  <a:txBody>
                    <a:bodyPr/>
                    <a:lstStyle/>
                    <a:p>
                      <a:pPr algn="l" fontAlgn="ctr"/>
                      <a:r>
                        <a:rPr lang="en-US" sz="1400" b="0" i="0" u="none" strike="noStrike" dirty="0" smtClean="0">
                          <a:solidFill>
                            <a:srgbClr val="000000"/>
                          </a:solidFill>
                          <a:latin typeface="Calibri"/>
                        </a:rPr>
                        <a:t>Creating lexicon manually is time-consuming </a:t>
                      </a:r>
                      <a:r>
                        <a:rPr lang="en-US" sz="1400" b="0" i="0" u="none" strike="noStrike" dirty="0">
                          <a:solidFill>
                            <a:srgbClr val="000000"/>
                          </a:solidFill>
                          <a:latin typeface="Calibri"/>
                        </a:rPr>
                        <a:t>and </a:t>
                      </a:r>
                      <a:r>
                        <a:rPr lang="en-US" sz="1400" b="0" i="0" u="none" strike="noStrike" dirty="0" smtClean="0">
                          <a:solidFill>
                            <a:srgbClr val="000000"/>
                          </a:solidFill>
                          <a:latin typeface="Calibri"/>
                        </a:rPr>
                        <a:t>expensive;</a:t>
                      </a:r>
                    </a:p>
                    <a:p>
                      <a:pPr marL="0" marR="0" indent="0" algn="l" defTabSz="914400" rtl="0" eaLnBrk="1" fontAlgn="ctr" latinLnBrk="0" hangingPunct="1">
                        <a:lnSpc>
                          <a:spcPct val="100000"/>
                        </a:lnSpc>
                        <a:spcBef>
                          <a:spcPts val="0"/>
                        </a:spcBef>
                        <a:spcAft>
                          <a:spcPts val="0"/>
                        </a:spcAft>
                        <a:buClrTx/>
                        <a:buSzTx/>
                        <a:buFontTx/>
                        <a:buNone/>
                        <a:tabLst/>
                        <a:defRPr/>
                      </a:pPr>
                      <a:r>
                        <a:rPr lang="en-US" altLang="zh-CN" sz="1400" dirty="0" smtClean="0"/>
                        <a:t>encoded knowledge might be importable across domains. </a:t>
                      </a:r>
                      <a:endParaRPr lang="zh-CN" altLang="en-US" sz="1400" dirty="0" smtClean="0"/>
                    </a:p>
                    <a:p>
                      <a:pPr algn="l" fontAlgn="ctr"/>
                      <a:endParaRPr lang="en-US" sz="1400" b="0" i="0" u="none" strike="noStrike" dirty="0">
                        <a:solidFill>
                          <a:srgbClr val="000000"/>
                        </a:solidFill>
                        <a:latin typeface="Calibri"/>
                      </a:endParaRPr>
                    </a:p>
                  </a:txBody>
                  <a:tcPr marR="6315" marT="63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a:solidFill>
                            <a:srgbClr val="000000"/>
                          </a:solidFill>
                          <a:latin typeface="Calibri"/>
                        </a:rPr>
                        <a:t>General Entity Types</a:t>
                      </a:r>
                    </a:p>
                  </a:txBody>
                  <a:tcPr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62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buFont typeface="Arial" pitchFamily="34" charset="0"/>
                        <a:buChar char="•"/>
                      </a:pPr>
                      <a:r>
                        <a:rPr lang="en-US" sz="1400" b="0" i="0" u="none" strike="noStrike" dirty="0">
                          <a:solidFill>
                            <a:srgbClr val="000000"/>
                          </a:solidFill>
                          <a:latin typeface="Calibri"/>
                          <a:hlinkClick r:id="rId2"/>
                        </a:rPr>
                        <a:t> </a:t>
                      </a:r>
                      <a:r>
                        <a:rPr lang="en-US" sz="1400" b="0" i="0" u="none" strike="noStrike" dirty="0" smtClean="0">
                          <a:solidFill>
                            <a:srgbClr val="000000"/>
                          </a:solidFill>
                          <a:latin typeface="Calibri"/>
                          <a:hlinkClick r:id="rId2"/>
                        </a:rPr>
                        <a:t> WordNet</a:t>
                      </a:r>
                      <a:endParaRPr lang="en-US" sz="1400" b="0" i="0" u="none" strike="noStrike" dirty="0">
                        <a:solidFill>
                          <a:srgbClr val="000000"/>
                        </a:solidFill>
                        <a:latin typeface="Calibri"/>
                      </a:endParaRPr>
                    </a:p>
                  </a:txBody>
                  <a:tcPr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62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buFont typeface="Arial" pitchFamily="34" charset="0"/>
                        <a:buChar char="•"/>
                      </a:pPr>
                      <a:r>
                        <a:rPr lang="en-US" sz="1400" b="0" i="0" u="none" strike="noStrike" dirty="0" smtClean="0">
                          <a:solidFill>
                            <a:srgbClr val="000000"/>
                          </a:solidFill>
                          <a:latin typeface="Calibri"/>
                        </a:rPr>
                        <a:t> Lexicons </a:t>
                      </a:r>
                      <a:r>
                        <a:rPr lang="en-US" sz="1400" b="0" i="0" u="none" strike="noStrike" dirty="0">
                          <a:solidFill>
                            <a:srgbClr val="000000"/>
                          </a:solidFill>
                          <a:latin typeface="Calibri"/>
                        </a:rPr>
                        <a:t>created by experts</a:t>
                      </a:r>
                    </a:p>
                  </a:txBody>
                  <a:tcPr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62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400" b="1" i="0" u="none" strike="noStrike" dirty="0">
                          <a:solidFill>
                            <a:srgbClr val="000000"/>
                          </a:solidFill>
                          <a:latin typeface="Calibri"/>
                        </a:rPr>
                        <a:t>Medical domain:</a:t>
                      </a:r>
                    </a:p>
                  </a:txBody>
                  <a:tcPr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62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buFont typeface="Arial" pitchFamily="34" charset="0"/>
                        <a:buChar char="•"/>
                      </a:pPr>
                      <a:r>
                        <a:rPr lang="en-US" sz="1400" b="0" i="0" u="none" strike="noStrike" dirty="0" smtClean="0">
                          <a:solidFill>
                            <a:srgbClr val="000000"/>
                          </a:solidFill>
                          <a:latin typeface="Calibri"/>
                        </a:rPr>
                        <a:t> </a:t>
                      </a:r>
                      <a:r>
                        <a:rPr lang="en-US" sz="1400" b="0" i="0" u="none" strike="noStrike" dirty="0" smtClean="0">
                          <a:solidFill>
                            <a:srgbClr val="000000"/>
                          </a:solidFill>
                          <a:latin typeface="Calibri"/>
                          <a:hlinkClick r:id="rId3"/>
                        </a:rPr>
                        <a:t>GATE</a:t>
                      </a:r>
                      <a:r>
                        <a:rPr lang="en-US" sz="1400" b="0" i="0" u="none" strike="noStrike" dirty="0" smtClean="0">
                          <a:solidFill>
                            <a:srgbClr val="000000"/>
                          </a:solidFill>
                          <a:latin typeface="Calibri"/>
                        </a:rPr>
                        <a:t> </a:t>
                      </a:r>
                      <a:r>
                        <a:rPr lang="en-US" sz="1400" b="0" i="0" u="none" strike="noStrike" dirty="0">
                          <a:solidFill>
                            <a:srgbClr val="000000"/>
                          </a:solidFill>
                          <a:latin typeface="Calibri"/>
                        </a:rPr>
                        <a:t>(University of </a:t>
                      </a:r>
                      <a:r>
                        <a:rPr lang="en-US" sz="1400" b="0" i="0" u="none" strike="noStrike" dirty="0" err="1">
                          <a:solidFill>
                            <a:srgbClr val="000000"/>
                          </a:solidFill>
                          <a:latin typeface="Calibri"/>
                        </a:rPr>
                        <a:t>Sherfield</a:t>
                      </a:r>
                      <a:r>
                        <a:rPr lang="en-US" sz="1400" b="0" i="0" u="none" strike="noStrike" dirty="0">
                          <a:solidFill>
                            <a:srgbClr val="000000"/>
                          </a:solidFill>
                          <a:latin typeface="Calibri"/>
                        </a:rPr>
                        <a:t>)</a:t>
                      </a:r>
                    </a:p>
                  </a:txBody>
                  <a:tcPr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62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buFont typeface="Arial" pitchFamily="34" charset="0"/>
                        <a:buChar char="•"/>
                      </a:pPr>
                      <a:r>
                        <a:rPr lang="en-US" sz="1400" b="0" i="0" u="none" strike="noStrike" dirty="0" smtClean="0">
                          <a:solidFill>
                            <a:srgbClr val="000000"/>
                          </a:solidFill>
                          <a:latin typeface="Calibri"/>
                        </a:rPr>
                        <a:t> </a:t>
                      </a:r>
                      <a:r>
                        <a:rPr lang="en-US" sz="1400" b="0" i="0" u="none" strike="noStrike" dirty="0" smtClean="0">
                          <a:solidFill>
                            <a:srgbClr val="000000"/>
                          </a:solidFill>
                          <a:latin typeface="Calibri"/>
                          <a:hlinkClick r:id="rId4"/>
                        </a:rPr>
                        <a:t>UMLS</a:t>
                      </a:r>
                      <a:r>
                        <a:rPr lang="en-US" sz="1400" b="0" i="0" u="none" strike="noStrike" dirty="0" smtClean="0">
                          <a:solidFill>
                            <a:srgbClr val="000000"/>
                          </a:solidFill>
                          <a:latin typeface="Calibri"/>
                        </a:rPr>
                        <a:t> </a:t>
                      </a:r>
                      <a:r>
                        <a:rPr lang="en-US" sz="1400" b="0" i="0" u="none" strike="noStrike" dirty="0">
                          <a:solidFill>
                            <a:srgbClr val="000000"/>
                          </a:solidFill>
                          <a:latin typeface="Calibri"/>
                        </a:rPr>
                        <a:t>(National library of Medicine)</a:t>
                      </a:r>
                    </a:p>
                  </a:txBody>
                  <a:tcPr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344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buFont typeface="Arial" pitchFamily="34" charset="0"/>
                        <a:buChar char="•"/>
                      </a:pPr>
                      <a:r>
                        <a:rPr lang="en-US" sz="1400" b="0" i="0" u="none" strike="noStrike" dirty="0" smtClean="0">
                          <a:solidFill>
                            <a:srgbClr val="000000"/>
                          </a:solidFill>
                          <a:latin typeface="Calibri"/>
                        </a:rPr>
                        <a:t> </a:t>
                      </a:r>
                      <a:r>
                        <a:rPr lang="en-US" sz="1400" b="0" i="0" u="none" strike="noStrike" dirty="0" err="1" smtClean="0">
                          <a:solidFill>
                            <a:srgbClr val="000000"/>
                          </a:solidFill>
                          <a:latin typeface="Calibri"/>
                          <a:hlinkClick r:id="rId5"/>
                        </a:rPr>
                        <a:t>MedLEE</a:t>
                      </a:r>
                      <a:r>
                        <a:rPr lang="en-US" sz="1400" b="0" i="0" u="none" strike="noStrike" dirty="0" smtClean="0">
                          <a:solidFill>
                            <a:srgbClr val="000000"/>
                          </a:solidFill>
                          <a:latin typeface="Calibri"/>
                          <a:hlinkClick r:id="rId5"/>
                        </a:rPr>
                        <a:t> </a:t>
                      </a:r>
                      <a:r>
                        <a:rPr lang="en-US" sz="1400" b="0" i="0" u="none" strike="noStrike" dirty="0">
                          <a:solidFill>
                            <a:srgbClr val="000000"/>
                          </a:solidFill>
                          <a:latin typeface="Calibri"/>
                        </a:rPr>
                        <a:t>(Originally from Columbia University, </a:t>
                      </a:r>
                      <a:r>
                        <a:rPr lang="en-US" sz="1400" b="0" i="0" u="none" strike="noStrike" dirty="0" err="1">
                          <a:solidFill>
                            <a:srgbClr val="000000"/>
                          </a:solidFill>
                          <a:latin typeface="Calibri"/>
                        </a:rPr>
                        <a:t>commericalized</a:t>
                      </a:r>
                      <a:r>
                        <a:rPr lang="en-US" sz="1400" b="0" i="0" u="none" strike="noStrike" dirty="0">
                          <a:solidFill>
                            <a:srgbClr val="000000"/>
                          </a:solidFill>
                          <a:latin typeface="Calibri"/>
                        </a:rPr>
                        <a:t> now)</a:t>
                      </a:r>
                    </a:p>
                  </a:txBody>
                  <a:tcPr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623">
                <a:tc rowSpan="7">
                  <a:txBody>
                    <a:bodyPr/>
                    <a:lstStyle/>
                    <a:p>
                      <a:pPr algn="l" fontAlgn="t"/>
                      <a:r>
                        <a:rPr lang="en-US" sz="1400" b="0" i="0" u="none" strike="noStrike" dirty="0">
                          <a:solidFill>
                            <a:srgbClr val="000000"/>
                          </a:solidFill>
                          <a:latin typeface="Calibri"/>
                        </a:rPr>
                        <a:t>Machine learning approach  </a:t>
                      </a:r>
                    </a:p>
                    <a:p>
                      <a:pPr algn="l" fontAlgn="ctr"/>
                      <a:r>
                        <a:rPr lang="en-US" sz="1400" b="0" i="0" u="none" strike="noStrike" dirty="0" smtClean="0">
                          <a:solidFill>
                            <a:srgbClr val="000000"/>
                          </a:solidFill>
                          <a:latin typeface="Calibri"/>
                        </a:rPr>
                        <a:t>- Conditional </a:t>
                      </a:r>
                      <a:r>
                        <a:rPr lang="en-US" sz="1400" b="0" i="0" u="none" strike="noStrike" dirty="0">
                          <a:solidFill>
                            <a:srgbClr val="000000"/>
                          </a:solidFill>
                          <a:latin typeface="Calibri"/>
                        </a:rPr>
                        <a:t>Random </a:t>
                      </a:r>
                      <a:r>
                        <a:rPr lang="en-US" sz="1400" b="0" i="0" u="none" strike="noStrike" dirty="0" smtClean="0">
                          <a:solidFill>
                            <a:srgbClr val="000000"/>
                          </a:solidFill>
                          <a:latin typeface="Calibri"/>
                        </a:rPr>
                        <a:t>Field (CRF)</a:t>
                      </a:r>
                      <a:endParaRPr lang="en-US" sz="1400" b="0" i="0" u="none" strike="noStrike" dirty="0">
                        <a:solidFill>
                          <a:srgbClr val="000000"/>
                        </a:solidFill>
                        <a:latin typeface="Calibri"/>
                      </a:endParaRPr>
                    </a:p>
                    <a:p>
                      <a:pPr algn="l" fontAlgn="ctr"/>
                      <a:r>
                        <a:rPr lang="en-US" sz="1400" b="0" i="0" u="none" strike="noStrike" dirty="0" smtClean="0">
                          <a:solidFill>
                            <a:srgbClr val="000000"/>
                          </a:solidFill>
                          <a:latin typeface="Calibri"/>
                        </a:rPr>
                        <a:t>- Hidden </a:t>
                      </a:r>
                      <a:r>
                        <a:rPr lang="en-US" sz="1400" b="0" i="0" u="none" strike="noStrike" dirty="0">
                          <a:solidFill>
                            <a:srgbClr val="000000"/>
                          </a:solidFill>
                          <a:latin typeface="Calibri"/>
                        </a:rPr>
                        <a:t>Markov </a:t>
                      </a:r>
                      <a:r>
                        <a:rPr lang="en-US" sz="1400" b="0" i="0" u="none" strike="noStrike" dirty="0" smtClean="0">
                          <a:solidFill>
                            <a:srgbClr val="000000"/>
                          </a:solidFill>
                          <a:latin typeface="Calibri"/>
                        </a:rPr>
                        <a:t>Model</a:t>
                      </a:r>
                      <a:r>
                        <a:rPr lang="en-US" sz="1400" b="0" i="0" u="none" strike="noStrike" baseline="0" dirty="0" smtClean="0">
                          <a:solidFill>
                            <a:srgbClr val="000000"/>
                          </a:solidFill>
                          <a:latin typeface="Calibri"/>
                        </a:rPr>
                        <a:t> (HMM)</a:t>
                      </a:r>
                      <a:endParaRPr lang="en-US" sz="1400" b="0" i="0" u="none" strike="noStrike" dirty="0">
                        <a:solidFill>
                          <a:srgbClr val="000000"/>
                        </a:solidFill>
                        <a:latin typeface="Calibri"/>
                      </a:endParaRPr>
                    </a:p>
                  </a:txBody>
                  <a:tcPr marR="6315" marT="63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7">
                  <a:txBody>
                    <a:bodyPr/>
                    <a:lstStyle/>
                    <a:p>
                      <a:pPr algn="l" fontAlgn="ctr"/>
                      <a:r>
                        <a:rPr lang="en-US" sz="1400" b="0" i="0" u="none" strike="noStrike" dirty="0">
                          <a:solidFill>
                            <a:srgbClr val="000000"/>
                          </a:solidFill>
                          <a:latin typeface="Calibri"/>
                        </a:rPr>
                        <a:t>Reduced human effort in maintaining rules and dictionaries </a:t>
                      </a:r>
                    </a:p>
                  </a:txBody>
                  <a:tcPr marR="6315" marT="63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7">
                  <a:txBody>
                    <a:bodyPr/>
                    <a:lstStyle/>
                    <a:p>
                      <a:pPr algn="l" fontAlgn="ctr"/>
                      <a:r>
                        <a:rPr lang="en-US" sz="1400" b="0" i="0" u="none" strike="noStrike" dirty="0">
                          <a:solidFill>
                            <a:srgbClr val="000000"/>
                          </a:solidFill>
                          <a:latin typeface="Calibri"/>
                        </a:rPr>
                        <a:t>Prepared a set of annotated training data </a:t>
                      </a:r>
                    </a:p>
                  </a:txBody>
                  <a:tcPr marR="6315" marT="63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a:solidFill>
                            <a:srgbClr val="000000"/>
                          </a:solidFill>
                          <a:latin typeface="Calibri"/>
                        </a:rPr>
                        <a:t>Conditional Random Field tools </a:t>
                      </a:r>
                    </a:p>
                  </a:txBody>
                  <a:tcPr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416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buFont typeface="Arial" pitchFamily="34" charset="0"/>
                        <a:buChar char="•"/>
                      </a:pPr>
                      <a:r>
                        <a:rPr lang="en-US" sz="1400" b="0" i="0" u="none" strike="noStrike" dirty="0" smtClean="0">
                          <a:solidFill>
                            <a:srgbClr val="000000"/>
                          </a:solidFill>
                          <a:latin typeface="Calibri"/>
                        </a:rPr>
                        <a:t> </a:t>
                      </a:r>
                      <a:r>
                        <a:rPr lang="en-US" sz="1400" b="0" i="0" u="none" strike="noStrike" dirty="0" smtClean="0">
                          <a:solidFill>
                            <a:srgbClr val="000000"/>
                          </a:solidFill>
                          <a:latin typeface="Calibri"/>
                          <a:hlinkClick r:id="rId6"/>
                        </a:rPr>
                        <a:t>Stanford </a:t>
                      </a:r>
                      <a:r>
                        <a:rPr lang="en-US" sz="1400" b="0" i="0" u="none" strike="noStrike" dirty="0">
                          <a:solidFill>
                            <a:srgbClr val="000000"/>
                          </a:solidFill>
                          <a:latin typeface="Calibri"/>
                          <a:hlinkClick r:id="rId6"/>
                        </a:rPr>
                        <a:t>NER</a:t>
                      </a:r>
                      <a:endParaRPr lang="en-US" sz="1400" b="0" i="0" u="none" strike="noStrike" dirty="0">
                        <a:solidFill>
                          <a:srgbClr val="000000"/>
                        </a:solidFill>
                        <a:latin typeface="Calibri"/>
                      </a:endParaRPr>
                    </a:p>
                  </a:txBody>
                  <a:tcPr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623">
                <a:tc vMerge="1">
                  <a:txBody>
                    <a:bodyPr/>
                    <a:lstStyle/>
                    <a:p>
                      <a:pPr algn="l" fontAlgn="ctr"/>
                      <a:endParaRPr lang="en-US" sz="1400" b="0" i="0" u="none" strike="noStrike" dirty="0">
                        <a:solidFill>
                          <a:srgbClr val="000000"/>
                        </a:solidFill>
                        <a:latin typeface="Calibri"/>
                      </a:endParaRPr>
                    </a:p>
                  </a:txBody>
                  <a:tcPr marR="6315" marT="63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a:txBody>
                    <a:bodyPr/>
                    <a:lstStyle/>
                    <a:p>
                      <a:endParaRPr lang="en-US"/>
                    </a:p>
                  </a:txBody>
                  <a:tcPr/>
                </a:tc>
                <a:tc vMerge="1">
                  <a:txBody>
                    <a:bodyPr/>
                    <a:lstStyle/>
                    <a:p>
                      <a:endParaRPr lang="en-US"/>
                    </a:p>
                  </a:txBody>
                  <a:tcPr/>
                </a:tc>
                <a:tc>
                  <a:txBody>
                    <a:bodyPr/>
                    <a:lstStyle/>
                    <a:p>
                      <a:pPr algn="l" fontAlgn="b">
                        <a:buFont typeface="Arial" pitchFamily="34" charset="0"/>
                        <a:buChar char="•"/>
                      </a:pPr>
                      <a:r>
                        <a:rPr lang="en-US" sz="1400" b="0" i="0" u="none" strike="noStrike" dirty="0" smtClean="0">
                          <a:solidFill>
                            <a:srgbClr val="000000"/>
                          </a:solidFill>
                          <a:latin typeface="Calibri"/>
                        </a:rPr>
                        <a:t> </a:t>
                      </a:r>
                      <a:r>
                        <a:rPr lang="en-US" sz="1400" b="0" i="0" u="none" strike="noStrike" dirty="0" smtClean="0">
                          <a:solidFill>
                            <a:srgbClr val="000000"/>
                          </a:solidFill>
                          <a:latin typeface="Calibri"/>
                          <a:hlinkClick r:id="rId7"/>
                        </a:rPr>
                        <a:t>CRF</a:t>
                      </a:r>
                      <a:r>
                        <a:rPr lang="en-US" sz="1400" b="0" i="0" u="none" strike="noStrike" dirty="0">
                          <a:solidFill>
                            <a:srgbClr val="000000"/>
                          </a:solidFill>
                          <a:latin typeface="Calibri"/>
                          <a:hlinkClick r:id="rId7"/>
                        </a:rPr>
                        <a:t>++</a:t>
                      </a:r>
                      <a:endParaRPr lang="en-US" sz="1400" b="0" i="0" u="none" strike="noStrike" dirty="0">
                        <a:solidFill>
                          <a:srgbClr val="000000"/>
                        </a:solidFill>
                        <a:latin typeface="Calibri"/>
                      </a:endParaRPr>
                    </a:p>
                  </a:txBody>
                  <a:tcPr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62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buFont typeface="Arial" pitchFamily="34" charset="0"/>
                        <a:buChar char="•"/>
                      </a:pPr>
                      <a:r>
                        <a:rPr lang="en-US" sz="1400" b="0" i="0" u="none" strike="noStrike" dirty="0" smtClean="0">
                          <a:solidFill>
                            <a:srgbClr val="000000"/>
                          </a:solidFill>
                          <a:latin typeface="Calibri"/>
                        </a:rPr>
                        <a:t> </a:t>
                      </a:r>
                      <a:r>
                        <a:rPr lang="en-US" sz="1400" b="0" i="0" u="none" strike="noStrike" dirty="0" smtClean="0">
                          <a:solidFill>
                            <a:srgbClr val="000000"/>
                          </a:solidFill>
                          <a:latin typeface="Calibri"/>
                          <a:hlinkClick r:id="rId8"/>
                        </a:rPr>
                        <a:t>Mallet</a:t>
                      </a:r>
                      <a:endParaRPr lang="en-US" sz="1400" b="0" i="0" u="none" strike="noStrike" dirty="0">
                        <a:solidFill>
                          <a:srgbClr val="000000"/>
                        </a:solidFill>
                        <a:latin typeface="Calibri"/>
                      </a:endParaRPr>
                    </a:p>
                  </a:txBody>
                  <a:tcPr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623">
                <a:tc vMerge="1">
                  <a:txBody>
                    <a:bodyPr/>
                    <a:lstStyle/>
                    <a:p>
                      <a:pPr algn="l" fontAlgn="ctr"/>
                      <a:endParaRPr lang="en-US" sz="1400" b="0" i="0" u="none" strike="noStrike" dirty="0">
                        <a:solidFill>
                          <a:srgbClr val="000000"/>
                        </a:solidFill>
                        <a:latin typeface="Calibri"/>
                      </a:endParaRPr>
                    </a:p>
                  </a:txBody>
                  <a:tcPr marR="6315" marT="63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l" fontAlgn="b"/>
                      <a:r>
                        <a:rPr lang="en-US" sz="1400" b="1" i="0" u="none" strike="noStrike" dirty="0">
                          <a:solidFill>
                            <a:srgbClr val="000000"/>
                          </a:solidFill>
                          <a:latin typeface="Calibri"/>
                        </a:rPr>
                        <a:t>Hidden Markov Model tools</a:t>
                      </a:r>
                    </a:p>
                  </a:txBody>
                  <a:tcPr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62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buFont typeface="Arial" pitchFamily="34" charset="0"/>
                        <a:buChar char="•"/>
                      </a:pPr>
                      <a:r>
                        <a:rPr lang="en-US" sz="1400" b="0" i="0" u="none" strike="noStrike" dirty="0" smtClean="0">
                          <a:solidFill>
                            <a:srgbClr val="000000"/>
                          </a:solidFill>
                          <a:latin typeface="Calibri"/>
                        </a:rPr>
                        <a:t> </a:t>
                      </a:r>
                      <a:r>
                        <a:rPr lang="en-US" sz="1400" b="0" i="0" u="none" strike="noStrike" dirty="0" smtClean="0">
                          <a:solidFill>
                            <a:srgbClr val="000000"/>
                          </a:solidFill>
                          <a:latin typeface="Calibri"/>
                          <a:hlinkClick r:id="rId8"/>
                        </a:rPr>
                        <a:t>Mallet</a:t>
                      </a:r>
                      <a:endParaRPr lang="en-US" sz="1400" b="0" i="0" u="none" strike="noStrike" dirty="0">
                        <a:solidFill>
                          <a:srgbClr val="000000"/>
                        </a:solidFill>
                        <a:latin typeface="Calibri"/>
                      </a:endParaRPr>
                    </a:p>
                  </a:txBody>
                  <a:tcPr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62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buFont typeface="Arial" pitchFamily="34" charset="0"/>
                        <a:buChar char="•"/>
                      </a:pPr>
                      <a:r>
                        <a:rPr lang="en-US" sz="1400" b="0" i="0" u="none" strike="noStrike" dirty="0" smtClean="0">
                          <a:solidFill>
                            <a:srgbClr val="000000"/>
                          </a:solidFill>
                          <a:latin typeface="Calibri"/>
                        </a:rPr>
                        <a:t> </a:t>
                      </a:r>
                      <a:r>
                        <a:rPr lang="en-US" sz="1400" b="0" i="0" u="none" strike="noStrike" dirty="0" smtClean="0">
                          <a:solidFill>
                            <a:srgbClr val="000000"/>
                          </a:solidFill>
                          <a:latin typeface="Calibri"/>
                          <a:hlinkClick r:id="rId9"/>
                        </a:rPr>
                        <a:t>Natural </a:t>
                      </a:r>
                      <a:r>
                        <a:rPr lang="en-US" sz="1400" b="0" i="0" u="none" strike="noStrike" dirty="0">
                          <a:solidFill>
                            <a:srgbClr val="000000"/>
                          </a:solidFill>
                          <a:latin typeface="Calibri"/>
                          <a:hlinkClick r:id="rId9"/>
                        </a:rPr>
                        <a:t>Language Toolkit(NLTK)</a:t>
                      </a:r>
                      <a:endParaRPr lang="en-US" sz="1400" b="0" i="0" u="none" strike="noStrike" dirty="0">
                        <a:solidFill>
                          <a:srgbClr val="000000"/>
                        </a:solidFill>
                        <a:latin typeface="Calibri"/>
                      </a:endParaRPr>
                    </a:p>
                  </a:txBody>
                  <a:tcPr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Relation Extraction</a:t>
            </a:r>
            <a:endParaRPr lang="en-US" dirty="0"/>
          </a:p>
        </p:txBody>
      </p:sp>
      <p:sp>
        <p:nvSpPr>
          <p:cNvPr id="3" name="Content Placeholder 2"/>
          <p:cNvSpPr>
            <a:spLocks noGrp="1"/>
          </p:cNvSpPr>
          <p:nvPr>
            <p:ph idx="1"/>
          </p:nvPr>
        </p:nvSpPr>
        <p:spPr>
          <a:xfrm>
            <a:off x="457200" y="1600200"/>
            <a:ext cx="8305800" cy="4953000"/>
          </a:xfrm>
        </p:spPr>
        <p:txBody>
          <a:bodyPr>
            <a:normAutofit fontScale="92500"/>
          </a:bodyPr>
          <a:lstStyle/>
          <a:p>
            <a:r>
              <a:rPr lang="en-US" sz="2800" dirty="0" smtClean="0"/>
              <a:t>Entity relation extraction discerns the relationships that exist among the entities detected in a text. Entity relation extraction techniques are applied in a variety of areas. </a:t>
            </a:r>
          </a:p>
          <a:p>
            <a:pPr lvl="1"/>
            <a:r>
              <a:rPr lang="en-US" sz="2400" dirty="0" smtClean="0"/>
              <a:t>Question Answering</a:t>
            </a:r>
          </a:p>
          <a:p>
            <a:pPr lvl="2"/>
            <a:r>
              <a:rPr lang="en-US" sz="2000" dirty="0" smtClean="0"/>
              <a:t>Extracting entities and relational patterns for answering factoid question</a:t>
            </a:r>
          </a:p>
          <a:p>
            <a:pPr lvl="1"/>
            <a:r>
              <a:rPr lang="en-US" sz="2400" dirty="0" smtClean="0"/>
              <a:t>Feature/Aspect based Sentiment Analysis</a:t>
            </a:r>
          </a:p>
          <a:p>
            <a:pPr lvl="2"/>
            <a:r>
              <a:rPr lang="en-US" sz="2000" dirty="0" smtClean="0"/>
              <a:t>Extract relational patterns among entity, features and sentiments in text R(entity, feature, sentiment). </a:t>
            </a:r>
          </a:p>
          <a:p>
            <a:pPr lvl="1"/>
            <a:r>
              <a:rPr lang="en-US" sz="2400" dirty="0" smtClean="0"/>
              <a:t>Mining bio-medical texts</a:t>
            </a:r>
          </a:p>
          <a:p>
            <a:pPr lvl="2"/>
            <a:r>
              <a:rPr lang="en-US" sz="2000" dirty="0" smtClean="0"/>
              <a:t>Protein binding relations useful for drug discovery</a:t>
            </a:r>
          </a:p>
          <a:p>
            <a:pPr lvl="2"/>
            <a:r>
              <a:rPr lang="en-US" sz="2000" dirty="0" smtClean="0"/>
              <a:t>Detection of gene-disease relations from biomedical literature</a:t>
            </a:r>
          </a:p>
          <a:p>
            <a:pPr lvl="2"/>
            <a:r>
              <a:rPr lang="en-US" sz="2000" dirty="0" smtClean="0"/>
              <a:t>Finding drug-side effect relations in health social media</a:t>
            </a:r>
            <a:endParaRPr lang="en-US" sz="20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Relation Extraction</a:t>
            </a:r>
            <a:endParaRPr lang="en-US" dirty="0"/>
          </a:p>
        </p:txBody>
      </p:sp>
      <p:sp>
        <p:nvSpPr>
          <p:cNvPr id="3" name="Content Placeholder 2"/>
          <p:cNvSpPr>
            <a:spLocks noGrp="1"/>
          </p:cNvSpPr>
          <p:nvPr>
            <p:ph idx="1"/>
          </p:nvPr>
        </p:nvSpPr>
        <p:spPr>
          <a:xfrm>
            <a:off x="457200" y="1265237"/>
            <a:ext cx="8229600" cy="4525963"/>
          </a:xfrm>
        </p:spPr>
        <p:txBody>
          <a:bodyPr/>
          <a:lstStyle/>
          <a:p>
            <a:r>
              <a:rPr lang="en-US" altLang="zh-CN" sz="2400" dirty="0" smtClean="0"/>
              <a:t>Entity relation extraction approaches can be categorized into three types</a:t>
            </a:r>
          </a:p>
          <a:p>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17</a:t>
            </a:fld>
            <a:endParaRPr lang="en-US"/>
          </a:p>
        </p:txBody>
      </p:sp>
      <p:graphicFrame>
        <p:nvGraphicFramePr>
          <p:cNvPr id="6" name="Table 5"/>
          <p:cNvGraphicFramePr>
            <a:graphicFrameLocks noGrp="1"/>
          </p:cNvGraphicFramePr>
          <p:nvPr/>
        </p:nvGraphicFramePr>
        <p:xfrm>
          <a:off x="228600" y="2209800"/>
          <a:ext cx="8710641" cy="4330648"/>
        </p:xfrm>
        <a:graphic>
          <a:graphicData uri="http://schemas.openxmlformats.org/drawingml/2006/table">
            <a:tbl>
              <a:tblPr firstRow="1" bandRow="1">
                <a:tableStyleId>{5940675A-B579-460E-94D1-54222C63F5DA}</a:tableStyleId>
              </a:tblPr>
              <a:tblGrid>
                <a:gridCol w="1399924"/>
                <a:gridCol w="2084333"/>
                <a:gridCol w="1742128"/>
                <a:gridCol w="1742128"/>
                <a:gridCol w="1742128"/>
              </a:tblGrid>
              <a:tr h="323769">
                <a:tc>
                  <a:txBody>
                    <a:bodyPr/>
                    <a:lstStyle/>
                    <a:p>
                      <a:r>
                        <a:rPr lang="en-US" altLang="zh-CN" sz="1600" b="1" dirty="0" smtClean="0"/>
                        <a:t>Category</a:t>
                      </a:r>
                      <a:endParaRPr lang="zh-CN" altLang="en-US" sz="1600" b="1" dirty="0"/>
                    </a:p>
                  </a:txBody>
                  <a:tcPr/>
                </a:tc>
                <a:tc>
                  <a:txBody>
                    <a:bodyPr/>
                    <a:lstStyle/>
                    <a:p>
                      <a:r>
                        <a:rPr lang="en-US" altLang="zh-CN" sz="1600" b="1" dirty="0" smtClean="0"/>
                        <a:t>Method</a:t>
                      </a:r>
                      <a:endParaRPr lang="zh-CN" altLang="en-US" sz="1600" b="1" dirty="0"/>
                    </a:p>
                  </a:txBody>
                  <a:tcPr/>
                </a:tc>
                <a:tc>
                  <a:txBody>
                    <a:bodyPr/>
                    <a:lstStyle/>
                    <a:p>
                      <a:r>
                        <a:rPr lang="en-US" altLang="zh-CN" sz="1600" b="1" dirty="0" smtClean="0"/>
                        <a:t>Advantage </a:t>
                      </a:r>
                      <a:endParaRPr lang="zh-CN" altLang="en-US" sz="1600" b="1" dirty="0"/>
                    </a:p>
                  </a:txBody>
                  <a:tcPr/>
                </a:tc>
                <a:tc>
                  <a:txBody>
                    <a:bodyPr/>
                    <a:lstStyle/>
                    <a:p>
                      <a:r>
                        <a:rPr lang="en-US" altLang="zh-CN" sz="1600" b="1" dirty="0" smtClean="0"/>
                        <a:t>Disadvantage</a:t>
                      </a:r>
                      <a:endParaRPr lang="zh-CN" altLang="en-US" sz="1600" b="1" dirty="0"/>
                    </a:p>
                  </a:txBody>
                  <a:tcPr/>
                </a:tc>
                <a:tc>
                  <a:txBody>
                    <a:bodyPr/>
                    <a:lstStyle/>
                    <a:p>
                      <a:r>
                        <a:rPr lang="en-US" altLang="zh-CN" sz="1600" b="1" dirty="0" smtClean="0"/>
                        <a:t>Tools</a:t>
                      </a:r>
                      <a:endParaRPr lang="zh-CN" altLang="en-US" sz="1600" b="1" dirty="0"/>
                    </a:p>
                  </a:txBody>
                  <a:tcPr/>
                </a:tc>
              </a:tr>
              <a:tr h="912441">
                <a:tc>
                  <a:txBody>
                    <a:bodyPr/>
                    <a:lstStyle/>
                    <a:p>
                      <a:r>
                        <a:rPr lang="en-US" altLang="zh-CN" sz="1400" dirty="0" smtClean="0"/>
                        <a:t>Co-occurrence</a:t>
                      </a:r>
                      <a:r>
                        <a:rPr lang="en-US" altLang="zh-CN" sz="1400" baseline="0" dirty="0" smtClean="0"/>
                        <a:t> Analysis</a:t>
                      </a:r>
                      <a:endParaRPr lang="zh-CN" altLang="en-US" sz="1400" dirty="0"/>
                    </a:p>
                  </a:txBody>
                  <a:tcPr/>
                </a:tc>
                <a:tc>
                  <a:txBody>
                    <a:bodyPr/>
                    <a:lstStyle/>
                    <a:p>
                      <a:r>
                        <a:rPr lang="en-US" altLang="zh-CN" sz="1400" dirty="0" smtClean="0"/>
                        <a:t>If two entities co-occur</a:t>
                      </a:r>
                      <a:r>
                        <a:rPr lang="en-US" altLang="zh-CN" sz="1400" baseline="0" dirty="0" smtClean="0"/>
                        <a:t> within certain distance, they are considered to have a relation </a:t>
                      </a:r>
                      <a:endParaRPr lang="zh-CN" altLang="en-US" sz="1400" dirty="0"/>
                    </a:p>
                  </a:txBody>
                  <a:tcPr/>
                </a:tc>
                <a:tc>
                  <a:txBody>
                    <a:bodyPr/>
                    <a:lstStyle/>
                    <a:p>
                      <a:r>
                        <a:rPr lang="en-US" altLang="zh-CN" sz="1400" dirty="0" smtClean="0"/>
                        <a:t>Simplicity</a:t>
                      </a:r>
                      <a:r>
                        <a:rPr lang="en-US" altLang="zh-CN" sz="1400" baseline="0" dirty="0" smtClean="0"/>
                        <a:t> and flexibility; high recall</a:t>
                      </a:r>
                      <a:endParaRPr lang="zh-CN" altLang="en-US" sz="1400" dirty="0"/>
                    </a:p>
                  </a:txBody>
                  <a:tcPr/>
                </a:tc>
                <a:tc>
                  <a:txBody>
                    <a:bodyPr/>
                    <a:lstStyle/>
                    <a:p>
                      <a:r>
                        <a:rPr lang="en-US" altLang="zh-CN" sz="1400" dirty="0" smtClean="0"/>
                        <a:t>Low precision; cant decide</a:t>
                      </a:r>
                      <a:r>
                        <a:rPr lang="en-US" altLang="zh-CN" sz="1400" baseline="0" dirty="0" smtClean="0"/>
                        <a:t> relation types</a:t>
                      </a:r>
                      <a:endParaRPr lang="zh-CN" altLang="en-US" sz="1400" dirty="0"/>
                    </a:p>
                  </a:txBody>
                  <a:tcPr/>
                </a:tc>
                <a:tc>
                  <a:txBody>
                    <a:bodyPr/>
                    <a:lstStyle/>
                    <a:p>
                      <a:endParaRPr lang="zh-CN" altLang="en-US" sz="1400" dirty="0"/>
                    </a:p>
                  </a:txBody>
                  <a:tcPr/>
                </a:tc>
              </a:tr>
              <a:tr h="1530546">
                <a:tc>
                  <a:txBody>
                    <a:bodyPr/>
                    <a:lstStyle/>
                    <a:p>
                      <a:r>
                        <a:rPr lang="en-US" altLang="zh-CN" sz="1400" dirty="0" smtClean="0"/>
                        <a:t>Rule-based approaches</a:t>
                      </a:r>
                      <a:endParaRPr lang="zh-CN" altLang="en-US" sz="1400" dirty="0"/>
                    </a:p>
                  </a:txBody>
                  <a:tcPr/>
                </a:tc>
                <a:tc>
                  <a:txBody>
                    <a:bodyPr/>
                    <a:lstStyle/>
                    <a:p>
                      <a:r>
                        <a:rPr lang="en-US" altLang="zh-CN" sz="1400" dirty="0" smtClean="0"/>
                        <a:t>Create rules</a:t>
                      </a:r>
                      <a:r>
                        <a:rPr lang="en-US" altLang="zh-CN" sz="1400" baseline="0" dirty="0" smtClean="0"/>
                        <a:t> for relation extraction based on syntactic and semantic information in the sentences</a:t>
                      </a:r>
                      <a:endParaRPr lang="zh-CN" altLang="en-US" sz="1400" dirty="0"/>
                    </a:p>
                  </a:txBody>
                  <a:tcPr/>
                </a:tc>
                <a:tc>
                  <a:txBody>
                    <a:bodyPr/>
                    <a:lstStyle/>
                    <a:p>
                      <a:r>
                        <a:rPr lang="en-US" altLang="zh-CN" sz="1400" dirty="0" smtClean="0"/>
                        <a:t>General,</a:t>
                      </a:r>
                      <a:r>
                        <a:rPr lang="en-US" altLang="zh-CN" sz="1400" baseline="0" dirty="0" smtClean="0"/>
                        <a:t> flexible; </a:t>
                      </a:r>
                      <a:endParaRPr lang="zh-CN" altLang="en-US" sz="1400" dirty="0"/>
                    </a:p>
                  </a:txBody>
                  <a:tcPr/>
                </a:tc>
                <a:tc>
                  <a:txBody>
                    <a:bodyPr/>
                    <a:lstStyle/>
                    <a:p>
                      <a:pPr>
                        <a:buFont typeface="Arial" pitchFamily="34" charset="0"/>
                        <a:buChar char="•"/>
                      </a:pPr>
                      <a:r>
                        <a:rPr lang="en-US" altLang="zh-CN" sz="1400" dirty="0" smtClean="0"/>
                        <a:t>Lower portability across different domains</a:t>
                      </a:r>
                    </a:p>
                    <a:p>
                      <a:pPr>
                        <a:buFont typeface="Arial" pitchFamily="34" charset="0"/>
                        <a:buChar char="•"/>
                      </a:pPr>
                      <a:r>
                        <a:rPr lang="en-US" altLang="zh-CN" sz="1400" dirty="0" smtClean="0"/>
                        <a:t>Manual encoding</a:t>
                      </a:r>
                      <a:r>
                        <a:rPr lang="en-US" altLang="zh-CN" sz="1400" baseline="0" dirty="0" smtClean="0"/>
                        <a:t> of syntactic and semantic rules</a:t>
                      </a:r>
                      <a:endParaRPr lang="zh-CN" altLang="en-US" sz="1400" dirty="0"/>
                    </a:p>
                  </a:txBody>
                  <a:tcPr/>
                </a:tc>
                <a:tc>
                  <a:txBody>
                    <a:bodyPr/>
                    <a:lstStyle/>
                    <a:p>
                      <a:r>
                        <a:rPr lang="en-US" altLang="zh-CN" sz="1400" dirty="0" smtClean="0"/>
                        <a:t>Syntactic</a:t>
                      </a:r>
                      <a:r>
                        <a:rPr lang="en-US" altLang="zh-CN" sz="1400" baseline="0" dirty="0" smtClean="0"/>
                        <a:t> information: </a:t>
                      </a:r>
                      <a:endParaRPr lang="en-US" altLang="zh-CN" sz="1400" dirty="0" smtClean="0"/>
                    </a:p>
                    <a:p>
                      <a:r>
                        <a:rPr lang="en-US" altLang="zh-CN" sz="1400" dirty="0" smtClean="0"/>
                        <a:t>Stanford</a:t>
                      </a:r>
                      <a:r>
                        <a:rPr lang="en-US" altLang="zh-CN" sz="1400" baseline="0" dirty="0" smtClean="0"/>
                        <a:t> Parser;</a:t>
                      </a:r>
                    </a:p>
                    <a:p>
                      <a:r>
                        <a:rPr lang="en-US" altLang="zh-CN" sz="1400" baseline="0" dirty="0" err="1" smtClean="0"/>
                        <a:t>OpenNLP</a:t>
                      </a:r>
                      <a:r>
                        <a:rPr lang="en-US" altLang="zh-CN" sz="1400" baseline="0" dirty="0" smtClean="0"/>
                        <a:t>;</a:t>
                      </a:r>
                    </a:p>
                    <a:p>
                      <a:r>
                        <a:rPr lang="en-US" altLang="zh-CN" sz="1400" baseline="0" dirty="0" smtClean="0"/>
                        <a:t>Semantic information:</a:t>
                      </a:r>
                    </a:p>
                    <a:p>
                      <a:r>
                        <a:rPr lang="en-US" altLang="zh-CN" sz="1400" baseline="0" dirty="0" smtClean="0"/>
                        <a:t>Domain Knowledge bases </a:t>
                      </a:r>
                    </a:p>
                  </a:txBody>
                  <a:tcPr/>
                </a:tc>
              </a:tr>
              <a:tr h="1519942">
                <a:tc>
                  <a:txBody>
                    <a:bodyPr/>
                    <a:lstStyle/>
                    <a:p>
                      <a:r>
                        <a:rPr lang="en-US" altLang="zh-CN" sz="1400" baseline="0" dirty="0" smtClean="0"/>
                        <a:t>Supervised Learning </a:t>
                      </a:r>
                      <a:endParaRPr lang="zh-CN" altLang="en-US" sz="1400" dirty="0"/>
                    </a:p>
                  </a:txBody>
                  <a:tcPr/>
                </a:tc>
                <a:tc>
                  <a:txBody>
                    <a:bodyPr/>
                    <a:lstStyle/>
                    <a:p>
                      <a:pPr>
                        <a:buFont typeface="Arial" pitchFamily="34" charset="0"/>
                        <a:buChar char="•"/>
                      </a:pPr>
                      <a:r>
                        <a:rPr lang="en-US" altLang="zh-CN" sz="1400" dirty="0" smtClean="0"/>
                        <a:t>Feature-based methods: feature representation</a:t>
                      </a:r>
                    </a:p>
                    <a:p>
                      <a:pPr>
                        <a:buFont typeface="Arial" pitchFamily="34" charset="0"/>
                        <a:buChar char="•"/>
                      </a:pPr>
                      <a:r>
                        <a:rPr lang="en-US" altLang="zh-CN" sz="1400" dirty="0" smtClean="0"/>
                        <a:t>Kernel</a:t>
                      </a:r>
                      <a:r>
                        <a:rPr lang="en-US" altLang="zh-CN" sz="1400" baseline="0" dirty="0" smtClean="0"/>
                        <a:t>-based methods:</a:t>
                      </a:r>
                    </a:p>
                    <a:p>
                      <a:pPr>
                        <a:buFont typeface="Arial" pitchFamily="34" charset="0"/>
                        <a:buNone/>
                      </a:pPr>
                      <a:r>
                        <a:rPr lang="en-US" altLang="zh-CN" sz="1400" baseline="0" dirty="0" smtClean="0"/>
                        <a:t>Kernel function </a:t>
                      </a:r>
                    </a:p>
                  </a:txBody>
                  <a:tcPr/>
                </a:tc>
                <a:tc>
                  <a:txBody>
                    <a:bodyPr/>
                    <a:lstStyle/>
                    <a:p>
                      <a:r>
                        <a:rPr lang="en-US" altLang="zh-CN" sz="1400" dirty="0" smtClean="0"/>
                        <a:t>Little or no manual development of rules and templates</a:t>
                      </a:r>
                      <a:endParaRPr lang="zh-CN" altLang="en-US" sz="1400" dirty="0"/>
                    </a:p>
                  </a:txBody>
                  <a:tcPr/>
                </a:tc>
                <a:tc>
                  <a:txBody>
                    <a:bodyPr/>
                    <a:lstStyle/>
                    <a:p>
                      <a:r>
                        <a:rPr lang="en-US" altLang="zh-CN" sz="1400" dirty="0" smtClean="0"/>
                        <a:t>Annotated</a:t>
                      </a:r>
                      <a:r>
                        <a:rPr lang="en-US" altLang="zh-CN" sz="1400" baseline="0" dirty="0" smtClean="0"/>
                        <a:t> corpora is required.</a:t>
                      </a:r>
                      <a:endParaRPr lang="zh-CN" altLang="en-US" sz="1400" dirty="0"/>
                    </a:p>
                  </a:txBody>
                  <a:tcPr/>
                </a:tc>
                <a:tc>
                  <a:txBody>
                    <a:bodyPr/>
                    <a:lstStyle/>
                    <a:p>
                      <a:r>
                        <a:rPr lang="en-US" altLang="zh-CN" sz="1400" dirty="0" smtClean="0"/>
                        <a:t>Dan</a:t>
                      </a:r>
                      <a:r>
                        <a:rPr lang="en-US" altLang="zh-CN" sz="1400" baseline="0" dirty="0" smtClean="0"/>
                        <a:t> </a:t>
                      </a:r>
                      <a:r>
                        <a:rPr lang="en-US" altLang="zh-CN" sz="1400" baseline="0" dirty="0" err="1" smtClean="0"/>
                        <a:t>Bikel’s</a:t>
                      </a:r>
                      <a:r>
                        <a:rPr lang="en-US" altLang="zh-CN" sz="1400" baseline="0" dirty="0" smtClean="0"/>
                        <a:t> parser;</a:t>
                      </a:r>
                    </a:p>
                    <a:p>
                      <a:r>
                        <a:rPr lang="en-US" altLang="zh-CN" sz="1400" baseline="0" dirty="0" smtClean="0"/>
                        <a:t>MST parser;</a:t>
                      </a:r>
                    </a:p>
                    <a:p>
                      <a:r>
                        <a:rPr lang="en-US" altLang="zh-CN" sz="1400" baseline="0" dirty="0" smtClean="0"/>
                        <a:t>Stanford parser;</a:t>
                      </a:r>
                    </a:p>
                    <a:p>
                      <a:r>
                        <a:rPr lang="en-US" altLang="zh-CN" sz="1400" baseline="0" dirty="0" smtClean="0"/>
                        <a:t>SVM classifier: </a:t>
                      </a:r>
                    </a:p>
                    <a:p>
                      <a:r>
                        <a:rPr lang="en-US" altLang="zh-CN" sz="1400" baseline="0" dirty="0" smtClean="0"/>
                        <a:t>SVM-light</a:t>
                      </a:r>
                    </a:p>
                    <a:p>
                      <a:r>
                        <a:rPr lang="en-US" altLang="zh-CN" sz="1400" baseline="0" dirty="0" err="1" smtClean="0"/>
                        <a:t>LibSVM</a:t>
                      </a:r>
                      <a:endParaRPr lang="en-US" altLang="zh-CN" sz="1400" baseline="0" dirty="0" smtClean="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Supervised Learning Approaches for Entity Relation Extraction</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18</a:t>
            </a:fld>
            <a:endParaRPr lang="en-US" dirty="0"/>
          </a:p>
        </p:txBody>
      </p:sp>
      <p:sp>
        <p:nvSpPr>
          <p:cNvPr id="5" name="Content Placeholder 2"/>
          <p:cNvSpPr>
            <a:spLocks noGrp="1"/>
          </p:cNvSpPr>
          <p:nvPr>
            <p:ph idx="1"/>
          </p:nvPr>
        </p:nvSpPr>
        <p:spPr>
          <a:xfrm>
            <a:off x="457200" y="1447800"/>
            <a:ext cx="8382000" cy="4525963"/>
          </a:xfrm>
        </p:spPr>
        <p:txBody>
          <a:bodyPr>
            <a:normAutofit/>
          </a:bodyPr>
          <a:lstStyle/>
          <a:p>
            <a:r>
              <a:rPr lang="en-US" sz="2200" dirty="0" smtClean="0"/>
              <a:t>Supervised learning approach breaks relation extraction into two subtasks (relation detection and relation classification). Each task is a text classification problem.</a:t>
            </a:r>
          </a:p>
          <a:p>
            <a:endParaRPr lang="en-US" sz="2400" dirty="0" smtClean="0"/>
          </a:p>
          <a:p>
            <a:endParaRPr lang="en-US" sz="2400" dirty="0" smtClean="0"/>
          </a:p>
          <a:p>
            <a:pPr>
              <a:buNone/>
            </a:pPr>
            <a:endParaRPr lang="en-US" sz="2400" dirty="0" smtClean="0"/>
          </a:p>
          <a:p>
            <a:endParaRPr lang="en-US" sz="2200" dirty="0" smtClean="0"/>
          </a:p>
          <a:p>
            <a:r>
              <a:rPr lang="en-US" sz="2200" dirty="0" smtClean="0"/>
              <a:t>Supervised learning approach can be categorized by feature based methods and kernel based methods.</a:t>
            </a:r>
          </a:p>
          <a:p>
            <a:pPr>
              <a:buNone/>
            </a:pPr>
            <a:endParaRPr lang="en-US" sz="2200" dirty="0" smtClean="0"/>
          </a:p>
          <a:p>
            <a:endParaRPr lang="en-US" sz="2400" dirty="0" smtClean="0"/>
          </a:p>
          <a:p>
            <a:endParaRPr lang="en-US" sz="2400" dirty="0" smtClean="0"/>
          </a:p>
          <a:p>
            <a:pPr>
              <a:buNone/>
            </a:pPr>
            <a:endParaRPr lang="en-US" sz="2800" dirty="0" smtClean="0"/>
          </a:p>
          <a:p>
            <a:pPr lvl="1"/>
            <a:endParaRPr lang="en-US" sz="2000" dirty="0"/>
          </a:p>
        </p:txBody>
      </p:sp>
      <p:grpSp>
        <p:nvGrpSpPr>
          <p:cNvPr id="17" name="Group 16"/>
          <p:cNvGrpSpPr/>
          <p:nvPr/>
        </p:nvGrpSpPr>
        <p:grpSpPr>
          <a:xfrm>
            <a:off x="304800" y="2514600"/>
            <a:ext cx="7848600" cy="1712068"/>
            <a:chOff x="76200" y="2707532"/>
            <a:chExt cx="7848600" cy="1712068"/>
          </a:xfrm>
        </p:grpSpPr>
        <p:pic>
          <p:nvPicPr>
            <p:cNvPr id="7" name="Picture 2"/>
            <p:cNvPicPr>
              <a:picLocks noChangeAspect="1" noChangeArrowheads="1"/>
            </p:cNvPicPr>
            <p:nvPr/>
          </p:nvPicPr>
          <p:blipFill>
            <a:blip r:embed="rId2" cstate="print"/>
            <a:srcRect/>
            <a:stretch>
              <a:fillRect/>
            </a:stretch>
          </p:blipFill>
          <p:spPr bwMode="auto">
            <a:xfrm>
              <a:off x="1219200" y="2707532"/>
              <a:ext cx="6705600" cy="1712068"/>
            </a:xfrm>
            <a:prstGeom prst="rect">
              <a:avLst/>
            </a:prstGeom>
            <a:noFill/>
            <a:ln w="9525">
              <a:noFill/>
              <a:miter lim="800000"/>
              <a:headEnd/>
              <a:tailEnd/>
            </a:ln>
          </p:spPr>
        </p:pic>
        <p:sp>
          <p:nvSpPr>
            <p:cNvPr id="10" name="Flowchart: Process 9"/>
            <p:cNvSpPr/>
            <p:nvPr/>
          </p:nvSpPr>
          <p:spPr>
            <a:xfrm>
              <a:off x="1981200" y="3810000"/>
              <a:ext cx="1600200" cy="228600"/>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Process 10"/>
            <p:cNvSpPr/>
            <p:nvPr/>
          </p:nvSpPr>
          <p:spPr>
            <a:xfrm>
              <a:off x="3886200" y="3962400"/>
              <a:ext cx="2209800" cy="228600"/>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ular Callout 11"/>
            <p:cNvSpPr/>
            <p:nvPr/>
          </p:nvSpPr>
          <p:spPr>
            <a:xfrm>
              <a:off x="76200" y="3200400"/>
              <a:ext cx="1524000" cy="914400"/>
            </a:xfrm>
            <a:prstGeom prst="wedgeRoundRectCallout">
              <a:avLst>
                <a:gd name="adj1" fmla="val 77778"/>
                <a:gd name="adj2" fmla="val 34653"/>
                <a:gd name="adj3" fmla="val 166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Classifier 1: Detect when a relation is present between two entities</a:t>
              </a:r>
              <a:endParaRPr lang="en-US" sz="1200" dirty="0">
                <a:solidFill>
                  <a:schemeClr val="tx1"/>
                </a:solidFill>
              </a:endParaRPr>
            </a:p>
          </p:txBody>
        </p:sp>
        <p:sp>
          <p:nvSpPr>
            <p:cNvPr id="13" name="Rounded Rectangular Callout 12"/>
            <p:cNvSpPr/>
            <p:nvPr/>
          </p:nvSpPr>
          <p:spPr>
            <a:xfrm>
              <a:off x="6324600" y="3429000"/>
              <a:ext cx="1524000" cy="762000"/>
            </a:xfrm>
            <a:prstGeom prst="wedgeRoundRectCallout">
              <a:avLst>
                <a:gd name="adj1" fmla="val -67222"/>
                <a:gd name="adj2" fmla="val 40903"/>
                <a:gd name="adj3" fmla="val 166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Classifier 2: Classify the relation types</a:t>
              </a:r>
              <a:endParaRPr lang="en-US" sz="1200" dirty="0">
                <a:solidFill>
                  <a:schemeClr val="tx1"/>
                </a:solidFill>
              </a:endParaRPr>
            </a:p>
          </p:txBody>
        </p:sp>
      </p:grpSp>
      <p:grpSp>
        <p:nvGrpSpPr>
          <p:cNvPr id="18" name="Group 17"/>
          <p:cNvGrpSpPr/>
          <p:nvPr/>
        </p:nvGrpSpPr>
        <p:grpSpPr>
          <a:xfrm>
            <a:off x="1413164" y="4917810"/>
            <a:ext cx="6054436" cy="1863990"/>
            <a:chOff x="905933" y="2785646"/>
            <a:chExt cx="7399867" cy="2787126"/>
          </a:xfrm>
        </p:grpSpPr>
        <p:sp>
          <p:nvSpPr>
            <p:cNvPr id="19" name="TextBox 18"/>
            <p:cNvSpPr txBox="1"/>
            <p:nvPr/>
          </p:nvSpPr>
          <p:spPr>
            <a:xfrm>
              <a:off x="905933" y="3810000"/>
              <a:ext cx="1066800" cy="391172"/>
            </a:xfrm>
            <a:prstGeom prst="rect">
              <a:avLst/>
            </a:prstGeom>
            <a:noFill/>
            <a:ln>
              <a:solidFill>
                <a:schemeClr val="bg1"/>
              </a:solidFill>
            </a:ln>
          </p:spPr>
          <p:txBody>
            <a:bodyPr wrap="square" rtlCol="0">
              <a:spAutoFit/>
            </a:bodyPr>
            <a:lstStyle/>
            <a:p>
              <a:r>
                <a:rPr lang="en-US" sz="1050" dirty="0" smtClean="0"/>
                <a:t>Sentences</a:t>
              </a:r>
              <a:endParaRPr lang="en-US" sz="1050" dirty="0"/>
            </a:p>
          </p:txBody>
        </p:sp>
        <p:grpSp>
          <p:nvGrpSpPr>
            <p:cNvPr id="20" name="Group 30"/>
            <p:cNvGrpSpPr/>
            <p:nvPr/>
          </p:nvGrpSpPr>
          <p:grpSpPr>
            <a:xfrm>
              <a:off x="1066800" y="2785646"/>
              <a:ext cx="7239000" cy="2787126"/>
              <a:chOff x="304800" y="2785646"/>
              <a:chExt cx="7239000" cy="2787126"/>
            </a:xfrm>
          </p:grpSpPr>
          <p:sp>
            <p:nvSpPr>
              <p:cNvPr id="21" name="Rectangle 20"/>
              <p:cNvSpPr/>
              <p:nvPr/>
            </p:nvSpPr>
            <p:spPr>
              <a:xfrm>
                <a:off x="1066800" y="3810000"/>
                <a:ext cx="2209800" cy="609600"/>
              </a:xfrm>
              <a:prstGeom prst="rect">
                <a:avLst/>
              </a:prstGeom>
              <a:ln>
                <a:solidFill>
                  <a:schemeClr val="tx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Text Analysis </a:t>
                </a:r>
              </a:p>
              <a:p>
                <a:pPr algn="ctr"/>
                <a:r>
                  <a:rPr lang="en-US" sz="1200" dirty="0" smtClean="0"/>
                  <a:t>(POS, Parse Trees)</a:t>
                </a:r>
                <a:endParaRPr lang="en-US" sz="1200" dirty="0"/>
              </a:p>
            </p:txBody>
          </p:sp>
          <p:sp>
            <p:nvSpPr>
              <p:cNvPr id="22" name="Rectangle 21"/>
              <p:cNvSpPr/>
              <p:nvPr/>
            </p:nvSpPr>
            <p:spPr>
              <a:xfrm>
                <a:off x="3962400" y="4572000"/>
                <a:ext cx="1447800" cy="533400"/>
              </a:xfrm>
              <a:prstGeom prst="rect">
                <a:avLst/>
              </a:prstGeom>
              <a:ln>
                <a:solidFill>
                  <a:schemeClr val="tx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Kernel Function</a:t>
                </a:r>
                <a:endParaRPr lang="en-US" sz="1200" dirty="0"/>
              </a:p>
            </p:txBody>
          </p:sp>
          <p:sp>
            <p:nvSpPr>
              <p:cNvPr id="23" name="Rectangle 22"/>
              <p:cNvSpPr/>
              <p:nvPr/>
            </p:nvSpPr>
            <p:spPr>
              <a:xfrm>
                <a:off x="3962400" y="3124200"/>
                <a:ext cx="1447800" cy="533400"/>
              </a:xfrm>
              <a:prstGeom prst="rect">
                <a:avLst/>
              </a:prstGeom>
              <a:ln>
                <a:solidFill>
                  <a:schemeClr val="tx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Feature Extraction </a:t>
                </a:r>
                <a:endParaRPr lang="en-US" sz="1200" dirty="0"/>
              </a:p>
            </p:txBody>
          </p:sp>
          <p:sp>
            <p:nvSpPr>
              <p:cNvPr id="24" name="Rectangle 23"/>
              <p:cNvSpPr/>
              <p:nvPr/>
            </p:nvSpPr>
            <p:spPr>
              <a:xfrm>
                <a:off x="6096000" y="3810000"/>
                <a:ext cx="1447800" cy="533400"/>
              </a:xfrm>
              <a:prstGeom prst="rect">
                <a:avLst/>
              </a:prstGeom>
              <a:ln>
                <a:solidFill>
                  <a:schemeClr val="tx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Classifier</a:t>
                </a:r>
                <a:endParaRPr lang="en-US" sz="1200" dirty="0"/>
              </a:p>
            </p:txBody>
          </p:sp>
          <p:cxnSp>
            <p:nvCxnSpPr>
              <p:cNvPr id="25" name="Straight Arrow Connector 24"/>
              <p:cNvCxnSpPr>
                <a:endCxn id="21" idx="1"/>
              </p:cNvCxnSpPr>
              <p:nvPr/>
            </p:nvCxnSpPr>
            <p:spPr>
              <a:xfrm>
                <a:off x="304800" y="4114800"/>
                <a:ext cx="762000"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1" idx="3"/>
                <a:endCxn id="23" idx="1"/>
              </p:cNvCxnSpPr>
              <p:nvPr/>
            </p:nvCxnSpPr>
            <p:spPr>
              <a:xfrm flipV="1">
                <a:off x="3276600" y="3390900"/>
                <a:ext cx="685800" cy="7239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3" idx="3"/>
                <a:endCxn id="24" idx="1"/>
              </p:cNvCxnSpPr>
              <p:nvPr/>
            </p:nvCxnSpPr>
            <p:spPr>
              <a:xfrm>
                <a:off x="5410200" y="3390900"/>
                <a:ext cx="685800" cy="6858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657600" y="2785646"/>
                <a:ext cx="2209800" cy="391172"/>
              </a:xfrm>
              <a:prstGeom prst="rect">
                <a:avLst/>
              </a:prstGeom>
              <a:noFill/>
              <a:ln>
                <a:solidFill>
                  <a:schemeClr val="bg1"/>
                </a:solidFill>
              </a:ln>
            </p:spPr>
            <p:txBody>
              <a:bodyPr wrap="square" rtlCol="0">
                <a:spAutoFit/>
              </a:bodyPr>
              <a:lstStyle/>
              <a:p>
                <a:r>
                  <a:rPr lang="en-US" sz="1100" dirty="0" smtClean="0"/>
                  <a:t>Feature based methods</a:t>
                </a:r>
                <a:endParaRPr lang="en-US" sz="1100" dirty="0"/>
              </a:p>
            </p:txBody>
          </p:sp>
          <p:cxnSp>
            <p:nvCxnSpPr>
              <p:cNvPr id="29" name="Straight Arrow Connector 28"/>
              <p:cNvCxnSpPr>
                <a:stCxn id="21" idx="3"/>
                <a:endCxn id="22" idx="1"/>
              </p:cNvCxnSpPr>
              <p:nvPr/>
            </p:nvCxnSpPr>
            <p:spPr>
              <a:xfrm>
                <a:off x="3276600" y="4114800"/>
                <a:ext cx="685800" cy="7239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2" idx="3"/>
                <a:endCxn id="24" idx="1"/>
              </p:cNvCxnSpPr>
              <p:nvPr/>
            </p:nvCxnSpPr>
            <p:spPr>
              <a:xfrm flipV="1">
                <a:off x="5410200" y="4076700"/>
                <a:ext cx="685800" cy="7620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835400" y="5181600"/>
                <a:ext cx="2590800" cy="391172"/>
              </a:xfrm>
              <a:prstGeom prst="rect">
                <a:avLst/>
              </a:prstGeom>
              <a:noFill/>
              <a:ln>
                <a:solidFill>
                  <a:schemeClr val="bg1"/>
                </a:solidFill>
              </a:ln>
            </p:spPr>
            <p:txBody>
              <a:bodyPr wrap="square" rtlCol="0">
                <a:spAutoFit/>
              </a:bodyPr>
              <a:lstStyle/>
              <a:p>
                <a:r>
                  <a:rPr lang="en-US" sz="1100" dirty="0" smtClean="0"/>
                  <a:t>Kernel based methods</a:t>
                </a:r>
                <a:endParaRPr lang="en-US" sz="1100" dirty="0"/>
              </a:p>
            </p:txBody>
          </p:sp>
        </p:gr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Supervised Learning Approach to </a:t>
            </a:r>
            <a:r>
              <a:rPr lang="en-US" dirty="0" smtClean="0"/>
              <a:t>Entity </a:t>
            </a:r>
            <a:r>
              <a:rPr lang="en-US" dirty="0" smtClean="0"/>
              <a:t>Relation Extraction</a:t>
            </a:r>
            <a:endParaRPr lang="en-US" dirty="0"/>
          </a:p>
        </p:txBody>
      </p:sp>
      <p:sp>
        <p:nvSpPr>
          <p:cNvPr id="3" name="Content Placeholder 2"/>
          <p:cNvSpPr>
            <a:spLocks noGrp="1"/>
          </p:cNvSpPr>
          <p:nvPr>
            <p:ph idx="1"/>
          </p:nvPr>
        </p:nvSpPr>
        <p:spPr/>
        <p:txBody>
          <a:bodyPr>
            <a:normAutofit/>
          </a:bodyPr>
          <a:lstStyle/>
          <a:p>
            <a:r>
              <a:rPr lang="en-US" sz="2400" dirty="0" smtClean="0"/>
              <a:t>Feature based methods rely on features to represent instances for classification. The features for relation extraction can be categorized into:</a:t>
            </a:r>
          </a:p>
          <a:p>
            <a:pPr lvl="1">
              <a:buNone/>
            </a:pPr>
            <a:endParaRPr lang="en-US" sz="2400" dirty="0" smtClean="0"/>
          </a:p>
          <a:p>
            <a:pPr lvl="1"/>
            <a:endParaRPr lang="en-US" sz="2400" dirty="0"/>
          </a:p>
        </p:txBody>
      </p:sp>
      <p:graphicFrame>
        <p:nvGraphicFramePr>
          <p:cNvPr id="4" name="Table 3"/>
          <p:cNvGraphicFramePr>
            <a:graphicFrameLocks noGrp="1"/>
          </p:cNvGraphicFramePr>
          <p:nvPr/>
        </p:nvGraphicFramePr>
        <p:xfrm>
          <a:off x="228600" y="2819400"/>
          <a:ext cx="8763000" cy="3683862"/>
        </p:xfrm>
        <a:graphic>
          <a:graphicData uri="http://schemas.openxmlformats.org/drawingml/2006/table">
            <a:tbl>
              <a:tblPr firstRow="1" bandRow="1">
                <a:tableStyleId>{8EC20E35-A176-4012-BC5E-935CFFF8708E}</a:tableStyleId>
              </a:tblPr>
              <a:tblGrid>
                <a:gridCol w="2921000"/>
                <a:gridCol w="2921000"/>
                <a:gridCol w="2921000"/>
              </a:tblGrid>
              <a:tr h="390463">
                <a:tc>
                  <a:txBody>
                    <a:bodyPr/>
                    <a:lstStyle/>
                    <a:p>
                      <a:pPr algn="ctr"/>
                      <a:r>
                        <a:rPr lang="en-US" sz="1600" dirty="0" smtClean="0"/>
                        <a:t>Entity-based</a:t>
                      </a:r>
                      <a:r>
                        <a:rPr lang="en-US" sz="1600" baseline="0" dirty="0" smtClean="0"/>
                        <a:t> features</a:t>
                      </a:r>
                      <a:endParaRPr lang="en-US" sz="1600" dirty="0"/>
                    </a:p>
                  </a:txBody>
                  <a:tcPr/>
                </a:tc>
                <a:tc>
                  <a:txBody>
                    <a:bodyPr/>
                    <a:lstStyle/>
                    <a:p>
                      <a:pPr algn="ctr"/>
                      <a:r>
                        <a:rPr lang="en-US" sz="1600" dirty="0" smtClean="0"/>
                        <a:t>Word-based features</a:t>
                      </a:r>
                      <a:endParaRPr lang="en-US" sz="1600" dirty="0"/>
                    </a:p>
                  </a:txBody>
                  <a:tcPr/>
                </a:tc>
                <a:tc>
                  <a:txBody>
                    <a:bodyPr/>
                    <a:lstStyle/>
                    <a:p>
                      <a:pPr algn="ctr"/>
                      <a:r>
                        <a:rPr lang="en-US" sz="1600" dirty="0" smtClean="0"/>
                        <a:t>Syntactic features</a:t>
                      </a:r>
                      <a:endParaRPr lang="en-US" sz="1600" dirty="0"/>
                    </a:p>
                  </a:txBody>
                  <a:tcPr/>
                </a:tc>
              </a:tr>
              <a:tr h="511594">
                <a:tc>
                  <a:txBody>
                    <a:bodyPr/>
                    <a:lstStyle/>
                    <a:p>
                      <a:r>
                        <a:rPr lang="en-US" sz="1400" dirty="0" smtClean="0"/>
                        <a:t>Entity types</a:t>
                      </a:r>
                      <a:r>
                        <a:rPr lang="en-US" sz="1400" baseline="0" dirty="0" smtClean="0"/>
                        <a:t> of the two candidate arguments</a:t>
                      </a:r>
                      <a:endParaRPr lang="en-US" sz="1400" dirty="0"/>
                    </a:p>
                  </a:txBody>
                  <a:tcPr/>
                </a:tc>
                <a:tc>
                  <a:txBody>
                    <a:bodyPr/>
                    <a:lstStyle/>
                    <a:p>
                      <a:r>
                        <a:rPr lang="en-US" sz="1400" dirty="0" smtClean="0"/>
                        <a:t>Bag-of-words</a:t>
                      </a:r>
                      <a:r>
                        <a:rPr lang="en-US" sz="1400" baseline="0" dirty="0" smtClean="0"/>
                        <a:t> and bag-of-bigrams between entities</a:t>
                      </a:r>
                      <a:endParaRPr lang="en-US" sz="1400" dirty="0"/>
                    </a:p>
                  </a:txBody>
                  <a:tcPr/>
                </a:tc>
                <a:tc>
                  <a:txBody>
                    <a:bodyPr/>
                    <a:lstStyle/>
                    <a:p>
                      <a:r>
                        <a:rPr lang="en-US" sz="1400" dirty="0" smtClean="0"/>
                        <a:t>Presence of particular constructions</a:t>
                      </a:r>
                      <a:r>
                        <a:rPr lang="en-US" sz="1400" baseline="0" dirty="0" smtClean="0"/>
                        <a:t> in a constituent structure</a:t>
                      </a:r>
                      <a:endParaRPr lang="en-US" sz="1400" dirty="0"/>
                    </a:p>
                  </a:txBody>
                  <a:tcPr/>
                </a:tc>
              </a:tr>
              <a:tr h="709165">
                <a:tc>
                  <a:txBody>
                    <a:bodyPr/>
                    <a:lstStyle/>
                    <a:p>
                      <a:r>
                        <a:rPr lang="en-US" sz="1400" dirty="0" smtClean="0"/>
                        <a:t>Concatenation</a:t>
                      </a:r>
                      <a:r>
                        <a:rPr lang="en-US" sz="1400" baseline="0" dirty="0" smtClean="0"/>
                        <a:t> of the two entity types</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Stemmed</a:t>
                      </a:r>
                      <a:r>
                        <a:rPr lang="en-US" sz="1400" baseline="0" dirty="0" smtClean="0"/>
                        <a:t> version of </a:t>
                      </a:r>
                      <a:r>
                        <a:rPr lang="en-US" sz="1400" dirty="0" smtClean="0"/>
                        <a:t>Bag-of-words</a:t>
                      </a:r>
                      <a:r>
                        <a:rPr lang="en-US" sz="1400" baseline="0" dirty="0" smtClean="0"/>
                        <a:t> and bag-of-bigrams between entities</a:t>
                      </a:r>
                      <a:endParaRPr lang="en-US" sz="1400" dirty="0" smtClean="0"/>
                    </a:p>
                  </a:txBody>
                  <a:tcPr/>
                </a:tc>
                <a:tc>
                  <a:txBody>
                    <a:bodyPr/>
                    <a:lstStyle/>
                    <a:p>
                      <a:r>
                        <a:rPr lang="en-US" sz="1400" dirty="0" smtClean="0"/>
                        <a:t>Chunk based-phrase</a:t>
                      </a:r>
                      <a:r>
                        <a:rPr lang="en-US" sz="1400" baseline="0" dirty="0" smtClean="0"/>
                        <a:t> paths</a:t>
                      </a:r>
                      <a:endParaRPr lang="en-US" sz="1400" dirty="0"/>
                    </a:p>
                  </a:txBody>
                  <a:tcPr/>
                </a:tc>
              </a:tr>
              <a:tr h="511594">
                <a:tc>
                  <a:txBody>
                    <a:bodyPr/>
                    <a:lstStyle/>
                    <a:p>
                      <a:r>
                        <a:rPr lang="en-US" sz="1400" dirty="0" smtClean="0"/>
                        <a:t>Headwords</a:t>
                      </a:r>
                      <a:endParaRPr lang="en-US" sz="1400" dirty="0"/>
                    </a:p>
                  </a:txBody>
                  <a:tcPr/>
                </a:tc>
                <a:tc>
                  <a:txBody>
                    <a:bodyPr/>
                    <a:lstStyle/>
                    <a:p>
                      <a:r>
                        <a:rPr lang="en-US" sz="1400" dirty="0" smtClean="0"/>
                        <a:t>Words and stems immediately preceding and</a:t>
                      </a:r>
                      <a:r>
                        <a:rPr lang="en-US" sz="1400" baseline="0" dirty="0" smtClean="0"/>
                        <a:t> following the entities</a:t>
                      </a:r>
                      <a:endParaRPr lang="en-US" sz="1400" dirty="0"/>
                    </a:p>
                  </a:txBody>
                  <a:tcPr/>
                </a:tc>
                <a:tc>
                  <a:txBody>
                    <a:bodyPr/>
                    <a:lstStyle/>
                    <a:p>
                      <a:r>
                        <a:rPr lang="en-US" sz="1400" dirty="0" smtClean="0"/>
                        <a:t>Bags</a:t>
                      </a:r>
                      <a:r>
                        <a:rPr lang="en-US" sz="1400" baseline="0" dirty="0" smtClean="0"/>
                        <a:t> of chunk heads</a:t>
                      </a:r>
                      <a:endParaRPr lang="en-US" sz="1400" dirty="0"/>
                    </a:p>
                  </a:txBody>
                  <a:tcPr/>
                </a:tc>
              </a:tr>
              <a:tr h="511594">
                <a:tc>
                  <a:txBody>
                    <a:bodyPr/>
                    <a:lstStyle/>
                    <a:p>
                      <a:r>
                        <a:rPr lang="en-US" sz="1400" dirty="0" smtClean="0"/>
                        <a:t>Bag-of-words </a:t>
                      </a:r>
                      <a:r>
                        <a:rPr lang="en-US" sz="1400" baseline="0" dirty="0" smtClean="0"/>
                        <a:t> from the arguments</a:t>
                      </a:r>
                      <a:r>
                        <a:rPr lang="en-US" sz="1400" dirty="0" smtClean="0"/>
                        <a:t> </a:t>
                      </a:r>
                      <a:endParaRPr lang="en-US" sz="1400" dirty="0"/>
                    </a:p>
                  </a:txBody>
                  <a:tcPr/>
                </a:tc>
                <a:tc>
                  <a:txBody>
                    <a:bodyPr/>
                    <a:lstStyle/>
                    <a:p>
                      <a:r>
                        <a:rPr lang="en-US" sz="1400" dirty="0" smtClean="0"/>
                        <a:t>Distance in words between the arguments</a:t>
                      </a:r>
                      <a:endParaRPr lang="en-US" sz="1400" dirty="0"/>
                    </a:p>
                  </a:txBody>
                  <a:tcPr/>
                </a:tc>
                <a:tc>
                  <a:txBody>
                    <a:bodyPr/>
                    <a:lstStyle/>
                    <a:p>
                      <a:r>
                        <a:rPr lang="en-US" sz="1400" dirty="0" smtClean="0"/>
                        <a:t>Dependency-tree</a:t>
                      </a:r>
                      <a:r>
                        <a:rPr lang="en-US" sz="1400" baseline="0" dirty="0" smtClean="0"/>
                        <a:t> paths</a:t>
                      </a:r>
                      <a:endParaRPr lang="en-US" sz="1400" dirty="0"/>
                    </a:p>
                  </a:txBody>
                  <a:tcPr/>
                </a:tc>
              </a:tr>
              <a:tr h="511594">
                <a:tc>
                  <a:txBody>
                    <a:bodyPr/>
                    <a:lstStyle/>
                    <a:p>
                      <a:endParaRPr lang="en-US" sz="1400"/>
                    </a:p>
                  </a:txBody>
                  <a:tcPr/>
                </a:tc>
                <a:tc>
                  <a:txBody>
                    <a:bodyPr/>
                    <a:lstStyle/>
                    <a:p>
                      <a:r>
                        <a:rPr lang="en-US" sz="1400" dirty="0" smtClean="0"/>
                        <a:t>Number of entities between the arguments</a:t>
                      </a:r>
                      <a:endParaRPr lang="en-US" sz="1400" dirty="0"/>
                    </a:p>
                  </a:txBody>
                  <a:tcPr/>
                </a:tc>
                <a:tc>
                  <a:txBody>
                    <a:bodyPr/>
                    <a:lstStyle/>
                    <a:p>
                      <a:r>
                        <a:rPr lang="en-US" sz="1400" dirty="0" smtClean="0"/>
                        <a:t>Constituent-tree paths</a:t>
                      </a:r>
                      <a:endParaRPr lang="en-US" sz="1400" dirty="0"/>
                    </a:p>
                  </a:txBody>
                  <a:tcPr/>
                </a:tc>
              </a:tr>
              <a:tr h="511594">
                <a:tc>
                  <a:txBody>
                    <a:bodyPr/>
                    <a:lstStyle/>
                    <a:p>
                      <a:endParaRPr lang="en-US" sz="1400"/>
                    </a:p>
                  </a:txBody>
                  <a:tcPr/>
                </a:tc>
                <a:tc>
                  <a:txBody>
                    <a:bodyPr/>
                    <a:lstStyle/>
                    <a:p>
                      <a:endParaRPr lang="en-US" sz="1400" dirty="0"/>
                    </a:p>
                  </a:txBody>
                  <a:tcPr/>
                </a:tc>
                <a:tc>
                  <a:txBody>
                    <a:bodyPr/>
                    <a:lstStyle/>
                    <a:p>
                      <a:r>
                        <a:rPr lang="en-US" sz="1400" dirty="0" smtClean="0"/>
                        <a:t>Tree distance between</a:t>
                      </a:r>
                      <a:r>
                        <a:rPr lang="en-US" sz="1400" baseline="0" dirty="0" smtClean="0"/>
                        <a:t> the arguments</a:t>
                      </a:r>
                      <a:endParaRPr lang="en-US" sz="1400" dirty="0"/>
                    </a:p>
                  </a:txBody>
                  <a:tcPr/>
                </a:tc>
              </a:tr>
            </a:tbl>
          </a:graphicData>
        </a:graphic>
      </p:graphicFrame>
      <p:sp>
        <p:nvSpPr>
          <p:cNvPr id="5" name="Slide Number Placeholder 4"/>
          <p:cNvSpPr>
            <a:spLocks noGrp="1"/>
          </p:cNvSpPr>
          <p:nvPr>
            <p:ph type="sldNum" sz="quarter" idx="12"/>
          </p:nvPr>
        </p:nvSpPr>
        <p:spPr/>
        <p:txBody>
          <a:bodyPr/>
          <a:lstStyle/>
          <a:p>
            <a:fld id="{236F8532-77B4-4CC6-92F6-7309CB13E5B6}"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304800" y="1600200"/>
            <a:ext cx="8458200" cy="4525963"/>
          </a:xfrm>
        </p:spPr>
        <p:txBody>
          <a:bodyPr>
            <a:normAutofit fontScale="85000" lnSpcReduction="20000"/>
          </a:bodyPr>
          <a:lstStyle/>
          <a:p>
            <a:r>
              <a:rPr lang="en-US" dirty="0" smtClean="0"/>
              <a:t>Text mining, also referred to as text data mining, refers to the process of deriving high quality information from text. </a:t>
            </a:r>
          </a:p>
          <a:p>
            <a:endParaRPr lang="en-US" dirty="0" smtClean="0"/>
          </a:p>
          <a:p>
            <a:r>
              <a:rPr lang="en-US" dirty="0" smtClean="0"/>
              <a:t>Text mining is an interdisciplinary field that draws on </a:t>
            </a:r>
            <a:r>
              <a:rPr lang="en-US" b="1" dirty="0" smtClean="0"/>
              <a:t>information retrieval</a:t>
            </a:r>
            <a:r>
              <a:rPr lang="en-US" dirty="0" smtClean="0"/>
              <a:t>, </a:t>
            </a:r>
            <a:r>
              <a:rPr lang="en-US" b="1" dirty="0" smtClean="0"/>
              <a:t>data mining</a:t>
            </a:r>
            <a:r>
              <a:rPr lang="en-US" dirty="0" smtClean="0"/>
              <a:t>, </a:t>
            </a:r>
            <a:r>
              <a:rPr lang="en-US" b="1" dirty="0" smtClean="0"/>
              <a:t>machine learning</a:t>
            </a:r>
            <a:r>
              <a:rPr lang="en-US" dirty="0" smtClean="0"/>
              <a:t>, </a:t>
            </a:r>
            <a:r>
              <a:rPr lang="en-US" b="1" dirty="0" smtClean="0"/>
              <a:t>statistics</a:t>
            </a:r>
            <a:r>
              <a:rPr lang="en-US" dirty="0" smtClean="0"/>
              <a:t> and </a:t>
            </a:r>
            <a:r>
              <a:rPr lang="en-US" b="1" dirty="0" smtClean="0"/>
              <a:t>computational linguistics</a:t>
            </a:r>
            <a:r>
              <a:rPr lang="en-US" dirty="0" smtClean="0"/>
              <a:t>.</a:t>
            </a:r>
          </a:p>
          <a:p>
            <a:endParaRPr lang="en-US" dirty="0" smtClean="0"/>
          </a:p>
          <a:p>
            <a:r>
              <a:rPr lang="en-US" dirty="0" smtClean="0"/>
              <a:t>Text mining techniques have been applied in a large number of areas, such as business intelligence, national security, scientific discovery (especially life science), social media monitoring and etc.. </a:t>
            </a:r>
          </a:p>
          <a:p>
            <a:endParaRPr lang="en-US" dirty="0" smtClean="0"/>
          </a:p>
        </p:txBody>
      </p:sp>
      <p:sp>
        <p:nvSpPr>
          <p:cNvPr id="4" name="Slide Number Placeholder 3"/>
          <p:cNvSpPr>
            <a:spLocks noGrp="1"/>
          </p:cNvSpPr>
          <p:nvPr>
            <p:ph type="sldNum" sz="quarter" idx="12"/>
          </p:nvPr>
        </p:nvSpPr>
        <p:spPr/>
        <p:txBody>
          <a:bodyPr/>
          <a:lstStyle/>
          <a:p>
            <a:fld id="{8B8A6D28-8101-4277-BD3B-09002AC06C4B}" type="slidenum">
              <a:rPr lang="en-US" smtClean="0"/>
              <a:pPr/>
              <a:t>2</a:t>
            </a:fld>
            <a:endParaRPr lang="en-US"/>
          </a:p>
        </p:txBody>
      </p:sp>
    </p:spTree>
    <p:extLst>
      <p:ext uri="{BB962C8B-B14F-4D97-AF65-F5344CB8AC3E}">
        <p14:creationId xmlns:p14="http://schemas.microsoft.com/office/powerpoint/2010/main" val="3507995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Supervised Learning Approach to Entity Relation Extraction</a:t>
            </a:r>
            <a:endParaRPr lang="en-US" dirty="0"/>
          </a:p>
        </p:txBody>
      </p:sp>
      <p:sp>
        <p:nvSpPr>
          <p:cNvPr id="3" name="Content Placeholder 2"/>
          <p:cNvSpPr>
            <a:spLocks noGrp="1"/>
          </p:cNvSpPr>
          <p:nvPr>
            <p:ph idx="1"/>
          </p:nvPr>
        </p:nvSpPr>
        <p:spPr>
          <a:xfrm>
            <a:off x="228600" y="1600200"/>
            <a:ext cx="8686800" cy="4525963"/>
          </a:xfrm>
        </p:spPr>
        <p:txBody>
          <a:bodyPr>
            <a:normAutofit/>
          </a:bodyPr>
          <a:lstStyle/>
          <a:p>
            <a:r>
              <a:rPr lang="en-US" sz="2400" dirty="0" smtClean="0"/>
              <a:t>Kernel-based methods are an effective alternative to explicit feature extraction. </a:t>
            </a:r>
          </a:p>
          <a:p>
            <a:pPr lvl="1"/>
            <a:r>
              <a:rPr lang="en-US" sz="2000" dirty="0" smtClean="0"/>
              <a:t>They retain the original representation of objects and use the object only via computing a kernel function between a pair of objects. </a:t>
            </a:r>
          </a:p>
          <a:p>
            <a:r>
              <a:rPr lang="en-US" sz="2400" dirty="0" smtClean="0"/>
              <a:t>Kernel K(</a:t>
            </a:r>
            <a:r>
              <a:rPr lang="en-US" sz="2400" dirty="0" err="1" smtClean="0"/>
              <a:t>x,y</a:t>
            </a:r>
            <a:r>
              <a:rPr lang="en-US" sz="2400" dirty="0" smtClean="0"/>
              <a:t>) defines similarity between objects x and y implicitly in a higher dimensional space. Commonly used kernel functions for relation extractions are: </a:t>
            </a:r>
          </a:p>
          <a:p>
            <a:pPr lvl="1"/>
            <a:endParaRPr lang="en-US" sz="2000" dirty="0" smtClean="0"/>
          </a:p>
          <a:p>
            <a:endParaRPr lang="en-US" sz="2400" dirty="0" smtClean="0"/>
          </a:p>
          <a:p>
            <a:pPr lvl="1"/>
            <a:endParaRPr lang="en-US" sz="2000" dirty="0" smtClean="0"/>
          </a:p>
          <a:p>
            <a:endParaRPr lang="en-US" sz="2400" dirty="0"/>
          </a:p>
        </p:txBody>
      </p:sp>
      <p:sp>
        <p:nvSpPr>
          <p:cNvPr id="4" name="Slide Number Placeholder 3"/>
          <p:cNvSpPr>
            <a:spLocks noGrp="1"/>
          </p:cNvSpPr>
          <p:nvPr>
            <p:ph type="sldNum" sz="quarter" idx="12"/>
          </p:nvPr>
        </p:nvSpPr>
        <p:spPr/>
        <p:txBody>
          <a:bodyPr/>
          <a:lstStyle/>
          <a:p>
            <a:fld id="{236F8532-77B4-4CC6-92F6-7309CB13E5B6}" type="slidenum">
              <a:rPr lang="en-US" smtClean="0"/>
              <a:pPr/>
              <a:t>20</a:t>
            </a:fld>
            <a:endParaRPr lang="en-US"/>
          </a:p>
        </p:txBody>
      </p:sp>
      <p:graphicFrame>
        <p:nvGraphicFramePr>
          <p:cNvPr id="7" name="Table 6"/>
          <p:cNvGraphicFramePr>
            <a:graphicFrameLocks noGrp="1"/>
          </p:cNvGraphicFramePr>
          <p:nvPr/>
        </p:nvGraphicFramePr>
        <p:xfrm>
          <a:off x="609600" y="4343400"/>
          <a:ext cx="7848600" cy="1981199"/>
        </p:xfrm>
        <a:graphic>
          <a:graphicData uri="http://schemas.openxmlformats.org/drawingml/2006/table">
            <a:tbl>
              <a:tblPr/>
              <a:tblGrid>
                <a:gridCol w="1107289"/>
                <a:gridCol w="2176395"/>
                <a:gridCol w="2562462"/>
                <a:gridCol w="2002454"/>
              </a:tblGrid>
              <a:tr h="234480">
                <a:tc>
                  <a:txBody>
                    <a:bodyPr/>
                    <a:lstStyle/>
                    <a:p>
                      <a:pPr algn="ctr" fontAlgn="b"/>
                      <a:r>
                        <a:rPr lang="en-US" sz="1400" b="1" i="0" u="none" strike="noStrike" dirty="0">
                          <a:solidFill>
                            <a:srgbClr val="000000"/>
                          </a:solidFill>
                          <a:latin typeface="Calibri"/>
                        </a:rPr>
                        <a:t>Author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Kernels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Description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Node attributes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8940">
                <a:tc>
                  <a:txBody>
                    <a:bodyPr/>
                    <a:lstStyle/>
                    <a:p>
                      <a:pPr algn="l" fontAlgn="b"/>
                      <a:r>
                        <a:rPr lang="en-US" sz="1400" b="0" i="0" u="none" strike="noStrike" dirty="0" err="1">
                          <a:solidFill>
                            <a:srgbClr val="000000"/>
                          </a:solidFill>
                          <a:latin typeface="Calibri"/>
                        </a:rPr>
                        <a:t>Zelenko</a:t>
                      </a:r>
                      <a:r>
                        <a:rPr lang="en-US" sz="1400" b="0" i="0" u="none" strike="noStrike" dirty="0">
                          <a:solidFill>
                            <a:srgbClr val="000000"/>
                          </a:solidFill>
                          <a:latin typeface="Calibri"/>
                        </a:rPr>
                        <a:t> et al. 2003</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Shallow Parse Tree Kernel </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Use shallow parse trees</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entity type,word, POS tag</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83400">
                <a:tc>
                  <a:txBody>
                    <a:bodyPr/>
                    <a:lstStyle/>
                    <a:p>
                      <a:pPr algn="l" fontAlgn="b"/>
                      <a:r>
                        <a:rPr lang="en-US" sz="1400" b="0" i="0" u="none" strike="noStrike">
                          <a:solidFill>
                            <a:srgbClr val="000000"/>
                          </a:solidFill>
                          <a:latin typeface="Calibri"/>
                        </a:rPr>
                        <a:t>Culotta et al. 2004</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Dependency tree kernel </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Use dependency parse trees</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Word, POS, Generalized POS, Chunk tag, Entity Type, Entity level</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4379">
                <a:tc>
                  <a:txBody>
                    <a:bodyPr/>
                    <a:lstStyle/>
                    <a:p>
                      <a:pPr algn="l" fontAlgn="b"/>
                      <a:r>
                        <a:rPr lang="en-US" sz="1400" b="0" i="0" u="none" strike="noStrike">
                          <a:solidFill>
                            <a:srgbClr val="000000"/>
                          </a:solidFill>
                          <a:latin typeface="Calibri"/>
                        </a:rPr>
                        <a:t>Bunescu et al. 2005</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Shortest dependency path kernel</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shortest path between entities in a dependency tree</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Word, POS, Generalized POS, Entity Type</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Ontology</a:t>
            </a:r>
            <a:endParaRPr lang="en-US" dirty="0"/>
          </a:p>
        </p:txBody>
      </p:sp>
      <p:sp>
        <p:nvSpPr>
          <p:cNvPr id="4" name="Content Placeholder 3"/>
          <p:cNvSpPr>
            <a:spLocks noGrp="1"/>
          </p:cNvSpPr>
          <p:nvPr>
            <p:ph idx="1"/>
          </p:nvPr>
        </p:nvSpPr>
        <p:spPr>
          <a:xfrm>
            <a:off x="76200" y="1143000"/>
            <a:ext cx="8915400" cy="4876800"/>
          </a:xfrm>
        </p:spPr>
        <p:txBody>
          <a:bodyPr>
            <a:normAutofit/>
          </a:bodyPr>
          <a:lstStyle/>
          <a:p>
            <a:r>
              <a:rPr lang="en-US" sz="2000" dirty="0" smtClean="0"/>
              <a:t>Ontology represents knowledge as a set of concepts with a domain, using a shared vocabulary to denote types, properties, and interrelationships of those concepts. </a:t>
            </a:r>
          </a:p>
          <a:p>
            <a:r>
              <a:rPr lang="en-US" sz="2000" dirty="0" smtClean="0"/>
              <a:t>In text mining, ontology is often used to extract named entities, detect entity relations and conduct sentiment analysis. Commonly used </a:t>
            </a:r>
            <a:r>
              <a:rPr lang="en-US" sz="2000" dirty="0" err="1" smtClean="0"/>
              <a:t>ontologies</a:t>
            </a:r>
            <a:r>
              <a:rPr lang="en-US" sz="2000" dirty="0" smtClean="0"/>
              <a:t> are listed in the table below: </a:t>
            </a:r>
          </a:p>
          <a:p>
            <a:endParaRPr lang="en-US" sz="2000" dirty="0"/>
          </a:p>
        </p:txBody>
      </p:sp>
      <p:sp>
        <p:nvSpPr>
          <p:cNvPr id="2" name="Slide Number Placeholder 1"/>
          <p:cNvSpPr>
            <a:spLocks noGrp="1"/>
          </p:cNvSpPr>
          <p:nvPr>
            <p:ph type="sldNum" sz="quarter" idx="12"/>
          </p:nvPr>
        </p:nvSpPr>
        <p:spPr/>
        <p:txBody>
          <a:bodyPr/>
          <a:lstStyle/>
          <a:p>
            <a:fld id="{8B8A6D28-8101-4277-BD3B-09002AC06C4B}" type="slidenum">
              <a:rPr lang="en-US" smtClean="0"/>
              <a:pPr/>
              <a:t>21</a:t>
            </a:fld>
            <a:endParaRPr lang="en-US"/>
          </a:p>
        </p:txBody>
      </p:sp>
      <p:graphicFrame>
        <p:nvGraphicFramePr>
          <p:cNvPr id="6" name="Table 5"/>
          <p:cNvGraphicFramePr>
            <a:graphicFrameLocks noGrp="1"/>
          </p:cNvGraphicFramePr>
          <p:nvPr/>
        </p:nvGraphicFramePr>
        <p:xfrm>
          <a:off x="228600" y="3153657"/>
          <a:ext cx="8686799" cy="3475743"/>
        </p:xfrm>
        <a:graphic>
          <a:graphicData uri="http://schemas.openxmlformats.org/drawingml/2006/table">
            <a:tbl>
              <a:tblPr/>
              <a:tblGrid>
                <a:gridCol w="1721876"/>
                <a:gridCol w="1737468"/>
                <a:gridCol w="3505579"/>
                <a:gridCol w="1721876"/>
              </a:tblGrid>
              <a:tr h="182703">
                <a:tc>
                  <a:txBody>
                    <a:bodyPr/>
                    <a:lstStyle/>
                    <a:p>
                      <a:pPr algn="ctr" rtl="0" fontAlgn="b"/>
                      <a:r>
                        <a:rPr lang="en-US" sz="1200" b="1" i="0" u="none" strike="noStrike" dirty="0">
                          <a:solidFill>
                            <a:srgbClr val="000000"/>
                          </a:solidFill>
                          <a:latin typeface="Calibri"/>
                        </a:rPr>
                        <a:t>Name </a:t>
                      </a:r>
                    </a:p>
                  </a:txBody>
                  <a:tcPr marL="6991"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1" i="0" u="none" strike="noStrike">
                          <a:solidFill>
                            <a:srgbClr val="000000"/>
                          </a:solidFill>
                          <a:latin typeface="Calibri"/>
                        </a:rPr>
                        <a:t>Creator</a:t>
                      </a:r>
                    </a:p>
                  </a:txBody>
                  <a:tcPr marL="6991"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1" i="0" u="none" strike="noStrike" dirty="0">
                          <a:solidFill>
                            <a:srgbClr val="000000"/>
                          </a:solidFill>
                          <a:latin typeface="Calibri"/>
                        </a:rPr>
                        <a:t>Description</a:t>
                      </a:r>
                    </a:p>
                  </a:txBody>
                  <a:tcPr marL="6991"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1" i="0" u="none" strike="noStrike">
                          <a:solidFill>
                            <a:srgbClr val="000000"/>
                          </a:solidFill>
                          <a:latin typeface="Calibri"/>
                        </a:rPr>
                        <a:t>Application</a:t>
                      </a:r>
                    </a:p>
                  </a:txBody>
                  <a:tcPr marL="6991"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9280">
                <a:tc rowSpan="3">
                  <a:txBody>
                    <a:bodyPr/>
                    <a:lstStyle/>
                    <a:p>
                      <a:pPr algn="l" rtl="0" fontAlgn="b"/>
                      <a:r>
                        <a:rPr lang="en-US" sz="1050" b="0" i="0" u="sng" strike="noStrike" dirty="0" err="1">
                          <a:solidFill>
                            <a:srgbClr val="0000FF"/>
                          </a:solidFill>
                          <a:latin typeface="Calibri"/>
                          <a:hlinkClick r:id="rId2"/>
                        </a:rPr>
                        <a:t>WordNet</a:t>
                      </a:r>
                      <a:r>
                        <a:rPr lang="en-US" sz="1050" b="0" i="0" u="sng" strike="noStrike" dirty="0">
                          <a:solidFill>
                            <a:srgbClr val="0000FF"/>
                          </a:solidFill>
                          <a:latin typeface="Calibri"/>
                          <a:hlinkClick r:id="rId2"/>
                        </a:rPr>
                        <a:t> </a:t>
                      </a:r>
                      <a:endParaRPr lang="en-US" sz="1050" b="0" i="0" u="sng" strike="noStrike" dirty="0">
                        <a:solidFill>
                          <a:srgbClr val="0000FF"/>
                        </a:solidFill>
                        <a:latin typeface="Calibri"/>
                      </a:endParaRP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rtl="0" fontAlgn="b"/>
                      <a:r>
                        <a:rPr lang="en-US" sz="1100" b="0" i="0" u="none" strike="noStrike">
                          <a:solidFill>
                            <a:srgbClr val="000000"/>
                          </a:solidFill>
                          <a:latin typeface="Calibri"/>
                        </a:rPr>
                        <a:t>Princeton University</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rtl="0" fontAlgn="b"/>
                      <a:r>
                        <a:rPr lang="en-US" sz="1100" b="0" i="0" u="none" strike="noStrike" dirty="0">
                          <a:solidFill>
                            <a:srgbClr val="000000"/>
                          </a:solidFill>
                          <a:latin typeface="Calibri"/>
                        </a:rPr>
                        <a:t>A large lexical database of </a:t>
                      </a:r>
                      <a:r>
                        <a:rPr lang="en-US" sz="1100" b="0" i="0" u="none" strike="noStrike" dirty="0" smtClean="0">
                          <a:solidFill>
                            <a:srgbClr val="000000"/>
                          </a:solidFill>
                          <a:latin typeface="Calibri"/>
                        </a:rPr>
                        <a:t>English.</a:t>
                      </a:r>
                      <a:r>
                        <a:rPr lang="en-US" sz="1100" b="0" i="0" u="none" strike="noStrike" dirty="0">
                          <a:solidFill>
                            <a:srgbClr val="000000"/>
                          </a:solidFill>
                          <a:latin typeface="Calibri"/>
                        </a:rPr>
                        <a:t>  </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Calibri"/>
                        </a:rPr>
                        <a:t>Word sense disambiguation</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6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b"/>
                      <a:r>
                        <a:rPr lang="en-US" sz="1100" b="0" i="0" u="none" strike="noStrike">
                          <a:solidFill>
                            <a:srgbClr val="000000"/>
                          </a:solidFill>
                          <a:latin typeface="Calibri"/>
                        </a:rPr>
                        <a:t>Text summarization</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b"/>
                      <a:r>
                        <a:rPr lang="en-US" sz="1100" b="0" i="0" u="none" strike="noStrike">
                          <a:solidFill>
                            <a:srgbClr val="000000"/>
                          </a:solidFill>
                          <a:latin typeface="Calibri"/>
                        </a:rPr>
                        <a:t>Text similarity analysis </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329350">
                <a:tc>
                  <a:txBody>
                    <a:bodyPr/>
                    <a:lstStyle/>
                    <a:p>
                      <a:pPr algn="l" rtl="0" fontAlgn="b"/>
                      <a:r>
                        <a:rPr lang="en-US" sz="1050" b="0" i="0" u="sng" strike="noStrike">
                          <a:solidFill>
                            <a:srgbClr val="0000FF"/>
                          </a:solidFill>
                          <a:latin typeface="Calibri"/>
                          <a:hlinkClick r:id="rId3"/>
                        </a:rPr>
                        <a:t>SentiWordNet </a:t>
                      </a:r>
                      <a:endParaRPr lang="en-US" sz="1050" b="0" i="0" u="sng" strike="noStrike">
                        <a:solidFill>
                          <a:srgbClr val="0000FF"/>
                        </a:solidFill>
                        <a:latin typeface="Calibri"/>
                      </a:endParaRP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Calibri"/>
                        </a:rPr>
                        <a:t>Andrea Esuli, Fabrizio Sebastian</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dirty="0" err="1">
                          <a:solidFill>
                            <a:srgbClr val="000000"/>
                          </a:solidFill>
                          <a:latin typeface="Calibri"/>
                        </a:rPr>
                        <a:t>SentiWordNet</a:t>
                      </a:r>
                      <a:r>
                        <a:rPr lang="en-US" sz="1100" b="0" i="0" u="none" strike="noStrike" dirty="0">
                          <a:solidFill>
                            <a:srgbClr val="000000"/>
                          </a:solidFill>
                          <a:latin typeface="Calibri"/>
                        </a:rPr>
                        <a:t> a lexical resource for opinion mining. </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Calibri"/>
                        </a:rPr>
                        <a:t>Sentiment analysis </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8038">
                <a:tc rowSpan="3">
                  <a:txBody>
                    <a:bodyPr/>
                    <a:lstStyle/>
                    <a:p>
                      <a:pPr algn="l" rtl="0" fontAlgn="b"/>
                      <a:r>
                        <a:rPr lang="en-US" sz="1050" b="0" i="0" u="sng" strike="noStrike">
                          <a:solidFill>
                            <a:srgbClr val="0000FF"/>
                          </a:solidFill>
                          <a:latin typeface="Calibri"/>
                          <a:hlinkClick r:id="rId4"/>
                        </a:rPr>
                        <a:t>Linguistic Inquiry and Word Count(LIWC) </a:t>
                      </a:r>
                      <a:endParaRPr lang="en-US" sz="1050" b="0" i="0" u="sng" strike="noStrike">
                        <a:solidFill>
                          <a:srgbClr val="0000FF"/>
                        </a:solidFill>
                        <a:latin typeface="Calibri"/>
                      </a:endParaRP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rtl="0" fontAlgn="b"/>
                      <a:r>
                        <a:rPr lang="en-US" sz="1100" b="0" i="0" u="none" strike="noStrike">
                          <a:solidFill>
                            <a:srgbClr val="000000"/>
                          </a:solidFill>
                          <a:latin typeface="Calibri"/>
                        </a:rPr>
                        <a:t>James W. Pennebaker,  Roger J. Booth, Martha E. Francis</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rtl="0" fontAlgn="b"/>
                      <a:r>
                        <a:rPr lang="en-US" sz="1100" b="0" i="0" u="none" strike="noStrike" dirty="0">
                          <a:solidFill>
                            <a:srgbClr val="000000"/>
                          </a:solidFill>
                          <a:latin typeface="Calibri"/>
                        </a:rPr>
                        <a:t>LIWC is a lexical resource for sentiment analysis.  </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Calibri"/>
                        </a:rPr>
                        <a:t>Sentiment analysis</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6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b"/>
                      <a:r>
                        <a:rPr lang="en-US" sz="1100" b="0" i="0" u="none" strike="noStrike">
                          <a:solidFill>
                            <a:srgbClr val="000000"/>
                          </a:solidFill>
                          <a:latin typeface="Calibri"/>
                        </a:rPr>
                        <a:t>Affect analysis </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250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b"/>
                      <a:r>
                        <a:rPr lang="en-US" sz="1100" b="0" i="0" u="none" strike="noStrike">
                          <a:solidFill>
                            <a:srgbClr val="000000"/>
                          </a:solidFill>
                          <a:latin typeface="Calibri"/>
                        </a:rPr>
                        <a:t>Deception detection </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490661">
                <a:tc>
                  <a:txBody>
                    <a:bodyPr/>
                    <a:lstStyle/>
                    <a:p>
                      <a:pPr algn="l" rtl="0" fontAlgn="b"/>
                      <a:r>
                        <a:rPr lang="en-US" sz="1050" b="0" i="0" u="sng" strike="noStrike">
                          <a:solidFill>
                            <a:srgbClr val="0000FF"/>
                          </a:solidFill>
                          <a:latin typeface="Calibri"/>
                          <a:hlinkClick r:id="rId5"/>
                        </a:rPr>
                        <a:t>Unified Medical Language System (UMLS) </a:t>
                      </a:r>
                      <a:endParaRPr lang="en-US" sz="1050" b="0" i="0" u="sng" strike="noStrike">
                        <a:solidFill>
                          <a:srgbClr val="0000FF"/>
                        </a:solidFill>
                        <a:latin typeface="Calibri"/>
                      </a:endParaRP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Calibri"/>
                        </a:rPr>
                        <a:t>US National Library of Medicine</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Calibri"/>
                        </a:rPr>
                        <a:t>The Unified Medical Language System (UMLS) is a compendium of many controlled vocabularies in the biomedical sciences. </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Calibri"/>
                        </a:rPr>
                        <a:t>Medical entity recognition</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556">
                <a:tc rowSpan="2">
                  <a:txBody>
                    <a:bodyPr/>
                    <a:lstStyle/>
                    <a:p>
                      <a:pPr algn="l" rtl="0" fontAlgn="b"/>
                      <a:r>
                        <a:rPr lang="en-US" sz="1050" b="0" i="0" u="sng" strike="noStrike">
                          <a:solidFill>
                            <a:srgbClr val="0000FF"/>
                          </a:solidFill>
                          <a:latin typeface="Calibri"/>
                          <a:hlinkClick r:id="rId6"/>
                        </a:rPr>
                        <a:t>MedEffect </a:t>
                      </a:r>
                      <a:endParaRPr lang="en-US" sz="1050" b="0" i="0" u="sng" strike="noStrike">
                        <a:solidFill>
                          <a:srgbClr val="0000FF"/>
                        </a:solidFill>
                        <a:latin typeface="Calibri"/>
                      </a:endParaRP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rtl="0" fontAlgn="b"/>
                      <a:r>
                        <a:rPr lang="en-US" sz="1100" b="0" i="0" u="none" strike="noStrike">
                          <a:solidFill>
                            <a:srgbClr val="000000"/>
                          </a:solidFill>
                          <a:latin typeface="Calibri"/>
                        </a:rPr>
                        <a:t>Canadian Adverse Drug Reaction Monitoring Program(CADRMP)  </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rtl="0" fontAlgn="b"/>
                      <a:r>
                        <a:rPr lang="en-US" sz="1100" b="0" i="0" u="none" strike="noStrike" dirty="0">
                          <a:solidFill>
                            <a:srgbClr val="000000"/>
                          </a:solidFill>
                          <a:latin typeface="Calibri"/>
                        </a:rPr>
                        <a:t>A knowledge base about drug and side effect in Canada  </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Calibri"/>
                        </a:rPr>
                        <a:t>Medical entity recognition</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4706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b"/>
                      <a:r>
                        <a:rPr lang="en-US" sz="1100" b="0" i="0" u="none" strike="noStrike">
                          <a:solidFill>
                            <a:srgbClr val="000000"/>
                          </a:solidFill>
                          <a:latin typeface="Calibri"/>
                        </a:rPr>
                        <a:t>Drug safety surveillance  </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395478">
                <a:tc>
                  <a:txBody>
                    <a:bodyPr/>
                    <a:lstStyle/>
                    <a:p>
                      <a:pPr algn="l" rtl="0" fontAlgn="b"/>
                      <a:r>
                        <a:rPr lang="en-US" sz="1050" b="0" i="0" u="sng" strike="noStrike">
                          <a:solidFill>
                            <a:srgbClr val="0000FF"/>
                          </a:solidFill>
                          <a:latin typeface="Calibri"/>
                          <a:hlinkClick r:id="rId7"/>
                        </a:rPr>
                        <a:t>Consumer Health Vocabulary (CHV)</a:t>
                      </a:r>
                      <a:endParaRPr lang="en-US" sz="1050" b="0" i="0" u="sng" strike="noStrike">
                        <a:solidFill>
                          <a:srgbClr val="0000FF"/>
                        </a:solidFill>
                        <a:latin typeface="Calibri"/>
                      </a:endParaRP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Calibri"/>
                        </a:rPr>
                        <a:t>University of Utah</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dirty="0">
                          <a:solidFill>
                            <a:srgbClr val="000000"/>
                          </a:solidFill>
                          <a:latin typeface="Calibri"/>
                        </a:rPr>
                        <a:t>Mapping consumer health vocabulary to standard medical terms in </a:t>
                      </a:r>
                      <a:r>
                        <a:rPr lang="en-US" sz="1100" b="0" i="0" u="none" strike="noStrike" dirty="0" smtClean="0">
                          <a:solidFill>
                            <a:srgbClr val="000000"/>
                          </a:solidFill>
                          <a:latin typeface="Calibri"/>
                        </a:rPr>
                        <a:t>UMLS.</a:t>
                      </a:r>
                      <a:endParaRPr lang="en-US" sz="1100" b="0" i="0" u="none" strike="noStrike" dirty="0">
                        <a:solidFill>
                          <a:srgbClr val="000000"/>
                        </a:solidFill>
                        <a:latin typeface="Calibri"/>
                      </a:endParaRP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Calibri"/>
                        </a:rPr>
                        <a:t>Medical entity recognition, Health social media analytics</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5478">
                <a:tc>
                  <a:txBody>
                    <a:bodyPr/>
                    <a:lstStyle/>
                    <a:p>
                      <a:pPr algn="l" rtl="0" fontAlgn="b"/>
                      <a:r>
                        <a:rPr lang="en-US" sz="1050" b="0" i="0" u="sng" strike="noStrike" dirty="0">
                          <a:solidFill>
                            <a:srgbClr val="0000FF"/>
                          </a:solidFill>
                          <a:latin typeface="Calibri"/>
                          <a:hlinkClick r:id="rId8"/>
                        </a:rPr>
                        <a:t>FDA’s Adverse Event Reporting System (</a:t>
                      </a:r>
                      <a:r>
                        <a:rPr lang="en-US" sz="1050" b="0" i="0" u="sng" strike="noStrike" dirty="0" smtClean="0">
                          <a:solidFill>
                            <a:srgbClr val="0000FF"/>
                          </a:solidFill>
                          <a:latin typeface="Calibri"/>
                          <a:hlinkClick r:id="rId8"/>
                        </a:rPr>
                        <a:t>FAERS) </a:t>
                      </a:r>
                      <a:endParaRPr lang="en-US" sz="1050" b="0" i="0" u="sng" strike="noStrike" dirty="0">
                        <a:solidFill>
                          <a:srgbClr val="0000FF"/>
                        </a:solidFill>
                        <a:latin typeface="Calibri"/>
                      </a:endParaRP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dirty="0">
                          <a:solidFill>
                            <a:srgbClr val="000000"/>
                          </a:solidFill>
                          <a:latin typeface="Calibri"/>
                        </a:rPr>
                        <a:t>United States Food and Drug Administration  </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dirty="0">
                          <a:solidFill>
                            <a:srgbClr val="000000"/>
                          </a:solidFill>
                          <a:latin typeface="Calibri"/>
                        </a:rPr>
                        <a:t>Documenting  adverse drug event reports and drug indications of all the medical products in US </a:t>
                      </a:r>
                      <a:r>
                        <a:rPr lang="en-US" sz="1100" b="0" i="0" u="none" strike="noStrike" dirty="0" smtClean="0">
                          <a:solidFill>
                            <a:srgbClr val="000000"/>
                          </a:solidFill>
                          <a:latin typeface="Calibri"/>
                        </a:rPr>
                        <a:t>market. </a:t>
                      </a:r>
                      <a:endParaRPr lang="en-US" sz="1100" b="0" i="0" u="none" strike="noStrike" dirty="0">
                        <a:solidFill>
                          <a:srgbClr val="000000"/>
                        </a:solidFill>
                        <a:latin typeface="Calibri"/>
                      </a:endParaRP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dirty="0">
                          <a:solidFill>
                            <a:srgbClr val="000000"/>
                          </a:solidFill>
                          <a:latin typeface="Calibri"/>
                        </a:rPr>
                        <a:t>Medical entity recognition </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WordNet</a:t>
            </a:r>
            <a:endParaRPr lang="en-US" dirty="0"/>
          </a:p>
        </p:txBody>
      </p:sp>
      <p:sp>
        <p:nvSpPr>
          <p:cNvPr id="3" name="Content Placeholder 2"/>
          <p:cNvSpPr>
            <a:spLocks noGrp="1"/>
          </p:cNvSpPr>
          <p:nvPr>
            <p:ph idx="1"/>
          </p:nvPr>
        </p:nvSpPr>
        <p:spPr>
          <a:xfrm>
            <a:off x="304800" y="1524000"/>
            <a:ext cx="8534400" cy="4876800"/>
          </a:xfrm>
        </p:spPr>
        <p:txBody>
          <a:bodyPr>
            <a:noAutofit/>
          </a:bodyPr>
          <a:lstStyle/>
          <a:p>
            <a:r>
              <a:rPr lang="en-US" sz="2800" dirty="0" smtClean="0"/>
              <a:t>WordNet is an online lexical database in which English nouns, verbs, adjectives and adverbs are organized into sets of synonyms.</a:t>
            </a:r>
          </a:p>
          <a:p>
            <a:pPr lvl="1"/>
            <a:r>
              <a:rPr lang="en-US" sz="2400" dirty="0" smtClean="0"/>
              <a:t>Each word represents a lexicalized concept. Semantic relations link the synonym sets (</a:t>
            </a:r>
            <a:r>
              <a:rPr lang="en-US" sz="2400" dirty="0" err="1" smtClean="0"/>
              <a:t>synsets</a:t>
            </a:r>
            <a:r>
              <a:rPr lang="en-US" sz="2400" dirty="0" smtClean="0"/>
              <a:t>). </a:t>
            </a:r>
          </a:p>
          <a:p>
            <a:pPr lvl="1"/>
            <a:endParaRPr lang="en-US" sz="1200" dirty="0" smtClean="0"/>
          </a:p>
          <a:p>
            <a:r>
              <a:rPr lang="en-US" sz="2800" dirty="0" smtClean="0"/>
              <a:t>WordNet contains more than 118,000 different word forms and more than 90,000 senses. </a:t>
            </a:r>
          </a:p>
          <a:p>
            <a:pPr lvl="1"/>
            <a:r>
              <a:rPr lang="en-US" sz="2400" dirty="0" smtClean="0"/>
              <a:t>Approximately 17% of the words in WordNet are </a:t>
            </a:r>
            <a:r>
              <a:rPr lang="en-US" sz="2400" dirty="0" err="1" smtClean="0"/>
              <a:t>polysemous</a:t>
            </a:r>
            <a:r>
              <a:rPr lang="en-US" sz="2400" dirty="0" smtClean="0"/>
              <a:t> (have more than on sense); 40% have one or more synonyms (share at lease one sense in common with other words). </a:t>
            </a:r>
          </a:p>
          <a:p>
            <a:pPr lvl="1"/>
            <a:endParaRPr lang="en-US" sz="20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WordNet</a:t>
            </a:r>
            <a:endParaRPr lang="en-US" dirty="0"/>
          </a:p>
        </p:txBody>
      </p:sp>
      <p:sp>
        <p:nvSpPr>
          <p:cNvPr id="3" name="Content Placeholder 2"/>
          <p:cNvSpPr>
            <a:spLocks noGrp="1"/>
          </p:cNvSpPr>
          <p:nvPr>
            <p:ph idx="1"/>
          </p:nvPr>
        </p:nvSpPr>
        <p:spPr>
          <a:xfrm>
            <a:off x="76200" y="1219200"/>
            <a:ext cx="8915400" cy="5638800"/>
          </a:xfrm>
        </p:spPr>
        <p:txBody>
          <a:bodyPr>
            <a:normAutofit fontScale="92500"/>
          </a:bodyPr>
          <a:lstStyle/>
          <a:p>
            <a:r>
              <a:rPr lang="en-US" sz="2000" dirty="0" smtClean="0"/>
              <a:t>Six semantic relations are presented in WordNet because they apply broadly throughout English and because a user need not have advanced training in linguistics to understand them.  The table below shows the included semantic relations.</a:t>
            </a:r>
          </a:p>
          <a:p>
            <a:endParaRPr lang="en-US" sz="2200" dirty="0" smtClean="0"/>
          </a:p>
          <a:p>
            <a:endParaRPr lang="en-US" sz="2200" dirty="0" smtClean="0"/>
          </a:p>
          <a:p>
            <a:endParaRPr lang="en-US" sz="2200" dirty="0" smtClean="0"/>
          </a:p>
          <a:p>
            <a:endParaRPr lang="en-US" sz="2200" dirty="0" smtClean="0"/>
          </a:p>
          <a:p>
            <a:endParaRPr lang="en-US" sz="2200" dirty="0" smtClean="0"/>
          </a:p>
          <a:p>
            <a:endParaRPr lang="en-US" sz="2200" dirty="0" smtClean="0"/>
          </a:p>
          <a:p>
            <a:endParaRPr lang="en-US" sz="2200" dirty="0" smtClean="0"/>
          </a:p>
          <a:p>
            <a:endParaRPr lang="en-US" sz="2200" dirty="0" smtClean="0"/>
          </a:p>
          <a:p>
            <a:pPr>
              <a:buNone/>
            </a:pPr>
            <a:endParaRPr lang="en-US" sz="2200" dirty="0" smtClean="0"/>
          </a:p>
          <a:p>
            <a:pPr>
              <a:buNone/>
            </a:pPr>
            <a:endParaRPr lang="en-US" sz="2200" dirty="0" smtClean="0"/>
          </a:p>
          <a:p>
            <a:r>
              <a:rPr lang="en-US" sz="2000" dirty="0" smtClean="0"/>
              <a:t>WordNet has been used for a number of different purposes in information systems, including word sense disambiguation, information retrieval, text classification, text summarization, machine translation and semantic textual similarity analysis .</a:t>
            </a:r>
          </a:p>
          <a:p>
            <a:endParaRPr lang="en-US" sz="22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4" name="Slide Number Placeholder 3"/>
          <p:cNvSpPr>
            <a:spLocks noGrp="1"/>
          </p:cNvSpPr>
          <p:nvPr>
            <p:ph type="sldNum" sz="quarter" idx="12"/>
          </p:nvPr>
        </p:nvSpPr>
        <p:spPr/>
        <p:txBody>
          <a:bodyPr/>
          <a:lstStyle/>
          <a:p>
            <a:fld id="{8B8A6D28-8101-4277-BD3B-09002AC06C4B}" type="slidenum">
              <a:rPr lang="en-US" smtClean="0"/>
              <a:pPr/>
              <a:t>23</a:t>
            </a:fld>
            <a:endParaRPr lang="en-US" dirty="0"/>
          </a:p>
        </p:txBody>
      </p:sp>
      <p:graphicFrame>
        <p:nvGraphicFramePr>
          <p:cNvPr id="5" name="Table 4"/>
          <p:cNvGraphicFramePr>
            <a:graphicFrameLocks noGrp="1"/>
          </p:cNvGraphicFramePr>
          <p:nvPr/>
        </p:nvGraphicFramePr>
        <p:xfrm>
          <a:off x="1143000" y="2255521"/>
          <a:ext cx="6858000" cy="3459478"/>
        </p:xfrm>
        <a:graphic>
          <a:graphicData uri="http://schemas.openxmlformats.org/drawingml/2006/table">
            <a:tbl>
              <a:tblPr firstRow="1" bandRow="1">
                <a:tableStyleId>{7E9639D4-E3E2-4D34-9284-5A2195B3D0D7}</a:tableStyleId>
              </a:tblPr>
              <a:tblGrid>
                <a:gridCol w="2286000"/>
                <a:gridCol w="2286000"/>
                <a:gridCol w="2286000"/>
              </a:tblGrid>
              <a:tr h="275174">
                <a:tc>
                  <a:txBody>
                    <a:bodyPr/>
                    <a:lstStyle/>
                    <a:p>
                      <a:pPr algn="ctr"/>
                      <a:r>
                        <a:rPr lang="en-US" sz="1200" dirty="0" smtClean="0"/>
                        <a:t>Semantic Relation</a:t>
                      </a:r>
                    </a:p>
                  </a:txBody>
                  <a:tcPr/>
                </a:tc>
                <a:tc>
                  <a:txBody>
                    <a:bodyPr/>
                    <a:lstStyle/>
                    <a:p>
                      <a:pPr algn="ctr"/>
                      <a:r>
                        <a:rPr lang="en-US" sz="1200" dirty="0" smtClean="0"/>
                        <a:t>Syntactic Category</a:t>
                      </a:r>
                      <a:endParaRPr lang="en-US" sz="1200" dirty="0"/>
                    </a:p>
                  </a:txBody>
                  <a:tcPr/>
                </a:tc>
                <a:tc>
                  <a:txBody>
                    <a:bodyPr/>
                    <a:lstStyle/>
                    <a:p>
                      <a:pPr algn="ctr"/>
                      <a:r>
                        <a:rPr lang="en-US" sz="1200" dirty="0" smtClean="0"/>
                        <a:t>Examples</a:t>
                      </a:r>
                      <a:endParaRPr lang="en-US" sz="1200" dirty="0"/>
                    </a:p>
                  </a:txBody>
                  <a:tcPr/>
                </a:tc>
              </a:tr>
              <a:tr h="764373">
                <a:tc>
                  <a:txBody>
                    <a:bodyPr/>
                    <a:lstStyle/>
                    <a:p>
                      <a:pPr algn="ctr"/>
                      <a:r>
                        <a:rPr lang="en-US" sz="1200" dirty="0" smtClean="0"/>
                        <a:t>Synonymy </a:t>
                      </a:r>
                    </a:p>
                    <a:p>
                      <a:pPr algn="ctr"/>
                      <a:r>
                        <a:rPr lang="en-US" sz="1200" dirty="0" smtClean="0"/>
                        <a:t>(similar)</a:t>
                      </a:r>
                      <a:endParaRPr lang="en-US" sz="1200" dirty="0"/>
                    </a:p>
                  </a:txBody>
                  <a:tcPr/>
                </a:tc>
                <a:tc>
                  <a:txBody>
                    <a:bodyPr/>
                    <a:lstStyle/>
                    <a:p>
                      <a:pPr algn="ctr"/>
                      <a:r>
                        <a:rPr lang="en-US" sz="1200" dirty="0" smtClean="0"/>
                        <a:t>Noun, Verb, Adjective, Adverb</a:t>
                      </a:r>
                      <a:endParaRPr lang="en-US" sz="1200" dirty="0"/>
                    </a:p>
                  </a:txBody>
                  <a:tcPr/>
                </a:tc>
                <a:tc>
                  <a:txBody>
                    <a:bodyPr/>
                    <a:lstStyle/>
                    <a:p>
                      <a:pPr algn="ctr"/>
                      <a:r>
                        <a:rPr lang="en-US" sz="1100" dirty="0" smtClean="0"/>
                        <a:t>Pipe, tube</a:t>
                      </a:r>
                    </a:p>
                    <a:p>
                      <a:pPr algn="ctr"/>
                      <a:r>
                        <a:rPr lang="en-US" sz="1100" dirty="0" smtClean="0"/>
                        <a:t>Rise, ascent</a:t>
                      </a:r>
                    </a:p>
                    <a:p>
                      <a:pPr algn="ctr"/>
                      <a:r>
                        <a:rPr lang="en-US" sz="1100" dirty="0" smtClean="0"/>
                        <a:t>Sad, happy</a:t>
                      </a:r>
                    </a:p>
                    <a:p>
                      <a:pPr algn="ctr"/>
                      <a:r>
                        <a:rPr lang="en-US" sz="1100" dirty="0" smtClean="0"/>
                        <a:t>Rapidly, speedily</a:t>
                      </a:r>
                      <a:endParaRPr lang="en-US" sz="1100" dirty="0"/>
                    </a:p>
                  </a:txBody>
                  <a:tcPr/>
                </a:tc>
              </a:tr>
              <a:tr h="596211">
                <a:tc>
                  <a:txBody>
                    <a:bodyPr/>
                    <a:lstStyle/>
                    <a:p>
                      <a:pPr algn="ctr"/>
                      <a:r>
                        <a:rPr lang="en-US" sz="1200" dirty="0" err="1" smtClean="0"/>
                        <a:t>Antonymy</a:t>
                      </a:r>
                      <a:r>
                        <a:rPr lang="en-US" sz="1200" dirty="0" smtClean="0"/>
                        <a:t> </a:t>
                      </a:r>
                    </a:p>
                    <a:p>
                      <a:pPr algn="ctr"/>
                      <a:r>
                        <a:rPr lang="en-US" sz="1200" dirty="0" smtClean="0"/>
                        <a:t>(opposite)</a:t>
                      </a:r>
                      <a:endParaRPr lang="en-US" sz="1200" dirty="0"/>
                    </a:p>
                  </a:txBody>
                  <a:tcPr/>
                </a:tc>
                <a:tc>
                  <a:txBody>
                    <a:bodyPr/>
                    <a:lstStyle/>
                    <a:p>
                      <a:pPr algn="ctr"/>
                      <a:r>
                        <a:rPr lang="en-US" sz="1200" dirty="0" smtClean="0"/>
                        <a:t>Adjective,</a:t>
                      </a:r>
                      <a:r>
                        <a:rPr lang="en-US" sz="1200" baseline="0" dirty="0" smtClean="0"/>
                        <a:t> Adverb</a:t>
                      </a:r>
                      <a:endParaRPr lang="en-US" sz="1200" dirty="0"/>
                    </a:p>
                  </a:txBody>
                  <a:tcPr/>
                </a:tc>
                <a:tc>
                  <a:txBody>
                    <a:bodyPr/>
                    <a:lstStyle/>
                    <a:p>
                      <a:pPr algn="ctr"/>
                      <a:r>
                        <a:rPr lang="en-US" sz="1100" dirty="0" smtClean="0"/>
                        <a:t>Wet, dry</a:t>
                      </a:r>
                    </a:p>
                    <a:p>
                      <a:pPr algn="ctr"/>
                      <a:r>
                        <a:rPr lang="en-US" sz="1100" dirty="0" smtClean="0"/>
                        <a:t>Powerful, powerless</a:t>
                      </a:r>
                    </a:p>
                    <a:p>
                      <a:pPr algn="ctr"/>
                      <a:r>
                        <a:rPr lang="en-US" sz="1100" dirty="0" smtClean="0"/>
                        <a:t>Rapidly, slowly</a:t>
                      </a:r>
                      <a:endParaRPr lang="en-US" sz="1100" dirty="0"/>
                    </a:p>
                  </a:txBody>
                  <a:tcPr/>
                </a:tc>
              </a:tr>
              <a:tr h="478423">
                <a:tc>
                  <a:txBody>
                    <a:bodyPr/>
                    <a:lstStyle/>
                    <a:p>
                      <a:pPr algn="ctr"/>
                      <a:r>
                        <a:rPr lang="en-US" sz="1200" dirty="0" smtClean="0"/>
                        <a:t>Hyponymy </a:t>
                      </a:r>
                    </a:p>
                    <a:p>
                      <a:pPr algn="ctr"/>
                      <a:r>
                        <a:rPr lang="en-US" sz="1200" dirty="0" smtClean="0"/>
                        <a:t>(subordinate)</a:t>
                      </a:r>
                      <a:endParaRPr lang="en-US" sz="1200" dirty="0"/>
                    </a:p>
                  </a:txBody>
                  <a:tcPr/>
                </a:tc>
                <a:tc>
                  <a:txBody>
                    <a:bodyPr/>
                    <a:lstStyle/>
                    <a:p>
                      <a:pPr algn="ctr"/>
                      <a:r>
                        <a:rPr lang="en-US" sz="1200" dirty="0" smtClean="0"/>
                        <a:t>Noun</a:t>
                      </a:r>
                      <a:endParaRPr lang="en-US" sz="1200" dirty="0"/>
                    </a:p>
                  </a:txBody>
                  <a:tcPr/>
                </a:tc>
                <a:tc>
                  <a:txBody>
                    <a:bodyPr/>
                    <a:lstStyle/>
                    <a:p>
                      <a:pPr algn="ctr"/>
                      <a:r>
                        <a:rPr lang="en-US" sz="1100" baseline="0" dirty="0" smtClean="0"/>
                        <a:t>Maple, tree</a:t>
                      </a:r>
                    </a:p>
                    <a:p>
                      <a:pPr algn="ctr"/>
                      <a:r>
                        <a:rPr lang="en-US" sz="1100" baseline="0" dirty="0" smtClean="0"/>
                        <a:t>Tree, plant</a:t>
                      </a:r>
                      <a:endParaRPr lang="en-US" sz="1100" dirty="0"/>
                    </a:p>
                  </a:txBody>
                  <a:tcPr/>
                </a:tc>
              </a:tr>
              <a:tr h="458624">
                <a:tc>
                  <a:txBody>
                    <a:bodyPr/>
                    <a:lstStyle/>
                    <a:p>
                      <a:pPr algn="ctr"/>
                      <a:r>
                        <a:rPr lang="en-US" sz="1200" dirty="0" err="1" smtClean="0"/>
                        <a:t>Meronymy</a:t>
                      </a:r>
                      <a:endParaRPr lang="en-US" sz="1200" dirty="0" smtClean="0"/>
                    </a:p>
                    <a:p>
                      <a:pPr algn="ctr"/>
                      <a:r>
                        <a:rPr lang="en-US" sz="1200" dirty="0" smtClean="0"/>
                        <a:t> (part)</a:t>
                      </a:r>
                    </a:p>
                  </a:txBody>
                  <a:tcPr/>
                </a:tc>
                <a:tc>
                  <a:txBody>
                    <a:bodyPr/>
                    <a:lstStyle/>
                    <a:p>
                      <a:pPr algn="ctr"/>
                      <a:r>
                        <a:rPr lang="en-US" sz="1200" dirty="0" smtClean="0"/>
                        <a:t>Noun</a:t>
                      </a:r>
                      <a:endParaRPr lang="en-US" sz="1200" dirty="0"/>
                    </a:p>
                  </a:txBody>
                  <a:tcPr/>
                </a:tc>
                <a:tc>
                  <a:txBody>
                    <a:bodyPr/>
                    <a:lstStyle/>
                    <a:p>
                      <a:pPr algn="ctr"/>
                      <a:r>
                        <a:rPr lang="en-US" sz="1100" dirty="0" smtClean="0"/>
                        <a:t>Brim, hat</a:t>
                      </a:r>
                    </a:p>
                    <a:p>
                      <a:pPr algn="ctr"/>
                      <a:r>
                        <a:rPr lang="en-US" sz="1100" dirty="0" smtClean="0"/>
                        <a:t>Ship, fleet</a:t>
                      </a:r>
                      <a:endParaRPr lang="en-US" sz="1100" dirty="0"/>
                    </a:p>
                  </a:txBody>
                  <a:tcPr/>
                </a:tc>
              </a:tr>
              <a:tr h="458624">
                <a:tc>
                  <a:txBody>
                    <a:bodyPr/>
                    <a:lstStyle/>
                    <a:p>
                      <a:pPr algn="ctr"/>
                      <a:r>
                        <a:rPr lang="en-US" sz="1200" dirty="0" err="1" smtClean="0"/>
                        <a:t>Troponomy</a:t>
                      </a:r>
                      <a:endParaRPr lang="en-US" sz="1200" dirty="0" smtClean="0"/>
                    </a:p>
                    <a:p>
                      <a:pPr algn="ctr"/>
                      <a:r>
                        <a:rPr lang="en-US" sz="1200" dirty="0" smtClean="0"/>
                        <a:t>(manner)</a:t>
                      </a:r>
                      <a:endParaRPr lang="en-US" sz="1200" dirty="0"/>
                    </a:p>
                  </a:txBody>
                  <a:tcPr/>
                </a:tc>
                <a:tc>
                  <a:txBody>
                    <a:bodyPr/>
                    <a:lstStyle/>
                    <a:p>
                      <a:pPr algn="ctr"/>
                      <a:r>
                        <a:rPr lang="en-US" sz="1200" dirty="0" smtClean="0"/>
                        <a:t>Verb</a:t>
                      </a:r>
                      <a:endParaRPr lang="en-US" sz="1200" dirty="0"/>
                    </a:p>
                  </a:txBody>
                  <a:tcPr/>
                </a:tc>
                <a:tc>
                  <a:txBody>
                    <a:bodyPr/>
                    <a:lstStyle/>
                    <a:p>
                      <a:pPr algn="ctr"/>
                      <a:r>
                        <a:rPr lang="en-US" sz="1100" dirty="0" smtClean="0"/>
                        <a:t>March, walk</a:t>
                      </a:r>
                    </a:p>
                    <a:p>
                      <a:pPr algn="ctr"/>
                      <a:r>
                        <a:rPr lang="en-US" sz="1100" dirty="0" smtClean="0"/>
                        <a:t>Whisper, speak</a:t>
                      </a:r>
                      <a:endParaRPr lang="en-US" sz="1100" dirty="0"/>
                    </a:p>
                  </a:txBody>
                  <a:tcPr/>
                </a:tc>
              </a:tr>
              <a:tr h="428049">
                <a:tc>
                  <a:txBody>
                    <a:bodyPr/>
                    <a:lstStyle/>
                    <a:p>
                      <a:pPr algn="ctr"/>
                      <a:r>
                        <a:rPr lang="en-US" sz="1200" dirty="0" smtClean="0"/>
                        <a:t>Entailment</a:t>
                      </a:r>
                      <a:endParaRPr lang="en-US" sz="1200" dirty="0"/>
                    </a:p>
                  </a:txBody>
                  <a:tcPr/>
                </a:tc>
                <a:tc>
                  <a:txBody>
                    <a:bodyPr/>
                    <a:lstStyle/>
                    <a:p>
                      <a:pPr algn="ctr"/>
                      <a:r>
                        <a:rPr lang="en-US" sz="1200" dirty="0" smtClean="0"/>
                        <a:t>Verb</a:t>
                      </a:r>
                      <a:endParaRPr lang="en-US" sz="1200" dirty="0"/>
                    </a:p>
                  </a:txBody>
                  <a:tcPr/>
                </a:tc>
                <a:tc>
                  <a:txBody>
                    <a:bodyPr/>
                    <a:lstStyle/>
                    <a:p>
                      <a:pPr algn="ctr"/>
                      <a:r>
                        <a:rPr lang="en-US" sz="1100" dirty="0" smtClean="0"/>
                        <a:t>Drive, ride</a:t>
                      </a:r>
                    </a:p>
                    <a:p>
                      <a:pPr algn="ctr"/>
                      <a:r>
                        <a:rPr lang="en-US" sz="1100" dirty="0" smtClean="0"/>
                        <a:t>Divorce, marry</a:t>
                      </a:r>
                      <a:endParaRPr lang="en-US" sz="1100"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SentiWordNet</a:t>
            </a:r>
            <a:endParaRPr lang="en-US" dirty="0"/>
          </a:p>
        </p:txBody>
      </p:sp>
      <p:sp>
        <p:nvSpPr>
          <p:cNvPr id="3" name="Content Placeholder 2"/>
          <p:cNvSpPr>
            <a:spLocks noGrp="1"/>
          </p:cNvSpPr>
          <p:nvPr>
            <p:ph idx="1"/>
          </p:nvPr>
        </p:nvSpPr>
        <p:spPr>
          <a:xfrm>
            <a:off x="228600" y="1295400"/>
            <a:ext cx="8610600" cy="4525963"/>
          </a:xfrm>
        </p:spPr>
        <p:txBody>
          <a:bodyPr>
            <a:normAutofit/>
          </a:bodyPr>
          <a:lstStyle/>
          <a:p>
            <a:r>
              <a:rPr lang="en-US" sz="2000" dirty="0" err="1" smtClean="0"/>
              <a:t>SentiWordNet</a:t>
            </a:r>
            <a:r>
              <a:rPr lang="en-US" sz="2000" dirty="0" smtClean="0"/>
              <a:t> is a lexical resource explicitly devised for supporting sentiment analysis and opinion mining applications.</a:t>
            </a:r>
          </a:p>
          <a:p>
            <a:r>
              <a:rPr lang="en-US" sz="2000" dirty="0" err="1" smtClean="0"/>
              <a:t>SentiWordNet</a:t>
            </a:r>
            <a:r>
              <a:rPr lang="en-US" sz="2000" dirty="0" smtClean="0"/>
              <a:t> is the result of the automatic annotation of all the </a:t>
            </a:r>
            <a:r>
              <a:rPr lang="en-US" sz="2000" dirty="0" err="1" smtClean="0"/>
              <a:t>synsets</a:t>
            </a:r>
            <a:r>
              <a:rPr lang="en-US" sz="2000" dirty="0" smtClean="0"/>
              <a:t> of WordNet according to the notions of “positivity”, “negativity” and “objectivity”. </a:t>
            </a:r>
          </a:p>
          <a:p>
            <a:r>
              <a:rPr lang="en-US" sz="2000" dirty="0" smtClean="0"/>
              <a:t>Each of the “positivity”, “negativity” and “objectivity” scores ranges in the interval [0.0,1.0], and their sum is 1.0 for each </a:t>
            </a:r>
            <a:r>
              <a:rPr lang="en-US" sz="2000" dirty="0" err="1" smtClean="0"/>
              <a:t>synset</a:t>
            </a:r>
            <a:r>
              <a:rPr lang="en-US" sz="2000" dirty="0" smtClean="0"/>
              <a:t>.</a:t>
            </a:r>
          </a:p>
          <a:p>
            <a:endParaRPr lang="en-US" sz="24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24</a:t>
            </a:fld>
            <a:endParaRPr lang="en-US"/>
          </a:p>
        </p:txBody>
      </p:sp>
      <p:pic>
        <p:nvPicPr>
          <p:cNvPr id="86018" name="Picture 2"/>
          <p:cNvPicPr>
            <a:picLocks noChangeAspect="1" noChangeArrowheads="1"/>
          </p:cNvPicPr>
          <p:nvPr/>
        </p:nvPicPr>
        <p:blipFill>
          <a:blip r:embed="rId3" cstate="print"/>
          <a:srcRect/>
          <a:stretch>
            <a:fillRect/>
          </a:stretch>
        </p:blipFill>
        <p:spPr bwMode="auto">
          <a:xfrm>
            <a:off x="2819400" y="3581400"/>
            <a:ext cx="3352800" cy="2631312"/>
          </a:xfrm>
          <a:prstGeom prst="rect">
            <a:avLst/>
          </a:prstGeom>
          <a:noFill/>
          <a:ln w="9525">
            <a:solidFill>
              <a:schemeClr val="accent1"/>
            </a:solidFill>
            <a:miter lim="800000"/>
            <a:headEnd/>
            <a:tailEnd/>
          </a:ln>
        </p:spPr>
      </p:pic>
      <p:sp>
        <p:nvSpPr>
          <p:cNvPr id="6" name="TextBox 5"/>
          <p:cNvSpPr txBox="1"/>
          <p:nvPr/>
        </p:nvSpPr>
        <p:spPr>
          <a:xfrm>
            <a:off x="381000" y="6135469"/>
            <a:ext cx="8153400" cy="584775"/>
          </a:xfrm>
          <a:prstGeom prst="rect">
            <a:avLst/>
          </a:prstGeom>
          <a:noFill/>
          <a:ln>
            <a:solidFill>
              <a:schemeClr val="bg1"/>
            </a:solidFill>
          </a:ln>
        </p:spPr>
        <p:txBody>
          <a:bodyPr wrap="square" rtlCol="0">
            <a:spAutoFit/>
          </a:bodyPr>
          <a:lstStyle/>
          <a:p>
            <a:r>
              <a:rPr lang="en-US" sz="1600" dirty="0" smtClean="0"/>
              <a:t>The figure above shows the graphical representation adopted by </a:t>
            </a:r>
            <a:r>
              <a:rPr lang="en-US" sz="1600" dirty="0" err="1" smtClean="0"/>
              <a:t>SentiWordNet</a:t>
            </a:r>
            <a:r>
              <a:rPr lang="en-US" sz="1600" dirty="0" smtClean="0"/>
              <a:t>  for representing the opinion-related properties of a term sense.</a:t>
            </a:r>
            <a:endParaRPr lang="en-US" sz="1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SentiWordNet</a:t>
            </a:r>
            <a:endParaRPr lang="en-US" dirty="0"/>
          </a:p>
        </p:txBody>
      </p:sp>
      <p:sp>
        <p:nvSpPr>
          <p:cNvPr id="3" name="Content Placeholder 2"/>
          <p:cNvSpPr>
            <a:spLocks noGrp="1"/>
          </p:cNvSpPr>
          <p:nvPr>
            <p:ph idx="1"/>
          </p:nvPr>
        </p:nvSpPr>
        <p:spPr>
          <a:xfrm>
            <a:off x="381000" y="1371600"/>
            <a:ext cx="8229600" cy="4525963"/>
          </a:xfrm>
        </p:spPr>
        <p:txBody>
          <a:bodyPr>
            <a:normAutofit/>
          </a:bodyPr>
          <a:lstStyle/>
          <a:p>
            <a:r>
              <a:rPr lang="en-US" sz="2400" dirty="0" smtClean="0"/>
              <a:t>In </a:t>
            </a:r>
            <a:r>
              <a:rPr lang="en-US" sz="2400" dirty="0" err="1" smtClean="0"/>
              <a:t>SentiWordNet</a:t>
            </a:r>
            <a:r>
              <a:rPr lang="en-US" sz="2400" dirty="0" smtClean="0"/>
              <a:t>, different senses of the same term may have different opinion-related properties. </a:t>
            </a:r>
          </a:p>
          <a:p>
            <a:endParaRPr lang="en-US" sz="24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25</a:t>
            </a:fld>
            <a:endParaRPr lang="en-US"/>
          </a:p>
        </p:txBody>
      </p:sp>
      <p:grpSp>
        <p:nvGrpSpPr>
          <p:cNvPr id="25" name="Group 24"/>
          <p:cNvGrpSpPr/>
          <p:nvPr/>
        </p:nvGrpSpPr>
        <p:grpSpPr>
          <a:xfrm>
            <a:off x="990600" y="2196677"/>
            <a:ext cx="7239000" cy="4513388"/>
            <a:chOff x="990600" y="2196677"/>
            <a:chExt cx="7239000" cy="4513388"/>
          </a:xfrm>
        </p:grpSpPr>
        <p:grpSp>
          <p:nvGrpSpPr>
            <p:cNvPr id="19" name="Group 18"/>
            <p:cNvGrpSpPr/>
            <p:nvPr/>
          </p:nvGrpSpPr>
          <p:grpSpPr>
            <a:xfrm>
              <a:off x="990600" y="2196677"/>
              <a:ext cx="7239000" cy="4513388"/>
              <a:chOff x="304800" y="2196677"/>
              <a:chExt cx="7239000" cy="4513388"/>
            </a:xfrm>
          </p:grpSpPr>
          <p:grpSp>
            <p:nvGrpSpPr>
              <p:cNvPr id="10" name="Group 9"/>
              <p:cNvGrpSpPr/>
              <p:nvPr/>
            </p:nvGrpSpPr>
            <p:grpSpPr>
              <a:xfrm>
                <a:off x="304800" y="2196677"/>
                <a:ext cx="7239000" cy="4513388"/>
                <a:chOff x="304800" y="2196677"/>
                <a:chExt cx="7239000" cy="4513388"/>
              </a:xfrm>
            </p:grpSpPr>
            <p:sp>
              <p:nvSpPr>
                <p:cNvPr id="8" name="TextBox 7"/>
                <p:cNvSpPr txBox="1"/>
                <p:nvPr/>
              </p:nvSpPr>
              <p:spPr>
                <a:xfrm>
                  <a:off x="304800" y="6248400"/>
                  <a:ext cx="7239000" cy="461665"/>
                </a:xfrm>
                <a:prstGeom prst="rect">
                  <a:avLst/>
                </a:prstGeom>
                <a:solidFill>
                  <a:schemeClr val="bg2"/>
                </a:solidFill>
                <a:ln>
                  <a:solidFill>
                    <a:schemeClr val="tx1"/>
                  </a:solidFill>
                </a:ln>
              </p:spPr>
              <p:txBody>
                <a:bodyPr wrap="square" rtlCol="0">
                  <a:spAutoFit/>
                </a:bodyPr>
                <a:lstStyle/>
                <a:p>
                  <a:r>
                    <a:rPr lang="en-US" sz="1200" dirty="0" smtClean="0"/>
                    <a:t>The figure above shows the visualization of opinion related properties of the term </a:t>
                  </a:r>
                  <a:r>
                    <a:rPr lang="en-US" sz="1200" i="1" dirty="0" smtClean="0"/>
                    <a:t>estimable </a:t>
                  </a:r>
                  <a:r>
                    <a:rPr lang="en-US" sz="1200" dirty="0" smtClean="0"/>
                    <a:t>in </a:t>
                  </a:r>
                  <a:r>
                    <a:rPr lang="en-US" sz="1200" dirty="0" err="1" smtClean="0"/>
                    <a:t>SentiWordNet</a:t>
                  </a:r>
                  <a:r>
                    <a:rPr lang="en-US" sz="1200" dirty="0" smtClean="0"/>
                    <a:t> (</a:t>
                  </a:r>
                  <a:r>
                    <a:rPr lang="en-US" sz="1200" dirty="0" smtClean="0">
                      <a:hlinkClick r:id="rId2"/>
                    </a:rPr>
                    <a:t>http://sentiwordnet.isti.cnr.it/search.php?q=estimable</a:t>
                  </a:r>
                  <a:r>
                    <a:rPr lang="en-US" sz="1200" dirty="0" smtClean="0"/>
                    <a:t>).</a:t>
                  </a:r>
                </a:p>
              </p:txBody>
            </p:sp>
            <p:pic>
              <p:nvPicPr>
                <p:cNvPr id="87044" name="Picture 4"/>
                <p:cNvPicPr>
                  <a:picLocks noChangeAspect="1" noChangeArrowheads="1"/>
                </p:cNvPicPr>
                <p:nvPr/>
              </p:nvPicPr>
              <p:blipFill>
                <a:blip r:embed="rId3" cstate="print"/>
                <a:srcRect/>
                <a:stretch>
                  <a:fillRect/>
                </a:stretch>
              </p:blipFill>
              <p:spPr bwMode="auto">
                <a:xfrm>
                  <a:off x="304800" y="2196677"/>
                  <a:ext cx="7239000" cy="4051723"/>
                </a:xfrm>
                <a:prstGeom prst="rect">
                  <a:avLst/>
                </a:prstGeom>
                <a:noFill/>
                <a:ln w="9525">
                  <a:solidFill>
                    <a:schemeClr val="tx1"/>
                  </a:solidFill>
                  <a:miter lim="800000"/>
                  <a:headEnd/>
                  <a:tailEnd/>
                </a:ln>
              </p:spPr>
            </p:pic>
          </p:grpSp>
          <p:sp>
            <p:nvSpPr>
              <p:cNvPr id="11" name="Rounded Rectangle 10"/>
              <p:cNvSpPr/>
              <p:nvPr/>
            </p:nvSpPr>
            <p:spPr>
              <a:xfrm>
                <a:off x="2971800" y="2362200"/>
                <a:ext cx="6858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ular Callout 11"/>
              <p:cNvSpPr/>
              <p:nvPr/>
            </p:nvSpPr>
            <p:spPr>
              <a:xfrm>
                <a:off x="3810000" y="2209800"/>
                <a:ext cx="990600" cy="457200"/>
              </a:xfrm>
              <a:prstGeom prst="wedgeRoundRectCallout">
                <a:avLst>
                  <a:gd name="adj1" fmla="val -63237"/>
                  <a:gd name="adj2" fmla="val -10416"/>
                  <a:gd name="adj3" fmla="val 166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Search term</a:t>
                </a:r>
                <a:endParaRPr lang="en-US" sz="1400" dirty="0">
                  <a:solidFill>
                    <a:schemeClr val="tx1"/>
                  </a:solidFill>
                </a:endParaRPr>
              </a:p>
            </p:txBody>
          </p:sp>
          <p:sp>
            <p:nvSpPr>
              <p:cNvPr id="13" name="Rounded Rectangular Callout 12"/>
              <p:cNvSpPr/>
              <p:nvPr/>
            </p:nvSpPr>
            <p:spPr>
              <a:xfrm>
                <a:off x="2209800" y="3124200"/>
                <a:ext cx="1066800" cy="304800"/>
              </a:xfrm>
              <a:prstGeom prst="wedgeRoundRectCallout">
                <a:avLst>
                  <a:gd name="adj1" fmla="val -67702"/>
                  <a:gd name="adj2" fmla="val 2084"/>
                  <a:gd name="adj3" fmla="val 166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Sense 1</a:t>
                </a:r>
                <a:endParaRPr lang="en-US" sz="1400" dirty="0">
                  <a:solidFill>
                    <a:schemeClr val="tx1"/>
                  </a:solidFill>
                </a:endParaRPr>
              </a:p>
            </p:txBody>
          </p:sp>
          <p:sp>
            <p:nvSpPr>
              <p:cNvPr id="14" name="Rounded Rectangle 13"/>
              <p:cNvSpPr/>
              <p:nvPr/>
            </p:nvSpPr>
            <p:spPr>
              <a:xfrm>
                <a:off x="1295400" y="3276600"/>
                <a:ext cx="76200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ular Callout 14"/>
              <p:cNvSpPr/>
              <p:nvPr/>
            </p:nvSpPr>
            <p:spPr>
              <a:xfrm>
                <a:off x="4191000" y="3962400"/>
                <a:ext cx="1066800" cy="304800"/>
              </a:xfrm>
              <a:prstGeom prst="wedgeRoundRectCallout">
                <a:avLst>
                  <a:gd name="adj1" fmla="val -67702"/>
                  <a:gd name="adj2" fmla="val 2084"/>
                  <a:gd name="adj3" fmla="val 166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Sense 2</a:t>
                </a:r>
                <a:endParaRPr lang="en-US" sz="1400" dirty="0">
                  <a:solidFill>
                    <a:schemeClr val="tx1"/>
                  </a:solidFill>
                </a:endParaRPr>
              </a:p>
            </p:txBody>
          </p:sp>
          <p:sp>
            <p:nvSpPr>
              <p:cNvPr id="16" name="Rounded Rectangle 15"/>
              <p:cNvSpPr/>
              <p:nvPr/>
            </p:nvSpPr>
            <p:spPr>
              <a:xfrm>
                <a:off x="3276600" y="4114800"/>
                <a:ext cx="76200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ular Callout 16"/>
              <p:cNvSpPr/>
              <p:nvPr/>
            </p:nvSpPr>
            <p:spPr>
              <a:xfrm>
                <a:off x="1905000" y="4572000"/>
                <a:ext cx="1066800" cy="304800"/>
              </a:xfrm>
              <a:prstGeom prst="wedgeRoundRectCallout">
                <a:avLst>
                  <a:gd name="adj1" fmla="val -71274"/>
                  <a:gd name="adj2" fmla="val 61459"/>
                  <a:gd name="adj3" fmla="val 166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Sense 3</a:t>
                </a:r>
                <a:endParaRPr lang="en-US" sz="1400" dirty="0">
                  <a:solidFill>
                    <a:schemeClr val="tx1"/>
                  </a:solidFill>
                </a:endParaRPr>
              </a:p>
            </p:txBody>
          </p:sp>
          <p:sp>
            <p:nvSpPr>
              <p:cNvPr id="18" name="Rounded Rectangle 17"/>
              <p:cNvSpPr/>
              <p:nvPr/>
            </p:nvSpPr>
            <p:spPr>
              <a:xfrm>
                <a:off x="1295400" y="4953000"/>
                <a:ext cx="7620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ounded Rectangle 19"/>
            <p:cNvSpPr/>
            <p:nvPr/>
          </p:nvSpPr>
          <p:spPr>
            <a:xfrm>
              <a:off x="1143000" y="3886200"/>
              <a:ext cx="7620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ular Callout 20"/>
            <p:cNvSpPr/>
            <p:nvPr/>
          </p:nvSpPr>
          <p:spPr>
            <a:xfrm>
              <a:off x="1981200" y="3657600"/>
              <a:ext cx="1447800" cy="457200"/>
            </a:xfrm>
            <a:prstGeom prst="wedgeRoundRectCallout">
              <a:avLst>
                <a:gd name="adj1" fmla="val -57881"/>
                <a:gd name="adj2" fmla="val 1042"/>
                <a:gd name="adj3" fmla="val 166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Positivity, objectivity and negativity score </a:t>
              </a:r>
              <a:endParaRPr lang="en-US" sz="1100" dirty="0">
                <a:solidFill>
                  <a:schemeClr val="tx1"/>
                </a:solidFill>
              </a:endParaRPr>
            </a:p>
          </p:txBody>
        </p:sp>
        <p:sp>
          <p:nvSpPr>
            <p:cNvPr id="22" name="Rounded Rectangle 21"/>
            <p:cNvSpPr/>
            <p:nvPr/>
          </p:nvSpPr>
          <p:spPr>
            <a:xfrm>
              <a:off x="2743200" y="4953000"/>
              <a:ext cx="9144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ular Callout 23"/>
            <p:cNvSpPr/>
            <p:nvPr/>
          </p:nvSpPr>
          <p:spPr>
            <a:xfrm>
              <a:off x="3810000" y="4724400"/>
              <a:ext cx="1295400" cy="457200"/>
            </a:xfrm>
            <a:prstGeom prst="wedgeRoundRectCallout">
              <a:avLst>
                <a:gd name="adj1" fmla="val -63343"/>
                <a:gd name="adj2" fmla="val 20834"/>
                <a:gd name="adj3" fmla="val 166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Synonym of </a:t>
              </a:r>
              <a:r>
                <a:rPr lang="en-US" sz="1100" i="1" dirty="0" smtClean="0">
                  <a:solidFill>
                    <a:schemeClr val="tx1"/>
                  </a:solidFill>
                </a:rPr>
                <a:t>estimable</a:t>
              </a:r>
              <a:r>
                <a:rPr lang="en-US" sz="1100" dirty="0" smtClean="0">
                  <a:solidFill>
                    <a:schemeClr val="tx1"/>
                  </a:solidFill>
                </a:rPr>
                <a:t> in this sense</a:t>
              </a:r>
              <a:endParaRPr lang="en-US" sz="1100" dirty="0">
                <a:solidFill>
                  <a:schemeClr val="tx1"/>
                </a:solidFill>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Linguistic Inquiry and Word Count (LIWC)</a:t>
            </a:r>
            <a:endParaRPr lang="en-US" dirty="0"/>
          </a:p>
        </p:txBody>
      </p:sp>
      <p:sp>
        <p:nvSpPr>
          <p:cNvPr id="3" name="Content Placeholder 2"/>
          <p:cNvSpPr>
            <a:spLocks noGrp="1"/>
          </p:cNvSpPr>
          <p:nvPr>
            <p:ph idx="1"/>
          </p:nvPr>
        </p:nvSpPr>
        <p:spPr/>
        <p:txBody>
          <a:bodyPr>
            <a:normAutofit/>
          </a:bodyPr>
          <a:lstStyle/>
          <a:p>
            <a:r>
              <a:rPr lang="en-US" sz="2400" dirty="0" smtClean="0"/>
              <a:t>Linguistic Inquiry and Word Count (LIWC) is a text analysis program that looks for and counts word in psychology-relevant categories across text files. </a:t>
            </a:r>
          </a:p>
          <a:p>
            <a:pPr>
              <a:buNone/>
            </a:pPr>
            <a:endParaRPr lang="en-US" sz="2400" dirty="0" smtClean="0"/>
          </a:p>
          <a:p>
            <a:r>
              <a:rPr lang="en-US" sz="2400" dirty="0" smtClean="0"/>
              <a:t>Empirical results using LIWC demonstrate its ability to detect meaning in a wide variety of experimental settings, including to show </a:t>
            </a:r>
            <a:r>
              <a:rPr lang="en-US" sz="2400" b="1" dirty="0" err="1" smtClean="0"/>
              <a:t>attentional</a:t>
            </a:r>
            <a:r>
              <a:rPr lang="en-US" sz="2400" b="1" dirty="0" smtClean="0"/>
              <a:t> focus</a:t>
            </a:r>
            <a:r>
              <a:rPr lang="en-US" sz="2400" dirty="0" smtClean="0"/>
              <a:t>, </a:t>
            </a:r>
            <a:r>
              <a:rPr lang="en-US" sz="2400" b="1" dirty="0" smtClean="0"/>
              <a:t>emotionality</a:t>
            </a:r>
            <a:r>
              <a:rPr lang="en-US" sz="2400" dirty="0" smtClean="0"/>
              <a:t>, </a:t>
            </a:r>
            <a:r>
              <a:rPr lang="en-US" sz="2400" b="1" dirty="0" smtClean="0"/>
              <a:t>social relationships</a:t>
            </a:r>
            <a:r>
              <a:rPr lang="en-US" sz="2400" dirty="0" smtClean="0"/>
              <a:t>, </a:t>
            </a:r>
            <a:r>
              <a:rPr lang="en-US" sz="2400" b="1" dirty="0" smtClean="0"/>
              <a:t>thinking styles</a:t>
            </a:r>
            <a:r>
              <a:rPr lang="en-US" sz="2400" dirty="0" smtClean="0"/>
              <a:t>, and </a:t>
            </a:r>
            <a:r>
              <a:rPr lang="en-US" sz="2400" b="1" dirty="0" smtClean="0"/>
              <a:t>individual differences</a:t>
            </a:r>
            <a:r>
              <a:rPr lang="en-US" sz="2400" dirty="0" smtClean="0"/>
              <a:t>. </a:t>
            </a:r>
          </a:p>
          <a:p>
            <a:endParaRPr lang="en-US" sz="2400" dirty="0" smtClean="0"/>
          </a:p>
          <a:p>
            <a:r>
              <a:rPr lang="en-US" sz="2400" dirty="0" smtClean="0"/>
              <a:t>LIWC is often adopted in NLP applications for sentiment analysis, affect analysis, deception detection and etc.. </a:t>
            </a:r>
            <a:endParaRPr lang="en-US" sz="24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Linguistic Inquiry and Word Count (LIWC)</a:t>
            </a:r>
            <a:endParaRPr lang="en-US" dirty="0"/>
          </a:p>
        </p:txBody>
      </p:sp>
      <p:sp>
        <p:nvSpPr>
          <p:cNvPr id="3" name="Content Placeholder 2"/>
          <p:cNvSpPr>
            <a:spLocks noGrp="1"/>
          </p:cNvSpPr>
          <p:nvPr>
            <p:ph idx="1"/>
          </p:nvPr>
        </p:nvSpPr>
        <p:spPr>
          <a:xfrm>
            <a:off x="152400" y="1447800"/>
            <a:ext cx="8763000" cy="5257800"/>
          </a:xfrm>
        </p:spPr>
        <p:txBody>
          <a:bodyPr>
            <a:normAutofit/>
          </a:bodyPr>
          <a:lstStyle/>
          <a:p>
            <a:r>
              <a:rPr lang="en-US" sz="2800" dirty="0" smtClean="0"/>
              <a:t>The LIWC program has two major components: the processing component and the dictionaries.</a:t>
            </a:r>
          </a:p>
          <a:p>
            <a:pPr lvl="1"/>
            <a:r>
              <a:rPr lang="en-US" sz="2400" dirty="0" smtClean="0"/>
              <a:t>Processing</a:t>
            </a:r>
          </a:p>
          <a:p>
            <a:pPr lvl="2"/>
            <a:r>
              <a:rPr lang="en-US" sz="2000" dirty="0" smtClean="0"/>
              <a:t>Opens a series of text files (posts, blogs, essays, novels, and so on) </a:t>
            </a:r>
          </a:p>
          <a:p>
            <a:pPr lvl="2"/>
            <a:r>
              <a:rPr lang="en-US" sz="2000" dirty="0" smtClean="0"/>
              <a:t>Each word in a given text is compared with the dictionary file.</a:t>
            </a:r>
          </a:p>
          <a:p>
            <a:pPr lvl="1"/>
            <a:r>
              <a:rPr lang="en-US" sz="2400" dirty="0" smtClean="0"/>
              <a:t>Dictionaries: the collection of words that define a particular category </a:t>
            </a:r>
          </a:p>
          <a:p>
            <a:pPr lvl="2"/>
            <a:r>
              <a:rPr lang="en-US" sz="2000" dirty="0" smtClean="0"/>
              <a:t>English dictionary: over </a:t>
            </a:r>
            <a:r>
              <a:rPr lang="en-US" sz="2000" b="1" dirty="0" smtClean="0"/>
              <a:t>100,000 </a:t>
            </a:r>
            <a:r>
              <a:rPr lang="en-US" sz="2000" dirty="0" smtClean="0"/>
              <a:t>words across over </a:t>
            </a:r>
            <a:r>
              <a:rPr lang="en-US" sz="2000" b="1" dirty="0" smtClean="0"/>
              <a:t>80</a:t>
            </a:r>
            <a:r>
              <a:rPr lang="en-US" sz="2000" dirty="0" smtClean="0"/>
              <a:t> categories examined by human experts. </a:t>
            </a:r>
          </a:p>
          <a:p>
            <a:pPr lvl="2"/>
            <a:r>
              <a:rPr lang="en-US" sz="2000" dirty="0" smtClean="0"/>
              <a:t>Major categories: </a:t>
            </a:r>
            <a:r>
              <a:rPr lang="en-US" sz="2000" b="1" dirty="0" smtClean="0"/>
              <a:t>functional words</a:t>
            </a:r>
            <a:r>
              <a:rPr lang="en-US" sz="2000" dirty="0" smtClean="0"/>
              <a:t>, </a:t>
            </a:r>
            <a:r>
              <a:rPr lang="en-US" sz="2000" b="1" dirty="0" smtClean="0"/>
              <a:t>social processes</a:t>
            </a:r>
            <a:r>
              <a:rPr lang="en-US" sz="2000" dirty="0" smtClean="0"/>
              <a:t>, </a:t>
            </a:r>
            <a:r>
              <a:rPr lang="en-US" sz="2000" b="1" dirty="0" smtClean="0"/>
              <a:t>affective processes</a:t>
            </a:r>
            <a:r>
              <a:rPr lang="en-US" sz="2000" dirty="0" smtClean="0"/>
              <a:t>, </a:t>
            </a:r>
            <a:r>
              <a:rPr lang="en-US" sz="2000" b="1" dirty="0" smtClean="0"/>
              <a:t>positive emotion</a:t>
            </a:r>
            <a:r>
              <a:rPr lang="en-US" sz="2000" dirty="0" smtClean="0"/>
              <a:t>, </a:t>
            </a:r>
            <a:r>
              <a:rPr lang="en-US" sz="2000" b="1" dirty="0" smtClean="0"/>
              <a:t>negative emotion</a:t>
            </a:r>
            <a:r>
              <a:rPr lang="en-US" sz="2000" dirty="0" smtClean="0"/>
              <a:t>, </a:t>
            </a:r>
            <a:r>
              <a:rPr lang="en-US" sz="2000" b="1" dirty="0" smtClean="0"/>
              <a:t>cognitive processes</a:t>
            </a:r>
            <a:r>
              <a:rPr lang="en-US" sz="2000" dirty="0" smtClean="0"/>
              <a:t>, </a:t>
            </a:r>
            <a:r>
              <a:rPr lang="en-US" sz="2000" b="1" dirty="0" smtClean="0"/>
              <a:t>biological processes</a:t>
            </a:r>
            <a:r>
              <a:rPr lang="en-US" sz="2000" dirty="0" smtClean="0"/>
              <a:t>, </a:t>
            </a:r>
            <a:r>
              <a:rPr lang="en-US" sz="2000" b="1" dirty="0" smtClean="0"/>
              <a:t>relativity </a:t>
            </a:r>
            <a:r>
              <a:rPr lang="en-US" sz="2000" dirty="0" smtClean="0"/>
              <a:t>and etc..</a:t>
            </a:r>
          </a:p>
          <a:p>
            <a:pPr lvl="2"/>
            <a:r>
              <a:rPr lang="en-US" sz="2000" dirty="0" smtClean="0"/>
              <a:t>Multilingual: Arabic, Chinese, Dutch, French, German, Italian, Portuguese, Russian, Serbian, Spanish and Turkish.</a:t>
            </a:r>
          </a:p>
        </p:txBody>
      </p:sp>
      <p:sp>
        <p:nvSpPr>
          <p:cNvPr id="4" name="Slide Number Placeholder 3"/>
          <p:cNvSpPr>
            <a:spLocks noGrp="1"/>
          </p:cNvSpPr>
          <p:nvPr>
            <p:ph type="sldNum" sz="quarter" idx="12"/>
          </p:nvPr>
        </p:nvSpPr>
        <p:spPr/>
        <p:txBody>
          <a:bodyPr/>
          <a:lstStyle/>
          <a:p>
            <a:fld id="{8B8A6D28-8101-4277-BD3B-09002AC06C4B}"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Linguistic Inquiry and Word Count (LIWC)</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28</a:t>
            </a:fld>
            <a:endParaRPr lang="en-US" dirty="0"/>
          </a:p>
        </p:txBody>
      </p:sp>
      <p:grpSp>
        <p:nvGrpSpPr>
          <p:cNvPr id="17" name="Group 16"/>
          <p:cNvGrpSpPr/>
          <p:nvPr/>
        </p:nvGrpSpPr>
        <p:grpSpPr>
          <a:xfrm>
            <a:off x="1295400" y="1524000"/>
            <a:ext cx="7543800" cy="4876800"/>
            <a:chOff x="228600" y="1524000"/>
            <a:chExt cx="7543800" cy="4876800"/>
          </a:xfrm>
        </p:grpSpPr>
        <p:pic>
          <p:nvPicPr>
            <p:cNvPr id="81923" name="Picture 3"/>
            <p:cNvPicPr>
              <a:picLocks noChangeAspect="1" noChangeArrowheads="1"/>
            </p:cNvPicPr>
            <p:nvPr/>
          </p:nvPicPr>
          <p:blipFill>
            <a:blip r:embed="rId3" cstate="print"/>
            <a:srcRect/>
            <a:stretch>
              <a:fillRect/>
            </a:stretch>
          </p:blipFill>
          <p:spPr bwMode="auto">
            <a:xfrm>
              <a:off x="457200" y="1524000"/>
              <a:ext cx="5511691" cy="4876800"/>
            </a:xfrm>
            <a:prstGeom prst="rect">
              <a:avLst/>
            </a:prstGeom>
            <a:noFill/>
            <a:ln w="9525">
              <a:solidFill>
                <a:schemeClr val="accent1"/>
              </a:solidFill>
              <a:miter lim="800000"/>
              <a:headEnd/>
              <a:tailEnd/>
            </a:ln>
          </p:spPr>
        </p:pic>
        <p:sp>
          <p:nvSpPr>
            <p:cNvPr id="7" name="Rectangle 6"/>
            <p:cNvSpPr/>
            <p:nvPr/>
          </p:nvSpPr>
          <p:spPr>
            <a:xfrm>
              <a:off x="1219200" y="2514600"/>
              <a:ext cx="1981200" cy="1752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ular Callout 7"/>
            <p:cNvSpPr/>
            <p:nvPr/>
          </p:nvSpPr>
          <p:spPr>
            <a:xfrm>
              <a:off x="228600" y="2667000"/>
              <a:ext cx="838200" cy="381000"/>
            </a:xfrm>
            <a:prstGeom prst="wedgeRoundRectCallout">
              <a:avLst>
                <a:gd name="adj1" fmla="val 77381"/>
                <a:gd name="adj2" fmla="val 32500"/>
                <a:gd name="adj3" fmla="val 166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LIWC categories</a:t>
              </a:r>
              <a:endParaRPr lang="en-US" sz="1100" dirty="0">
                <a:solidFill>
                  <a:schemeClr val="tx1"/>
                </a:solidFill>
              </a:endParaRPr>
            </a:p>
          </p:txBody>
        </p:sp>
        <p:sp>
          <p:nvSpPr>
            <p:cNvPr id="9" name="Flowchart: Process 8"/>
            <p:cNvSpPr/>
            <p:nvPr/>
          </p:nvSpPr>
          <p:spPr>
            <a:xfrm>
              <a:off x="3352800" y="2514600"/>
              <a:ext cx="457200" cy="1752600"/>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ular Callout 9"/>
            <p:cNvSpPr/>
            <p:nvPr/>
          </p:nvSpPr>
          <p:spPr>
            <a:xfrm>
              <a:off x="3429000" y="1905000"/>
              <a:ext cx="1066800" cy="533400"/>
            </a:xfrm>
            <a:prstGeom prst="wedgeRoundRectCallout">
              <a:avLst>
                <a:gd name="adj1" fmla="val -38528"/>
                <a:gd name="adj2" fmla="val 95000"/>
                <a:gd name="adj3" fmla="val 166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LIWC results from input text</a:t>
              </a:r>
              <a:endParaRPr lang="en-US" sz="1100" dirty="0">
                <a:solidFill>
                  <a:schemeClr val="tx1"/>
                </a:solidFill>
              </a:endParaRPr>
            </a:p>
          </p:txBody>
        </p:sp>
        <p:sp>
          <p:nvSpPr>
            <p:cNvPr id="11" name="Flowchart: Process 10"/>
            <p:cNvSpPr/>
            <p:nvPr/>
          </p:nvSpPr>
          <p:spPr>
            <a:xfrm>
              <a:off x="3962400" y="2514600"/>
              <a:ext cx="1447800" cy="1752600"/>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5562600" y="2514600"/>
              <a:ext cx="1447800" cy="685800"/>
            </a:xfrm>
            <a:prstGeom prst="wedgeRoundRectCallout">
              <a:avLst>
                <a:gd name="adj1" fmla="val -73350"/>
                <a:gd name="adj2" fmla="val 5714"/>
                <a:gd name="adj3" fmla="val 166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LIWC results from personal text and formal writing for comparison</a:t>
              </a:r>
              <a:endParaRPr lang="en-US" sz="1100" dirty="0">
                <a:solidFill>
                  <a:schemeClr val="tx1"/>
                </a:solidFill>
              </a:endParaRPr>
            </a:p>
          </p:txBody>
        </p:sp>
        <p:sp>
          <p:nvSpPr>
            <p:cNvPr id="15" name="Rectangle 14"/>
            <p:cNvSpPr/>
            <p:nvPr/>
          </p:nvSpPr>
          <p:spPr>
            <a:xfrm>
              <a:off x="762000" y="5029200"/>
              <a:ext cx="5105400" cy="1295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ular Callout 15"/>
            <p:cNvSpPr/>
            <p:nvPr/>
          </p:nvSpPr>
          <p:spPr>
            <a:xfrm>
              <a:off x="5943600" y="5029200"/>
              <a:ext cx="1828800" cy="914400"/>
            </a:xfrm>
            <a:prstGeom prst="wedgeRoundRectCallout">
              <a:avLst>
                <a:gd name="adj1" fmla="val -83171"/>
                <a:gd name="adj2" fmla="val 34732"/>
                <a:gd name="adj3" fmla="val 166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Input text: A post from a 40 year old female member in American Diabetes Association  online community</a:t>
              </a:r>
              <a:endParaRPr lang="en-US" sz="1100" dirty="0">
                <a:solidFill>
                  <a:schemeClr val="tx1"/>
                </a:solidFill>
              </a:endParaRPr>
            </a:p>
          </p:txBody>
        </p:sp>
      </p:grpSp>
      <p:sp>
        <p:nvSpPr>
          <p:cNvPr id="18" name="TextBox 17"/>
          <p:cNvSpPr txBox="1"/>
          <p:nvPr/>
        </p:nvSpPr>
        <p:spPr>
          <a:xfrm>
            <a:off x="1524000" y="6412468"/>
            <a:ext cx="5562600" cy="338554"/>
          </a:xfrm>
          <a:prstGeom prst="rect">
            <a:avLst/>
          </a:prstGeom>
          <a:noFill/>
          <a:ln>
            <a:solidFill>
              <a:schemeClr val="tx2"/>
            </a:solidFill>
          </a:ln>
        </p:spPr>
        <p:txBody>
          <a:bodyPr wrap="square" rtlCol="0">
            <a:spAutoFit/>
          </a:bodyPr>
          <a:lstStyle/>
          <a:p>
            <a:r>
              <a:rPr lang="en-US" sz="1600" dirty="0" smtClean="0"/>
              <a:t>LIWC online demo: </a:t>
            </a:r>
            <a:r>
              <a:rPr lang="en-US" sz="1600" dirty="0" smtClean="0">
                <a:hlinkClick r:id="rId4"/>
              </a:rPr>
              <a:t>http://www.liwc.net/tryonlineresults.php</a:t>
            </a:r>
            <a:endParaRPr lang="en-US" sz="1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Unified Medical Language System (UMLS)</a:t>
            </a:r>
            <a:endParaRPr lang="en-US" dirty="0"/>
          </a:p>
        </p:txBody>
      </p:sp>
      <p:sp>
        <p:nvSpPr>
          <p:cNvPr id="3" name="Content Placeholder 2"/>
          <p:cNvSpPr>
            <a:spLocks noGrp="1"/>
          </p:cNvSpPr>
          <p:nvPr>
            <p:ph idx="1"/>
          </p:nvPr>
        </p:nvSpPr>
        <p:spPr>
          <a:xfrm>
            <a:off x="228600" y="1600200"/>
            <a:ext cx="8610600" cy="4724400"/>
          </a:xfrm>
        </p:spPr>
        <p:txBody>
          <a:bodyPr>
            <a:noAutofit/>
          </a:bodyPr>
          <a:lstStyle/>
          <a:p>
            <a:r>
              <a:rPr lang="en-US" sz="2400" dirty="0" smtClean="0"/>
              <a:t>The Unified Medical Language System (UMLS) is a repository of </a:t>
            </a:r>
            <a:r>
              <a:rPr lang="en-US" sz="2400" b="1" dirty="0" smtClean="0"/>
              <a:t>biomedical vocabularies </a:t>
            </a:r>
            <a:r>
              <a:rPr lang="en-US" sz="2400" dirty="0" smtClean="0"/>
              <a:t>developed by the US National Library of Medicine. </a:t>
            </a:r>
          </a:p>
          <a:p>
            <a:pPr lvl="1"/>
            <a:endParaRPr lang="en-US" sz="2000" dirty="0" smtClean="0"/>
          </a:p>
          <a:p>
            <a:pPr lvl="1"/>
            <a:r>
              <a:rPr lang="en-US" sz="2000" dirty="0" smtClean="0"/>
              <a:t>UMLS integrates over 2.5 million names for 900,551 concepts from more than 60 families of biomedical vocabularies, as well as 12 million relations among these concepts. </a:t>
            </a:r>
          </a:p>
          <a:p>
            <a:pPr lvl="1"/>
            <a:endParaRPr lang="en-US" sz="2000" dirty="0" smtClean="0"/>
          </a:p>
          <a:p>
            <a:pPr lvl="1"/>
            <a:r>
              <a:rPr lang="en-US" sz="2000" dirty="0" err="1" smtClean="0"/>
              <a:t>Ontologies</a:t>
            </a:r>
            <a:r>
              <a:rPr lang="en-US" sz="2000" dirty="0" smtClean="0"/>
              <a:t> integrated in the UMLS </a:t>
            </a:r>
            <a:r>
              <a:rPr lang="en-US" sz="2000" dirty="0" err="1" smtClean="0"/>
              <a:t>Metathesaurus</a:t>
            </a:r>
            <a:r>
              <a:rPr lang="en-US" sz="2000" dirty="0" smtClean="0"/>
              <a:t> include the </a:t>
            </a:r>
            <a:r>
              <a:rPr lang="en-US" sz="2000" b="1" dirty="0" smtClean="0"/>
              <a:t>NCBI taxonomy</a:t>
            </a:r>
            <a:r>
              <a:rPr lang="en-US" sz="2000" dirty="0" smtClean="0"/>
              <a:t>, Gene Ontology (</a:t>
            </a:r>
            <a:r>
              <a:rPr lang="en-US" sz="2000" b="1" dirty="0" smtClean="0"/>
              <a:t>GO</a:t>
            </a:r>
            <a:r>
              <a:rPr lang="en-US" sz="2000" dirty="0" smtClean="0"/>
              <a:t>), the Medical Subject Headings (</a:t>
            </a:r>
            <a:r>
              <a:rPr lang="en-US" sz="2000" b="1" dirty="0" err="1" smtClean="0"/>
              <a:t>MeSH</a:t>
            </a:r>
            <a:r>
              <a:rPr lang="en-US" sz="2000" dirty="0" smtClean="0"/>
              <a:t>), Online </a:t>
            </a:r>
            <a:r>
              <a:rPr lang="en-US" sz="2000" dirty="0" err="1" smtClean="0"/>
              <a:t>Mendelian</a:t>
            </a:r>
            <a:r>
              <a:rPr lang="en-US" sz="2000" dirty="0" smtClean="0"/>
              <a:t> Inheritance in Man(</a:t>
            </a:r>
            <a:r>
              <a:rPr lang="en-US" sz="2000" b="1" dirty="0" smtClean="0"/>
              <a:t>OMIM</a:t>
            </a:r>
            <a:r>
              <a:rPr lang="en-US" sz="2000" dirty="0" smtClean="0"/>
              <a:t>), University of Washington Digital Anatomist symbolic knowledge base (</a:t>
            </a:r>
            <a:r>
              <a:rPr lang="en-US" sz="2000" b="1" dirty="0" smtClean="0"/>
              <a:t>UWDA</a:t>
            </a:r>
            <a:r>
              <a:rPr lang="en-US" sz="2000" dirty="0" smtClean="0"/>
              <a:t>) and Systematized Nomenclature of Medicine—Clinical Terms(</a:t>
            </a:r>
            <a:r>
              <a:rPr lang="en-US" sz="2000" b="1" dirty="0" smtClean="0"/>
              <a:t>SNOMED CT</a:t>
            </a:r>
            <a:r>
              <a:rPr lang="en-US" sz="2000" dirty="0" smtClean="0"/>
              <a:t>). </a:t>
            </a:r>
          </a:p>
          <a:p>
            <a:pPr lvl="1"/>
            <a:endParaRPr lang="en-US" sz="20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In this set of slides, we are going to cover:</a:t>
            </a:r>
          </a:p>
          <a:p>
            <a:pPr lvl="1"/>
            <a:r>
              <a:rPr lang="en-US" dirty="0" smtClean="0"/>
              <a:t>the most commonly used text mining techniques </a:t>
            </a:r>
          </a:p>
          <a:p>
            <a:pPr lvl="1"/>
            <a:r>
              <a:rPr lang="en-US" dirty="0" err="1" smtClean="0"/>
              <a:t>Ontologies</a:t>
            </a:r>
            <a:r>
              <a:rPr lang="en-US" dirty="0" smtClean="0"/>
              <a:t> that are often used in text mining  </a:t>
            </a:r>
          </a:p>
          <a:p>
            <a:pPr lvl="1"/>
            <a:r>
              <a:rPr lang="en-US" dirty="0" smtClean="0"/>
              <a:t>Open source text mining tools</a:t>
            </a:r>
          </a:p>
          <a:p>
            <a:pPr lvl="1"/>
            <a:r>
              <a:rPr lang="en-US" dirty="0" smtClean="0"/>
              <a:t>Shared tasks in text mining which reflect the hot topics in this area</a:t>
            </a:r>
          </a:p>
          <a:p>
            <a:pPr lvl="1"/>
            <a:r>
              <a:rPr lang="en-US" dirty="0" smtClean="0"/>
              <a:t>A research case which applies text mining techniques to solve a healthcare related problem with social media data. </a:t>
            </a:r>
          </a:p>
          <a:p>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Unified Medical Language System (UMLS)</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30</a:t>
            </a:fld>
            <a:endParaRPr lang="en-US"/>
          </a:p>
        </p:txBody>
      </p:sp>
      <p:graphicFrame>
        <p:nvGraphicFramePr>
          <p:cNvPr id="9" name="Table 8"/>
          <p:cNvGraphicFramePr>
            <a:graphicFrameLocks noGrp="1"/>
          </p:cNvGraphicFramePr>
          <p:nvPr/>
        </p:nvGraphicFramePr>
        <p:xfrm>
          <a:off x="381001" y="3759263"/>
          <a:ext cx="8534399" cy="3022537"/>
        </p:xfrm>
        <a:graphic>
          <a:graphicData uri="http://schemas.openxmlformats.org/drawingml/2006/table">
            <a:tbl>
              <a:tblPr/>
              <a:tblGrid>
                <a:gridCol w="2054578"/>
                <a:gridCol w="2122672"/>
                <a:gridCol w="3055289"/>
                <a:gridCol w="1301860"/>
              </a:tblGrid>
              <a:tr h="169968">
                <a:tc>
                  <a:txBody>
                    <a:bodyPr/>
                    <a:lstStyle/>
                    <a:p>
                      <a:pPr algn="ctr" fontAlgn="b"/>
                      <a:r>
                        <a:rPr lang="en-US" sz="1100" b="1" i="0" u="none" strike="noStrike" dirty="0">
                          <a:solidFill>
                            <a:srgbClr val="FA7D00"/>
                          </a:solidFill>
                          <a:latin typeface="Calibri"/>
                        </a:rPr>
                        <a:t>Name</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100" b="1" i="0" u="none" strike="noStrike" dirty="0">
                          <a:solidFill>
                            <a:srgbClr val="FA7D00"/>
                          </a:solidFill>
                          <a:latin typeface="Calibri"/>
                        </a:rPr>
                        <a:t>Creator</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100" b="1" i="0" u="none" strike="noStrike">
                          <a:solidFill>
                            <a:srgbClr val="FA7D00"/>
                          </a:solidFill>
                          <a:latin typeface="Calibri"/>
                        </a:rPr>
                        <a:t>Description</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100" b="1" i="0" u="none" strike="noStrike" dirty="0">
                          <a:solidFill>
                            <a:srgbClr val="FA7D00"/>
                          </a:solidFill>
                          <a:latin typeface="Calibri"/>
                        </a:rPr>
                        <a:t>Application</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419295">
                <a:tc>
                  <a:txBody>
                    <a:bodyPr/>
                    <a:lstStyle/>
                    <a:p>
                      <a:pPr algn="l" fontAlgn="b"/>
                      <a:r>
                        <a:rPr lang="en-US" sz="1100" b="0" i="0" u="sng" strike="noStrike" dirty="0">
                          <a:solidFill>
                            <a:srgbClr val="0000FF"/>
                          </a:solidFill>
                          <a:latin typeface="Calibri"/>
                          <a:hlinkClick r:id="rId2"/>
                        </a:rPr>
                        <a:t>National Center for Biotechnology Information (NCBI) Taxonomy</a:t>
                      </a:r>
                      <a:endParaRPr lang="en-US" sz="1100" b="0" i="0" u="sng" strike="noStrike" dirty="0">
                        <a:solidFill>
                          <a:srgbClr val="0000FF"/>
                        </a:solidFill>
                        <a:latin typeface="Calibri"/>
                      </a:endParaRP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National Library of Medicine</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latin typeface="Calibri"/>
                        </a:rPr>
                        <a:t>All </a:t>
                      </a:r>
                      <a:r>
                        <a:rPr lang="en-US" sz="1100" b="0" i="0" u="none" strike="noStrike" dirty="0">
                          <a:solidFill>
                            <a:srgbClr val="000000"/>
                          </a:solidFill>
                          <a:latin typeface="Calibri"/>
                        </a:rPr>
                        <a:t>of the </a:t>
                      </a:r>
                      <a:r>
                        <a:rPr lang="en-US" sz="1100" b="1" i="0" u="none" strike="noStrike" dirty="0">
                          <a:solidFill>
                            <a:srgbClr val="000000"/>
                          </a:solidFill>
                          <a:latin typeface="Calibri"/>
                        </a:rPr>
                        <a:t>organisms</a:t>
                      </a:r>
                      <a:r>
                        <a:rPr lang="en-US" sz="1100" b="0" i="0" u="none" strike="noStrike" dirty="0">
                          <a:solidFill>
                            <a:srgbClr val="000000"/>
                          </a:solidFill>
                          <a:latin typeface="Calibri"/>
                        </a:rPr>
                        <a:t> in public sequence database</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Identify organisms</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7538">
                <a:tc>
                  <a:txBody>
                    <a:bodyPr/>
                    <a:lstStyle/>
                    <a:p>
                      <a:pPr algn="l" fontAlgn="b"/>
                      <a:r>
                        <a:rPr lang="en-US" sz="1100" b="0" i="0" u="sng" strike="noStrike" dirty="0">
                          <a:solidFill>
                            <a:srgbClr val="0000FF"/>
                          </a:solidFill>
                          <a:latin typeface="Calibri"/>
                          <a:hlinkClick r:id="rId3"/>
                        </a:rPr>
                        <a:t>University of Washington Digital Anatomist Source Information (UWDA)</a:t>
                      </a:r>
                      <a:endParaRPr lang="en-US" sz="1100" b="0" i="0" u="sng" strike="noStrike" dirty="0">
                        <a:solidFill>
                          <a:srgbClr val="0000FF"/>
                        </a:solidFill>
                        <a:latin typeface="Calibri"/>
                      </a:endParaRP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University of Washington Structural Informatics Group</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latin typeface="Calibri"/>
                        </a:rPr>
                        <a:t>Symbolic </a:t>
                      </a:r>
                      <a:r>
                        <a:rPr lang="en-US" sz="1100" b="0" i="0" u="none" strike="noStrike" dirty="0">
                          <a:solidFill>
                            <a:srgbClr val="000000"/>
                          </a:solidFill>
                          <a:latin typeface="Calibri"/>
                        </a:rPr>
                        <a:t>models of the </a:t>
                      </a:r>
                      <a:r>
                        <a:rPr lang="en-US" sz="1100" b="1" i="0" u="none" strike="noStrike" dirty="0">
                          <a:solidFill>
                            <a:srgbClr val="000000"/>
                          </a:solidFill>
                          <a:latin typeface="Calibri"/>
                        </a:rPr>
                        <a:t>structures</a:t>
                      </a:r>
                      <a:r>
                        <a:rPr lang="en-US" sz="1100" b="0" i="0" u="none" strike="noStrike" dirty="0">
                          <a:solidFill>
                            <a:srgbClr val="000000"/>
                          </a:solidFill>
                          <a:latin typeface="Calibri"/>
                        </a:rPr>
                        <a:t> and relationships that constitute the human body. </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Identify terms in anatomy</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b"/>
                      <a:r>
                        <a:rPr lang="en-US" sz="1100" b="0" i="0" u="sng" strike="noStrike" dirty="0">
                          <a:solidFill>
                            <a:srgbClr val="0000FF"/>
                          </a:solidFill>
                          <a:latin typeface="Calibri"/>
                          <a:hlinkClick r:id="rId4"/>
                        </a:rPr>
                        <a:t>Gene Ontology(GO)</a:t>
                      </a:r>
                      <a:endParaRPr lang="en-US" sz="1100" b="0" i="0" u="sng" strike="noStrike" dirty="0">
                        <a:solidFill>
                          <a:srgbClr val="0000FF"/>
                        </a:solidFill>
                        <a:latin typeface="Calibri"/>
                      </a:endParaRP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Gene Ontology Consortium</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smtClean="0">
                          <a:solidFill>
                            <a:srgbClr val="000000"/>
                          </a:solidFill>
                          <a:latin typeface="Calibri"/>
                        </a:rPr>
                        <a:t>Gene </a:t>
                      </a:r>
                      <a:r>
                        <a:rPr lang="en-US" sz="1100" b="1" i="0" u="none" strike="noStrike" dirty="0">
                          <a:solidFill>
                            <a:srgbClr val="000000"/>
                          </a:solidFill>
                          <a:latin typeface="Calibri"/>
                        </a:rPr>
                        <a:t>product </a:t>
                      </a:r>
                      <a:r>
                        <a:rPr lang="en-US" sz="1100" b="0" i="0" u="none" strike="noStrike" dirty="0">
                          <a:solidFill>
                            <a:srgbClr val="000000"/>
                          </a:solidFill>
                          <a:latin typeface="Calibri"/>
                        </a:rPr>
                        <a:t>characteristics and gene product annotation data</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Gene product annotation</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6642">
                <a:tc>
                  <a:txBody>
                    <a:bodyPr/>
                    <a:lstStyle/>
                    <a:p>
                      <a:pPr algn="l" fontAlgn="b"/>
                      <a:r>
                        <a:rPr lang="en-US" sz="1100" b="0" i="0" u="sng" strike="noStrike">
                          <a:solidFill>
                            <a:srgbClr val="0000FF"/>
                          </a:solidFill>
                          <a:latin typeface="Calibri"/>
                          <a:hlinkClick r:id="rId5"/>
                        </a:rPr>
                        <a:t>Medical Subject Headings (MeSH)</a:t>
                      </a:r>
                      <a:endParaRPr lang="en-US" sz="1100" b="0" i="0" u="sng" strike="noStrike">
                        <a:solidFill>
                          <a:srgbClr val="0000FF"/>
                        </a:solidFill>
                        <a:latin typeface="Calibri"/>
                      </a:endParaRP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National Library of Medicine</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latin typeface="Calibri"/>
                        </a:rPr>
                        <a:t>Vocabulary </a:t>
                      </a:r>
                      <a:r>
                        <a:rPr lang="en-US" sz="1100" b="0" i="0" u="none" strike="noStrike" dirty="0">
                          <a:solidFill>
                            <a:srgbClr val="000000"/>
                          </a:solidFill>
                          <a:latin typeface="Calibri"/>
                        </a:rPr>
                        <a:t>thesaurus used for indexing articles for </a:t>
                      </a:r>
                      <a:r>
                        <a:rPr lang="en-US" sz="1100" b="1" i="0" u="none" strike="noStrike" dirty="0" err="1">
                          <a:solidFill>
                            <a:srgbClr val="000000"/>
                          </a:solidFill>
                          <a:latin typeface="Calibri"/>
                        </a:rPr>
                        <a:t>PubMed</a:t>
                      </a:r>
                      <a:endParaRPr lang="en-US" sz="1100" b="1" i="0" u="none" strike="noStrike" dirty="0">
                        <a:solidFill>
                          <a:srgbClr val="000000"/>
                        </a:solidFill>
                        <a:latin typeface="Calibri"/>
                      </a:endParaRP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Cover terms in biomedical literature</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4062">
                <a:tc>
                  <a:txBody>
                    <a:bodyPr/>
                    <a:lstStyle/>
                    <a:p>
                      <a:pPr algn="l" fontAlgn="b"/>
                      <a:r>
                        <a:rPr lang="en-US" sz="1100" b="0" i="0" u="sng" strike="noStrike">
                          <a:solidFill>
                            <a:srgbClr val="0000FF"/>
                          </a:solidFill>
                          <a:latin typeface="Calibri"/>
                          <a:hlinkClick r:id="rId6"/>
                        </a:rPr>
                        <a:t>Online Mendelian Inheritance in Man(OMIM)</a:t>
                      </a:r>
                      <a:endParaRPr lang="en-US" sz="1100" b="0" i="0" u="sng" strike="noStrike">
                        <a:solidFill>
                          <a:srgbClr val="0000FF"/>
                        </a:solidFill>
                        <a:latin typeface="Calibri"/>
                      </a:endParaRP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err="1">
                          <a:solidFill>
                            <a:srgbClr val="000000"/>
                          </a:solidFill>
                          <a:latin typeface="Calibri"/>
                        </a:rPr>
                        <a:t>McKusick</a:t>
                      </a:r>
                      <a:r>
                        <a:rPr lang="en-US" sz="1100" b="0" i="0" u="none" strike="noStrike" dirty="0">
                          <a:solidFill>
                            <a:srgbClr val="000000"/>
                          </a:solidFill>
                          <a:latin typeface="Calibri"/>
                        </a:rPr>
                        <a:t>-Nathans Institute of Genetic </a:t>
                      </a:r>
                      <a:r>
                        <a:rPr lang="en-US" sz="1100" b="0" i="0" u="none" strike="noStrike" dirty="0" smtClean="0">
                          <a:solidFill>
                            <a:srgbClr val="000000"/>
                          </a:solidFill>
                          <a:latin typeface="Calibri"/>
                        </a:rPr>
                        <a:t>Medicine</a:t>
                      </a:r>
                    </a:p>
                    <a:p>
                      <a:pPr algn="l" fontAlgn="b"/>
                      <a:r>
                        <a:rPr lang="en-US" sz="1100" b="0" i="0" u="none" strike="noStrike" dirty="0" smtClean="0">
                          <a:solidFill>
                            <a:srgbClr val="000000"/>
                          </a:solidFill>
                          <a:latin typeface="Calibri"/>
                        </a:rPr>
                        <a:t>Johns </a:t>
                      </a:r>
                      <a:r>
                        <a:rPr lang="en-US" sz="1100" b="0" i="0" u="none" strike="noStrike" dirty="0">
                          <a:solidFill>
                            <a:srgbClr val="000000"/>
                          </a:solidFill>
                          <a:latin typeface="Calibri"/>
                        </a:rPr>
                        <a:t>Hopkins University</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latin typeface="Calibri"/>
                        </a:rPr>
                        <a:t>human </a:t>
                      </a:r>
                      <a:r>
                        <a:rPr lang="en-US" sz="1100" b="1" i="0" u="none" strike="noStrike" dirty="0">
                          <a:solidFill>
                            <a:srgbClr val="000000"/>
                          </a:solidFill>
                          <a:latin typeface="Calibri"/>
                        </a:rPr>
                        <a:t>genes </a:t>
                      </a:r>
                      <a:r>
                        <a:rPr lang="en-US" sz="1100" b="0" i="0" u="none" strike="noStrike" dirty="0">
                          <a:solidFill>
                            <a:srgbClr val="000000"/>
                          </a:solidFill>
                          <a:latin typeface="Calibri"/>
                        </a:rPr>
                        <a:t>and genetic phenotypes </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Annotate human genes </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4062">
                <a:tc>
                  <a:txBody>
                    <a:bodyPr/>
                    <a:lstStyle/>
                    <a:p>
                      <a:pPr algn="l" fontAlgn="b"/>
                      <a:r>
                        <a:rPr lang="en-US" sz="1100" b="0" i="0" u="sng" strike="noStrike">
                          <a:solidFill>
                            <a:srgbClr val="0000FF"/>
                          </a:solidFill>
                          <a:latin typeface="Calibri"/>
                          <a:hlinkClick r:id="rId7"/>
                        </a:rPr>
                        <a:t>Systematized Nomenclature of Medicine--Clinical Terms (SNOMED CT)</a:t>
                      </a:r>
                      <a:endParaRPr lang="en-US" sz="1100" b="0" i="0" u="sng" strike="noStrike">
                        <a:solidFill>
                          <a:srgbClr val="0000FF"/>
                        </a:solidFill>
                        <a:latin typeface="Calibri"/>
                      </a:endParaRP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College of American Pathologists</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latin typeface="Calibri"/>
                        </a:rPr>
                        <a:t>Comprehensive</a:t>
                      </a:r>
                      <a:r>
                        <a:rPr lang="en-US" sz="1100" b="0" i="0" u="none" strike="noStrike" dirty="0">
                          <a:solidFill>
                            <a:srgbClr val="000000"/>
                          </a:solidFill>
                          <a:latin typeface="Calibri"/>
                        </a:rPr>
                        <a:t>, multilingual </a:t>
                      </a:r>
                      <a:r>
                        <a:rPr lang="en-US" sz="1100" b="1" i="0" u="none" strike="noStrike" dirty="0">
                          <a:solidFill>
                            <a:srgbClr val="000000"/>
                          </a:solidFill>
                          <a:latin typeface="Calibri"/>
                        </a:rPr>
                        <a:t>clinical healthcare terminology</a:t>
                      </a:r>
                      <a:r>
                        <a:rPr lang="en-US" sz="1100" b="0" i="0" u="none" strike="noStrike" dirty="0">
                          <a:solidFill>
                            <a:srgbClr val="000000"/>
                          </a:solidFill>
                          <a:latin typeface="Calibri"/>
                        </a:rPr>
                        <a:t> in the world</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Identify clinical terms</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pSp>
        <p:nvGrpSpPr>
          <p:cNvPr id="15" name="Group 14"/>
          <p:cNvGrpSpPr/>
          <p:nvPr/>
        </p:nvGrpSpPr>
        <p:grpSpPr>
          <a:xfrm>
            <a:off x="838200" y="1371600"/>
            <a:ext cx="7467600" cy="2209800"/>
            <a:chOff x="838200" y="1371600"/>
            <a:chExt cx="7467600" cy="2057400"/>
          </a:xfrm>
        </p:grpSpPr>
        <p:grpSp>
          <p:nvGrpSpPr>
            <p:cNvPr id="13" name="Group 12"/>
            <p:cNvGrpSpPr/>
            <p:nvPr/>
          </p:nvGrpSpPr>
          <p:grpSpPr>
            <a:xfrm>
              <a:off x="838200" y="1371600"/>
              <a:ext cx="7467600" cy="2057400"/>
              <a:chOff x="838200" y="1447800"/>
              <a:chExt cx="7467600" cy="2057400"/>
            </a:xfrm>
          </p:grpSpPr>
          <p:pic>
            <p:nvPicPr>
              <p:cNvPr id="82948" name="Picture 4"/>
              <p:cNvPicPr>
                <a:picLocks noChangeAspect="1" noChangeArrowheads="1"/>
              </p:cNvPicPr>
              <p:nvPr/>
            </p:nvPicPr>
            <p:blipFill>
              <a:blip r:embed="rId8" cstate="print"/>
              <a:srcRect/>
              <a:stretch>
                <a:fillRect/>
              </a:stretch>
            </p:blipFill>
            <p:spPr bwMode="auto">
              <a:xfrm>
                <a:off x="1295400" y="1518745"/>
                <a:ext cx="6648450" cy="1939916"/>
              </a:xfrm>
              <a:prstGeom prst="rect">
                <a:avLst/>
              </a:prstGeom>
              <a:noFill/>
              <a:ln w="9525">
                <a:noFill/>
                <a:miter lim="800000"/>
                <a:headEnd/>
                <a:tailEnd/>
              </a:ln>
            </p:spPr>
          </p:pic>
          <p:sp>
            <p:nvSpPr>
              <p:cNvPr id="12" name="Flowchart: Process 11"/>
              <p:cNvSpPr/>
              <p:nvPr/>
            </p:nvSpPr>
            <p:spPr>
              <a:xfrm>
                <a:off x="838200" y="1447800"/>
                <a:ext cx="7467600" cy="20574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914400" y="1447800"/>
              <a:ext cx="2514600" cy="257896"/>
            </a:xfrm>
            <a:prstGeom prst="rect">
              <a:avLst/>
            </a:prstGeom>
            <a:solidFill>
              <a:schemeClr val="accent1">
                <a:lumMod val="20000"/>
                <a:lumOff val="80000"/>
              </a:schemeClr>
            </a:solidFill>
            <a:ln>
              <a:solidFill>
                <a:schemeClr val="tx2"/>
              </a:solidFill>
            </a:ln>
          </p:spPr>
          <p:txBody>
            <a:bodyPr wrap="square" rtlCol="0">
              <a:spAutoFit/>
            </a:bodyPr>
            <a:lstStyle/>
            <a:p>
              <a:r>
                <a:rPr lang="en-US" sz="1200" dirty="0" smtClean="0"/>
                <a:t>Major </a:t>
              </a:r>
              <a:r>
                <a:rPr lang="en-US" sz="1200" dirty="0" err="1" smtClean="0"/>
                <a:t>Ontologies</a:t>
              </a:r>
              <a:r>
                <a:rPr lang="en-US" sz="1200" dirty="0" smtClean="0"/>
                <a:t> integrated in UMLS</a:t>
              </a:r>
              <a:endParaRPr lang="en-US" sz="1200" dirty="0"/>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305800" cy="5029200"/>
          </a:xfrm>
        </p:spPr>
        <p:txBody>
          <a:bodyPr>
            <a:normAutofit fontScale="92500"/>
          </a:bodyPr>
          <a:lstStyle/>
          <a:p>
            <a:r>
              <a:rPr lang="en-US" sz="2800" dirty="0" smtClean="0"/>
              <a:t>Accessing UMLS data</a:t>
            </a:r>
          </a:p>
          <a:p>
            <a:pPr lvl="1"/>
            <a:r>
              <a:rPr lang="en-US" sz="2400" dirty="0" smtClean="0"/>
              <a:t>No fee associated, license agreement required </a:t>
            </a:r>
          </a:p>
          <a:p>
            <a:pPr lvl="1"/>
            <a:r>
              <a:rPr lang="en-US" sz="2400" dirty="0" smtClean="0"/>
              <a:t>Available for research purposes, restrictions apply for other kinds of applications</a:t>
            </a:r>
          </a:p>
          <a:p>
            <a:r>
              <a:rPr lang="en-US" sz="2800" dirty="0" smtClean="0"/>
              <a:t>UMLS related tools</a:t>
            </a:r>
          </a:p>
          <a:p>
            <a:pPr lvl="1"/>
            <a:r>
              <a:rPr lang="en-US" sz="2400" dirty="0" err="1" smtClean="0"/>
              <a:t>MetamorphoSys</a:t>
            </a:r>
            <a:r>
              <a:rPr lang="en-US" sz="2400" dirty="0" smtClean="0"/>
              <a:t> (command line program)</a:t>
            </a:r>
          </a:p>
          <a:p>
            <a:pPr lvl="2"/>
            <a:r>
              <a:rPr lang="en-US" sz="2000" dirty="0" smtClean="0"/>
              <a:t>UMLS installation wizard and customization tool </a:t>
            </a:r>
          </a:p>
          <a:p>
            <a:pPr lvl="2"/>
            <a:r>
              <a:rPr lang="en-US" sz="2000" dirty="0" smtClean="0"/>
              <a:t>Selecting concepts from a given sub-domain </a:t>
            </a:r>
          </a:p>
          <a:p>
            <a:pPr lvl="2"/>
            <a:r>
              <a:rPr lang="en-US" sz="2000" dirty="0" smtClean="0"/>
              <a:t>Selecting the preferred name of concepts</a:t>
            </a:r>
          </a:p>
          <a:p>
            <a:pPr lvl="1"/>
            <a:r>
              <a:rPr lang="en-US" sz="2400" dirty="0" err="1" smtClean="0"/>
              <a:t>MetaMap</a:t>
            </a:r>
            <a:r>
              <a:rPr lang="en-US" sz="2400" dirty="0" smtClean="0"/>
              <a:t> (Java)</a:t>
            </a:r>
          </a:p>
          <a:p>
            <a:pPr lvl="2"/>
            <a:r>
              <a:rPr lang="en-US" sz="2000" dirty="0" smtClean="0"/>
              <a:t>Extracts UMLS concepts from text</a:t>
            </a:r>
          </a:p>
          <a:p>
            <a:pPr lvl="2"/>
            <a:r>
              <a:rPr lang="en-US" sz="2000" dirty="0" smtClean="0"/>
              <a:t>Variable length of input text </a:t>
            </a:r>
          </a:p>
          <a:p>
            <a:pPr lvl="2"/>
            <a:r>
              <a:rPr lang="en-US" sz="2000" dirty="0" smtClean="0"/>
              <a:t>Outputs a ranked listed of UMLS concepts associated with input text</a:t>
            </a:r>
          </a:p>
          <a:p>
            <a:pPr lvl="1"/>
            <a:endParaRPr lang="en-US" dirty="0" smtClean="0"/>
          </a:p>
          <a:p>
            <a:pPr lvl="1"/>
            <a:endParaRPr lang="en-US" sz="2400" dirty="0" smtClean="0"/>
          </a:p>
        </p:txBody>
      </p:sp>
      <p:sp>
        <p:nvSpPr>
          <p:cNvPr id="4" name="Slide Number Placeholder 3"/>
          <p:cNvSpPr>
            <a:spLocks noGrp="1"/>
          </p:cNvSpPr>
          <p:nvPr>
            <p:ph type="sldNum" sz="quarter" idx="12"/>
          </p:nvPr>
        </p:nvSpPr>
        <p:spPr/>
        <p:txBody>
          <a:bodyPr/>
          <a:lstStyle/>
          <a:p>
            <a:fld id="{8B8A6D28-8101-4277-BD3B-09002AC06C4B}" type="slidenum">
              <a:rPr lang="en-US" smtClean="0"/>
              <a:pPr/>
              <a:t>31</a:t>
            </a:fld>
            <a:endParaRPr lang="en-US" dirty="0"/>
          </a:p>
        </p:txBody>
      </p:sp>
      <p:sp>
        <p:nvSpPr>
          <p:cNvPr id="5" name="Title 1"/>
          <p:cNvSpPr>
            <a:spLocks noGrp="1"/>
          </p:cNvSpPr>
          <p:nvPr>
            <p:ph type="title"/>
          </p:nvPr>
        </p:nvSpPr>
        <p:spPr/>
        <p:txBody>
          <a:bodyPr>
            <a:normAutofit fontScale="90000"/>
          </a:bodyPr>
          <a:lstStyle/>
          <a:p>
            <a:r>
              <a:rPr lang="en-US" dirty="0" smtClean="0"/>
              <a:t>Unified Medical Language System (UMLS)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MedEffect</a:t>
            </a:r>
            <a:endParaRPr lang="en-US" dirty="0"/>
          </a:p>
        </p:txBody>
      </p:sp>
      <p:sp>
        <p:nvSpPr>
          <p:cNvPr id="3" name="Content Placeholder 2"/>
          <p:cNvSpPr>
            <a:spLocks noGrp="1"/>
          </p:cNvSpPr>
          <p:nvPr>
            <p:ph idx="1"/>
          </p:nvPr>
        </p:nvSpPr>
        <p:spPr/>
        <p:txBody>
          <a:bodyPr>
            <a:normAutofit/>
          </a:bodyPr>
          <a:lstStyle/>
          <a:p>
            <a:r>
              <a:rPr lang="en-US" sz="2400" dirty="0" err="1" smtClean="0"/>
              <a:t>MedEffect</a:t>
            </a:r>
            <a:r>
              <a:rPr lang="en-US" sz="2400" dirty="0" smtClean="0"/>
              <a:t> is the Canada Vigilance Adverse Reaction Online Database, which contains information about suspected adverse reactions to health products.</a:t>
            </a:r>
          </a:p>
          <a:p>
            <a:pPr lvl="1"/>
            <a:endParaRPr lang="en-US" sz="2000" dirty="0" smtClean="0"/>
          </a:p>
          <a:p>
            <a:pPr lvl="1"/>
            <a:r>
              <a:rPr lang="en-US" sz="2000" dirty="0" smtClean="0"/>
              <a:t>Report submitted by consumers and health professionals</a:t>
            </a:r>
          </a:p>
          <a:p>
            <a:pPr lvl="1"/>
            <a:r>
              <a:rPr lang="en-US" sz="2000" dirty="0" smtClean="0"/>
              <a:t>Containing a complete list of medications, adverse reactions and drug indications (medical conditions for legit use of medication)</a:t>
            </a:r>
          </a:p>
          <a:p>
            <a:pPr lvl="1"/>
            <a:endParaRPr lang="en-US" sz="2000" dirty="0" smtClean="0"/>
          </a:p>
          <a:p>
            <a:r>
              <a:rPr lang="en-US" sz="2400" dirty="0" err="1" smtClean="0"/>
              <a:t>MedEffect</a:t>
            </a:r>
            <a:r>
              <a:rPr lang="en-US" sz="2400" dirty="0" smtClean="0"/>
              <a:t> is often used in healthcare research for annotating medications and adverse reactions from text (</a:t>
            </a:r>
            <a:r>
              <a:rPr lang="en-US" sz="2400" dirty="0" err="1" smtClean="0"/>
              <a:t>Leaman</a:t>
            </a:r>
            <a:r>
              <a:rPr lang="en-US" sz="2400" dirty="0" smtClean="0"/>
              <a:t> et al. 2010; </a:t>
            </a:r>
            <a:r>
              <a:rPr lang="en-US" sz="2400" dirty="0" err="1" smtClean="0"/>
              <a:t>Chee</a:t>
            </a:r>
            <a:r>
              <a:rPr lang="en-US" sz="2400" dirty="0" smtClean="0"/>
              <a:t> et al. 2011).</a:t>
            </a:r>
            <a:endParaRPr lang="en-US" sz="24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 Health Vocabulary (CHV)</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Consumer Health Vocabulary (CHV) is a lexicon linking UMLS standard medical terms to health consumer vocabulary. </a:t>
            </a:r>
          </a:p>
          <a:p>
            <a:pPr lvl="1"/>
            <a:endParaRPr lang="en-US" sz="2000" dirty="0" smtClean="0"/>
          </a:p>
          <a:p>
            <a:pPr lvl="1"/>
            <a:r>
              <a:rPr lang="en-US" sz="2000" dirty="0" smtClean="0"/>
              <a:t>Laypeople have different vocabulary from healthcare professionals to describe medical problems. </a:t>
            </a:r>
          </a:p>
          <a:p>
            <a:pPr lvl="1"/>
            <a:endParaRPr lang="en-US" sz="2000" dirty="0" smtClean="0"/>
          </a:p>
          <a:p>
            <a:pPr lvl="1"/>
            <a:r>
              <a:rPr lang="en-US" sz="2000" dirty="0" smtClean="0"/>
              <a:t>CHV helps to bridge the communication gap between consumers and healthcare professionals by mapping the UMLS standard medical terms to consumer health language.</a:t>
            </a:r>
          </a:p>
          <a:p>
            <a:pPr lvl="1"/>
            <a:endParaRPr lang="en-US" sz="2000" dirty="0" smtClean="0"/>
          </a:p>
          <a:p>
            <a:r>
              <a:rPr lang="en-US" sz="2400" dirty="0" smtClean="0"/>
              <a:t>It has been applied in prior studies to better understand and match user expressions for medical entity extraction in social media (Yang et al. 2012; Benton et al. 2011).</a:t>
            </a:r>
          </a:p>
          <a:p>
            <a:pPr lvl="1"/>
            <a:endParaRPr lang="en-US" sz="20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FDA’s Adverse Event Reporting System (FAERS)</a:t>
            </a:r>
            <a:endParaRPr lang="en-US" dirty="0"/>
          </a:p>
        </p:txBody>
      </p:sp>
      <p:sp>
        <p:nvSpPr>
          <p:cNvPr id="3" name="Content Placeholder 2"/>
          <p:cNvSpPr>
            <a:spLocks noGrp="1"/>
          </p:cNvSpPr>
          <p:nvPr>
            <p:ph idx="1"/>
          </p:nvPr>
        </p:nvSpPr>
        <p:spPr>
          <a:xfrm>
            <a:off x="457200" y="1600200"/>
            <a:ext cx="8382000" cy="5029200"/>
          </a:xfrm>
        </p:spPr>
        <p:txBody>
          <a:bodyPr>
            <a:normAutofit/>
          </a:bodyPr>
          <a:lstStyle/>
          <a:p>
            <a:r>
              <a:rPr lang="en-US" sz="2400" dirty="0" smtClean="0"/>
              <a:t>FDA’s Adverse Event Reporting System(FAERS) documents  adverse drug event reports and drug indications of all the medical products in US market. </a:t>
            </a:r>
          </a:p>
          <a:p>
            <a:pPr lvl="1"/>
            <a:endParaRPr lang="en-US" sz="2000" dirty="0" smtClean="0"/>
          </a:p>
          <a:p>
            <a:pPr lvl="1"/>
            <a:r>
              <a:rPr lang="en-US" sz="2000" dirty="0" smtClean="0"/>
              <a:t>Reports submitted by consumers, health professionals, pharmaceutical companies and researchers. </a:t>
            </a:r>
          </a:p>
          <a:p>
            <a:pPr lvl="1"/>
            <a:r>
              <a:rPr lang="en-US" sz="2000" dirty="0" smtClean="0"/>
              <a:t>Containing complete list of medical products in United States and their suspected adverse reactions</a:t>
            </a:r>
          </a:p>
          <a:p>
            <a:pPr lvl="1"/>
            <a:endParaRPr lang="en-US" sz="2000" dirty="0" smtClean="0"/>
          </a:p>
          <a:p>
            <a:r>
              <a:rPr lang="en-US" sz="2400" dirty="0" smtClean="0"/>
              <a:t>FAERS has been applied in healthcare research for medical named entity recognitions and adverse drug event extractions (</a:t>
            </a:r>
            <a:r>
              <a:rPr lang="en-US" sz="2400" dirty="0" err="1" smtClean="0"/>
              <a:t>Bian</a:t>
            </a:r>
            <a:r>
              <a:rPr lang="en-US" sz="2400" dirty="0" smtClean="0"/>
              <a:t> et al. 2012, Liu et al. 2013). </a:t>
            </a:r>
            <a:endParaRPr lang="en-US" sz="24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A-Z list of Open Source NLP toolkits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B8A6D28-8101-4277-BD3B-09002AC06C4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B8A6D28-8101-4277-BD3B-09002AC06C4B}" type="slidenum">
              <a:rPr lang="en-US" smtClean="0"/>
              <a:pPr/>
              <a:t>36</a:t>
            </a:fld>
            <a:endParaRPr lang="en-US"/>
          </a:p>
        </p:txBody>
      </p:sp>
      <p:graphicFrame>
        <p:nvGraphicFramePr>
          <p:cNvPr id="5" name="Table 4"/>
          <p:cNvGraphicFramePr>
            <a:graphicFrameLocks noGrp="1"/>
          </p:cNvGraphicFramePr>
          <p:nvPr/>
        </p:nvGraphicFramePr>
        <p:xfrm>
          <a:off x="533400" y="457200"/>
          <a:ext cx="8153397" cy="6019800"/>
        </p:xfrm>
        <a:graphic>
          <a:graphicData uri="http://schemas.openxmlformats.org/drawingml/2006/table">
            <a:tbl>
              <a:tblPr/>
              <a:tblGrid>
                <a:gridCol w="1255944"/>
                <a:gridCol w="4136425"/>
                <a:gridCol w="767900"/>
                <a:gridCol w="1351505"/>
                <a:gridCol w="641623"/>
              </a:tblGrid>
              <a:tr h="197695">
                <a:tc>
                  <a:txBody>
                    <a:bodyPr/>
                    <a:lstStyle/>
                    <a:p>
                      <a:pPr algn="ctr" fontAlgn="ctr"/>
                      <a:r>
                        <a:rPr lang="en-US" sz="1200" b="1" i="0" u="none" strike="noStrike" dirty="0">
                          <a:solidFill>
                            <a:srgbClr val="FA7D00"/>
                          </a:solidFill>
                          <a:latin typeface="Calibri"/>
                        </a:rPr>
                        <a:t>Name</a:t>
                      </a:r>
                    </a:p>
                  </a:txBody>
                  <a:tcPr marL="6673"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FA7D00"/>
                          </a:solidFill>
                          <a:latin typeface="Calibri"/>
                        </a:rPr>
                        <a:t>Main Features</a:t>
                      </a:r>
                    </a:p>
                  </a:txBody>
                  <a:tcPr marL="6673" marR="6673" marT="6673" marB="0" anchor="ctr">
                    <a:lnL w="6350" cap="flat" cmpd="sng" algn="ctr">
                      <a:solidFill>
                        <a:srgbClr val="000000"/>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1" i="0" u="none" strike="noStrike" dirty="0">
                          <a:solidFill>
                            <a:srgbClr val="FA7D00"/>
                          </a:solidFill>
                          <a:latin typeface="Calibri"/>
                        </a:rPr>
                        <a:t>Language</a:t>
                      </a:r>
                    </a:p>
                  </a:txBody>
                  <a:tcPr marL="6673" marR="6673" marT="6673" marB="0" anchor="ctr">
                    <a:lnL w="6350" cap="flat" cmpd="sng" algn="ctr">
                      <a:solidFill>
                        <a:srgbClr val="7F7F7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FA7D00"/>
                          </a:solidFill>
                          <a:latin typeface="Calibri"/>
                        </a:rPr>
                        <a:t>Creators</a:t>
                      </a:r>
                    </a:p>
                  </a:txBody>
                  <a:tcPr marL="6673" marR="6673" marT="6673" marB="0" anchor="ctr">
                    <a:lnL w="6350" cap="flat" cmpd="sng" algn="ctr">
                      <a:solidFill>
                        <a:srgbClr val="000000"/>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FA7D00"/>
                          </a:solidFill>
                          <a:latin typeface="Calibri"/>
                        </a:rPr>
                        <a:t>Website</a:t>
                      </a:r>
                    </a:p>
                  </a:txBody>
                  <a:tcPr marL="6673" marR="6673" marT="6673"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395389">
                <a:tc>
                  <a:txBody>
                    <a:bodyPr/>
                    <a:lstStyle/>
                    <a:p>
                      <a:pPr algn="ctr" fontAlgn="b"/>
                      <a:r>
                        <a:rPr lang="en-US" sz="1100" b="1" i="0" u="none" strike="noStrike" dirty="0">
                          <a:solidFill>
                            <a:srgbClr val="FA7D00"/>
                          </a:solidFill>
                          <a:latin typeface="Calibri"/>
                        </a:rPr>
                        <a:t>Antelope framework</a:t>
                      </a:r>
                    </a:p>
                  </a:txBody>
                  <a:tcPr marL="6673"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Part-of-speech tagging, </a:t>
                      </a:r>
                      <a:r>
                        <a:rPr lang="en-US" sz="1100" b="0" i="0" u="none" strike="noStrike" dirty="0" smtClean="0">
                          <a:solidFill>
                            <a:srgbClr val="000000"/>
                          </a:solidFill>
                          <a:latin typeface="Calibri"/>
                        </a:rPr>
                        <a:t>dependency </a:t>
                      </a:r>
                      <a:r>
                        <a:rPr lang="en-US" sz="1100" b="0" i="0" u="none" strike="noStrike" dirty="0">
                          <a:solidFill>
                            <a:srgbClr val="000000"/>
                          </a:solidFill>
                          <a:latin typeface="Calibri"/>
                        </a:rPr>
                        <a:t>parsing, WordNet </a:t>
                      </a:r>
                      <a:r>
                        <a:rPr lang="en-US" sz="1100" b="0" i="0" u="none" strike="noStrike" dirty="0" smtClean="0">
                          <a:solidFill>
                            <a:srgbClr val="000000"/>
                          </a:solidFill>
                          <a:latin typeface="Calibri"/>
                        </a:rPr>
                        <a:t>lexicon </a:t>
                      </a:r>
                      <a:endParaRPr lang="en-US" sz="1100" b="0" i="0" u="none" strike="noStrike" dirty="0">
                        <a:solidFill>
                          <a:srgbClr val="000000"/>
                        </a:solidFill>
                        <a:latin typeface="Calibri"/>
                      </a:endParaRP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C#, VB.net</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err="1">
                          <a:solidFill>
                            <a:srgbClr val="000000"/>
                          </a:solidFill>
                          <a:latin typeface="Calibri"/>
                        </a:rPr>
                        <a:t>Proxem</a:t>
                      </a:r>
                      <a:endParaRPr lang="en-US" sz="1100" b="0" i="0" u="none" strike="noStrike" dirty="0">
                        <a:solidFill>
                          <a:srgbClr val="000000"/>
                        </a:solidFill>
                        <a:latin typeface="Calibri"/>
                      </a:endParaRP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a:solidFill>
                            <a:srgbClr val="0000FF"/>
                          </a:solidFill>
                          <a:latin typeface="Calibri"/>
                          <a:hlinkClick r:id="rId2"/>
                        </a:rPr>
                        <a:t>[1]</a:t>
                      </a:r>
                      <a:endParaRPr lang="en-US" sz="1100" b="0" i="0" u="sng" strike="noStrike">
                        <a:solidFill>
                          <a:srgbClr val="0000FF"/>
                        </a:solidFill>
                        <a:latin typeface="Calibri"/>
                      </a:endParaRP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r h="395389">
                <a:tc>
                  <a:txBody>
                    <a:bodyPr/>
                    <a:lstStyle/>
                    <a:p>
                      <a:pPr algn="ctr" fontAlgn="b"/>
                      <a:r>
                        <a:rPr lang="en-US" sz="1100" b="1" i="0" u="none" strike="noStrike" dirty="0" err="1">
                          <a:solidFill>
                            <a:srgbClr val="FA7D00"/>
                          </a:solidFill>
                          <a:latin typeface="Calibri"/>
                        </a:rPr>
                        <a:t>Apertium</a:t>
                      </a:r>
                      <a:endParaRPr lang="en-US" sz="1100" b="1" i="0" u="none" strike="noStrike" dirty="0">
                        <a:solidFill>
                          <a:srgbClr val="FA7D00"/>
                        </a:solidFill>
                        <a:latin typeface="Calibri"/>
                      </a:endParaRPr>
                    </a:p>
                  </a:txBody>
                  <a:tcPr marL="6673"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Machine translation for language pairs from Spanish, English, French, Portuguese, Catalan and Occitan</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C++, Java</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(various)</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a:solidFill>
                            <a:srgbClr val="0000FF"/>
                          </a:solidFill>
                          <a:latin typeface="Calibri"/>
                          <a:hlinkClick r:id="rId3"/>
                        </a:rPr>
                        <a:t>[2]</a:t>
                      </a:r>
                      <a:endParaRPr lang="en-US" sz="1100" b="0" i="0" u="sng" strike="noStrike">
                        <a:solidFill>
                          <a:srgbClr val="0000FF"/>
                        </a:solidFill>
                        <a:latin typeface="Calibri"/>
                      </a:endParaRP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r h="1186168">
                <a:tc>
                  <a:txBody>
                    <a:bodyPr/>
                    <a:lstStyle/>
                    <a:p>
                      <a:pPr algn="ctr" fontAlgn="b"/>
                      <a:r>
                        <a:rPr lang="en-US" sz="1100" b="1" i="0" u="none" strike="noStrike">
                          <a:solidFill>
                            <a:srgbClr val="FA7D00"/>
                          </a:solidFill>
                          <a:latin typeface="Calibri"/>
                        </a:rPr>
                        <a:t>ClearTK</a:t>
                      </a:r>
                    </a:p>
                  </a:txBody>
                  <a:tcPr marL="6673"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Wrappers for </a:t>
                      </a:r>
                      <a:r>
                        <a:rPr lang="en-US" sz="1100" b="0" i="0" u="none" strike="noStrike" dirty="0" smtClean="0">
                          <a:solidFill>
                            <a:srgbClr val="000000"/>
                          </a:solidFill>
                          <a:latin typeface="Calibri"/>
                        </a:rPr>
                        <a:t>machine </a:t>
                      </a:r>
                      <a:r>
                        <a:rPr lang="en-US" sz="1100" b="0" i="0" u="none" strike="noStrike" dirty="0">
                          <a:solidFill>
                            <a:srgbClr val="000000"/>
                          </a:solidFill>
                          <a:latin typeface="Calibri"/>
                        </a:rPr>
                        <a:t>learning libraries(</a:t>
                      </a:r>
                      <a:r>
                        <a:rPr lang="en-US" sz="1100" b="0" i="0" u="none" strike="noStrike" dirty="0" err="1">
                          <a:solidFill>
                            <a:srgbClr val="000000"/>
                          </a:solidFill>
                          <a:latin typeface="Calibri"/>
                        </a:rPr>
                        <a:t>SVMlight</a:t>
                      </a:r>
                      <a:r>
                        <a:rPr lang="en-US" sz="1100" b="0" i="0" u="none" strike="noStrike" dirty="0">
                          <a:solidFill>
                            <a:srgbClr val="000000"/>
                          </a:solidFill>
                          <a:latin typeface="Calibri"/>
                        </a:rPr>
                        <a:t>, </a:t>
                      </a:r>
                      <a:r>
                        <a:rPr lang="en-US" sz="1100" b="0" i="0" u="none" strike="noStrike" dirty="0" err="1">
                          <a:solidFill>
                            <a:srgbClr val="000000"/>
                          </a:solidFill>
                          <a:latin typeface="Calibri"/>
                        </a:rPr>
                        <a:t>LibSVM</a:t>
                      </a:r>
                      <a:r>
                        <a:rPr lang="en-US" sz="1100" b="0" i="0" u="none" strike="noStrike" dirty="0">
                          <a:solidFill>
                            <a:srgbClr val="000000"/>
                          </a:solidFill>
                          <a:latin typeface="Calibri"/>
                        </a:rPr>
                        <a:t>, </a:t>
                      </a:r>
                      <a:r>
                        <a:rPr lang="en-US" sz="1100" b="0" i="0" u="none" strike="noStrike" dirty="0" err="1">
                          <a:solidFill>
                            <a:srgbClr val="000000"/>
                          </a:solidFill>
                          <a:latin typeface="Calibri"/>
                        </a:rPr>
                        <a:t>OpenNLP</a:t>
                      </a:r>
                      <a:r>
                        <a:rPr lang="en-US" sz="1100" b="0" i="0" u="none" strike="noStrike" dirty="0">
                          <a:solidFill>
                            <a:srgbClr val="000000"/>
                          </a:solidFill>
                          <a:latin typeface="Calibri"/>
                        </a:rPr>
                        <a:t> </a:t>
                      </a:r>
                      <a:r>
                        <a:rPr lang="en-US" sz="1100" b="0" i="0" u="none" strike="noStrike" dirty="0" err="1">
                          <a:solidFill>
                            <a:srgbClr val="000000"/>
                          </a:solidFill>
                          <a:latin typeface="Calibri"/>
                        </a:rPr>
                        <a:t>MaxEnt</a:t>
                      </a:r>
                      <a:r>
                        <a:rPr lang="en-US" sz="1100" b="0" i="0" u="none" strike="noStrike" dirty="0">
                          <a:solidFill>
                            <a:srgbClr val="000000"/>
                          </a:solidFill>
                          <a:latin typeface="Calibri"/>
                        </a:rPr>
                        <a:t>) and NLP tools (Snowball Stemmer, </a:t>
                      </a:r>
                      <a:r>
                        <a:rPr lang="en-US" sz="1100" b="0" i="0" u="none" strike="noStrike" dirty="0" err="1">
                          <a:solidFill>
                            <a:srgbClr val="000000"/>
                          </a:solidFill>
                          <a:latin typeface="Calibri"/>
                        </a:rPr>
                        <a:t>OpenNLP</a:t>
                      </a:r>
                      <a:r>
                        <a:rPr lang="en-US" sz="1100" b="0" i="0" u="none" strike="noStrike" dirty="0">
                          <a:solidFill>
                            <a:srgbClr val="000000"/>
                          </a:solidFill>
                          <a:latin typeface="Calibri"/>
                        </a:rPr>
                        <a:t>, Stanford </a:t>
                      </a:r>
                      <a:r>
                        <a:rPr lang="en-US" sz="1100" b="0" i="0" u="none" strike="noStrike" dirty="0" err="1">
                          <a:solidFill>
                            <a:srgbClr val="000000"/>
                          </a:solidFill>
                          <a:latin typeface="Calibri"/>
                        </a:rPr>
                        <a:t>CoreNLP</a:t>
                      </a:r>
                      <a:r>
                        <a:rPr lang="en-US" sz="1100" b="0" i="0" u="none" strike="noStrike" dirty="0">
                          <a:solidFill>
                            <a:srgbClr val="000000"/>
                          </a:solidFill>
                          <a:latin typeface="Calibri"/>
                        </a:rPr>
                        <a:t>)</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Java</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The Center for Computational Language and Education Research at the University of Colorado Boulder</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a:solidFill>
                            <a:srgbClr val="0000FF"/>
                          </a:solidFill>
                          <a:latin typeface="Calibri"/>
                          <a:hlinkClick r:id="rId4"/>
                        </a:rPr>
                        <a:t>[3]</a:t>
                      </a:r>
                      <a:endParaRPr lang="en-US" sz="1100" b="0" i="0" u="sng" strike="noStrike">
                        <a:solidFill>
                          <a:srgbClr val="0000FF"/>
                        </a:solidFill>
                        <a:latin typeface="Calibri"/>
                      </a:endParaRP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r h="790779">
                <a:tc>
                  <a:txBody>
                    <a:bodyPr/>
                    <a:lstStyle/>
                    <a:p>
                      <a:pPr algn="ctr" fontAlgn="b"/>
                      <a:r>
                        <a:rPr lang="en-US" sz="1100" b="1" i="0" u="none" strike="noStrike">
                          <a:solidFill>
                            <a:srgbClr val="FA7D00"/>
                          </a:solidFill>
                          <a:latin typeface="Calibri"/>
                        </a:rPr>
                        <a:t>cTakes</a:t>
                      </a:r>
                    </a:p>
                  </a:txBody>
                  <a:tcPr marL="6673"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Sentence boundary detection, tokenization, normalization, POS tagging, chunking, context(family </a:t>
                      </a:r>
                      <a:r>
                        <a:rPr lang="en-US" sz="1100" b="0" i="0" u="none" strike="noStrike" dirty="0" smtClean="0">
                          <a:solidFill>
                            <a:srgbClr val="000000"/>
                          </a:solidFill>
                          <a:latin typeface="Calibri"/>
                        </a:rPr>
                        <a:t>history, </a:t>
                      </a:r>
                      <a:r>
                        <a:rPr lang="en-US" sz="1100" b="0" i="0" u="none" strike="noStrike" dirty="0">
                          <a:solidFill>
                            <a:srgbClr val="000000"/>
                          </a:solidFill>
                          <a:latin typeface="Calibri"/>
                        </a:rPr>
                        <a:t>symptoms, disease, disorders, procedures) annotator, negation detection, dependency parsing, drug mention annotator</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Java</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Children's Hospital Boston, Mayo Clinic</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a:solidFill>
                            <a:srgbClr val="0000FF"/>
                          </a:solidFill>
                          <a:latin typeface="Calibri"/>
                          <a:hlinkClick r:id="rId5"/>
                        </a:rPr>
                        <a:t>[4]</a:t>
                      </a:r>
                      <a:endParaRPr lang="en-US" sz="1100" b="0" i="0" u="sng" strike="noStrike">
                        <a:solidFill>
                          <a:srgbClr val="0000FF"/>
                        </a:solidFill>
                        <a:latin typeface="Calibri"/>
                      </a:endParaRP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r h="593083">
                <a:tc>
                  <a:txBody>
                    <a:bodyPr/>
                    <a:lstStyle/>
                    <a:p>
                      <a:pPr algn="ctr" fontAlgn="b"/>
                      <a:r>
                        <a:rPr lang="en-US" sz="1100" b="1" i="0" u="none" strike="noStrike">
                          <a:solidFill>
                            <a:srgbClr val="FA7D00"/>
                          </a:solidFill>
                          <a:latin typeface="Calibri"/>
                        </a:rPr>
                        <a:t>DELPH-IN</a:t>
                      </a:r>
                    </a:p>
                  </a:txBody>
                  <a:tcPr marL="6673"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Deep linguistic analysis:  head-driven phrase structure grammar (HPSG) and minimal </a:t>
                      </a:r>
                      <a:r>
                        <a:rPr lang="en-US" sz="1100" b="0" i="0" u="none" strike="noStrike" dirty="0" smtClean="0">
                          <a:solidFill>
                            <a:srgbClr val="000000"/>
                          </a:solidFill>
                          <a:latin typeface="Calibri"/>
                        </a:rPr>
                        <a:t>recursion semantic </a:t>
                      </a:r>
                      <a:r>
                        <a:rPr lang="en-US" sz="1100" b="0" i="0" u="none" strike="noStrike" dirty="0">
                          <a:solidFill>
                            <a:srgbClr val="000000"/>
                          </a:solidFill>
                          <a:latin typeface="Calibri"/>
                        </a:rPr>
                        <a:t>parsing</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LISP, C++</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Deep Linguistic Processing with HPSG Initiative</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a:solidFill>
                            <a:srgbClr val="0000FF"/>
                          </a:solidFill>
                          <a:latin typeface="Calibri"/>
                          <a:hlinkClick r:id="rId6"/>
                        </a:rPr>
                        <a:t>[5]</a:t>
                      </a:r>
                      <a:endParaRPr lang="en-US" sz="1100" b="0" i="0" u="sng" strike="noStrike">
                        <a:solidFill>
                          <a:srgbClr val="0000FF"/>
                        </a:solidFill>
                        <a:latin typeface="Calibri"/>
                      </a:endParaRP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r h="593083">
                <a:tc>
                  <a:txBody>
                    <a:bodyPr/>
                    <a:lstStyle/>
                    <a:p>
                      <a:pPr algn="ctr" fontAlgn="b"/>
                      <a:r>
                        <a:rPr lang="en-US" sz="1100" b="1" i="0" u="none" strike="noStrike" dirty="0" err="1">
                          <a:solidFill>
                            <a:srgbClr val="FA7D00"/>
                          </a:solidFill>
                          <a:latin typeface="Calibri"/>
                        </a:rPr>
                        <a:t>Factorie</a:t>
                      </a:r>
                      <a:endParaRPr lang="en-US" sz="1100" b="1" i="0" u="none" strike="noStrike" dirty="0">
                        <a:solidFill>
                          <a:srgbClr val="FA7D00"/>
                        </a:solidFill>
                        <a:latin typeface="Calibri"/>
                      </a:endParaRPr>
                    </a:p>
                  </a:txBody>
                  <a:tcPr marL="7526"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scalable NLP toolkit for named entity recognition, relation extraction, parsing, pattern matching, and topic modeling(LDA)</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Java</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University of Massachusetts Amherst</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smtClean="0">
                          <a:solidFill>
                            <a:srgbClr val="0000FF"/>
                          </a:solidFill>
                          <a:latin typeface="Calibri"/>
                          <a:hlinkClick r:id="rId7"/>
                        </a:rPr>
                        <a:t>[6]</a:t>
                      </a:r>
                      <a:endParaRPr lang="en-US" sz="1100" b="0" i="0" u="sng" strike="noStrike" dirty="0">
                        <a:solidFill>
                          <a:srgbClr val="0000FF"/>
                        </a:solidFill>
                        <a:latin typeface="Calibri"/>
                      </a:endParaRP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r h="593083">
                <a:tc>
                  <a:txBody>
                    <a:bodyPr/>
                    <a:lstStyle/>
                    <a:p>
                      <a:pPr algn="ctr" fontAlgn="b"/>
                      <a:r>
                        <a:rPr lang="en-US" sz="1100" b="1" i="0" u="none" strike="noStrike" dirty="0" err="1">
                          <a:solidFill>
                            <a:srgbClr val="FA7D00"/>
                          </a:solidFill>
                          <a:latin typeface="Calibri"/>
                        </a:rPr>
                        <a:t>FreeLing</a:t>
                      </a:r>
                      <a:endParaRPr lang="en-US" sz="1100" b="1" i="0" u="none" strike="noStrike" dirty="0">
                        <a:solidFill>
                          <a:srgbClr val="FA7D00"/>
                        </a:solidFill>
                        <a:latin typeface="Calibri"/>
                      </a:endParaRPr>
                    </a:p>
                  </a:txBody>
                  <a:tcPr marL="6673"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Tokenization, sentence splitting, contradiction splitting, morphological analysis, named entity recognition, POS tagging, dependency parsing, </a:t>
                      </a:r>
                      <a:r>
                        <a:rPr lang="en-US" sz="1100" b="0" i="0" u="none" strike="noStrike" dirty="0" smtClean="0">
                          <a:solidFill>
                            <a:srgbClr val="000000"/>
                          </a:solidFill>
                          <a:latin typeface="Calibri"/>
                        </a:rPr>
                        <a:t>co -reference </a:t>
                      </a:r>
                      <a:r>
                        <a:rPr lang="en-US" sz="1100" b="0" i="0" u="none" strike="noStrike" dirty="0">
                          <a:solidFill>
                            <a:srgbClr val="000000"/>
                          </a:solidFill>
                          <a:latin typeface="Calibri"/>
                        </a:rPr>
                        <a:t>resolution</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C++</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err="1">
                          <a:solidFill>
                            <a:srgbClr val="000000"/>
                          </a:solidFill>
                          <a:latin typeface="Calibri"/>
                        </a:rPr>
                        <a:t>Universitat</a:t>
                      </a:r>
                      <a:r>
                        <a:rPr lang="en-US" sz="1100" b="0" i="0" u="none" strike="noStrike" dirty="0">
                          <a:solidFill>
                            <a:srgbClr val="000000"/>
                          </a:solidFill>
                          <a:latin typeface="Calibri"/>
                        </a:rPr>
                        <a:t> </a:t>
                      </a:r>
                      <a:r>
                        <a:rPr lang="en-US" sz="1100" b="0" i="0" u="none" strike="noStrike" dirty="0" err="1">
                          <a:solidFill>
                            <a:srgbClr val="000000"/>
                          </a:solidFill>
                          <a:latin typeface="Calibri"/>
                        </a:rPr>
                        <a:t>Politècnica</a:t>
                      </a:r>
                      <a:r>
                        <a:rPr lang="en-US" sz="1100" b="0" i="0" u="none" strike="noStrike" dirty="0">
                          <a:solidFill>
                            <a:srgbClr val="000000"/>
                          </a:solidFill>
                          <a:latin typeface="Calibri"/>
                        </a:rPr>
                        <a:t> de </a:t>
                      </a:r>
                      <a:r>
                        <a:rPr lang="en-US" sz="1100" b="0" i="0" u="none" strike="noStrike" dirty="0" err="1">
                          <a:solidFill>
                            <a:srgbClr val="000000"/>
                          </a:solidFill>
                          <a:latin typeface="Calibri"/>
                        </a:rPr>
                        <a:t>Catalunya</a:t>
                      </a:r>
                      <a:endParaRPr lang="en-US" sz="1100" b="0" i="0" u="none" strike="noStrike" dirty="0">
                        <a:solidFill>
                          <a:srgbClr val="000000"/>
                        </a:solidFill>
                        <a:latin typeface="Calibri"/>
                      </a:endParaRP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smtClean="0">
                          <a:solidFill>
                            <a:srgbClr val="0000FF"/>
                          </a:solidFill>
                          <a:latin typeface="Calibri"/>
                          <a:hlinkClick r:id="rId8"/>
                        </a:rPr>
                        <a:t>[7]</a:t>
                      </a:r>
                      <a:endParaRPr lang="en-US" sz="1100" b="0" i="0" u="sng" strike="noStrike" dirty="0">
                        <a:solidFill>
                          <a:srgbClr val="0000FF"/>
                        </a:solidFill>
                        <a:latin typeface="Calibri"/>
                      </a:endParaRP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r h="879742">
                <a:tc>
                  <a:txBody>
                    <a:bodyPr/>
                    <a:lstStyle/>
                    <a:p>
                      <a:pPr algn="ctr" fontAlgn="b"/>
                      <a:r>
                        <a:rPr lang="en-US" sz="1100" b="1" i="0" u="none" strike="noStrike">
                          <a:solidFill>
                            <a:srgbClr val="FA7D00"/>
                          </a:solidFill>
                          <a:latin typeface="Calibri"/>
                        </a:rPr>
                        <a:t>General Architecture for Text Engineering (GATE)</a:t>
                      </a:r>
                    </a:p>
                  </a:txBody>
                  <a:tcPr marL="6673"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Information extraction(tokenization, sentence splitter, POS tagger, named entity recognition, coreference </a:t>
                      </a:r>
                      <a:r>
                        <a:rPr lang="en-US" sz="1100" b="0" i="0" u="none" strike="noStrike" dirty="0" smtClean="0">
                          <a:solidFill>
                            <a:srgbClr val="000000"/>
                          </a:solidFill>
                          <a:latin typeface="Calibri"/>
                        </a:rPr>
                        <a:t>resolution), </a:t>
                      </a:r>
                      <a:r>
                        <a:rPr lang="en-US" sz="1100" b="0" i="0" u="none" strike="noStrike" dirty="0">
                          <a:solidFill>
                            <a:srgbClr val="000000"/>
                          </a:solidFill>
                          <a:latin typeface="Calibri"/>
                        </a:rPr>
                        <a:t>machine learning </a:t>
                      </a:r>
                      <a:r>
                        <a:rPr lang="en-US" sz="1100" b="0" i="0" u="none" strike="noStrike" dirty="0" smtClean="0">
                          <a:solidFill>
                            <a:srgbClr val="000000"/>
                          </a:solidFill>
                          <a:latin typeface="Calibri"/>
                        </a:rPr>
                        <a:t> library</a:t>
                      </a:r>
                      <a:r>
                        <a:rPr lang="en-US" sz="1100" b="0" i="0" u="none" strike="noStrike" baseline="0" dirty="0" smtClean="0">
                          <a:solidFill>
                            <a:srgbClr val="000000"/>
                          </a:solidFill>
                          <a:latin typeface="Calibri"/>
                        </a:rPr>
                        <a:t> </a:t>
                      </a:r>
                      <a:r>
                        <a:rPr lang="en-US" sz="1100" b="0" i="0" u="none" strike="noStrike" dirty="0" smtClean="0">
                          <a:solidFill>
                            <a:srgbClr val="000000"/>
                          </a:solidFill>
                          <a:latin typeface="Calibri"/>
                        </a:rPr>
                        <a:t>wrapper(</a:t>
                      </a:r>
                      <a:r>
                        <a:rPr lang="en-US" sz="1100" b="0" i="0" u="none" strike="noStrike" dirty="0" err="1" smtClean="0">
                          <a:solidFill>
                            <a:srgbClr val="000000"/>
                          </a:solidFill>
                          <a:latin typeface="Calibri"/>
                        </a:rPr>
                        <a:t>Weka</a:t>
                      </a:r>
                      <a:r>
                        <a:rPr lang="en-US" sz="1100" b="0" i="0" u="none" strike="noStrike" dirty="0">
                          <a:solidFill>
                            <a:srgbClr val="000000"/>
                          </a:solidFill>
                          <a:latin typeface="Calibri"/>
                        </a:rPr>
                        <a:t>, </a:t>
                      </a:r>
                      <a:r>
                        <a:rPr lang="en-US" sz="1100" b="0" i="0" u="none" strike="noStrike" dirty="0" err="1">
                          <a:solidFill>
                            <a:srgbClr val="000000"/>
                          </a:solidFill>
                          <a:latin typeface="Calibri"/>
                        </a:rPr>
                        <a:t>MaxEnt</a:t>
                      </a:r>
                      <a:r>
                        <a:rPr lang="en-US" sz="1100" b="0" i="0" u="none" strike="noStrike" dirty="0">
                          <a:solidFill>
                            <a:srgbClr val="000000"/>
                          </a:solidFill>
                          <a:latin typeface="Calibri"/>
                        </a:rPr>
                        <a:t>, </a:t>
                      </a:r>
                      <a:r>
                        <a:rPr lang="en-US" sz="1100" b="0" i="0" u="none" strike="noStrike" dirty="0" err="1">
                          <a:solidFill>
                            <a:srgbClr val="000000"/>
                          </a:solidFill>
                          <a:latin typeface="Calibri"/>
                        </a:rPr>
                        <a:t>SVMLight</a:t>
                      </a:r>
                      <a:r>
                        <a:rPr lang="en-US" sz="1100" b="0" i="0" u="none" strike="noStrike" dirty="0">
                          <a:solidFill>
                            <a:srgbClr val="000000"/>
                          </a:solidFill>
                          <a:latin typeface="Calibri"/>
                        </a:rPr>
                        <a:t>, RASP, </a:t>
                      </a:r>
                      <a:r>
                        <a:rPr lang="en-US" sz="1100" b="0" i="0" u="none" strike="noStrike" dirty="0" err="1">
                          <a:solidFill>
                            <a:srgbClr val="000000"/>
                          </a:solidFill>
                          <a:latin typeface="Calibri"/>
                        </a:rPr>
                        <a:t>LibSVM</a:t>
                      </a:r>
                      <a:r>
                        <a:rPr lang="en-US" sz="1100" b="0" i="0" u="none" strike="noStrike" dirty="0">
                          <a:solidFill>
                            <a:srgbClr val="000000"/>
                          </a:solidFill>
                          <a:latin typeface="Calibri"/>
                        </a:rPr>
                        <a:t>), Ontology (WordNet)</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Java</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GATE open source community</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smtClean="0">
                          <a:solidFill>
                            <a:srgbClr val="0000FF"/>
                          </a:solidFill>
                          <a:latin typeface="Calibri"/>
                          <a:hlinkClick r:id="rId9"/>
                        </a:rPr>
                        <a:t>[8]</a:t>
                      </a:r>
                      <a:endParaRPr lang="en-US" sz="1100" b="0" i="0" u="sng" strike="noStrike" dirty="0">
                        <a:solidFill>
                          <a:srgbClr val="0000FF"/>
                        </a:solidFill>
                        <a:latin typeface="Calibri"/>
                      </a:endParaRP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r h="395389">
                <a:tc>
                  <a:txBody>
                    <a:bodyPr/>
                    <a:lstStyle/>
                    <a:p>
                      <a:pPr algn="ctr" fontAlgn="b"/>
                      <a:r>
                        <a:rPr lang="en-US" sz="1100" b="1" i="0" u="none" strike="noStrike">
                          <a:solidFill>
                            <a:srgbClr val="FA7D00"/>
                          </a:solidFill>
                          <a:latin typeface="Calibri"/>
                        </a:rPr>
                        <a:t>Graph Expression</a:t>
                      </a:r>
                    </a:p>
                  </a:txBody>
                  <a:tcPr marL="6673"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Information extraction </a:t>
                      </a:r>
                      <a:r>
                        <a:rPr lang="en-US" sz="1100" b="0" i="0" u="none" strike="noStrike" dirty="0" smtClean="0">
                          <a:solidFill>
                            <a:srgbClr val="000000"/>
                          </a:solidFill>
                          <a:latin typeface="Calibri"/>
                        </a:rPr>
                        <a:t>(named </a:t>
                      </a:r>
                      <a:r>
                        <a:rPr lang="en-US" sz="1100" b="0" i="0" u="none" strike="noStrike" dirty="0">
                          <a:solidFill>
                            <a:srgbClr val="000000"/>
                          </a:solidFill>
                          <a:latin typeface="Calibri"/>
                        </a:rPr>
                        <a:t>entity recognition, relation and fact extraction, parsing and search problem solving)</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Java</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Startup huti.ru</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smtClean="0">
                          <a:solidFill>
                            <a:srgbClr val="0000FF"/>
                          </a:solidFill>
                          <a:latin typeface="Calibri"/>
                          <a:hlinkClick r:id="rId10"/>
                        </a:rPr>
                        <a:t>[9]</a:t>
                      </a:r>
                      <a:endParaRPr lang="en-US" sz="1100" b="0" i="0" u="sng" strike="noStrike" dirty="0">
                        <a:solidFill>
                          <a:srgbClr val="0000FF"/>
                        </a:solidFill>
                        <a:latin typeface="Calibri"/>
                      </a:endParaRP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B8A6D28-8101-4277-BD3B-09002AC06C4B}" type="slidenum">
              <a:rPr lang="en-US" smtClean="0"/>
              <a:pPr/>
              <a:t>37</a:t>
            </a:fld>
            <a:endParaRPr lang="en-US"/>
          </a:p>
        </p:txBody>
      </p:sp>
      <p:graphicFrame>
        <p:nvGraphicFramePr>
          <p:cNvPr id="3" name="Table 2"/>
          <p:cNvGraphicFramePr>
            <a:graphicFrameLocks noGrp="1"/>
          </p:cNvGraphicFramePr>
          <p:nvPr/>
        </p:nvGraphicFramePr>
        <p:xfrm>
          <a:off x="381000" y="533400"/>
          <a:ext cx="8305800" cy="6076949"/>
        </p:xfrm>
        <a:graphic>
          <a:graphicData uri="http://schemas.openxmlformats.org/drawingml/2006/table">
            <a:tbl>
              <a:tblPr/>
              <a:tblGrid>
                <a:gridCol w="1279420"/>
                <a:gridCol w="4213742"/>
                <a:gridCol w="782255"/>
                <a:gridCol w="1376767"/>
                <a:gridCol w="653616"/>
              </a:tblGrid>
              <a:tr h="209550">
                <a:tc>
                  <a:txBody>
                    <a:bodyPr/>
                    <a:lstStyle/>
                    <a:p>
                      <a:pPr algn="ctr" fontAlgn="ctr"/>
                      <a:r>
                        <a:rPr lang="en-US" sz="1100" b="1" i="0" u="none" strike="noStrike" dirty="0">
                          <a:solidFill>
                            <a:srgbClr val="FA7D00"/>
                          </a:solidFill>
                          <a:latin typeface="Calibri"/>
                        </a:rPr>
                        <a:t>Name</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100" b="1" i="0" u="none" strike="noStrike">
                          <a:solidFill>
                            <a:srgbClr val="FA7D00"/>
                          </a:solidFill>
                          <a:latin typeface="Calibri"/>
                        </a:rPr>
                        <a:t>Main Features</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100" b="1" i="0" u="none" strike="noStrike" dirty="0">
                          <a:solidFill>
                            <a:srgbClr val="FA7D00"/>
                          </a:solidFill>
                          <a:latin typeface="Calibri"/>
                        </a:rPr>
                        <a:t>Language</a:t>
                      </a:r>
                    </a:p>
                  </a:txBody>
                  <a:tcPr marL="7257" marR="7257" marT="7257" marB="0" anchor="b">
                    <a:lnL w="6350" cap="flat" cmpd="sng" algn="ctr">
                      <a:solidFill>
                        <a:srgbClr val="7F7F7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100" b="1" i="0" u="none" strike="noStrike">
                          <a:solidFill>
                            <a:srgbClr val="FA7D00"/>
                          </a:solidFill>
                          <a:latin typeface="Calibri"/>
                        </a:rPr>
                        <a:t>Creators</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100" b="1" i="0" u="none" strike="noStrike">
                          <a:solidFill>
                            <a:srgbClr val="FA7D00"/>
                          </a:solidFill>
                          <a:latin typeface="Calibri"/>
                        </a:rPr>
                        <a:t>Website</a:t>
                      </a:r>
                    </a:p>
                  </a:txBody>
                  <a:tcPr marL="7257" marR="7257" marT="7257"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628650">
                <a:tc>
                  <a:txBody>
                    <a:bodyPr/>
                    <a:lstStyle/>
                    <a:p>
                      <a:pPr algn="ctr" fontAlgn="b"/>
                      <a:r>
                        <a:rPr lang="en-US" sz="1100" b="1" i="0" u="none" strike="noStrike" dirty="0">
                          <a:solidFill>
                            <a:srgbClr val="FA7D00"/>
                          </a:solidFill>
                          <a:latin typeface="Calibri"/>
                        </a:rPr>
                        <a:t>Learning Based Java</a:t>
                      </a:r>
                    </a:p>
                  </a:txBody>
                  <a:tcPr marL="6673"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POS tagger, </a:t>
                      </a:r>
                      <a:r>
                        <a:rPr lang="en-US" sz="1100" b="0" i="0" u="none" strike="noStrike" dirty="0" smtClean="0">
                          <a:solidFill>
                            <a:srgbClr val="000000"/>
                          </a:solidFill>
                          <a:latin typeface="Calibri"/>
                        </a:rPr>
                        <a:t>Chunking, coreference resolution, </a:t>
                      </a:r>
                      <a:r>
                        <a:rPr lang="en-US" sz="1100" b="0" i="0" u="none" strike="noStrike" dirty="0">
                          <a:solidFill>
                            <a:srgbClr val="000000"/>
                          </a:solidFill>
                          <a:latin typeface="Calibri"/>
                        </a:rPr>
                        <a:t>named entity </a:t>
                      </a:r>
                      <a:r>
                        <a:rPr lang="en-US" sz="1100" b="0" i="0" u="none" strike="noStrike" dirty="0" smtClean="0">
                          <a:solidFill>
                            <a:srgbClr val="000000"/>
                          </a:solidFill>
                          <a:latin typeface="Calibri"/>
                        </a:rPr>
                        <a:t>recognition</a:t>
                      </a:r>
                      <a:endParaRPr lang="en-US" sz="1100" b="0" i="0" u="none" strike="noStrike" dirty="0">
                        <a:solidFill>
                          <a:srgbClr val="000000"/>
                        </a:solidFill>
                        <a:latin typeface="Calibri"/>
                      </a:endParaRP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Java</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Cognitive Computation Group at UIUC</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smtClean="0">
                          <a:solidFill>
                            <a:srgbClr val="0000FF"/>
                          </a:solidFill>
                          <a:latin typeface="Calibri"/>
                          <a:hlinkClick r:id="rId2"/>
                        </a:rPr>
                        <a:t>[10]</a:t>
                      </a:r>
                      <a:endParaRPr lang="en-US" sz="1100" b="0" i="0" u="sng" strike="noStrike" dirty="0">
                        <a:solidFill>
                          <a:srgbClr val="0000FF"/>
                        </a:solidFill>
                        <a:latin typeface="Calibri"/>
                      </a:endParaRP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r h="628650">
                <a:tc>
                  <a:txBody>
                    <a:bodyPr/>
                    <a:lstStyle/>
                    <a:p>
                      <a:pPr algn="ctr" fontAlgn="b"/>
                      <a:r>
                        <a:rPr lang="en-US" sz="1100" b="1" i="0" u="none" strike="noStrike" dirty="0" err="1">
                          <a:solidFill>
                            <a:srgbClr val="FA7D00"/>
                          </a:solidFill>
                          <a:latin typeface="Calibri"/>
                        </a:rPr>
                        <a:t>LingPipe</a:t>
                      </a:r>
                      <a:endParaRPr lang="en-US" sz="1100" b="1" i="0" u="none" strike="noStrike" dirty="0">
                        <a:solidFill>
                          <a:srgbClr val="FA7D00"/>
                        </a:solidFill>
                        <a:latin typeface="Calibri"/>
                      </a:endParaRP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Topic classification, named entity recognition, clustering, POS tagging, spelling correction, sentiment analysis, logistic regression, word sense disambiguation</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Java</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Alias-</a:t>
                      </a:r>
                      <a:r>
                        <a:rPr lang="en-US" sz="1100" b="0" i="0" u="none" strike="noStrike" dirty="0" err="1">
                          <a:solidFill>
                            <a:srgbClr val="000000"/>
                          </a:solidFill>
                          <a:latin typeface="Calibri"/>
                        </a:rPr>
                        <a:t>i</a:t>
                      </a:r>
                      <a:endParaRPr lang="en-US" sz="1100" b="0" i="0" u="none" strike="noStrike" dirty="0">
                        <a:solidFill>
                          <a:srgbClr val="000000"/>
                        </a:solidFill>
                        <a:latin typeface="Calibri"/>
                      </a:endParaRP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3"/>
                        </a:rPr>
                        <a:t>[</a:t>
                      </a:r>
                      <a:r>
                        <a:rPr lang="en-US" sz="1100" b="0" i="0" u="sng" strike="noStrike" dirty="0" smtClean="0">
                          <a:solidFill>
                            <a:srgbClr val="0000FF"/>
                          </a:solidFill>
                          <a:latin typeface="Calibri"/>
                          <a:hlinkClick r:id="rId3"/>
                        </a:rPr>
                        <a:t>11]</a:t>
                      </a:r>
                      <a:endParaRPr lang="en-US" sz="1100" b="0" i="0" u="sng" strike="noStrike" dirty="0">
                        <a:solidFill>
                          <a:srgbClr val="0000FF"/>
                        </a:solidFill>
                        <a:latin typeface="Calibri"/>
                      </a:endParaRP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r h="838199">
                <a:tc>
                  <a:txBody>
                    <a:bodyPr/>
                    <a:lstStyle/>
                    <a:p>
                      <a:pPr algn="ctr" fontAlgn="b"/>
                      <a:r>
                        <a:rPr lang="en-US" sz="1100" b="1" i="0" u="none" strike="noStrike">
                          <a:solidFill>
                            <a:srgbClr val="FA7D00"/>
                          </a:solidFill>
                          <a:latin typeface="Calibri"/>
                        </a:rPr>
                        <a:t>Mahout</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smtClean="0">
                          <a:solidFill>
                            <a:srgbClr val="000000"/>
                          </a:solidFill>
                          <a:latin typeface="Calibri"/>
                        </a:rPr>
                        <a:t>Scalable </a:t>
                      </a:r>
                      <a:r>
                        <a:rPr lang="en-US" sz="1100" b="0" i="0" u="none" strike="noStrike" dirty="0">
                          <a:solidFill>
                            <a:srgbClr val="000000"/>
                          </a:solidFill>
                          <a:latin typeface="Calibri"/>
                        </a:rPr>
                        <a:t>machine learning </a:t>
                      </a:r>
                      <a:r>
                        <a:rPr lang="en-US" sz="1100" b="0" i="0" u="none" strike="noStrike" dirty="0" smtClean="0">
                          <a:solidFill>
                            <a:srgbClr val="000000"/>
                          </a:solidFill>
                          <a:latin typeface="Calibri"/>
                        </a:rPr>
                        <a:t>libraries (</a:t>
                      </a:r>
                      <a:r>
                        <a:rPr lang="en-US" sz="1100" b="0" i="0" u="none" strike="noStrike" dirty="0">
                          <a:solidFill>
                            <a:srgbClr val="000000"/>
                          </a:solidFill>
                          <a:latin typeface="Calibri"/>
                        </a:rPr>
                        <a:t>logistic regression, Naïve Bayes, Random Forest, HMM, SVM, Neural Network, Boosting, K-means, Fuzzy K-means, LDA, Expectation Maximization, PCA )</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Java</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Online community</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4"/>
                        </a:rPr>
                        <a:t>[</a:t>
                      </a:r>
                      <a:r>
                        <a:rPr lang="en-US" sz="1100" b="0" i="0" u="sng" strike="noStrike" dirty="0" smtClean="0">
                          <a:solidFill>
                            <a:srgbClr val="0000FF"/>
                          </a:solidFill>
                          <a:latin typeface="Calibri"/>
                          <a:hlinkClick r:id="rId4"/>
                        </a:rPr>
                        <a:t>12]</a:t>
                      </a:r>
                      <a:endParaRPr lang="en-US" sz="1100" b="0" i="0" u="sng" strike="noStrike" dirty="0">
                        <a:solidFill>
                          <a:srgbClr val="0000FF"/>
                        </a:solidFill>
                        <a:latin typeface="Calibri"/>
                      </a:endParaRP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r h="628650">
                <a:tc>
                  <a:txBody>
                    <a:bodyPr/>
                    <a:lstStyle/>
                    <a:p>
                      <a:pPr algn="ctr" fontAlgn="b"/>
                      <a:r>
                        <a:rPr lang="en-US" sz="1100" b="1" i="0" u="none" strike="noStrike" dirty="0">
                          <a:solidFill>
                            <a:srgbClr val="FA7D00"/>
                          </a:solidFill>
                          <a:latin typeface="Calibri"/>
                        </a:rPr>
                        <a:t>Mallet</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Document classification(Naïve Bayes, </a:t>
                      </a:r>
                      <a:r>
                        <a:rPr lang="en-US" sz="1100" b="0" i="0" u="none" strike="noStrike" dirty="0" smtClean="0">
                          <a:solidFill>
                            <a:srgbClr val="000000"/>
                          </a:solidFill>
                          <a:latin typeface="Calibri"/>
                        </a:rPr>
                        <a:t>Maximum </a:t>
                      </a:r>
                      <a:r>
                        <a:rPr lang="en-US" sz="1100" b="0" i="0" u="none" strike="noStrike" dirty="0">
                          <a:solidFill>
                            <a:srgbClr val="000000"/>
                          </a:solidFill>
                          <a:latin typeface="Calibri"/>
                        </a:rPr>
                        <a:t>Entropy, decision trees), sequence tagging (HMM, MEMM, CRF), topic modeling (LDA, </a:t>
                      </a:r>
                      <a:r>
                        <a:rPr lang="en-US" sz="1100" b="0" i="0" u="none" strike="noStrike" dirty="0" smtClean="0">
                          <a:solidFill>
                            <a:srgbClr val="000000"/>
                          </a:solidFill>
                          <a:latin typeface="Calibri"/>
                        </a:rPr>
                        <a:t>Hierarchical </a:t>
                      </a:r>
                      <a:r>
                        <a:rPr lang="en-US" sz="1100" b="0" i="0" u="none" strike="noStrike" dirty="0">
                          <a:solidFill>
                            <a:srgbClr val="000000"/>
                          </a:solidFill>
                          <a:latin typeface="Calibri"/>
                        </a:rPr>
                        <a:t>LDA)</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Java</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University of Massachusetts Amherst</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5"/>
                        </a:rPr>
                        <a:t>[</a:t>
                      </a:r>
                      <a:r>
                        <a:rPr lang="en-US" sz="1100" b="0" i="0" u="sng" strike="noStrike" dirty="0" smtClean="0">
                          <a:solidFill>
                            <a:srgbClr val="0000FF"/>
                          </a:solidFill>
                          <a:latin typeface="Calibri"/>
                          <a:hlinkClick r:id="rId5"/>
                        </a:rPr>
                        <a:t>13]</a:t>
                      </a:r>
                      <a:endParaRPr lang="en-US" sz="1100" b="0" i="0" u="sng" strike="noStrike" dirty="0">
                        <a:solidFill>
                          <a:srgbClr val="0000FF"/>
                        </a:solidFill>
                        <a:latin typeface="Calibri"/>
                      </a:endParaRP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r h="419101">
                <a:tc>
                  <a:txBody>
                    <a:bodyPr/>
                    <a:lstStyle/>
                    <a:p>
                      <a:pPr algn="ctr" fontAlgn="b"/>
                      <a:r>
                        <a:rPr lang="en-US" sz="1100" b="1" i="0" u="none" strike="noStrike">
                          <a:solidFill>
                            <a:srgbClr val="FA7D00"/>
                          </a:solidFill>
                          <a:latin typeface="Calibri"/>
                        </a:rPr>
                        <a:t>MetaMap</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latin typeface="Calibri"/>
                        </a:rPr>
                        <a:t>Map biomedical text to the UMLS Metathesaurus and discover Metathesaurus concepts referred to in text. </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Java</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National Library of Medicine</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rPr>
                        <a:t>[</a:t>
                      </a:r>
                      <a:r>
                        <a:rPr lang="en-US" sz="1100" b="0" i="0" u="sng" strike="noStrike" dirty="0" smtClean="0">
                          <a:solidFill>
                            <a:srgbClr val="0000FF"/>
                          </a:solidFill>
                          <a:latin typeface="Calibri"/>
                        </a:rPr>
                        <a:t>14]</a:t>
                      </a:r>
                      <a:endParaRPr lang="en-US" sz="1100" b="0" i="0" u="sng" strike="noStrike" dirty="0">
                        <a:solidFill>
                          <a:srgbClr val="0000FF"/>
                        </a:solidFill>
                        <a:latin typeface="Calibri"/>
                      </a:endParaRP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r h="628650">
                <a:tc>
                  <a:txBody>
                    <a:bodyPr/>
                    <a:lstStyle/>
                    <a:p>
                      <a:pPr algn="ctr" fontAlgn="b"/>
                      <a:r>
                        <a:rPr lang="en-US" sz="1100" b="1" i="0" u="none" strike="noStrike" dirty="0">
                          <a:solidFill>
                            <a:srgbClr val="FA7D00"/>
                          </a:solidFill>
                          <a:latin typeface="Calibri"/>
                        </a:rPr>
                        <a:t>MII </a:t>
                      </a:r>
                      <a:r>
                        <a:rPr lang="en-US" sz="1100" b="1" i="0" u="none" strike="noStrike" dirty="0" err="1">
                          <a:solidFill>
                            <a:srgbClr val="FA7D00"/>
                          </a:solidFill>
                          <a:latin typeface="Calibri"/>
                        </a:rPr>
                        <a:t>nlp</a:t>
                      </a:r>
                      <a:r>
                        <a:rPr lang="en-US" sz="1100" b="1" i="0" u="none" strike="noStrike" dirty="0">
                          <a:solidFill>
                            <a:srgbClr val="FA7D00"/>
                          </a:solidFill>
                          <a:latin typeface="Calibri"/>
                        </a:rPr>
                        <a:t> toolkit</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de-identification tools for free-text medical reports</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Java</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UCLA Medical Imaging Informatics (MII) Group</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6"/>
                        </a:rPr>
                        <a:t>[</a:t>
                      </a:r>
                      <a:r>
                        <a:rPr lang="en-US" sz="1100" b="0" i="0" u="sng" strike="noStrike" dirty="0" smtClean="0">
                          <a:solidFill>
                            <a:srgbClr val="0000FF"/>
                          </a:solidFill>
                          <a:latin typeface="Calibri"/>
                          <a:hlinkClick r:id="rId6"/>
                        </a:rPr>
                        <a:t>15]</a:t>
                      </a:r>
                      <a:endParaRPr lang="en-US" sz="1100" b="0" i="0" u="sng" strike="noStrike" dirty="0">
                        <a:solidFill>
                          <a:srgbClr val="0000FF"/>
                        </a:solidFill>
                        <a:latin typeface="Calibri"/>
                      </a:endParaRP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r h="628650">
                <a:tc>
                  <a:txBody>
                    <a:bodyPr/>
                    <a:lstStyle/>
                    <a:p>
                      <a:pPr algn="ctr" fontAlgn="b"/>
                      <a:r>
                        <a:rPr lang="en-US" sz="1100" b="1" i="0" u="none" strike="noStrike" dirty="0" err="1">
                          <a:solidFill>
                            <a:srgbClr val="FA7D00"/>
                          </a:solidFill>
                          <a:latin typeface="Calibri"/>
                        </a:rPr>
                        <a:t>MontyLingua</a:t>
                      </a:r>
                      <a:endParaRPr lang="en-US" sz="1100" b="1" i="0" u="none" strike="noStrike" dirty="0">
                        <a:solidFill>
                          <a:srgbClr val="FA7D00"/>
                        </a:solidFill>
                        <a:latin typeface="Calibri"/>
                      </a:endParaRP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Tokenization, POS tagging, </a:t>
                      </a:r>
                      <a:r>
                        <a:rPr lang="en-US" sz="1100" b="0" i="0" u="none" strike="noStrike" dirty="0" smtClean="0">
                          <a:solidFill>
                            <a:srgbClr val="000000"/>
                          </a:solidFill>
                          <a:latin typeface="Calibri"/>
                        </a:rPr>
                        <a:t>chunking</a:t>
                      </a:r>
                      <a:r>
                        <a:rPr lang="en-US" sz="1100" b="0" i="0" u="none" strike="noStrike" dirty="0">
                          <a:solidFill>
                            <a:srgbClr val="000000"/>
                          </a:solidFill>
                          <a:latin typeface="Calibri"/>
                        </a:rPr>
                        <a:t>, </a:t>
                      </a:r>
                      <a:r>
                        <a:rPr lang="en-US" sz="1100" b="0" i="0" u="none" strike="noStrike" dirty="0" smtClean="0">
                          <a:solidFill>
                            <a:srgbClr val="000000"/>
                          </a:solidFill>
                          <a:latin typeface="Calibri"/>
                        </a:rPr>
                        <a:t>extractors </a:t>
                      </a:r>
                      <a:r>
                        <a:rPr lang="en-US" sz="1100" b="0" i="0" u="none" strike="noStrike" dirty="0">
                          <a:solidFill>
                            <a:srgbClr val="000000"/>
                          </a:solidFill>
                          <a:latin typeface="Calibri"/>
                        </a:rPr>
                        <a:t>for phrases and subject/verb/object </a:t>
                      </a:r>
                      <a:r>
                        <a:rPr lang="en-US" sz="1100" b="0" i="0" u="none" strike="noStrike" dirty="0" err="1">
                          <a:solidFill>
                            <a:srgbClr val="000000"/>
                          </a:solidFill>
                          <a:latin typeface="Calibri"/>
                        </a:rPr>
                        <a:t>tuples</a:t>
                      </a:r>
                      <a:r>
                        <a:rPr lang="en-US" sz="1100" b="0" i="0" u="none" strike="noStrike" dirty="0">
                          <a:solidFill>
                            <a:srgbClr val="000000"/>
                          </a:solidFill>
                          <a:latin typeface="Calibri"/>
                        </a:rPr>
                        <a:t> from sentences, morphological </a:t>
                      </a:r>
                      <a:r>
                        <a:rPr lang="en-US" sz="1100" b="0" i="0" u="none" strike="noStrike" dirty="0" smtClean="0">
                          <a:solidFill>
                            <a:srgbClr val="000000"/>
                          </a:solidFill>
                          <a:latin typeface="Calibri"/>
                        </a:rPr>
                        <a:t>analysis, </a:t>
                      </a:r>
                      <a:r>
                        <a:rPr lang="en-US" sz="1100" b="0" i="0" u="none" strike="noStrike" dirty="0">
                          <a:solidFill>
                            <a:srgbClr val="000000"/>
                          </a:solidFill>
                          <a:latin typeface="Calibri"/>
                        </a:rPr>
                        <a:t>text summarization</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Python, </a:t>
                      </a:r>
                      <a:endParaRPr lang="en-US" sz="1100" b="0" i="0" u="none" strike="noStrike" dirty="0" smtClean="0">
                        <a:solidFill>
                          <a:srgbClr val="000000"/>
                        </a:solidFill>
                        <a:latin typeface="Calibri"/>
                      </a:endParaRPr>
                    </a:p>
                    <a:p>
                      <a:pPr algn="l" fontAlgn="b"/>
                      <a:r>
                        <a:rPr lang="en-US" sz="1100" b="0" i="0" u="none" strike="noStrike" dirty="0" smtClean="0">
                          <a:solidFill>
                            <a:srgbClr val="000000"/>
                          </a:solidFill>
                          <a:latin typeface="Calibri"/>
                        </a:rPr>
                        <a:t>Java</a:t>
                      </a:r>
                      <a:endParaRPr lang="en-US" sz="1100" b="0" i="0" u="none" strike="noStrike" dirty="0">
                        <a:solidFill>
                          <a:srgbClr val="000000"/>
                        </a:solidFill>
                        <a:latin typeface="Calibri"/>
                      </a:endParaRP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MIT</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7"/>
                        </a:rPr>
                        <a:t>[</a:t>
                      </a:r>
                      <a:r>
                        <a:rPr lang="en-US" sz="1100" b="0" i="0" u="sng" strike="noStrike" dirty="0" smtClean="0">
                          <a:solidFill>
                            <a:srgbClr val="0000FF"/>
                          </a:solidFill>
                          <a:latin typeface="Calibri"/>
                          <a:hlinkClick r:id="rId7"/>
                        </a:rPr>
                        <a:t>16]</a:t>
                      </a:r>
                      <a:endParaRPr lang="en-US" sz="1100" b="0" i="0" u="sng" strike="noStrike" dirty="0">
                        <a:solidFill>
                          <a:srgbClr val="0000FF"/>
                        </a:solidFill>
                        <a:latin typeface="Calibri"/>
                      </a:endParaRP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r h="838199">
                <a:tc>
                  <a:txBody>
                    <a:bodyPr/>
                    <a:lstStyle/>
                    <a:p>
                      <a:pPr algn="ctr" fontAlgn="b"/>
                      <a:r>
                        <a:rPr lang="en-US" sz="1100" b="1" i="0" u="none" strike="noStrike" dirty="0">
                          <a:solidFill>
                            <a:srgbClr val="FA7D00"/>
                          </a:solidFill>
                          <a:latin typeface="Calibri"/>
                        </a:rPr>
                        <a:t>Natural Language Toolkit (NLTK)</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Interface to over 50 open access corpora, lexicon resource such as WordNet, text processing libraries for classification, tokenization, stemming, POS tagging, parsing and semantic reasoning.</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Python</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Online community</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8"/>
                        </a:rPr>
                        <a:t>[</a:t>
                      </a:r>
                      <a:r>
                        <a:rPr lang="en-US" sz="1100" b="0" i="0" u="sng" strike="noStrike" dirty="0" smtClean="0">
                          <a:solidFill>
                            <a:srgbClr val="0000FF"/>
                          </a:solidFill>
                          <a:latin typeface="Calibri"/>
                          <a:hlinkClick r:id="rId8"/>
                        </a:rPr>
                        <a:t>17]</a:t>
                      </a:r>
                      <a:endParaRPr lang="en-US" sz="1100" b="0" i="0" u="sng" strike="noStrike" dirty="0">
                        <a:solidFill>
                          <a:srgbClr val="0000FF"/>
                        </a:solidFill>
                        <a:latin typeface="Calibri"/>
                      </a:endParaRP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r h="628650">
                <a:tc>
                  <a:txBody>
                    <a:bodyPr/>
                    <a:lstStyle/>
                    <a:p>
                      <a:pPr algn="ctr" fontAlgn="b"/>
                      <a:r>
                        <a:rPr lang="en-US" sz="1100" b="1" i="0" u="none" strike="noStrike">
                          <a:solidFill>
                            <a:srgbClr val="FA7D00"/>
                          </a:solidFill>
                          <a:latin typeface="Calibri"/>
                        </a:rPr>
                        <a:t>NooJ (based onINTEX)</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latin typeface="Calibri"/>
                        </a:rPr>
                        <a:t>Morphological analysis, syntactic parsing, named entity recogntion</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.NET Framework-based</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University of Franche-Comté, </a:t>
                      </a:r>
                      <a:r>
                        <a:rPr lang="en-US" sz="1100" b="0" i="0" u="none" strike="noStrike" dirty="0">
                          <a:solidFill>
                            <a:srgbClr val="0B0080"/>
                          </a:solidFill>
                          <a:latin typeface="Calibri"/>
                        </a:rPr>
                        <a:t>France</a:t>
                      </a:r>
                      <a:endParaRPr lang="en-US" sz="1100" b="0" i="0" u="none" strike="noStrike" dirty="0">
                        <a:solidFill>
                          <a:srgbClr val="000000"/>
                        </a:solidFill>
                        <a:latin typeface="Calibri"/>
                      </a:endParaRP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9"/>
                        </a:rPr>
                        <a:t>[</a:t>
                      </a:r>
                      <a:r>
                        <a:rPr lang="en-US" sz="1100" b="0" i="0" u="sng" strike="noStrike" dirty="0" smtClean="0">
                          <a:solidFill>
                            <a:srgbClr val="0000FF"/>
                          </a:solidFill>
                          <a:latin typeface="Calibri"/>
                          <a:hlinkClick r:id="rId9"/>
                        </a:rPr>
                        <a:t>18]</a:t>
                      </a:r>
                      <a:endParaRPr lang="en-US" sz="1100" b="0" i="0" u="sng" strike="noStrike" dirty="0">
                        <a:solidFill>
                          <a:srgbClr val="0000FF"/>
                        </a:solidFill>
                        <a:latin typeface="Calibri"/>
                      </a:endParaRP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B8A6D28-8101-4277-BD3B-09002AC06C4B}" type="slidenum">
              <a:rPr lang="en-US" smtClean="0"/>
              <a:pPr/>
              <a:t>38</a:t>
            </a:fld>
            <a:endParaRPr lang="en-US"/>
          </a:p>
        </p:txBody>
      </p:sp>
      <p:graphicFrame>
        <p:nvGraphicFramePr>
          <p:cNvPr id="3" name="Table 2"/>
          <p:cNvGraphicFramePr>
            <a:graphicFrameLocks noGrp="1"/>
          </p:cNvGraphicFramePr>
          <p:nvPr/>
        </p:nvGraphicFramePr>
        <p:xfrm>
          <a:off x="304800" y="457202"/>
          <a:ext cx="8534401" cy="6110444"/>
        </p:xfrm>
        <a:graphic>
          <a:graphicData uri="http://schemas.openxmlformats.org/drawingml/2006/table">
            <a:tbl>
              <a:tblPr/>
              <a:tblGrid>
                <a:gridCol w="1314633"/>
                <a:gridCol w="4329717"/>
                <a:gridCol w="803784"/>
                <a:gridCol w="1414660"/>
                <a:gridCol w="671607"/>
              </a:tblGrid>
              <a:tr h="223785">
                <a:tc>
                  <a:txBody>
                    <a:bodyPr/>
                    <a:lstStyle/>
                    <a:p>
                      <a:pPr algn="ctr" fontAlgn="ctr"/>
                      <a:r>
                        <a:rPr lang="en-US" sz="1100" b="1" i="0" u="none" strike="noStrike" dirty="0">
                          <a:solidFill>
                            <a:srgbClr val="FA7D00"/>
                          </a:solidFill>
                          <a:latin typeface="Calibri"/>
                        </a:rPr>
                        <a:t>Name</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100" b="1" i="0" u="none" strike="noStrike">
                          <a:solidFill>
                            <a:srgbClr val="FA7D00"/>
                          </a:solidFill>
                          <a:latin typeface="Calibri"/>
                        </a:rPr>
                        <a:t>Main Features</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100" b="1" i="0" u="none" strike="noStrike" dirty="0">
                          <a:solidFill>
                            <a:srgbClr val="FA7D00"/>
                          </a:solidFill>
                          <a:latin typeface="Calibri"/>
                        </a:rPr>
                        <a:t>Language</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100" b="1" i="0" u="none" strike="noStrike">
                          <a:solidFill>
                            <a:srgbClr val="FA7D00"/>
                          </a:solidFill>
                          <a:latin typeface="Calibri"/>
                        </a:rPr>
                        <a:t>Creators</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100" b="1" i="0" u="none" strike="noStrike">
                          <a:solidFill>
                            <a:srgbClr val="FA7D00"/>
                          </a:solidFill>
                          <a:latin typeface="Calibri"/>
                        </a:rPr>
                        <a:t>Website</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538213">
                <a:tc>
                  <a:txBody>
                    <a:bodyPr/>
                    <a:lstStyle/>
                    <a:p>
                      <a:pPr algn="ctr" fontAlgn="b"/>
                      <a:r>
                        <a:rPr lang="en-US" sz="1100" b="1" i="0" u="none" strike="noStrike" dirty="0" err="1">
                          <a:solidFill>
                            <a:srgbClr val="FA7D00"/>
                          </a:solidFill>
                          <a:latin typeface="Calibri"/>
                        </a:rPr>
                        <a:t>OpenNLP</a:t>
                      </a:r>
                      <a:endParaRPr lang="en-US" sz="1100" b="1" i="0" u="none" strike="noStrike" dirty="0">
                        <a:solidFill>
                          <a:srgbClr val="FA7D00"/>
                        </a:solidFill>
                        <a:latin typeface="Calibri"/>
                      </a:endParaRP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Tokenization, sentence segmentation, POS tagging, named entity extraction, chunking, parsing, coreference resolution</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Java</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Online community</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2"/>
                        </a:rPr>
                        <a:t>[</a:t>
                      </a:r>
                      <a:r>
                        <a:rPr lang="en-US" sz="1100" b="0" i="0" u="sng" strike="noStrike" dirty="0" smtClean="0">
                          <a:solidFill>
                            <a:srgbClr val="0000FF"/>
                          </a:solidFill>
                          <a:latin typeface="Calibri"/>
                          <a:hlinkClick r:id="rId2"/>
                        </a:rPr>
                        <a:t>19]</a:t>
                      </a:r>
                      <a:endParaRPr lang="en-US" sz="1100" b="0" i="0" u="sng" strike="noStrike" dirty="0">
                        <a:solidFill>
                          <a:srgbClr val="0000FF"/>
                        </a:solidFill>
                        <a:latin typeface="Calibri"/>
                      </a:endParaRP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r h="895138">
                <a:tc>
                  <a:txBody>
                    <a:bodyPr/>
                    <a:lstStyle/>
                    <a:p>
                      <a:pPr algn="ctr" fontAlgn="b"/>
                      <a:r>
                        <a:rPr lang="en-US" sz="1100" b="1" i="0" u="none" strike="noStrike" dirty="0">
                          <a:solidFill>
                            <a:srgbClr val="FA7D00"/>
                          </a:solidFill>
                          <a:latin typeface="Calibri"/>
                        </a:rPr>
                        <a:t>Pattern</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Wrapper for Google, Twitter and Wikipedia API, web crawler, HTML DOM parsing, POS tagging, n-gram search, sentiment </a:t>
                      </a:r>
                      <a:r>
                        <a:rPr lang="en-US" sz="1100" b="0" i="0" u="none" strike="noStrike" dirty="0" smtClean="0">
                          <a:solidFill>
                            <a:srgbClr val="000000"/>
                          </a:solidFill>
                          <a:latin typeface="Calibri"/>
                        </a:rPr>
                        <a:t>analysis, </a:t>
                      </a:r>
                      <a:r>
                        <a:rPr lang="en-US" sz="1100" b="0" i="0" u="none" strike="noStrike" dirty="0">
                          <a:solidFill>
                            <a:srgbClr val="000000"/>
                          </a:solidFill>
                          <a:latin typeface="Calibri"/>
                        </a:rPr>
                        <a:t>WordNet, machine learning algorithms for clustering and </a:t>
                      </a:r>
                      <a:r>
                        <a:rPr lang="en-US" sz="1100" b="0" i="0" u="none" strike="noStrike" dirty="0" smtClean="0">
                          <a:solidFill>
                            <a:srgbClr val="000000"/>
                          </a:solidFill>
                          <a:latin typeface="Calibri"/>
                        </a:rPr>
                        <a:t>classification, </a:t>
                      </a:r>
                      <a:r>
                        <a:rPr lang="en-US" sz="1100" b="0" i="0" u="none" strike="noStrike" dirty="0">
                          <a:solidFill>
                            <a:srgbClr val="000000"/>
                          </a:solidFill>
                          <a:latin typeface="Calibri"/>
                        </a:rPr>
                        <a:t>network analysis and visualization</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Python</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l-NL" sz="1100" b="0" i="0" u="none" strike="noStrike" dirty="0">
                          <a:solidFill>
                            <a:srgbClr val="000000"/>
                          </a:solidFill>
                          <a:latin typeface="Calibri"/>
                        </a:rPr>
                        <a:t>Tom De Smedt, CLiPS,University of Antwerp</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smtClean="0">
                          <a:solidFill>
                            <a:srgbClr val="0000FF"/>
                          </a:solidFill>
                          <a:latin typeface="Calibri"/>
                          <a:hlinkClick r:id="rId3"/>
                        </a:rPr>
                        <a:t>[20]</a:t>
                      </a:r>
                      <a:endParaRPr lang="en-US" sz="1100" b="0" i="0" u="sng" strike="noStrike" dirty="0">
                        <a:solidFill>
                          <a:srgbClr val="0000FF"/>
                        </a:solidFill>
                        <a:latin typeface="Calibri"/>
                      </a:endParaRP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r h="671353">
                <a:tc>
                  <a:txBody>
                    <a:bodyPr/>
                    <a:lstStyle/>
                    <a:p>
                      <a:pPr algn="ctr" fontAlgn="b"/>
                      <a:r>
                        <a:rPr lang="en-US" sz="1100" b="1" i="0" u="none" strike="noStrike" dirty="0">
                          <a:solidFill>
                            <a:srgbClr val="FA7D00"/>
                          </a:solidFill>
                          <a:latin typeface="Calibri"/>
                        </a:rPr>
                        <a:t>PSI-Toolkit</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smtClean="0">
                          <a:solidFill>
                            <a:srgbClr val="000000"/>
                          </a:solidFill>
                          <a:latin typeface="Calibri"/>
                        </a:rPr>
                        <a:t>Text </a:t>
                      </a:r>
                      <a:r>
                        <a:rPr lang="en-US" sz="1100" b="0" i="0" u="none" strike="noStrike" dirty="0">
                          <a:solidFill>
                            <a:srgbClr val="000000"/>
                          </a:solidFill>
                          <a:latin typeface="Calibri"/>
                        </a:rPr>
                        <a:t>preprocessing, sentence splitting, tokenization, lexical and morphological analysis, syntactic/ semantic parsing, machine translation</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C++</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pl-PL" sz="1100" b="0" i="0" u="none" strike="noStrike" dirty="0">
                          <a:solidFill>
                            <a:srgbClr val="000000"/>
                          </a:solidFill>
                          <a:latin typeface="Calibri"/>
                        </a:rPr>
                        <a:t>Adam Mickiewicz University in Poznań</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4"/>
                        </a:rPr>
                        <a:t>[</a:t>
                      </a:r>
                      <a:r>
                        <a:rPr lang="en-US" sz="1100" b="0" i="0" u="sng" strike="noStrike" dirty="0" smtClean="0">
                          <a:solidFill>
                            <a:srgbClr val="0000FF"/>
                          </a:solidFill>
                          <a:latin typeface="Calibri"/>
                          <a:hlinkClick r:id="rId4"/>
                        </a:rPr>
                        <a:t>21]</a:t>
                      </a:r>
                      <a:endParaRPr lang="en-US" sz="1100" b="0" i="0" u="sng" strike="noStrike" dirty="0">
                        <a:solidFill>
                          <a:srgbClr val="0000FF"/>
                        </a:solidFill>
                        <a:latin typeface="Calibri"/>
                      </a:endParaRP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r h="895138">
                <a:tc>
                  <a:txBody>
                    <a:bodyPr/>
                    <a:lstStyle/>
                    <a:p>
                      <a:pPr algn="ctr" fontAlgn="b"/>
                      <a:r>
                        <a:rPr lang="en-US" sz="1100" b="1" i="0" u="none" strike="noStrike" dirty="0" err="1">
                          <a:solidFill>
                            <a:srgbClr val="FA7D00"/>
                          </a:solidFill>
                          <a:latin typeface="Calibri"/>
                        </a:rPr>
                        <a:t>ScalaNLP</a:t>
                      </a:r>
                      <a:endParaRPr lang="en-US" sz="1100" b="1" i="0" u="none" strike="noStrike" dirty="0">
                        <a:solidFill>
                          <a:srgbClr val="FA7D00"/>
                        </a:solidFill>
                        <a:latin typeface="Calibri"/>
                      </a:endParaRP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Tokenization, POS tagging, sentence segmentation, sequence tagging (CRF, HMM), machine learning algorithms(linear regression, Naïve Bayes, SVM, K-Means, LDA, Neural Network )</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Scala</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David Hall and Daniel </a:t>
                      </a:r>
                      <a:r>
                        <a:rPr lang="en-US" sz="1100" b="0" i="0" u="none" strike="noStrike" dirty="0" err="1">
                          <a:solidFill>
                            <a:srgbClr val="000000"/>
                          </a:solidFill>
                          <a:latin typeface="Calibri"/>
                        </a:rPr>
                        <a:t>Ramage</a:t>
                      </a:r>
                      <a:endParaRPr lang="en-US" sz="1100" b="0" i="0" u="none" strike="noStrike" dirty="0">
                        <a:solidFill>
                          <a:srgbClr val="000000"/>
                        </a:solidFill>
                        <a:latin typeface="Calibri"/>
                      </a:endParaRP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5"/>
                        </a:rPr>
                        <a:t>[</a:t>
                      </a:r>
                      <a:r>
                        <a:rPr lang="en-US" sz="1100" b="0" i="0" u="sng" strike="noStrike" dirty="0" smtClean="0">
                          <a:solidFill>
                            <a:srgbClr val="0000FF"/>
                          </a:solidFill>
                          <a:latin typeface="Calibri"/>
                          <a:hlinkClick r:id="rId5"/>
                        </a:rPr>
                        <a:t>22]</a:t>
                      </a:r>
                      <a:endParaRPr lang="en-US" sz="1100" b="0" i="0" u="sng" strike="noStrike" dirty="0">
                        <a:solidFill>
                          <a:srgbClr val="0000FF"/>
                        </a:solidFill>
                        <a:latin typeface="Calibri"/>
                      </a:endParaRP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r h="671353">
                <a:tc>
                  <a:txBody>
                    <a:bodyPr/>
                    <a:lstStyle/>
                    <a:p>
                      <a:pPr algn="ctr" fontAlgn="b"/>
                      <a:r>
                        <a:rPr lang="en-US" sz="1100" b="1" i="0" u="none" strike="noStrike" dirty="0">
                          <a:solidFill>
                            <a:srgbClr val="FA7D00"/>
                          </a:solidFill>
                          <a:latin typeface="Calibri"/>
                        </a:rPr>
                        <a:t>Stanford NLP</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Tokenization, POS tagging, named entity recognition, parsing, coreference, topic modeling, </a:t>
                      </a:r>
                      <a:r>
                        <a:rPr lang="en-US" sz="1100" b="0" i="0" u="none" strike="noStrike" dirty="0" smtClean="0">
                          <a:solidFill>
                            <a:srgbClr val="000000"/>
                          </a:solidFill>
                          <a:latin typeface="Calibri"/>
                        </a:rPr>
                        <a:t>classification </a:t>
                      </a:r>
                      <a:r>
                        <a:rPr lang="en-US" sz="1100" b="0" i="0" u="none" strike="noStrike" dirty="0">
                          <a:solidFill>
                            <a:srgbClr val="000000"/>
                          </a:solidFill>
                          <a:latin typeface="Calibri"/>
                        </a:rPr>
                        <a:t>(Naïve Bayes, logistic regression, </a:t>
                      </a:r>
                      <a:r>
                        <a:rPr lang="en-US" sz="1100" b="0" i="0" u="none" strike="noStrike" dirty="0" smtClean="0">
                          <a:solidFill>
                            <a:srgbClr val="000000"/>
                          </a:solidFill>
                          <a:latin typeface="Calibri"/>
                        </a:rPr>
                        <a:t>maximum </a:t>
                      </a:r>
                      <a:r>
                        <a:rPr lang="en-US" sz="1100" b="0" i="0" u="none" strike="noStrike" dirty="0">
                          <a:solidFill>
                            <a:srgbClr val="000000"/>
                          </a:solidFill>
                          <a:latin typeface="Calibri"/>
                        </a:rPr>
                        <a:t>entropy), sequence tagging(CRF)</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Java</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The Stanford Natural Language Processing Group</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6"/>
                        </a:rPr>
                        <a:t>[</a:t>
                      </a:r>
                      <a:r>
                        <a:rPr lang="en-US" sz="1100" b="0" i="0" u="sng" strike="noStrike" dirty="0" smtClean="0">
                          <a:solidFill>
                            <a:srgbClr val="0000FF"/>
                          </a:solidFill>
                          <a:latin typeface="Calibri"/>
                          <a:hlinkClick r:id="rId6"/>
                        </a:rPr>
                        <a:t>23]</a:t>
                      </a:r>
                      <a:endParaRPr lang="en-US" sz="1100" b="0" i="0" u="sng" strike="noStrike" dirty="0">
                        <a:solidFill>
                          <a:srgbClr val="0000FF"/>
                        </a:solidFill>
                        <a:latin typeface="Calibri"/>
                      </a:endParaRP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r h="648975">
                <a:tc>
                  <a:txBody>
                    <a:bodyPr/>
                    <a:lstStyle/>
                    <a:p>
                      <a:pPr algn="ctr" fontAlgn="b"/>
                      <a:r>
                        <a:rPr lang="en-US" sz="1100" b="1" i="0" u="none" strike="noStrike">
                          <a:solidFill>
                            <a:srgbClr val="FA7D00"/>
                          </a:solidFill>
                          <a:latin typeface="Calibri"/>
                        </a:rPr>
                        <a:t>Rasp</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Tokenization, POS tagging, </a:t>
                      </a:r>
                      <a:r>
                        <a:rPr lang="en-US" sz="1100" b="0" i="0" u="none" strike="noStrike" dirty="0" smtClean="0">
                          <a:solidFill>
                            <a:srgbClr val="000000"/>
                          </a:solidFill>
                          <a:latin typeface="Calibri"/>
                        </a:rPr>
                        <a:t>lemmatization</a:t>
                      </a:r>
                      <a:r>
                        <a:rPr lang="en-US" sz="1100" b="0" i="0" u="none" strike="noStrike" dirty="0">
                          <a:solidFill>
                            <a:srgbClr val="000000"/>
                          </a:solidFill>
                          <a:latin typeface="Calibri"/>
                        </a:rPr>
                        <a:t>, </a:t>
                      </a:r>
                      <a:r>
                        <a:rPr lang="en-US" sz="1100" b="0" i="0" u="none" strike="noStrike" dirty="0" smtClean="0">
                          <a:solidFill>
                            <a:srgbClr val="000000"/>
                          </a:solidFill>
                          <a:latin typeface="Calibri"/>
                        </a:rPr>
                        <a:t>parsing</a:t>
                      </a:r>
                      <a:endParaRPr lang="en-US" sz="1100" b="0" i="0" u="none" strike="noStrike" dirty="0">
                        <a:solidFill>
                          <a:srgbClr val="000000"/>
                        </a:solidFill>
                        <a:latin typeface="Calibri"/>
                      </a:endParaRP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C++</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University of Cambridge</a:t>
                      </a:r>
                      <a:r>
                        <a:rPr lang="en-US" sz="1100" b="0" i="0" u="none" strike="noStrike" dirty="0" smtClean="0">
                          <a:solidFill>
                            <a:srgbClr val="000000"/>
                          </a:solidFill>
                          <a:latin typeface="Calibri"/>
                        </a:rPr>
                        <a:t>, </a:t>
                      </a:r>
                      <a:r>
                        <a:rPr lang="en-US" sz="1100" b="0" i="0" u="none" strike="noStrike" dirty="0" smtClean="0">
                          <a:solidFill>
                            <a:srgbClr val="0B0080"/>
                          </a:solidFill>
                          <a:latin typeface="Calibri"/>
                        </a:rPr>
                        <a:t>University </a:t>
                      </a:r>
                      <a:r>
                        <a:rPr lang="en-US" sz="1100" b="0" i="0" u="none" strike="noStrike" dirty="0">
                          <a:solidFill>
                            <a:srgbClr val="0B0080"/>
                          </a:solidFill>
                          <a:latin typeface="Calibri"/>
                        </a:rPr>
                        <a:t>of Sussex</a:t>
                      </a:r>
                      <a:endParaRPr lang="en-US" sz="1100" b="0" i="0" u="none" strike="noStrike" dirty="0">
                        <a:solidFill>
                          <a:srgbClr val="000000"/>
                        </a:solidFill>
                        <a:latin typeface="Calibri"/>
                      </a:endParaRP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7"/>
                        </a:rPr>
                        <a:t>[</a:t>
                      </a:r>
                      <a:r>
                        <a:rPr lang="en-US" sz="1100" b="0" i="0" u="sng" strike="noStrike" dirty="0" smtClean="0">
                          <a:solidFill>
                            <a:srgbClr val="0000FF"/>
                          </a:solidFill>
                          <a:latin typeface="Calibri"/>
                          <a:hlinkClick r:id="rId7"/>
                        </a:rPr>
                        <a:t>24]</a:t>
                      </a:r>
                      <a:endParaRPr lang="en-US" sz="1100" b="0" i="0" u="sng" strike="noStrike" dirty="0">
                        <a:solidFill>
                          <a:srgbClr val="0000FF"/>
                        </a:solidFill>
                        <a:latin typeface="Calibri"/>
                      </a:endParaRP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r h="447568">
                <a:tc>
                  <a:txBody>
                    <a:bodyPr/>
                    <a:lstStyle/>
                    <a:p>
                      <a:pPr algn="ctr" fontAlgn="b"/>
                      <a:r>
                        <a:rPr lang="en-US" sz="1100" b="1" i="0" u="none" strike="noStrike">
                          <a:solidFill>
                            <a:srgbClr val="FA7D00"/>
                          </a:solidFill>
                          <a:latin typeface="Calibri"/>
                        </a:rPr>
                        <a:t>Natural</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Tokenization, stemming, classification (Naïve Bayes, logistic regression),morphological analysis, WordNet</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JavaScript, NodeJs</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Chris Umbel</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8"/>
                        </a:rPr>
                        <a:t>[</a:t>
                      </a:r>
                      <a:r>
                        <a:rPr lang="en-US" sz="1100" b="0" i="0" u="sng" strike="noStrike" dirty="0" smtClean="0">
                          <a:solidFill>
                            <a:srgbClr val="0000FF"/>
                          </a:solidFill>
                          <a:latin typeface="Calibri"/>
                          <a:hlinkClick r:id="rId8"/>
                        </a:rPr>
                        <a:t>25]</a:t>
                      </a:r>
                      <a:endParaRPr lang="en-US" sz="1100" b="0" i="0" u="sng" strike="noStrike" dirty="0">
                        <a:solidFill>
                          <a:srgbClr val="0000FF"/>
                        </a:solidFill>
                        <a:latin typeface="Calibri"/>
                      </a:endParaRP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r h="671353">
                <a:tc>
                  <a:txBody>
                    <a:bodyPr/>
                    <a:lstStyle/>
                    <a:p>
                      <a:pPr algn="ctr" fontAlgn="b"/>
                      <a:r>
                        <a:rPr lang="en-US" sz="1100" b="1" i="0" u="none" strike="noStrike" dirty="0">
                          <a:solidFill>
                            <a:srgbClr val="FA7D00"/>
                          </a:solidFill>
                          <a:latin typeface="Calibri"/>
                        </a:rPr>
                        <a:t>Text Engineering Software Laboratory (Tesla)</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latin typeface="Calibri"/>
                        </a:rPr>
                        <a:t>Tokenization, POS tagging, sequence alignment</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Java</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University of Cologne</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9"/>
                        </a:rPr>
                        <a:t>[</a:t>
                      </a:r>
                      <a:r>
                        <a:rPr lang="en-US" sz="1100" b="0" i="0" u="sng" strike="noStrike" dirty="0" smtClean="0">
                          <a:solidFill>
                            <a:srgbClr val="0000FF"/>
                          </a:solidFill>
                          <a:latin typeface="Calibri"/>
                          <a:hlinkClick r:id="rId9"/>
                        </a:rPr>
                        <a:t>26]</a:t>
                      </a:r>
                      <a:endParaRPr lang="en-US" sz="1100" b="0" i="0" u="sng" strike="noStrike" dirty="0">
                        <a:solidFill>
                          <a:srgbClr val="0000FF"/>
                        </a:solidFill>
                        <a:latin typeface="Calibri"/>
                      </a:endParaRP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r h="447568">
                <a:tc>
                  <a:txBody>
                    <a:bodyPr/>
                    <a:lstStyle/>
                    <a:p>
                      <a:pPr algn="ctr" fontAlgn="b"/>
                      <a:r>
                        <a:rPr lang="en-US" sz="1100" b="1" i="0" u="none" strike="noStrike" dirty="0" err="1">
                          <a:solidFill>
                            <a:srgbClr val="FA7D00"/>
                          </a:solidFill>
                          <a:latin typeface="Calibri"/>
                        </a:rPr>
                        <a:t>Treex</a:t>
                      </a:r>
                      <a:endParaRPr lang="en-US" sz="1100" b="1" i="0" u="none" strike="noStrike" dirty="0">
                        <a:solidFill>
                          <a:srgbClr val="FA7D00"/>
                        </a:solidFill>
                        <a:latin typeface="Calibri"/>
                      </a:endParaRP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latin typeface="Calibri"/>
                        </a:rPr>
                        <a:t>Machine translation</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Perl</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Charles University in Prague</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10"/>
                        </a:rPr>
                        <a:t>[</a:t>
                      </a:r>
                      <a:r>
                        <a:rPr lang="en-US" sz="1100" b="0" i="0" u="sng" strike="noStrike" dirty="0" smtClean="0">
                          <a:solidFill>
                            <a:srgbClr val="0000FF"/>
                          </a:solidFill>
                          <a:latin typeface="Calibri"/>
                          <a:hlinkClick r:id="rId10"/>
                        </a:rPr>
                        <a:t>27]</a:t>
                      </a:r>
                      <a:endParaRPr lang="en-US" sz="1100" b="0" i="0" u="sng" strike="noStrike" dirty="0">
                        <a:solidFill>
                          <a:srgbClr val="0000FF"/>
                        </a:solidFill>
                        <a:latin typeface="Calibri"/>
                      </a:endParaRP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B8A6D28-8101-4277-BD3B-09002AC06C4B}" type="slidenum">
              <a:rPr lang="en-US" smtClean="0"/>
              <a:pPr/>
              <a:t>39</a:t>
            </a:fld>
            <a:endParaRPr lang="en-US"/>
          </a:p>
        </p:txBody>
      </p:sp>
      <p:graphicFrame>
        <p:nvGraphicFramePr>
          <p:cNvPr id="3" name="Table 2"/>
          <p:cNvGraphicFramePr>
            <a:graphicFrameLocks noGrp="1"/>
          </p:cNvGraphicFramePr>
          <p:nvPr/>
        </p:nvGraphicFramePr>
        <p:xfrm>
          <a:off x="381000" y="609601"/>
          <a:ext cx="8305800" cy="5105399"/>
        </p:xfrm>
        <a:graphic>
          <a:graphicData uri="http://schemas.openxmlformats.org/drawingml/2006/table">
            <a:tbl>
              <a:tblPr/>
              <a:tblGrid>
                <a:gridCol w="1279421"/>
                <a:gridCol w="4213742"/>
                <a:gridCol w="782254"/>
                <a:gridCol w="1376768"/>
                <a:gridCol w="653615"/>
              </a:tblGrid>
              <a:tr h="189089">
                <a:tc>
                  <a:txBody>
                    <a:bodyPr/>
                    <a:lstStyle/>
                    <a:p>
                      <a:pPr algn="ctr" fontAlgn="ctr"/>
                      <a:r>
                        <a:rPr lang="en-US" sz="1100" b="1" i="0" u="none" strike="noStrike" dirty="0">
                          <a:solidFill>
                            <a:srgbClr val="FA7D00"/>
                          </a:solidFill>
                          <a:latin typeface="Calibri"/>
                        </a:rPr>
                        <a:t>Name</a:t>
                      </a:r>
                    </a:p>
                  </a:txBody>
                  <a:tcPr marL="7526"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100" b="1" i="0" u="none" strike="noStrike">
                          <a:solidFill>
                            <a:srgbClr val="FA7D00"/>
                          </a:solidFill>
                          <a:latin typeface="Calibri"/>
                        </a:rPr>
                        <a:t>Main Features</a:t>
                      </a:r>
                    </a:p>
                  </a:txBody>
                  <a:tcPr marL="7526"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100" b="1" i="0" u="none" strike="noStrike">
                          <a:solidFill>
                            <a:srgbClr val="FA7D00"/>
                          </a:solidFill>
                          <a:latin typeface="Calibri"/>
                        </a:rPr>
                        <a:t>Language</a:t>
                      </a:r>
                    </a:p>
                  </a:txBody>
                  <a:tcPr marL="7526" marR="7526" marT="7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100" b="1" i="0" u="none" strike="noStrike">
                          <a:solidFill>
                            <a:srgbClr val="FA7D00"/>
                          </a:solidFill>
                          <a:latin typeface="Calibri"/>
                        </a:rPr>
                        <a:t>Creators</a:t>
                      </a:r>
                    </a:p>
                  </a:txBody>
                  <a:tcPr marL="7526"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100" b="1" i="0" u="none" strike="noStrike">
                          <a:solidFill>
                            <a:srgbClr val="FA7D00"/>
                          </a:solidFill>
                          <a:latin typeface="Calibri"/>
                        </a:rPr>
                        <a:t>Website</a:t>
                      </a:r>
                    </a:p>
                  </a:txBody>
                  <a:tcPr marL="7526"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567266">
                <a:tc>
                  <a:txBody>
                    <a:bodyPr/>
                    <a:lstStyle/>
                    <a:p>
                      <a:pPr algn="ctr" fontAlgn="b"/>
                      <a:r>
                        <a:rPr lang="en-US" sz="1100" b="1" i="0" u="none" strike="noStrike" dirty="0">
                          <a:solidFill>
                            <a:srgbClr val="FA7D00"/>
                          </a:solidFill>
                          <a:latin typeface="Calibri"/>
                        </a:rPr>
                        <a:t>UIMA</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latin typeface="Calibri"/>
                        </a:rPr>
                        <a:t>Industry standard for content analytics, contains a set of rule based and machine learning annotators and tools</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Java / C++</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Apache</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2"/>
                        </a:rPr>
                        <a:t>[</a:t>
                      </a:r>
                      <a:r>
                        <a:rPr lang="en-US" sz="1100" b="0" i="0" u="sng" strike="noStrike" dirty="0" smtClean="0">
                          <a:solidFill>
                            <a:srgbClr val="0000FF"/>
                          </a:solidFill>
                          <a:latin typeface="Calibri"/>
                          <a:hlinkClick r:id="rId2"/>
                        </a:rPr>
                        <a:t>28]</a:t>
                      </a:r>
                      <a:endParaRPr lang="en-US" sz="1100" b="0" i="0" u="sng" strike="noStrike" dirty="0">
                        <a:solidFill>
                          <a:srgbClr val="0000FF"/>
                        </a:solidFill>
                        <a:latin typeface="Calibri"/>
                      </a:endParaRP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r h="567266">
                <a:tc>
                  <a:txBody>
                    <a:bodyPr/>
                    <a:lstStyle/>
                    <a:p>
                      <a:pPr algn="ctr" fontAlgn="b"/>
                      <a:r>
                        <a:rPr lang="en-US" sz="1100" b="1" i="0" u="none" strike="noStrike" dirty="0" err="1">
                          <a:solidFill>
                            <a:srgbClr val="FA7D00"/>
                          </a:solidFill>
                          <a:latin typeface="Calibri"/>
                        </a:rPr>
                        <a:t>VisualText</a:t>
                      </a:r>
                      <a:endParaRPr lang="en-US" sz="1100" b="1" i="0" u="none" strike="noStrike" dirty="0">
                        <a:solidFill>
                          <a:srgbClr val="FA7D00"/>
                        </a:solidFill>
                        <a:latin typeface="Calibri"/>
                      </a:endParaRPr>
                    </a:p>
                  </a:txBody>
                  <a:tcPr marL="7526"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Tokenization, POS tagging, named entity recognition, classification, text summarization</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NLP++ / compiles to C++</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Text Analysis International, Inc</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3"/>
                        </a:rPr>
                        <a:t>[</a:t>
                      </a:r>
                      <a:r>
                        <a:rPr lang="en-US" sz="1100" b="0" i="0" u="sng" strike="noStrike" dirty="0" smtClean="0">
                          <a:solidFill>
                            <a:srgbClr val="0000FF"/>
                          </a:solidFill>
                          <a:latin typeface="Calibri"/>
                          <a:hlinkClick r:id="rId3"/>
                        </a:rPr>
                        <a:t>29]</a:t>
                      </a:r>
                      <a:endParaRPr lang="en-US" sz="1100" b="0" i="0" u="sng" strike="noStrike" dirty="0">
                        <a:solidFill>
                          <a:srgbClr val="0000FF"/>
                        </a:solidFill>
                        <a:latin typeface="Calibri"/>
                      </a:endParaRP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r h="567266">
                <a:tc>
                  <a:txBody>
                    <a:bodyPr/>
                    <a:lstStyle/>
                    <a:p>
                      <a:pPr algn="ctr" fontAlgn="b"/>
                      <a:r>
                        <a:rPr lang="en-US" sz="1100" b="1" i="0" u="none" strike="noStrike" dirty="0" err="1">
                          <a:solidFill>
                            <a:srgbClr val="FA7D00"/>
                          </a:solidFill>
                          <a:latin typeface="Calibri"/>
                        </a:rPr>
                        <a:t>WebLab</a:t>
                      </a:r>
                      <a:r>
                        <a:rPr lang="en-US" sz="1100" b="1" i="0" u="none" strike="noStrike" dirty="0">
                          <a:solidFill>
                            <a:srgbClr val="FA7D00"/>
                          </a:solidFill>
                          <a:latin typeface="Calibri"/>
                        </a:rPr>
                        <a:t>-project</a:t>
                      </a:r>
                    </a:p>
                  </a:txBody>
                  <a:tcPr marL="7526"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smtClean="0">
                          <a:solidFill>
                            <a:srgbClr val="000000"/>
                          </a:solidFill>
                          <a:latin typeface="Calibri"/>
                        </a:rPr>
                        <a:t>Language </a:t>
                      </a:r>
                      <a:r>
                        <a:rPr lang="en-US" sz="1100" b="0" i="0" u="none" strike="noStrike" dirty="0">
                          <a:solidFill>
                            <a:srgbClr val="000000"/>
                          </a:solidFill>
                          <a:latin typeface="Calibri"/>
                        </a:rPr>
                        <a:t>identification, named entity recognition, semantic analysis, relation extraction, text </a:t>
                      </a:r>
                      <a:r>
                        <a:rPr lang="en-US" sz="1100" b="0" i="0" u="none" strike="noStrike" dirty="0" smtClean="0">
                          <a:solidFill>
                            <a:srgbClr val="000000"/>
                          </a:solidFill>
                          <a:latin typeface="Calibri"/>
                        </a:rPr>
                        <a:t>classification </a:t>
                      </a:r>
                      <a:r>
                        <a:rPr lang="en-US" sz="1100" b="0" i="0" u="none" strike="noStrike" dirty="0">
                          <a:solidFill>
                            <a:srgbClr val="000000"/>
                          </a:solidFill>
                          <a:latin typeface="Calibri"/>
                        </a:rPr>
                        <a:t>and clustering, text </a:t>
                      </a:r>
                      <a:r>
                        <a:rPr lang="en-US" sz="1100" b="0" i="0" u="none" strike="noStrike" dirty="0" smtClean="0">
                          <a:solidFill>
                            <a:srgbClr val="000000"/>
                          </a:solidFill>
                          <a:latin typeface="Calibri"/>
                        </a:rPr>
                        <a:t>summarization</a:t>
                      </a:r>
                      <a:endParaRPr lang="en-US" sz="1100" b="0" i="0" u="none" strike="noStrike" dirty="0">
                        <a:solidFill>
                          <a:srgbClr val="000000"/>
                        </a:solidFill>
                        <a:latin typeface="Calibri"/>
                      </a:endParaRP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Java / C++</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OW2</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smtClean="0">
                          <a:solidFill>
                            <a:srgbClr val="0000FF"/>
                          </a:solidFill>
                          <a:latin typeface="Calibri"/>
                          <a:hlinkClick r:id="rId4"/>
                        </a:rPr>
                        <a:t>[30]</a:t>
                      </a:r>
                      <a:endParaRPr lang="en-US" sz="1100" b="0" i="0" u="sng" strike="noStrike" dirty="0">
                        <a:solidFill>
                          <a:srgbClr val="0000FF"/>
                        </a:solidFill>
                        <a:latin typeface="Calibri"/>
                      </a:endParaRP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r h="756356">
                <a:tc>
                  <a:txBody>
                    <a:bodyPr/>
                    <a:lstStyle/>
                    <a:p>
                      <a:pPr algn="ctr" fontAlgn="b"/>
                      <a:r>
                        <a:rPr lang="en-US" sz="1100" b="1" i="0" u="none" strike="noStrike" dirty="0" err="1">
                          <a:solidFill>
                            <a:srgbClr val="FA7D00"/>
                          </a:solidFill>
                          <a:latin typeface="Calibri"/>
                        </a:rPr>
                        <a:t>UniteX</a:t>
                      </a:r>
                      <a:endParaRPr lang="en-US" sz="1100" b="1" i="0" u="none" strike="noStrike" dirty="0">
                        <a:solidFill>
                          <a:srgbClr val="FA7D00"/>
                        </a:solidFill>
                        <a:latin typeface="Calibri"/>
                      </a:endParaRPr>
                    </a:p>
                  </a:txBody>
                  <a:tcPr marL="7526"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Tokenization, sentence boundary detection, parsing, morphological analysis, rule-based named entity </a:t>
                      </a:r>
                      <a:r>
                        <a:rPr lang="en-US" sz="1100" b="0" i="0" u="none" strike="noStrike" dirty="0" smtClean="0">
                          <a:solidFill>
                            <a:srgbClr val="000000"/>
                          </a:solidFill>
                          <a:latin typeface="Calibri"/>
                        </a:rPr>
                        <a:t>recognition, </a:t>
                      </a:r>
                      <a:r>
                        <a:rPr lang="en-US" sz="1100" b="0" i="0" u="none" strike="noStrike" dirty="0">
                          <a:solidFill>
                            <a:srgbClr val="000000"/>
                          </a:solidFill>
                          <a:latin typeface="Calibri"/>
                        </a:rPr>
                        <a:t>text alignment, word sense disambiguation</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Java &amp; C++</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latin typeface="Calibri"/>
                        </a:rPr>
                        <a:t>Laboratoire d'Automatique Documentaire et Linguistique</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5"/>
                        </a:rPr>
                        <a:t>[</a:t>
                      </a:r>
                      <a:r>
                        <a:rPr lang="en-US" sz="1100" b="0" i="0" u="sng" strike="noStrike" dirty="0" smtClean="0">
                          <a:solidFill>
                            <a:srgbClr val="0000FF"/>
                          </a:solidFill>
                          <a:latin typeface="Calibri"/>
                          <a:hlinkClick r:id="rId5"/>
                        </a:rPr>
                        <a:t>31]</a:t>
                      </a:r>
                      <a:endParaRPr lang="en-US" sz="1100" b="0" i="0" u="sng" strike="noStrike" dirty="0">
                        <a:solidFill>
                          <a:srgbClr val="0000FF"/>
                        </a:solidFill>
                        <a:latin typeface="Calibri"/>
                      </a:endParaRP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r h="1323622">
                <a:tc>
                  <a:txBody>
                    <a:bodyPr/>
                    <a:lstStyle/>
                    <a:p>
                      <a:pPr algn="ctr" fontAlgn="b"/>
                      <a:r>
                        <a:rPr lang="en-US" sz="1100" b="1" i="0" u="none" strike="noStrike" dirty="0">
                          <a:solidFill>
                            <a:srgbClr val="FA7D00"/>
                          </a:solidFill>
                          <a:latin typeface="Calibri"/>
                        </a:rPr>
                        <a:t>The Dragon Toolkit</a:t>
                      </a:r>
                    </a:p>
                  </a:txBody>
                  <a:tcPr marL="7526"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tools for accessing </a:t>
                      </a:r>
                      <a:r>
                        <a:rPr lang="en-US" sz="1100" b="0" i="0" u="none" strike="noStrike" dirty="0" err="1">
                          <a:solidFill>
                            <a:srgbClr val="000000"/>
                          </a:solidFill>
                          <a:latin typeface="Calibri"/>
                        </a:rPr>
                        <a:t>PubMed</a:t>
                      </a:r>
                      <a:r>
                        <a:rPr lang="en-US" sz="1100" b="0" i="0" u="none" strike="noStrike" dirty="0">
                          <a:solidFill>
                            <a:srgbClr val="000000"/>
                          </a:solidFill>
                          <a:latin typeface="Calibri"/>
                        </a:rPr>
                        <a:t>, TREC collection, </a:t>
                      </a:r>
                      <a:r>
                        <a:rPr lang="en-US" sz="1100" b="0" i="0" u="none" strike="noStrike" dirty="0" err="1">
                          <a:solidFill>
                            <a:srgbClr val="000000"/>
                          </a:solidFill>
                          <a:latin typeface="Calibri"/>
                        </a:rPr>
                        <a:t>NewsGroup</a:t>
                      </a:r>
                      <a:r>
                        <a:rPr lang="en-US" sz="1100" b="0" i="0" u="none" strike="noStrike" dirty="0">
                          <a:solidFill>
                            <a:srgbClr val="000000"/>
                          </a:solidFill>
                          <a:latin typeface="Calibri"/>
                        </a:rPr>
                        <a:t> articles, Reuters Articles, and Google Search Engine, </a:t>
                      </a:r>
                      <a:r>
                        <a:rPr lang="en-US" sz="1100" b="0" i="0" u="none" strike="noStrike" dirty="0" err="1" smtClean="0">
                          <a:solidFill>
                            <a:srgbClr val="000000"/>
                          </a:solidFill>
                          <a:latin typeface="Calibri"/>
                        </a:rPr>
                        <a:t>ontologies</a:t>
                      </a:r>
                      <a:r>
                        <a:rPr lang="en-US" sz="1100" b="0" i="0" u="none" strike="noStrike" dirty="0" smtClean="0">
                          <a:solidFill>
                            <a:srgbClr val="000000"/>
                          </a:solidFill>
                          <a:latin typeface="Calibri"/>
                        </a:rPr>
                        <a:t>(UMLS</a:t>
                      </a:r>
                      <a:r>
                        <a:rPr lang="en-US" sz="1100" b="0" i="0" u="none" strike="noStrike" dirty="0">
                          <a:solidFill>
                            <a:srgbClr val="000000"/>
                          </a:solidFill>
                          <a:latin typeface="Calibri"/>
                        </a:rPr>
                        <a:t>, WordNet, </a:t>
                      </a:r>
                      <a:r>
                        <a:rPr lang="en-US" sz="1100" b="0" i="0" u="none" strike="noStrike" dirty="0" err="1">
                          <a:solidFill>
                            <a:srgbClr val="000000"/>
                          </a:solidFill>
                          <a:latin typeface="Calibri"/>
                        </a:rPr>
                        <a:t>MeSH</a:t>
                      </a:r>
                      <a:r>
                        <a:rPr lang="en-US" sz="1100" b="0" i="0" u="none" strike="noStrike" dirty="0">
                          <a:solidFill>
                            <a:srgbClr val="000000"/>
                          </a:solidFill>
                          <a:latin typeface="Calibri"/>
                        </a:rPr>
                        <a:t>), tokenization, stemming, POS tagging, named  entity </a:t>
                      </a:r>
                      <a:r>
                        <a:rPr lang="en-US" sz="1100" b="0" i="0" u="none" strike="noStrike" dirty="0" smtClean="0">
                          <a:solidFill>
                            <a:srgbClr val="000000"/>
                          </a:solidFill>
                          <a:latin typeface="Calibri"/>
                        </a:rPr>
                        <a:t>recognition, </a:t>
                      </a:r>
                      <a:r>
                        <a:rPr lang="en-US" sz="1100" b="0" i="0" u="none" strike="noStrike" dirty="0">
                          <a:solidFill>
                            <a:srgbClr val="000000"/>
                          </a:solidFill>
                          <a:latin typeface="Calibri"/>
                        </a:rPr>
                        <a:t>classification(Naïve Bayes, SVM-light, </a:t>
                      </a:r>
                      <a:r>
                        <a:rPr lang="en-US" sz="1100" b="0" i="0" u="none" strike="noStrike" dirty="0" err="1">
                          <a:solidFill>
                            <a:srgbClr val="000000"/>
                          </a:solidFill>
                          <a:latin typeface="Calibri"/>
                        </a:rPr>
                        <a:t>LibSVM</a:t>
                      </a:r>
                      <a:r>
                        <a:rPr lang="en-US" sz="1100" b="0" i="0" u="none" strike="noStrike" dirty="0" smtClean="0">
                          <a:solidFill>
                            <a:srgbClr val="000000"/>
                          </a:solidFill>
                          <a:latin typeface="Calibri"/>
                        </a:rPr>
                        <a:t>, logistic </a:t>
                      </a:r>
                      <a:r>
                        <a:rPr lang="en-US" sz="1100" b="0" i="0" u="none" strike="noStrike" dirty="0">
                          <a:solidFill>
                            <a:srgbClr val="000000"/>
                          </a:solidFill>
                          <a:latin typeface="Calibri"/>
                        </a:rPr>
                        <a:t>regression), </a:t>
                      </a:r>
                      <a:r>
                        <a:rPr lang="en-US" sz="1100" b="0" i="0" u="none" strike="noStrike" dirty="0" smtClean="0">
                          <a:solidFill>
                            <a:srgbClr val="000000"/>
                          </a:solidFill>
                          <a:latin typeface="Calibri"/>
                        </a:rPr>
                        <a:t>clustering(K-Means</a:t>
                      </a:r>
                      <a:r>
                        <a:rPr lang="en-US" sz="1100" b="0" i="0" u="none" strike="noStrike" dirty="0">
                          <a:solidFill>
                            <a:srgbClr val="000000"/>
                          </a:solidFill>
                          <a:latin typeface="Calibri"/>
                        </a:rPr>
                        <a:t>, </a:t>
                      </a:r>
                      <a:r>
                        <a:rPr lang="en-US" sz="1100" b="0" i="0" u="none" strike="noStrike" dirty="0" smtClean="0">
                          <a:solidFill>
                            <a:srgbClr val="000000"/>
                          </a:solidFill>
                          <a:latin typeface="Calibri"/>
                        </a:rPr>
                        <a:t>hierarchical </a:t>
                      </a:r>
                      <a:r>
                        <a:rPr lang="en-US" sz="1100" b="0" i="0" u="none" strike="noStrike" dirty="0">
                          <a:solidFill>
                            <a:srgbClr val="000000"/>
                          </a:solidFill>
                          <a:latin typeface="Calibri"/>
                        </a:rPr>
                        <a:t>clustering), topic modeling(LDA), text summarization,  </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Java</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Drexel University</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6"/>
                        </a:rPr>
                        <a:t>[</a:t>
                      </a:r>
                      <a:r>
                        <a:rPr lang="en-US" sz="1100" b="0" i="0" u="sng" strike="noStrike" dirty="0" smtClean="0">
                          <a:solidFill>
                            <a:srgbClr val="0000FF"/>
                          </a:solidFill>
                          <a:latin typeface="Calibri"/>
                          <a:hlinkClick r:id="rId6"/>
                        </a:rPr>
                        <a:t>32]</a:t>
                      </a:r>
                      <a:endParaRPr lang="en-US" sz="1100" b="0" i="0" u="sng" strike="noStrike" dirty="0">
                        <a:solidFill>
                          <a:srgbClr val="0000FF"/>
                        </a:solidFill>
                        <a:latin typeface="Calibri"/>
                      </a:endParaRP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r h="756356">
                <a:tc>
                  <a:txBody>
                    <a:bodyPr/>
                    <a:lstStyle/>
                    <a:p>
                      <a:pPr algn="ctr" fontAlgn="b"/>
                      <a:r>
                        <a:rPr lang="en-US" sz="1100" b="1" i="0" u="none" strike="noStrike" dirty="0">
                          <a:solidFill>
                            <a:srgbClr val="FA7D00"/>
                          </a:solidFill>
                          <a:latin typeface="Calibri"/>
                        </a:rPr>
                        <a:t>Text Extraction, Annotation and Retrieval Toolkit</a:t>
                      </a:r>
                    </a:p>
                  </a:txBody>
                  <a:tcPr marL="7526"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latin typeface="Calibri"/>
                        </a:rPr>
                        <a:t>Tokenization, chunking, sentence segmenting, parsing, ontology(WordNet), topic modeling(LDA), named entity recognition, stemming, machine learning algorithms(decision tree, SVM, neural network)</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Ruby</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Louis </a:t>
                      </a:r>
                      <a:r>
                        <a:rPr lang="en-US" sz="1100" b="0" i="0" u="none" strike="noStrike" dirty="0" err="1">
                          <a:solidFill>
                            <a:srgbClr val="000000"/>
                          </a:solidFill>
                          <a:latin typeface="Calibri"/>
                        </a:rPr>
                        <a:t>Mullie</a:t>
                      </a:r>
                      <a:endParaRPr lang="en-US" sz="1100" b="0" i="0" u="none" strike="noStrike" dirty="0">
                        <a:solidFill>
                          <a:srgbClr val="000000"/>
                        </a:solidFill>
                        <a:latin typeface="Calibri"/>
                      </a:endParaRP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7"/>
                        </a:rPr>
                        <a:t>[</a:t>
                      </a:r>
                      <a:r>
                        <a:rPr lang="en-US" sz="1100" b="0" i="0" u="sng" strike="noStrike" dirty="0" smtClean="0">
                          <a:solidFill>
                            <a:srgbClr val="0000FF"/>
                          </a:solidFill>
                          <a:latin typeface="Calibri"/>
                          <a:hlinkClick r:id="rId7"/>
                        </a:rPr>
                        <a:t>33]</a:t>
                      </a:r>
                      <a:endParaRPr lang="en-US" sz="1100" b="0" i="0" u="sng" strike="noStrike" dirty="0">
                        <a:solidFill>
                          <a:srgbClr val="0000FF"/>
                        </a:solidFill>
                        <a:latin typeface="Calibri"/>
                      </a:endParaRP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r h="378178">
                <a:tc>
                  <a:txBody>
                    <a:bodyPr/>
                    <a:lstStyle/>
                    <a:p>
                      <a:pPr algn="ctr" fontAlgn="b"/>
                      <a:r>
                        <a:rPr lang="en-US" sz="1100" b="1" i="0" u="none" strike="noStrike" dirty="0" err="1">
                          <a:solidFill>
                            <a:srgbClr val="FA7D00"/>
                          </a:solidFill>
                          <a:latin typeface="Calibri"/>
                        </a:rPr>
                        <a:t>Zhihuita</a:t>
                      </a:r>
                      <a:r>
                        <a:rPr lang="en-US" sz="1100" b="1" i="0" u="none" strike="noStrike" dirty="0">
                          <a:solidFill>
                            <a:srgbClr val="FA7D00"/>
                          </a:solidFill>
                          <a:latin typeface="Calibri"/>
                        </a:rPr>
                        <a:t> NLP API</a:t>
                      </a:r>
                    </a:p>
                  </a:txBody>
                  <a:tcPr marL="7526"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latin typeface="Calibri"/>
                        </a:rPr>
                        <a:t>Chinese text segmentation, spelling checking, pattern matching,</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C</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Zhihuita.org</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8"/>
                        </a:rPr>
                        <a:t>[34]</a:t>
                      </a:r>
                      <a:endParaRPr lang="en-US" sz="1100" b="0" i="0" u="sng" strike="noStrike" dirty="0">
                        <a:solidFill>
                          <a:srgbClr val="0000FF"/>
                        </a:solidFill>
                        <a:latin typeface="Calibri"/>
                      </a:endParaRP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0" y="4038600"/>
            <a:ext cx="7772400" cy="1362075"/>
          </a:xfrm>
        </p:spPr>
        <p:txBody>
          <a:bodyPr/>
          <a:lstStyle/>
          <a:p>
            <a:r>
              <a:rPr lang="en-US" dirty="0" smtClean="0"/>
              <a:t>Text mining techniques</a:t>
            </a:r>
            <a:endParaRPr lang="en-US" dirty="0"/>
          </a:p>
        </p:txBody>
      </p:sp>
      <p:sp>
        <p:nvSpPr>
          <p:cNvPr id="6" name="Text Placeholder 5"/>
          <p:cNvSpPr>
            <a:spLocks noGrp="1"/>
          </p:cNvSpPr>
          <p:nvPr>
            <p:ph type="body" idx="1"/>
          </p:nvPr>
        </p:nvSpPr>
        <p:spPr>
          <a:xfrm>
            <a:off x="914400" y="4724400"/>
            <a:ext cx="7772400" cy="1500187"/>
          </a:xfrm>
        </p:spPr>
        <p:txBody>
          <a:bodyPr>
            <a:normAutofit fontScale="92500" lnSpcReduction="20000"/>
          </a:bodyPr>
          <a:lstStyle/>
          <a:p>
            <a:r>
              <a:rPr lang="en-US" dirty="0" smtClean="0"/>
              <a:t>Text Classification</a:t>
            </a:r>
          </a:p>
          <a:p>
            <a:r>
              <a:rPr lang="en-US" dirty="0" smtClean="0"/>
              <a:t>Sentiment Analysis</a:t>
            </a:r>
          </a:p>
          <a:p>
            <a:r>
              <a:rPr lang="en-US" dirty="0" smtClean="0"/>
              <a:t>Topic Modeling</a:t>
            </a:r>
          </a:p>
          <a:p>
            <a:r>
              <a:rPr lang="en-US" dirty="0" smtClean="0"/>
              <a:t>Named Entity Recognition</a:t>
            </a:r>
          </a:p>
          <a:p>
            <a:r>
              <a:rPr lang="en-US" dirty="0" smtClean="0"/>
              <a:t>Entity Relation Extraction</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114800"/>
            <a:ext cx="7772400" cy="1362075"/>
          </a:xfrm>
        </p:spPr>
        <p:txBody>
          <a:bodyPr>
            <a:normAutofit fontScale="90000"/>
          </a:bodyPr>
          <a:lstStyle/>
          <a:p>
            <a:r>
              <a:rPr lang="en-US" dirty="0" smtClean="0"/>
              <a:t>Shared Tasks (Competitions) in Healthcare and Nature Language Processing Domains</a:t>
            </a:r>
            <a:endParaRPr lang="en-US" dirty="0"/>
          </a:p>
        </p:txBody>
      </p:sp>
      <p:sp>
        <p:nvSpPr>
          <p:cNvPr id="4" name="Slide Number Placeholder 3"/>
          <p:cNvSpPr>
            <a:spLocks noGrp="1"/>
          </p:cNvSpPr>
          <p:nvPr>
            <p:ph type="sldNum" sz="quarter" idx="12"/>
          </p:nvPr>
        </p:nvSpPr>
        <p:spPr/>
        <p:txBody>
          <a:bodyPr/>
          <a:lstStyle/>
          <a:p>
            <a:fld id="{6FF13B1A-A1C9-435C-BDB7-2D9126F32CFE}"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52400" y="1371600"/>
            <a:ext cx="8763000" cy="5410200"/>
          </a:xfrm>
        </p:spPr>
        <p:txBody>
          <a:bodyPr>
            <a:normAutofit fontScale="85000" lnSpcReduction="10000"/>
          </a:bodyPr>
          <a:lstStyle/>
          <a:p>
            <a:r>
              <a:rPr lang="en-US" sz="2400" dirty="0" smtClean="0"/>
              <a:t>Shared task series in Nature Language Processing often represent a community-wide trend and hot topics which are not fully explored in the past. </a:t>
            </a:r>
          </a:p>
          <a:p>
            <a:endParaRPr lang="en-US" sz="2400" dirty="0" smtClean="0"/>
          </a:p>
          <a:p>
            <a:r>
              <a:rPr lang="en-US" sz="2400" dirty="0" smtClean="0"/>
              <a:t>To keep up with the state-of-the-art techniques and new research topics in NLP community, we explore major conferences, workshops, special interest groups belonging to Association for Computational Linguistics (ACL). </a:t>
            </a:r>
          </a:p>
          <a:p>
            <a:endParaRPr lang="en-US" sz="2400" dirty="0" smtClean="0"/>
          </a:p>
          <a:p>
            <a:r>
              <a:rPr lang="en-US" sz="2400" dirty="0" smtClean="0"/>
              <a:t>We organize our findings into two categories: ongoing shared tasks and watch list. </a:t>
            </a:r>
          </a:p>
          <a:p>
            <a:pPr lvl="1"/>
            <a:r>
              <a:rPr lang="en-US" sz="2000" dirty="0" smtClean="0"/>
              <a:t>Ongoing list contains competitions that have already made task descriptions, data and schedules for 2014 publicly available. </a:t>
            </a:r>
          </a:p>
          <a:p>
            <a:pPr lvl="2"/>
            <a:r>
              <a:rPr lang="en-US" sz="1600" dirty="0" smtClean="0"/>
              <a:t>International Workshop on Semantic Evaluation (</a:t>
            </a:r>
            <a:r>
              <a:rPr lang="en-US" sz="1600" dirty="0" err="1" smtClean="0"/>
              <a:t>SemEval</a:t>
            </a:r>
            <a:r>
              <a:rPr lang="en-US" sz="1600" dirty="0" smtClean="0"/>
              <a:t>)</a:t>
            </a:r>
          </a:p>
          <a:p>
            <a:pPr lvl="2"/>
            <a:r>
              <a:rPr lang="en-US" sz="1600" dirty="0" smtClean="0"/>
              <a:t>CLEF </a:t>
            </a:r>
            <a:r>
              <a:rPr lang="en-US" sz="1600" dirty="0" err="1" smtClean="0"/>
              <a:t>eHealth</a:t>
            </a:r>
            <a:r>
              <a:rPr lang="en-US" sz="1600" dirty="0" smtClean="0"/>
              <a:t> Evaluation Lab</a:t>
            </a:r>
          </a:p>
          <a:p>
            <a:pPr lvl="1"/>
            <a:r>
              <a:rPr lang="en-US" sz="2000" dirty="0" smtClean="0"/>
              <a:t>Watch list contains competitions that haven’t made content available but are relevant to our interests.</a:t>
            </a:r>
          </a:p>
          <a:p>
            <a:pPr lvl="2"/>
            <a:r>
              <a:rPr lang="en-US" sz="1600" dirty="0" smtClean="0"/>
              <a:t>Conference on Nature Language Learning (</a:t>
            </a:r>
            <a:r>
              <a:rPr lang="en-US" sz="1600" dirty="0" err="1" smtClean="0"/>
              <a:t>CoNLL</a:t>
            </a:r>
            <a:r>
              <a:rPr lang="en-US" sz="1600" dirty="0" smtClean="0"/>
              <a:t>) Shared Tasks</a:t>
            </a:r>
          </a:p>
          <a:p>
            <a:pPr lvl="2"/>
            <a:r>
              <a:rPr lang="en-US" sz="1600" dirty="0" smtClean="0"/>
              <a:t>Joint Conference on Lexical and Computational Semantics (*SEM) Shared Tasks</a:t>
            </a:r>
          </a:p>
          <a:p>
            <a:pPr lvl="2"/>
            <a:r>
              <a:rPr lang="en-US" sz="1600" dirty="0" err="1" smtClean="0"/>
              <a:t>BioNLP</a:t>
            </a:r>
            <a:endParaRPr lang="en-US" sz="1600" dirty="0" smtClean="0"/>
          </a:p>
          <a:p>
            <a:pPr lvl="2"/>
            <a:r>
              <a:rPr lang="en-US" sz="1600" dirty="0" smtClean="0"/>
              <a:t>i2b2 Challenge</a:t>
            </a:r>
          </a:p>
        </p:txBody>
      </p:sp>
      <p:sp>
        <p:nvSpPr>
          <p:cNvPr id="4" name="Slide Number Placeholder 3"/>
          <p:cNvSpPr>
            <a:spLocks noGrp="1"/>
          </p:cNvSpPr>
          <p:nvPr>
            <p:ph type="sldNum" sz="quarter" idx="12"/>
          </p:nvPr>
        </p:nvSpPr>
        <p:spPr/>
        <p:txBody>
          <a:bodyPr/>
          <a:lstStyle/>
          <a:p>
            <a:fld id="{6FF13B1A-A1C9-435C-BDB7-2D9126F32CFE}"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SemEval</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sz="2800" dirty="0" smtClean="0"/>
              <a:t>Overview</a:t>
            </a:r>
          </a:p>
          <a:p>
            <a:pPr lvl="1"/>
            <a:r>
              <a:rPr lang="en-US" sz="2400" dirty="0" err="1" smtClean="0"/>
              <a:t>SemEval</a:t>
            </a:r>
            <a:r>
              <a:rPr lang="en-US" sz="2400" dirty="0" smtClean="0"/>
              <a:t>, International Workshop on Semantic Evaluation, is an ongoing series with evaluation of computational semantic analysis systems. It evolved from the </a:t>
            </a:r>
            <a:r>
              <a:rPr lang="en-US" sz="2400" dirty="0" err="1" smtClean="0"/>
              <a:t>SensEval</a:t>
            </a:r>
            <a:r>
              <a:rPr lang="en-US" sz="2400" dirty="0" smtClean="0"/>
              <a:t> (word sense evaluation) series. </a:t>
            </a:r>
          </a:p>
          <a:p>
            <a:pPr lvl="1"/>
            <a:endParaRPr lang="en-US" sz="2400" dirty="0" smtClean="0"/>
          </a:p>
          <a:p>
            <a:pPr lvl="1"/>
            <a:r>
              <a:rPr lang="en-US" sz="2400" dirty="0" smtClean="0"/>
              <a:t>SIGLEX, a Special Interest Group on Lexicon of the Association for Computational Linguistics, is the umbrella organization for the </a:t>
            </a:r>
            <a:r>
              <a:rPr lang="en-US" sz="2400" dirty="0" err="1" smtClean="0"/>
              <a:t>SemEval</a:t>
            </a:r>
            <a:r>
              <a:rPr lang="en-US" sz="2400" dirty="0" smtClean="0"/>
              <a:t>. </a:t>
            </a:r>
          </a:p>
          <a:p>
            <a:pPr lvl="1"/>
            <a:endParaRPr lang="en-US" sz="2400" dirty="0" smtClean="0"/>
          </a:p>
          <a:p>
            <a:pPr lvl="1"/>
            <a:r>
              <a:rPr lang="en-US" sz="2400" dirty="0" err="1" smtClean="0"/>
              <a:t>SemEval</a:t>
            </a:r>
            <a:r>
              <a:rPr lang="en-US" sz="2400" dirty="0" smtClean="0"/>
              <a:t>- 2014 will be the 8</a:t>
            </a:r>
            <a:r>
              <a:rPr lang="en-US" sz="2400" baseline="30000" dirty="0" smtClean="0"/>
              <a:t>th</a:t>
            </a:r>
            <a:r>
              <a:rPr lang="en-US" sz="2400" dirty="0" smtClean="0"/>
              <a:t> workshop on semantic evaluation. The workshop will be co-located with the 25th International Conference on Computational Linguistics (COLING) in Dublin, Ireland. </a:t>
            </a:r>
            <a:endParaRPr lang="en-US" sz="2400" dirty="0"/>
          </a:p>
        </p:txBody>
      </p:sp>
      <p:sp>
        <p:nvSpPr>
          <p:cNvPr id="4" name="Slide Number Placeholder 3"/>
          <p:cNvSpPr>
            <a:spLocks noGrp="1"/>
          </p:cNvSpPr>
          <p:nvPr>
            <p:ph type="sldNum" sz="quarter" idx="12"/>
          </p:nvPr>
        </p:nvSpPr>
        <p:spPr/>
        <p:txBody>
          <a:bodyPr/>
          <a:lstStyle/>
          <a:p>
            <a:fld id="{6FF13B1A-A1C9-435C-BDB7-2D9126F32CFE}"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err="1" smtClean="0"/>
              <a:t>SemEval</a:t>
            </a:r>
            <a:endParaRPr lang="en-US" dirty="0"/>
          </a:p>
        </p:txBody>
      </p:sp>
      <p:sp>
        <p:nvSpPr>
          <p:cNvPr id="3" name="Content Placeholder 2"/>
          <p:cNvSpPr>
            <a:spLocks noGrp="1"/>
          </p:cNvSpPr>
          <p:nvPr>
            <p:ph idx="1"/>
          </p:nvPr>
        </p:nvSpPr>
        <p:spPr>
          <a:xfrm>
            <a:off x="228600" y="884237"/>
            <a:ext cx="8229600" cy="4525963"/>
          </a:xfrm>
        </p:spPr>
        <p:txBody>
          <a:bodyPr/>
          <a:lstStyle/>
          <a:p>
            <a:r>
              <a:rPr lang="en-US" dirty="0" smtClean="0"/>
              <a:t>Past workshops</a:t>
            </a:r>
            <a:endParaRPr lang="en-US" dirty="0"/>
          </a:p>
        </p:txBody>
      </p:sp>
      <p:sp>
        <p:nvSpPr>
          <p:cNvPr id="4" name="Slide Number Placeholder 3"/>
          <p:cNvSpPr>
            <a:spLocks noGrp="1"/>
          </p:cNvSpPr>
          <p:nvPr>
            <p:ph type="sldNum" sz="quarter" idx="12"/>
          </p:nvPr>
        </p:nvSpPr>
        <p:spPr/>
        <p:txBody>
          <a:bodyPr/>
          <a:lstStyle/>
          <a:p>
            <a:fld id="{6FF13B1A-A1C9-435C-BDB7-2D9126F32CFE}" type="slidenum">
              <a:rPr lang="en-US" smtClean="0"/>
              <a:pPr/>
              <a:t>43</a:t>
            </a:fld>
            <a:endParaRPr lang="en-US"/>
          </a:p>
        </p:txBody>
      </p:sp>
      <p:graphicFrame>
        <p:nvGraphicFramePr>
          <p:cNvPr id="6" name="Table 5"/>
          <p:cNvGraphicFramePr>
            <a:graphicFrameLocks noGrp="1"/>
          </p:cNvGraphicFramePr>
          <p:nvPr/>
        </p:nvGraphicFramePr>
        <p:xfrm>
          <a:off x="228598" y="1524001"/>
          <a:ext cx="8686803" cy="5219283"/>
        </p:xfrm>
        <a:graphic>
          <a:graphicData uri="http://schemas.openxmlformats.org/drawingml/2006/table">
            <a:tbl>
              <a:tblPr/>
              <a:tblGrid>
                <a:gridCol w="985926"/>
                <a:gridCol w="852692"/>
                <a:gridCol w="4436665"/>
                <a:gridCol w="2411520"/>
              </a:tblGrid>
              <a:tr h="362387">
                <a:tc>
                  <a:txBody>
                    <a:bodyPr/>
                    <a:lstStyle/>
                    <a:p>
                      <a:pPr algn="ctr" fontAlgn="ctr"/>
                      <a:r>
                        <a:rPr lang="en-US" sz="1050" b="1" i="0" u="none" strike="noStrike" dirty="0">
                          <a:solidFill>
                            <a:srgbClr val="000000"/>
                          </a:solidFill>
                          <a:latin typeface="Verdana"/>
                        </a:rPr>
                        <a:t>Workshop</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1" i="0" u="none" strike="noStrike" dirty="0">
                          <a:solidFill>
                            <a:srgbClr val="000000"/>
                          </a:solidFill>
                          <a:latin typeface="Verdana"/>
                        </a:rPr>
                        <a:t>No. of Tasks</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1" i="0" u="none" strike="noStrike" dirty="0">
                          <a:solidFill>
                            <a:srgbClr val="000000"/>
                          </a:solidFill>
                          <a:latin typeface="Verdana"/>
                        </a:rPr>
                        <a:t>Areas of study</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1" i="0" u="none" strike="noStrike" dirty="0">
                          <a:solidFill>
                            <a:srgbClr val="000000"/>
                          </a:solidFill>
                          <a:latin typeface="Verdana"/>
                        </a:rPr>
                        <a:t>Languages of Data Evaluated</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3168">
                <a:tc>
                  <a:txBody>
                    <a:bodyPr/>
                    <a:lstStyle/>
                    <a:p>
                      <a:pPr algn="ctr" fontAlgn="ctr"/>
                      <a:r>
                        <a:rPr lang="en-US" sz="1050" b="0" i="0" u="none" strike="noStrike" dirty="0" smtClean="0">
                          <a:solidFill>
                            <a:srgbClr val="000000"/>
                          </a:solidFill>
                          <a:latin typeface="Verdana"/>
                        </a:rPr>
                        <a:t>Senseval-1(1998)</a:t>
                      </a:r>
                      <a:endParaRPr lang="en-US" sz="1050" b="0" i="0" u="none" strike="noStrike" dirty="0">
                        <a:solidFill>
                          <a:srgbClr val="000000"/>
                        </a:solidFill>
                        <a:latin typeface="Verdana"/>
                      </a:endParaRP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Verdana"/>
                        </a:rPr>
                        <a:t>3</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Verdana"/>
                        </a:rPr>
                        <a:t>Word Sense Disambiguation (WSD) - Lexical Sample WSD tasks</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Verdana"/>
                        </a:rPr>
                        <a:t>English, French, Italian</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724774">
                <a:tc>
                  <a:txBody>
                    <a:bodyPr/>
                    <a:lstStyle/>
                    <a:p>
                      <a:pPr algn="ctr" fontAlgn="ctr"/>
                      <a:r>
                        <a:rPr lang="en-US" sz="1050" b="0" i="0" u="none" strike="noStrike" dirty="0" smtClean="0">
                          <a:solidFill>
                            <a:srgbClr val="000000"/>
                          </a:solidFill>
                          <a:latin typeface="Verdana"/>
                        </a:rPr>
                        <a:t>Senseval-2(2001)</a:t>
                      </a:r>
                      <a:endParaRPr lang="en-US" sz="1050" b="0" i="0" u="none" strike="noStrike" dirty="0">
                        <a:solidFill>
                          <a:srgbClr val="000000"/>
                        </a:solidFill>
                        <a:latin typeface="Verdana"/>
                      </a:endParaRP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Verdana"/>
                        </a:rPr>
                        <a:t>12</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Verdana"/>
                        </a:rPr>
                        <a:t>Word Sense Disambiguation (WSD) - Lexical Sample, All Words, Translation WSD tasks</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Verdana"/>
                        </a:rPr>
                        <a:t>Czech, Dutch, English, Estonian, Basque, Chinese, Danish, English, Italian, Japanese, Korean, Spanish, Swedish</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500948">
                <a:tc>
                  <a:txBody>
                    <a:bodyPr/>
                    <a:lstStyle/>
                    <a:p>
                      <a:pPr algn="ctr" fontAlgn="ctr"/>
                      <a:r>
                        <a:rPr lang="en-US" sz="1050" b="0" i="0" u="none" strike="noStrike" dirty="0" smtClean="0">
                          <a:solidFill>
                            <a:srgbClr val="000000"/>
                          </a:solidFill>
                          <a:latin typeface="Verdana"/>
                        </a:rPr>
                        <a:t>Senseval-3(2004)</a:t>
                      </a:r>
                      <a:endParaRPr lang="en-US" sz="1050" b="0" i="0" u="none" strike="noStrike" dirty="0">
                        <a:solidFill>
                          <a:srgbClr val="000000"/>
                        </a:solidFill>
                        <a:latin typeface="Verdana"/>
                      </a:endParaRP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Verdana"/>
                        </a:rPr>
                        <a:t>16</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Verdana"/>
                        </a:rPr>
                        <a:t>Logic Form Transformation, Machine Translation (MT) Evaluation, Semantic Role </a:t>
                      </a:r>
                      <a:r>
                        <a:rPr lang="en-US" sz="1050" b="0" i="0" u="none" strike="noStrike" dirty="0" smtClean="0">
                          <a:solidFill>
                            <a:srgbClr val="000000"/>
                          </a:solidFill>
                          <a:latin typeface="Verdana"/>
                        </a:rPr>
                        <a:t>Labeling</a:t>
                      </a:r>
                      <a:r>
                        <a:rPr lang="en-US" sz="1050" b="0" i="0" u="none" strike="noStrike" dirty="0">
                          <a:solidFill>
                            <a:srgbClr val="000000"/>
                          </a:solidFill>
                          <a:latin typeface="Verdana"/>
                        </a:rPr>
                        <a:t>, WSD</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Verdana"/>
                        </a:rPr>
                        <a:t>Basque, Catalan, Chinese, English, Italian, Romanian, Spanish</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799384">
                <a:tc>
                  <a:txBody>
                    <a:bodyPr/>
                    <a:lstStyle/>
                    <a:p>
                      <a:pPr algn="ctr" fontAlgn="ctr"/>
                      <a:r>
                        <a:rPr lang="en-US" sz="1050" b="0" i="0" u="none" strike="noStrike" dirty="0">
                          <a:solidFill>
                            <a:srgbClr val="000000"/>
                          </a:solidFill>
                          <a:latin typeface="Verdana"/>
                        </a:rPr>
                        <a:t>SemEval-2007</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Verdana"/>
                        </a:rPr>
                        <a:t>19</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Verdana"/>
                        </a:rPr>
                        <a:t>Cross-lingual, Frame Extraction, Information Extraction, Lexical Substitution, Lexical Sample, Metonymy, Semantic Annotation, Semantic Relations, Semantic Role </a:t>
                      </a:r>
                      <a:r>
                        <a:rPr lang="en-US" sz="1050" b="0" i="0" u="none" strike="noStrike" dirty="0" smtClean="0">
                          <a:solidFill>
                            <a:srgbClr val="000000"/>
                          </a:solidFill>
                          <a:latin typeface="Verdana"/>
                        </a:rPr>
                        <a:t>Labeling</a:t>
                      </a:r>
                      <a:r>
                        <a:rPr lang="en-US" sz="1050" b="0" i="0" u="none" strike="noStrike" dirty="0">
                          <a:solidFill>
                            <a:srgbClr val="000000"/>
                          </a:solidFill>
                          <a:latin typeface="Verdana"/>
                        </a:rPr>
                        <a:t>, Sentiment Analysis, Time Expression, WSD</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Verdana"/>
                        </a:rPr>
                        <a:t>Arabic, Catalan, Chinese, English, Spanish, Turkish</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788726">
                <a:tc>
                  <a:txBody>
                    <a:bodyPr/>
                    <a:lstStyle/>
                    <a:p>
                      <a:pPr algn="ctr" fontAlgn="ctr"/>
                      <a:r>
                        <a:rPr lang="en-US" sz="1050" b="0" i="0" u="none" strike="noStrike" dirty="0">
                          <a:solidFill>
                            <a:srgbClr val="000000"/>
                          </a:solidFill>
                          <a:latin typeface="Verdana"/>
                        </a:rPr>
                        <a:t>SemEval-2010</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Verdana"/>
                        </a:rPr>
                        <a:t>18</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smtClean="0">
                          <a:solidFill>
                            <a:srgbClr val="000000"/>
                          </a:solidFill>
                          <a:latin typeface="Verdana"/>
                        </a:rPr>
                        <a:t>Co-reference</a:t>
                      </a:r>
                      <a:r>
                        <a:rPr lang="en-US" sz="1050" b="0" i="0" u="none" strike="noStrike" dirty="0">
                          <a:solidFill>
                            <a:srgbClr val="000000"/>
                          </a:solidFill>
                          <a:latin typeface="Verdana"/>
                        </a:rPr>
                        <a:t>, Cross-lingual, Ellipsis, Information Extraction, Lexical Substitution, Metonymy, Noun Compounds, Parsing, Semantic Relations, Semantic Role Labeling, Sentiment Analysis, Textual Entailment, Time Expressions, WSD</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Verdana"/>
                        </a:rPr>
                        <a:t>Catalan, Chinese, Dutch, English, French, German, Italian, Japanese, Spanish</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650165">
                <a:tc>
                  <a:txBody>
                    <a:bodyPr/>
                    <a:lstStyle/>
                    <a:p>
                      <a:pPr algn="ctr" fontAlgn="ctr"/>
                      <a:r>
                        <a:rPr lang="en-US" sz="1050" b="0" i="0" u="none" strike="noStrike">
                          <a:solidFill>
                            <a:srgbClr val="000000"/>
                          </a:solidFill>
                          <a:latin typeface="Verdana"/>
                        </a:rPr>
                        <a:t>SemEval-2012</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Verdana"/>
                        </a:rPr>
                        <a:t>8</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Verdana"/>
                        </a:rPr>
                        <a:t>Common Sense Reasoning, Lexical Simplification, Relational Similarity, Spatial Role </a:t>
                      </a:r>
                      <a:r>
                        <a:rPr lang="en-US" sz="1050" b="0" i="0" u="none" strike="noStrike" dirty="0" smtClean="0">
                          <a:solidFill>
                            <a:srgbClr val="000000"/>
                          </a:solidFill>
                          <a:latin typeface="Verdana"/>
                        </a:rPr>
                        <a:t>Labeling</a:t>
                      </a:r>
                      <a:r>
                        <a:rPr lang="en-US" sz="1050" b="0" i="0" u="none" strike="noStrike" dirty="0">
                          <a:solidFill>
                            <a:srgbClr val="000000"/>
                          </a:solidFill>
                          <a:latin typeface="Verdana"/>
                        </a:rPr>
                        <a:t>, Semantic Dependency Parsing, Semantic and Textual Similarity</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Verdana"/>
                        </a:rPr>
                        <a:t>Chinese, English</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065847">
                <a:tc>
                  <a:txBody>
                    <a:bodyPr/>
                    <a:lstStyle/>
                    <a:p>
                      <a:pPr algn="ctr" fontAlgn="ctr"/>
                      <a:r>
                        <a:rPr lang="en-US" sz="1050" b="0" i="0" u="none" strike="noStrike">
                          <a:solidFill>
                            <a:srgbClr val="000000"/>
                          </a:solidFill>
                          <a:latin typeface="Verdana"/>
                        </a:rPr>
                        <a:t>SemEval-2013</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Verdana"/>
                        </a:rPr>
                        <a:t>14</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Verdana"/>
                        </a:rPr>
                        <a:t>Temporal Annotation, Sentiment Analysis, Spatial Role Labeling, Noun Compounds, Phrasal Semantics, Textual Similarity, Response Analysis, Cross-lingual Textual Entailment, </a:t>
                      </a:r>
                      <a:r>
                        <a:rPr lang="en-US" sz="1050" b="0" i="0" u="none" strike="noStrike" dirty="0" err="1">
                          <a:solidFill>
                            <a:srgbClr val="000000"/>
                          </a:solidFill>
                          <a:latin typeface="Verdana"/>
                        </a:rPr>
                        <a:t>BioMedical</a:t>
                      </a:r>
                      <a:r>
                        <a:rPr lang="en-US" sz="1050" b="0" i="0" u="none" strike="noStrike" dirty="0">
                          <a:solidFill>
                            <a:srgbClr val="000000"/>
                          </a:solidFill>
                          <a:latin typeface="Verdana"/>
                        </a:rPr>
                        <a:t> Texts, Cross and Multi-lingual WSD, Word Sense Induction, and Lexical Sample</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Verdana"/>
                        </a:rPr>
                        <a:t>Catalan, French, German, English, Italian, Spanish</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SemEval-2014</a:t>
            </a:r>
            <a:endParaRPr lang="en-US" dirty="0"/>
          </a:p>
        </p:txBody>
      </p:sp>
      <p:sp>
        <p:nvSpPr>
          <p:cNvPr id="4" name="Slide Number Placeholder 3"/>
          <p:cNvSpPr>
            <a:spLocks noGrp="1"/>
          </p:cNvSpPr>
          <p:nvPr>
            <p:ph type="sldNum" sz="quarter" idx="12"/>
          </p:nvPr>
        </p:nvSpPr>
        <p:spPr/>
        <p:txBody>
          <a:bodyPr/>
          <a:lstStyle/>
          <a:p>
            <a:fld id="{6FF13B1A-A1C9-435C-BDB7-2D9126F32CFE}" type="slidenum">
              <a:rPr lang="en-US" smtClean="0"/>
              <a:pPr/>
              <a:t>44</a:t>
            </a:fld>
            <a:endParaRPr lang="en-US"/>
          </a:p>
        </p:txBody>
      </p:sp>
      <p:graphicFrame>
        <p:nvGraphicFramePr>
          <p:cNvPr id="7" name="Content Placeholder 6"/>
          <p:cNvGraphicFramePr>
            <a:graphicFrameLocks noGrp="1"/>
          </p:cNvGraphicFramePr>
          <p:nvPr>
            <p:ph idx="1"/>
          </p:nvPr>
        </p:nvGraphicFramePr>
        <p:xfrm>
          <a:off x="228600" y="1173860"/>
          <a:ext cx="8686801" cy="5492087"/>
        </p:xfrm>
        <a:graphic>
          <a:graphicData uri="http://schemas.openxmlformats.org/drawingml/2006/table">
            <a:tbl>
              <a:tblPr/>
              <a:tblGrid>
                <a:gridCol w="434209"/>
                <a:gridCol w="1568414"/>
                <a:gridCol w="3210511"/>
                <a:gridCol w="3473667"/>
              </a:tblGrid>
              <a:tr h="381505">
                <a:tc>
                  <a:txBody>
                    <a:bodyPr/>
                    <a:lstStyle/>
                    <a:p>
                      <a:pPr algn="ctr" fontAlgn="b"/>
                      <a:r>
                        <a:rPr lang="en-US" sz="1400" b="1" i="0" u="none" strike="noStrike" dirty="0">
                          <a:solidFill>
                            <a:srgbClr val="000000"/>
                          </a:solidFill>
                          <a:latin typeface="Calibri"/>
                        </a:rPr>
                        <a:t>Task ID</a:t>
                      </a:r>
                    </a:p>
                  </a:txBody>
                  <a:tcPr marL="7481" marR="7481" marT="74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Task Name</a:t>
                      </a:r>
                    </a:p>
                  </a:txBody>
                  <a:tcPr marL="7481" marR="7481" marT="74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Description</a:t>
                      </a:r>
                    </a:p>
                  </a:txBody>
                  <a:tcPr marL="7481" marR="7481" marT="74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Data</a:t>
                      </a:r>
                    </a:p>
                  </a:txBody>
                  <a:tcPr marL="7481" marR="7481" marT="74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4530">
                <a:tc>
                  <a:txBody>
                    <a:bodyPr/>
                    <a:lstStyle/>
                    <a:p>
                      <a:pPr algn="ctr" fontAlgn="ctr"/>
                      <a:r>
                        <a:rPr lang="en-US" sz="1100" b="0" i="0" u="none" strike="noStrike">
                          <a:solidFill>
                            <a:srgbClr val="000000"/>
                          </a:solidFill>
                          <a:latin typeface="Calibri"/>
                        </a:rPr>
                        <a:t>1</a:t>
                      </a:r>
                    </a:p>
                  </a:txBody>
                  <a:tcPr marL="7481"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latin typeface="Calibri"/>
                        </a:rPr>
                        <a:t> Evaluation of compositional distributional semantic models (CDSMs) on full sentences</a:t>
                      </a:r>
                    </a:p>
                  </a:txBody>
                  <a:tcPr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smtClean="0">
                          <a:solidFill>
                            <a:srgbClr val="000000"/>
                          </a:solidFill>
                          <a:latin typeface="Calibri"/>
                        </a:rPr>
                        <a:t>Subtask</a:t>
                      </a:r>
                      <a:r>
                        <a:rPr lang="en-US" sz="1200" b="0" i="0" u="none" strike="noStrike" baseline="0" dirty="0" smtClean="0">
                          <a:solidFill>
                            <a:srgbClr val="000000"/>
                          </a:solidFill>
                          <a:latin typeface="Calibri"/>
                        </a:rPr>
                        <a:t> A: p</a:t>
                      </a:r>
                      <a:r>
                        <a:rPr lang="en-US" sz="1200" b="0" i="0" u="none" strike="noStrike" dirty="0" smtClean="0">
                          <a:solidFill>
                            <a:srgbClr val="000000"/>
                          </a:solidFill>
                          <a:latin typeface="Calibri"/>
                        </a:rPr>
                        <a:t>redicting </a:t>
                      </a:r>
                      <a:r>
                        <a:rPr lang="en-US" sz="1200" b="0" i="0" u="none" strike="noStrike" dirty="0">
                          <a:solidFill>
                            <a:srgbClr val="000000"/>
                          </a:solidFill>
                          <a:latin typeface="Calibri"/>
                        </a:rPr>
                        <a:t>the degree of relatedness between two sentences </a:t>
                      </a:r>
                      <a:endParaRPr lang="en-US" sz="1200" b="0" i="0" u="none" strike="noStrike" dirty="0" smtClean="0">
                        <a:solidFill>
                          <a:srgbClr val="000000"/>
                        </a:solidFill>
                        <a:latin typeface="Calibri"/>
                      </a:endParaRPr>
                    </a:p>
                    <a:p>
                      <a:pPr algn="l" fontAlgn="ctr"/>
                      <a:r>
                        <a:rPr lang="en-US" sz="1200" b="0" i="0" u="none" strike="noStrike" dirty="0" smtClean="0">
                          <a:solidFill>
                            <a:srgbClr val="000000"/>
                          </a:solidFill>
                          <a:latin typeface="Calibri"/>
                        </a:rPr>
                        <a:t>Subtask B:</a:t>
                      </a:r>
                      <a:r>
                        <a:rPr lang="en-US" sz="1200" b="0" i="0" u="none" strike="noStrike" baseline="0" dirty="0" smtClean="0">
                          <a:solidFill>
                            <a:srgbClr val="000000"/>
                          </a:solidFill>
                          <a:latin typeface="Calibri"/>
                        </a:rPr>
                        <a:t> d</a:t>
                      </a:r>
                      <a:r>
                        <a:rPr lang="en-US" sz="1200" b="0" i="0" u="none" strike="noStrike" dirty="0" smtClean="0">
                          <a:solidFill>
                            <a:srgbClr val="000000"/>
                          </a:solidFill>
                          <a:latin typeface="Calibri"/>
                        </a:rPr>
                        <a:t>etecting </a:t>
                      </a:r>
                      <a:r>
                        <a:rPr lang="en-US" sz="1200" b="0" i="0" u="none" strike="noStrike" dirty="0">
                          <a:solidFill>
                            <a:srgbClr val="000000"/>
                          </a:solidFill>
                          <a:latin typeface="Calibri"/>
                        </a:rPr>
                        <a:t>the entailment relation holding between them </a:t>
                      </a:r>
                    </a:p>
                  </a:txBody>
                  <a:tcPr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latin typeface="Calibri"/>
                        </a:rPr>
                        <a:t>10,000 English sentence pairs, each annotated for relatedness score in meaning and the entailment relation (entail, contradiction, and neutral) between the two </a:t>
                      </a:r>
                      <a:r>
                        <a:rPr lang="en-US" sz="1200" b="0" i="0" u="none" strike="noStrike" dirty="0" smtClean="0">
                          <a:solidFill>
                            <a:srgbClr val="000000"/>
                          </a:solidFill>
                          <a:latin typeface="Calibri"/>
                        </a:rPr>
                        <a:t>sentences.</a:t>
                      </a:r>
                      <a:endParaRPr lang="en-US" sz="1200" b="0" i="0" u="none" strike="noStrike" dirty="0">
                        <a:solidFill>
                          <a:srgbClr val="000000"/>
                        </a:solidFill>
                        <a:latin typeface="Calibri"/>
                      </a:endParaRPr>
                    </a:p>
                  </a:txBody>
                  <a:tcPr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4530">
                <a:tc>
                  <a:txBody>
                    <a:bodyPr/>
                    <a:lstStyle/>
                    <a:p>
                      <a:pPr algn="ctr" fontAlgn="ctr"/>
                      <a:r>
                        <a:rPr lang="en-US" sz="1100" b="0" i="0" u="none" strike="noStrike">
                          <a:solidFill>
                            <a:srgbClr val="000000"/>
                          </a:solidFill>
                          <a:latin typeface="Calibri"/>
                        </a:rPr>
                        <a:t>2</a:t>
                      </a:r>
                    </a:p>
                  </a:txBody>
                  <a:tcPr marL="7481"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 Grammar Induction for Spoken Dialogue Systems</a:t>
                      </a:r>
                    </a:p>
                  </a:txBody>
                  <a:tcPr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Creating clusters consisting of semantically similar fragments. </a:t>
                      </a:r>
                      <a:endParaRPr lang="en-US" sz="1200" b="0" i="0" u="none" strike="noStrike" dirty="0" smtClean="0">
                        <a:solidFill>
                          <a:srgbClr val="000000"/>
                        </a:solidFill>
                        <a:latin typeface="Calibri"/>
                      </a:endParaRPr>
                    </a:p>
                    <a:p>
                      <a:pPr algn="l" fontAlgn="b"/>
                      <a:r>
                        <a:rPr lang="en-US" sz="1200" b="0" i="0" u="none" strike="noStrike" dirty="0" smtClean="0">
                          <a:solidFill>
                            <a:srgbClr val="000000"/>
                          </a:solidFill>
                          <a:latin typeface="Calibri"/>
                        </a:rPr>
                        <a:t>For </a:t>
                      </a:r>
                      <a:r>
                        <a:rPr lang="en-US" sz="1200" b="0" i="0" u="none" strike="noStrike" dirty="0">
                          <a:solidFill>
                            <a:srgbClr val="000000"/>
                          </a:solidFill>
                          <a:latin typeface="Calibri"/>
                        </a:rPr>
                        <a:t>example, the following two fragments: “depart from &lt;City&gt;” and “fly out of &lt;City&gt;” are in the same cluster as they refer to the concept of departure city.</a:t>
                      </a:r>
                    </a:p>
                  </a:txBody>
                  <a:tcPr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Training data will cover two domains: air </a:t>
                      </a:r>
                      <a:r>
                        <a:rPr lang="en-US" sz="1200" b="0" i="0" u="none" strike="noStrike" dirty="0" smtClean="0">
                          <a:solidFill>
                            <a:srgbClr val="000000"/>
                          </a:solidFill>
                          <a:latin typeface="Calibri"/>
                        </a:rPr>
                        <a:t>travel </a:t>
                      </a:r>
                      <a:r>
                        <a:rPr lang="en-US" sz="1200" b="0" i="0" u="none" strike="noStrike" dirty="0">
                          <a:solidFill>
                            <a:srgbClr val="000000"/>
                          </a:solidFill>
                          <a:latin typeface="Calibri"/>
                        </a:rPr>
                        <a:t>and tourism. </a:t>
                      </a:r>
                      <a:endParaRPr lang="en-US" sz="1200" b="0" i="0" u="none" strike="noStrike" dirty="0" smtClean="0">
                        <a:solidFill>
                          <a:srgbClr val="000000"/>
                        </a:solidFill>
                        <a:latin typeface="Calibri"/>
                      </a:endParaRPr>
                    </a:p>
                    <a:p>
                      <a:pPr algn="l" fontAlgn="b"/>
                      <a:r>
                        <a:rPr lang="en-US" sz="1200" b="0" i="0" u="none" strike="noStrike" dirty="0" smtClean="0">
                          <a:solidFill>
                            <a:srgbClr val="000000"/>
                          </a:solidFill>
                          <a:latin typeface="Calibri"/>
                        </a:rPr>
                        <a:t>The </a:t>
                      </a:r>
                      <a:r>
                        <a:rPr lang="en-US" sz="1200" b="0" i="0" u="none" strike="noStrike" dirty="0">
                          <a:solidFill>
                            <a:srgbClr val="000000"/>
                          </a:solidFill>
                          <a:latin typeface="Calibri"/>
                        </a:rPr>
                        <a:t>data will be available in two languages: Greek and English.</a:t>
                      </a:r>
                    </a:p>
                  </a:txBody>
                  <a:tcPr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22248">
                <a:tc>
                  <a:txBody>
                    <a:bodyPr/>
                    <a:lstStyle/>
                    <a:p>
                      <a:pPr algn="ctr" fontAlgn="ctr"/>
                      <a:r>
                        <a:rPr lang="en-US" sz="1100" b="0" i="0" u="none" strike="noStrike">
                          <a:solidFill>
                            <a:srgbClr val="000000"/>
                          </a:solidFill>
                          <a:latin typeface="Calibri"/>
                        </a:rPr>
                        <a:t>3</a:t>
                      </a:r>
                    </a:p>
                  </a:txBody>
                  <a:tcPr marL="7481"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Cross-level semantic similarity</a:t>
                      </a:r>
                    </a:p>
                  </a:txBody>
                  <a:tcPr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Evaluating similarity across different sizes of text: paragraph to sentence, sentence to phrase, phrase to word and word to sense.</a:t>
                      </a:r>
                    </a:p>
                  </a:txBody>
                  <a:tcPr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smtClean="0">
                          <a:solidFill>
                            <a:srgbClr val="000000"/>
                          </a:solidFill>
                          <a:latin typeface="Calibri"/>
                        </a:rPr>
                        <a:t>Information about data hasn't </a:t>
                      </a:r>
                      <a:r>
                        <a:rPr lang="en-US" sz="1200" b="0" i="0" u="none" strike="noStrike" dirty="0">
                          <a:solidFill>
                            <a:srgbClr val="000000"/>
                          </a:solidFill>
                          <a:latin typeface="Calibri"/>
                        </a:rPr>
                        <a:t>been released yet. </a:t>
                      </a:r>
                    </a:p>
                  </a:txBody>
                  <a:tcPr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75826">
                <a:tc>
                  <a:txBody>
                    <a:bodyPr/>
                    <a:lstStyle/>
                    <a:p>
                      <a:pPr algn="ctr" fontAlgn="ctr"/>
                      <a:r>
                        <a:rPr lang="en-US" sz="1100" b="0" i="0" u="none" strike="noStrike">
                          <a:solidFill>
                            <a:srgbClr val="000000"/>
                          </a:solidFill>
                          <a:latin typeface="Calibri"/>
                        </a:rPr>
                        <a:t>4</a:t>
                      </a:r>
                    </a:p>
                  </a:txBody>
                  <a:tcPr marL="7481"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 Aspect Based Sentiment Analysis</a:t>
                      </a:r>
                    </a:p>
                  </a:txBody>
                  <a:tcPr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29272A"/>
                          </a:solidFill>
                          <a:latin typeface="Calibri"/>
                        </a:rPr>
                        <a:t>Subtask 1: Aspect term extraction </a:t>
                      </a:r>
                      <a:r>
                        <a:rPr lang="en-US" sz="1200" b="0" i="0" u="none" strike="noStrike" dirty="0" smtClean="0">
                          <a:solidFill>
                            <a:srgbClr val="29272A"/>
                          </a:solidFill>
                          <a:latin typeface="Calibri"/>
                        </a:rPr>
                        <a:t> </a:t>
                      </a:r>
                    </a:p>
                    <a:p>
                      <a:pPr algn="l" fontAlgn="b"/>
                      <a:r>
                        <a:rPr lang="en-US" sz="1200" b="0" i="0" u="none" strike="noStrike" dirty="0" smtClean="0">
                          <a:solidFill>
                            <a:srgbClr val="29272A"/>
                          </a:solidFill>
                          <a:latin typeface="Calibri"/>
                        </a:rPr>
                        <a:t>Subtask </a:t>
                      </a:r>
                      <a:r>
                        <a:rPr lang="en-US" sz="1200" b="0" i="0" u="none" strike="noStrike" dirty="0">
                          <a:solidFill>
                            <a:srgbClr val="29272A"/>
                          </a:solidFill>
                          <a:latin typeface="Calibri"/>
                        </a:rPr>
                        <a:t>2: Aspect term </a:t>
                      </a:r>
                      <a:r>
                        <a:rPr lang="en-US" sz="1200" b="0" i="0" u="none" strike="noStrike" dirty="0" smtClean="0">
                          <a:solidFill>
                            <a:srgbClr val="29272A"/>
                          </a:solidFill>
                          <a:latin typeface="Calibri"/>
                        </a:rPr>
                        <a:t>polarity</a:t>
                      </a:r>
                    </a:p>
                    <a:p>
                      <a:pPr algn="l" fontAlgn="b"/>
                      <a:r>
                        <a:rPr lang="en-US" sz="1200" b="0" i="0" u="none" strike="noStrike" dirty="0" smtClean="0">
                          <a:solidFill>
                            <a:srgbClr val="29272A"/>
                          </a:solidFill>
                          <a:latin typeface="Calibri"/>
                        </a:rPr>
                        <a:t>Subtask </a:t>
                      </a:r>
                      <a:r>
                        <a:rPr lang="en-US" sz="1200" b="0" i="0" u="none" strike="noStrike" dirty="0">
                          <a:solidFill>
                            <a:srgbClr val="29272A"/>
                          </a:solidFill>
                          <a:latin typeface="Calibri"/>
                        </a:rPr>
                        <a:t>3: Aspect category </a:t>
                      </a:r>
                      <a:r>
                        <a:rPr lang="en-US" sz="1200" b="0" i="0" u="none" strike="noStrike" dirty="0" smtClean="0">
                          <a:solidFill>
                            <a:srgbClr val="29272A"/>
                          </a:solidFill>
                          <a:latin typeface="Calibri"/>
                        </a:rPr>
                        <a:t>detection </a:t>
                      </a:r>
                    </a:p>
                    <a:p>
                      <a:pPr algn="l" fontAlgn="b"/>
                      <a:r>
                        <a:rPr lang="en-US" sz="1200" b="0" i="0" u="none" strike="noStrike" dirty="0" smtClean="0">
                          <a:solidFill>
                            <a:srgbClr val="29272A"/>
                          </a:solidFill>
                          <a:latin typeface="Calibri"/>
                        </a:rPr>
                        <a:t>Subtask </a:t>
                      </a:r>
                      <a:r>
                        <a:rPr lang="en-US" sz="1200" b="0" i="0" u="none" strike="noStrike" dirty="0">
                          <a:solidFill>
                            <a:srgbClr val="29272A"/>
                          </a:solidFill>
                          <a:latin typeface="Calibri"/>
                        </a:rPr>
                        <a:t>4: Aspect category polarity</a:t>
                      </a:r>
                    </a:p>
                  </a:txBody>
                  <a:tcPr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29272A"/>
                          </a:solidFill>
                          <a:latin typeface="Calibri"/>
                        </a:rPr>
                        <a:t>Two </a:t>
                      </a:r>
                      <a:r>
                        <a:rPr lang="en-US" sz="1200" b="0" i="0" u="none" strike="noStrike" dirty="0" smtClean="0">
                          <a:solidFill>
                            <a:srgbClr val="29272A"/>
                          </a:solidFill>
                          <a:latin typeface="Calibri"/>
                        </a:rPr>
                        <a:t>domain-specific</a:t>
                      </a:r>
                      <a:r>
                        <a:rPr lang="en-US" sz="1200" b="0" i="0" u="none" strike="noStrike" baseline="0" dirty="0" smtClean="0">
                          <a:solidFill>
                            <a:srgbClr val="29272A"/>
                          </a:solidFill>
                          <a:latin typeface="Calibri"/>
                        </a:rPr>
                        <a:t> </a:t>
                      </a:r>
                      <a:r>
                        <a:rPr lang="en-US" sz="1200" b="0" i="0" u="none" strike="noStrike" dirty="0" smtClean="0">
                          <a:solidFill>
                            <a:srgbClr val="29272A"/>
                          </a:solidFill>
                          <a:latin typeface="Calibri"/>
                        </a:rPr>
                        <a:t>datasets </a:t>
                      </a:r>
                      <a:r>
                        <a:rPr lang="en-US" sz="1200" b="0" i="0" u="none" strike="noStrike" dirty="0">
                          <a:solidFill>
                            <a:srgbClr val="29272A"/>
                          </a:solidFill>
                          <a:latin typeface="Calibri"/>
                        </a:rPr>
                        <a:t>(restaurant reviews and laptop reviews), consisting of over 6,500 sentences with fine-grained aspect-level human-authored annotations will be provided.</a:t>
                      </a:r>
                    </a:p>
                  </a:txBody>
                  <a:tcPr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16812">
                <a:tc>
                  <a:txBody>
                    <a:bodyPr/>
                    <a:lstStyle/>
                    <a:p>
                      <a:pPr algn="ctr" fontAlgn="ctr"/>
                      <a:r>
                        <a:rPr lang="en-US" sz="1100" b="0" i="0" u="none" strike="noStrike">
                          <a:solidFill>
                            <a:srgbClr val="000000"/>
                          </a:solidFill>
                          <a:latin typeface="Calibri"/>
                        </a:rPr>
                        <a:t>5</a:t>
                      </a:r>
                    </a:p>
                  </a:txBody>
                  <a:tcPr marL="7481"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 L2 writing </a:t>
                      </a:r>
                      <a:r>
                        <a:rPr lang="en-US" sz="1200" b="0" i="0" u="none" strike="noStrike" dirty="0" smtClean="0">
                          <a:solidFill>
                            <a:srgbClr val="000000"/>
                          </a:solidFill>
                          <a:latin typeface="Calibri"/>
                        </a:rPr>
                        <a:t>assistant</a:t>
                      </a:r>
                      <a:endParaRPr lang="en-US" sz="1200" b="0" i="0" u="none" strike="noStrike" dirty="0">
                        <a:solidFill>
                          <a:srgbClr val="000000"/>
                        </a:solidFill>
                        <a:latin typeface="Calibri"/>
                      </a:endParaRPr>
                    </a:p>
                  </a:txBody>
                  <a:tcPr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Build a translation assistance system that concerns the translation of fragments of one </a:t>
                      </a:r>
                      <a:r>
                        <a:rPr lang="en-US" sz="1200" b="0" i="0" u="none" strike="noStrike" dirty="0" smtClean="0">
                          <a:solidFill>
                            <a:srgbClr val="000000"/>
                          </a:solidFill>
                          <a:latin typeface="Calibri"/>
                        </a:rPr>
                        <a:t>language (L1), </a:t>
                      </a:r>
                      <a:r>
                        <a:rPr lang="en-US" sz="1200" b="0" i="0" u="none" strike="noStrike" dirty="0">
                          <a:solidFill>
                            <a:srgbClr val="000000"/>
                          </a:solidFill>
                          <a:latin typeface="Calibri"/>
                        </a:rPr>
                        <a:t>i.e. words or phrases in a second </a:t>
                      </a:r>
                      <a:r>
                        <a:rPr lang="en-US" sz="1200" b="0" i="0" u="none" strike="noStrike" dirty="0" smtClean="0">
                          <a:solidFill>
                            <a:srgbClr val="000000"/>
                          </a:solidFill>
                          <a:latin typeface="Calibri"/>
                        </a:rPr>
                        <a:t>language (L2) </a:t>
                      </a:r>
                      <a:r>
                        <a:rPr lang="en-US" sz="1200" b="0" i="0" u="none" strike="noStrike" dirty="0">
                          <a:solidFill>
                            <a:srgbClr val="000000"/>
                          </a:solidFill>
                          <a:latin typeface="Calibri"/>
                        </a:rPr>
                        <a:t>context. </a:t>
                      </a:r>
                      <a:endParaRPr lang="en-US" sz="1200" b="0" i="0" u="none" strike="noStrike" dirty="0" smtClean="0">
                        <a:solidFill>
                          <a:srgbClr val="000000"/>
                        </a:solidFill>
                        <a:latin typeface="Calibri"/>
                      </a:endParaRPr>
                    </a:p>
                    <a:p>
                      <a:pPr algn="l" fontAlgn="b"/>
                      <a:r>
                        <a:rPr lang="en-US" sz="1200" b="0" i="0" u="none" strike="noStrike" dirty="0" smtClean="0">
                          <a:solidFill>
                            <a:srgbClr val="000000"/>
                          </a:solidFill>
                          <a:latin typeface="Calibri"/>
                        </a:rPr>
                        <a:t>For </a:t>
                      </a:r>
                      <a:r>
                        <a:rPr lang="en-US" sz="1200" b="0" i="0" u="none" strike="noStrike" dirty="0">
                          <a:solidFill>
                            <a:srgbClr val="000000"/>
                          </a:solidFill>
                          <a:latin typeface="Calibri"/>
                        </a:rPr>
                        <a:t>example, input (L1=French,L2=English): “I </a:t>
                      </a:r>
                      <a:r>
                        <a:rPr lang="en-US" sz="1200" b="0" i="0" u="none" strike="noStrike" dirty="0" err="1">
                          <a:solidFill>
                            <a:srgbClr val="000000"/>
                          </a:solidFill>
                          <a:latin typeface="Calibri"/>
                        </a:rPr>
                        <a:t>rentre</a:t>
                      </a:r>
                      <a:r>
                        <a:rPr lang="en-US" sz="1200" b="0" i="0" u="none" strike="noStrike" dirty="0">
                          <a:solidFill>
                            <a:srgbClr val="000000"/>
                          </a:solidFill>
                          <a:latin typeface="Calibri"/>
                        </a:rPr>
                        <a:t> à la </a:t>
                      </a:r>
                      <a:r>
                        <a:rPr lang="en-US" sz="1200" b="0" i="0" u="none" strike="noStrike" dirty="0" err="1">
                          <a:solidFill>
                            <a:srgbClr val="000000"/>
                          </a:solidFill>
                          <a:latin typeface="Calibri"/>
                        </a:rPr>
                        <a:t>maison</a:t>
                      </a:r>
                      <a:r>
                        <a:rPr lang="en-US" sz="1200" b="0" i="0" u="none" strike="noStrike" dirty="0">
                          <a:solidFill>
                            <a:srgbClr val="000000"/>
                          </a:solidFill>
                          <a:latin typeface="Calibri"/>
                        </a:rPr>
                        <a:t> because I am tired”</a:t>
                      </a:r>
                      <a:br>
                        <a:rPr lang="en-US" sz="1200" b="0" i="0" u="none" strike="noStrike" dirty="0">
                          <a:solidFill>
                            <a:srgbClr val="000000"/>
                          </a:solidFill>
                          <a:latin typeface="Calibri"/>
                        </a:rPr>
                      </a:br>
                      <a:r>
                        <a:rPr lang="en-US" sz="1200" b="0" i="0" u="none" strike="noStrike" dirty="0">
                          <a:solidFill>
                            <a:srgbClr val="000000"/>
                          </a:solidFill>
                          <a:latin typeface="Calibri"/>
                        </a:rPr>
                        <a:t>Desired output: “I return home because I am tired”.</a:t>
                      </a:r>
                    </a:p>
                  </a:txBody>
                  <a:tcPr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The data set covers the following L1 and L2 pairs : English-German, English-Spanish, French-English and Dutch-English. </a:t>
                      </a:r>
                      <a:endParaRPr lang="en-US" sz="1200" b="0" i="0" u="none" strike="noStrike" dirty="0" smtClean="0">
                        <a:solidFill>
                          <a:srgbClr val="000000"/>
                        </a:solidFill>
                        <a:latin typeface="Calibri"/>
                      </a:endParaRPr>
                    </a:p>
                    <a:p>
                      <a:pPr algn="l" fontAlgn="b"/>
                      <a:r>
                        <a:rPr lang="en-US" sz="1200" b="0" i="0" u="none" strike="noStrike" dirty="0" smtClean="0">
                          <a:solidFill>
                            <a:srgbClr val="000000"/>
                          </a:solidFill>
                          <a:latin typeface="Calibri"/>
                        </a:rPr>
                        <a:t>The </a:t>
                      </a:r>
                      <a:r>
                        <a:rPr lang="en-US" sz="1200" b="0" i="0" u="none" strike="noStrike" dirty="0">
                          <a:solidFill>
                            <a:srgbClr val="000000"/>
                          </a:solidFill>
                          <a:latin typeface="Calibri"/>
                        </a:rPr>
                        <a:t>trial </a:t>
                      </a:r>
                      <a:r>
                        <a:rPr lang="en-US" sz="1200" b="0" i="0" u="none" strike="noStrike" dirty="0" smtClean="0">
                          <a:solidFill>
                            <a:srgbClr val="000000"/>
                          </a:solidFill>
                          <a:latin typeface="Calibri"/>
                        </a:rPr>
                        <a:t>data</a:t>
                      </a:r>
                      <a:r>
                        <a:rPr lang="en-US" sz="1200" b="0" i="0" u="none" strike="noStrike" baseline="0" dirty="0" smtClean="0">
                          <a:solidFill>
                            <a:srgbClr val="000000"/>
                          </a:solidFill>
                          <a:latin typeface="Calibri"/>
                        </a:rPr>
                        <a:t> </a:t>
                      </a:r>
                      <a:r>
                        <a:rPr lang="en-US" sz="1200" b="0" i="0" u="none" strike="noStrike" dirty="0" smtClean="0">
                          <a:solidFill>
                            <a:srgbClr val="000000"/>
                          </a:solidFill>
                          <a:latin typeface="Calibri"/>
                        </a:rPr>
                        <a:t>contains </a:t>
                      </a:r>
                      <a:r>
                        <a:rPr lang="en-US" sz="1200" b="0" i="0" u="none" strike="noStrike" dirty="0">
                          <a:solidFill>
                            <a:srgbClr val="000000"/>
                          </a:solidFill>
                          <a:latin typeface="Calibri"/>
                        </a:rPr>
                        <a:t>500 </a:t>
                      </a:r>
                      <a:r>
                        <a:rPr lang="en-US" sz="1200" b="0" i="0" u="none" strike="noStrike" dirty="0" smtClean="0">
                          <a:solidFill>
                            <a:srgbClr val="000000"/>
                          </a:solidFill>
                          <a:latin typeface="Calibri"/>
                        </a:rPr>
                        <a:t>sentences </a:t>
                      </a:r>
                      <a:r>
                        <a:rPr lang="en-US" sz="1200" b="0" i="0" u="none" strike="noStrike" dirty="0">
                          <a:solidFill>
                            <a:srgbClr val="000000"/>
                          </a:solidFill>
                          <a:latin typeface="Calibri"/>
                        </a:rPr>
                        <a:t>for each language </a:t>
                      </a:r>
                      <a:r>
                        <a:rPr lang="en-US" sz="1200" b="0" i="0" u="none" strike="noStrike" dirty="0" smtClean="0">
                          <a:solidFill>
                            <a:srgbClr val="000000"/>
                          </a:solidFill>
                          <a:latin typeface="Calibri"/>
                        </a:rPr>
                        <a:t>pair. </a:t>
                      </a:r>
                      <a:r>
                        <a:rPr lang="en-US" sz="1200" b="0" i="0" u="none" strike="noStrike" dirty="0">
                          <a:solidFill>
                            <a:srgbClr val="000000"/>
                          </a:solidFill>
                          <a:latin typeface="Calibri"/>
                        </a:rPr>
                        <a:t>Information about training data hasn't been released yet.</a:t>
                      </a:r>
                    </a:p>
                  </a:txBody>
                  <a:tcPr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SemEval-2014</a:t>
            </a:r>
            <a:endParaRPr lang="en-US" dirty="0"/>
          </a:p>
        </p:txBody>
      </p:sp>
      <p:sp>
        <p:nvSpPr>
          <p:cNvPr id="4" name="Slide Number Placeholder 3"/>
          <p:cNvSpPr>
            <a:spLocks noGrp="1"/>
          </p:cNvSpPr>
          <p:nvPr>
            <p:ph type="sldNum" sz="quarter" idx="12"/>
          </p:nvPr>
        </p:nvSpPr>
        <p:spPr/>
        <p:txBody>
          <a:bodyPr/>
          <a:lstStyle/>
          <a:p>
            <a:fld id="{6FF13B1A-A1C9-435C-BDB7-2D9126F32CFE}" type="slidenum">
              <a:rPr lang="en-US" smtClean="0"/>
              <a:pPr/>
              <a:t>45</a:t>
            </a:fld>
            <a:endParaRPr lang="en-US"/>
          </a:p>
        </p:txBody>
      </p:sp>
      <p:graphicFrame>
        <p:nvGraphicFramePr>
          <p:cNvPr id="5" name="Content Placeholder 6"/>
          <p:cNvGraphicFramePr>
            <a:graphicFrameLocks/>
          </p:cNvGraphicFramePr>
          <p:nvPr/>
        </p:nvGraphicFramePr>
        <p:xfrm>
          <a:off x="76200" y="861113"/>
          <a:ext cx="8915400" cy="5996887"/>
        </p:xfrm>
        <a:graphic>
          <a:graphicData uri="http://schemas.openxmlformats.org/drawingml/2006/table">
            <a:tbl>
              <a:tblPr/>
              <a:tblGrid>
                <a:gridCol w="445636"/>
                <a:gridCol w="1459364"/>
                <a:gridCol w="3569368"/>
                <a:gridCol w="3441032"/>
              </a:tblGrid>
              <a:tr h="373646">
                <a:tc>
                  <a:txBody>
                    <a:bodyPr/>
                    <a:lstStyle/>
                    <a:p>
                      <a:pPr algn="ctr" fontAlgn="b"/>
                      <a:r>
                        <a:rPr lang="en-US" sz="1200" b="1" i="0" u="none" strike="noStrike" dirty="0">
                          <a:solidFill>
                            <a:srgbClr val="000000"/>
                          </a:solidFill>
                          <a:latin typeface="Calibri"/>
                        </a:rPr>
                        <a:t>Task ID</a:t>
                      </a:r>
                    </a:p>
                  </a:txBody>
                  <a:tcPr marL="7481" marR="7481" marT="74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Calibri"/>
                        </a:rPr>
                        <a:t>Task Name</a:t>
                      </a:r>
                    </a:p>
                  </a:txBody>
                  <a:tcPr marL="7481" marR="7481" marT="74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Calibri"/>
                        </a:rPr>
                        <a:t>Description</a:t>
                      </a:r>
                    </a:p>
                  </a:txBody>
                  <a:tcPr marL="7481" marR="7481" marT="74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Calibri"/>
                        </a:rPr>
                        <a:t>Data</a:t>
                      </a:r>
                    </a:p>
                  </a:txBody>
                  <a:tcPr marL="7481" marR="7481" marT="74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0353">
                <a:tc>
                  <a:txBody>
                    <a:bodyPr/>
                    <a:lstStyle/>
                    <a:p>
                      <a:pPr algn="ctr" fontAlgn="ctr"/>
                      <a:r>
                        <a:rPr lang="en-US" sz="1200" b="0" i="0" u="none" strike="noStrike" dirty="0">
                          <a:solidFill>
                            <a:srgbClr val="000000"/>
                          </a:solidFill>
                          <a:latin typeface="Calibri"/>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Spatial Robot Commands</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 Parse spatial robot commands using data from an annotated corpus, collected from a simplified ‘blocks world’ game (http://www.trainrobot.com)</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In trial data, each natural language command is annotated into robot command. </a:t>
                      </a:r>
                      <a:endParaRPr lang="en-US" sz="1200" b="0" i="0" u="none" strike="noStrike" dirty="0" smtClean="0">
                        <a:solidFill>
                          <a:srgbClr val="000000"/>
                        </a:solidFill>
                        <a:latin typeface="Calibri"/>
                      </a:endParaRPr>
                    </a:p>
                    <a:p>
                      <a:pPr algn="l" fontAlgn="b"/>
                      <a:r>
                        <a:rPr lang="en-US" sz="1200" b="0" i="0" u="none" strike="noStrike" dirty="0" smtClean="0">
                          <a:solidFill>
                            <a:srgbClr val="000000"/>
                          </a:solidFill>
                          <a:latin typeface="Calibri"/>
                        </a:rPr>
                        <a:t>"</a:t>
                      </a:r>
                      <a:r>
                        <a:rPr lang="en-US" sz="1200" b="0" i="0" u="none" strike="noStrike" dirty="0">
                          <a:solidFill>
                            <a:srgbClr val="000000"/>
                          </a:solidFill>
                          <a:latin typeface="Calibri"/>
                        </a:rPr>
                        <a:t>Move the blue block on top of the grey block." is </a:t>
                      </a:r>
                      <a:r>
                        <a:rPr lang="en-US" sz="1200" b="0" i="0" u="none" strike="noStrike" dirty="0" smtClean="0">
                          <a:solidFill>
                            <a:srgbClr val="000000"/>
                          </a:solidFill>
                          <a:latin typeface="Calibri"/>
                        </a:rPr>
                        <a:t>labeled </a:t>
                      </a:r>
                      <a:r>
                        <a:rPr lang="en-US" sz="1200" b="0" i="0" u="none" strike="noStrike" dirty="0">
                          <a:solidFill>
                            <a:srgbClr val="000000"/>
                          </a:solidFill>
                          <a:latin typeface="Calibri"/>
                        </a:rPr>
                        <a:t>as </a:t>
                      </a:r>
                      <a:br>
                        <a:rPr lang="en-US" sz="1200" b="0" i="0" u="none" strike="noStrike" dirty="0">
                          <a:solidFill>
                            <a:srgbClr val="000000"/>
                          </a:solidFill>
                          <a:latin typeface="Calibri"/>
                        </a:rPr>
                      </a:br>
                      <a:r>
                        <a:rPr lang="en-US" sz="1200" b="0" i="0" u="none" strike="noStrike" dirty="0">
                          <a:solidFill>
                            <a:srgbClr val="000000"/>
                          </a:solidFill>
                          <a:latin typeface="Calibri"/>
                        </a:rPr>
                        <a:t>(event: (action: move) (entity: (color: blue) (type: cube)) (destination: (spatial-relation: (relation: above) (entity: (color: gray) (type: cube)))))</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22142">
                <a:tc>
                  <a:txBody>
                    <a:bodyPr/>
                    <a:lstStyle/>
                    <a:p>
                      <a:pPr algn="ctr" fontAlgn="ctr"/>
                      <a:r>
                        <a:rPr lang="en-US" sz="1200" b="0" i="0" u="none" strike="noStrike">
                          <a:solidFill>
                            <a:srgbClr val="000000"/>
                          </a:solidFill>
                          <a:latin typeface="Calibri"/>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 Analysis of Clinical Text</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smtClean="0">
                          <a:solidFill>
                            <a:srgbClr val="000000"/>
                          </a:solidFill>
                          <a:latin typeface="Calibri"/>
                        </a:rPr>
                        <a:t>Combine </a:t>
                      </a:r>
                      <a:r>
                        <a:rPr lang="en-US" sz="1200" b="0" i="0" u="none" strike="noStrike" dirty="0">
                          <a:solidFill>
                            <a:srgbClr val="000000"/>
                          </a:solidFill>
                          <a:latin typeface="Calibri"/>
                        </a:rPr>
                        <a:t>supervised methods for entity/acronym/abbreviation recognition and mapping to UMLS CUIs (Concept Unique Identifiers) with unsupervised discovery and sense induction of the entities/acronyms/abbreviations.</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Information about data hasn't been released yet.</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22251">
                <a:tc>
                  <a:txBody>
                    <a:bodyPr/>
                    <a:lstStyle/>
                    <a:p>
                      <a:pPr algn="ctr" fontAlgn="ctr"/>
                      <a:r>
                        <a:rPr lang="en-US" sz="1200" b="0" i="0" u="none" strike="noStrike">
                          <a:solidFill>
                            <a:srgbClr val="000000"/>
                          </a:solidFill>
                          <a:latin typeface="Calibri"/>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Broad-Coverage and Cross-Framework Semantic Dependency Parsing</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This task seeks to stimulate more generalized semantic </a:t>
                      </a:r>
                      <a:r>
                        <a:rPr lang="en-US" sz="1200" b="0" i="0" u="none" strike="noStrike" dirty="0" smtClean="0">
                          <a:solidFill>
                            <a:srgbClr val="000000"/>
                          </a:solidFill>
                          <a:latin typeface="Calibri"/>
                        </a:rPr>
                        <a:t>dependency </a:t>
                      </a:r>
                      <a:r>
                        <a:rPr lang="en-US" sz="1200" b="0" i="0" u="none" strike="noStrike" dirty="0">
                          <a:solidFill>
                            <a:srgbClr val="000000"/>
                          </a:solidFill>
                          <a:latin typeface="Calibri"/>
                        </a:rPr>
                        <a:t>parsing and give a more direct analysis of ‘who did what to whom’ from sentences. </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In trial data, 198 sentences from WSJ are annotated with the desired semantic representation. </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35218">
                <a:tc>
                  <a:txBody>
                    <a:bodyPr/>
                    <a:lstStyle/>
                    <a:p>
                      <a:pPr algn="ctr" fontAlgn="ctr"/>
                      <a:r>
                        <a:rPr lang="en-US" sz="1200" b="0" i="0" u="none" strike="noStrike">
                          <a:solidFill>
                            <a:srgbClr val="000000"/>
                          </a:solidFill>
                          <a:latin typeface="Calibri"/>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Sentiment Analysis for Twitter</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smtClean="0">
                          <a:solidFill>
                            <a:srgbClr val="29272A"/>
                          </a:solidFill>
                          <a:latin typeface="Calibri"/>
                        </a:rPr>
                        <a:t>Subtask A - Contextual </a:t>
                      </a:r>
                      <a:r>
                        <a:rPr lang="en-US" sz="1200" b="0" i="0" u="none" strike="noStrike" dirty="0">
                          <a:solidFill>
                            <a:srgbClr val="29272A"/>
                          </a:solidFill>
                          <a:latin typeface="Calibri"/>
                        </a:rPr>
                        <a:t>Polarity Disambiguation: Given a message containing a marked instance of a word or a phrase, determine whether that instance is positive, negative or neutral in that context. </a:t>
                      </a:r>
                      <a:endParaRPr lang="en-US" sz="1200" b="0" i="0" u="none" strike="noStrike" dirty="0" smtClean="0">
                        <a:solidFill>
                          <a:srgbClr val="29272A"/>
                        </a:solidFill>
                        <a:latin typeface="Calibri"/>
                      </a:endParaRPr>
                    </a:p>
                    <a:p>
                      <a:pPr algn="l" fontAlgn="b"/>
                      <a:r>
                        <a:rPr lang="en-US" sz="1200" b="0" i="0" u="none" strike="noStrike" dirty="0" smtClean="0">
                          <a:solidFill>
                            <a:srgbClr val="29272A"/>
                          </a:solidFill>
                          <a:latin typeface="Calibri"/>
                        </a:rPr>
                        <a:t>Subtask B - Message </a:t>
                      </a:r>
                      <a:r>
                        <a:rPr lang="en-US" sz="1200" b="0" i="0" u="none" strike="noStrike" dirty="0">
                          <a:solidFill>
                            <a:srgbClr val="29272A"/>
                          </a:solidFill>
                          <a:latin typeface="Calibri"/>
                        </a:rPr>
                        <a:t>Polarity Classification: Given a message, decide whether the message is of positive, negative, or neutral sentiment.</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training: 9,728 Twitter messages </a:t>
                      </a:r>
                      <a:endParaRPr lang="en-US" sz="1200" b="0" i="0" u="none" strike="noStrike" dirty="0" smtClean="0">
                        <a:solidFill>
                          <a:srgbClr val="000000"/>
                        </a:solidFill>
                        <a:latin typeface="Calibri"/>
                      </a:endParaRPr>
                    </a:p>
                    <a:p>
                      <a:pPr algn="l" fontAlgn="b"/>
                      <a:r>
                        <a:rPr lang="en-US" sz="1200" b="0" i="0" u="none" strike="noStrike" dirty="0" smtClean="0">
                          <a:solidFill>
                            <a:srgbClr val="000000"/>
                          </a:solidFill>
                          <a:latin typeface="Calibri"/>
                        </a:rPr>
                        <a:t>development</a:t>
                      </a:r>
                      <a:r>
                        <a:rPr lang="en-US" sz="1200" b="0" i="0" u="none" strike="noStrike" dirty="0">
                          <a:solidFill>
                            <a:srgbClr val="000000"/>
                          </a:solidFill>
                          <a:latin typeface="Calibri"/>
                        </a:rPr>
                        <a:t>: 1,654 Twitter messages (can be used for training as </a:t>
                      </a:r>
                      <a:r>
                        <a:rPr lang="en-US" sz="1200" b="0" i="0" u="none" strike="noStrike" dirty="0" smtClean="0">
                          <a:solidFill>
                            <a:srgbClr val="000000"/>
                          </a:solidFill>
                          <a:latin typeface="Calibri"/>
                        </a:rPr>
                        <a:t>well)</a:t>
                      </a:r>
                    </a:p>
                    <a:p>
                      <a:pPr algn="l" fontAlgn="b"/>
                      <a:r>
                        <a:rPr lang="en-US" sz="1200" b="0" i="0" u="none" strike="noStrike" dirty="0" smtClean="0">
                          <a:solidFill>
                            <a:srgbClr val="000000"/>
                          </a:solidFill>
                          <a:latin typeface="Calibri"/>
                        </a:rPr>
                        <a:t>development-test A:</a:t>
                      </a:r>
                      <a:r>
                        <a:rPr lang="en-US" sz="1200" b="0" i="0" u="none" strike="noStrike" dirty="0">
                          <a:solidFill>
                            <a:srgbClr val="000000"/>
                          </a:solidFill>
                          <a:latin typeface="Calibri"/>
                        </a:rPr>
                        <a:t> 3,814 Twitter messages (CANNOT be used for </a:t>
                      </a:r>
                      <a:r>
                        <a:rPr lang="en-US" sz="1200" b="0" i="0" u="none" strike="noStrike" dirty="0" smtClean="0">
                          <a:solidFill>
                            <a:srgbClr val="000000"/>
                          </a:solidFill>
                          <a:latin typeface="Calibri"/>
                        </a:rPr>
                        <a:t>training)</a:t>
                      </a:r>
                    </a:p>
                    <a:p>
                      <a:pPr algn="l" fontAlgn="b"/>
                      <a:r>
                        <a:rPr lang="en-US" sz="1200" b="0" i="0" u="none" strike="noStrike" dirty="0" smtClean="0">
                          <a:solidFill>
                            <a:srgbClr val="000000"/>
                          </a:solidFill>
                          <a:latin typeface="Calibri"/>
                        </a:rPr>
                        <a:t>development-test B:</a:t>
                      </a:r>
                      <a:r>
                        <a:rPr lang="en-US" sz="1200" b="0" i="0" u="none" strike="noStrike" dirty="0">
                          <a:solidFill>
                            <a:srgbClr val="000000"/>
                          </a:solidFill>
                          <a:latin typeface="Calibri"/>
                        </a:rPr>
                        <a:t> 2,094 SMS messages  (CANNOT be used for training)</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33368">
                <a:tc>
                  <a:txBody>
                    <a:bodyPr/>
                    <a:lstStyle/>
                    <a:p>
                      <a:pPr algn="ctr" fontAlgn="ctr"/>
                      <a:r>
                        <a:rPr lang="en-US" sz="12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Semantic Textual Similarity in Spanish</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Develop and evaluate the semantic textual similarity systems for Spanish</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The annotations and systems will use a scale from 0 (no relation) to 4 (semantic equivalence), indicating the similarity between two sentences</a:t>
                      </a:r>
                      <a:r>
                        <a:rPr lang="en-US" sz="1200" b="0" i="0" u="none" strike="noStrike" dirty="0" smtClean="0">
                          <a:solidFill>
                            <a:srgbClr val="000000"/>
                          </a:solidFill>
                          <a:latin typeface="Calibri"/>
                        </a:rPr>
                        <a:t>.</a:t>
                      </a:r>
                    </a:p>
                    <a:p>
                      <a:pPr algn="l" fontAlgn="b"/>
                      <a:r>
                        <a:rPr lang="en-US" sz="1200" b="0" i="0" u="none" strike="noStrike" dirty="0" smtClean="0">
                          <a:solidFill>
                            <a:srgbClr val="000000"/>
                          </a:solidFill>
                          <a:latin typeface="Calibri"/>
                        </a:rPr>
                        <a:t> </a:t>
                      </a:r>
                      <a:r>
                        <a:rPr lang="en-US" sz="1200" b="0" i="0" u="none" strike="noStrike" dirty="0">
                          <a:solidFill>
                            <a:srgbClr val="000000"/>
                          </a:solidFill>
                          <a:latin typeface="Calibri"/>
                        </a:rPr>
                        <a:t>A development dataset of 65 annotated sentence pairs is provided. The test data will consist of 300 sentence pairs.</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SemEval-2014 </a:t>
            </a:r>
            <a:endParaRPr lang="en-US" dirty="0"/>
          </a:p>
        </p:txBody>
      </p:sp>
      <p:sp>
        <p:nvSpPr>
          <p:cNvPr id="3" name="Content Placeholder 2"/>
          <p:cNvSpPr>
            <a:spLocks noGrp="1"/>
          </p:cNvSpPr>
          <p:nvPr>
            <p:ph idx="1"/>
          </p:nvPr>
        </p:nvSpPr>
        <p:spPr/>
        <p:txBody>
          <a:bodyPr>
            <a:normAutofit/>
          </a:bodyPr>
          <a:lstStyle/>
          <a:p>
            <a:r>
              <a:rPr lang="en-US" sz="2800" dirty="0" smtClean="0"/>
              <a:t>Important Dates</a:t>
            </a:r>
          </a:p>
          <a:p>
            <a:pPr lvl="1"/>
            <a:r>
              <a:rPr lang="en-US" sz="2400" dirty="0" smtClean="0"/>
              <a:t>Trial data ready Oct. 30, 2013 </a:t>
            </a:r>
          </a:p>
          <a:p>
            <a:pPr lvl="1"/>
            <a:r>
              <a:rPr lang="en-US" sz="2400" dirty="0" smtClean="0"/>
              <a:t>Training data ready Dec. 15, 2013 </a:t>
            </a:r>
          </a:p>
          <a:p>
            <a:pPr lvl="1"/>
            <a:r>
              <a:rPr lang="en-US" sz="2400" dirty="0" smtClean="0"/>
              <a:t>Test data ready Mar. 10, 2014 </a:t>
            </a:r>
          </a:p>
          <a:p>
            <a:pPr lvl="1"/>
            <a:r>
              <a:rPr lang="en-US" sz="2400" dirty="0" smtClean="0"/>
              <a:t>Evaluation end Mar. 30, 2014 </a:t>
            </a:r>
          </a:p>
          <a:p>
            <a:pPr lvl="1"/>
            <a:r>
              <a:rPr lang="en-US" sz="2400" dirty="0" smtClean="0"/>
              <a:t>Paper submission due Apr. 30, 2014 </a:t>
            </a:r>
          </a:p>
          <a:p>
            <a:pPr lvl="1"/>
            <a:r>
              <a:rPr lang="en-US" sz="2400" dirty="0" smtClean="0"/>
              <a:t>Paper reviews due May. 30, 2014 </a:t>
            </a:r>
          </a:p>
          <a:p>
            <a:pPr lvl="1"/>
            <a:r>
              <a:rPr lang="en-US" sz="2400" dirty="0" smtClean="0"/>
              <a:t>Camera ready due Jun. 30, 2014</a:t>
            </a:r>
          </a:p>
          <a:p>
            <a:pPr lvl="1"/>
            <a:r>
              <a:rPr lang="en-US" sz="2400" dirty="0" smtClean="0"/>
              <a:t>Workshop Aug. 23-30, 2014, Dublin, Ireland </a:t>
            </a:r>
            <a:endParaRPr lang="en-US" sz="2400" dirty="0"/>
          </a:p>
        </p:txBody>
      </p:sp>
      <p:sp>
        <p:nvSpPr>
          <p:cNvPr id="4" name="Slide Number Placeholder 3"/>
          <p:cNvSpPr>
            <a:spLocks noGrp="1"/>
          </p:cNvSpPr>
          <p:nvPr>
            <p:ph type="sldNum" sz="quarter" idx="12"/>
          </p:nvPr>
        </p:nvSpPr>
        <p:spPr/>
        <p:txBody>
          <a:bodyPr/>
          <a:lstStyle/>
          <a:p>
            <a:fld id="{6FF13B1A-A1C9-435C-BDB7-2D9126F32CFE}"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CLEF </a:t>
            </a:r>
            <a:r>
              <a:rPr lang="en-US" dirty="0" err="1" smtClean="0"/>
              <a:t>eHealth</a:t>
            </a:r>
            <a:r>
              <a:rPr lang="en-US" dirty="0" smtClean="0"/>
              <a:t> Evaluation Lab</a:t>
            </a:r>
            <a:endParaRPr lang="en-US" dirty="0"/>
          </a:p>
        </p:txBody>
      </p:sp>
      <p:sp>
        <p:nvSpPr>
          <p:cNvPr id="3" name="Content Placeholder 2"/>
          <p:cNvSpPr>
            <a:spLocks noGrp="1"/>
          </p:cNvSpPr>
          <p:nvPr>
            <p:ph idx="1"/>
          </p:nvPr>
        </p:nvSpPr>
        <p:spPr>
          <a:xfrm>
            <a:off x="228600" y="1371600"/>
            <a:ext cx="8610600" cy="5334000"/>
          </a:xfrm>
        </p:spPr>
        <p:txBody>
          <a:bodyPr>
            <a:normAutofit/>
          </a:bodyPr>
          <a:lstStyle/>
          <a:p>
            <a:r>
              <a:rPr lang="en-US" sz="2400" dirty="0" smtClean="0"/>
              <a:t>Overview</a:t>
            </a:r>
          </a:p>
          <a:p>
            <a:pPr lvl="1"/>
            <a:r>
              <a:rPr lang="en-US" sz="2000" dirty="0" smtClean="0"/>
              <a:t>The CLEF Initiative (Conference and Labs of the Evaluation Forum,) is a self-organized body whose main mission is to promote research, innovation, and development of information access systems with an emphasis on multilingual and multimodal information with various levels of structure.</a:t>
            </a:r>
          </a:p>
          <a:p>
            <a:pPr lvl="1"/>
            <a:endParaRPr lang="en-US" sz="2000" dirty="0" smtClean="0"/>
          </a:p>
          <a:p>
            <a:pPr lvl="1"/>
            <a:r>
              <a:rPr lang="en-US" sz="2000" dirty="0" smtClean="0"/>
              <a:t>Started  from 2000,  the CLEF aims to stimulate investigation and research in a wide range of key areas in the information retrieval domain, becoming well-known in the international IR community. The results were traditionally presented and discussed at annual workshops in conjunction with the European Conference for Digital Libraries (ECDL), now called Theory and Practice on Digital Libraries (TPDL).</a:t>
            </a:r>
          </a:p>
          <a:p>
            <a:pPr lvl="1"/>
            <a:endParaRPr lang="en-US" sz="2000" dirty="0"/>
          </a:p>
        </p:txBody>
      </p:sp>
      <p:sp>
        <p:nvSpPr>
          <p:cNvPr id="4" name="Slide Number Placeholder 3"/>
          <p:cNvSpPr>
            <a:spLocks noGrp="1"/>
          </p:cNvSpPr>
          <p:nvPr>
            <p:ph type="sldNum" sz="quarter" idx="12"/>
          </p:nvPr>
        </p:nvSpPr>
        <p:spPr/>
        <p:txBody>
          <a:bodyPr/>
          <a:lstStyle/>
          <a:p>
            <a:fld id="{6FF13B1A-A1C9-435C-BDB7-2D9126F32CFE}" type="slidenum">
              <a:rPr lang="en-US" smtClean="0"/>
              <a:pPr/>
              <a:t>47</a:t>
            </a:fld>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CLEF </a:t>
            </a:r>
            <a:r>
              <a:rPr lang="en-US" dirty="0" err="1" smtClean="0"/>
              <a:t>eHealth</a:t>
            </a:r>
            <a:r>
              <a:rPr lang="en-US" dirty="0" smtClean="0"/>
              <a:t> Evaluation Lab</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Overview</a:t>
            </a:r>
          </a:p>
          <a:p>
            <a:pPr lvl="1"/>
            <a:r>
              <a:rPr lang="en-US" dirty="0" smtClean="0"/>
              <a:t>In Year 2013, CLEF started </a:t>
            </a:r>
            <a:r>
              <a:rPr lang="en-US" dirty="0" err="1" smtClean="0"/>
              <a:t>eHealth</a:t>
            </a:r>
            <a:r>
              <a:rPr lang="en-US" dirty="0" smtClean="0"/>
              <a:t> Evaluation Lab, a shared task focused on natural language processing(NLP) and information retrieval (IR) for clinical care. </a:t>
            </a:r>
          </a:p>
          <a:p>
            <a:pPr lvl="1"/>
            <a:endParaRPr lang="en-US" dirty="0" smtClean="0"/>
          </a:p>
          <a:p>
            <a:pPr lvl="1"/>
            <a:r>
              <a:rPr lang="en-US" dirty="0" smtClean="0"/>
              <a:t>The CLEF </a:t>
            </a:r>
            <a:r>
              <a:rPr lang="en-US" dirty="0" err="1" smtClean="0"/>
              <a:t>eHealth</a:t>
            </a:r>
            <a:r>
              <a:rPr lang="en-US" dirty="0" smtClean="0"/>
              <a:t> Evaluation Lab 2013 has three tasks:</a:t>
            </a:r>
          </a:p>
          <a:p>
            <a:pPr lvl="2"/>
            <a:r>
              <a:rPr lang="en-US" dirty="0" smtClean="0"/>
              <a:t>Annotation of disorder mentions spans from clinical reports</a:t>
            </a:r>
          </a:p>
          <a:p>
            <a:pPr lvl="2"/>
            <a:r>
              <a:rPr lang="en-US" dirty="0" smtClean="0"/>
              <a:t>Annotation of acronym/abbreviation mention spans from clinical reports</a:t>
            </a:r>
          </a:p>
          <a:p>
            <a:pPr lvl="2"/>
            <a:r>
              <a:rPr lang="en-US" dirty="0" smtClean="0"/>
              <a:t>Information retrieval on medical related web documents</a:t>
            </a:r>
          </a:p>
          <a:p>
            <a:pPr lvl="2"/>
            <a:endParaRPr lang="en-US" dirty="0"/>
          </a:p>
        </p:txBody>
      </p:sp>
      <p:sp>
        <p:nvSpPr>
          <p:cNvPr id="4" name="Slide Number Placeholder 3"/>
          <p:cNvSpPr>
            <a:spLocks noGrp="1"/>
          </p:cNvSpPr>
          <p:nvPr>
            <p:ph type="sldNum" sz="quarter" idx="12"/>
          </p:nvPr>
        </p:nvSpPr>
        <p:spPr/>
        <p:txBody>
          <a:bodyPr/>
          <a:lstStyle/>
          <a:p>
            <a:fld id="{6FF13B1A-A1C9-435C-BDB7-2D9126F32CFE}"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CLEF </a:t>
            </a:r>
            <a:r>
              <a:rPr lang="en-US" dirty="0" err="1" smtClean="0"/>
              <a:t>eHealth</a:t>
            </a:r>
            <a:r>
              <a:rPr lang="en-US" dirty="0" smtClean="0"/>
              <a:t> 2014</a:t>
            </a:r>
            <a:endParaRPr lang="en-US" dirty="0"/>
          </a:p>
        </p:txBody>
      </p:sp>
      <p:sp>
        <p:nvSpPr>
          <p:cNvPr id="4" name="Slide Number Placeholder 3"/>
          <p:cNvSpPr>
            <a:spLocks noGrp="1"/>
          </p:cNvSpPr>
          <p:nvPr>
            <p:ph type="sldNum" sz="quarter" idx="12"/>
          </p:nvPr>
        </p:nvSpPr>
        <p:spPr/>
        <p:txBody>
          <a:bodyPr/>
          <a:lstStyle/>
          <a:p>
            <a:fld id="{6FF13B1A-A1C9-435C-BDB7-2D9126F32CFE}" type="slidenum">
              <a:rPr lang="en-US" smtClean="0"/>
              <a:pPr/>
              <a:t>49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640258186"/>
              </p:ext>
            </p:extLst>
          </p:nvPr>
        </p:nvGraphicFramePr>
        <p:xfrm>
          <a:off x="228600" y="1143000"/>
          <a:ext cx="8686800" cy="5562600"/>
        </p:xfrm>
        <a:graphic>
          <a:graphicData uri="http://schemas.openxmlformats.org/drawingml/2006/table">
            <a:tbl>
              <a:tblPr/>
              <a:tblGrid>
                <a:gridCol w="277467"/>
                <a:gridCol w="1017933"/>
                <a:gridCol w="3955098"/>
                <a:gridCol w="3436302"/>
              </a:tblGrid>
              <a:tr h="394703">
                <a:tc>
                  <a:txBody>
                    <a:bodyPr/>
                    <a:lstStyle/>
                    <a:p>
                      <a:pPr algn="ctr" fontAlgn="ctr"/>
                      <a:r>
                        <a:rPr lang="en-US" sz="1100" b="1" i="0" u="none" strike="noStrike" dirty="0">
                          <a:solidFill>
                            <a:srgbClr val="000000"/>
                          </a:solidFill>
                          <a:latin typeface="Calibri"/>
                        </a:rPr>
                        <a:t>Task ID</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latin typeface="Verdana" pitchFamily="34" charset="0"/>
                          <a:ea typeface="Verdana" pitchFamily="34" charset="0"/>
                          <a:cs typeface="Verdana" pitchFamily="34" charset="0"/>
                        </a:rPr>
                        <a:t>Task</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latin typeface="Verdana" pitchFamily="34" charset="0"/>
                          <a:ea typeface="Verdana" pitchFamily="34" charset="0"/>
                          <a:cs typeface="Verdana" pitchFamily="34" charset="0"/>
                        </a:rPr>
                        <a:t>Description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latin typeface="Verdana" pitchFamily="34" charset="0"/>
                          <a:ea typeface="Verdana" pitchFamily="34" charset="0"/>
                          <a:cs typeface="Verdana" pitchFamily="34" charset="0"/>
                        </a:rPr>
                        <a:t>Data</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88794">
                <a:tc>
                  <a:txBody>
                    <a:bodyPr/>
                    <a:lstStyle/>
                    <a:p>
                      <a:pPr algn="ctr" fontAlgn="ctr"/>
                      <a:r>
                        <a:rPr lang="en-US" sz="1100" b="0" i="0" u="none" strike="noStrike">
                          <a:solidFill>
                            <a:srgbClr val="000000"/>
                          </a:solidFill>
                          <a:latin typeface="Calibri"/>
                        </a:rPr>
                        <a:t>1</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latin typeface="+mn-lt"/>
                          <a:ea typeface="Verdana" pitchFamily="34" charset="0"/>
                          <a:cs typeface="Verdana" pitchFamily="34" charset="0"/>
                        </a:rPr>
                        <a:t>Visual-Interactive Search and Exploration of </a:t>
                      </a:r>
                      <a:r>
                        <a:rPr lang="en-US" sz="1200" b="0" i="0" u="none" strike="noStrike" dirty="0" err="1">
                          <a:solidFill>
                            <a:srgbClr val="000000"/>
                          </a:solidFill>
                          <a:latin typeface="+mn-lt"/>
                          <a:ea typeface="Verdana" pitchFamily="34" charset="0"/>
                          <a:cs typeface="Verdana" pitchFamily="34" charset="0"/>
                        </a:rPr>
                        <a:t>eHealth</a:t>
                      </a:r>
                      <a:r>
                        <a:rPr lang="en-US" sz="1200" b="0" i="0" u="none" strike="noStrike" dirty="0">
                          <a:solidFill>
                            <a:srgbClr val="000000"/>
                          </a:solidFill>
                          <a:latin typeface="+mn-lt"/>
                          <a:ea typeface="Verdana" pitchFamily="34" charset="0"/>
                          <a:cs typeface="Verdana" pitchFamily="34" charset="0"/>
                        </a:rPr>
                        <a:t> Data</a:t>
                      </a:r>
                    </a:p>
                  </a:txBody>
                  <a:tcPr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latin typeface="+mn-lt"/>
                          <a:ea typeface="Verdana" pitchFamily="34" charset="0"/>
                          <a:cs typeface="Verdana" pitchFamily="34" charset="0"/>
                        </a:rPr>
                        <a:t>Subtask A: visualize discharge summary </a:t>
                      </a:r>
                      <a:r>
                        <a:rPr lang="en-US" sz="1200" b="0" i="0" u="none" strike="noStrike" dirty="0" smtClean="0">
                          <a:solidFill>
                            <a:srgbClr val="000000"/>
                          </a:solidFill>
                          <a:latin typeface="+mn-lt"/>
                          <a:ea typeface="Verdana" pitchFamily="34" charset="0"/>
                          <a:cs typeface="Verdana" pitchFamily="34" charset="0"/>
                        </a:rPr>
                        <a:t>together </a:t>
                      </a:r>
                      <a:r>
                        <a:rPr lang="en-US" sz="1200" b="0" i="0" u="none" strike="noStrike" dirty="0">
                          <a:solidFill>
                            <a:srgbClr val="000000"/>
                          </a:solidFill>
                          <a:latin typeface="+mn-lt"/>
                          <a:ea typeface="Verdana" pitchFamily="34" charset="0"/>
                          <a:cs typeface="Verdana" pitchFamily="34" charset="0"/>
                        </a:rPr>
                        <a:t>with the disorder </a:t>
                      </a:r>
                      <a:r>
                        <a:rPr lang="en-US" sz="1200" b="0" i="0" u="none" strike="noStrike" dirty="0" smtClean="0">
                          <a:solidFill>
                            <a:srgbClr val="000000"/>
                          </a:solidFill>
                          <a:latin typeface="+mn-lt"/>
                          <a:ea typeface="Verdana" pitchFamily="34" charset="0"/>
                          <a:cs typeface="Verdana" pitchFamily="34" charset="0"/>
                        </a:rPr>
                        <a:t>standardization </a:t>
                      </a:r>
                      <a:r>
                        <a:rPr lang="en-US" sz="1200" b="0" i="0" u="none" strike="noStrike" dirty="0">
                          <a:solidFill>
                            <a:srgbClr val="000000"/>
                          </a:solidFill>
                          <a:latin typeface="+mn-lt"/>
                          <a:ea typeface="Verdana" pitchFamily="34" charset="0"/>
                          <a:cs typeface="Verdana" pitchFamily="34" charset="0"/>
                        </a:rPr>
                        <a:t>and shorthand </a:t>
                      </a:r>
                      <a:r>
                        <a:rPr lang="en-US" sz="1200" b="0" i="0" u="none" strike="noStrike" dirty="0" smtClean="0">
                          <a:solidFill>
                            <a:srgbClr val="000000"/>
                          </a:solidFill>
                          <a:latin typeface="+mn-lt"/>
                          <a:ea typeface="Verdana" pitchFamily="34" charset="0"/>
                          <a:cs typeface="Verdana" pitchFamily="34" charset="0"/>
                        </a:rPr>
                        <a:t>expansion </a:t>
                      </a:r>
                      <a:r>
                        <a:rPr lang="en-US" sz="1200" b="0" i="0" u="none" strike="noStrike" dirty="0">
                          <a:solidFill>
                            <a:srgbClr val="000000"/>
                          </a:solidFill>
                          <a:latin typeface="+mn-lt"/>
                          <a:ea typeface="Verdana" pitchFamily="34" charset="0"/>
                          <a:cs typeface="Verdana" pitchFamily="34" charset="0"/>
                        </a:rPr>
                        <a:t>data in an effective and understandable way for </a:t>
                      </a:r>
                      <a:r>
                        <a:rPr lang="en-US" sz="1200" b="0" i="0" u="none" strike="noStrike" dirty="0" smtClean="0">
                          <a:solidFill>
                            <a:srgbClr val="000000"/>
                          </a:solidFill>
                          <a:latin typeface="+mn-lt"/>
                          <a:ea typeface="Verdana" pitchFamily="34" charset="0"/>
                          <a:cs typeface="Verdana" pitchFamily="34" charset="0"/>
                        </a:rPr>
                        <a:t>laypeople</a:t>
                      </a:r>
                    </a:p>
                    <a:p>
                      <a:pPr algn="l" fontAlgn="ctr"/>
                      <a:r>
                        <a:rPr lang="en-US" sz="1200" b="0" i="0" u="none" strike="noStrike" dirty="0" smtClean="0">
                          <a:solidFill>
                            <a:srgbClr val="000000"/>
                          </a:solidFill>
                          <a:latin typeface="+mn-lt"/>
                          <a:ea typeface="Verdana" pitchFamily="34" charset="0"/>
                          <a:cs typeface="Verdana" pitchFamily="34" charset="0"/>
                        </a:rPr>
                        <a:t>Subtask </a:t>
                      </a:r>
                      <a:r>
                        <a:rPr lang="en-US" sz="1200" b="0" i="0" u="none" strike="noStrike" dirty="0">
                          <a:solidFill>
                            <a:srgbClr val="000000"/>
                          </a:solidFill>
                          <a:latin typeface="+mn-lt"/>
                          <a:ea typeface="Verdana" pitchFamily="34" charset="0"/>
                          <a:cs typeface="Verdana" pitchFamily="34" charset="0"/>
                        </a:rPr>
                        <a:t>B:design a visual exploration approach that will provide an effective overview over a larger set of possibly relevant documents to meet the patient’s information need.</a:t>
                      </a:r>
                    </a:p>
                  </a:txBody>
                  <a:tcPr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mn-lt"/>
                          <a:ea typeface="Verdana" pitchFamily="34" charset="0"/>
                          <a:cs typeface="Verdana" pitchFamily="34" charset="0"/>
                        </a:rPr>
                        <a:t>6 de-identified discharge summaries and 50 real patient search queries genereated from the discharge summary</a:t>
                      </a:r>
                    </a:p>
                  </a:txBody>
                  <a:tcPr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37181">
                <a:tc>
                  <a:txBody>
                    <a:bodyPr/>
                    <a:lstStyle/>
                    <a:p>
                      <a:pPr algn="ctr" fontAlgn="ctr"/>
                      <a:r>
                        <a:rPr lang="en-US" sz="1100" b="0" i="0" u="none" strike="noStrike">
                          <a:solidFill>
                            <a:srgbClr val="000000"/>
                          </a:solidFill>
                          <a:latin typeface="Calibri"/>
                        </a:rPr>
                        <a:t>2</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mn-lt"/>
                          <a:ea typeface="Verdana" pitchFamily="34" charset="0"/>
                          <a:cs typeface="Verdana" pitchFamily="34" charset="0"/>
                        </a:rPr>
                        <a:t>Information extraction from clinical text</a:t>
                      </a:r>
                    </a:p>
                  </a:txBody>
                  <a:tcPr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latin typeface="+mn-lt"/>
                          <a:ea typeface="Verdana" pitchFamily="34" charset="0"/>
                          <a:cs typeface="Verdana" pitchFamily="34" charset="0"/>
                        </a:rPr>
                        <a:t>Develop annotated data, resources, methods that make clinical documents easier to understand from nurses and patients’ perspective. </a:t>
                      </a:r>
                      <a:endParaRPr lang="en-US" sz="1200" b="0" i="0" u="none" strike="noStrike" dirty="0" smtClean="0">
                        <a:solidFill>
                          <a:srgbClr val="000000"/>
                        </a:solidFill>
                        <a:latin typeface="+mn-lt"/>
                        <a:ea typeface="Verdana" pitchFamily="34" charset="0"/>
                        <a:cs typeface="Verdana" pitchFamily="34" charset="0"/>
                      </a:endParaRPr>
                    </a:p>
                    <a:p>
                      <a:pPr algn="l" fontAlgn="ctr"/>
                      <a:r>
                        <a:rPr lang="en-US" sz="1200" b="0" i="0" u="none" strike="noStrike" dirty="0" smtClean="0">
                          <a:solidFill>
                            <a:srgbClr val="000000"/>
                          </a:solidFill>
                          <a:latin typeface="+mn-lt"/>
                          <a:ea typeface="Verdana" pitchFamily="34" charset="0"/>
                          <a:cs typeface="Verdana" pitchFamily="34" charset="0"/>
                        </a:rPr>
                        <a:t>10 </a:t>
                      </a:r>
                      <a:r>
                        <a:rPr lang="en-US" sz="1200" b="0" i="0" u="none" strike="noStrike" dirty="0">
                          <a:solidFill>
                            <a:srgbClr val="000000"/>
                          </a:solidFill>
                          <a:latin typeface="+mn-lt"/>
                          <a:ea typeface="Verdana" pitchFamily="34" charset="0"/>
                          <a:cs typeface="Verdana" pitchFamily="34" charset="0"/>
                        </a:rPr>
                        <a:t>different attributes: Negation Indicator, Subject Class, Uncertainty Indicator, Course Class, Severity Class, Conditional Class, Generic Class, Body Location, </a:t>
                      </a:r>
                      <a:r>
                        <a:rPr lang="en-US" sz="1200" b="0" i="0" u="none" strike="noStrike" dirty="0" err="1">
                          <a:solidFill>
                            <a:srgbClr val="000000"/>
                          </a:solidFill>
                          <a:latin typeface="+mn-lt"/>
                          <a:ea typeface="Verdana" pitchFamily="34" charset="0"/>
                          <a:cs typeface="Verdana" pitchFamily="34" charset="0"/>
                        </a:rPr>
                        <a:t>DocTime</a:t>
                      </a:r>
                      <a:r>
                        <a:rPr lang="en-US" sz="1200" b="0" i="0" u="none" strike="noStrike" dirty="0">
                          <a:solidFill>
                            <a:srgbClr val="000000"/>
                          </a:solidFill>
                          <a:latin typeface="+mn-lt"/>
                          <a:ea typeface="Verdana" pitchFamily="34" charset="0"/>
                          <a:cs typeface="Verdana" pitchFamily="34" charset="0"/>
                        </a:rPr>
                        <a:t> Class, and Temporal Expression, should be captured from clinical text and classified into certain value slot. </a:t>
                      </a:r>
                    </a:p>
                  </a:txBody>
                  <a:tcPr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latin typeface="+mn-lt"/>
                          <a:ea typeface="Verdana" pitchFamily="34" charset="0"/>
                          <a:cs typeface="Verdana" pitchFamily="34" charset="0"/>
                        </a:rPr>
                        <a:t> A set of de-identified clinical reports are provided by the MIMIC II database. </a:t>
                      </a:r>
                      <a:endParaRPr lang="en-US" sz="1200" b="0" i="0" u="none" strike="noStrike" dirty="0" smtClean="0">
                        <a:solidFill>
                          <a:srgbClr val="000000"/>
                        </a:solidFill>
                        <a:latin typeface="+mn-lt"/>
                        <a:ea typeface="Verdana" pitchFamily="34" charset="0"/>
                        <a:cs typeface="Verdana" pitchFamily="34" charset="0"/>
                      </a:endParaRPr>
                    </a:p>
                    <a:p>
                      <a:pPr algn="l" fontAlgn="ctr">
                        <a:buFont typeface="Arial" pitchFamily="34" charset="0"/>
                        <a:buChar char="•"/>
                      </a:pPr>
                      <a:r>
                        <a:rPr lang="en-US" sz="1200" b="0" i="0" u="none" strike="noStrike" dirty="0" smtClean="0">
                          <a:solidFill>
                            <a:srgbClr val="000000"/>
                          </a:solidFill>
                          <a:latin typeface="+mn-lt"/>
                          <a:ea typeface="Verdana" pitchFamily="34" charset="0"/>
                          <a:cs typeface="Verdana" pitchFamily="34" charset="0"/>
                        </a:rPr>
                        <a:t>A </a:t>
                      </a:r>
                      <a:r>
                        <a:rPr lang="en-US" sz="1200" b="0" i="0" u="none" strike="noStrike" dirty="0">
                          <a:solidFill>
                            <a:srgbClr val="000000"/>
                          </a:solidFill>
                          <a:latin typeface="+mn-lt"/>
                          <a:ea typeface="Verdana" pitchFamily="34" charset="0"/>
                          <a:cs typeface="Verdana" pitchFamily="34" charset="0"/>
                        </a:rPr>
                        <a:t>training set of 300 reports and their disease/disorder mention templates with filled attribute: value slots will be provided. </a:t>
                      </a:r>
                      <a:endParaRPr lang="en-US" sz="1200" b="0" i="0" u="none" strike="noStrike" dirty="0" smtClean="0">
                        <a:solidFill>
                          <a:srgbClr val="000000"/>
                        </a:solidFill>
                        <a:latin typeface="+mn-lt"/>
                        <a:ea typeface="Verdana" pitchFamily="34" charset="0"/>
                        <a:cs typeface="Verdana" pitchFamily="34" charset="0"/>
                      </a:endParaRPr>
                    </a:p>
                    <a:p>
                      <a:pPr algn="l" fontAlgn="ctr">
                        <a:buFont typeface="Arial" pitchFamily="34" charset="0"/>
                        <a:buChar char="•"/>
                      </a:pPr>
                      <a:r>
                        <a:rPr lang="en-US" sz="1200" b="0" i="0" u="none" strike="noStrike" dirty="0" smtClean="0">
                          <a:solidFill>
                            <a:srgbClr val="000000"/>
                          </a:solidFill>
                          <a:latin typeface="+mn-lt"/>
                          <a:ea typeface="Verdana" pitchFamily="34" charset="0"/>
                          <a:cs typeface="Verdana" pitchFamily="34" charset="0"/>
                        </a:rPr>
                        <a:t>A </a:t>
                      </a:r>
                      <a:r>
                        <a:rPr lang="en-US" sz="1200" b="0" i="0" u="none" strike="noStrike" dirty="0">
                          <a:solidFill>
                            <a:srgbClr val="000000"/>
                          </a:solidFill>
                          <a:latin typeface="+mn-lt"/>
                          <a:ea typeface="Verdana" pitchFamily="34" charset="0"/>
                          <a:cs typeface="Verdana" pitchFamily="34" charset="0"/>
                        </a:rPr>
                        <a:t>test set of 200 reports and their disease/disorder mention templates with default-filled attribute: value slots will be provided will be provided for the Task 2 challenge one week before the run submission deadline.</a:t>
                      </a:r>
                    </a:p>
                  </a:txBody>
                  <a:tcPr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1922">
                <a:tc>
                  <a:txBody>
                    <a:bodyPr/>
                    <a:lstStyle/>
                    <a:p>
                      <a:pPr algn="ctr" fontAlgn="ctr"/>
                      <a:r>
                        <a:rPr lang="en-US" sz="1100" b="0" i="0" u="none" strike="noStrike">
                          <a:solidFill>
                            <a:srgbClr val="000000"/>
                          </a:solidFill>
                          <a:latin typeface="Calibri"/>
                        </a:rPr>
                        <a:t>3</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latin typeface="+mn-lt"/>
                          <a:ea typeface="Verdana" pitchFamily="34" charset="0"/>
                          <a:cs typeface="Verdana" pitchFamily="34" charset="0"/>
                        </a:rPr>
                        <a:t>User-</a:t>
                      </a:r>
                      <a:r>
                        <a:rPr lang="en-US" sz="1200" b="0" i="0" u="none" strike="noStrike" dirty="0" smtClean="0">
                          <a:solidFill>
                            <a:srgbClr val="000000"/>
                          </a:solidFill>
                          <a:latin typeface="+mn-lt"/>
                          <a:ea typeface="Verdana" pitchFamily="34" charset="0"/>
                          <a:cs typeface="Verdana" pitchFamily="34" charset="0"/>
                        </a:rPr>
                        <a:t>centered </a:t>
                      </a:r>
                      <a:r>
                        <a:rPr lang="en-US" sz="1200" b="0" i="0" u="none" strike="noStrike" dirty="0">
                          <a:solidFill>
                            <a:srgbClr val="000000"/>
                          </a:solidFill>
                          <a:latin typeface="+mn-lt"/>
                          <a:ea typeface="Verdana" pitchFamily="34" charset="0"/>
                          <a:cs typeface="Verdana" pitchFamily="34" charset="0"/>
                        </a:rPr>
                        <a:t>health information retrieval</a:t>
                      </a:r>
                    </a:p>
                  </a:txBody>
                  <a:tcPr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latin typeface="+mn-lt"/>
                          <a:ea typeface="Verdana" pitchFamily="34" charset="0"/>
                          <a:cs typeface="Verdana" pitchFamily="34" charset="0"/>
                        </a:rPr>
                        <a:t>Subtask A: monolingual information retrieval task- retrieve the relevant medical </a:t>
                      </a:r>
                      <a:r>
                        <a:rPr lang="en-US" sz="1200" b="0" i="0" u="none" strike="noStrike" dirty="0" smtClean="0">
                          <a:solidFill>
                            <a:srgbClr val="000000"/>
                          </a:solidFill>
                          <a:latin typeface="+mn-lt"/>
                          <a:ea typeface="Verdana" pitchFamily="34" charset="0"/>
                          <a:cs typeface="Verdana" pitchFamily="34" charset="0"/>
                        </a:rPr>
                        <a:t>documents </a:t>
                      </a:r>
                      <a:r>
                        <a:rPr lang="en-US" sz="1200" b="0" i="0" u="none" strike="noStrike" dirty="0">
                          <a:solidFill>
                            <a:srgbClr val="000000"/>
                          </a:solidFill>
                          <a:latin typeface="+mn-lt"/>
                          <a:ea typeface="Verdana" pitchFamily="34" charset="0"/>
                          <a:cs typeface="Verdana" pitchFamily="34" charset="0"/>
                        </a:rPr>
                        <a:t>for the user </a:t>
                      </a:r>
                      <a:r>
                        <a:rPr lang="en-US" sz="1200" b="0" i="0" u="none" strike="noStrike" dirty="0" smtClean="0">
                          <a:solidFill>
                            <a:srgbClr val="000000"/>
                          </a:solidFill>
                          <a:latin typeface="+mn-lt"/>
                          <a:ea typeface="Verdana" pitchFamily="34" charset="0"/>
                          <a:cs typeface="Verdana" pitchFamily="34" charset="0"/>
                        </a:rPr>
                        <a:t>queries</a:t>
                      </a:r>
                    </a:p>
                    <a:p>
                      <a:pPr algn="l" fontAlgn="ctr"/>
                      <a:r>
                        <a:rPr lang="en-US" sz="1200" b="0" i="0" u="none" strike="noStrike" dirty="0" smtClean="0">
                          <a:solidFill>
                            <a:srgbClr val="000000"/>
                          </a:solidFill>
                          <a:latin typeface="+mn-lt"/>
                          <a:ea typeface="Verdana" pitchFamily="34" charset="0"/>
                          <a:cs typeface="Verdana" pitchFamily="34" charset="0"/>
                        </a:rPr>
                        <a:t>Subtask </a:t>
                      </a:r>
                      <a:r>
                        <a:rPr lang="en-US" sz="1200" b="0" i="0" u="none" strike="noStrike" dirty="0">
                          <a:solidFill>
                            <a:srgbClr val="000000"/>
                          </a:solidFill>
                          <a:latin typeface="+mn-lt"/>
                          <a:ea typeface="Verdana" pitchFamily="34" charset="0"/>
                          <a:cs typeface="Verdana" pitchFamily="34" charset="0"/>
                        </a:rPr>
                        <a:t>B: multilingual information retrieval task - German, French and Czech. </a:t>
                      </a:r>
                    </a:p>
                  </a:txBody>
                  <a:tcPr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latin typeface="+mn-lt"/>
                          <a:ea typeface="Verdana" pitchFamily="34" charset="0"/>
                          <a:cs typeface="Verdana" pitchFamily="34" charset="0"/>
                        </a:rPr>
                        <a:t>A set of medical-related documents </a:t>
                      </a:r>
                      <a:r>
                        <a:rPr lang="en-US" sz="1200" b="0" i="0" u="none" strike="noStrike" dirty="0" smtClean="0">
                          <a:solidFill>
                            <a:srgbClr val="000000"/>
                          </a:solidFill>
                          <a:latin typeface="+mn-lt"/>
                          <a:ea typeface="Verdana" pitchFamily="34" charset="0"/>
                          <a:cs typeface="Verdana" pitchFamily="34" charset="0"/>
                        </a:rPr>
                        <a:t>in four languages</a:t>
                      </a:r>
                      <a:r>
                        <a:rPr lang="en-US" sz="1200" b="0" i="0" u="none" strike="noStrike" baseline="0" dirty="0" smtClean="0">
                          <a:solidFill>
                            <a:srgbClr val="000000"/>
                          </a:solidFill>
                          <a:latin typeface="+mn-lt"/>
                          <a:ea typeface="Verdana" pitchFamily="34" charset="0"/>
                          <a:cs typeface="Verdana" pitchFamily="34" charset="0"/>
                        </a:rPr>
                        <a:t> (English, German, French and Czech) </a:t>
                      </a:r>
                      <a:r>
                        <a:rPr lang="en-US" sz="1200" b="0" i="0" u="none" strike="noStrike" dirty="0" smtClean="0">
                          <a:solidFill>
                            <a:srgbClr val="000000"/>
                          </a:solidFill>
                          <a:latin typeface="+mn-lt"/>
                          <a:ea typeface="Verdana" pitchFamily="34" charset="0"/>
                          <a:cs typeface="Verdana" pitchFamily="34" charset="0"/>
                        </a:rPr>
                        <a:t>are </a:t>
                      </a:r>
                      <a:r>
                        <a:rPr lang="en-US" sz="1200" b="0" i="0" u="none" strike="noStrike" dirty="0">
                          <a:solidFill>
                            <a:srgbClr val="000000"/>
                          </a:solidFill>
                          <a:latin typeface="+mn-lt"/>
                          <a:ea typeface="Verdana" pitchFamily="34" charset="0"/>
                          <a:cs typeface="Verdana" pitchFamily="34" charset="0"/>
                        </a:rPr>
                        <a:t>provided by the </a:t>
                      </a:r>
                      <a:r>
                        <a:rPr lang="en-US" sz="1200" b="0" i="0" u="none" strike="noStrike" dirty="0" err="1">
                          <a:solidFill>
                            <a:srgbClr val="000000"/>
                          </a:solidFill>
                          <a:latin typeface="+mn-lt"/>
                          <a:ea typeface="Verdana" pitchFamily="34" charset="0"/>
                          <a:cs typeface="Verdana" pitchFamily="34" charset="0"/>
                        </a:rPr>
                        <a:t>Khresmoi</a:t>
                      </a:r>
                      <a:r>
                        <a:rPr lang="en-US" sz="1200" b="0" i="0" u="none" strike="noStrike" dirty="0">
                          <a:solidFill>
                            <a:srgbClr val="000000"/>
                          </a:solidFill>
                          <a:latin typeface="+mn-lt"/>
                          <a:ea typeface="Verdana" pitchFamily="34" charset="0"/>
                          <a:cs typeface="Verdana" pitchFamily="34" charset="0"/>
                        </a:rPr>
                        <a:t> project (approximately 1 million medical </a:t>
                      </a:r>
                      <a:r>
                        <a:rPr lang="en-US" sz="1200" b="0" i="0" u="none" strike="noStrike" dirty="0" smtClean="0">
                          <a:solidFill>
                            <a:srgbClr val="000000"/>
                          </a:solidFill>
                          <a:latin typeface="+mn-lt"/>
                          <a:ea typeface="Verdana" pitchFamily="34" charset="0"/>
                          <a:cs typeface="Verdana" pitchFamily="34" charset="0"/>
                        </a:rPr>
                        <a:t>documents for each language).  </a:t>
                      </a:r>
                      <a:r>
                        <a:rPr lang="en-US" sz="1200" b="0" i="0" u="none" strike="noStrike" dirty="0">
                          <a:solidFill>
                            <a:srgbClr val="000000"/>
                          </a:solidFill>
                          <a:latin typeface="+mn-lt"/>
                          <a:ea typeface="Verdana" pitchFamily="34" charset="0"/>
                          <a:cs typeface="Verdana" pitchFamily="34" charset="0"/>
                        </a:rPr>
                        <a:t>5 training queries and 50 test queries are provided.</a:t>
                      </a:r>
                    </a:p>
                  </a:txBody>
                  <a:tcPr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Classification</a:t>
            </a:r>
            <a:endParaRPr lang="en-US" dirty="0"/>
          </a:p>
        </p:txBody>
      </p:sp>
      <p:sp>
        <p:nvSpPr>
          <p:cNvPr id="3" name="Content Placeholder 2"/>
          <p:cNvSpPr>
            <a:spLocks noGrp="1"/>
          </p:cNvSpPr>
          <p:nvPr>
            <p:ph idx="1"/>
          </p:nvPr>
        </p:nvSpPr>
        <p:spPr>
          <a:xfrm>
            <a:off x="228600" y="1447800"/>
            <a:ext cx="8763000" cy="5105400"/>
          </a:xfrm>
        </p:spPr>
        <p:txBody>
          <a:bodyPr>
            <a:noAutofit/>
          </a:bodyPr>
          <a:lstStyle/>
          <a:p>
            <a:r>
              <a:rPr lang="en-US" sz="2400" dirty="0" smtClean="0"/>
              <a:t>Text Classification or text categorization is a problem in library science, information science, and computer science. Text classification is the task of choosing correct class label for a given input. </a:t>
            </a:r>
          </a:p>
          <a:p>
            <a:endParaRPr lang="en-US" sz="2400" dirty="0" smtClean="0"/>
          </a:p>
          <a:p>
            <a:r>
              <a:rPr lang="en-US" sz="2400" dirty="0" smtClean="0"/>
              <a:t>Some examples of text classification tasks are </a:t>
            </a:r>
          </a:p>
          <a:p>
            <a:pPr lvl="1"/>
            <a:r>
              <a:rPr lang="en-US" sz="2000" dirty="0" smtClean="0"/>
              <a:t>Deciding whether an email is a spam or not (</a:t>
            </a:r>
            <a:r>
              <a:rPr lang="en-US" sz="2000" b="1" dirty="0" smtClean="0"/>
              <a:t>spam detection</a:t>
            </a:r>
            <a:r>
              <a:rPr lang="en-US" sz="2000" dirty="0" smtClean="0"/>
              <a:t>) .</a:t>
            </a:r>
          </a:p>
          <a:p>
            <a:pPr lvl="1"/>
            <a:r>
              <a:rPr lang="en-US" sz="2000" dirty="0" smtClean="0"/>
              <a:t>Deciding whether the topic of a news article is from a fixed list of topic areas such as “sports”, “technology”, and “politics” (</a:t>
            </a:r>
            <a:r>
              <a:rPr lang="en-US" sz="2000" b="1" dirty="0" smtClean="0"/>
              <a:t>document classification</a:t>
            </a:r>
            <a:r>
              <a:rPr lang="en-US" sz="2000" dirty="0" smtClean="0"/>
              <a:t>).</a:t>
            </a:r>
          </a:p>
          <a:p>
            <a:pPr lvl="1"/>
            <a:r>
              <a:rPr lang="en-US" sz="2000" dirty="0" smtClean="0"/>
              <a:t>Deciding whether a given occurrence of the word </a:t>
            </a:r>
            <a:r>
              <a:rPr lang="en-US" sz="2000" i="1" dirty="0" smtClean="0"/>
              <a:t>bank</a:t>
            </a:r>
            <a:r>
              <a:rPr lang="en-US" sz="2000" dirty="0" smtClean="0"/>
              <a:t> is used to refer to a river bank, a financial institution, the act of tilting to the side, or the act of depositing something in a financial institution (</a:t>
            </a:r>
            <a:r>
              <a:rPr lang="en-US" sz="2000" b="1" dirty="0" smtClean="0"/>
              <a:t>word sense disambiguation</a:t>
            </a:r>
            <a:r>
              <a:rPr lang="en-US" sz="2000" dirty="0" smtClean="0"/>
              <a:t>). </a:t>
            </a:r>
          </a:p>
        </p:txBody>
      </p:sp>
      <p:sp>
        <p:nvSpPr>
          <p:cNvPr id="4" name="Slide Number Placeholder 3"/>
          <p:cNvSpPr>
            <a:spLocks noGrp="1"/>
          </p:cNvSpPr>
          <p:nvPr>
            <p:ph type="sldNum" sz="quarter" idx="12"/>
          </p:nvPr>
        </p:nvSpPr>
        <p:spPr/>
        <p:txBody>
          <a:bodyPr/>
          <a:lstStyle/>
          <a:p>
            <a:fld id="{8B8A6D28-8101-4277-BD3B-09002AC06C4B}" type="slidenum">
              <a:rPr lang="en-US" smtClean="0"/>
              <a:pPr/>
              <a:t>5</a:t>
            </a:fld>
            <a:endParaRPr lang="en-US"/>
          </a:p>
        </p:txBody>
      </p:sp>
    </p:spTree>
    <p:extLst>
      <p:ext uri="{BB962C8B-B14F-4D97-AF65-F5344CB8AC3E}">
        <p14:creationId xmlns:p14="http://schemas.microsoft.com/office/powerpoint/2010/main" val="12723955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CLEF </a:t>
            </a:r>
            <a:r>
              <a:rPr lang="en-US" dirty="0" err="1" smtClean="0"/>
              <a:t>eHealth</a:t>
            </a:r>
            <a:r>
              <a:rPr lang="en-US" dirty="0" smtClean="0"/>
              <a:t> 2014</a:t>
            </a:r>
            <a:endParaRPr lang="en-US" dirty="0"/>
          </a:p>
        </p:txBody>
      </p:sp>
      <p:sp>
        <p:nvSpPr>
          <p:cNvPr id="3" name="Content Placeholder 2"/>
          <p:cNvSpPr>
            <a:spLocks noGrp="1"/>
          </p:cNvSpPr>
          <p:nvPr>
            <p:ph idx="1"/>
          </p:nvPr>
        </p:nvSpPr>
        <p:spPr>
          <a:xfrm>
            <a:off x="457200" y="1600200"/>
            <a:ext cx="8382000" cy="4800600"/>
          </a:xfrm>
        </p:spPr>
        <p:txBody>
          <a:bodyPr>
            <a:normAutofit/>
          </a:bodyPr>
          <a:lstStyle/>
          <a:p>
            <a:r>
              <a:rPr lang="en-US" sz="2800" dirty="0" smtClean="0"/>
              <a:t>Important Dates</a:t>
            </a:r>
          </a:p>
          <a:p>
            <a:pPr lvl="1"/>
            <a:r>
              <a:rPr lang="en-US" sz="2400" dirty="0" smtClean="0"/>
              <a:t>CLEF2014 Lab registration opens  Nov 2013  </a:t>
            </a:r>
          </a:p>
          <a:p>
            <a:pPr lvl="1"/>
            <a:r>
              <a:rPr lang="en-US" sz="2400" dirty="0" smtClean="0"/>
              <a:t>Task data release begins  Nov. 15 2013  </a:t>
            </a:r>
          </a:p>
          <a:p>
            <a:pPr lvl="1"/>
            <a:r>
              <a:rPr lang="en-US" sz="2400" dirty="0" smtClean="0"/>
              <a:t>Participant submission deadline: final submission to be evaluated   May 01 2014  </a:t>
            </a:r>
          </a:p>
          <a:p>
            <a:pPr lvl="1"/>
            <a:r>
              <a:rPr lang="en-US" sz="2400" dirty="0" smtClean="0"/>
              <a:t>Results released  Jun. 01 2014  </a:t>
            </a:r>
          </a:p>
          <a:p>
            <a:pPr lvl="1"/>
            <a:r>
              <a:rPr lang="en-US" sz="2400" dirty="0" smtClean="0"/>
              <a:t>Participant working notes (i.e., extended abstracts and reports) submission deadline  Jun. 15 2014  </a:t>
            </a:r>
          </a:p>
          <a:p>
            <a:pPr lvl="1"/>
            <a:r>
              <a:rPr lang="en-US" sz="2400" dirty="0" smtClean="0"/>
              <a:t>CLEF </a:t>
            </a:r>
            <a:r>
              <a:rPr lang="en-US" sz="2400" dirty="0" err="1" smtClean="0"/>
              <a:t>eHealth</a:t>
            </a:r>
            <a:r>
              <a:rPr lang="en-US" sz="2400" dirty="0" smtClean="0"/>
              <a:t> lab session at CLEF 2014 in Sheffield, UK  Sept. 15 - 18 2014   </a:t>
            </a:r>
          </a:p>
          <a:p>
            <a:endParaRPr lang="en-US" sz="2800" dirty="0"/>
          </a:p>
        </p:txBody>
      </p:sp>
      <p:sp>
        <p:nvSpPr>
          <p:cNvPr id="4" name="Slide Number Placeholder 3"/>
          <p:cNvSpPr>
            <a:spLocks noGrp="1"/>
          </p:cNvSpPr>
          <p:nvPr>
            <p:ph type="sldNum" sz="quarter" idx="12"/>
          </p:nvPr>
        </p:nvSpPr>
        <p:spPr/>
        <p:txBody>
          <a:bodyPr/>
          <a:lstStyle/>
          <a:p>
            <a:fld id="{6FF13B1A-A1C9-435C-BDB7-2D9126F32CFE}"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CoNLL</a:t>
            </a:r>
            <a:endParaRPr lang="en-US" dirty="0"/>
          </a:p>
        </p:txBody>
      </p:sp>
      <p:sp>
        <p:nvSpPr>
          <p:cNvPr id="3" name="Content Placeholder 2"/>
          <p:cNvSpPr>
            <a:spLocks noGrp="1"/>
          </p:cNvSpPr>
          <p:nvPr>
            <p:ph idx="1"/>
          </p:nvPr>
        </p:nvSpPr>
        <p:spPr/>
        <p:txBody>
          <a:bodyPr>
            <a:normAutofit fontScale="85000" lnSpcReduction="20000"/>
          </a:bodyPr>
          <a:lstStyle/>
          <a:p>
            <a:r>
              <a:rPr lang="en-US" sz="2800" dirty="0" smtClean="0"/>
              <a:t>Overview</a:t>
            </a:r>
          </a:p>
          <a:p>
            <a:pPr lvl="1"/>
            <a:r>
              <a:rPr lang="en-US" sz="2400" dirty="0" err="1" smtClean="0"/>
              <a:t>CoNLL</a:t>
            </a:r>
            <a:r>
              <a:rPr lang="en-US" sz="2400" dirty="0" smtClean="0"/>
              <a:t>, the Conference on Natural Language Learning is a yearly meeting of  Special Interest Group on Nature Language Learning (SIGNLL) of the Association for Computational Linguistics (started from 1997). </a:t>
            </a:r>
          </a:p>
          <a:p>
            <a:pPr lvl="1"/>
            <a:endParaRPr lang="en-US" sz="2400" dirty="0" smtClean="0"/>
          </a:p>
          <a:p>
            <a:pPr lvl="1"/>
            <a:r>
              <a:rPr lang="en-US" sz="2400" dirty="0" smtClean="0"/>
              <a:t>Since 1999, </a:t>
            </a:r>
            <a:r>
              <a:rPr lang="en-US" sz="2400" dirty="0" err="1" smtClean="0"/>
              <a:t>CoNLL</a:t>
            </a:r>
            <a:r>
              <a:rPr lang="en-US" sz="2400" dirty="0" smtClean="0"/>
              <a:t> has included a shared task in which training and test data is provided by the organizers which allows participating systems to be evaluated and compared in a systematic way. Description of the systems and evaluation of their performances are presented both at the conference and in the proceedings.</a:t>
            </a:r>
          </a:p>
          <a:p>
            <a:pPr lvl="1"/>
            <a:endParaRPr lang="en-US" sz="2400" dirty="0" smtClean="0"/>
          </a:p>
          <a:p>
            <a:pPr lvl="1"/>
            <a:r>
              <a:rPr lang="en-US" sz="2400" dirty="0" smtClean="0"/>
              <a:t>The last </a:t>
            </a:r>
            <a:r>
              <a:rPr lang="en-US" sz="2400" dirty="0" err="1" smtClean="0"/>
              <a:t>CoNLL</a:t>
            </a:r>
            <a:r>
              <a:rPr lang="en-US" sz="2400" dirty="0" smtClean="0"/>
              <a:t> was held in August 2013, in Sofia, Bulgaria, Europe. Information about </a:t>
            </a:r>
            <a:r>
              <a:rPr lang="en-US" sz="2400" dirty="0" err="1" smtClean="0"/>
              <a:t>CoNLL</a:t>
            </a:r>
            <a:r>
              <a:rPr lang="en-US" sz="2400" dirty="0" smtClean="0"/>
              <a:t> 2014 and its shared task will be released in next month.</a:t>
            </a:r>
          </a:p>
          <a:p>
            <a:endParaRPr lang="en-US" dirty="0"/>
          </a:p>
        </p:txBody>
      </p:sp>
      <p:sp>
        <p:nvSpPr>
          <p:cNvPr id="4" name="Slide Number Placeholder 3"/>
          <p:cNvSpPr>
            <a:spLocks noGrp="1"/>
          </p:cNvSpPr>
          <p:nvPr>
            <p:ph type="sldNum" sz="quarter" idx="12"/>
          </p:nvPr>
        </p:nvSpPr>
        <p:spPr/>
        <p:txBody>
          <a:bodyPr/>
          <a:lstStyle/>
          <a:p>
            <a:fld id="{6FF13B1A-A1C9-435C-BDB7-2D9126F32CFE}"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CoNLL</a:t>
            </a:r>
            <a:endParaRPr lang="en-US" dirty="0"/>
          </a:p>
        </p:txBody>
      </p:sp>
      <p:sp>
        <p:nvSpPr>
          <p:cNvPr id="3" name="Content Placeholder 2"/>
          <p:cNvSpPr>
            <a:spLocks noGrp="1"/>
          </p:cNvSpPr>
          <p:nvPr>
            <p:ph idx="1"/>
          </p:nvPr>
        </p:nvSpPr>
        <p:spPr>
          <a:xfrm>
            <a:off x="381000" y="1219200"/>
            <a:ext cx="8229600" cy="4525963"/>
          </a:xfrm>
        </p:spPr>
        <p:txBody>
          <a:bodyPr/>
          <a:lstStyle/>
          <a:p>
            <a:r>
              <a:rPr lang="en-US" dirty="0" smtClean="0"/>
              <a:t>Recent shared tasks from </a:t>
            </a:r>
            <a:r>
              <a:rPr lang="en-US" dirty="0" err="1" smtClean="0"/>
              <a:t>CoNLL</a:t>
            </a:r>
            <a:endParaRPr lang="en-US" dirty="0"/>
          </a:p>
        </p:txBody>
      </p:sp>
      <p:sp>
        <p:nvSpPr>
          <p:cNvPr id="4" name="Slide Number Placeholder 3"/>
          <p:cNvSpPr>
            <a:spLocks noGrp="1"/>
          </p:cNvSpPr>
          <p:nvPr>
            <p:ph type="sldNum" sz="quarter" idx="12"/>
          </p:nvPr>
        </p:nvSpPr>
        <p:spPr/>
        <p:txBody>
          <a:bodyPr/>
          <a:lstStyle/>
          <a:p>
            <a:fld id="{6FF13B1A-A1C9-435C-BDB7-2D9126F32CFE}" type="slidenum">
              <a:rPr lang="en-US" smtClean="0"/>
              <a:pPr/>
              <a:t>52</a:t>
            </a:fld>
            <a:endParaRPr lang="en-US"/>
          </a:p>
        </p:txBody>
      </p:sp>
      <p:graphicFrame>
        <p:nvGraphicFramePr>
          <p:cNvPr id="5" name="Table 4"/>
          <p:cNvGraphicFramePr>
            <a:graphicFrameLocks noGrp="1"/>
          </p:cNvGraphicFramePr>
          <p:nvPr/>
        </p:nvGraphicFramePr>
        <p:xfrm>
          <a:off x="457200" y="1828800"/>
          <a:ext cx="8305800" cy="4639389"/>
        </p:xfrm>
        <a:graphic>
          <a:graphicData uri="http://schemas.openxmlformats.org/drawingml/2006/table">
            <a:tbl>
              <a:tblPr/>
              <a:tblGrid>
                <a:gridCol w="513823"/>
                <a:gridCol w="3214300"/>
                <a:gridCol w="3082925"/>
                <a:gridCol w="1494752"/>
              </a:tblGrid>
              <a:tr h="365760">
                <a:tc>
                  <a:txBody>
                    <a:bodyPr/>
                    <a:lstStyle/>
                    <a:p>
                      <a:pPr algn="ctr" fontAlgn="ctr"/>
                      <a:r>
                        <a:rPr lang="en-US" sz="1400" b="1" i="0" u="none" strike="noStrike" dirty="0">
                          <a:solidFill>
                            <a:srgbClr val="000000"/>
                          </a:solidFill>
                          <a:latin typeface="Calibri"/>
                        </a:rPr>
                        <a:t>Year </a:t>
                      </a:r>
                    </a:p>
                  </a:txBody>
                  <a:tcPr marL="6430"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latin typeface="Calibri"/>
                        </a:rPr>
                        <a:t>Task</a:t>
                      </a:r>
                    </a:p>
                  </a:txBody>
                  <a:tcPr marL="6430"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latin typeface="Calibri"/>
                        </a:rPr>
                        <a:t>Data</a:t>
                      </a:r>
                    </a:p>
                  </a:txBody>
                  <a:tcPr marL="6430"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latin typeface="Calibri"/>
                        </a:rPr>
                        <a:t>Language</a:t>
                      </a:r>
                    </a:p>
                  </a:txBody>
                  <a:tcPr marL="6430"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31519">
                <a:tc>
                  <a:txBody>
                    <a:bodyPr/>
                    <a:lstStyle/>
                    <a:p>
                      <a:pPr algn="ctr" fontAlgn="ctr"/>
                      <a:r>
                        <a:rPr lang="en-US" sz="1400" b="0" i="0" u="none" strike="noStrike">
                          <a:solidFill>
                            <a:srgbClr val="000000"/>
                          </a:solidFill>
                          <a:latin typeface="Calibri"/>
                        </a:rPr>
                        <a:t>2013</a:t>
                      </a:r>
                    </a:p>
                  </a:txBody>
                  <a:tcPr marL="6430"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smtClean="0">
                          <a:solidFill>
                            <a:srgbClr val="000000"/>
                          </a:solidFill>
                          <a:latin typeface="Calibri"/>
                        </a:rPr>
                        <a:t>Grammatical </a:t>
                      </a:r>
                      <a:r>
                        <a:rPr lang="en-US" sz="1400" b="0" i="0" u="none" strike="noStrike" dirty="0">
                          <a:solidFill>
                            <a:srgbClr val="000000"/>
                          </a:solidFill>
                          <a:latin typeface="Calibri"/>
                        </a:rPr>
                        <a:t>Error Correction</a:t>
                      </a:r>
                    </a:p>
                  </a:txBody>
                  <a:tcPr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latin typeface="Calibri"/>
                        </a:rPr>
                        <a:t>National </a:t>
                      </a:r>
                      <a:r>
                        <a:rPr lang="en-US" sz="1400" b="0" i="0" u="none" strike="noStrike" dirty="0" smtClean="0">
                          <a:solidFill>
                            <a:srgbClr val="000000"/>
                          </a:solidFill>
                          <a:latin typeface="Calibri"/>
                        </a:rPr>
                        <a:t>University </a:t>
                      </a:r>
                      <a:r>
                        <a:rPr lang="en-US" sz="1400" b="0" i="0" u="none" strike="noStrike" dirty="0">
                          <a:solidFill>
                            <a:srgbClr val="000000"/>
                          </a:solidFill>
                          <a:latin typeface="Calibri"/>
                        </a:rPr>
                        <a:t>of Singapore Corpus of Learner English (</a:t>
                      </a:r>
                      <a:r>
                        <a:rPr lang="en-US" sz="1400" b="0" i="0" u="none" strike="noStrike" dirty="0" smtClean="0">
                          <a:solidFill>
                            <a:srgbClr val="000000"/>
                          </a:solidFill>
                          <a:latin typeface="Calibri"/>
                        </a:rPr>
                        <a:t>NUSCLE</a:t>
                      </a:r>
                      <a:r>
                        <a:rPr lang="en-US" sz="1400" b="0" i="0" u="none" strike="noStrike" dirty="0">
                          <a:solidFill>
                            <a:srgbClr val="000000"/>
                          </a:solidFill>
                          <a:latin typeface="Calibri"/>
                        </a:rPr>
                        <a:t>)</a:t>
                      </a:r>
                    </a:p>
                  </a:txBody>
                  <a:tcPr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latin typeface="Calibri"/>
                        </a:rPr>
                        <a:t>English</a:t>
                      </a:r>
                    </a:p>
                  </a:txBody>
                  <a:tcPr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31519">
                <a:tc>
                  <a:txBody>
                    <a:bodyPr/>
                    <a:lstStyle/>
                    <a:p>
                      <a:pPr algn="ctr" fontAlgn="ctr"/>
                      <a:r>
                        <a:rPr lang="en-US" sz="1400" b="0" i="0" u="none" strike="noStrike">
                          <a:solidFill>
                            <a:srgbClr val="000000"/>
                          </a:solidFill>
                          <a:latin typeface="Calibri"/>
                        </a:rPr>
                        <a:t>2012</a:t>
                      </a:r>
                    </a:p>
                  </a:txBody>
                  <a:tcPr marL="6430"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latin typeface="Calibri"/>
                        </a:rPr>
                        <a:t>Modeling Multilingual Unrestricted Coreference in </a:t>
                      </a:r>
                      <a:r>
                        <a:rPr lang="en-US" sz="1400" b="0" i="0" u="none" strike="noStrike" dirty="0" err="1">
                          <a:solidFill>
                            <a:srgbClr val="000000"/>
                          </a:solidFill>
                          <a:latin typeface="Calibri"/>
                        </a:rPr>
                        <a:t>OntoNotes</a:t>
                      </a:r>
                      <a:endParaRPr lang="en-US" sz="1400" b="0" i="0" u="none" strike="noStrike" dirty="0">
                        <a:solidFill>
                          <a:srgbClr val="000000"/>
                        </a:solidFill>
                        <a:latin typeface="Calibri"/>
                      </a:endParaRPr>
                    </a:p>
                  </a:txBody>
                  <a:tcPr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err="1">
                          <a:solidFill>
                            <a:srgbClr val="000000"/>
                          </a:solidFill>
                          <a:latin typeface="Calibri"/>
                        </a:rPr>
                        <a:t>OntoNotes</a:t>
                      </a:r>
                      <a:r>
                        <a:rPr lang="en-US" sz="1400" b="0" i="0" u="none" strike="noStrike" dirty="0">
                          <a:solidFill>
                            <a:srgbClr val="000000"/>
                          </a:solidFill>
                          <a:latin typeface="Calibri"/>
                        </a:rPr>
                        <a:t> dataset from Linguistic Data Consortium</a:t>
                      </a:r>
                    </a:p>
                  </a:txBody>
                  <a:tcPr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latin typeface="Calibri"/>
                        </a:rPr>
                        <a:t>Arabic, Chinese, English</a:t>
                      </a:r>
                    </a:p>
                  </a:txBody>
                  <a:tcPr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5760">
                <a:tc>
                  <a:txBody>
                    <a:bodyPr/>
                    <a:lstStyle/>
                    <a:p>
                      <a:pPr algn="ctr" fontAlgn="ctr"/>
                      <a:r>
                        <a:rPr lang="en-US" sz="1400" b="0" i="0" u="none" strike="noStrike">
                          <a:solidFill>
                            <a:srgbClr val="000000"/>
                          </a:solidFill>
                          <a:latin typeface="Calibri"/>
                        </a:rPr>
                        <a:t>2011</a:t>
                      </a:r>
                    </a:p>
                  </a:txBody>
                  <a:tcPr marL="6430"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latin typeface="Calibri"/>
                        </a:rPr>
                        <a:t>Modeling Unrestricted Coreference in </a:t>
                      </a:r>
                      <a:r>
                        <a:rPr lang="en-US" sz="1400" b="0" i="0" u="none" strike="noStrike" dirty="0" err="1">
                          <a:solidFill>
                            <a:srgbClr val="000000"/>
                          </a:solidFill>
                          <a:latin typeface="Calibri"/>
                        </a:rPr>
                        <a:t>OntoNotes</a:t>
                      </a:r>
                      <a:endParaRPr lang="en-US" sz="1400" b="0" i="0" u="none" strike="noStrike" dirty="0">
                        <a:solidFill>
                          <a:srgbClr val="000000"/>
                        </a:solidFill>
                        <a:latin typeface="Calibri"/>
                      </a:endParaRPr>
                    </a:p>
                  </a:txBody>
                  <a:tcPr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err="1">
                          <a:solidFill>
                            <a:srgbClr val="000000"/>
                          </a:solidFill>
                          <a:latin typeface="Calibri"/>
                        </a:rPr>
                        <a:t>OntoNotes</a:t>
                      </a:r>
                      <a:r>
                        <a:rPr lang="en-US" sz="1400" b="0" i="0" u="none" strike="noStrike" dirty="0">
                          <a:solidFill>
                            <a:srgbClr val="000000"/>
                          </a:solidFill>
                          <a:latin typeface="Calibri"/>
                        </a:rPr>
                        <a:t> dataset from Linguistic Data Consortium</a:t>
                      </a:r>
                    </a:p>
                  </a:txBody>
                  <a:tcPr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latin typeface="Calibri"/>
                        </a:rPr>
                        <a:t>English</a:t>
                      </a:r>
                    </a:p>
                  </a:txBody>
                  <a:tcPr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0162">
                <a:tc>
                  <a:txBody>
                    <a:bodyPr/>
                    <a:lstStyle/>
                    <a:p>
                      <a:pPr algn="ctr" fontAlgn="ctr"/>
                      <a:r>
                        <a:rPr lang="en-US" sz="1400" b="0" i="0" u="none" strike="noStrike">
                          <a:solidFill>
                            <a:srgbClr val="000000"/>
                          </a:solidFill>
                          <a:latin typeface="Calibri"/>
                        </a:rPr>
                        <a:t>2010</a:t>
                      </a:r>
                    </a:p>
                  </a:txBody>
                  <a:tcPr marL="6430"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latin typeface="Calibri"/>
                        </a:rPr>
                        <a:t>Subtask A: Learning to detect sentences containing uncertainty </a:t>
                      </a:r>
                      <a:endParaRPr lang="en-US" sz="1400" b="0" i="0" u="none" strike="noStrike" dirty="0" smtClean="0">
                        <a:solidFill>
                          <a:srgbClr val="000000"/>
                        </a:solidFill>
                        <a:latin typeface="Calibri"/>
                      </a:endParaRPr>
                    </a:p>
                    <a:p>
                      <a:pPr algn="l" fontAlgn="ctr"/>
                      <a:r>
                        <a:rPr lang="en-US" sz="1400" b="0" i="0" u="none" strike="noStrike" dirty="0" smtClean="0">
                          <a:solidFill>
                            <a:srgbClr val="000000"/>
                          </a:solidFill>
                          <a:latin typeface="Calibri"/>
                        </a:rPr>
                        <a:t>Subtask </a:t>
                      </a:r>
                      <a:r>
                        <a:rPr lang="en-US" sz="1400" b="0" i="0" u="none" strike="noStrike" dirty="0">
                          <a:solidFill>
                            <a:srgbClr val="000000"/>
                          </a:solidFill>
                          <a:latin typeface="Calibri"/>
                        </a:rPr>
                        <a:t>B: Learning to resolve the in-sentence scope of hedge cues</a:t>
                      </a:r>
                    </a:p>
                  </a:txBody>
                  <a:tcPr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latin typeface="Calibri"/>
                        </a:rPr>
                        <a:t>A: biological abstracts and full articles from the </a:t>
                      </a:r>
                      <a:r>
                        <a:rPr lang="en-US" sz="1400" b="0" i="0" u="none" strike="noStrike" dirty="0" err="1">
                          <a:solidFill>
                            <a:srgbClr val="000000"/>
                          </a:solidFill>
                          <a:latin typeface="Calibri"/>
                        </a:rPr>
                        <a:t>BioScope</a:t>
                      </a:r>
                      <a:r>
                        <a:rPr lang="en-US" sz="1400" b="0" i="0" u="none" strike="noStrike" dirty="0">
                          <a:solidFill>
                            <a:srgbClr val="000000"/>
                          </a:solidFill>
                          <a:latin typeface="Calibri"/>
                        </a:rPr>
                        <a:t> (biomedical domain) </a:t>
                      </a:r>
                      <a:r>
                        <a:rPr lang="en-US" sz="1400" b="0" i="0" u="none" strike="noStrike" dirty="0" smtClean="0">
                          <a:solidFill>
                            <a:srgbClr val="000000"/>
                          </a:solidFill>
                          <a:latin typeface="Calibri"/>
                        </a:rPr>
                        <a:t>corpus</a:t>
                      </a:r>
                    </a:p>
                    <a:p>
                      <a:pPr algn="l" fontAlgn="ctr"/>
                      <a:r>
                        <a:rPr lang="en-US" sz="1400" b="0" i="0" u="none" strike="noStrike" dirty="0" smtClean="0">
                          <a:solidFill>
                            <a:srgbClr val="000000"/>
                          </a:solidFill>
                          <a:latin typeface="Calibri"/>
                        </a:rPr>
                        <a:t>B</a:t>
                      </a:r>
                      <a:r>
                        <a:rPr lang="en-US" sz="1400" b="0" i="0" u="none" strike="noStrike" dirty="0">
                          <a:solidFill>
                            <a:srgbClr val="000000"/>
                          </a:solidFill>
                          <a:latin typeface="Calibri"/>
                        </a:rPr>
                        <a:t>: paragraphs from Wikipedia possibly containing weasel information</a:t>
                      </a:r>
                    </a:p>
                  </a:txBody>
                  <a:tcPr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latin typeface="Calibri"/>
                        </a:rPr>
                        <a:t>English</a:t>
                      </a:r>
                    </a:p>
                  </a:txBody>
                  <a:tcPr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97279">
                <a:tc>
                  <a:txBody>
                    <a:bodyPr/>
                    <a:lstStyle/>
                    <a:p>
                      <a:pPr algn="ctr" fontAlgn="ctr"/>
                      <a:r>
                        <a:rPr lang="en-US" sz="1400" b="0" i="0" u="none" strike="noStrike">
                          <a:solidFill>
                            <a:srgbClr val="000000"/>
                          </a:solidFill>
                          <a:latin typeface="Calibri"/>
                        </a:rPr>
                        <a:t>2009</a:t>
                      </a:r>
                    </a:p>
                  </a:txBody>
                  <a:tcPr marL="6430"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latin typeface="Calibri"/>
                        </a:rPr>
                        <a:t>Syntactic and Semantic Dependencies in Multiple Languages</a:t>
                      </a:r>
                    </a:p>
                  </a:txBody>
                  <a:tcPr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latin typeface="Calibri"/>
                        </a:rPr>
                        <a:t>Data with gold standard annotation of syntactic dependency, type of dependency, frame, </a:t>
                      </a:r>
                      <a:r>
                        <a:rPr lang="en-US" sz="1400" b="0" i="0" u="none" strike="noStrike" dirty="0" smtClean="0">
                          <a:solidFill>
                            <a:srgbClr val="000000"/>
                          </a:solidFill>
                          <a:latin typeface="Calibri"/>
                        </a:rPr>
                        <a:t>role set </a:t>
                      </a:r>
                      <a:r>
                        <a:rPr lang="en-US" sz="1400" b="0" i="0" u="none" strike="noStrike" dirty="0">
                          <a:solidFill>
                            <a:srgbClr val="000000"/>
                          </a:solidFill>
                          <a:latin typeface="Calibri"/>
                        </a:rPr>
                        <a:t>and sense in multiple languages</a:t>
                      </a:r>
                    </a:p>
                  </a:txBody>
                  <a:tcPr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latin typeface="Calibri"/>
                        </a:rPr>
                        <a:t>English, Catalan, Chinese, Czech, German, Japanese and Spanish</a:t>
                      </a:r>
                    </a:p>
                  </a:txBody>
                  <a:tcPr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t>
            </a:r>
            <a:endParaRPr lang="en-US" dirty="0"/>
          </a:p>
        </p:txBody>
      </p:sp>
      <p:sp>
        <p:nvSpPr>
          <p:cNvPr id="3" name="Content Placeholder 2"/>
          <p:cNvSpPr>
            <a:spLocks noGrp="1"/>
          </p:cNvSpPr>
          <p:nvPr>
            <p:ph idx="1"/>
          </p:nvPr>
        </p:nvSpPr>
        <p:spPr>
          <a:xfrm>
            <a:off x="457200" y="1600200"/>
            <a:ext cx="8382000" cy="4953000"/>
          </a:xfrm>
        </p:spPr>
        <p:txBody>
          <a:bodyPr>
            <a:normAutofit/>
          </a:bodyPr>
          <a:lstStyle/>
          <a:p>
            <a:r>
              <a:rPr lang="en-US" sz="2400" dirty="0" smtClean="0"/>
              <a:t>Overview</a:t>
            </a:r>
          </a:p>
          <a:p>
            <a:pPr lvl="1"/>
            <a:r>
              <a:rPr lang="en-US" sz="2000" dirty="0" smtClean="0"/>
              <a:t>Joint Conference on Lexical and Computational Semantics (*SEM), started from 2012, is organized by Association for Computational Linguistics (ACL) Special Interest Group on Lexicon (SIGLEX) and Special Interest Group on Computational Semantics (SIGSEM). </a:t>
            </a:r>
          </a:p>
          <a:p>
            <a:pPr lvl="1"/>
            <a:endParaRPr lang="en-US" sz="2000" dirty="0" smtClean="0"/>
          </a:p>
          <a:p>
            <a:pPr lvl="1"/>
            <a:r>
              <a:rPr lang="en-US" sz="2000" dirty="0" smtClean="0"/>
              <a:t>The main goal of *SEM is to provide a stable forum for researchers working on different aspects of semantic processing. </a:t>
            </a:r>
          </a:p>
          <a:p>
            <a:pPr lvl="1"/>
            <a:endParaRPr lang="en-US" sz="2000" dirty="0" smtClean="0"/>
          </a:p>
          <a:p>
            <a:pPr lvl="1"/>
            <a:r>
              <a:rPr lang="en-US" sz="2000" dirty="0" smtClean="0"/>
              <a:t>Every *SEM conference includes a shared task in which training and test data are provided by the organizers, allowing participating systems to be evaluated and compared in a systematic way. *SEM 2014 will release information about shared task in Dec. or early Jan. 2014.</a:t>
            </a:r>
          </a:p>
          <a:p>
            <a:pPr lvl="1">
              <a:buNone/>
            </a:pPr>
            <a:endParaRPr lang="en-US" sz="2000" dirty="0" smtClean="0"/>
          </a:p>
          <a:p>
            <a:pPr lvl="1"/>
            <a:endParaRPr lang="en-US" sz="2000" dirty="0"/>
          </a:p>
        </p:txBody>
      </p:sp>
      <p:sp>
        <p:nvSpPr>
          <p:cNvPr id="4" name="Slide Number Placeholder 3"/>
          <p:cNvSpPr>
            <a:spLocks noGrp="1"/>
          </p:cNvSpPr>
          <p:nvPr>
            <p:ph type="sldNum" sz="quarter" idx="12"/>
          </p:nvPr>
        </p:nvSpPr>
        <p:spPr/>
        <p:txBody>
          <a:bodyPr/>
          <a:lstStyle/>
          <a:p>
            <a:fld id="{6FF13B1A-A1C9-435C-BDB7-2D9126F32CFE}"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t>
            </a:r>
            <a:endParaRPr lang="en-US" dirty="0"/>
          </a:p>
        </p:txBody>
      </p:sp>
      <p:sp>
        <p:nvSpPr>
          <p:cNvPr id="3" name="Content Placeholder 2"/>
          <p:cNvSpPr>
            <a:spLocks noGrp="1"/>
          </p:cNvSpPr>
          <p:nvPr>
            <p:ph idx="1"/>
          </p:nvPr>
        </p:nvSpPr>
        <p:spPr/>
        <p:txBody>
          <a:bodyPr>
            <a:noAutofit/>
          </a:bodyPr>
          <a:lstStyle/>
          <a:p>
            <a:r>
              <a:rPr lang="en-US" sz="2400" dirty="0" smtClean="0"/>
              <a:t>*SEM 2012 shared task:</a:t>
            </a:r>
          </a:p>
          <a:p>
            <a:pPr lvl="1"/>
            <a:r>
              <a:rPr lang="en-US" sz="2000" dirty="0" smtClean="0"/>
              <a:t>Description: Resolving the scope and the focus of negation</a:t>
            </a:r>
          </a:p>
          <a:p>
            <a:pPr lvl="1"/>
            <a:r>
              <a:rPr lang="en-US" sz="2000" dirty="0" smtClean="0"/>
              <a:t>Data: Stories by Conan Doyle, and WSJ </a:t>
            </a:r>
            <a:r>
              <a:rPr lang="en-US" sz="2000" dirty="0" err="1" smtClean="0"/>
              <a:t>PropBank</a:t>
            </a:r>
            <a:r>
              <a:rPr lang="en-US" sz="2000" dirty="0" smtClean="0"/>
              <a:t> Data (about 8,000 sentences in total). All occurrences of negation, their scope and focus are annotated.  </a:t>
            </a:r>
          </a:p>
          <a:p>
            <a:pPr lvl="1"/>
            <a:endParaRPr lang="en-US" sz="2000" dirty="0" smtClean="0"/>
          </a:p>
          <a:p>
            <a:r>
              <a:rPr lang="en-US" sz="2400" dirty="0" smtClean="0"/>
              <a:t>*SEM 2013 shared task:</a:t>
            </a:r>
          </a:p>
          <a:p>
            <a:pPr lvl="1"/>
            <a:r>
              <a:rPr lang="en-US" sz="2000" dirty="0" smtClean="0"/>
              <a:t>Description: Create a unified framework for the evaluation of semantic textual similarity modules and characterize their impact on NLP applications.</a:t>
            </a:r>
          </a:p>
          <a:p>
            <a:pPr lvl="1"/>
            <a:r>
              <a:rPr lang="en-US" sz="2000" dirty="0" smtClean="0"/>
              <a:t>The data covers 5 areas: paraphrase sentence pairs (</a:t>
            </a:r>
            <a:r>
              <a:rPr lang="en-US" sz="2000" dirty="0" err="1" smtClean="0"/>
              <a:t>MSRpar</a:t>
            </a:r>
            <a:r>
              <a:rPr lang="en-US" sz="2000" dirty="0" smtClean="0"/>
              <a:t>), sentence pairs from video descriptions (</a:t>
            </a:r>
            <a:r>
              <a:rPr lang="en-US" sz="2000" dirty="0" err="1" smtClean="0"/>
              <a:t>MSRvid</a:t>
            </a:r>
            <a:r>
              <a:rPr lang="en-US" sz="2000" dirty="0" smtClean="0"/>
              <a:t>), MT evaluation sentence pairs (</a:t>
            </a:r>
            <a:r>
              <a:rPr lang="en-US" sz="2000" dirty="0" err="1" smtClean="0"/>
              <a:t>MTnews</a:t>
            </a:r>
            <a:r>
              <a:rPr lang="en-US" sz="2000" dirty="0" smtClean="0"/>
              <a:t> and </a:t>
            </a:r>
            <a:r>
              <a:rPr lang="en-US" sz="2000" dirty="0" err="1" smtClean="0"/>
              <a:t>MTeuroparl</a:t>
            </a:r>
            <a:r>
              <a:rPr lang="en-US" sz="2000" dirty="0" smtClean="0"/>
              <a:t>) and gloss pairs (</a:t>
            </a:r>
            <a:r>
              <a:rPr lang="en-US" sz="2000" dirty="0" err="1" smtClean="0"/>
              <a:t>OnWN</a:t>
            </a:r>
            <a:r>
              <a:rPr lang="en-US" sz="2000" dirty="0" smtClean="0"/>
              <a:t>).</a:t>
            </a:r>
          </a:p>
          <a:p>
            <a:pPr lvl="1"/>
            <a:endParaRPr lang="en-US" sz="2000" dirty="0"/>
          </a:p>
        </p:txBody>
      </p:sp>
      <p:sp>
        <p:nvSpPr>
          <p:cNvPr id="4" name="Slide Number Placeholder 3"/>
          <p:cNvSpPr>
            <a:spLocks noGrp="1"/>
          </p:cNvSpPr>
          <p:nvPr>
            <p:ph type="sldNum" sz="quarter" idx="12"/>
          </p:nvPr>
        </p:nvSpPr>
        <p:spPr/>
        <p:txBody>
          <a:bodyPr/>
          <a:lstStyle/>
          <a:p>
            <a:fld id="{6FF13B1A-A1C9-435C-BDB7-2D9126F32CFE}"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BioNLP</a:t>
            </a:r>
            <a:endParaRPr lang="en-US" dirty="0"/>
          </a:p>
        </p:txBody>
      </p:sp>
      <p:sp>
        <p:nvSpPr>
          <p:cNvPr id="3" name="Content Placeholder 2"/>
          <p:cNvSpPr>
            <a:spLocks noGrp="1"/>
          </p:cNvSpPr>
          <p:nvPr>
            <p:ph idx="1"/>
          </p:nvPr>
        </p:nvSpPr>
        <p:spPr>
          <a:xfrm>
            <a:off x="228600" y="1600200"/>
            <a:ext cx="8229600" cy="4525963"/>
          </a:xfrm>
        </p:spPr>
        <p:txBody>
          <a:bodyPr>
            <a:normAutofit lnSpcReduction="10000"/>
          </a:bodyPr>
          <a:lstStyle/>
          <a:p>
            <a:r>
              <a:rPr lang="en-US" sz="2800" dirty="0" smtClean="0"/>
              <a:t>Overview</a:t>
            </a:r>
          </a:p>
          <a:p>
            <a:pPr lvl="1"/>
            <a:r>
              <a:rPr lang="en-US" sz="2400" dirty="0" err="1" smtClean="0"/>
              <a:t>BioNLP</a:t>
            </a:r>
            <a:r>
              <a:rPr lang="en-US" sz="2400" dirty="0" smtClean="0"/>
              <a:t> shared tasks are organized by the ACL’s special Interest Group for biomedical natural language processing.</a:t>
            </a:r>
          </a:p>
          <a:p>
            <a:pPr lvl="1"/>
            <a:endParaRPr lang="en-US" sz="2400" dirty="0" smtClean="0"/>
          </a:p>
          <a:p>
            <a:pPr lvl="1"/>
            <a:r>
              <a:rPr lang="en-US" sz="2400" dirty="0" err="1" smtClean="0"/>
              <a:t>BioNLP</a:t>
            </a:r>
            <a:r>
              <a:rPr lang="en-US" sz="2400" dirty="0" smtClean="0"/>
              <a:t> 2013 was the twelfth workshop on biomedical natural language processing and held in conjunction with the annual ACL or NAACL meeting. </a:t>
            </a:r>
          </a:p>
          <a:p>
            <a:pPr lvl="1"/>
            <a:endParaRPr lang="en-US" sz="2400" dirty="0" smtClean="0"/>
          </a:p>
          <a:p>
            <a:pPr lvl="1"/>
            <a:r>
              <a:rPr lang="en-US" sz="2400" dirty="0" err="1" smtClean="0"/>
              <a:t>BioNLP</a:t>
            </a:r>
            <a:r>
              <a:rPr lang="en-US" sz="2400" dirty="0" smtClean="0"/>
              <a:t> shared tasks are bi-annual event  held with the </a:t>
            </a:r>
            <a:r>
              <a:rPr lang="en-US" sz="2400" dirty="0" err="1" smtClean="0"/>
              <a:t>BioNLP</a:t>
            </a:r>
            <a:r>
              <a:rPr lang="en-US" sz="2400" dirty="0" smtClean="0"/>
              <a:t> workshop started from 2009. The next event will be held in 2015.</a:t>
            </a:r>
            <a:endParaRPr lang="en-US" sz="24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BioNLP</a:t>
            </a:r>
            <a:r>
              <a:rPr lang="en-US" dirty="0" smtClean="0"/>
              <a:t> Past Shared Tasks</a:t>
            </a:r>
            <a:endParaRPr lang="en-US" dirty="0"/>
          </a:p>
        </p:txBody>
      </p:sp>
      <p:graphicFrame>
        <p:nvGraphicFramePr>
          <p:cNvPr id="5" name="Content Placeholder 4"/>
          <p:cNvGraphicFramePr>
            <a:graphicFrameLocks noGrp="1"/>
          </p:cNvGraphicFramePr>
          <p:nvPr>
            <p:ph idx="1"/>
          </p:nvPr>
        </p:nvGraphicFramePr>
        <p:xfrm>
          <a:off x="204465" y="1197003"/>
          <a:ext cx="8787135" cy="5584797"/>
        </p:xfrm>
        <a:graphic>
          <a:graphicData uri="http://schemas.openxmlformats.org/drawingml/2006/table">
            <a:tbl>
              <a:tblPr/>
              <a:tblGrid>
                <a:gridCol w="614460"/>
                <a:gridCol w="3905475"/>
                <a:gridCol w="2132270"/>
                <a:gridCol w="1020240"/>
                <a:gridCol w="1114690"/>
              </a:tblGrid>
              <a:tr h="418877">
                <a:tc>
                  <a:txBody>
                    <a:bodyPr/>
                    <a:lstStyle/>
                    <a:p>
                      <a:pPr algn="l" fontAlgn="b"/>
                      <a:r>
                        <a:rPr lang="en-US" sz="1400" b="0" i="0" u="none" strike="noStrike" dirty="0">
                          <a:solidFill>
                            <a:srgbClr val="000000"/>
                          </a:solidFill>
                          <a:latin typeface="Calibri"/>
                        </a:rPr>
                        <a:t>Year</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Task</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smtClean="0">
                          <a:solidFill>
                            <a:srgbClr val="000000"/>
                          </a:solidFill>
                          <a:latin typeface="Calibri"/>
                        </a:rPr>
                        <a:t>Data</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Released Date</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End Date</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6869">
                <a:tc rowSpan="6">
                  <a:txBody>
                    <a:bodyPr/>
                    <a:lstStyle/>
                    <a:p>
                      <a:pPr algn="ctr" fontAlgn="b"/>
                      <a:r>
                        <a:rPr lang="en-US" sz="1400" b="0" i="0" u="none" strike="noStrike">
                          <a:solidFill>
                            <a:srgbClr val="000000"/>
                          </a:solidFill>
                          <a:latin typeface="Calibri"/>
                        </a:rPr>
                        <a:t>2013</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1. </a:t>
                      </a:r>
                      <a:r>
                        <a:rPr lang="en-US" sz="1400" b="0" i="0" u="none" strike="noStrike" dirty="0" err="1">
                          <a:solidFill>
                            <a:srgbClr val="000000"/>
                          </a:solidFill>
                          <a:latin typeface="Calibri"/>
                        </a:rPr>
                        <a:t>Genia</a:t>
                      </a:r>
                      <a:r>
                        <a:rPr lang="en-US" sz="1400" b="0" i="0" u="none" strike="noStrike" dirty="0">
                          <a:solidFill>
                            <a:srgbClr val="000000"/>
                          </a:solidFill>
                          <a:latin typeface="Calibri"/>
                        </a:rPr>
                        <a:t> Event Extraction from </a:t>
                      </a:r>
                      <a:r>
                        <a:rPr lang="en-US" sz="1400" b="0" i="0" u="none" strike="noStrike" dirty="0" err="1">
                          <a:solidFill>
                            <a:srgbClr val="000000"/>
                          </a:solidFill>
                          <a:latin typeface="Calibri"/>
                        </a:rPr>
                        <a:t>NFkB</a:t>
                      </a:r>
                      <a:r>
                        <a:rPr lang="en-US" sz="1400" b="0" i="0" u="none" strike="noStrike" dirty="0">
                          <a:solidFill>
                            <a:srgbClr val="000000"/>
                          </a:solidFill>
                          <a:latin typeface="Calibri"/>
                        </a:rPr>
                        <a:t> Knowledge base construction</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400" b="0" i="0" u="none" strike="noStrike" dirty="0" smtClean="0">
                          <a:solidFill>
                            <a:srgbClr val="000000"/>
                          </a:solidFill>
                          <a:latin typeface="Calibri"/>
                        </a:rPr>
                        <a:t>NFKB</a:t>
                      </a:r>
                      <a:r>
                        <a:rPr lang="en-US" sz="1400" b="0" i="0" u="none" strike="noStrike" baseline="0" dirty="0" smtClean="0">
                          <a:solidFill>
                            <a:srgbClr val="000000"/>
                          </a:solidFill>
                          <a:latin typeface="Calibri"/>
                        </a:rPr>
                        <a:t> Knowledge base</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6">
                  <a:txBody>
                    <a:bodyPr/>
                    <a:lstStyle/>
                    <a:p>
                      <a:pPr algn="ctr" fontAlgn="t"/>
                      <a:r>
                        <a:rPr lang="en-US" sz="1200" b="0" i="0" u="none" strike="noStrike" dirty="0" smtClean="0">
                          <a:solidFill>
                            <a:srgbClr val="000000"/>
                          </a:solidFill>
                          <a:latin typeface="+mn-lt"/>
                        </a:rPr>
                        <a:t>Oct</a:t>
                      </a:r>
                      <a:r>
                        <a:rPr lang="en-US" sz="1200" b="0" i="0" u="none" strike="noStrike" dirty="0">
                          <a:solidFill>
                            <a:srgbClr val="000000"/>
                          </a:solidFill>
                          <a:latin typeface="+mn-lt"/>
                        </a:rPr>
                        <a:t>. </a:t>
                      </a:r>
                      <a:r>
                        <a:rPr lang="en-US" sz="1200" b="0" i="0" u="none" strike="noStrike" dirty="0" smtClean="0">
                          <a:solidFill>
                            <a:srgbClr val="000000"/>
                          </a:solidFill>
                          <a:latin typeface="+mn-lt"/>
                        </a:rPr>
                        <a:t>2012</a:t>
                      </a:r>
                      <a:endParaRPr lang="en-US" sz="1200" b="0" i="0" u="none" strike="noStrike" dirty="0">
                        <a:solidFill>
                          <a:srgbClr val="000000"/>
                        </a:solidFill>
                        <a:latin typeface="+mn-lt"/>
                      </a:endParaRPr>
                    </a:p>
                  </a:txBody>
                  <a:tcPr marR="9343" marT="934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t"/>
                      <a:r>
                        <a:rPr lang="en-US" sz="1200" b="0" i="0" u="none" strike="noStrike" dirty="0" smtClean="0">
                          <a:solidFill>
                            <a:srgbClr val="000000"/>
                          </a:solidFill>
                          <a:latin typeface="+mn-lt"/>
                        </a:rPr>
                        <a:t>Apr</a:t>
                      </a:r>
                      <a:r>
                        <a:rPr lang="en-US" sz="1200" b="0" i="0" u="none" strike="noStrike" dirty="0">
                          <a:solidFill>
                            <a:srgbClr val="000000"/>
                          </a:solidFill>
                          <a:latin typeface="+mn-lt"/>
                        </a:rPr>
                        <a:t>. </a:t>
                      </a:r>
                      <a:r>
                        <a:rPr lang="en-US" sz="1200" b="0" i="0" u="none" strike="noStrike" dirty="0" smtClean="0">
                          <a:solidFill>
                            <a:srgbClr val="000000"/>
                          </a:solidFill>
                          <a:latin typeface="+mn-lt"/>
                        </a:rPr>
                        <a:t>2013</a:t>
                      </a:r>
                      <a:endParaRPr lang="en-US" sz="1200" b="0" i="0" u="none" strike="noStrike" dirty="0">
                        <a:solidFill>
                          <a:srgbClr val="000000"/>
                        </a:solidFill>
                        <a:latin typeface="+mn-lt"/>
                      </a:endParaRPr>
                    </a:p>
                  </a:txBody>
                  <a:tcPr marR="9343" marT="934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2094">
                <a:tc vMerge="1">
                  <a:txBody>
                    <a:bodyPr/>
                    <a:lstStyle/>
                    <a:p>
                      <a:endParaRPr lang="en-US"/>
                    </a:p>
                  </a:txBody>
                  <a:tcPr/>
                </a:tc>
                <a:tc>
                  <a:txBody>
                    <a:bodyPr/>
                    <a:lstStyle/>
                    <a:p>
                      <a:pPr algn="l" fontAlgn="b"/>
                      <a:r>
                        <a:rPr lang="en-US" sz="1400" b="0" i="0" u="none" strike="noStrike" dirty="0">
                          <a:solidFill>
                            <a:srgbClr val="000000"/>
                          </a:solidFill>
                          <a:latin typeface="Calibri"/>
                        </a:rPr>
                        <a:t>2. Cancer Genetics</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err="1" smtClean="0">
                          <a:solidFill>
                            <a:srgbClr val="000000"/>
                          </a:solidFill>
                          <a:latin typeface="Calibri"/>
                        </a:rPr>
                        <a:t>PubMed</a:t>
                      </a:r>
                      <a:r>
                        <a:rPr lang="en-US" sz="1400" b="0" i="0" u="none" strike="noStrike" baseline="0" dirty="0" smtClean="0">
                          <a:solidFill>
                            <a:srgbClr val="000000"/>
                          </a:solidFill>
                          <a:latin typeface="Calibri"/>
                        </a:rPr>
                        <a:t> Literature</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r>
              <a:tr h="213926">
                <a:tc vMerge="1">
                  <a:txBody>
                    <a:bodyPr/>
                    <a:lstStyle/>
                    <a:p>
                      <a:endParaRPr lang="en-US"/>
                    </a:p>
                  </a:txBody>
                  <a:tcPr/>
                </a:tc>
                <a:tc>
                  <a:txBody>
                    <a:bodyPr/>
                    <a:lstStyle/>
                    <a:p>
                      <a:pPr algn="l" fontAlgn="b"/>
                      <a:r>
                        <a:rPr lang="en-US" sz="1400" b="0" i="0" u="none" strike="noStrike" dirty="0">
                          <a:solidFill>
                            <a:srgbClr val="000000"/>
                          </a:solidFill>
                          <a:latin typeface="Calibri"/>
                        </a:rPr>
                        <a:t>3. Pathway </a:t>
                      </a:r>
                      <a:r>
                        <a:rPr lang="en-US" sz="1400" b="0" i="0" u="none" strike="noStrike" dirty="0" err="1">
                          <a:solidFill>
                            <a:srgbClr val="000000"/>
                          </a:solidFill>
                          <a:latin typeface="Calibri"/>
                        </a:rPr>
                        <a:t>Curation</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err="1" smtClean="0">
                          <a:solidFill>
                            <a:srgbClr val="000000"/>
                          </a:solidFill>
                          <a:latin typeface="+mn-lt"/>
                        </a:rPr>
                        <a:t>PubMed</a:t>
                      </a:r>
                      <a:r>
                        <a:rPr lang="en-US" sz="1400" b="0" i="0" u="none" strike="noStrike" dirty="0" smtClean="0">
                          <a:solidFill>
                            <a:srgbClr val="000000"/>
                          </a:solidFill>
                          <a:latin typeface="+mn-lt"/>
                        </a:rPr>
                        <a:t> abstracts</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r>
              <a:tr h="418877">
                <a:tc vMerge="1">
                  <a:txBody>
                    <a:bodyPr/>
                    <a:lstStyle/>
                    <a:p>
                      <a:endParaRPr lang="en-US"/>
                    </a:p>
                  </a:txBody>
                  <a:tcPr/>
                </a:tc>
                <a:tc>
                  <a:txBody>
                    <a:bodyPr/>
                    <a:lstStyle/>
                    <a:p>
                      <a:pPr algn="l" fontAlgn="b"/>
                      <a:r>
                        <a:rPr lang="en-US" sz="1400" b="0" i="0" u="none" strike="noStrike" dirty="0">
                          <a:solidFill>
                            <a:srgbClr val="000000"/>
                          </a:solidFill>
                          <a:latin typeface="Calibri"/>
                        </a:rPr>
                        <a:t>4. Corpus Annotation with Gene Regulation Ontology</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err="1" smtClean="0">
                          <a:solidFill>
                            <a:srgbClr val="000000"/>
                          </a:solidFill>
                          <a:latin typeface="+mn-lt"/>
                        </a:rPr>
                        <a:t>PubMed</a:t>
                      </a:r>
                      <a:r>
                        <a:rPr lang="en-US" sz="1400" b="0" i="0" u="none" strike="noStrike" baseline="0" dirty="0" smtClean="0">
                          <a:solidFill>
                            <a:srgbClr val="000000"/>
                          </a:solidFill>
                          <a:latin typeface="+mn-lt"/>
                        </a:rPr>
                        <a:t> Literature</a:t>
                      </a:r>
                      <a:endParaRPr lang="en-US" sz="1400" b="0" i="0" u="none" strike="noStrike" dirty="0" smtClean="0">
                        <a:solidFill>
                          <a:srgbClr val="000000"/>
                        </a:solidFill>
                        <a:latin typeface="+mn-lt"/>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r>
              <a:tr h="623828">
                <a:tc vMerge="1">
                  <a:txBody>
                    <a:bodyPr/>
                    <a:lstStyle/>
                    <a:p>
                      <a:endParaRPr lang="en-US"/>
                    </a:p>
                  </a:txBody>
                  <a:tcPr/>
                </a:tc>
                <a:tc>
                  <a:txBody>
                    <a:bodyPr/>
                    <a:lstStyle/>
                    <a:p>
                      <a:pPr algn="l" fontAlgn="b"/>
                      <a:r>
                        <a:rPr lang="en-US" sz="1400" b="0" i="0" u="none" strike="noStrike" dirty="0">
                          <a:solidFill>
                            <a:srgbClr val="000000"/>
                          </a:solidFill>
                          <a:latin typeface="Calibri"/>
                        </a:rPr>
                        <a:t>5. Bacteria Biotopes</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smtClean="0">
                          <a:solidFill>
                            <a:srgbClr val="000000"/>
                          </a:solidFill>
                          <a:latin typeface="Calibri"/>
                        </a:rPr>
                        <a:t>Webpage documents</a:t>
                      </a:r>
                      <a:r>
                        <a:rPr lang="en-US" sz="1400" b="0" i="0" u="none" strike="noStrike" baseline="0" dirty="0" smtClean="0">
                          <a:solidFill>
                            <a:srgbClr val="000000"/>
                          </a:solidFill>
                          <a:latin typeface="Calibri"/>
                        </a:rPr>
                        <a:t>  with general information about bacteria species</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r>
              <a:tr h="213926">
                <a:tc vMerge="1">
                  <a:txBody>
                    <a:bodyPr/>
                    <a:lstStyle/>
                    <a:p>
                      <a:endParaRPr lang="en-US"/>
                    </a:p>
                  </a:txBody>
                  <a:tcPr/>
                </a:tc>
                <a:tc>
                  <a:txBody>
                    <a:bodyPr/>
                    <a:lstStyle/>
                    <a:p>
                      <a:pPr algn="l" fontAlgn="b"/>
                      <a:r>
                        <a:rPr lang="en-US" sz="1400" b="0" i="0" u="none" strike="noStrike" dirty="0">
                          <a:solidFill>
                            <a:srgbClr val="000000"/>
                          </a:solidFill>
                          <a:latin typeface="Calibri"/>
                        </a:rPr>
                        <a:t>7. Gene Regulation Network in Bacteria</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 </a:t>
                      </a:r>
                      <a:r>
                        <a:rPr lang="en-US" sz="1400" b="0" i="0" u="none" strike="noStrike" dirty="0" err="1" smtClean="0">
                          <a:solidFill>
                            <a:srgbClr val="000000"/>
                          </a:solidFill>
                          <a:latin typeface="Calibri"/>
                        </a:rPr>
                        <a:t>PubMed</a:t>
                      </a:r>
                      <a:r>
                        <a:rPr lang="en-US" sz="1400" b="0" i="0" u="none" strike="noStrike" baseline="0" dirty="0" smtClean="0">
                          <a:solidFill>
                            <a:srgbClr val="000000"/>
                          </a:solidFill>
                          <a:latin typeface="Calibri"/>
                        </a:rPr>
                        <a:t> Abstracts</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13926">
                <a:tc rowSpan="8">
                  <a:txBody>
                    <a:bodyPr/>
                    <a:lstStyle/>
                    <a:p>
                      <a:pPr algn="ctr" fontAlgn="b"/>
                      <a:r>
                        <a:rPr lang="en-US" sz="1400" b="0" i="0" u="none" strike="noStrike">
                          <a:solidFill>
                            <a:srgbClr val="000000"/>
                          </a:solidFill>
                          <a:latin typeface="Calibri"/>
                        </a:rPr>
                        <a:t>2011</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1. GENIA</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400" b="0" i="0" u="none" strike="noStrike" dirty="0" err="1" smtClean="0">
                          <a:solidFill>
                            <a:srgbClr val="000000"/>
                          </a:solidFill>
                          <a:latin typeface="+mn-lt"/>
                        </a:rPr>
                        <a:t>PubMed</a:t>
                      </a:r>
                      <a:r>
                        <a:rPr lang="en-US" sz="1400" b="0" i="0" u="none" strike="noStrike" dirty="0" smtClean="0">
                          <a:solidFill>
                            <a:srgbClr val="000000"/>
                          </a:solidFill>
                          <a:latin typeface="+mn-lt"/>
                        </a:rPr>
                        <a:t> abstracts </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400" b="0" i="0" u="none" strike="noStrike" dirty="0">
                          <a:solidFill>
                            <a:srgbClr val="000000"/>
                          </a:solidFill>
                          <a:latin typeface="Calibri"/>
                        </a:rPr>
                        <a:t> </a:t>
                      </a:r>
                      <a:r>
                        <a:rPr lang="en-US" sz="1400" b="0" i="0" u="none" strike="noStrike" dirty="0" smtClean="0">
                          <a:solidFill>
                            <a:srgbClr val="000000"/>
                          </a:solidFill>
                          <a:latin typeface="Calibri"/>
                        </a:rPr>
                        <a:t>Dec. 2010</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400" b="0" i="0" u="none" strike="noStrike" dirty="0">
                          <a:solidFill>
                            <a:srgbClr val="000000"/>
                          </a:solidFill>
                          <a:latin typeface="Calibri"/>
                        </a:rPr>
                        <a:t> </a:t>
                      </a:r>
                      <a:r>
                        <a:rPr lang="en-US" sz="1400" b="0" i="0" u="none" strike="noStrike" dirty="0" smtClean="0">
                          <a:solidFill>
                            <a:srgbClr val="000000"/>
                          </a:solidFill>
                          <a:latin typeface="Calibri"/>
                        </a:rPr>
                        <a:t>Apr. 2011</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67064">
                <a:tc vMerge="1">
                  <a:txBody>
                    <a:bodyPr/>
                    <a:lstStyle/>
                    <a:p>
                      <a:endParaRPr lang="en-US"/>
                    </a:p>
                  </a:txBody>
                  <a:tcPr/>
                </a:tc>
                <a:tc>
                  <a:txBody>
                    <a:bodyPr/>
                    <a:lstStyle/>
                    <a:p>
                      <a:pPr algn="l" fontAlgn="b"/>
                      <a:r>
                        <a:rPr lang="en-US" sz="1400" b="0" i="0" u="none" strike="noStrike" dirty="0">
                          <a:solidFill>
                            <a:srgbClr val="000000"/>
                          </a:solidFill>
                          <a:latin typeface="Calibri"/>
                        </a:rPr>
                        <a:t>2. </a:t>
                      </a:r>
                      <a:r>
                        <a:rPr lang="en-US" sz="1400" b="0" i="0" u="none" strike="noStrike" dirty="0" err="1">
                          <a:solidFill>
                            <a:srgbClr val="000000"/>
                          </a:solidFill>
                          <a:latin typeface="Calibri"/>
                        </a:rPr>
                        <a:t>Epigenetics</a:t>
                      </a:r>
                      <a:r>
                        <a:rPr lang="en-US" sz="1400" b="0" i="0" u="none" strike="noStrike" dirty="0">
                          <a:solidFill>
                            <a:srgbClr val="000000"/>
                          </a:solidFill>
                          <a:latin typeface="Calibri"/>
                        </a:rPr>
                        <a:t> and Post-translational Modifications</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err="1" smtClean="0">
                          <a:solidFill>
                            <a:srgbClr val="000000"/>
                          </a:solidFill>
                          <a:latin typeface="+mn-lt"/>
                        </a:rPr>
                        <a:t>PubMed</a:t>
                      </a:r>
                      <a:r>
                        <a:rPr lang="en-US" sz="1400" b="0" i="0" u="none" strike="noStrike" dirty="0" smtClean="0">
                          <a:solidFill>
                            <a:srgbClr val="000000"/>
                          </a:solidFill>
                          <a:latin typeface="+mn-lt"/>
                        </a:rPr>
                        <a:t> abstracts</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13926">
                <a:tc vMerge="1">
                  <a:txBody>
                    <a:bodyPr/>
                    <a:lstStyle/>
                    <a:p>
                      <a:endParaRPr lang="en-US"/>
                    </a:p>
                  </a:txBody>
                  <a:tcPr/>
                </a:tc>
                <a:tc>
                  <a:txBody>
                    <a:bodyPr/>
                    <a:lstStyle/>
                    <a:p>
                      <a:pPr algn="l" fontAlgn="b"/>
                      <a:r>
                        <a:rPr lang="en-US" sz="1400" b="0" i="0" u="none" strike="noStrike">
                          <a:solidFill>
                            <a:srgbClr val="000000"/>
                          </a:solidFill>
                          <a:latin typeface="Calibri"/>
                        </a:rPr>
                        <a:t>3. Infectious Diseases</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err="1" smtClean="0">
                          <a:solidFill>
                            <a:srgbClr val="000000"/>
                          </a:solidFill>
                          <a:latin typeface="+mn-lt"/>
                        </a:rPr>
                        <a:t>PubMed</a:t>
                      </a:r>
                      <a:r>
                        <a:rPr lang="en-US" sz="1400" b="0" i="0" u="none" strike="noStrike" dirty="0" smtClean="0">
                          <a:solidFill>
                            <a:srgbClr val="000000"/>
                          </a:solidFill>
                          <a:latin typeface="+mn-lt"/>
                        </a:rPr>
                        <a:t> abstracts</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04128">
                <a:tc vMerge="1">
                  <a:txBody>
                    <a:bodyPr/>
                    <a:lstStyle/>
                    <a:p>
                      <a:endParaRPr lang="en-US"/>
                    </a:p>
                  </a:txBody>
                  <a:tcPr/>
                </a:tc>
                <a:tc>
                  <a:txBody>
                    <a:bodyPr/>
                    <a:lstStyle/>
                    <a:p>
                      <a:pPr algn="l" fontAlgn="b"/>
                      <a:r>
                        <a:rPr lang="en-US" sz="1400" b="0" i="0" u="none" strike="noStrike">
                          <a:solidFill>
                            <a:srgbClr val="000000"/>
                          </a:solidFill>
                          <a:latin typeface="Calibri"/>
                        </a:rPr>
                        <a:t>4. Bacteria Biotopes</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err="1" smtClean="0">
                          <a:solidFill>
                            <a:srgbClr val="000000"/>
                          </a:solidFill>
                          <a:latin typeface="+mn-lt"/>
                        </a:rPr>
                        <a:t>PubMed</a:t>
                      </a:r>
                      <a:r>
                        <a:rPr lang="en-US" sz="1400" b="0" i="0" u="none" strike="noStrike" dirty="0" smtClean="0">
                          <a:solidFill>
                            <a:srgbClr val="000000"/>
                          </a:solidFill>
                          <a:latin typeface="+mn-lt"/>
                        </a:rPr>
                        <a:t> abstracts</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13926">
                <a:tc vMerge="1">
                  <a:txBody>
                    <a:bodyPr/>
                    <a:lstStyle/>
                    <a:p>
                      <a:endParaRPr lang="en-US"/>
                    </a:p>
                  </a:txBody>
                  <a:tcPr/>
                </a:tc>
                <a:tc>
                  <a:txBody>
                    <a:bodyPr/>
                    <a:lstStyle/>
                    <a:p>
                      <a:pPr algn="l" fontAlgn="b"/>
                      <a:r>
                        <a:rPr lang="en-US" sz="1400" b="0" i="0" u="none" strike="noStrike" dirty="0">
                          <a:solidFill>
                            <a:srgbClr val="000000"/>
                          </a:solidFill>
                          <a:latin typeface="Calibri"/>
                        </a:rPr>
                        <a:t>5. Bacteria Interactions</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a:solidFill>
                            <a:srgbClr val="000000"/>
                          </a:solidFill>
                          <a:latin typeface="Calibri"/>
                        </a:rPr>
                        <a:t> </a:t>
                      </a:r>
                      <a:r>
                        <a:rPr lang="en-US" sz="1400" b="0" i="0" u="none" strike="noStrike" dirty="0" err="1" smtClean="0">
                          <a:solidFill>
                            <a:srgbClr val="000000"/>
                          </a:solidFill>
                          <a:latin typeface="+mn-lt"/>
                        </a:rPr>
                        <a:t>PubMed</a:t>
                      </a:r>
                      <a:r>
                        <a:rPr lang="en-US" sz="1400" b="0" i="0" u="none" strike="noStrike" dirty="0" smtClean="0">
                          <a:solidFill>
                            <a:srgbClr val="000000"/>
                          </a:solidFill>
                          <a:latin typeface="+mn-lt"/>
                        </a:rPr>
                        <a:t> abstracts</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13926">
                <a:tc vMerge="1">
                  <a:txBody>
                    <a:bodyPr/>
                    <a:lstStyle/>
                    <a:p>
                      <a:endParaRPr lang="en-US"/>
                    </a:p>
                  </a:txBody>
                  <a:tcPr/>
                </a:tc>
                <a:tc>
                  <a:txBody>
                    <a:bodyPr/>
                    <a:lstStyle/>
                    <a:p>
                      <a:pPr algn="l" fontAlgn="b"/>
                      <a:r>
                        <a:rPr lang="en-US" sz="1400" b="0" i="0" u="none" strike="noStrike">
                          <a:solidFill>
                            <a:srgbClr val="000000"/>
                          </a:solidFill>
                          <a:latin typeface="Calibri"/>
                        </a:rPr>
                        <a:t>6. Co-reference</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a:solidFill>
                            <a:srgbClr val="000000"/>
                          </a:solidFill>
                          <a:latin typeface="Calibri"/>
                        </a:rPr>
                        <a:t> </a:t>
                      </a:r>
                      <a:r>
                        <a:rPr lang="en-US" sz="1400" b="0" i="0" u="none" strike="noStrike" dirty="0" err="1" smtClean="0">
                          <a:solidFill>
                            <a:srgbClr val="000000"/>
                          </a:solidFill>
                          <a:latin typeface="+mn-lt"/>
                        </a:rPr>
                        <a:t>PubMed</a:t>
                      </a:r>
                      <a:r>
                        <a:rPr lang="en-US" sz="1400" b="0" i="0" u="none" strike="noStrike" dirty="0" smtClean="0">
                          <a:solidFill>
                            <a:srgbClr val="000000"/>
                          </a:solidFill>
                          <a:latin typeface="+mn-lt"/>
                        </a:rPr>
                        <a:t> abstracts</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13926">
                <a:tc vMerge="1">
                  <a:txBody>
                    <a:bodyPr/>
                    <a:lstStyle/>
                    <a:p>
                      <a:endParaRPr lang="en-US"/>
                    </a:p>
                  </a:txBody>
                  <a:tcPr/>
                </a:tc>
                <a:tc>
                  <a:txBody>
                    <a:bodyPr/>
                    <a:lstStyle/>
                    <a:p>
                      <a:pPr algn="l" fontAlgn="b"/>
                      <a:r>
                        <a:rPr lang="en-US" sz="1400" b="0" i="0" u="none" strike="noStrike">
                          <a:solidFill>
                            <a:srgbClr val="000000"/>
                          </a:solidFill>
                          <a:latin typeface="Calibri"/>
                        </a:rPr>
                        <a:t>7. Gene/Protein Entity Relations</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a:solidFill>
                            <a:srgbClr val="000000"/>
                          </a:solidFill>
                          <a:latin typeface="Calibri"/>
                        </a:rPr>
                        <a:t> </a:t>
                      </a:r>
                      <a:r>
                        <a:rPr lang="en-US" sz="1400" b="0" i="0" u="none" strike="noStrike" dirty="0" err="1" smtClean="0">
                          <a:solidFill>
                            <a:srgbClr val="000000"/>
                          </a:solidFill>
                          <a:latin typeface="+mn-lt"/>
                        </a:rPr>
                        <a:t>PubMed</a:t>
                      </a:r>
                      <a:r>
                        <a:rPr lang="en-US" sz="1400" b="0" i="0" u="none" strike="noStrike" dirty="0" smtClean="0">
                          <a:solidFill>
                            <a:srgbClr val="000000"/>
                          </a:solidFill>
                          <a:latin typeface="+mn-lt"/>
                        </a:rPr>
                        <a:t> abstracts</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13926">
                <a:tc vMerge="1">
                  <a:txBody>
                    <a:bodyPr/>
                    <a:lstStyle/>
                    <a:p>
                      <a:endParaRPr lang="en-US"/>
                    </a:p>
                  </a:txBody>
                  <a:tcPr/>
                </a:tc>
                <a:tc>
                  <a:txBody>
                    <a:bodyPr/>
                    <a:lstStyle/>
                    <a:p>
                      <a:pPr algn="l" fontAlgn="b"/>
                      <a:r>
                        <a:rPr lang="en-US" sz="1400" b="0" i="0" u="none" strike="noStrike">
                          <a:solidFill>
                            <a:srgbClr val="000000"/>
                          </a:solidFill>
                          <a:latin typeface="Calibri"/>
                        </a:rPr>
                        <a:t>8. Gene renaming</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 </a:t>
                      </a:r>
                      <a:r>
                        <a:rPr lang="en-US" sz="1400" b="0" i="0" u="none" strike="noStrike" dirty="0" err="1" smtClean="0">
                          <a:solidFill>
                            <a:srgbClr val="000000"/>
                          </a:solidFill>
                          <a:latin typeface="+mn-lt"/>
                        </a:rPr>
                        <a:t>PubMed</a:t>
                      </a:r>
                      <a:r>
                        <a:rPr lang="en-US" sz="1400" b="0" i="0" u="none" strike="noStrike" dirty="0" smtClean="0">
                          <a:solidFill>
                            <a:srgbClr val="000000"/>
                          </a:solidFill>
                          <a:latin typeface="+mn-lt"/>
                        </a:rPr>
                        <a:t> abstracts</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418877">
                <a:tc rowSpan="3">
                  <a:txBody>
                    <a:bodyPr/>
                    <a:lstStyle/>
                    <a:p>
                      <a:pPr algn="ctr" fontAlgn="b"/>
                      <a:r>
                        <a:rPr lang="en-US" sz="1400" b="0" i="0" u="none" strike="noStrike">
                          <a:solidFill>
                            <a:srgbClr val="000000"/>
                          </a:solidFill>
                          <a:latin typeface="Calibri"/>
                        </a:rPr>
                        <a:t>2009</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1. core event extraction(identify events concerningwith the given proteins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400" b="0" i="0" u="none" strike="noStrike" dirty="0" err="1" smtClean="0">
                          <a:solidFill>
                            <a:srgbClr val="000000"/>
                          </a:solidFill>
                          <a:latin typeface="+mn-lt"/>
                        </a:rPr>
                        <a:t>PubMed</a:t>
                      </a:r>
                      <a:r>
                        <a:rPr lang="en-US" sz="1400" b="0" i="0" u="none" strike="noStrike" dirty="0" smtClean="0">
                          <a:solidFill>
                            <a:srgbClr val="000000"/>
                          </a:solidFill>
                          <a:latin typeface="+mn-lt"/>
                        </a:rPr>
                        <a:t> abstracts</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400" b="0" i="0" u="none" strike="noStrike" dirty="0">
                          <a:solidFill>
                            <a:srgbClr val="000000"/>
                          </a:solidFill>
                          <a:latin typeface="Calibri"/>
                        </a:rPr>
                        <a:t>Dec. 15 2008</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400" b="0" i="0" u="none" strike="noStrike" dirty="0">
                          <a:solidFill>
                            <a:srgbClr val="000000"/>
                          </a:solidFill>
                          <a:latin typeface="Calibri"/>
                        </a:rPr>
                        <a:t>Mar. 30 2009</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13926">
                <a:tc vMerge="1">
                  <a:txBody>
                    <a:bodyPr/>
                    <a:lstStyle/>
                    <a:p>
                      <a:endParaRPr lang="en-US"/>
                    </a:p>
                  </a:txBody>
                  <a:tcPr/>
                </a:tc>
                <a:tc>
                  <a:txBody>
                    <a:bodyPr/>
                    <a:lstStyle/>
                    <a:p>
                      <a:pPr algn="l" fontAlgn="b"/>
                      <a:r>
                        <a:rPr lang="en-US" sz="1400" b="0" i="0" u="none" strike="noStrike">
                          <a:solidFill>
                            <a:srgbClr val="000000"/>
                          </a:solidFill>
                          <a:latin typeface="Calibri"/>
                        </a:rPr>
                        <a:t>2. Event enrichment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err="1" smtClean="0">
                          <a:solidFill>
                            <a:srgbClr val="000000"/>
                          </a:solidFill>
                          <a:latin typeface="+mn-lt"/>
                        </a:rPr>
                        <a:t>PubMed</a:t>
                      </a:r>
                      <a:r>
                        <a:rPr lang="en-US" sz="1400" b="0" i="0" u="none" strike="noStrike" dirty="0" smtClean="0">
                          <a:solidFill>
                            <a:srgbClr val="000000"/>
                          </a:solidFill>
                          <a:latin typeface="+mn-lt"/>
                        </a:rPr>
                        <a:t> abstracts</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13926">
                <a:tc vMerge="1">
                  <a:txBody>
                    <a:bodyPr/>
                    <a:lstStyle/>
                    <a:p>
                      <a:endParaRPr lang="en-US"/>
                    </a:p>
                  </a:txBody>
                  <a:tcPr/>
                </a:tc>
                <a:tc>
                  <a:txBody>
                    <a:bodyPr/>
                    <a:lstStyle/>
                    <a:p>
                      <a:pPr algn="l" fontAlgn="b"/>
                      <a:r>
                        <a:rPr lang="en-US" sz="1400" b="0" i="0" u="none" strike="noStrike" dirty="0">
                          <a:solidFill>
                            <a:srgbClr val="000000"/>
                          </a:solidFill>
                          <a:latin typeface="Calibri"/>
                        </a:rPr>
                        <a:t>3. Negation and speculation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err="1" smtClean="0">
                          <a:solidFill>
                            <a:srgbClr val="000000"/>
                          </a:solidFill>
                          <a:latin typeface="+mn-lt"/>
                        </a:rPr>
                        <a:t>PubMed</a:t>
                      </a:r>
                      <a:r>
                        <a:rPr lang="en-US" sz="1400" b="0" i="0" u="none" strike="noStrike" dirty="0" smtClean="0">
                          <a:solidFill>
                            <a:srgbClr val="000000"/>
                          </a:solidFill>
                          <a:latin typeface="+mn-lt"/>
                        </a:rPr>
                        <a:t> abstracts</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8B8A6D28-8101-4277-BD3B-09002AC06C4B}"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i2b2 Challenges</a:t>
            </a:r>
            <a:endParaRPr lang="en-US" dirty="0"/>
          </a:p>
        </p:txBody>
      </p:sp>
      <p:sp>
        <p:nvSpPr>
          <p:cNvPr id="3" name="Content Placeholder 2"/>
          <p:cNvSpPr>
            <a:spLocks noGrp="1"/>
          </p:cNvSpPr>
          <p:nvPr>
            <p:ph idx="1"/>
          </p:nvPr>
        </p:nvSpPr>
        <p:spPr>
          <a:xfrm>
            <a:off x="228600" y="1600200"/>
            <a:ext cx="8610600" cy="4800600"/>
          </a:xfrm>
        </p:spPr>
        <p:txBody>
          <a:bodyPr>
            <a:normAutofit/>
          </a:bodyPr>
          <a:lstStyle/>
          <a:p>
            <a:r>
              <a:rPr lang="en-US" sz="2400" dirty="0" smtClean="0"/>
              <a:t>Informatics for Integrating Biology and the Bedside (i2b2) is an NIH funded National Center for Biomedical Computing (NCBC). </a:t>
            </a:r>
          </a:p>
          <a:p>
            <a:endParaRPr lang="en-US" sz="2400" dirty="0" smtClean="0"/>
          </a:p>
          <a:p>
            <a:r>
              <a:rPr lang="en-US" sz="2400" dirty="0" smtClean="0"/>
              <a:t>I2b2 center organizes data challenges to motivate the development of scalable computational frameworks to address the bottleneck limiting the translation of genomic findings and hypotheses in model systems relevant to human health. </a:t>
            </a:r>
          </a:p>
          <a:p>
            <a:endParaRPr lang="en-US" sz="2400" dirty="0" smtClean="0"/>
          </a:p>
          <a:p>
            <a:r>
              <a:rPr lang="en-US" sz="2400" dirty="0" smtClean="0"/>
              <a:t>I2b2 challenge workshops are held in conjunction with Annual Meeting of American Medical Informatics Association. </a:t>
            </a:r>
            <a:endParaRPr lang="en-US" sz="24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i2b2 Challenges</a:t>
            </a:r>
            <a:endParaRPr lang="en-US" dirty="0"/>
          </a:p>
        </p:txBody>
      </p:sp>
      <p:graphicFrame>
        <p:nvGraphicFramePr>
          <p:cNvPr id="5" name="Content Placeholder 4"/>
          <p:cNvGraphicFramePr>
            <a:graphicFrameLocks noGrp="1"/>
          </p:cNvGraphicFramePr>
          <p:nvPr>
            <p:ph idx="1"/>
          </p:nvPr>
        </p:nvGraphicFramePr>
        <p:xfrm>
          <a:off x="304800" y="1828800"/>
          <a:ext cx="8534400" cy="3962399"/>
        </p:xfrm>
        <a:graphic>
          <a:graphicData uri="http://schemas.openxmlformats.org/drawingml/2006/table">
            <a:tbl>
              <a:tblPr/>
              <a:tblGrid>
                <a:gridCol w="807194"/>
                <a:gridCol w="3468414"/>
                <a:gridCol w="2005374"/>
                <a:gridCol w="1227609"/>
                <a:gridCol w="1025809"/>
              </a:tblGrid>
              <a:tr h="566057">
                <a:tc>
                  <a:txBody>
                    <a:bodyPr/>
                    <a:lstStyle/>
                    <a:p>
                      <a:pPr algn="ctr" fontAlgn="b"/>
                      <a:r>
                        <a:rPr lang="en-US" sz="1600" b="1" i="0" u="none" strike="noStrike" dirty="0">
                          <a:solidFill>
                            <a:srgbClr val="000000"/>
                          </a:solidFill>
                          <a:latin typeface="Calibri"/>
                        </a:rPr>
                        <a:t>Year</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Calibri"/>
                        </a:rPr>
                        <a:t>T</a:t>
                      </a:r>
                      <a:r>
                        <a:rPr lang="en-US" sz="1600" b="1" i="0" u="none" strike="noStrike" dirty="0" smtClean="0">
                          <a:solidFill>
                            <a:srgbClr val="000000"/>
                          </a:solidFill>
                          <a:latin typeface="Calibri"/>
                        </a:rPr>
                        <a:t>ask</a:t>
                      </a:r>
                      <a:endParaRPr lang="en-US" sz="1600" b="1" i="0" u="none" strike="noStrike" dirty="0">
                        <a:solidFill>
                          <a:srgbClr val="000000"/>
                        </a:solidFill>
                        <a:latin typeface="Calibri"/>
                      </a:endParaRP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Data </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Release Date</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Calibri"/>
                        </a:rPr>
                        <a:t>End Date</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6057">
                <a:tc>
                  <a:txBody>
                    <a:bodyPr/>
                    <a:lstStyle/>
                    <a:p>
                      <a:pPr algn="l" fontAlgn="b"/>
                      <a:r>
                        <a:rPr lang="en-US" sz="1600" b="0" i="0" u="none" strike="noStrike" dirty="0">
                          <a:solidFill>
                            <a:srgbClr val="000000"/>
                          </a:solidFill>
                          <a:latin typeface="Calibri"/>
                        </a:rPr>
                        <a:t>2012</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Temporal relation extraction</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EHR</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Jun. 2012</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Sept. 2012</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6057">
                <a:tc>
                  <a:txBody>
                    <a:bodyPr/>
                    <a:lstStyle/>
                    <a:p>
                      <a:pPr algn="l" fontAlgn="b"/>
                      <a:r>
                        <a:rPr lang="en-US" sz="1600" b="0" i="0" u="none" strike="noStrike" dirty="0">
                          <a:solidFill>
                            <a:srgbClr val="000000"/>
                          </a:solidFill>
                          <a:latin typeface="Calibri"/>
                        </a:rPr>
                        <a:t>2011</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C</a:t>
                      </a:r>
                      <a:r>
                        <a:rPr lang="en-US" sz="1600" b="0" i="0" u="none" strike="noStrike" dirty="0" smtClean="0">
                          <a:solidFill>
                            <a:srgbClr val="000000"/>
                          </a:solidFill>
                          <a:latin typeface="Calibri"/>
                        </a:rPr>
                        <a:t>o-reference </a:t>
                      </a:r>
                      <a:r>
                        <a:rPr lang="en-US" sz="1600" b="0" i="0" u="none" strike="noStrike" dirty="0">
                          <a:solidFill>
                            <a:srgbClr val="000000"/>
                          </a:solidFill>
                          <a:latin typeface="Calibri"/>
                        </a:rPr>
                        <a:t>resolution</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EHR</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Jun. </a:t>
                      </a:r>
                      <a:r>
                        <a:rPr lang="en-US" sz="1600" b="0" i="0" u="none" strike="noStrike" dirty="0" smtClean="0">
                          <a:solidFill>
                            <a:srgbClr val="000000"/>
                          </a:solidFill>
                          <a:latin typeface="Calibri"/>
                        </a:rPr>
                        <a:t>2011</a:t>
                      </a:r>
                      <a:endParaRPr lang="en-US" sz="1600" b="0" i="0" u="none" strike="noStrike" dirty="0">
                        <a:solidFill>
                          <a:srgbClr val="000000"/>
                        </a:solidFill>
                        <a:latin typeface="Calibri"/>
                      </a:endParaRP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Sept. 2011</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6057">
                <a:tc>
                  <a:txBody>
                    <a:bodyPr/>
                    <a:lstStyle/>
                    <a:p>
                      <a:pPr algn="l" fontAlgn="b"/>
                      <a:r>
                        <a:rPr lang="en-US" sz="1600" b="0" i="0" u="none" strike="noStrike" dirty="0">
                          <a:solidFill>
                            <a:srgbClr val="000000"/>
                          </a:solidFill>
                          <a:latin typeface="Calibri"/>
                        </a:rPr>
                        <a:t>2010</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R</a:t>
                      </a:r>
                      <a:r>
                        <a:rPr lang="en-US" sz="1600" b="0" i="0" u="none" strike="noStrike" dirty="0" smtClean="0">
                          <a:solidFill>
                            <a:srgbClr val="000000"/>
                          </a:solidFill>
                          <a:latin typeface="Calibri"/>
                        </a:rPr>
                        <a:t>elation </a:t>
                      </a:r>
                      <a:r>
                        <a:rPr lang="en-US" sz="1600" b="0" i="0" u="none" strike="noStrike" dirty="0">
                          <a:solidFill>
                            <a:srgbClr val="000000"/>
                          </a:solidFill>
                          <a:latin typeface="Calibri"/>
                        </a:rPr>
                        <a:t>extraction on medical problems</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D</a:t>
                      </a:r>
                      <a:r>
                        <a:rPr lang="en-US" sz="1600" b="0" i="0" u="none" strike="noStrike" dirty="0" smtClean="0">
                          <a:solidFill>
                            <a:srgbClr val="000000"/>
                          </a:solidFill>
                          <a:latin typeface="Calibri"/>
                        </a:rPr>
                        <a:t>ischarge </a:t>
                      </a:r>
                      <a:r>
                        <a:rPr lang="en-US" sz="1600" b="0" i="0" u="none" strike="noStrike" dirty="0">
                          <a:solidFill>
                            <a:srgbClr val="000000"/>
                          </a:solidFill>
                          <a:latin typeface="Calibri"/>
                        </a:rPr>
                        <a:t>summaries</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Apr. 2010</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Sept. 2010</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6057">
                <a:tc>
                  <a:txBody>
                    <a:bodyPr/>
                    <a:lstStyle/>
                    <a:p>
                      <a:pPr algn="l" fontAlgn="b"/>
                      <a:r>
                        <a:rPr lang="en-US" sz="1600" b="0" i="0" u="none" strike="noStrike" dirty="0">
                          <a:solidFill>
                            <a:srgbClr val="000000"/>
                          </a:solidFill>
                          <a:latin typeface="Calibri"/>
                        </a:rPr>
                        <a:t>2009</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M</a:t>
                      </a:r>
                      <a:r>
                        <a:rPr lang="en-US" sz="1600" b="0" i="0" u="none" strike="noStrike" dirty="0" smtClean="0">
                          <a:solidFill>
                            <a:srgbClr val="000000"/>
                          </a:solidFill>
                          <a:latin typeface="Calibri"/>
                        </a:rPr>
                        <a:t>edication </a:t>
                      </a:r>
                      <a:r>
                        <a:rPr lang="en-US" sz="1600" b="0" i="0" u="none" strike="noStrike" dirty="0">
                          <a:solidFill>
                            <a:srgbClr val="000000"/>
                          </a:solidFill>
                          <a:latin typeface="Calibri"/>
                        </a:rPr>
                        <a:t>extraction</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N</a:t>
                      </a:r>
                      <a:r>
                        <a:rPr lang="en-US" sz="1600" b="0" i="0" u="none" strike="noStrike" dirty="0" smtClean="0">
                          <a:solidFill>
                            <a:srgbClr val="000000"/>
                          </a:solidFill>
                          <a:latin typeface="Calibri"/>
                        </a:rPr>
                        <a:t>arrative </a:t>
                      </a:r>
                      <a:r>
                        <a:rPr lang="en-US" sz="1600" b="0" i="0" u="none" strike="noStrike" dirty="0">
                          <a:solidFill>
                            <a:srgbClr val="000000"/>
                          </a:solidFill>
                          <a:latin typeface="Calibri"/>
                        </a:rPr>
                        <a:t>patient records</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Jun. 2009</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Sept. 2009</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6057">
                <a:tc>
                  <a:txBody>
                    <a:bodyPr/>
                    <a:lstStyle/>
                    <a:p>
                      <a:pPr algn="l" fontAlgn="b"/>
                      <a:r>
                        <a:rPr lang="en-US" sz="1600" b="0" i="0" u="none" strike="noStrike" dirty="0">
                          <a:solidFill>
                            <a:srgbClr val="000000"/>
                          </a:solidFill>
                          <a:latin typeface="Calibri"/>
                        </a:rPr>
                        <a:t>2008</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Recognizing Obesity and co-morbidities</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D</a:t>
                      </a:r>
                      <a:r>
                        <a:rPr lang="en-US" sz="1600" b="0" i="0" u="none" strike="noStrike" dirty="0" smtClean="0">
                          <a:solidFill>
                            <a:srgbClr val="000000"/>
                          </a:solidFill>
                          <a:latin typeface="Calibri"/>
                        </a:rPr>
                        <a:t>ischarge </a:t>
                      </a:r>
                      <a:r>
                        <a:rPr lang="en-US" sz="1600" b="0" i="0" u="none" strike="noStrike" dirty="0">
                          <a:solidFill>
                            <a:srgbClr val="000000"/>
                          </a:solidFill>
                          <a:latin typeface="Calibri"/>
                        </a:rPr>
                        <a:t>summaries</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Mar. 2008</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Sept. 2008</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6057">
                <a:tc>
                  <a:txBody>
                    <a:bodyPr/>
                    <a:lstStyle/>
                    <a:p>
                      <a:pPr algn="l" fontAlgn="b"/>
                      <a:r>
                        <a:rPr lang="en-US" sz="1600" b="0" i="0" u="none" strike="noStrike" dirty="0">
                          <a:solidFill>
                            <a:srgbClr val="000000"/>
                          </a:solidFill>
                          <a:latin typeface="Calibri"/>
                        </a:rPr>
                        <a:t>2006</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 </a:t>
                      </a:r>
                      <a:r>
                        <a:rPr lang="en-US" sz="1600" b="0" i="0" u="none" strike="noStrike" dirty="0" smtClean="0">
                          <a:solidFill>
                            <a:srgbClr val="000000"/>
                          </a:solidFill>
                          <a:latin typeface="Calibri"/>
                        </a:rPr>
                        <a:t>De-identified </a:t>
                      </a:r>
                      <a:r>
                        <a:rPr lang="en-US" sz="1600" b="0" i="0" u="none" strike="noStrike" dirty="0">
                          <a:solidFill>
                            <a:srgbClr val="000000"/>
                          </a:solidFill>
                          <a:latin typeface="Calibri"/>
                        </a:rPr>
                        <a:t>discharge summaries</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D</a:t>
                      </a:r>
                      <a:r>
                        <a:rPr lang="en-US" sz="1600" b="0" i="0" u="none" strike="noStrike" dirty="0" smtClean="0">
                          <a:solidFill>
                            <a:srgbClr val="000000"/>
                          </a:solidFill>
                          <a:latin typeface="Calibri"/>
                        </a:rPr>
                        <a:t>ischarge </a:t>
                      </a:r>
                      <a:r>
                        <a:rPr lang="en-US" sz="1600" b="0" i="0" u="none" strike="noStrike" dirty="0">
                          <a:solidFill>
                            <a:srgbClr val="000000"/>
                          </a:solidFill>
                          <a:latin typeface="Calibri"/>
                        </a:rPr>
                        <a:t>summaries</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Jun. 2006</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Sept. 2006</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8B8A6D28-8101-4277-BD3B-09002AC06C4B}"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4114800"/>
            <a:ext cx="7772400" cy="1362075"/>
          </a:xfrm>
        </p:spPr>
        <p:txBody>
          <a:bodyPr>
            <a:normAutofit fontScale="90000"/>
          </a:bodyPr>
          <a:lstStyle/>
          <a:p>
            <a:r>
              <a:rPr lang="en-US" dirty="0" smtClean="0"/>
              <a:t>Applying Text Mining In Health Social Media Research:</a:t>
            </a:r>
            <a:br>
              <a:rPr lang="en-US" dirty="0" smtClean="0"/>
            </a:br>
            <a:r>
              <a:rPr lang="en-US" smtClean="0"/>
              <a:t>An example</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59</a:t>
            </a:fld>
            <a:endParaRPr lang="en-US"/>
          </a:p>
        </p:txBody>
      </p:sp>
    </p:spTree>
    <p:extLst>
      <p:ext uri="{BB962C8B-B14F-4D97-AF65-F5344CB8AC3E}">
        <p14:creationId xmlns:p14="http://schemas.microsoft.com/office/powerpoint/2010/main" val="4241880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Classification</a:t>
            </a:r>
            <a:endParaRPr lang="en-US" dirty="0"/>
          </a:p>
        </p:txBody>
      </p:sp>
      <p:sp>
        <p:nvSpPr>
          <p:cNvPr id="3" name="Content Placeholder 2"/>
          <p:cNvSpPr>
            <a:spLocks noGrp="1"/>
          </p:cNvSpPr>
          <p:nvPr>
            <p:ph idx="1"/>
          </p:nvPr>
        </p:nvSpPr>
        <p:spPr>
          <a:xfrm>
            <a:off x="152400" y="1371600"/>
            <a:ext cx="8763000" cy="4525963"/>
          </a:xfrm>
        </p:spPr>
        <p:txBody>
          <a:bodyPr>
            <a:normAutofit/>
          </a:bodyPr>
          <a:lstStyle/>
          <a:p>
            <a:r>
              <a:rPr lang="en-US" sz="2000" dirty="0" smtClean="0"/>
              <a:t>Text classification is a </a:t>
            </a:r>
            <a:r>
              <a:rPr lang="en-US" sz="2000" b="1" dirty="0" smtClean="0"/>
              <a:t>supervised machine learning </a:t>
            </a:r>
            <a:r>
              <a:rPr lang="en-US" sz="2000" dirty="0" smtClean="0"/>
              <a:t>task as it is built based on training corpora containing the correct label for each input. The framework for classification is shown in figure below.</a:t>
            </a:r>
            <a:endParaRPr lang="en-US" sz="20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6</a:t>
            </a:fld>
            <a:endParaRPr lang="en-US"/>
          </a:p>
        </p:txBody>
      </p:sp>
      <p:pic>
        <p:nvPicPr>
          <p:cNvPr id="1026" name="Picture 2" descr="../images/supervised-classification.png"/>
          <p:cNvPicPr>
            <a:picLocks noChangeAspect="1" noChangeArrowheads="1"/>
          </p:cNvPicPr>
          <p:nvPr/>
        </p:nvPicPr>
        <p:blipFill>
          <a:blip r:embed="rId2" cstate="print"/>
          <a:srcRect/>
          <a:stretch>
            <a:fillRect/>
          </a:stretch>
        </p:blipFill>
        <p:spPr bwMode="auto">
          <a:xfrm>
            <a:off x="1438275" y="2362200"/>
            <a:ext cx="6562725" cy="3385590"/>
          </a:xfrm>
          <a:prstGeom prst="rect">
            <a:avLst/>
          </a:prstGeom>
          <a:noFill/>
        </p:spPr>
      </p:pic>
      <p:sp>
        <p:nvSpPr>
          <p:cNvPr id="6" name="TextBox 5"/>
          <p:cNvSpPr txBox="1"/>
          <p:nvPr/>
        </p:nvSpPr>
        <p:spPr>
          <a:xfrm>
            <a:off x="152400" y="5715000"/>
            <a:ext cx="8686800" cy="1015663"/>
          </a:xfrm>
          <a:prstGeom prst="rect">
            <a:avLst/>
          </a:prstGeom>
          <a:solidFill>
            <a:schemeClr val="bg1">
              <a:lumMod val="95000"/>
            </a:schemeClr>
          </a:solidFill>
          <a:ln>
            <a:solidFill>
              <a:schemeClr val="accent1"/>
            </a:solidFill>
          </a:ln>
        </p:spPr>
        <p:txBody>
          <a:bodyPr wrap="square" rtlCol="0">
            <a:spAutoFit/>
          </a:bodyPr>
          <a:lstStyle/>
          <a:p>
            <a:r>
              <a:rPr lang="en-US" sz="1200" dirty="0" smtClean="0"/>
              <a:t> (a) During training, a feature extractor is used to convert each input value to a feature set. These feature sets, which capture the basic information about each input that should be used to classify it, are discussed in the next section. Pairs of feature sets and labels are fed into the machine learning algorithm to generate a model. </a:t>
            </a:r>
          </a:p>
          <a:p>
            <a:r>
              <a:rPr lang="en-US" sz="1200" dirty="0" smtClean="0"/>
              <a:t>(b) During prediction, the same feature extractor is used to convert unseen inputs to feature sets. These feature sets are then fed into the model, which generates predicted labels.</a:t>
            </a:r>
            <a:endParaRPr lang="en-US" sz="1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Extracting Adverse Drug Events from Health Social Forums</a:t>
            </a:r>
            <a:endParaRPr lang="en-US" dirty="0"/>
          </a:p>
        </p:txBody>
      </p:sp>
      <p:sp>
        <p:nvSpPr>
          <p:cNvPr id="6" name="Content Placeholder 5"/>
          <p:cNvSpPr>
            <a:spLocks noGrp="1"/>
          </p:cNvSpPr>
          <p:nvPr>
            <p:ph idx="1"/>
          </p:nvPr>
        </p:nvSpPr>
        <p:spPr>
          <a:xfrm>
            <a:off x="457200" y="1600200"/>
            <a:ext cx="8229600" cy="4648200"/>
          </a:xfrm>
        </p:spPr>
        <p:txBody>
          <a:bodyPr/>
          <a:lstStyle/>
          <a:p>
            <a:r>
              <a:rPr lang="en-US" sz="1800" dirty="0"/>
              <a:t>Online patient forums can provide valuable supplementary information on drug effectiveness and side </a:t>
            </a:r>
            <a:r>
              <a:rPr lang="en-US" sz="1800" dirty="0" smtClean="0"/>
              <a:t>effects.</a:t>
            </a:r>
            <a:endParaRPr lang="en-US" sz="1800" dirty="0"/>
          </a:p>
          <a:p>
            <a:pPr lvl="1"/>
            <a:r>
              <a:rPr lang="en-US" sz="1600" dirty="0"/>
              <a:t>Those forums cover </a:t>
            </a:r>
            <a:r>
              <a:rPr lang="en-US" sz="1600" b="1" dirty="0"/>
              <a:t>large and diverse population</a:t>
            </a:r>
            <a:r>
              <a:rPr lang="en-US" sz="1600" dirty="0"/>
              <a:t> and contain </a:t>
            </a:r>
            <a:r>
              <a:rPr lang="en-US" sz="1600" b="1" dirty="0"/>
              <a:t>data directly from patients</a:t>
            </a:r>
            <a:r>
              <a:rPr lang="en-US" sz="1600" dirty="0"/>
              <a:t>. </a:t>
            </a:r>
          </a:p>
          <a:p>
            <a:pPr lvl="1"/>
            <a:r>
              <a:rPr lang="en-US" sz="1600" dirty="0"/>
              <a:t>Patient forum ADE reports can serve as an economical alternative to expensive and time-consuming patient-oriented drug safety data collection projects. </a:t>
            </a:r>
          </a:p>
          <a:p>
            <a:pPr lvl="1"/>
            <a:r>
              <a:rPr lang="en-US" sz="1600" dirty="0"/>
              <a:t>It can help to </a:t>
            </a:r>
            <a:r>
              <a:rPr lang="en-US" sz="1600" b="1" dirty="0"/>
              <a:t>generate new clinical hypothesis</a:t>
            </a:r>
            <a:r>
              <a:rPr lang="en-US" sz="1600" dirty="0"/>
              <a:t>, </a:t>
            </a:r>
            <a:r>
              <a:rPr lang="en-US" sz="1600" b="1" dirty="0"/>
              <a:t>cross-validate</a:t>
            </a:r>
            <a:r>
              <a:rPr lang="en-US" sz="1600" dirty="0"/>
              <a:t> the adverse drug events detected from other data sources, and conduct comparison studies</a:t>
            </a:r>
            <a:r>
              <a:rPr lang="en-US" sz="1600" dirty="0" smtClean="0"/>
              <a:t>.</a:t>
            </a:r>
            <a:endParaRPr lang="en-US" sz="16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60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480857340"/>
              </p:ext>
            </p:extLst>
          </p:nvPr>
        </p:nvGraphicFramePr>
        <p:xfrm>
          <a:off x="381000" y="4038600"/>
          <a:ext cx="8458200" cy="2667000"/>
        </p:xfrm>
        <a:graphic>
          <a:graphicData uri="http://schemas.openxmlformats.org/drawingml/2006/table">
            <a:tbl>
              <a:tblPr/>
              <a:tblGrid>
                <a:gridCol w="767227"/>
                <a:gridCol w="6081669"/>
                <a:gridCol w="842077"/>
                <a:gridCol w="767227"/>
              </a:tblGrid>
              <a:tr h="360560">
                <a:tc>
                  <a:txBody>
                    <a:bodyPr/>
                    <a:lstStyle/>
                    <a:p>
                      <a:pPr marL="0" marR="0" indent="0" algn="ctr">
                        <a:spcBef>
                          <a:spcPts val="0"/>
                        </a:spcBef>
                        <a:spcAft>
                          <a:spcPts val="0"/>
                        </a:spcAft>
                      </a:pPr>
                      <a:r>
                        <a:rPr lang="en-US" sz="1100" b="1" dirty="0">
                          <a:latin typeface="Century Schoolbook"/>
                          <a:ea typeface="宋体"/>
                          <a:cs typeface="Times New Roman"/>
                        </a:rPr>
                        <a:t>Post ID</a:t>
                      </a:r>
                      <a:endParaRPr lang="en-US" sz="1400" b="1" dirty="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US" sz="1100" b="1" dirty="0">
                          <a:latin typeface="Century Schoolbook"/>
                          <a:ea typeface="宋体"/>
                          <a:cs typeface="Times New Roman"/>
                        </a:rPr>
                        <a:t>Post Content</a:t>
                      </a:r>
                      <a:endParaRPr lang="en-US" sz="1400" b="1" dirty="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US" sz="1100" b="1" dirty="0">
                          <a:latin typeface="Century Schoolbook"/>
                          <a:ea typeface="宋体"/>
                          <a:cs typeface="Times New Roman"/>
                        </a:rPr>
                        <a:t>Contain</a:t>
                      </a:r>
                      <a:endParaRPr lang="en-US" sz="1400" b="1" dirty="0">
                        <a:latin typeface="Century Schoolbook"/>
                        <a:ea typeface="宋体"/>
                        <a:cs typeface="Times New Roman"/>
                      </a:endParaRPr>
                    </a:p>
                    <a:p>
                      <a:pPr marL="0" marR="0" indent="0" algn="ctr">
                        <a:spcBef>
                          <a:spcPts val="0"/>
                        </a:spcBef>
                        <a:spcAft>
                          <a:spcPts val="0"/>
                        </a:spcAft>
                      </a:pPr>
                      <a:r>
                        <a:rPr lang="en-US" sz="1100" b="1" dirty="0">
                          <a:latin typeface="Century Schoolbook"/>
                          <a:ea typeface="宋体"/>
                          <a:cs typeface="Times New Roman"/>
                        </a:rPr>
                        <a:t>ADE?</a:t>
                      </a:r>
                      <a:endParaRPr lang="en-US" sz="1400" b="1" dirty="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US" sz="1100" b="1" dirty="0">
                          <a:latin typeface="Century Schoolbook"/>
                          <a:ea typeface="宋体"/>
                          <a:cs typeface="Times New Roman"/>
                        </a:rPr>
                        <a:t>Report source</a:t>
                      </a:r>
                      <a:endParaRPr lang="en-US" sz="1400" b="1" dirty="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837">
                <a:tc>
                  <a:txBody>
                    <a:bodyPr/>
                    <a:lstStyle/>
                    <a:p>
                      <a:pPr marL="0" marR="0" indent="0" algn="just">
                        <a:spcBef>
                          <a:spcPts val="0"/>
                        </a:spcBef>
                        <a:spcAft>
                          <a:spcPts val="0"/>
                        </a:spcAft>
                      </a:pPr>
                      <a:r>
                        <a:rPr lang="en-US" sz="1100">
                          <a:latin typeface="Century Schoolbook"/>
                          <a:ea typeface="宋体"/>
                          <a:cs typeface="Times New Roman"/>
                        </a:rPr>
                        <a:t>9043</a:t>
                      </a:r>
                      <a:endParaRPr lang="en-US" sz="140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spcBef>
                          <a:spcPts val="0"/>
                        </a:spcBef>
                        <a:spcAft>
                          <a:spcPts val="0"/>
                        </a:spcAft>
                      </a:pPr>
                      <a:r>
                        <a:rPr lang="en-US" sz="1100" dirty="0">
                          <a:latin typeface="Century Schoolbook"/>
                          <a:ea typeface="宋体"/>
                          <a:cs typeface="Times New Roman"/>
                        </a:rPr>
                        <a:t>I had horrible </a:t>
                      </a:r>
                      <a:r>
                        <a:rPr lang="en-US" sz="1100" b="1" dirty="0">
                          <a:latin typeface="Century Schoolbook"/>
                          <a:ea typeface="宋体"/>
                          <a:cs typeface="Times New Roman"/>
                        </a:rPr>
                        <a:t>chest pain [</a:t>
                      </a:r>
                      <a:r>
                        <a:rPr lang="en-US" sz="1100" b="1" i="1" dirty="0">
                          <a:latin typeface="Century Schoolbook"/>
                          <a:ea typeface="宋体"/>
                          <a:cs typeface="Times New Roman"/>
                        </a:rPr>
                        <a:t>Event</a:t>
                      </a:r>
                      <a:r>
                        <a:rPr lang="en-US" sz="1100" b="1" dirty="0">
                          <a:latin typeface="Century Schoolbook"/>
                          <a:ea typeface="宋体"/>
                          <a:cs typeface="Times New Roman"/>
                        </a:rPr>
                        <a:t>]</a:t>
                      </a:r>
                      <a:r>
                        <a:rPr lang="en-US" sz="1100" dirty="0">
                          <a:latin typeface="Century Schoolbook"/>
                          <a:ea typeface="宋体"/>
                          <a:cs typeface="Times New Roman"/>
                        </a:rPr>
                        <a:t> under </a:t>
                      </a:r>
                      <a:r>
                        <a:rPr lang="en-US" sz="1100" b="1" dirty="0" err="1">
                          <a:latin typeface="Century Schoolbook"/>
                          <a:ea typeface="宋体"/>
                          <a:cs typeface="Times New Roman"/>
                        </a:rPr>
                        <a:t>Actos</a:t>
                      </a:r>
                      <a:r>
                        <a:rPr lang="en-US" sz="1100" b="1" dirty="0">
                          <a:latin typeface="Century Schoolbook"/>
                          <a:ea typeface="宋体"/>
                          <a:cs typeface="Times New Roman"/>
                        </a:rPr>
                        <a:t> [</a:t>
                      </a:r>
                      <a:r>
                        <a:rPr lang="en-US" sz="1100" b="1" i="1" dirty="0">
                          <a:latin typeface="Century Schoolbook"/>
                          <a:ea typeface="宋体"/>
                          <a:cs typeface="Times New Roman"/>
                        </a:rPr>
                        <a:t>Treatment</a:t>
                      </a:r>
                      <a:r>
                        <a:rPr lang="en-US" sz="1100" b="1" dirty="0">
                          <a:latin typeface="Century Schoolbook"/>
                          <a:ea typeface="宋体"/>
                          <a:cs typeface="Times New Roman"/>
                        </a:rPr>
                        <a:t>].</a:t>
                      </a:r>
                      <a:endParaRPr lang="en-US" sz="1400" dirty="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spcBef>
                          <a:spcPts val="0"/>
                        </a:spcBef>
                        <a:spcAft>
                          <a:spcPts val="0"/>
                        </a:spcAft>
                      </a:pPr>
                      <a:r>
                        <a:rPr lang="en-US" sz="1100">
                          <a:latin typeface="Century Schoolbook"/>
                          <a:ea typeface="宋体"/>
                          <a:cs typeface="Times New Roman"/>
                        </a:rPr>
                        <a:t>ADE</a:t>
                      </a:r>
                      <a:endParaRPr lang="en-US" sz="140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spcBef>
                          <a:spcPts val="0"/>
                        </a:spcBef>
                        <a:spcAft>
                          <a:spcPts val="0"/>
                        </a:spcAft>
                      </a:pPr>
                      <a:r>
                        <a:rPr lang="en-US" sz="1100">
                          <a:latin typeface="Century Schoolbook"/>
                          <a:ea typeface="宋体"/>
                          <a:cs typeface="Times New Roman"/>
                        </a:rPr>
                        <a:t>Patient</a:t>
                      </a:r>
                      <a:endParaRPr lang="en-US" sz="140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2256">
                <a:tc>
                  <a:txBody>
                    <a:bodyPr/>
                    <a:lstStyle/>
                    <a:p>
                      <a:pPr marL="0" marR="0" indent="0" algn="just">
                        <a:spcBef>
                          <a:spcPts val="0"/>
                        </a:spcBef>
                        <a:spcAft>
                          <a:spcPts val="0"/>
                        </a:spcAft>
                      </a:pPr>
                      <a:r>
                        <a:rPr lang="en-US" sz="1100">
                          <a:latin typeface="Century Schoolbook"/>
                          <a:ea typeface="宋体"/>
                          <a:cs typeface="Times New Roman"/>
                        </a:rPr>
                        <a:t>12200</a:t>
                      </a:r>
                      <a:endParaRPr lang="en-US" sz="140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spcBef>
                          <a:spcPts val="0"/>
                        </a:spcBef>
                        <a:spcAft>
                          <a:spcPts val="0"/>
                        </a:spcAft>
                      </a:pPr>
                      <a:r>
                        <a:rPr lang="en-US" sz="1100" dirty="0">
                          <a:latin typeface="Century Schoolbook"/>
                          <a:ea typeface="宋体"/>
                          <a:cs typeface="Times New Roman"/>
                        </a:rPr>
                        <a:t>From what you have said, it seems that </a:t>
                      </a:r>
                      <a:r>
                        <a:rPr lang="en-US" sz="1100" b="1" dirty="0" err="1">
                          <a:latin typeface="Century Schoolbook"/>
                          <a:ea typeface="宋体"/>
                          <a:cs typeface="Times New Roman"/>
                        </a:rPr>
                        <a:t>Lantus</a:t>
                      </a:r>
                      <a:r>
                        <a:rPr lang="en-US" sz="1100" dirty="0">
                          <a:latin typeface="Century Schoolbook"/>
                          <a:ea typeface="宋体"/>
                          <a:cs typeface="Times New Roman"/>
                        </a:rPr>
                        <a:t> </a:t>
                      </a:r>
                      <a:r>
                        <a:rPr lang="en-US" sz="1100" b="1" dirty="0">
                          <a:latin typeface="Century Schoolbook"/>
                          <a:ea typeface="宋体"/>
                          <a:cs typeface="Times New Roman"/>
                        </a:rPr>
                        <a:t>[</a:t>
                      </a:r>
                      <a:r>
                        <a:rPr lang="en-US" sz="1100" b="1" i="1" dirty="0">
                          <a:latin typeface="Century Schoolbook"/>
                          <a:ea typeface="宋体"/>
                          <a:cs typeface="Times New Roman"/>
                        </a:rPr>
                        <a:t>Treatment</a:t>
                      </a:r>
                      <a:r>
                        <a:rPr lang="en-US" sz="1100" b="1" dirty="0">
                          <a:latin typeface="Century Schoolbook"/>
                          <a:ea typeface="宋体"/>
                          <a:cs typeface="Times New Roman"/>
                        </a:rPr>
                        <a:t>]</a:t>
                      </a:r>
                      <a:r>
                        <a:rPr lang="en-US" sz="1100" dirty="0">
                          <a:latin typeface="Century Schoolbook"/>
                          <a:ea typeface="宋体"/>
                          <a:cs typeface="Times New Roman"/>
                        </a:rPr>
                        <a:t> has had some negative side effects related to </a:t>
                      </a:r>
                      <a:r>
                        <a:rPr lang="en-US" sz="1100" b="1" dirty="0">
                          <a:latin typeface="Century Schoolbook"/>
                          <a:ea typeface="宋体"/>
                          <a:cs typeface="Times New Roman"/>
                        </a:rPr>
                        <a:t>depression [</a:t>
                      </a:r>
                      <a:r>
                        <a:rPr lang="en-US" sz="1100" b="1" i="1" dirty="0">
                          <a:latin typeface="Century Schoolbook"/>
                          <a:ea typeface="宋体"/>
                          <a:cs typeface="Times New Roman"/>
                        </a:rPr>
                        <a:t>Event</a:t>
                      </a:r>
                      <a:r>
                        <a:rPr lang="en-US" sz="1100" b="1" dirty="0">
                          <a:latin typeface="Century Schoolbook"/>
                          <a:ea typeface="宋体"/>
                          <a:cs typeface="Times New Roman"/>
                        </a:rPr>
                        <a:t>]</a:t>
                      </a:r>
                      <a:r>
                        <a:rPr lang="en-US" sz="1100" dirty="0">
                          <a:latin typeface="Century Schoolbook"/>
                          <a:ea typeface="宋体"/>
                          <a:cs typeface="Times New Roman"/>
                        </a:rPr>
                        <a:t> and </a:t>
                      </a:r>
                      <a:r>
                        <a:rPr lang="en-US" sz="1100" b="1" dirty="0">
                          <a:latin typeface="Century Schoolbook"/>
                          <a:ea typeface="宋体"/>
                          <a:cs typeface="Times New Roman"/>
                        </a:rPr>
                        <a:t>mood swings [</a:t>
                      </a:r>
                      <a:r>
                        <a:rPr lang="en-US" sz="1100" b="1" i="1" dirty="0">
                          <a:latin typeface="Century Schoolbook"/>
                          <a:ea typeface="宋体"/>
                          <a:cs typeface="Times New Roman"/>
                        </a:rPr>
                        <a:t>Event</a:t>
                      </a:r>
                      <a:r>
                        <a:rPr lang="en-US" sz="1100" b="1" dirty="0">
                          <a:latin typeface="Century Schoolbook"/>
                          <a:ea typeface="宋体"/>
                          <a:cs typeface="Times New Roman"/>
                        </a:rPr>
                        <a:t>]</a:t>
                      </a:r>
                      <a:r>
                        <a:rPr lang="en-US" sz="1100" dirty="0">
                          <a:latin typeface="Century Schoolbook"/>
                          <a:ea typeface="宋体"/>
                          <a:cs typeface="Times New Roman"/>
                        </a:rPr>
                        <a:t>.</a:t>
                      </a:r>
                      <a:endParaRPr lang="en-US" sz="1400" dirty="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spcBef>
                          <a:spcPts val="0"/>
                        </a:spcBef>
                        <a:spcAft>
                          <a:spcPts val="0"/>
                        </a:spcAft>
                      </a:pPr>
                      <a:r>
                        <a:rPr lang="en-US" sz="1100">
                          <a:latin typeface="Century Schoolbook"/>
                          <a:ea typeface="宋体"/>
                          <a:cs typeface="Times New Roman"/>
                        </a:rPr>
                        <a:t>ADE</a:t>
                      </a:r>
                      <a:endParaRPr lang="en-US" sz="140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spcBef>
                          <a:spcPts val="0"/>
                        </a:spcBef>
                        <a:spcAft>
                          <a:spcPts val="0"/>
                        </a:spcAft>
                      </a:pPr>
                      <a:r>
                        <a:rPr lang="en-US" sz="1100">
                          <a:latin typeface="Century Schoolbook"/>
                          <a:ea typeface="宋体"/>
                          <a:cs typeface="Times New Roman"/>
                        </a:rPr>
                        <a:t>Hearsay</a:t>
                      </a:r>
                      <a:endParaRPr lang="en-US" sz="140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837">
                <a:tc>
                  <a:txBody>
                    <a:bodyPr/>
                    <a:lstStyle/>
                    <a:p>
                      <a:pPr marL="0" marR="0" indent="0" algn="just">
                        <a:spcBef>
                          <a:spcPts val="0"/>
                        </a:spcBef>
                        <a:spcAft>
                          <a:spcPts val="0"/>
                        </a:spcAft>
                      </a:pPr>
                      <a:r>
                        <a:rPr lang="en-US" sz="1100">
                          <a:latin typeface="Century Schoolbook"/>
                          <a:ea typeface="宋体"/>
                          <a:cs typeface="Times New Roman"/>
                        </a:rPr>
                        <a:t>25139</a:t>
                      </a:r>
                      <a:endParaRPr lang="en-US" sz="140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spcBef>
                          <a:spcPts val="0"/>
                        </a:spcBef>
                        <a:spcAft>
                          <a:spcPts val="0"/>
                        </a:spcAft>
                      </a:pPr>
                      <a:r>
                        <a:rPr lang="en-US" sz="1100" dirty="0">
                          <a:latin typeface="Century Schoolbook"/>
                          <a:ea typeface="宋体"/>
                          <a:cs typeface="Times New Roman"/>
                        </a:rPr>
                        <a:t>I never experienced </a:t>
                      </a:r>
                      <a:r>
                        <a:rPr lang="en-US" sz="1100" b="1" dirty="0">
                          <a:latin typeface="Century Schoolbook"/>
                          <a:ea typeface="宋体"/>
                          <a:cs typeface="Times New Roman"/>
                        </a:rPr>
                        <a:t>fatigue [</a:t>
                      </a:r>
                      <a:r>
                        <a:rPr lang="en-US" sz="1100" b="1" i="1" dirty="0">
                          <a:latin typeface="Century Schoolbook"/>
                          <a:ea typeface="宋体"/>
                          <a:cs typeface="Times New Roman"/>
                        </a:rPr>
                        <a:t>Event</a:t>
                      </a:r>
                      <a:r>
                        <a:rPr lang="en-US" sz="1100" b="1" dirty="0">
                          <a:latin typeface="Century Schoolbook"/>
                          <a:ea typeface="宋体"/>
                          <a:cs typeface="Times New Roman"/>
                        </a:rPr>
                        <a:t>] </a:t>
                      </a:r>
                      <a:r>
                        <a:rPr lang="en-US" sz="1100" dirty="0">
                          <a:latin typeface="Century Schoolbook"/>
                          <a:ea typeface="宋体"/>
                          <a:cs typeface="Times New Roman"/>
                        </a:rPr>
                        <a:t>when using </a:t>
                      </a:r>
                      <a:r>
                        <a:rPr lang="en-US" sz="1100" b="1" dirty="0" err="1">
                          <a:latin typeface="Century Schoolbook"/>
                          <a:ea typeface="宋体"/>
                          <a:cs typeface="Times New Roman"/>
                        </a:rPr>
                        <a:t>Zocor</a:t>
                      </a:r>
                      <a:r>
                        <a:rPr lang="en-US" sz="1100" b="1" dirty="0">
                          <a:latin typeface="Century Schoolbook"/>
                          <a:ea typeface="宋体"/>
                          <a:cs typeface="Times New Roman"/>
                        </a:rPr>
                        <a:t> [</a:t>
                      </a:r>
                      <a:r>
                        <a:rPr lang="en-US" sz="1100" b="1" i="1" dirty="0">
                          <a:latin typeface="Century Schoolbook"/>
                          <a:ea typeface="宋体"/>
                          <a:cs typeface="Times New Roman"/>
                        </a:rPr>
                        <a:t>Treatment</a:t>
                      </a:r>
                      <a:r>
                        <a:rPr lang="en-US" sz="1100" b="1" dirty="0">
                          <a:latin typeface="Century Schoolbook"/>
                          <a:ea typeface="宋体"/>
                          <a:cs typeface="Times New Roman"/>
                        </a:rPr>
                        <a:t>]</a:t>
                      </a:r>
                      <a:r>
                        <a:rPr lang="en-US" sz="1100" dirty="0">
                          <a:latin typeface="Century Schoolbook"/>
                          <a:ea typeface="宋体"/>
                          <a:cs typeface="Times New Roman"/>
                        </a:rPr>
                        <a:t>. </a:t>
                      </a:r>
                      <a:endParaRPr lang="en-US" sz="1400" dirty="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spcBef>
                          <a:spcPts val="0"/>
                        </a:spcBef>
                        <a:spcAft>
                          <a:spcPts val="0"/>
                        </a:spcAft>
                      </a:pPr>
                      <a:r>
                        <a:rPr lang="en-US" sz="1100" dirty="0" smtClean="0">
                          <a:latin typeface="Century Schoolbook"/>
                          <a:ea typeface="宋体"/>
                          <a:cs typeface="Times New Roman"/>
                        </a:rPr>
                        <a:t>Negated</a:t>
                      </a:r>
                      <a:r>
                        <a:rPr lang="en-US" sz="1100" baseline="0" dirty="0" smtClean="0">
                          <a:latin typeface="Century Schoolbook"/>
                          <a:ea typeface="宋体"/>
                          <a:cs typeface="Times New Roman"/>
                        </a:rPr>
                        <a:t> ADE</a:t>
                      </a:r>
                      <a:endParaRPr lang="en-US" sz="1400" dirty="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spcBef>
                          <a:spcPts val="0"/>
                        </a:spcBef>
                        <a:spcAft>
                          <a:spcPts val="0"/>
                        </a:spcAft>
                      </a:pPr>
                      <a:r>
                        <a:rPr lang="en-US" sz="1100">
                          <a:latin typeface="Century Schoolbook"/>
                          <a:ea typeface="宋体"/>
                          <a:cs typeface="Times New Roman"/>
                        </a:rPr>
                        <a:t>Patient</a:t>
                      </a:r>
                      <a:endParaRPr lang="en-US" sz="140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837">
                <a:tc>
                  <a:txBody>
                    <a:bodyPr/>
                    <a:lstStyle/>
                    <a:p>
                      <a:pPr marL="0" marR="0" indent="0" algn="just">
                        <a:spcBef>
                          <a:spcPts val="0"/>
                        </a:spcBef>
                        <a:spcAft>
                          <a:spcPts val="0"/>
                        </a:spcAft>
                      </a:pPr>
                      <a:r>
                        <a:rPr lang="en-US" sz="1100">
                          <a:latin typeface="Century Schoolbook"/>
                          <a:ea typeface="宋体"/>
                          <a:cs typeface="Times New Roman"/>
                        </a:rPr>
                        <a:t>34188</a:t>
                      </a:r>
                      <a:endParaRPr lang="en-US" sz="140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spcBef>
                          <a:spcPts val="0"/>
                        </a:spcBef>
                        <a:spcAft>
                          <a:spcPts val="0"/>
                        </a:spcAft>
                      </a:pPr>
                      <a:r>
                        <a:rPr lang="en-US" sz="1100" dirty="0">
                          <a:latin typeface="Century Schoolbook"/>
                          <a:ea typeface="宋体"/>
                          <a:cs typeface="Times New Roman"/>
                        </a:rPr>
                        <a:t>When taking </a:t>
                      </a:r>
                      <a:r>
                        <a:rPr lang="en-US" sz="1100" b="1" dirty="0" err="1">
                          <a:latin typeface="Century Schoolbook"/>
                          <a:ea typeface="宋体"/>
                          <a:cs typeface="Times New Roman"/>
                        </a:rPr>
                        <a:t>Zocor</a:t>
                      </a:r>
                      <a:r>
                        <a:rPr lang="en-US" sz="1100" b="1" dirty="0">
                          <a:latin typeface="Century Schoolbook"/>
                          <a:ea typeface="宋体"/>
                          <a:cs typeface="Times New Roman"/>
                        </a:rPr>
                        <a:t> [</a:t>
                      </a:r>
                      <a:r>
                        <a:rPr lang="en-US" sz="1100" b="1" i="1" dirty="0">
                          <a:latin typeface="Century Schoolbook"/>
                          <a:ea typeface="宋体"/>
                          <a:cs typeface="Times New Roman"/>
                        </a:rPr>
                        <a:t>Treatment</a:t>
                      </a:r>
                      <a:r>
                        <a:rPr lang="en-US" sz="1100" b="1" dirty="0">
                          <a:latin typeface="Century Schoolbook"/>
                          <a:ea typeface="宋体"/>
                          <a:cs typeface="Times New Roman"/>
                        </a:rPr>
                        <a:t>]</a:t>
                      </a:r>
                      <a:r>
                        <a:rPr lang="en-US" sz="1100" dirty="0">
                          <a:latin typeface="Century Schoolbook"/>
                          <a:ea typeface="宋体"/>
                          <a:cs typeface="Times New Roman"/>
                        </a:rPr>
                        <a:t>, I had </a:t>
                      </a:r>
                      <a:r>
                        <a:rPr lang="en-US" sz="1100" b="1" dirty="0">
                          <a:latin typeface="Century Schoolbook"/>
                          <a:ea typeface="宋体"/>
                          <a:cs typeface="Times New Roman"/>
                        </a:rPr>
                        <a:t>headaches [</a:t>
                      </a:r>
                      <a:r>
                        <a:rPr lang="en-US" sz="1100" b="1" i="1" dirty="0">
                          <a:latin typeface="Century Schoolbook"/>
                          <a:ea typeface="宋体"/>
                          <a:cs typeface="Times New Roman"/>
                        </a:rPr>
                        <a:t>Event</a:t>
                      </a:r>
                      <a:r>
                        <a:rPr lang="en-US" sz="1100" b="1" dirty="0">
                          <a:latin typeface="Century Schoolbook"/>
                          <a:ea typeface="宋体"/>
                          <a:cs typeface="Times New Roman"/>
                        </a:rPr>
                        <a:t>]</a:t>
                      </a:r>
                      <a:r>
                        <a:rPr lang="en-US" sz="1100" dirty="0">
                          <a:latin typeface="Century Schoolbook"/>
                          <a:ea typeface="宋体"/>
                          <a:cs typeface="Times New Roman"/>
                        </a:rPr>
                        <a:t> and </a:t>
                      </a:r>
                      <a:r>
                        <a:rPr lang="en-US" sz="1100" b="1" dirty="0">
                          <a:latin typeface="Century Schoolbook"/>
                          <a:ea typeface="宋体"/>
                          <a:cs typeface="Times New Roman"/>
                        </a:rPr>
                        <a:t>bruising [</a:t>
                      </a:r>
                      <a:r>
                        <a:rPr lang="en-US" sz="1100" b="1" i="1" dirty="0">
                          <a:latin typeface="Century Schoolbook"/>
                          <a:ea typeface="宋体"/>
                          <a:cs typeface="Times New Roman"/>
                        </a:rPr>
                        <a:t>Event</a:t>
                      </a:r>
                      <a:r>
                        <a:rPr lang="en-US" sz="1100" b="1" dirty="0">
                          <a:latin typeface="Century Schoolbook"/>
                          <a:ea typeface="宋体"/>
                          <a:cs typeface="Times New Roman"/>
                        </a:rPr>
                        <a:t>]</a:t>
                      </a:r>
                      <a:r>
                        <a:rPr lang="en-US" sz="1100" dirty="0">
                          <a:latin typeface="Century Schoolbook"/>
                          <a:ea typeface="宋体"/>
                          <a:cs typeface="Times New Roman"/>
                        </a:rPr>
                        <a:t>. </a:t>
                      </a:r>
                      <a:endParaRPr lang="en-US" sz="1400" dirty="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spcBef>
                          <a:spcPts val="0"/>
                        </a:spcBef>
                        <a:spcAft>
                          <a:spcPts val="0"/>
                        </a:spcAft>
                      </a:pPr>
                      <a:r>
                        <a:rPr lang="en-US" sz="1100" dirty="0">
                          <a:latin typeface="Century Schoolbook"/>
                          <a:ea typeface="宋体"/>
                          <a:cs typeface="Times New Roman"/>
                        </a:rPr>
                        <a:t>ADE</a:t>
                      </a:r>
                      <a:endParaRPr lang="en-US" sz="1400" dirty="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spcBef>
                          <a:spcPts val="0"/>
                        </a:spcBef>
                        <a:spcAft>
                          <a:spcPts val="0"/>
                        </a:spcAft>
                      </a:pPr>
                      <a:r>
                        <a:rPr lang="en-US" sz="1100">
                          <a:latin typeface="Century Schoolbook"/>
                          <a:ea typeface="宋体"/>
                          <a:cs typeface="Times New Roman"/>
                        </a:rPr>
                        <a:t>Patient</a:t>
                      </a:r>
                      <a:endParaRPr lang="en-US" sz="140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9673">
                <a:tc>
                  <a:txBody>
                    <a:bodyPr/>
                    <a:lstStyle/>
                    <a:p>
                      <a:pPr marL="0" marR="0" indent="0" algn="just">
                        <a:spcBef>
                          <a:spcPts val="0"/>
                        </a:spcBef>
                        <a:spcAft>
                          <a:spcPts val="0"/>
                        </a:spcAft>
                      </a:pPr>
                      <a:r>
                        <a:rPr lang="en-US" sz="1100">
                          <a:latin typeface="Century Schoolbook"/>
                          <a:ea typeface="宋体"/>
                          <a:cs typeface="Times New Roman"/>
                        </a:rPr>
                        <a:t>63828</a:t>
                      </a:r>
                      <a:endParaRPr lang="en-US" sz="140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spcBef>
                          <a:spcPts val="0"/>
                        </a:spcBef>
                        <a:spcAft>
                          <a:spcPts val="0"/>
                        </a:spcAft>
                      </a:pPr>
                      <a:r>
                        <a:rPr lang="en-US" sz="1100">
                          <a:latin typeface="Century Schoolbook"/>
                          <a:ea typeface="宋体"/>
                          <a:cs typeface="Times New Roman"/>
                        </a:rPr>
                        <a:t>Another study of people with multiple risk factors for </a:t>
                      </a:r>
                      <a:r>
                        <a:rPr lang="en-US" sz="1100" b="1">
                          <a:latin typeface="Century Schoolbook"/>
                          <a:ea typeface="宋体"/>
                          <a:cs typeface="Times New Roman"/>
                        </a:rPr>
                        <a:t>stroke [</a:t>
                      </a:r>
                      <a:r>
                        <a:rPr lang="en-US" sz="1100" b="1" i="1">
                          <a:latin typeface="Century Schoolbook"/>
                          <a:ea typeface="宋体"/>
                          <a:cs typeface="Times New Roman"/>
                        </a:rPr>
                        <a:t>Event</a:t>
                      </a:r>
                      <a:r>
                        <a:rPr lang="en-US" sz="1100" b="1">
                          <a:latin typeface="Century Schoolbook"/>
                          <a:ea typeface="宋体"/>
                          <a:cs typeface="Times New Roman"/>
                        </a:rPr>
                        <a:t>] </a:t>
                      </a:r>
                      <a:r>
                        <a:rPr lang="en-US" sz="1100">
                          <a:latin typeface="Century Schoolbook"/>
                          <a:ea typeface="宋体"/>
                          <a:cs typeface="Times New Roman"/>
                        </a:rPr>
                        <a:t>found that </a:t>
                      </a:r>
                      <a:r>
                        <a:rPr lang="en-US" sz="1100" b="1">
                          <a:latin typeface="Century Schoolbook"/>
                          <a:ea typeface="宋体"/>
                          <a:cs typeface="Times New Roman"/>
                        </a:rPr>
                        <a:t>Lipitor [</a:t>
                      </a:r>
                      <a:r>
                        <a:rPr lang="en-US" sz="1100" b="1" i="1">
                          <a:latin typeface="Century Schoolbook"/>
                          <a:ea typeface="宋体"/>
                          <a:cs typeface="Times New Roman"/>
                        </a:rPr>
                        <a:t>Treatment</a:t>
                      </a:r>
                      <a:r>
                        <a:rPr lang="en-US" sz="1100" b="1">
                          <a:latin typeface="Century Schoolbook"/>
                          <a:ea typeface="宋体"/>
                          <a:cs typeface="Times New Roman"/>
                        </a:rPr>
                        <a:t>]</a:t>
                      </a:r>
                      <a:r>
                        <a:rPr lang="en-US" sz="1100">
                          <a:latin typeface="Century Schoolbook"/>
                          <a:ea typeface="宋体"/>
                          <a:cs typeface="Times New Roman"/>
                        </a:rPr>
                        <a:t> reduced the risk of </a:t>
                      </a:r>
                      <a:r>
                        <a:rPr lang="en-US" sz="1100" b="1">
                          <a:latin typeface="Century Schoolbook"/>
                          <a:ea typeface="宋体"/>
                          <a:cs typeface="Times New Roman"/>
                        </a:rPr>
                        <a:t>stroke [</a:t>
                      </a:r>
                      <a:r>
                        <a:rPr lang="en-US" sz="1100" b="1" i="1">
                          <a:latin typeface="Century Schoolbook"/>
                          <a:ea typeface="宋体"/>
                          <a:cs typeface="Times New Roman"/>
                        </a:rPr>
                        <a:t>Event</a:t>
                      </a:r>
                      <a:r>
                        <a:rPr lang="en-US" sz="1100" b="1">
                          <a:latin typeface="Century Schoolbook"/>
                          <a:ea typeface="宋体"/>
                          <a:cs typeface="Times New Roman"/>
                        </a:rPr>
                        <a:t>]</a:t>
                      </a:r>
                      <a:r>
                        <a:rPr lang="en-US" sz="1100">
                          <a:latin typeface="Century Schoolbook"/>
                          <a:ea typeface="宋体"/>
                          <a:cs typeface="Times New Roman"/>
                        </a:rPr>
                        <a:t> by 26% compared to those taking a placebo, the company said.</a:t>
                      </a:r>
                      <a:endParaRPr lang="en-US" sz="140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spcBef>
                          <a:spcPts val="0"/>
                        </a:spcBef>
                        <a:spcAft>
                          <a:spcPts val="0"/>
                        </a:spcAft>
                      </a:pPr>
                      <a:r>
                        <a:rPr lang="en-US" sz="1100" dirty="0">
                          <a:latin typeface="Century Schoolbook"/>
                          <a:ea typeface="宋体"/>
                          <a:cs typeface="Times New Roman"/>
                        </a:rPr>
                        <a:t>Drug Indication</a:t>
                      </a:r>
                      <a:endParaRPr lang="en-US" sz="1400" dirty="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spcBef>
                          <a:spcPts val="0"/>
                        </a:spcBef>
                        <a:spcAft>
                          <a:spcPts val="0"/>
                        </a:spcAft>
                      </a:pPr>
                      <a:r>
                        <a:rPr lang="en-US" sz="1100" dirty="0">
                          <a:latin typeface="Century Schoolbook"/>
                          <a:ea typeface="宋体"/>
                          <a:cs typeface="Times New Roman"/>
                        </a:rPr>
                        <a:t>Diabetes research</a:t>
                      </a:r>
                      <a:endParaRPr lang="en-US" sz="1400" dirty="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9640478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 Bed</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61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628759067"/>
              </p:ext>
            </p:extLst>
          </p:nvPr>
        </p:nvGraphicFramePr>
        <p:xfrm>
          <a:off x="228600" y="4953000"/>
          <a:ext cx="8610600" cy="1676400"/>
        </p:xfrm>
        <a:graphic>
          <a:graphicData uri="http://schemas.openxmlformats.org/drawingml/2006/table">
            <a:tbl>
              <a:tblPr/>
              <a:tblGrid>
                <a:gridCol w="1828800"/>
                <a:gridCol w="990600"/>
                <a:gridCol w="1371600"/>
                <a:gridCol w="1656178"/>
                <a:gridCol w="1419811"/>
                <a:gridCol w="1343611"/>
              </a:tblGrid>
              <a:tr h="441880">
                <a:tc>
                  <a:txBody>
                    <a:bodyPr/>
                    <a:lstStyle/>
                    <a:p>
                      <a:pPr algn="ctr" fontAlgn="b"/>
                      <a:r>
                        <a:rPr lang="de-DE" sz="1400" b="0" i="0" u="none" strike="noStrike" dirty="0">
                          <a:solidFill>
                            <a:srgbClr val="000000"/>
                          </a:solidFill>
                          <a:effectLst/>
                          <a:latin typeface="Calibri"/>
                        </a:rPr>
                        <a:t> Forum Name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Number of Posts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Number of Topics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Number of Member Profiles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Time Span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Total Number of Sentences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8720">
                <a:tc>
                  <a:txBody>
                    <a:bodyPr/>
                    <a:lstStyle/>
                    <a:p>
                      <a:pPr algn="ctr" fontAlgn="b"/>
                      <a:r>
                        <a:rPr lang="en-US" sz="1400" b="0" i="0" u="none" strike="noStrike" dirty="0">
                          <a:solidFill>
                            <a:srgbClr val="000000"/>
                          </a:solidFill>
                          <a:effectLst/>
                          <a:latin typeface="Calibri"/>
                        </a:rPr>
                        <a:t> American Diabetes Association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184,874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26,084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6,544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2009.2-2012.11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1,348,364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hu-HU" sz="1400" b="0" i="0" u="none" strike="noStrike">
                          <a:solidFill>
                            <a:srgbClr val="000000"/>
                          </a:solidFill>
                          <a:effectLst/>
                          <a:latin typeface="Calibri"/>
                        </a:rPr>
                        <a:t> Diabetes Forums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 568,684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 45,830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12,075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2002.2-2012.11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3,303,804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ctr" fontAlgn="b"/>
                      <a:r>
                        <a:rPr lang="hu-HU" sz="1400" b="0" i="0" u="none" strike="noStrike" dirty="0">
                          <a:solidFill>
                            <a:srgbClr val="000000"/>
                          </a:solidFill>
                          <a:effectLst/>
                          <a:latin typeface="Calibri"/>
                        </a:rPr>
                        <a:t> Diabetes Forum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67,444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6,474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3,007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2007.2-2012.11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422,355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pSp>
        <p:nvGrpSpPr>
          <p:cNvPr id="9" name="Group 8"/>
          <p:cNvGrpSpPr/>
          <p:nvPr/>
        </p:nvGrpSpPr>
        <p:grpSpPr>
          <a:xfrm>
            <a:off x="228600" y="1600200"/>
            <a:ext cx="8686800" cy="506547"/>
            <a:chOff x="228600" y="1600200"/>
            <a:chExt cx="8686800" cy="506547"/>
          </a:xfrm>
        </p:grpSpPr>
        <p:pic>
          <p:nvPicPr>
            <p:cNvPr id="90114" name="Picture 2"/>
            <p:cNvPicPr>
              <a:picLocks noChangeAspect="1" noChangeArrowheads="1"/>
            </p:cNvPicPr>
            <p:nvPr/>
          </p:nvPicPr>
          <p:blipFill>
            <a:blip r:embed="rId2" cstate="print"/>
            <a:srcRect/>
            <a:stretch>
              <a:fillRect/>
            </a:stretch>
          </p:blipFill>
          <p:spPr bwMode="auto">
            <a:xfrm>
              <a:off x="228600" y="1600200"/>
              <a:ext cx="3962399" cy="467258"/>
            </a:xfrm>
            <a:prstGeom prst="rect">
              <a:avLst/>
            </a:prstGeom>
            <a:noFill/>
            <a:ln w="9525">
              <a:solidFill>
                <a:schemeClr val="accent1"/>
              </a:solidFill>
              <a:miter lim="800000"/>
              <a:headEnd/>
              <a:tailEnd/>
            </a:ln>
          </p:spPr>
        </p:pic>
        <p:pic>
          <p:nvPicPr>
            <p:cNvPr id="90115" name="Picture 3"/>
            <p:cNvPicPr>
              <a:picLocks noChangeAspect="1" noChangeArrowheads="1"/>
            </p:cNvPicPr>
            <p:nvPr/>
          </p:nvPicPr>
          <p:blipFill>
            <a:blip r:embed="rId3" cstate="print"/>
            <a:srcRect/>
            <a:stretch>
              <a:fillRect/>
            </a:stretch>
          </p:blipFill>
          <p:spPr bwMode="auto">
            <a:xfrm>
              <a:off x="4191000" y="1600200"/>
              <a:ext cx="2033588" cy="464603"/>
            </a:xfrm>
            <a:prstGeom prst="rect">
              <a:avLst/>
            </a:prstGeom>
            <a:noFill/>
            <a:ln w="9525">
              <a:solidFill>
                <a:schemeClr val="accent1"/>
              </a:solidFill>
              <a:miter lim="800000"/>
              <a:headEnd/>
              <a:tailEnd/>
            </a:ln>
          </p:spPr>
        </p:pic>
        <p:pic>
          <p:nvPicPr>
            <p:cNvPr id="90116" name="Picture 4"/>
            <p:cNvPicPr>
              <a:picLocks noChangeAspect="1" noChangeArrowheads="1"/>
            </p:cNvPicPr>
            <p:nvPr/>
          </p:nvPicPr>
          <p:blipFill>
            <a:blip r:embed="rId4" cstate="print"/>
            <a:srcRect/>
            <a:stretch>
              <a:fillRect/>
            </a:stretch>
          </p:blipFill>
          <p:spPr bwMode="auto">
            <a:xfrm>
              <a:off x="6248400" y="1600200"/>
              <a:ext cx="2667000" cy="506547"/>
            </a:xfrm>
            <a:prstGeom prst="rect">
              <a:avLst/>
            </a:prstGeom>
            <a:noFill/>
            <a:ln w="9525">
              <a:solidFill>
                <a:schemeClr val="accent1"/>
              </a:solidFill>
              <a:miter lim="800000"/>
              <a:headEnd/>
              <a:tailEnd/>
            </a:ln>
          </p:spPr>
        </p:pic>
      </p:grpSp>
      <p:grpSp>
        <p:nvGrpSpPr>
          <p:cNvPr id="19" name="Group 18"/>
          <p:cNvGrpSpPr/>
          <p:nvPr/>
        </p:nvGrpSpPr>
        <p:grpSpPr>
          <a:xfrm>
            <a:off x="259835" y="2133600"/>
            <a:ext cx="8620971" cy="2709863"/>
            <a:chOff x="259835" y="2133600"/>
            <a:chExt cx="8620971" cy="2709863"/>
          </a:xfrm>
        </p:grpSpPr>
        <p:pic>
          <p:nvPicPr>
            <p:cNvPr id="90117" name="Picture 5"/>
            <p:cNvPicPr>
              <a:picLocks noChangeAspect="1" noChangeArrowheads="1"/>
            </p:cNvPicPr>
            <p:nvPr/>
          </p:nvPicPr>
          <p:blipFill>
            <a:blip r:embed="rId5" cstate="print"/>
            <a:srcRect/>
            <a:stretch>
              <a:fillRect/>
            </a:stretch>
          </p:blipFill>
          <p:spPr bwMode="auto">
            <a:xfrm>
              <a:off x="259835" y="2133600"/>
              <a:ext cx="5683765" cy="2709863"/>
            </a:xfrm>
            <a:prstGeom prst="rect">
              <a:avLst/>
            </a:prstGeom>
            <a:noFill/>
            <a:ln w="9525">
              <a:solidFill>
                <a:schemeClr val="accent1"/>
              </a:solidFill>
              <a:miter lim="800000"/>
              <a:headEnd/>
              <a:tailEnd/>
            </a:ln>
          </p:spPr>
        </p:pic>
        <p:pic>
          <p:nvPicPr>
            <p:cNvPr id="90118" name="Picture 6"/>
            <p:cNvPicPr>
              <a:picLocks noChangeAspect="1" noChangeArrowheads="1"/>
            </p:cNvPicPr>
            <p:nvPr/>
          </p:nvPicPr>
          <p:blipFill>
            <a:blip r:embed="rId6" cstate="print"/>
            <a:srcRect/>
            <a:stretch>
              <a:fillRect/>
            </a:stretch>
          </p:blipFill>
          <p:spPr bwMode="auto">
            <a:xfrm>
              <a:off x="3733800" y="2362200"/>
              <a:ext cx="5147006" cy="2333625"/>
            </a:xfrm>
            <a:prstGeom prst="rect">
              <a:avLst/>
            </a:prstGeom>
            <a:noFill/>
            <a:ln w="9525">
              <a:solidFill>
                <a:schemeClr val="accent1"/>
              </a:solidFill>
              <a:miter lim="800000"/>
              <a:headEnd/>
              <a:tailEnd/>
            </a:ln>
          </p:spPr>
        </p:pic>
        <p:sp>
          <p:nvSpPr>
            <p:cNvPr id="12" name="Rectangle 11"/>
            <p:cNvSpPr/>
            <p:nvPr/>
          </p:nvSpPr>
          <p:spPr>
            <a:xfrm>
              <a:off x="381000" y="3048000"/>
              <a:ext cx="13716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038600" y="2895600"/>
              <a:ext cx="1676400" cy="1066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1676400" y="2438400"/>
              <a:ext cx="1524000" cy="533400"/>
            </a:xfrm>
            <a:prstGeom prst="wedgeRoundRectCallout">
              <a:avLst>
                <a:gd name="adj1" fmla="val -57598"/>
                <a:gd name="adj2" fmla="val 48214"/>
                <a:gd name="adj3" fmla="val 166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Discussion about disease and medical problems</a:t>
              </a:r>
              <a:endParaRPr lang="en-US" sz="1200" dirty="0">
                <a:solidFill>
                  <a:schemeClr val="tx1"/>
                </a:solidFill>
              </a:endParaRPr>
            </a:p>
          </p:txBody>
        </p:sp>
        <p:sp>
          <p:nvSpPr>
            <p:cNvPr id="17" name="Rounded Rectangular Callout 16"/>
            <p:cNvSpPr/>
            <p:nvPr/>
          </p:nvSpPr>
          <p:spPr>
            <a:xfrm>
              <a:off x="5715000" y="2209800"/>
              <a:ext cx="1752600" cy="685800"/>
            </a:xfrm>
            <a:prstGeom prst="wedgeRoundRectCallout">
              <a:avLst>
                <a:gd name="adj1" fmla="val -57598"/>
                <a:gd name="adj2" fmla="val 48214"/>
                <a:gd name="adj3" fmla="val 166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Discussion about disease monitoring and medical products</a:t>
              </a:r>
              <a:endParaRPr lang="en-US" sz="1200" dirty="0">
                <a:solidFill>
                  <a:schemeClr val="tx1"/>
                </a:solidFill>
              </a:endParaRPr>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Extracting Adverse Drug Events from Health Social Forums</a:t>
            </a:r>
          </a:p>
        </p:txBody>
      </p:sp>
      <p:sp>
        <p:nvSpPr>
          <p:cNvPr id="3" name="Content Placeholder 2"/>
          <p:cNvSpPr>
            <a:spLocks noGrp="1"/>
          </p:cNvSpPr>
          <p:nvPr>
            <p:ph idx="1"/>
          </p:nvPr>
        </p:nvSpPr>
        <p:spPr>
          <a:xfrm>
            <a:off x="457200" y="1600200"/>
            <a:ext cx="8305800" cy="4876800"/>
          </a:xfrm>
        </p:spPr>
        <p:txBody>
          <a:bodyPr>
            <a:normAutofit/>
          </a:bodyPr>
          <a:lstStyle/>
          <a:p>
            <a:r>
              <a:rPr lang="en-US" sz="2800" dirty="0" smtClean="0"/>
              <a:t>Challenges</a:t>
            </a:r>
          </a:p>
          <a:p>
            <a:pPr lvl="1"/>
            <a:r>
              <a:rPr lang="en-US" sz="1800" dirty="0"/>
              <a:t>Topics in patient social media cover various sources, including </a:t>
            </a:r>
            <a:r>
              <a:rPr lang="en-US" sz="1800" i="1" dirty="0"/>
              <a:t>news and research</a:t>
            </a:r>
            <a:r>
              <a:rPr lang="en-US" sz="1800" dirty="0"/>
              <a:t>, </a:t>
            </a:r>
            <a:r>
              <a:rPr lang="en-US" sz="1800" i="1" dirty="0"/>
              <a:t>hearsay</a:t>
            </a:r>
            <a:r>
              <a:rPr lang="en-US" sz="1800" dirty="0"/>
              <a:t> (stories of other people) and </a:t>
            </a:r>
            <a:r>
              <a:rPr lang="en-US" sz="1800" i="1" dirty="0"/>
              <a:t>patient’s experience</a:t>
            </a:r>
            <a:r>
              <a:rPr lang="en-US" sz="1800" dirty="0"/>
              <a:t>.  Redundant and noisy information often masks patient-experienced </a:t>
            </a:r>
            <a:r>
              <a:rPr lang="en-US" sz="1800" dirty="0" smtClean="0"/>
              <a:t>ADEs.</a:t>
            </a:r>
            <a:endParaRPr lang="en-US" sz="1600" dirty="0"/>
          </a:p>
          <a:p>
            <a:pPr lvl="1"/>
            <a:r>
              <a:rPr lang="en-US" sz="1800" dirty="0"/>
              <a:t>Currently, extracting adverse event and drug relation in patient comments results in low precision due to confounding with </a:t>
            </a:r>
            <a:r>
              <a:rPr lang="en-US" sz="1800" i="1" dirty="0"/>
              <a:t>drug indications</a:t>
            </a:r>
            <a:r>
              <a:rPr lang="en-US" sz="1800" dirty="0"/>
              <a:t> (Legitimate medical conditions a drug is used for ) and </a:t>
            </a:r>
            <a:r>
              <a:rPr lang="en-US" sz="1800" i="1" dirty="0"/>
              <a:t>negated ADE</a:t>
            </a:r>
            <a:r>
              <a:rPr lang="en-US" sz="1800" dirty="0"/>
              <a:t> (contradiction or denial of experiencing ADEs) </a:t>
            </a:r>
            <a:r>
              <a:rPr lang="en-US" sz="1800"/>
              <a:t>in </a:t>
            </a:r>
            <a:r>
              <a:rPr lang="en-US" sz="1800" smtClean="0"/>
              <a:t>sentences.</a:t>
            </a:r>
            <a:endParaRPr lang="en-US" sz="1800" dirty="0"/>
          </a:p>
          <a:p>
            <a:r>
              <a:rPr lang="en-US" sz="2800" dirty="0" smtClean="0"/>
              <a:t>Solutions</a:t>
            </a:r>
          </a:p>
          <a:p>
            <a:pPr lvl="1"/>
            <a:r>
              <a:rPr lang="en-US" sz="1800" dirty="0" smtClean="0"/>
              <a:t>Develop relation extractor for recognizing and extracting adverse drug event relations.</a:t>
            </a:r>
          </a:p>
          <a:p>
            <a:pPr lvl="1"/>
            <a:r>
              <a:rPr lang="en-US" sz="1800" dirty="0"/>
              <a:t>Develop a text classifier to extract adverse drug event reports based on patient experience</a:t>
            </a:r>
            <a:r>
              <a:rPr lang="en-US" sz="1800" dirty="0" smtClean="0"/>
              <a:t>.</a:t>
            </a:r>
          </a:p>
          <a:p>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62</a:t>
            </a:fld>
            <a:endParaRPr lang="en-US"/>
          </a:p>
        </p:txBody>
      </p:sp>
    </p:spTree>
    <p:extLst>
      <p:ext uri="{BB962C8B-B14F-4D97-AF65-F5344CB8AC3E}">
        <p14:creationId xmlns:p14="http://schemas.microsoft.com/office/powerpoint/2010/main" val="170355441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Extracting Adverse Drug Event from Health Social Forums</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63</a:t>
            </a:fld>
            <a:endParaRPr lang="en-US"/>
          </a:p>
        </p:txBody>
      </p:sp>
      <p:graphicFrame>
        <p:nvGraphicFramePr>
          <p:cNvPr id="5" name="Object 1"/>
          <p:cNvGraphicFramePr>
            <a:graphicFrameLocks noChangeAspect="1"/>
          </p:cNvGraphicFramePr>
          <p:nvPr>
            <p:extLst>
              <p:ext uri="{D42A27DB-BD31-4B8C-83A1-F6EECF244321}">
                <p14:modId xmlns:p14="http://schemas.microsoft.com/office/powerpoint/2010/main" val="1241948016"/>
              </p:ext>
            </p:extLst>
          </p:nvPr>
        </p:nvGraphicFramePr>
        <p:xfrm>
          <a:off x="457200" y="1655762"/>
          <a:ext cx="8269884" cy="2459038"/>
        </p:xfrm>
        <a:graphic>
          <a:graphicData uri="http://schemas.openxmlformats.org/presentationml/2006/ole">
            <mc:AlternateContent xmlns:mc="http://schemas.openxmlformats.org/markup-compatibility/2006">
              <mc:Choice xmlns:v="urn:schemas-microsoft-com:vml" Requires="v">
                <p:oleObj spid="_x0000_s1067" name="Visio" r:id="rId3" imgW="6092578" imgH="1812510" progId="Visio.Drawing.11">
                  <p:embed/>
                </p:oleObj>
              </mc:Choice>
              <mc:Fallback>
                <p:oleObj name="Visio" r:id="rId3" imgW="6092578" imgH="1812510" progId="Visio.Drawing.11">
                  <p:embed/>
                  <p:pic>
                    <p:nvPicPr>
                      <p:cNvPr id="0"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55762"/>
                        <a:ext cx="8269884" cy="2459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2"/>
          <p:cNvSpPr>
            <a:spLocks noGrp="1"/>
          </p:cNvSpPr>
          <p:nvPr>
            <p:ph idx="1"/>
          </p:nvPr>
        </p:nvSpPr>
        <p:spPr>
          <a:xfrm>
            <a:off x="457200" y="4114800"/>
            <a:ext cx="8229600" cy="2362200"/>
          </a:xfrm>
        </p:spPr>
        <p:txBody>
          <a:bodyPr>
            <a:normAutofit/>
          </a:bodyPr>
          <a:lstStyle/>
          <a:p>
            <a:r>
              <a:rPr lang="en-US" sz="1600" b="1" dirty="0" smtClean="0"/>
              <a:t>Patient Forum Data Collection: </a:t>
            </a:r>
            <a:r>
              <a:rPr lang="en-US" sz="1600" dirty="0" smtClean="0"/>
              <a:t>collect patient forum data through a web crawler </a:t>
            </a:r>
          </a:p>
          <a:p>
            <a:r>
              <a:rPr lang="en-US" sz="1600" b="1" dirty="0" smtClean="0"/>
              <a:t>Data Preprocessing</a:t>
            </a:r>
            <a:r>
              <a:rPr lang="en-US" sz="1600" dirty="0" smtClean="0"/>
              <a:t>: remove noisy text including URL, duplicated punctuation, etc, separate post to individual sentences.</a:t>
            </a:r>
          </a:p>
          <a:p>
            <a:r>
              <a:rPr lang="en-US" sz="1600" b="1" dirty="0" smtClean="0"/>
              <a:t>Medical entity extraction</a:t>
            </a:r>
            <a:r>
              <a:rPr lang="en-US" sz="1600" dirty="0" smtClean="0"/>
              <a:t>: identify treatments and adverse events discussed in forum</a:t>
            </a:r>
          </a:p>
          <a:p>
            <a:r>
              <a:rPr lang="en-US" sz="1600" b="1" dirty="0" smtClean="0"/>
              <a:t>Adverse drug event extraction</a:t>
            </a:r>
            <a:r>
              <a:rPr lang="en-US" sz="1600" dirty="0" smtClean="0"/>
              <a:t>: identify drug-event pairs indicating an adverse drug event based on results of medical entity extraction</a:t>
            </a:r>
          </a:p>
          <a:p>
            <a:r>
              <a:rPr lang="en-US" sz="1600" b="1" dirty="0" smtClean="0"/>
              <a:t>Report source classification</a:t>
            </a:r>
            <a:r>
              <a:rPr lang="en-US" sz="1600" dirty="0" smtClean="0"/>
              <a:t>: classify the source of reported events either from patient experience or hearsay</a:t>
            </a:r>
            <a:endParaRPr lang="en-US" sz="1600" dirty="0"/>
          </a:p>
        </p:txBody>
      </p:sp>
    </p:spTree>
    <p:extLst>
      <p:ext uri="{BB962C8B-B14F-4D97-AF65-F5344CB8AC3E}">
        <p14:creationId xmlns:p14="http://schemas.microsoft.com/office/powerpoint/2010/main" val="39851399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Medical Entity Extraction</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64</a:t>
            </a:fld>
            <a:endParaRPr lang="en-US"/>
          </a:p>
        </p:txBody>
      </p:sp>
      <p:sp>
        <p:nvSpPr>
          <p:cNvPr id="5" name="TextBox 4"/>
          <p:cNvSpPr txBox="1"/>
          <p:nvPr/>
        </p:nvSpPr>
        <p:spPr>
          <a:xfrm>
            <a:off x="76200" y="1524000"/>
            <a:ext cx="4114800" cy="4985980"/>
          </a:xfrm>
          <a:prstGeom prst="rect">
            <a:avLst/>
          </a:prstGeom>
          <a:noFill/>
          <a:ln>
            <a:solidFill>
              <a:srgbClr val="4F81BD"/>
            </a:solidFill>
          </a:ln>
        </p:spPr>
        <p:txBody>
          <a:bodyPr wrap="square" rtlCol="0">
            <a:spAutoFit/>
          </a:bodyPr>
          <a:lstStyle/>
          <a:p>
            <a:pPr marL="342900" indent="-342900">
              <a:buFont typeface="Arial"/>
              <a:buChar char="•"/>
            </a:pPr>
            <a:r>
              <a:rPr lang="en-US" sz="2000" dirty="0"/>
              <a:t>Initialize the medical entity extraction with </a:t>
            </a:r>
            <a:r>
              <a:rPr lang="en-US" sz="2000" b="1" dirty="0"/>
              <a:t>MetaMap</a:t>
            </a:r>
            <a:r>
              <a:rPr lang="en-US" sz="2000" dirty="0"/>
              <a:t> to match terms related to drugs and ADEs in forum discussion</a:t>
            </a:r>
            <a:r>
              <a:rPr lang="en-US" sz="2000" dirty="0" smtClean="0"/>
              <a:t>.</a:t>
            </a:r>
          </a:p>
          <a:p>
            <a:endParaRPr lang="en-US" sz="2000" dirty="0"/>
          </a:p>
          <a:p>
            <a:pPr marL="342900" indent="-342900">
              <a:buFont typeface="Arial"/>
              <a:buChar char="•"/>
            </a:pPr>
            <a:r>
              <a:rPr lang="en-US" sz="2000" dirty="0"/>
              <a:t>Filter the terms extracted by MetaMap that never appear in </a:t>
            </a:r>
            <a:r>
              <a:rPr lang="en-US" sz="2000" b="1" dirty="0"/>
              <a:t>FAERS</a:t>
            </a:r>
            <a:r>
              <a:rPr lang="en-US" sz="2000" dirty="0"/>
              <a:t> </a:t>
            </a:r>
            <a:r>
              <a:rPr lang="en-US" sz="2000" dirty="0" smtClean="0"/>
              <a:t>reports.</a:t>
            </a:r>
          </a:p>
          <a:p>
            <a:endParaRPr lang="en-US" sz="2000" dirty="0"/>
          </a:p>
          <a:p>
            <a:pPr marL="342900" indent="-342900">
              <a:buFont typeface="Arial"/>
              <a:buChar char="•"/>
            </a:pPr>
            <a:r>
              <a:rPr lang="en-US" sz="2000" dirty="0" smtClean="0"/>
              <a:t>Query </a:t>
            </a:r>
            <a:r>
              <a:rPr lang="en-US" sz="2000" b="1" dirty="0" smtClean="0"/>
              <a:t>Consumer Health Vocabulary</a:t>
            </a:r>
            <a:r>
              <a:rPr lang="en-US" sz="2000" dirty="0" smtClean="0"/>
              <a:t> </a:t>
            </a:r>
            <a:r>
              <a:rPr lang="en-US" sz="2000" dirty="0"/>
              <a:t>for consumer preferred terms of the entities extracted by MetaMap and look up those consumer vocabularies in the discussions.</a:t>
            </a:r>
          </a:p>
          <a:p>
            <a:pPr marL="285750" indent="-285750">
              <a:buFont typeface="Arial"/>
              <a:buChar char="•"/>
            </a:pPr>
            <a:endParaRPr lang="en-US" dirty="0"/>
          </a:p>
        </p:txBody>
      </p:sp>
      <p:sp>
        <p:nvSpPr>
          <p:cNvPr id="6" name="Rectangle 5"/>
          <p:cNvSpPr/>
          <p:nvPr/>
        </p:nvSpPr>
        <p:spPr>
          <a:xfrm>
            <a:off x="4343400" y="1447800"/>
            <a:ext cx="46482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hlinkClick r:id="rId2"/>
              </a:rPr>
              <a:t>MetaMap</a:t>
            </a:r>
            <a:r>
              <a:rPr lang="en-US" dirty="0" smtClean="0"/>
              <a:t> is a Java API that extract medical terms in UMLS. The figure below shows sample output of MetaMap.</a:t>
            </a:r>
            <a:endParaRPr lang="en-US" dirty="0"/>
          </a:p>
        </p:txBody>
      </p:sp>
      <p:pic>
        <p:nvPicPr>
          <p:cNvPr id="8" name="Picture 7" descr="Screen Shot 2013-12-20 at 8.01.41 A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7666" y="2362200"/>
            <a:ext cx="4770134" cy="2209800"/>
          </a:xfrm>
          <a:prstGeom prst="rect">
            <a:avLst/>
          </a:prstGeom>
        </p:spPr>
      </p:pic>
      <p:sp>
        <p:nvSpPr>
          <p:cNvPr id="9" name="Rectangle 8"/>
          <p:cNvSpPr/>
          <p:nvPr/>
        </p:nvSpPr>
        <p:spPr>
          <a:xfrm>
            <a:off x="4343400" y="4572000"/>
            <a:ext cx="47244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hlinkClick r:id="rId4"/>
              </a:rPr>
              <a:t>FAERS</a:t>
            </a:r>
            <a:r>
              <a:rPr lang="en-US" dirty="0" smtClean="0"/>
              <a:t> is FDA’s knowledge base which contains adverse drug event reports filed by consumers, doctors and drug companies.</a:t>
            </a:r>
            <a:endParaRPr lang="en-US" dirty="0"/>
          </a:p>
        </p:txBody>
      </p:sp>
      <p:sp>
        <p:nvSpPr>
          <p:cNvPr id="10" name="TextBox 9"/>
          <p:cNvSpPr txBox="1"/>
          <p:nvPr/>
        </p:nvSpPr>
        <p:spPr>
          <a:xfrm>
            <a:off x="4343400" y="5562600"/>
            <a:ext cx="47244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hlinkClick r:id="rId5"/>
              </a:rPr>
              <a:t>ConsumerHealthVocabulary</a:t>
            </a:r>
            <a:r>
              <a:rPr lang="en-US" dirty="0" smtClean="0"/>
              <a:t> is a lexicon for mapping consumer preferred terms to terms in standard biomedical ontology such as UMLS. </a:t>
            </a:r>
            <a:endParaRPr lang="en-US" dirty="0"/>
          </a:p>
        </p:txBody>
      </p:sp>
      <p:sp>
        <p:nvSpPr>
          <p:cNvPr id="11" name="Oval 10"/>
          <p:cNvSpPr/>
          <p:nvPr/>
        </p:nvSpPr>
        <p:spPr>
          <a:xfrm>
            <a:off x="7239000" y="2667000"/>
            <a:ext cx="1524000" cy="457200"/>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4648200" y="2667000"/>
            <a:ext cx="1371600" cy="457200"/>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15660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Adverse Drug Event Extraction</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65</a:t>
            </a:fld>
            <a:endParaRPr lang="en-US"/>
          </a:p>
        </p:txBody>
      </p:sp>
      <p:pic>
        <p:nvPicPr>
          <p:cNvPr id="5" name="Picture 4"/>
          <p:cNvPicPr>
            <a:picLocks noChangeAspect="1" noChangeArrowheads="1"/>
          </p:cNvPicPr>
          <p:nvPr/>
        </p:nvPicPr>
        <p:blipFill>
          <a:blip r:embed="rId3" cstate="print"/>
          <a:srcRect/>
          <a:stretch>
            <a:fillRect/>
          </a:stretch>
        </p:blipFill>
        <p:spPr bwMode="auto">
          <a:xfrm>
            <a:off x="1905000" y="1478071"/>
            <a:ext cx="5334000" cy="2484329"/>
          </a:xfrm>
          <a:prstGeom prst="rect">
            <a:avLst/>
          </a:prstGeom>
          <a:noFill/>
          <a:ln w="9525">
            <a:noFill/>
            <a:miter lim="800000"/>
            <a:headEnd/>
            <a:tailEnd/>
          </a:ln>
        </p:spPr>
      </p:pic>
      <p:sp>
        <p:nvSpPr>
          <p:cNvPr id="6" name="TextBox 5"/>
          <p:cNvSpPr txBox="1"/>
          <p:nvPr/>
        </p:nvSpPr>
        <p:spPr>
          <a:xfrm>
            <a:off x="0" y="4191001"/>
            <a:ext cx="4648200" cy="2862322"/>
          </a:xfrm>
          <a:prstGeom prst="rect">
            <a:avLst/>
          </a:prstGeom>
          <a:noFill/>
          <a:ln>
            <a:solidFill>
              <a:schemeClr val="tx2"/>
            </a:solidFill>
          </a:ln>
        </p:spPr>
        <p:txBody>
          <a:bodyPr wrap="square" rtlCol="0">
            <a:spAutoFit/>
          </a:bodyPr>
          <a:lstStyle/>
          <a:p>
            <a:r>
              <a:rPr lang="en-US" dirty="0"/>
              <a:t>Kernel based statistical learning</a:t>
            </a:r>
          </a:p>
          <a:p>
            <a:pPr lvl="1"/>
            <a:r>
              <a:rPr lang="en-US" sz="1600" dirty="0"/>
              <a:t>Feature generation</a:t>
            </a:r>
          </a:p>
          <a:p>
            <a:pPr lvl="2"/>
            <a:r>
              <a:rPr lang="en-US" sz="1200" dirty="0"/>
              <a:t>Generate representations of the relation instances</a:t>
            </a:r>
          </a:p>
          <a:p>
            <a:pPr lvl="1"/>
            <a:r>
              <a:rPr lang="en-US" sz="1600" dirty="0"/>
              <a:t>Syntactic and semantic classes mapping</a:t>
            </a:r>
          </a:p>
          <a:p>
            <a:pPr lvl="2"/>
            <a:r>
              <a:rPr lang="en-US" sz="1200" dirty="0"/>
              <a:t>Categorize lexical features into syntactic and semantic classes  to reduce the feature </a:t>
            </a:r>
            <a:r>
              <a:rPr lang="en-US" sz="1200" dirty="0" err="1"/>
              <a:t>sparsity</a:t>
            </a:r>
            <a:endParaRPr lang="en-US" sz="1200" dirty="0"/>
          </a:p>
          <a:p>
            <a:pPr lvl="1"/>
            <a:r>
              <a:rPr lang="en-US" sz="1600" dirty="0"/>
              <a:t>Shortest dependency path kernel</a:t>
            </a:r>
          </a:p>
          <a:p>
            <a:pPr lvl="2"/>
            <a:r>
              <a:rPr lang="en-US" sz="1200" dirty="0"/>
              <a:t>Compute the similarity score between two relation instances </a:t>
            </a:r>
          </a:p>
          <a:p>
            <a:pPr lvl="1"/>
            <a:r>
              <a:rPr lang="en-US" sz="1600" dirty="0"/>
              <a:t>SVM Classification</a:t>
            </a:r>
          </a:p>
          <a:p>
            <a:pPr lvl="2"/>
            <a:r>
              <a:rPr lang="en-US" sz="1200" dirty="0"/>
              <a:t>Determine the </a:t>
            </a:r>
            <a:r>
              <a:rPr lang="en-US" sz="1200" dirty="0" err="1"/>
              <a:t>hyperplane</a:t>
            </a:r>
            <a:r>
              <a:rPr lang="en-US" sz="1200" dirty="0"/>
              <a:t> between instances with a relation and instances without a relation</a:t>
            </a:r>
          </a:p>
          <a:p>
            <a:endParaRPr lang="en-US" sz="1400" dirty="0"/>
          </a:p>
        </p:txBody>
      </p:sp>
      <p:sp>
        <p:nvSpPr>
          <p:cNvPr id="7" name="TextBox 6"/>
          <p:cNvSpPr txBox="1"/>
          <p:nvPr/>
        </p:nvSpPr>
        <p:spPr>
          <a:xfrm>
            <a:off x="4800600" y="4191000"/>
            <a:ext cx="4343400" cy="2631489"/>
          </a:xfrm>
          <a:prstGeom prst="rect">
            <a:avLst/>
          </a:prstGeom>
          <a:noFill/>
          <a:ln>
            <a:solidFill>
              <a:srgbClr val="1F497D"/>
            </a:solidFill>
          </a:ln>
        </p:spPr>
        <p:txBody>
          <a:bodyPr wrap="square" rtlCol="0">
            <a:spAutoFit/>
          </a:bodyPr>
          <a:lstStyle/>
          <a:p>
            <a:r>
              <a:rPr lang="en-US" dirty="0"/>
              <a:t>Semantic filtering </a:t>
            </a:r>
          </a:p>
          <a:p>
            <a:pPr lvl="1"/>
            <a:r>
              <a:rPr lang="en-US" sz="1600" dirty="0"/>
              <a:t>Drug indications from FAERS</a:t>
            </a:r>
          </a:p>
          <a:p>
            <a:pPr lvl="2"/>
            <a:r>
              <a:rPr lang="en-US" sz="1200" dirty="0"/>
              <a:t>Incorporate medical domain knowledge for differentiating drug indication from adverse events</a:t>
            </a:r>
          </a:p>
          <a:p>
            <a:pPr lvl="1"/>
            <a:r>
              <a:rPr lang="en-US" sz="1600" dirty="0">
                <a:hlinkClick r:id="rId4"/>
              </a:rPr>
              <a:t>NegEX</a:t>
            </a:r>
            <a:endParaRPr lang="en-US" sz="1600" dirty="0"/>
          </a:p>
          <a:p>
            <a:pPr lvl="2"/>
            <a:r>
              <a:rPr lang="en-US" sz="1200" dirty="0"/>
              <a:t>Incorporate linguistic knowledge to identify negated adverse drug events.</a:t>
            </a:r>
          </a:p>
          <a:p>
            <a:pPr lvl="1"/>
            <a:r>
              <a:rPr lang="en-US" sz="1600" dirty="0"/>
              <a:t>Semantic templates</a:t>
            </a:r>
          </a:p>
          <a:p>
            <a:pPr lvl="2"/>
            <a:r>
              <a:rPr lang="en-US" sz="1200" dirty="0"/>
              <a:t>Form filtering templates using the knowledge from FAERS and NegEX. </a:t>
            </a:r>
          </a:p>
          <a:p>
            <a:pPr lvl="1"/>
            <a:r>
              <a:rPr lang="en-US" sz="1600" dirty="0"/>
              <a:t>Rule based classification</a:t>
            </a:r>
          </a:p>
          <a:p>
            <a:pPr lvl="2"/>
            <a:r>
              <a:rPr lang="en-US" sz="1200" dirty="0"/>
              <a:t>Classify relation instance based on the templates.</a:t>
            </a:r>
          </a:p>
        </p:txBody>
      </p:sp>
    </p:spTree>
    <p:extLst>
      <p:ext uri="{BB962C8B-B14F-4D97-AF65-F5344CB8AC3E}">
        <p14:creationId xmlns:p14="http://schemas.microsoft.com/office/powerpoint/2010/main" val="33983760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Adverse Drug Event Extraction</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66</a:t>
            </a:fld>
            <a:endParaRPr lang="en-US"/>
          </a:p>
        </p:txBody>
      </p:sp>
      <p:sp>
        <p:nvSpPr>
          <p:cNvPr id="5" name="Content Placeholder 2"/>
          <p:cNvSpPr>
            <a:spLocks noGrp="1"/>
          </p:cNvSpPr>
          <p:nvPr>
            <p:ph idx="1"/>
          </p:nvPr>
        </p:nvSpPr>
        <p:spPr>
          <a:xfrm>
            <a:off x="76200" y="1295400"/>
            <a:ext cx="8915400" cy="5486400"/>
          </a:xfrm>
        </p:spPr>
        <p:txBody>
          <a:bodyPr>
            <a:noAutofit/>
          </a:bodyPr>
          <a:lstStyle/>
          <a:p>
            <a:pPr marL="0" indent="0">
              <a:buNone/>
            </a:pPr>
            <a:r>
              <a:rPr lang="en-US" sz="1800" dirty="0" smtClean="0"/>
              <a:t>Feature generation</a:t>
            </a:r>
            <a:endParaRPr lang="en-US" sz="1800" dirty="0"/>
          </a:p>
          <a:p>
            <a:r>
              <a:rPr lang="en-US" sz="1600" dirty="0" smtClean="0"/>
              <a:t>We utilized the Stanford Parser (http://nlp.stanford.edu/software/stanford-dependencies.shtml) for dependency parsing. </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r>
              <a:rPr lang="en-US" sz="1600" dirty="0" smtClean="0"/>
              <a:t>The figure above shows the dependency tree of a sentence. In this sentence, hypoglycemia is an adverse event and </a:t>
            </a:r>
            <a:r>
              <a:rPr lang="en-US" sz="1600" dirty="0" err="1" smtClean="0"/>
              <a:t>Lantus</a:t>
            </a:r>
            <a:r>
              <a:rPr lang="en-US" sz="1600" dirty="0" smtClean="0"/>
              <a:t> is a diabetes treatment. Grammatical relations between words are illustrated in the figure. For instance, ‘cause’ and ‘hypoglycemia’ have a relation ‘</a:t>
            </a:r>
            <a:r>
              <a:rPr lang="en-US" sz="1600" dirty="0" err="1" smtClean="0"/>
              <a:t>dobj</a:t>
            </a:r>
            <a:r>
              <a:rPr lang="en-US" sz="1600" dirty="0" smtClean="0"/>
              <a:t>’ as ‘hypoglycemia’ is the direct object of ‘cause’. In this relation, ‘cause’ is the governor and ‘hypoglycemia’ is the dependent.</a:t>
            </a:r>
            <a:endParaRPr lang="en-US" sz="1800" dirty="0" smtClean="0"/>
          </a:p>
          <a:p>
            <a:endParaRPr lang="en-US" sz="2000" dirty="0" smtClean="0"/>
          </a:p>
          <a:p>
            <a:endParaRPr lang="en-US" sz="2000" dirty="0"/>
          </a:p>
        </p:txBody>
      </p:sp>
      <p:pic>
        <p:nvPicPr>
          <p:cNvPr id="6" name="Picture 5" descr="Picture1"/>
          <p:cNvPicPr/>
          <p:nvPr/>
        </p:nvPicPr>
        <p:blipFill>
          <a:blip r:embed="rId2" cstate="print"/>
          <a:srcRect/>
          <a:stretch>
            <a:fillRect/>
          </a:stretch>
        </p:blipFill>
        <p:spPr bwMode="auto">
          <a:xfrm>
            <a:off x="1752600" y="2209800"/>
            <a:ext cx="5486400" cy="3124200"/>
          </a:xfrm>
          <a:prstGeom prst="rect">
            <a:avLst/>
          </a:prstGeom>
          <a:noFill/>
          <a:ln w="9525">
            <a:noFill/>
            <a:miter lim="800000"/>
            <a:headEnd/>
            <a:tailEnd/>
          </a:ln>
        </p:spPr>
      </p:pic>
    </p:spTree>
    <p:extLst>
      <p:ext uri="{BB962C8B-B14F-4D97-AF65-F5344CB8AC3E}">
        <p14:creationId xmlns:p14="http://schemas.microsoft.com/office/powerpoint/2010/main" val="28512618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Adverse Drug Event Extraction</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67</a:t>
            </a:fld>
            <a:endParaRPr lang="en-US"/>
          </a:p>
        </p:txBody>
      </p:sp>
      <p:sp>
        <p:nvSpPr>
          <p:cNvPr id="5" name="Content Placeholder 2"/>
          <p:cNvSpPr>
            <a:spLocks noGrp="1"/>
          </p:cNvSpPr>
          <p:nvPr>
            <p:ph idx="1"/>
          </p:nvPr>
        </p:nvSpPr>
        <p:spPr>
          <a:xfrm>
            <a:off x="152400" y="1371600"/>
            <a:ext cx="8763000" cy="2971800"/>
          </a:xfrm>
        </p:spPr>
        <p:txBody>
          <a:bodyPr>
            <a:noAutofit/>
          </a:bodyPr>
          <a:lstStyle/>
          <a:p>
            <a:pPr>
              <a:buNone/>
            </a:pPr>
            <a:r>
              <a:rPr lang="en-US" sz="1800" dirty="0" smtClean="0"/>
              <a:t>Syntactic and Semantic Classes Mapping</a:t>
            </a:r>
          </a:p>
          <a:p>
            <a:r>
              <a:rPr lang="en-US" sz="1800" dirty="0" smtClean="0"/>
              <a:t>To reduce the data </a:t>
            </a:r>
            <a:r>
              <a:rPr lang="en-US" sz="1800" dirty="0" err="1" smtClean="0"/>
              <a:t>sparsity</a:t>
            </a:r>
            <a:r>
              <a:rPr lang="en-US" sz="1800" dirty="0" smtClean="0"/>
              <a:t> and increase the robustness of our method, we expand shortest dependency path by categorizing words on the path into syntactic and semantic classes with varying degrees of generality. </a:t>
            </a:r>
          </a:p>
          <a:p>
            <a:r>
              <a:rPr lang="en-US" sz="1700" dirty="0" smtClean="0"/>
              <a:t>Word classes include part-of-speech (POS) tags and generalized POS tags. POS tags are extracted with Stanford </a:t>
            </a:r>
            <a:r>
              <a:rPr lang="en-US" sz="1700" dirty="0" err="1" smtClean="0"/>
              <a:t>CoreNLP</a:t>
            </a:r>
            <a:r>
              <a:rPr lang="en-US" sz="1700" dirty="0" smtClean="0"/>
              <a:t> packages. We generalized the POS tags with Penn Tree Bank guidelines for the POS tags. Semantic types (Event and Treatments) are also used for the two ends of the shortest path. </a:t>
            </a:r>
          </a:p>
        </p:txBody>
      </p:sp>
      <p:pic>
        <p:nvPicPr>
          <p:cNvPr id="6" name="Picture 3"/>
          <p:cNvPicPr>
            <a:picLocks noChangeAspect="1" noChangeArrowheads="1"/>
          </p:cNvPicPr>
          <p:nvPr/>
        </p:nvPicPr>
        <p:blipFill>
          <a:blip r:embed="rId2" cstate="print"/>
          <a:srcRect/>
          <a:stretch>
            <a:fillRect/>
          </a:stretch>
        </p:blipFill>
        <p:spPr bwMode="auto">
          <a:xfrm>
            <a:off x="2286000" y="3810000"/>
            <a:ext cx="4648200" cy="1017416"/>
          </a:xfrm>
          <a:prstGeom prst="rect">
            <a:avLst/>
          </a:prstGeom>
          <a:noFill/>
          <a:ln w="9525">
            <a:noFill/>
            <a:miter lim="800000"/>
            <a:headEnd/>
            <a:tailEnd/>
          </a:ln>
        </p:spPr>
      </p:pic>
      <p:sp>
        <p:nvSpPr>
          <p:cNvPr id="7" name="TextBox 6"/>
          <p:cNvSpPr txBox="1"/>
          <p:nvPr/>
        </p:nvSpPr>
        <p:spPr>
          <a:xfrm>
            <a:off x="2362200" y="4800600"/>
            <a:ext cx="4495800" cy="276999"/>
          </a:xfrm>
          <a:prstGeom prst="rect">
            <a:avLst/>
          </a:prstGeom>
          <a:noFill/>
        </p:spPr>
        <p:txBody>
          <a:bodyPr wrap="square" rtlCol="0">
            <a:spAutoFit/>
          </a:bodyPr>
          <a:lstStyle/>
          <a:p>
            <a:r>
              <a:rPr lang="en-US" sz="1200" dirty="0" smtClean="0"/>
              <a:t> Syntactic and Semantic Classes Mapping from dependency graph</a:t>
            </a:r>
            <a:endParaRPr lang="en-US" sz="1200" dirty="0"/>
          </a:p>
        </p:txBody>
      </p:sp>
      <p:sp>
        <p:nvSpPr>
          <p:cNvPr id="8" name="TextBox 7"/>
          <p:cNvSpPr txBox="1"/>
          <p:nvPr/>
        </p:nvSpPr>
        <p:spPr>
          <a:xfrm>
            <a:off x="152400" y="5105400"/>
            <a:ext cx="8915400" cy="1015663"/>
          </a:xfrm>
          <a:prstGeom prst="rect">
            <a:avLst/>
          </a:prstGeom>
          <a:noFill/>
        </p:spPr>
        <p:txBody>
          <a:bodyPr wrap="square" rtlCol="0">
            <a:spAutoFit/>
          </a:bodyPr>
          <a:lstStyle/>
          <a:p>
            <a:pPr>
              <a:buFont typeface="Arial" pitchFamily="34" charset="0"/>
              <a:buChar char="•"/>
            </a:pPr>
            <a:r>
              <a:rPr lang="en-US" sz="1600" dirty="0" smtClean="0"/>
              <a:t>     The relation instance in the figure above is represented as a sequence of features </a:t>
            </a:r>
            <a:r>
              <a:rPr lang="en-US" sz="1400" dirty="0" smtClean="0"/>
              <a:t>X=</a:t>
            </a:r>
            <a:r>
              <a:rPr lang="en-US" sz="1600" dirty="0" smtClean="0"/>
              <a:t>[x</a:t>
            </a:r>
            <a:r>
              <a:rPr lang="en-US" sz="900" dirty="0" smtClean="0"/>
              <a:t>1</a:t>
            </a:r>
            <a:r>
              <a:rPr lang="en-US" sz="1600" dirty="0" smtClean="0"/>
              <a:t>,x</a:t>
            </a:r>
            <a:r>
              <a:rPr lang="en-US" sz="900" dirty="0" smtClean="0"/>
              <a:t>2</a:t>
            </a:r>
            <a:r>
              <a:rPr lang="en-US" sz="1600" dirty="0" smtClean="0"/>
              <a:t>,x</a:t>
            </a:r>
            <a:r>
              <a:rPr lang="en-US" sz="900" dirty="0" smtClean="0"/>
              <a:t>3</a:t>
            </a:r>
            <a:r>
              <a:rPr lang="en-US" sz="1600" dirty="0" smtClean="0"/>
              <a:t>,x</a:t>
            </a:r>
            <a:r>
              <a:rPr lang="en-US" sz="900" dirty="0" smtClean="0"/>
              <a:t>4</a:t>
            </a:r>
            <a:r>
              <a:rPr lang="en-US" sz="1600" dirty="0" smtClean="0"/>
              <a:t>,x</a:t>
            </a:r>
            <a:r>
              <a:rPr lang="en-US" sz="900" dirty="0" smtClean="0"/>
              <a:t>5</a:t>
            </a:r>
            <a:r>
              <a:rPr lang="en-US" sz="1600" dirty="0" smtClean="0"/>
              <a:t>,x</a:t>
            </a:r>
            <a:r>
              <a:rPr lang="en-US" sz="900" dirty="0" smtClean="0"/>
              <a:t>6</a:t>
            </a:r>
            <a:r>
              <a:rPr lang="en-US" sz="1600" dirty="0" smtClean="0"/>
              <a:t>,x</a:t>
            </a:r>
            <a:r>
              <a:rPr lang="en-US" sz="900" dirty="0" smtClean="0"/>
              <a:t>7</a:t>
            </a:r>
            <a:r>
              <a:rPr lang="en-US" sz="1600" dirty="0" smtClean="0"/>
              <a:t>]</a:t>
            </a:r>
            <a:r>
              <a:rPr lang="en-US" sz="1400" dirty="0" smtClean="0"/>
              <a:t>, </a:t>
            </a:r>
          </a:p>
          <a:p>
            <a:r>
              <a:rPr lang="en-US" sz="1400" dirty="0" smtClean="0"/>
              <a:t>where x</a:t>
            </a:r>
            <a:r>
              <a:rPr lang="en-US" sz="800" dirty="0" smtClean="0"/>
              <a:t>1</a:t>
            </a:r>
            <a:r>
              <a:rPr lang="en-US" sz="1400" dirty="0" smtClean="0"/>
              <a:t>={Hypoglycemia, NN, Noun, Event}, x</a:t>
            </a:r>
            <a:r>
              <a:rPr lang="en-US" sz="800" dirty="0" smtClean="0"/>
              <a:t>2</a:t>
            </a:r>
            <a:r>
              <a:rPr lang="en-US" sz="1400" dirty="0" smtClean="0"/>
              <a:t>={-&gt;}, x</a:t>
            </a:r>
            <a:r>
              <a:rPr lang="en-US" sz="800" dirty="0" smtClean="0"/>
              <a:t>3</a:t>
            </a:r>
            <a:r>
              <a:rPr lang="en-US" sz="1400" dirty="0" smtClean="0"/>
              <a:t>={cause, VB, Verb}, x</a:t>
            </a:r>
            <a:r>
              <a:rPr lang="en-US" sz="800" dirty="0" smtClean="0"/>
              <a:t>4</a:t>
            </a:r>
            <a:r>
              <a:rPr lang="en-US" sz="1400" dirty="0" smtClean="0"/>
              <a:t> ={&lt;-}, x</a:t>
            </a:r>
            <a:r>
              <a:rPr lang="en-US" sz="800" dirty="0" smtClean="0"/>
              <a:t>5</a:t>
            </a:r>
            <a:r>
              <a:rPr lang="en-US" sz="1400" dirty="0" smtClean="0"/>
              <a:t>={action, NN, Noun}, x</a:t>
            </a:r>
            <a:r>
              <a:rPr lang="en-US" sz="800" dirty="0" smtClean="0"/>
              <a:t>6</a:t>
            </a:r>
            <a:r>
              <a:rPr lang="en-US" sz="1400" dirty="0" smtClean="0"/>
              <a:t>={&lt;-}, x</a:t>
            </a:r>
            <a:r>
              <a:rPr lang="en-US" sz="800" dirty="0" smtClean="0"/>
              <a:t>7</a:t>
            </a:r>
            <a:r>
              <a:rPr lang="en-US" sz="1400" dirty="0" smtClean="0"/>
              <a:t>={Lantus, NN, Noun, Treatment}.</a:t>
            </a:r>
            <a:endParaRPr lang="en-US" dirty="0" smtClean="0"/>
          </a:p>
          <a:p>
            <a:endParaRPr lang="en-US" sz="1600" dirty="0"/>
          </a:p>
        </p:txBody>
      </p:sp>
    </p:spTree>
    <p:extLst>
      <p:ext uri="{BB962C8B-B14F-4D97-AF65-F5344CB8AC3E}">
        <p14:creationId xmlns:p14="http://schemas.microsoft.com/office/powerpoint/2010/main" val="37019852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Adverse Drug Event Extraction</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68</a:t>
            </a:fld>
            <a:endParaRPr lang="en-US"/>
          </a:p>
        </p:txBody>
      </p:sp>
      <p:sp>
        <p:nvSpPr>
          <p:cNvPr id="6" name="Content Placeholder 2"/>
          <p:cNvSpPr>
            <a:spLocks noGrp="1"/>
          </p:cNvSpPr>
          <p:nvPr>
            <p:ph idx="1"/>
          </p:nvPr>
        </p:nvSpPr>
        <p:spPr>
          <a:xfrm>
            <a:off x="381000" y="1371600"/>
            <a:ext cx="8229600" cy="2438399"/>
          </a:xfrm>
        </p:spPr>
        <p:txBody>
          <a:bodyPr>
            <a:noAutofit/>
          </a:bodyPr>
          <a:lstStyle/>
          <a:p>
            <a:pPr>
              <a:buNone/>
            </a:pPr>
            <a:r>
              <a:rPr lang="en-US" sz="1800" dirty="0" smtClean="0"/>
              <a:t>Shortest Dependency Path Kernel function</a:t>
            </a:r>
          </a:p>
          <a:p>
            <a:r>
              <a:rPr lang="en-US" sz="2000" dirty="0" smtClean="0"/>
              <a:t>If x=x</a:t>
            </a:r>
            <a:r>
              <a:rPr lang="en-US" sz="1000" dirty="0" smtClean="0"/>
              <a:t>1</a:t>
            </a:r>
            <a:r>
              <a:rPr lang="en-US" sz="2000" dirty="0" smtClean="0"/>
              <a:t>x</a:t>
            </a:r>
            <a:r>
              <a:rPr lang="en-US" sz="1000" dirty="0" smtClean="0"/>
              <a:t>2</a:t>
            </a:r>
            <a:r>
              <a:rPr lang="en-US" sz="2000" dirty="0" smtClean="0"/>
              <a:t>…</a:t>
            </a:r>
            <a:r>
              <a:rPr lang="en-US" sz="2000" dirty="0" err="1" smtClean="0"/>
              <a:t>x</a:t>
            </a:r>
            <a:r>
              <a:rPr lang="en-US" sz="1000" dirty="0" err="1" smtClean="0"/>
              <a:t>m</a:t>
            </a:r>
            <a:r>
              <a:rPr lang="en-US" sz="2000" dirty="0" smtClean="0"/>
              <a:t> and y=y</a:t>
            </a:r>
            <a:r>
              <a:rPr lang="en-US" sz="1000" dirty="0" smtClean="0"/>
              <a:t>1</a:t>
            </a:r>
            <a:r>
              <a:rPr lang="en-US" sz="2000" dirty="0" smtClean="0"/>
              <a:t>y</a:t>
            </a:r>
            <a:r>
              <a:rPr lang="en-US" sz="1000" dirty="0" smtClean="0"/>
              <a:t>2</a:t>
            </a:r>
            <a:r>
              <a:rPr lang="en-US" sz="2000" dirty="0" smtClean="0"/>
              <a:t>..y</a:t>
            </a:r>
            <a:r>
              <a:rPr lang="en-US" sz="1000" dirty="0" smtClean="0"/>
              <a:t>n</a:t>
            </a:r>
            <a:r>
              <a:rPr lang="en-US" sz="2000" dirty="0" smtClean="0"/>
              <a:t> are two relation examples, where x</a:t>
            </a:r>
            <a:r>
              <a:rPr lang="en-US" sz="1000" dirty="0" smtClean="0"/>
              <a:t>i </a:t>
            </a:r>
            <a:r>
              <a:rPr lang="en-US" sz="2000" dirty="0" smtClean="0"/>
              <a:t>denotes the set of word classes corresponding to position </a:t>
            </a:r>
            <a:r>
              <a:rPr lang="en-US" sz="2000" dirty="0" err="1"/>
              <a:t>i</a:t>
            </a:r>
            <a:r>
              <a:rPr lang="en-US" sz="2000" dirty="0" smtClean="0"/>
              <a:t>, the kernel function is computed as in equation below (</a:t>
            </a:r>
            <a:r>
              <a:rPr lang="en-US" sz="2000" dirty="0" err="1" smtClean="0"/>
              <a:t>Bunescu</a:t>
            </a:r>
            <a:r>
              <a:rPr lang="en-US" sz="2000" dirty="0" smtClean="0"/>
              <a:t> et al. 2005).</a:t>
            </a:r>
          </a:p>
        </p:txBody>
      </p:sp>
      <p:pic>
        <p:nvPicPr>
          <p:cNvPr id="7" name="Picture 3"/>
          <p:cNvPicPr>
            <a:picLocks noChangeAspect="1" noChangeArrowheads="1"/>
          </p:cNvPicPr>
          <p:nvPr/>
        </p:nvPicPr>
        <p:blipFill>
          <a:blip r:embed="rId3" cstate="print"/>
          <a:srcRect/>
          <a:stretch>
            <a:fillRect/>
          </a:stretch>
        </p:blipFill>
        <p:spPr bwMode="auto">
          <a:xfrm>
            <a:off x="3048000" y="2819400"/>
            <a:ext cx="2714625" cy="726798"/>
          </a:xfrm>
          <a:prstGeom prst="rect">
            <a:avLst/>
          </a:prstGeom>
          <a:noFill/>
          <a:ln w="9525">
            <a:noFill/>
            <a:miter lim="800000"/>
            <a:headEnd/>
            <a:tailEnd/>
          </a:ln>
        </p:spPr>
      </p:pic>
      <p:grpSp>
        <p:nvGrpSpPr>
          <p:cNvPr id="8" name="Group 7"/>
          <p:cNvGrpSpPr/>
          <p:nvPr/>
        </p:nvGrpSpPr>
        <p:grpSpPr>
          <a:xfrm>
            <a:off x="838200" y="3429000"/>
            <a:ext cx="8077200" cy="417286"/>
            <a:chOff x="762000" y="5450114"/>
            <a:chExt cx="8077200" cy="417286"/>
          </a:xfrm>
        </p:grpSpPr>
        <p:graphicFrame>
          <p:nvGraphicFramePr>
            <p:cNvPr id="9" name="Object 5"/>
            <p:cNvGraphicFramePr>
              <a:graphicFrameLocks noChangeAspect="1"/>
            </p:cNvGraphicFramePr>
            <p:nvPr/>
          </p:nvGraphicFramePr>
          <p:xfrm>
            <a:off x="762000" y="5450114"/>
            <a:ext cx="1752600" cy="417286"/>
          </p:xfrm>
          <a:graphic>
            <a:graphicData uri="http://schemas.openxmlformats.org/presentationml/2006/ole">
              <mc:AlternateContent xmlns:mc="http://schemas.openxmlformats.org/markup-compatibility/2006">
                <mc:Choice xmlns:v="urn:schemas-microsoft-com:vml" Requires="v">
                  <p:oleObj spid="_x0000_s2070" name="Equation" r:id="rId4" imgW="1193295" imgH="228738" progId="Equation.3">
                    <p:embed/>
                  </p:oleObj>
                </mc:Choice>
                <mc:Fallback>
                  <p:oleObj name="Equation" r:id="rId4" imgW="1193295" imgH="228738" progId="Equation.3">
                    <p:embed/>
                    <p:pic>
                      <p:nvPicPr>
                        <p:cNvPr id="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5450114"/>
                          <a:ext cx="1752600" cy="41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sp>
          <p:nvSpPr>
            <p:cNvPr id="10" name="TextBox 9"/>
            <p:cNvSpPr txBox="1"/>
            <p:nvPr/>
          </p:nvSpPr>
          <p:spPr>
            <a:xfrm>
              <a:off x="2514600" y="5486400"/>
              <a:ext cx="6324600" cy="338554"/>
            </a:xfrm>
            <a:prstGeom prst="rect">
              <a:avLst/>
            </a:prstGeom>
            <a:noFill/>
          </p:spPr>
          <p:txBody>
            <a:bodyPr wrap="square" rtlCol="0">
              <a:spAutoFit/>
            </a:bodyPr>
            <a:lstStyle/>
            <a:p>
              <a:r>
                <a:rPr lang="en-US" sz="1600" dirty="0"/>
                <a:t>i</a:t>
              </a:r>
              <a:r>
                <a:rPr lang="en-US" sz="1600" dirty="0" smtClean="0"/>
                <a:t>s the number of common word classes between x</a:t>
              </a:r>
              <a:r>
                <a:rPr lang="en-US" sz="1600" baseline="-25000" dirty="0" smtClean="0"/>
                <a:t>i</a:t>
              </a:r>
              <a:r>
                <a:rPr lang="en-US" sz="1600" dirty="0" smtClean="0"/>
                <a:t> and </a:t>
              </a:r>
              <a:r>
                <a:rPr lang="en-US" sz="1600" dirty="0" err="1" smtClean="0"/>
                <a:t>y</a:t>
              </a:r>
              <a:r>
                <a:rPr lang="en-US" sz="1600" baseline="-25000" dirty="0" err="1" smtClean="0"/>
                <a:t>i</a:t>
              </a:r>
              <a:r>
                <a:rPr lang="en-US" sz="1600" dirty="0" smtClean="0"/>
                <a:t>.</a:t>
              </a:r>
              <a:endParaRPr lang="en-US" sz="1600" dirty="0"/>
            </a:p>
          </p:txBody>
        </p:sp>
      </p:grpSp>
      <p:sp>
        <p:nvSpPr>
          <p:cNvPr id="11" name="TextBox 10"/>
          <p:cNvSpPr txBox="1"/>
          <p:nvPr/>
        </p:nvSpPr>
        <p:spPr>
          <a:xfrm>
            <a:off x="304800" y="4114801"/>
            <a:ext cx="8610600" cy="2209800"/>
          </a:xfrm>
          <a:prstGeom prst="rect">
            <a:avLst/>
          </a:prstGeom>
          <a:noFill/>
        </p:spPr>
        <p:txBody>
          <a:bodyPr wrap="square" rtlCol="0">
            <a:spAutoFit/>
          </a:bodyPr>
          <a:lstStyle/>
          <a:p>
            <a:r>
              <a:rPr lang="en-US" dirty="0"/>
              <a:t>Relation instance </a:t>
            </a:r>
            <a:r>
              <a:rPr lang="en-US" sz="1600" dirty="0"/>
              <a:t>X</a:t>
            </a:r>
            <a:r>
              <a:rPr lang="en-US" sz="1600" dirty="0" smtClean="0"/>
              <a:t>=</a:t>
            </a:r>
            <a:r>
              <a:rPr lang="en-US" sz="1600" dirty="0"/>
              <a:t>[{Hypoglycemia, </a:t>
            </a:r>
            <a:r>
              <a:rPr lang="en-US" sz="1600" b="1" dirty="0"/>
              <a:t>NN</a:t>
            </a:r>
            <a:r>
              <a:rPr lang="en-US" sz="1600" dirty="0"/>
              <a:t>, </a:t>
            </a:r>
            <a:r>
              <a:rPr lang="en-US" sz="1600" b="1" dirty="0"/>
              <a:t>Noun</a:t>
            </a:r>
            <a:r>
              <a:rPr lang="en-US" sz="1600" dirty="0"/>
              <a:t>, </a:t>
            </a:r>
            <a:r>
              <a:rPr lang="en-US" sz="1600" b="1" dirty="0"/>
              <a:t>Event</a:t>
            </a:r>
            <a:r>
              <a:rPr lang="en-US" sz="1600" dirty="0"/>
              <a:t>}, {</a:t>
            </a:r>
            <a:r>
              <a:rPr lang="en-US" sz="1600" b="1" dirty="0"/>
              <a:t>-&gt;</a:t>
            </a:r>
            <a:r>
              <a:rPr lang="en-US" sz="1600" dirty="0"/>
              <a:t>}, {cause, VB, </a:t>
            </a:r>
            <a:r>
              <a:rPr lang="en-US" sz="1600" b="1" dirty="0"/>
              <a:t>Verb</a:t>
            </a:r>
            <a:r>
              <a:rPr lang="en-US" sz="1600" dirty="0"/>
              <a:t>}, {</a:t>
            </a:r>
            <a:r>
              <a:rPr lang="en-US" sz="1600" b="1" dirty="0"/>
              <a:t>&lt;-</a:t>
            </a:r>
            <a:r>
              <a:rPr lang="en-US" sz="1600" dirty="0"/>
              <a:t>}, {action, </a:t>
            </a:r>
            <a:r>
              <a:rPr lang="en-US" sz="1600" b="1" dirty="0"/>
              <a:t>NN</a:t>
            </a:r>
            <a:r>
              <a:rPr lang="en-US" sz="1600" dirty="0"/>
              <a:t>, </a:t>
            </a:r>
            <a:r>
              <a:rPr lang="en-US" sz="1600" b="1" dirty="0"/>
              <a:t>Noun</a:t>
            </a:r>
            <a:r>
              <a:rPr lang="en-US" sz="1600" dirty="0"/>
              <a:t>}, {</a:t>
            </a:r>
            <a:r>
              <a:rPr lang="en-US" sz="1600" b="1" dirty="0"/>
              <a:t>&lt;-</a:t>
            </a:r>
            <a:r>
              <a:rPr lang="en-US" sz="1600" dirty="0"/>
              <a:t>}, {Lantus, </a:t>
            </a:r>
            <a:r>
              <a:rPr lang="en-US" sz="1600" b="1" dirty="0"/>
              <a:t>NN</a:t>
            </a:r>
            <a:r>
              <a:rPr lang="en-US" sz="1600" dirty="0"/>
              <a:t>, </a:t>
            </a:r>
            <a:r>
              <a:rPr lang="en-US" sz="1600" b="1" dirty="0"/>
              <a:t>Noun</a:t>
            </a:r>
            <a:r>
              <a:rPr lang="en-US" sz="1600" dirty="0"/>
              <a:t>, </a:t>
            </a:r>
            <a:r>
              <a:rPr lang="en-US" sz="1600" b="1" dirty="0"/>
              <a:t>Treatment</a:t>
            </a:r>
            <a:r>
              <a:rPr lang="en-US" sz="1600" dirty="0"/>
              <a:t>}]. </a:t>
            </a:r>
          </a:p>
          <a:p>
            <a:r>
              <a:rPr lang="en-US" dirty="0"/>
              <a:t>Relation instance </a:t>
            </a:r>
            <a:r>
              <a:rPr lang="en-US" dirty="0" smtClean="0"/>
              <a:t>y</a:t>
            </a:r>
            <a:r>
              <a:rPr lang="en-US" sz="1600" dirty="0" smtClean="0"/>
              <a:t>=</a:t>
            </a:r>
            <a:r>
              <a:rPr lang="en-US" sz="1600" dirty="0"/>
              <a:t>[{depression, </a:t>
            </a:r>
            <a:r>
              <a:rPr lang="en-US" sz="1600" b="1" dirty="0"/>
              <a:t>NN, Noun, Event</a:t>
            </a:r>
            <a:r>
              <a:rPr lang="en-US" sz="1600" dirty="0"/>
              <a:t>}, {</a:t>
            </a:r>
            <a:r>
              <a:rPr lang="en-US" sz="1600" b="1" dirty="0"/>
              <a:t>-&gt;</a:t>
            </a:r>
            <a:r>
              <a:rPr lang="en-US" sz="1600" dirty="0"/>
              <a:t>}, {indicate, VBP, </a:t>
            </a:r>
            <a:r>
              <a:rPr lang="en-US" sz="1600" b="1" dirty="0"/>
              <a:t>Verb</a:t>
            </a:r>
            <a:r>
              <a:rPr lang="en-US" sz="1600" dirty="0"/>
              <a:t>}, {&lt;-}, {effect, </a:t>
            </a:r>
            <a:r>
              <a:rPr lang="en-US" sz="1600" b="1" dirty="0"/>
              <a:t>NN, Noun</a:t>
            </a:r>
            <a:r>
              <a:rPr lang="en-US" sz="1600" dirty="0"/>
              <a:t>}, {</a:t>
            </a:r>
            <a:r>
              <a:rPr lang="en-US" sz="1600" b="1" dirty="0"/>
              <a:t>&lt;-</a:t>
            </a:r>
            <a:r>
              <a:rPr lang="en-US" sz="1600" dirty="0"/>
              <a:t>}, {Lantus, </a:t>
            </a:r>
            <a:r>
              <a:rPr lang="en-US" sz="1600" b="1" dirty="0"/>
              <a:t>NNP, Noun, Treatment</a:t>
            </a:r>
            <a:r>
              <a:rPr lang="en-US" sz="1600" dirty="0"/>
              <a:t>}]. </a:t>
            </a:r>
          </a:p>
          <a:p>
            <a:r>
              <a:rPr lang="en-US" dirty="0"/>
              <a:t>K(</a:t>
            </a:r>
            <a:r>
              <a:rPr lang="en-US" dirty="0" err="1"/>
              <a:t>x,y</a:t>
            </a:r>
            <a:r>
              <a:rPr lang="en-US" dirty="0"/>
              <a:t>) can be computed as the product of the number of common features x</a:t>
            </a:r>
            <a:r>
              <a:rPr lang="en-US" baseline="-25000" dirty="0"/>
              <a:t>i </a:t>
            </a:r>
            <a:r>
              <a:rPr lang="en-US" dirty="0"/>
              <a:t>and </a:t>
            </a:r>
            <a:r>
              <a:rPr lang="en-US" dirty="0" err="1"/>
              <a:t>y</a:t>
            </a:r>
            <a:r>
              <a:rPr lang="en-US" baseline="-25000" dirty="0" err="1"/>
              <a:t>i</a:t>
            </a:r>
            <a:r>
              <a:rPr lang="en-US" baseline="-25000" dirty="0"/>
              <a:t> </a:t>
            </a:r>
            <a:r>
              <a:rPr lang="en-US" dirty="0"/>
              <a:t>in position </a:t>
            </a:r>
            <a:r>
              <a:rPr lang="en-US" dirty="0" err="1"/>
              <a:t>i</a:t>
            </a:r>
            <a:r>
              <a:rPr lang="en-US" dirty="0"/>
              <a:t>. </a:t>
            </a:r>
          </a:p>
          <a:p>
            <a:pPr lvl="1"/>
            <a:r>
              <a:rPr lang="en-US" sz="1600" dirty="0"/>
              <a:t>K(</a:t>
            </a:r>
            <a:r>
              <a:rPr lang="en-US" sz="1600" dirty="0" err="1"/>
              <a:t>x,y</a:t>
            </a:r>
            <a:r>
              <a:rPr lang="en-US" sz="1600" dirty="0"/>
              <a:t>)=3*1*1*1*2*1*3=18. </a:t>
            </a:r>
          </a:p>
          <a:p>
            <a:endParaRPr lang="en-US" dirty="0"/>
          </a:p>
        </p:txBody>
      </p:sp>
    </p:spTree>
    <p:extLst>
      <p:ext uri="{BB962C8B-B14F-4D97-AF65-F5344CB8AC3E}">
        <p14:creationId xmlns:p14="http://schemas.microsoft.com/office/powerpoint/2010/main" val="21234936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Adverse Drug Event Extraction</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69</a:t>
            </a:fld>
            <a:endParaRPr lang="en-US"/>
          </a:p>
        </p:txBody>
      </p:sp>
      <p:sp>
        <p:nvSpPr>
          <p:cNvPr id="5" name="Content Placeholder 2"/>
          <p:cNvSpPr>
            <a:spLocks noGrp="1"/>
          </p:cNvSpPr>
          <p:nvPr>
            <p:ph idx="1"/>
          </p:nvPr>
        </p:nvSpPr>
        <p:spPr>
          <a:xfrm>
            <a:off x="457200" y="1600200"/>
            <a:ext cx="8229600" cy="4525963"/>
          </a:xfrm>
        </p:spPr>
        <p:txBody>
          <a:bodyPr>
            <a:normAutofit/>
          </a:bodyPr>
          <a:lstStyle/>
          <a:p>
            <a:pPr>
              <a:buNone/>
            </a:pPr>
            <a:r>
              <a:rPr lang="en-US" sz="2400" dirty="0" smtClean="0"/>
              <a:t>SVM Classification</a:t>
            </a:r>
          </a:p>
          <a:p>
            <a:r>
              <a:rPr lang="en-US" sz="2400" dirty="0" smtClean="0"/>
              <a:t>There </a:t>
            </a:r>
            <a:r>
              <a:rPr lang="en-US" sz="2400" dirty="0"/>
              <a:t>are a lot of SVM software/tools have been developed and </a:t>
            </a:r>
            <a:r>
              <a:rPr lang="en-US" sz="2400" dirty="0" smtClean="0"/>
              <a:t>commercialized.</a:t>
            </a:r>
          </a:p>
          <a:p>
            <a:r>
              <a:rPr lang="en-US" sz="2400" dirty="0" smtClean="0"/>
              <a:t>Among </a:t>
            </a:r>
            <a:r>
              <a:rPr lang="en-US" sz="2400" dirty="0"/>
              <a:t>them, </a:t>
            </a:r>
            <a:r>
              <a:rPr lang="en-US" sz="2400" dirty="0" smtClean="0"/>
              <a:t>SVM-light </a:t>
            </a:r>
            <a:r>
              <a:rPr lang="en-US" sz="2400" dirty="0"/>
              <a:t>package and LIBSVM are two of the most widely used tools. Both are free of charge and can be downloaded from the Internet</a:t>
            </a:r>
            <a:r>
              <a:rPr lang="en-US" sz="2400" dirty="0" smtClean="0"/>
              <a:t>.</a:t>
            </a:r>
          </a:p>
          <a:p>
            <a:pPr lvl="1"/>
            <a:r>
              <a:rPr lang="en-US" sz="2000" dirty="0" smtClean="0"/>
              <a:t>SVM-light </a:t>
            </a:r>
            <a:r>
              <a:rPr lang="en-US" sz="2000" dirty="0"/>
              <a:t>is available at http://svmlight.joachims.org/</a:t>
            </a:r>
          </a:p>
          <a:p>
            <a:pPr lvl="1"/>
            <a:r>
              <a:rPr lang="en-US" sz="2000" dirty="0" smtClean="0"/>
              <a:t>LIBSVM </a:t>
            </a:r>
            <a:r>
              <a:rPr lang="en-US" sz="2000" dirty="0"/>
              <a:t>can be found at http://</a:t>
            </a:r>
            <a:r>
              <a:rPr lang="en-US" sz="2000" dirty="0" err="1"/>
              <a:t>www.csie.ntu.edu.tw</a:t>
            </a:r>
            <a:r>
              <a:rPr lang="en-US" sz="2000" dirty="0"/>
              <a:t>/~</a:t>
            </a:r>
            <a:r>
              <a:rPr lang="en-US" sz="2000" dirty="0" err="1"/>
              <a:t>cjlin</a:t>
            </a:r>
            <a:r>
              <a:rPr lang="en-US" sz="2000" dirty="0"/>
              <a:t>/</a:t>
            </a:r>
            <a:r>
              <a:rPr lang="en-US" sz="2000" dirty="0" err="1"/>
              <a:t>libsvm</a:t>
            </a:r>
            <a:r>
              <a:rPr lang="en-US" sz="2000" dirty="0"/>
              <a:t>/ </a:t>
            </a:r>
          </a:p>
        </p:txBody>
      </p:sp>
    </p:spTree>
    <p:extLst>
      <p:ext uri="{BB962C8B-B14F-4D97-AF65-F5344CB8AC3E}">
        <p14:creationId xmlns:p14="http://schemas.microsoft.com/office/powerpoint/2010/main" val="3617439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Classification</a:t>
            </a:r>
            <a:endParaRPr lang="en-US" dirty="0"/>
          </a:p>
        </p:txBody>
      </p:sp>
      <p:sp>
        <p:nvSpPr>
          <p:cNvPr id="3" name="Content Placeholder 2"/>
          <p:cNvSpPr>
            <a:spLocks noGrp="1"/>
          </p:cNvSpPr>
          <p:nvPr>
            <p:ph idx="1"/>
          </p:nvPr>
        </p:nvSpPr>
        <p:spPr>
          <a:xfrm>
            <a:off x="304800" y="1524000"/>
            <a:ext cx="8534400" cy="4953000"/>
          </a:xfrm>
        </p:spPr>
        <p:txBody>
          <a:bodyPr>
            <a:normAutofit/>
          </a:bodyPr>
          <a:lstStyle/>
          <a:p>
            <a:r>
              <a:rPr lang="en-US" sz="2400" dirty="0" smtClean="0"/>
              <a:t>Common features for text classification include: bag-of words (BOW), bigrams, tri-grams and part-of-speech(POS) tags for each word in the document.</a:t>
            </a:r>
          </a:p>
          <a:p>
            <a:r>
              <a:rPr lang="en-US" sz="2400" dirty="0" smtClean="0"/>
              <a:t>The most commonly adopted machine learning algorithms for text classifications are </a:t>
            </a:r>
            <a:r>
              <a:rPr lang="en-US" sz="2400" b="1" dirty="0" smtClean="0"/>
              <a:t>naïve Bayes</a:t>
            </a:r>
            <a:r>
              <a:rPr lang="en-US" sz="2400" dirty="0" smtClean="0"/>
              <a:t>, </a:t>
            </a:r>
            <a:r>
              <a:rPr lang="en-US" sz="2400" b="1" dirty="0" smtClean="0"/>
              <a:t>support vector machines</a:t>
            </a:r>
            <a:r>
              <a:rPr lang="en-US" sz="2400" dirty="0" smtClean="0"/>
              <a:t>, and </a:t>
            </a:r>
            <a:r>
              <a:rPr lang="en-US" sz="2400" b="1" dirty="0" smtClean="0"/>
              <a:t>maximum entropy </a:t>
            </a:r>
            <a:r>
              <a:rPr lang="en-US" sz="2400" dirty="0" smtClean="0"/>
              <a:t>classifications.</a:t>
            </a:r>
          </a:p>
          <a:p>
            <a:endParaRPr lang="en-US" sz="2400" dirty="0" smtClean="0"/>
          </a:p>
          <a:p>
            <a:endParaRPr lang="en-US" sz="2400" dirty="0" smtClean="0"/>
          </a:p>
          <a:p>
            <a:endParaRPr lang="en-US" sz="2400" dirty="0" smtClean="0"/>
          </a:p>
          <a:p>
            <a:endParaRPr lang="en-US" sz="2400" dirty="0" smtClean="0"/>
          </a:p>
          <a:p>
            <a:endParaRPr lang="en-US" sz="24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7</a:t>
            </a:fld>
            <a:endParaRPr lang="en-US"/>
          </a:p>
        </p:txBody>
      </p:sp>
      <p:graphicFrame>
        <p:nvGraphicFramePr>
          <p:cNvPr id="5" name="Table 4"/>
          <p:cNvGraphicFramePr>
            <a:graphicFrameLocks noGrp="1"/>
          </p:cNvGraphicFramePr>
          <p:nvPr/>
        </p:nvGraphicFramePr>
        <p:xfrm>
          <a:off x="838200" y="4038600"/>
          <a:ext cx="7467599" cy="2133600"/>
        </p:xfrm>
        <a:graphic>
          <a:graphicData uri="http://schemas.openxmlformats.org/drawingml/2006/table">
            <a:tbl>
              <a:tblPr/>
              <a:tblGrid>
                <a:gridCol w="1958715"/>
                <a:gridCol w="2156085"/>
                <a:gridCol w="3352799"/>
              </a:tblGrid>
              <a:tr h="266700">
                <a:tc>
                  <a:txBody>
                    <a:bodyPr/>
                    <a:lstStyle/>
                    <a:p>
                      <a:pPr algn="ctr" fontAlgn="b"/>
                      <a:r>
                        <a:rPr lang="en-US" sz="1600" b="1" i="0" u="none" strike="noStrike" dirty="0">
                          <a:solidFill>
                            <a:srgbClr val="000000"/>
                          </a:solidFill>
                          <a:latin typeface="Calibri"/>
                        </a:rPr>
                        <a:t>Algorithm</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Language</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smtClean="0">
                          <a:solidFill>
                            <a:srgbClr val="000000"/>
                          </a:solidFill>
                          <a:latin typeface="Calibri"/>
                        </a:rPr>
                        <a:t>Tools</a:t>
                      </a:r>
                      <a:endParaRPr lang="en-US" sz="1600" b="1" i="0" u="none" strike="noStrike" dirty="0">
                        <a:solidFill>
                          <a:srgbClr val="000000"/>
                        </a:solidFill>
                        <a:latin typeface="Calibri"/>
                      </a:endParaRP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rowSpan="2">
                  <a:txBody>
                    <a:bodyPr/>
                    <a:lstStyle/>
                    <a:p>
                      <a:pPr algn="l" fontAlgn="ctr"/>
                      <a:r>
                        <a:rPr lang="en-US" sz="1600" b="0" i="0" u="none" strike="noStrike" dirty="0">
                          <a:solidFill>
                            <a:srgbClr val="000000"/>
                          </a:solidFill>
                          <a:latin typeface="Calibri"/>
                        </a:rPr>
                        <a:t>Naïve Bayes</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Java</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hlinkClick r:id="rId2"/>
                        </a:rPr>
                        <a:t>Weka</a:t>
                      </a:r>
                      <a:r>
                        <a:rPr lang="en-US" sz="1600" b="0" i="0" u="none" strike="noStrike" dirty="0">
                          <a:solidFill>
                            <a:srgbClr val="000000"/>
                          </a:solidFill>
                          <a:latin typeface="Calibri"/>
                        </a:rPr>
                        <a:t>, </a:t>
                      </a:r>
                      <a:r>
                        <a:rPr lang="en-US" sz="1600" b="0" i="0" u="none" strike="noStrike" dirty="0">
                          <a:solidFill>
                            <a:srgbClr val="000000"/>
                          </a:solidFill>
                          <a:latin typeface="Calibri"/>
                          <a:hlinkClick r:id="rId3"/>
                        </a:rPr>
                        <a:t>Mahout</a:t>
                      </a:r>
                      <a:r>
                        <a:rPr lang="en-US" sz="1600" b="0" i="0" u="none" strike="noStrike" dirty="0">
                          <a:solidFill>
                            <a:srgbClr val="000000"/>
                          </a:solidFill>
                          <a:latin typeface="Calibri"/>
                        </a:rPr>
                        <a:t>, </a:t>
                      </a:r>
                      <a:r>
                        <a:rPr lang="en-US" sz="1600" b="0" i="0" u="none" strike="noStrike" dirty="0">
                          <a:solidFill>
                            <a:srgbClr val="000000"/>
                          </a:solidFill>
                          <a:latin typeface="Calibri"/>
                          <a:hlinkClick r:id="rId4"/>
                        </a:rPr>
                        <a:t>Mallet</a:t>
                      </a:r>
                      <a:endParaRPr lang="en-US" sz="1600" b="0" i="0" u="none" strike="noStrike" dirty="0">
                        <a:solidFill>
                          <a:srgbClr val="000000"/>
                        </a:solidFill>
                        <a:latin typeface="Calibri"/>
                      </a:endParaRP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vMerge="1">
                  <a:txBody>
                    <a:bodyPr/>
                    <a:lstStyle/>
                    <a:p>
                      <a:endParaRPr lang="en-US"/>
                    </a:p>
                  </a:txBody>
                  <a:tcPr/>
                </a:tc>
                <a:tc>
                  <a:txBody>
                    <a:bodyPr/>
                    <a:lstStyle/>
                    <a:p>
                      <a:pPr algn="l" fontAlgn="b"/>
                      <a:r>
                        <a:rPr lang="en-US" sz="1600" b="0" i="0" u="none" strike="noStrike">
                          <a:solidFill>
                            <a:srgbClr val="000000"/>
                          </a:solidFill>
                          <a:latin typeface="Calibri"/>
                        </a:rPr>
                        <a:t>Python</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hlinkClick r:id="rId5"/>
                        </a:rPr>
                        <a:t>NLTK</a:t>
                      </a:r>
                      <a:endParaRPr lang="en-US" sz="1600" b="0" i="0" u="none" strike="noStrike" dirty="0">
                        <a:solidFill>
                          <a:srgbClr val="000000"/>
                        </a:solidFill>
                        <a:latin typeface="Calibri"/>
                      </a:endParaRP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rowSpan="3">
                  <a:txBody>
                    <a:bodyPr/>
                    <a:lstStyle/>
                    <a:p>
                      <a:pPr algn="l" fontAlgn="ctr"/>
                      <a:r>
                        <a:rPr lang="en-US" sz="1600" b="0" i="0" u="none" strike="noStrike">
                          <a:solidFill>
                            <a:srgbClr val="000000"/>
                          </a:solidFill>
                          <a:latin typeface="Calibri"/>
                        </a:rPr>
                        <a:t>Support Vector Machines</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C++</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hlinkClick r:id="rId6"/>
                        </a:rPr>
                        <a:t>SVM-light</a:t>
                      </a:r>
                      <a:r>
                        <a:rPr lang="en-US" sz="1600" b="0" i="0" u="none" strike="noStrike" dirty="0">
                          <a:solidFill>
                            <a:srgbClr val="000000"/>
                          </a:solidFill>
                          <a:latin typeface="Calibri"/>
                        </a:rPr>
                        <a:t>, </a:t>
                      </a:r>
                      <a:r>
                        <a:rPr lang="en-US" sz="1600" b="0" i="0" u="none" strike="noStrike" dirty="0">
                          <a:solidFill>
                            <a:srgbClr val="000000"/>
                          </a:solidFill>
                          <a:latin typeface="Calibri"/>
                          <a:hlinkClick r:id="rId7"/>
                        </a:rPr>
                        <a:t>mySVM</a:t>
                      </a:r>
                      <a:r>
                        <a:rPr lang="en-US" sz="1600" b="0" i="0" u="none" strike="noStrike" dirty="0">
                          <a:solidFill>
                            <a:srgbClr val="000000"/>
                          </a:solidFill>
                          <a:latin typeface="Calibri"/>
                        </a:rPr>
                        <a:t>, </a:t>
                      </a:r>
                      <a:r>
                        <a:rPr lang="en-US" sz="1600" b="0" i="0" u="none" strike="noStrike" dirty="0">
                          <a:solidFill>
                            <a:srgbClr val="000000"/>
                          </a:solidFill>
                          <a:latin typeface="Calibri"/>
                          <a:hlinkClick r:id="rId8"/>
                        </a:rPr>
                        <a:t>LibSVM</a:t>
                      </a:r>
                      <a:endParaRPr lang="en-US" sz="1600" b="0" i="0" u="none" strike="noStrike" dirty="0">
                        <a:solidFill>
                          <a:srgbClr val="000000"/>
                        </a:solidFill>
                        <a:latin typeface="Calibri"/>
                      </a:endParaRP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vMerge="1">
                  <a:txBody>
                    <a:bodyPr/>
                    <a:lstStyle/>
                    <a:p>
                      <a:endParaRPr lang="en-US"/>
                    </a:p>
                  </a:txBody>
                  <a:tcPr/>
                </a:tc>
                <a:tc>
                  <a:txBody>
                    <a:bodyPr/>
                    <a:lstStyle/>
                    <a:p>
                      <a:pPr algn="l" fontAlgn="b"/>
                      <a:r>
                        <a:rPr lang="en-US" sz="1600" b="0" i="0" u="none" strike="noStrike">
                          <a:solidFill>
                            <a:srgbClr val="000000"/>
                          </a:solidFill>
                          <a:latin typeface="Calibri"/>
                        </a:rPr>
                        <a:t>MatLab</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hlinkClick r:id="rId9"/>
                        </a:rPr>
                        <a:t>SVM Toolbox</a:t>
                      </a:r>
                      <a:endParaRPr lang="en-US" sz="1600" b="0" i="0" u="none" strike="noStrike" dirty="0">
                        <a:solidFill>
                          <a:srgbClr val="000000"/>
                        </a:solidFill>
                        <a:latin typeface="Calibri"/>
                      </a:endParaRP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vMerge="1">
                  <a:txBody>
                    <a:bodyPr/>
                    <a:lstStyle/>
                    <a:p>
                      <a:endParaRPr lang="en-US"/>
                    </a:p>
                  </a:txBody>
                  <a:tcPr/>
                </a:tc>
                <a:tc>
                  <a:txBody>
                    <a:bodyPr/>
                    <a:lstStyle/>
                    <a:p>
                      <a:pPr algn="l" fontAlgn="b"/>
                      <a:r>
                        <a:rPr lang="en-US" sz="1600" b="0" i="0" u="none" strike="noStrike">
                          <a:solidFill>
                            <a:srgbClr val="000000"/>
                          </a:solidFill>
                          <a:latin typeface="Calibri"/>
                        </a:rPr>
                        <a:t>Java</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hlinkClick r:id="rId2"/>
                        </a:rPr>
                        <a:t>Weka</a:t>
                      </a:r>
                      <a:endParaRPr lang="en-US" sz="1600" b="0" i="0" u="none" strike="noStrike" dirty="0">
                        <a:solidFill>
                          <a:srgbClr val="000000"/>
                        </a:solidFill>
                        <a:latin typeface="Calibri"/>
                      </a:endParaRP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rowSpan="2">
                  <a:txBody>
                    <a:bodyPr/>
                    <a:lstStyle/>
                    <a:p>
                      <a:pPr algn="l" fontAlgn="ctr"/>
                      <a:r>
                        <a:rPr lang="en-US" sz="1600" b="0" i="0" u="none" strike="noStrike">
                          <a:solidFill>
                            <a:srgbClr val="000000"/>
                          </a:solidFill>
                          <a:latin typeface="Calibri"/>
                        </a:rPr>
                        <a:t>Maximum entropy</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Java</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hlinkClick r:id="rId4"/>
                        </a:rPr>
                        <a:t>Mallet</a:t>
                      </a:r>
                      <a:endParaRPr lang="en-US" sz="1600" b="0" i="0" u="none" strike="noStrike" dirty="0">
                        <a:solidFill>
                          <a:srgbClr val="000000"/>
                        </a:solidFill>
                        <a:latin typeface="Calibri"/>
                      </a:endParaRP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vMerge="1">
                  <a:txBody>
                    <a:bodyPr/>
                    <a:lstStyle/>
                    <a:p>
                      <a:endParaRPr lang="en-US"/>
                    </a:p>
                  </a:txBody>
                  <a:tcPr/>
                </a:tc>
                <a:tc>
                  <a:txBody>
                    <a:bodyPr/>
                    <a:lstStyle/>
                    <a:p>
                      <a:pPr algn="l" fontAlgn="b"/>
                      <a:r>
                        <a:rPr lang="en-US" sz="1600" b="0" i="0" u="none" strike="noStrike">
                          <a:solidFill>
                            <a:srgbClr val="000000"/>
                          </a:solidFill>
                          <a:latin typeface="Calibri"/>
                        </a:rPr>
                        <a:t>Python </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hlinkClick r:id="rId10"/>
                        </a:rPr>
                        <a:t>NLTK</a:t>
                      </a:r>
                      <a:endParaRPr lang="en-US" sz="1600" b="0" i="0" u="none" strike="noStrike" dirty="0">
                        <a:solidFill>
                          <a:srgbClr val="000000"/>
                        </a:solidFill>
                        <a:latin typeface="Calibri"/>
                      </a:endParaRP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Adverse Drug Event Extraction</a:t>
            </a:r>
            <a:endParaRPr lang="en-US" dirty="0"/>
          </a:p>
        </p:txBody>
      </p:sp>
      <p:sp>
        <p:nvSpPr>
          <p:cNvPr id="3" name="Content Placeholder 2"/>
          <p:cNvSpPr>
            <a:spLocks noGrp="1"/>
          </p:cNvSpPr>
          <p:nvPr>
            <p:ph idx="1"/>
          </p:nvPr>
        </p:nvSpPr>
        <p:spPr/>
        <p:txBody>
          <a:bodyPr/>
          <a:lstStyle/>
          <a:p>
            <a:r>
              <a:rPr lang="en-US" dirty="0" smtClean="0"/>
              <a:t>SVM-light</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70</a:t>
            </a:fld>
            <a:endParaRPr lang="en-US"/>
          </a:p>
        </p:txBody>
      </p:sp>
      <p:pic>
        <p:nvPicPr>
          <p:cNvPr id="74754" name="Picture 2"/>
          <p:cNvPicPr>
            <a:picLocks noChangeAspect="1" noChangeArrowheads="1"/>
          </p:cNvPicPr>
          <p:nvPr/>
        </p:nvPicPr>
        <p:blipFill>
          <a:blip r:embed="rId2" cstate="print"/>
          <a:srcRect/>
          <a:stretch>
            <a:fillRect/>
          </a:stretch>
        </p:blipFill>
        <p:spPr bwMode="auto">
          <a:xfrm>
            <a:off x="152400" y="2514600"/>
            <a:ext cx="4378147" cy="2057400"/>
          </a:xfrm>
          <a:prstGeom prst="rect">
            <a:avLst/>
          </a:prstGeom>
          <a:noFill/>
          <a:ln w="9525">
            <a:solidFill>
              <a:schemeClr val="accent1"/>
            </a:solidFill>
            <a:miter lim="800000"/>
            <a:headEnd/>
            <a:tailEnd/>
          </a:ln>
        </p:spPr>
      </p:pic>
      <p:pic>
        <p:nvPicPr>
          <p:cNvPr id="74755" name="Picture 3"/>
          <p:cNvPicPr>
            <a:picLocks noChangeAspect="1" noChangeArrowheads="1"/>
          </p:cNvPicPr>
          <p:nvPr/>
        </p:nvPicPr>
        <p:blipFill>
          <a:blip r:embed="rId3" cstate="print"/>
          <a:srcRect/>
          <a:stretch>
            <a:fillRect/>
          </a:stretch>
        </p:blipFill>
        <p:spPr bwMode="auto">
          <a:xfrm>
            <a:off x="4343400" y="1676400"/>
            <a:ext cx="4699242" cy="5148263"/>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Adverse Drug Event Extraction</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71</a:t>
            </a:fld>
            <a:endParaRPr lang="en-US"/>
          </a:p>
        </p:txBody>
      </p:sp>
      <p:sp>
        <p:nvSpPr>
          <p:cNvPr id="5" name="Content Placeholder 2"/>
          <p:cNvSpPr>
            <a:spLocks noGrp="1"/>
          </p:cNvSpPr>
          <p:nvPr>
            <p:ph idx="1"/>
          </p:nvPr>
        </p:nvSpPr>
        <p:spPr>
          <a:xfrm>
            <a:off x="381000" y="1752600"/>
            <a:ext cx="8610600" cy="4800600"/>
          </a:xfrm>
          <a:ln>
            <a:solidFill>
              <a:schemeClr val="tx1"/>
            </a:solidFill>
          </a:ln>
        </p:spPr>
        <p:txBody>
          <a:bodyPr>
            <a:normAutofit fontScale="32500" lnSpcReduction="20000"/>
          </a:bodyPr>
          <a:lstStyle/>
          <a:p>
            <a:pPr>
              <a:buNone/>
            </a:pPr>
            <a:r>
              <a:rPr lang="en-US" sz="6000" b="1" cap="all" dirty="0" smtClean="0"/>
              <a:t>Algorithm . </a:t>
            </a:r>
            <a:r>
              <a:rPr lang="en-US" sz="6000" cap="all" dirty="0" smtClean="0"/>
              <a:t>Statistical Learning for Adverse Drug Event Extraction</a:t>
            </a:r>
            <a:endParaRPr lang="en-US" sz="6000" b="1" cap="all" dirty="0" smtClean="0"/>
          </a:p>
          <a:p>
            <a:pPr>
              <a:buNone/>
            </a:pPr>
            <a:r>
              <a:rPr lang="en-US" sz="6000" b="1" dirty="0" smtClean="0"/>
              <a:t>Input:</a:t>
            </a:r>
            <a:r>
              <a:rPr lang="en-US" sz="6000" dirty="0" smtClean="0"/>
              <a:t> all the relation instances with a pair of related drug and medical events, </a:t>
            </a:r>
            <a:r>
              <a:rPr lang="en-US" sz="6000" i="1" dirty="0" smtClean="0"/>
              <a:t>R(drug, event).</a:t>
            </a:r>
            <a:r>
              <a:rPr lang="en-US" sz="6000" dirty="0" smtClean="0"/>
              <a:t> </a:t>
            </a:r>
          </a:p>
          <a:p>
            <a:pPr>
              <a:buNone/>
            </a:pPr>
            <a:r>
              <a:rPr lang="en-US" sz="6000" b="1" dirty="0" smtClean="0"/>
              <a:t>Output:</a:t>
            </a:r>
            <a:r>
              <a:rPr lang="en-US" sz="6000" dirty="0" smtClean="0"/>
              <a:t> whether the instances have a pair of related drug and event</a:t>
            </a:r>
          </a:p>
          <a:p>
            <a:pPr>
              <a:buNone/>
            </a:pPr>
            <a:r>
              <a:rPr lang="en-US" sz="6000" b="1" dirty="0" smtClean="0"/>
              <a:t>Procedure:</a:t>
            </a:r>
          </a:p>
          <a:p>
            <a:pPr>
              <a:buNone/>
            </a:pPr>
            <a:r>
              <a:rPr lang="en-US" sz="6000" b="1" dirty="0" smtClean="0"/>
              <a:t>1. For each </a:t>
            </a:r>
            <a:r>
              <a:rPr lang="en-US" sz="6000" dirty="0" smtClean="0"/>
              <a:t>relation instance </a:t>
            </a:r>
            <a:r>
              <a:rPr lang="en-US" sz="6000" i="1" dirty="0" smtClean="0"/>
              <a:t>R(</a:t>
            </a:r>
            <a:r>
              <a:rPr lang="en-US" sz="6000" i="1" dirty="0" err="1" smtClean="0"/>
              <a:t>drug,event</a:t>
            </a:r>
            <a:r>
              <a:rPr lang="en-US" sz="6000" i="1" dirty="0" smtClean="0"/>
              <a:t>) </a:t>
            </a:r>
            <a:r>
              <a:rPr lang="en-US" sz="6000" b="1" dirty="0" smtClean="0"/>
              <a:t>:</a:t>
            </a:r>
          </a:p>
          <a:p>
            <a:pPr>
              <a:buNone/>
            </a:pPr>
            <a:r>
              <a:rPr lang="en-US" sz="6000" b="1" dirty="0" smtClean="0"/>
              <a:t>	</a:t>
            </a:r>
            <a:r>
              <a:rPr lang="en-US" sz="6000" dirty="0" smtClean="0"/>
              <a:t>Generate Dependency tree T of </a:t>
            </a:r>
            <a:r>
              <a:rPr lang="en-US" sz="6000" i="1" dirty="0" smtClean="0"/>
              <a:t>R(</a:t>
            </a:r>
            <a:r>
              <a:rPr lang="en-US" sz="6000" i="1" dirty="0" err="1" smtClean="0"/>
              <a:t>drug,event</a:t>
            </a:r>
            <a:r>
              <a:rPr lang="en-US" sz="6000" i="1" dirty="0" smtClean="0"/>
              <a:t>)</a:t>
            </a:r>
          </a:p>
          <a:p>
            <a:pPr>
              <a:buNone/>
            </a:pPr>
            <a:r>
              <a:rPr lang="en-US" sz="6000" dirty="0" smtClean="0"/>
              <a:t>	Features = </a:t>
            </a:r>
            <a:r>
              <a:rPr lang="en-US" sz="6000" i="1" dirty="0" smtClean="0"/>
              <a:t>Shortest Dependency Path Extraction </a:t>
            </a:r>
            <a:r>
              <a:rPr lang="en-US" sz="6000" dirty="0" smtClean="0"/>
              <a:t>(T, </a:t>
            </a:r>
            <a:r>
              <a:rPr lang="en-US" sz="6000" i="1" dirty="0" smtClean="0"/>
              <a:t>R</a:t>
            </a:r>
            <a:r>
              <a:rPr lang="en-US" sz="6000" dirty="0" smtClean="0"/>
              <a:t>)</a:t>
            </a:r>
          </a:p>
          <a:p>
            <a:pPr>
              <a:buNone/>
            </a:pPr>
            <a:r>
              <a:rPr lang="en-US" sz="6000" dirty="0" smtClean="0"/>
              <a:t>	Features = </a:t>
            </a:r>
            <a:r>
              <a:rPr lang="en-US" sz="6000" i="1" dirty="0" smtClean="0"/>
              <a:t>Syntactic and Semantic Classes Mapping </a:t>
            </a:r>
            <a:r>
              <a:rPr lang="en-US" sz="6000" dirty="0" smtClean="0"/>
              <a:t>(Features)</a:t>
            </a:r>
          </a:p>
          <a:p>
            <a:pPr>
              <a:buNone/>
            </a:pPr>
            <a:r>
              <a:rPr lang="en-US" sz="6000" dirty="0" smtClean="0"/>
              <a:t>2. Separate relation instances into training set and test set</a:t>
            </a:r>
          </a:p>
          <a:p>
            <a:pPr>
              <a:buNone/>
            </a:pPr>
            <a:r>
              <a:rPr lang="en-US" sz="6000" dirty="0" smtClean="0"/>
              <a:t>3. Train a SVM classifier C with </a:t>
            </a:r>
            <a:r>
              <a:rPr lang="en-US" sz="6000" i="1" dirty="0" smtClean="0"/>
              <a:t>shortest dependency kernel function </a:t>
            </a:r>
            <a:r>
              <a:rPr lang="en-US" sz="6000" dirty="0" smtClean="0"/>
              <a:t>based on the training set </a:t>
            </a:r>
          </a:p>
          <a:p>
            <a:pPr>
              <a:buNone/>
            </a:pPr>
            <a:r>
              <a:rPr lang="en-US" sz="6000" dirty="0" smtClean="0"/>
              <a:t>4. Use the SVM classifier C to classify instances in the test set into two classes </a:t>
            </a:r>
            <a:r>
              <a:rPr lang="en-US" sz="6000" i="1" dirty="0" smtClean="0"/>
              <a:t>R(drug, event) </a:t>
            </a:r>
            <a:r>
              <a:rPr lang="en-US" sz="6000" dirty="0" smtClean="0"/>
              <a:t>= True and </a:t>
            </a:r>
            <a:r>
              <a:rPr lang="en-US" sz="6000" i="1" dirty="0" smtClean="0"/>
              <a:t>R(drug, event) </a:t>
            </a:r>
            <a:r>
              <a:rPr lang="en-US" sz="6000" dirty="0" smtClean="0"/>
              <a:t>= False.</a:t>
            </a:r>
          </a:p>
          <a:p>
            <a:pPr>
              <a:buNone/>
            </a:pPr>
            <a:endParaRPr lang="en-US" dirty="0" smtClean="0"/>
          </a:p>
          <a:p>
            <a:pPr>
              <a:buNone/>
            </a:pPr>
            <a:r>
              <a:rPr lang="en-US" b="1" dirty="0" smtClean="0"/>
              <a:t>	</a:t>
            </a:r>
          </a:p>
          <a:p>
            <a:pPr>
              <a:buNone/>
            </a:pPr>
            <a:endParaRPr lang="en-US" b="1" dirty="0" smtClean="0"/>
          </a:p>
          <a:p>
            <a:endParaRPr lang="en-US" dirty="0"/>
          </a:p>
        </p:txBody>
      </p:sp>
    </p:spTree>
    <p:extLst>
      <p:ext uri="{BB962C8B-B14F-4D97-AF65-F5344CB8AC3E}">
        <p14:creationId xmlns:p14="http://schemas.microsoft.com/office/powerpoint/2010/main" val="26563654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Adverse Drug Event Extraction</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72</a:t>
            </a:fld>
            <a:endParaRPr lang="en-US"/>
          </a:p>
        </p:txBody>
      </p:sp>
      <p:sp>
        <p:nvSpPr>
          <p:cNvPr id="5" name="Content Placeholder 2"/>
          <p:cNvSpPr>
            <a:spLocks noGrp="1"/>
          </p:cNvSpPr>
          <p:nvPr>
            <p:ph idx="1"/>
          </p:nvPr>
        </p:nvSpPr>
        <p:spPr>
          <a:ln>
            <a:solidFill>
              <a:schemeClr val="tx1"/>
            </a:solidFill>
          </a:ln>
        </p:spPr>
        <p:txBody>
          <a:bodyPr>
            <a:normAutofit fontScale="70000" lnSpcReduction="20000"/>
          </a:bodyPr>
          <a:lstStyle/>
          <a:p>
            <a:pPr>
              <a:buNone/>
            </a:pPr>
            <a:r>
              <a:rPr lang="en-US" b="1" cap="all" dirty="0" smtClean="0"/>
              <a:t>Algorithm . </a:t>
            </a:r>
            <a:r>
              <a:rPr lang="en-US" cap="all" dirty="0" smtClean="0"/>
              <a:t>Semantic Filtering Algorithm</a:t>
            </a:r>
            <a:endParaRPr lang="en-US" b="1" cap="all" dirty="0" smtClean="0"/>
          </a:p>
          <a:p>
            <a:pPr>
              <a:buNone/>
            </a:pPr>
            <a:r>
              <a:rPr lang="en-US" b="1" dirty="0" smtClean="0"/>
              <a:t>Input:</a:t>
            </a:r>
            <a:r>
              <a:rPr lang="en-US" dirty="0" smtClean="0"/>
              <a:t> a relation instance </a:t>
            </a:r>
            <a:r>
              <a:rPr lang="en-US" dirty="0" err="1" smtClean="0"/>
              <a:t>i</a:t>
            </a:r>
            <a:r>
              <a:rPr lang="en-US" dirty="0" smtClean="0"/>
              <a:t> with a pair of related drug and medical events, </a:t>
            </a:r>
            <a:r>
              <a:rPr lang="en-US" i="1" dirty="0" smtClean="0"/>
              <a:t>R(drug, event).</a:t>
            </a:r>
            <a:r>
              <a:rPr lang="en-US" dirty="0" smtClean="0"/>
              <a:t> </a:t>
            </a:r>
          </a:p>
          <a:p>
            <a:pPr>
              <a:buNone/>
            </a:pPr>
            <a:r>
              <a:rPr lang="en-US" b="1" dirty="0" smtClean="0"/>
              <a:t>Output:</a:t>
            </a:r>
            <a:r>
              <a:rPr lang="en-US" dirty="0" smtClean="0"/>
              <a:t> The relation type. </a:t>
            </a:r>
          </a:p>
          <a:p>
            <a:pPr>
              <a:buNone/>
            </a:pPr>
            <a:r>
              <a:rPr lang="en-US" b="1" dirty="0" smtClean="0"/>
              <a:t>If</a:t>
            </a:r>
            <a:r>
              <a:rPr lang="en-US" dirty="0" smtClean="0"/>
              <a:t> drug exists </a:t>
            </a:r>
            <a:r>
              <a:rPr lang="en-US" b="1" dirty="0" smtClean="0"/>
              <a:t>in</a:t>
            </a:r>
            <a:r>
              <a:rPr lang="en-US" dirty="0" smtClean="0"/>
              <a:t> FAERS:</a:t>
            </a:r>
            <a:endParaRPr lang="en-US" b="1" dirty="0" smtClean="0"/>
          </a:p>
          <a:p>
            <a:pPr>
              <a:buNone/>
            </a:pPr>
            <a:r>
              <a:rPr lang="en-US" dirty="0" smtClean="0"/>
              <a:t>	</a:t>
            </a:r>
            <a:r>
              <a:rPr lang="en-US" i="1" dirty="0" smtClean="0"/>
              <a:t>Get</a:t>
            </a:r>
            <a:r>
              <a:rPr lang="en-US" dirty="0" smtClean="0"/>
              <a:t> indication list </a:t>
            </a:r>
            <a:r>
              <a:rPr lang="en-US" b="1" dirty="0" smtClean="0"/>
              <a:t>for</a:t>
            </a:r>
            <a:r>
              <a:rPr lang="en-US" dirty="0" smtClean="0"/>
              <a:t> drug;</a:t>
            </a:r>
            <a:endParaRPr lang="en-US" b="1" dirty="0" smtClean="0"/>
          </a:p>
          <a:p>
            <a:pPr>
              <a:buNone/>
            </a:pPr>
            <a:r>
              <a:rPr lang="en-US" dirty="0" smtClean="0"/>
              <a:t>	</a:t>
            </a:r>
            <a:r>
              <a:rPr lang="en-US" b="1" dirty="0" smtClean="0"/>
              <a:t>For</a:t>
            </a:r>
            <a:r>
              <a:rPr lang="en-US" dirty="0" smtClean="0"/>
              <a:t> indication </a:t>
            </a:r>
            <a:r>
              <a:rPr lang="en-US" b="1" dirty="0" smtClean="0"/>
              <a:t>in</a:t>
            </a:r>
            <a:r>
              <a:rPr lang="en-US" dirty="0" smtClean="0"/>
              <a:t> indication list:</a:t>
            </a:r>
            <a:endParaRPr lang="en-US" b="1" dirty="0" smtClean="0"/>
          </a:p>
          <a:p>
            <a:pPr>
              <a:buNone/>
            </a:pPr>
            <a:r>
              <a:rPr lang="en-US" dirty="0" smtClean="0"/>
              <a:t>		</a:t>
            </a:r>
            <a:r>
              <a:rPr lang="en-US" b="1" dirty="0" smtClean="0"/>
              <a:t>If</a:t>
            </a:r>
            <a:r>
              <a:rPr lang="en-US" dirty="0" smtClean="0"/>
              <a:t> event= indication:</a:t>
            </a:r>
            <a:endParaRPr lang="en-US" b="1" dirty="0" smtClean="0"/>
          </a:p>
          <a:p>
            <a:pPr>
              <a:buNone/>
            </a:pPr>
            <a:r>
              <a:rPr lang="en-US" dirty="0" smtClean="0"/>
              <a:t>			</a:t>
            </a:r>
            <a:r>
              <a:rPr lang="en-US" b="1" dirty="0" smtClean="0"/>
              <a:t>Return</a:t>
            </a:r>
            <a:r>
              <a:rPr lang="en-US" dirty="0" smtClean="0"/>
              <a:t> </a:t>
            </a:r>
            <a:r>
              <a:rPr lang="en-US" i="1" dirty="0" smtClean="0"/>
              <a:t>R(drug, event) </a:t>
            </a:r>
            <a:r>
              <a:rPr lang="en-US" dirty="0" smtClean="0"/>
              <a:t>= ‘Drug Indication’;</a:t>
            </a:r>
            <a:endParaRPr lang="en-US" b="1" dirty="0" smtClean="0"/>
          </a:p>
          <a:p>
            <a:pPr>
              <a:buNone/>
            </a:pPr>
            <a:r>
              <a:rPr lang="en-US" dirty="0" smtClean="0"/>
              <a:t>	</a:t>
            </a:r>
            <a:r>
              <a:rPr lang="en-US" b="1" dirty="0" smtClean="0"/>
              <a:t>For</a:t>
            </a:r>
            <a:r>
              <a:rPr lang="en-US" dirty="0" smtClean="0"/>
              <a:t> rule </a:t>
            </a:r>
            <a:r>
              <a:rPr lang="en-US" b="1" dirty="0" smtClean="0"/>
              <a:t>in</a:t>
            </a:r>
            <a:r>
              <a:rPr lang="en-US" dirty="0" smtClean="0"/>
              <a:t> </a:t>
            </a:r>
            <a:r>
              <a:rPr lang="en-US" dirty="0" err="1" smtClean="0"/>
              <a:t>NegEX</a:t>
            </a:r>
            <a:r>
              <a:rPr lang="en-US" dirty="0" smtClean="0"/>
              <a:t>:</a:t>
            </a:r>
            <a:endParaRPr lang="en-US" b="1" dirty="0" smtClean="0"/>
          </a:p>
          <a:p>
            <a:pPr>
              <a:buNone/>
            </a:pPr>
            <a:r>
              <a:rPr lang="en-US" dirty="0" smtClean="0"/>
              <a:t>		</a:t>
            </a:r>
            <a:r>
              <a:rPr lang="en-US" b="1" dirty="0" smtClean="0"/>
              <a:t>If</a:t>
            </a:r>
            <a:r>
              <a:rPr lang="en-US" dirty="0" smtClean="0"/>
              <a:t> relation instance </a:t>
            </a:r>
            <a:r>
              <a:rPr lang="en-US" dirty="0" err="1" smtClean="0"/>
              <a:t>i</a:t>
            </a:r>
            <a:r>
              <a:rPr lang="en-US" dirty="0" smtClean="0"/>
              <a:t> </a:t>
            </a:r>
            <a:r>
              <a:rPr lang="en-US" i="1" dirty="0" smtClean="0"/>
              <a:t>matches</a:t>
            </a:r>
            <a:r>
              <a:rPr lang="en-US" dirty="0" smtClean="0"/>
              <a:t> rule:</a:t>
            </a:r>
            <a:endParaRPr lang="en-US" b="1" dirty="0" smtClean="0"/>
          </a:p>
          <a:p>
            <a:pPr>
              <a:buNone/>
            </a:pPr>
            <a:r>
              <a:rPr lang="en-US" dirty="0" smtClean="0"/>
              <a:t>			</a:t>
            </a:r>
            <a:r>
              <a:rPr lang="en-US" b="1" dirty="0" smtClean="0"/>
              <a:t>Return</a:t>
            </a:r>
            <a:r>
              <a:rPr lang="en-US" dirty="0" smtClean="0"/>
              <a:t> </a:t>
            </a:r>
            <a:r>
              <a:rPr lang="en-US" i="1" dirty="0" smtClean="0"/>
              <a:t>R(drug, event) </a:t>
            </a:r>
            <a:r>
              <a:rPr lang="en-US" dirty="0" smtClean="0"/>
              <a:t>= ‘Negated Adverse Drug Event’;</a:t>
            </a:r>
            <a:endParaRPr lang="en-US" b="1" dirty="0" smtClean="0"/>
          </a:p>
          <a:p>
            <a:pPr>
              <a:buNone/>
            </a:pPr>
            <a:r>
              <a:rPr lang="en-US" dirty="0" smtClean="0"/>
              <a:t>	</a:t>
            </a:r>
            <a:r>
              <a:rPr lang="en-US" b="1" dirty="0" smtClean="0"/>
              <a:t>Return </a:t>
            </a:r>
            <a:r>
              <a:rPr lang="en-US" i="1" dirty="0" smtClean="0"/>
              <a:t>R(drug, event) </a:t>
            </a:r>
            <a:r>
              <a:rPr lang="en-US" dirty="0" smtClean="0"/>
              <a:t>= ‘Adverse Drug Event’; </a:t>
            </a:r>
          </a:p>
          <a:p>
            <a:endParaRPr lang="en-US" dirty="0"/>
          </a:p>
        </p:txBody>
      </p:sp>
    </p:spTree>
    <p:extLst>
      <p:ext uri="{BB962C8B-B14F-4D97-AF65-F5344CB8AC3E}">
        <p14:creationId xmlns:p14="http://schemas.microsoft.com/office/powerpoint/2010/main" val="14770133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Source Classification</a:t>
            </a:r>
            <a:endParaRPr lang="en-US" dirty="0"/>
          </a:p>
        </p:txBody>
      </p:sp>
      <p:sp>
        <p:nvSpPr>
          <p:cNvPr id="3" name="Content Placeholder 2"/>
          <p:cNvSpPr>
            <a:spLocks noGrp="1"/>
          </p:cNvSpPr>
          <p:nvPr>
            <p:ph idx="1"/>
          </p:nvPr>
        </p:nvSpPr>
        <p:spPr/>
        <p:txBody>
          <a:bodyPr>
            <a:normAutofit/>
          </a:bodyPr>
          <a:lstStyle/>
          <a:p>
            <a:r>
              <a:rPr lang="en-US" sz="2400" dirty="0" smtClean="0"/>
              <a:t>In order to classify the report source of adverse drug events, we developed a feature-based classification model to distinguish patient reports from hearsay based on the prior studies. </a:t>
            </a:r>
          </a:p>
          <a:p>
            <a:r>
              <a:rPr lang="en-US" sz="2400" dirty="0" smtClean="0"/>
              <a:t>We adopted BOW features and </a:t>
            </a:r>
            <a:r>
              <a:rPr lang="en-US" sz="2400" dirty="0" err="1" smtClean="0"/>
              <a:t>Transductive</a:t>
            </a:r>
            <a:r>
              <a:rPr lang="en-US" sz="2400" dirty="0" smtClean="0"/>
              <a:t> Support Vector Machines in SVM-light for classification. </a:t>
            </a:r>
          </a:p>
          <a:p>
            <a:pPr lvl="1">
              <a:buNone/>
            </a:pPr>
            <a:endParaRPr lang="en-US" sz="2000" dirty="0" smtClean="0"/>
          </a:p>
        </p:txBody>
      </p:sp>
      <p:sp>
        <p:nvSpPr>
          <p:cNvPr id="4" name="Slide Number Placeholder 3"/>
          <p:cNvSpPr>
            <a:spLocks noGrp="1"/>
          </p:cNvSpPr>
          <p:nvPr>
            <p:ph type="sldNum" sz="quarter" idx="12"/>
          </p:nvPr>
        </p:nvSpPr>
        <p:spPr/>
        <p:txBody>
          <a:bodyPr/>
          <a:lstStyle/>
          <a:p>
            <a:fld id="{8B8A6D28-8101-4277-BD3B-09002AC06C4B}" type="slidenum">
              <a:rPr lang="en-US" smtClean="0"/>
              <a:pPr/>
              <a:t>73</a:t>
            </a:fld>
            <a:endParaRPr lang="en-US"/>
          </a:p>
        </p:txBody>
      </p:sp>
    </p:spTree>
    <p:extLst>
      <p:ext uri="{BB962C8B-B14F-4D97-AF65-F5344CB8AC3E}">
        <p14:creationId xmlns:p14="http://schemas.microsoft.com/office/powerpoint/2010/main" val="182983413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Evaluation on Medical Entity Extraction</a:t>
            </a:r>
            <a:endParaRPr lang="en-US" sz="3600" dirty="0"/>
          </a:p>
        </p:txBody>
      </p:sp>
      <p:sp>
        <p:nvSpPr>
          <p:cNvPr id="3" name="Content Placeholder 2"/>
          <p:cNvSpPr>
            <a:spLocks noGrp="1"/>
          </p:cNvSpPr>
          <p:nvPr>
            <p:ph idx="1"/>
          </p:nvPr>
        </p:nvSpPr>
        <p:spPr>
          <a:xfrm>
            <a:off x="457200" y="1371600"/>
            <a:ext cx="8305800" cy="5105400"/>
          </a:xfrm>
        </p:spPr>
        <p:txBody>
          <a:bodyPr>
            <a:noAutofit/>
          </a:bodyPr>
          <a:lstStyle/>
          <a:p>
            <a:endParaRPr lang="en-US" sz="1800" dirty="0" smtClean="0"/>
          </a:p>
          <a:p>
            <a:endParaRPr lang="en-US" sz="1800" dirty="0" smtClean="0"/>
          </a:p>
          <a:p>
            <a:endParaRPr lang="en-US" sz="1800" dirty="0" smtClean="0"/>
          </a:p>
          <a:p>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a:p>
          <a:p>
            <a:pPr marL="0" indent="0">
              <a:buNone/>
            </a:pPr>
            <a:endParaRPr lang="en-US" sz="1800" dirty="0"/>
          </a:p>
          <a:p>
            <a:r>
              <a:rPr lang="en-US" sz="1800" dirty="0" smtClean="0"/>
              <a:t>The performance of our system (F-measure) surpasses the best performance in prior studies ( F-measure73.9% ), which is achieved by applying UMLS and </a:t>
            </a:r>
            <a:r>
              <a:rPr lang="en-US" sz="1800" dirty="0" err="1" smtClean="0"/>
              <a:t>MedEffect</a:t>
            </a:r>
            <a:r>
              <a:rPr lang="en-US" sz="1800" dirty="0" smtClean="0"/>
              <a:t> to extract adverse events from </a:t>
            </a:r>
            <a:r>
              <a:rPr lang="en-US" sz="1800" dirty="0" err="1" smtClean="0"/>
              <a:t>DailyStrength</a:t>
            </a:r>
            <a:r>
              <a:rPr lang="en-US" sz="1800" dirty="0" smtClean="0"/>
              <a:t> (</a:t>
            </a:r>
            <a:r>
              <a:rPr lang="en-US" sz="1800" dirty="0" err="1" smtClean="0"/>
              <a:t>Leaman</a:t>
            </a:r>
            <a:r>
              <a:rPr lang="en-US" sz="1800" dirty="0" smtClean="0"/>
              <a:t> et al., 2010). There may be several causes for our approach to outperform prior work.</a:t>
            </a:r>
          </a:p>
          <a:p>
            <a:pPr lvl="1"/>
            <a:r>
              <a:rPr lang="en-US" sz="1400" dirty="0" smtClean="0"/>
              <a:t>Combination of multiple lexicons improves precision.</a:t>
            </a:r>
          </a:p>
          <a:p>
            <a:pPr lvl="1"/>
            <a:r>
              <a:rPr lang="en-US" sz="1400" dirty="0" err="1" smtClean="0"/>
              <a:t>DailyStrength</a:t>
            </a:r>
            <a:r>
              <a:rPr lang="en-US" sz="1400" dirty="0" smtClean="0"/>
              <a:t> is a general health social website where users may have more diverse health vocabulary and develop more linguistic creativity. Extracting medical named entities could be more difficult than our data source.</a:t>
            </a:r>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p:txBody>
      </p:sp>
      <p:sp>
        <p:nvSpPr>
          <p:cNvPr id="4" name="Slide Number Placeholder 3"/>
          <p:cNvSpPr>
            <a:spLocks noGrp="1"/>
          </p:cNvSpPr>
          <p:nvPr>
            <p:ph type="sldNum" sz="quarter" idx="12"/>
          </p:nvPr>
        </p:nvSpPr>
        <p:spPr/>
        <p:txBody>
          <a:bodyPr/>
          <a:lstStyle/>
          <a:p>
            <a:fld id="{02D70044-0CA6-4FFD-872C-C9DAD7BA926A}" type="slidenum">
              <a:rPr lang="en-US" smtClean="0"/>
              <a:pPr/>
              <a:t>74</a:t>
            </a:fld>
            <a:endParaRPr lang="en-US" dirty="0"/>
          </a:p>
        </p:txBody>
      </p:sp>
      <p:graphicFrame>
        <p:nvGraphicFramePr>
          <p:cNvPr id="6" name="Chart 5"/>
          <p:cNvGraphicFramePr>
            <a:graphicFrameLocks/>
          </p:cNvGraphicFramePr>
          <p:nvPr>
            <p:extLst>
              <p:ext uri="{D42A27DB-BD31-4B8C-83A1-F6EECF244321}">
                <p14:modId xmlns:p14="http://schemas.microsoft.com/office/powerpoint/2010/main" val="1053950757"/>
              </p:ext>
            </p:extLst>
          </p:nvPr>
        </p:nvGraphicFramePr>
        <p:xfrm>
          <a:off x="457200" y="1524000"/>
          <a:ext cx="8352014"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450654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Evaluation on Adverse Drug Event Extraction </a:t>
            </a:r>
            <a:endParaRPr lang="en-US" sz="3200" dirty="0"/>
          </a:p>
        </p:txBody>
      </p:sp>
      <p:sp>
        <p:nvSpPr>
          <p:cNvPr id="3" name="Content Placeholder 2"/>
          <p:cNvSpPr>
            <a:spLocks noGrp="1"/>
          </p:cNvSpPr>
          <p:nvPr>
            <p:ph idx="1"/>
          </p:nvPr>
        </p:nvSpPr>
        <p:spPr>
          <a:xfrm>
            <a:off x="228600" y="1295400"/>
            <a:ext cx="8610600" cy="5486400"/>
          </a:xfrm>
        </p:spPr>
        <p:txBody>
          <a:bodyPr>
            <a:normAutofit/>
          </a:bodyPr>
          <a:lstStyle/>
          <a:p>
            <a:endParaRPr lang="en-US" sz="1800" dirty="0"/>
          </a:p>
          <a:p>
            <a:endParaRPr lang="en-US" sz="1800" dirty="0" smtClean="0"/>
          </a:p>
          <a:p>
            <a:endParaRPr lang="en-US" sz="1800" dirty="0" smtClean="0"/>
          </a:p>
          <a:p>
            <a:endParaRPr lang="en-US" sz="1800" dirty="0"/>
          </a:p>
          <a:p>
            <a:endParaRPr lang="en-US" sz="1800" dirty="0" smtClean="0"/>
          </a:p>
          <a:p>
            <a:endParaRPr lang="en-US" sz="1800" dirty="0"/>
          </a:p>
          <a:p>
            <a:endParaRPr lang="en-US" sz="1800" dirty="0" smtClean="0"/>
          </a:p>
          <a:p>
            <a:endParaRPr lang="en-US" sz="1800" dirty="0" smtClean="0"/>
          </a:p>
          <a:p>
            <a:endParaRPr lang="en-US" sz="1800" dirty="0" smtClean="0"/>
          </a:p>
          <a:p>
            <a:endParaRPr lang="en-US" sz="1800" dirty="0" smtClean="0"/>
          </a:p>
          <a:p>
            <a:r>
              <a:rPr lang="en-US" sz="1800" dirty="0" smtClean="0"/>
              <a:t>Compared to co-occurrence based approach (CO), statistical learning (SL) contributed to the increase of precision from around 40% to above 60% while  the recall dropped from 100% to around 60%. F-measure of SL is better than CO method. </a:t>
            </a:r>
          </a:p>
          <a:p>
            <a:r>
              <a:rPr lang="en-US" sz="1800" dirty="0" smtClean="0"/>
              <a:t>Semantic filtering (SF) further improved the precision in extraction from 60% to about 80% by filtering drug indications and negated ADEs. </a:t>
            </a:r>
          </a:p>
          <a:p>
            <a:endParaRPr lang="en-US" sz="2000" dirty="0"/>
          </a:p>
        </p:txBody>
      </p:sp>
      <p:sp>
        <p:nvSpPr>
          <p:cNvPr id="4" name="Slide Number Placeholder 3"/>
          <p:cNvSpPr>
            <a:spLocks noGrp="1"/>
          </p:cNvSpPr>
          <p:nvPr>
            <p:ph type="sldNum" sz="quarter" idx="12"/>
          </p:nvPr>
        </p:nvSpPr>
        <p:spPr/>
        <p:txBody>
          <a:bodyPr/>
          <a:lstStyle/>
          <a:p>
            <a:fld id="{02D70044-0CA6-4FFD-872C-C9DAD7BA926A}" type="slidenum">
              <a:rPr lang="en-US" smtClean="0"/>
              <a:pPr/>
              <a:t>75</a:t>
            </a:fld>
            <a:endParaRPr lang="en-US" dirty="0"/>
          </a:p>
        </p:txBody>
      </p:sp>
      <p:pic>
        <p:nvPicPr>
          <p:cNvPr id="5" name="Picture 4"/>
          <p:cNvPicPr>
            <a:picLocks noChangeAspect="1"/>
          </p:cNvPicPr>
          <p:nvPr/>
        </p:nvPicPr>
        <p:blipFill>
          <a:blip r:embed="rId2" cstate="print"/>
          <a:stretch>
            <a:fillRect/>
          </a:stretch>
        </p:blipFill>
        <p:spPr>
          <a:xfrm>
            <a:off x="76200" y="1629777"/>
            <a:ext cx="8915400" cy="2561223"/>
          </a:xfrm>
          <a:prstGeom prst="rect">
            <a:avLst/>
          </a:prstGeom>
          <a:ln>
            <a:solidFill>
              <a:srgbClr val="4F81BD"/>
            </a:solidFill>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Evaluation on Report Source Classification</a:t>
            </a:r>
            <a:endParaRPr lang="en-US" dirty="0"/>
          </a:p>
        </p:txBody>
      </p:sp>
      <p:sp>
        <p:nvSpPr>
          <p:cNvPr id="3" name="Content Placeholder 2"/>
          <p:cNvSpPr>
            <a:spLocks noGrp="1"/>
          </p:cNvSpPr>
          <p:nvPr>
            <p:ph idx="1"/>
          </p:nvPr>
        </p:nvSpPr>
        <p:spPr>
          <a:xfrm>
            <a:off x="304800" y="4343400"/>
            <a:ext cx="8534400" cy="2209800"/>
          </a:xfrm>
        </p:spPr>
        <p:txBody>
          <a:bodyPr>
            <a:normAutofit fontScale="85000" lnSpcReduction="10000"/>
          </a:bodyPr>
          <a:lstStyle/>
          <a:p>
            <a:pPr marL="0" indent="0">
              <a:buNone/>
            </a:pPr>
            <a:endParaRPr lang="en-US" sz="2000" dirty="0"/>
          </a:p>
          <a:p>
            <a:r>
              <a:rPr lang="en-US" sz="2000" dirty="0" smtClean="0"/>
              <a:t>Without report source classification (RSC), the performance of extraction is heavily affected by noise in the discussion. </a:t>
            </a:r>
          </a:p>
          <a:p>
            <a:pPr lvl="1"/>
            <a:r>
              <a:rPr lang="en-US" sz="1600" dirty="0" smtClean="0"/>
              <a:t>The precision ranged from 51% to 62% without RSC. </a:t>
            </a:r>
          </a:p>
          <a:p>
            <a:pPr lvl="1"/>
            <a:r>
              <a:rPr lang="en-US" sz="1600" dirty="0" smtClean="0"/>
              <a:t>Overall performance (F-measure) ranged from 68% to 76%</a:t>
            </a:r>
          </a:p>
          <a:p>
            <a:r>
              <a:rPr lang="en-US" sz="2000" dirty="0" smtClean="0"/>
              <a:t>After report source classification, the precision and F-measure significantly improved.</a:t>
            </a:r>
          </a:p>
          <a:p>
            <a:pPr lvl="1"/>
            <a:r>
              <a:rPr lang="en-US" sz="1600" dirty="0" smtClean="0"/>
              <a:t>The precision increased from 51% up to 84%</a:t>
            </a:r>
          </a:p>
          <a:p>
            <a:pPr lvl="1"/>
            <a:r>
              <a:rPr lang="en-US" sz="1600" dirty="0" smtClean="0"/>
              <a:t>The overall performance (F-measure ) increased from 68% to above 80%. </a:t>
            </a:r>
          </a:p>
          <a:p>
            <a:endParaRPr lang="en-US" sz="2000" dirty="0"/>
          </a:p>
        </p:txBody>
      </p:sp>
      <p:sp>
        <p:nvSpPr>
          <p:cNvPr id="4" name="Slide Number Placeholder 3"/>
          <p:cNvSpPr>
            <a:spLocks noGrp="1"/>
          </p:cNvSpPr>
          <p:nvPr>
            <p:ph type="sldNum" sz="quarter" idx="12"/>
          </p:nvPr>
        </p:nvSpPr>
        <p:spPr/>
        <p:txBody>
          <a:bodyPr/>
          <a:lstStyle/>
          <a:p>
            <a:fld id="{02D70044-0CA6-4FFD-872C-C9DAD7BA926A}" type="slidenum">
              <a:rPr lang="en-US" smtClean="0"/>
              <a:pPr/>
              <a:t>76</a:t>
            </a:fld>
            <a:endParaRPr lang="en-US"/>
          </a:p>
        </p:txBody>
      </p:sp>
      <p:graphicFrame>
        <p:nvGraphicFramePr>
          <p:cNvPr id="6" name="Chart 5"/>
          <p:cNvGraphicFramePr>
            <a:graphicFrameLocks/>
          </p:cNvGraphicFramePr>
          <p:nvPr>
            <p:extLst>
              <p:ext uri="{D42A27DB-BD31-4B8C-83A1-F6EECF244321}">
                <p14:modId xmlns:p14="http://schemas.microsoft.com/office/powerpoint/2010/main" val="2669801235"/>
              </p:ext>
            </p:extLst>
          </p:nvPr>
        </p:nvGraphicFramePr>
        <p:xfrm>
          <a:off x="147482" y="1600200"/>
          <a:ext cx="8920318"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4270667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Contrast of Our Proposed Framework to Co-occurrence based approach</a:t>
            </a:r>
            <a:endParaRPr lang="en-US" sz="2800" dirty="0"/>
          </a:p>
        </p:txBody>
      </p:sp>
      <p:sp>
        <p:nvSpPr>
          <p:cNvPr id="4" name="Slide Number Placeholder 3"/>
          <p:cNvSpPr>
            <a:spLocks noGrp="1"/>
          </p:cNvSpPr>
          <p:nvPr>
            <p:ph type="sldNum" sz="quarter" idx="12"/>
          </p:nvPr>
        </p:nvSpPr>
        <p:spPr/>
        <p:txBody>
          <a:bodyPr/>
          <a:lstStyle/>
          <a:p>
            <a:fld id="{02D70044-0CA6-4FFD-872C-C9DAD7BA926A}" type="slidenum">
              <a:rPr lang="en-US" smtClean="0"/>
              <a:pPr/>
              <a:t>77</a:t>
            </a:fld>
            <a:endParaRPr lang="en-US"/>
          </a:p>
        </p:txBody>
      </p:sp>
      <p:sp>
        <p:nvSpPr>
          <p:cNvPr id="6" name="TextBox 5"/>
          <p:cNvSpPr txBox="1"/>
          <p:nvPr/>
        </p:nvSpPr>
        <p:spPr>
          <a:xfrm>
            <a:off x="533400" y="5257800"/>
            <a:ext cx="7848600" cy="1754326"/>
          </a:xfrm>
          <a:prstGeom prst="rect">
            <a:avLst/>
          </a:prstGeom>
          <a:noFill/>
        </p:spPr>
        <p:txBody>
          <a:bodyPr wrap="square" rtlCol="0">
            <a:spAutoFit/>
          </a:bodyPr>
          <a:lstStyle/>
          <a:p>
            <a:pPr>
              <a:buFont typeface="Arial" pitchFamily="34" charset="0"/>
              <a:buChar char="•"/>
            </a:pPr>
            <a:r>
              <a:rPr lang="en-US" dirty="0" smtClean="0"/>
              <a:t> There are a large number of false adverse drug events which couldn’t be filtered out by co-occurrence based approach. </a:t>
            </a:r>
          </a:p>
          <a:p>
            <a:pPr>
              <a:buFont typeface="Arial" pitchFamily="34" charset="0"/>
              <a:buChar char="•"/>
            </a:pPr>
            <a:r>
              <a:rPr lang="en-US" dirty="0" smtClean="0"/>
              <a:t>Based on our approach , only 35% to 40% of all the relation instances contain adverse drug events.</a:t>
            </a:r>
          </a:p>
          <a:p>
            <a:pPr>
              <a:buFont typeface="Arial" pitchFamily="34" charset="0"/>
              <a:buChar char="•"/>
            </a:pPr>
            <a:r>
              <a:rPr lang="en-US" dirty="0" smtClean="0"/>
              <a:t>Among them, about 50% comes from patient reports.  </a:t>
            </a:r>
          </a:p>
          <a:p>
            <a:pPr>
              <a:buFont typeface="Arial" pitchFamily="34" charset="0"/>
              <a:buChar char="•"/>
            </a:pPr>
            <a:endParaRPr lang="en-US" dirty="0"/>
          </a:p>
        </p:txBody>
      </p:sp>
      <p:grpSp>
        <p:nvGrpSpPr>
          <p:cNvPr id="3" name="Group 16"/>
          <p:cNvGrpSpPr/>
          <p:nvPr/>
        </p:nvGrpSpPr>
        <p:grpSpPr>
          <a:xfrm>
            <a:off x="304800" y="1817370"/>
            <a:ext cx="8305800" cy="3288030"/>
            <a:chOff x="304800" y="1817370"/>
            <a:chExt cx="8305800" cy="3288030"/>
          </a:xfrm>
        </p:grpSpPr>
        <p:graphicFrame>
          <p:nvGraphicFramePr>
            <p:cNvPr id="7" name="Chart 6"/>
            <p:cNvGraphicFramePr/>
            <p:nvPr/>
          </p:nvGraphicFramePr>
          <p:xfrm>
            <a:off x="304800" y="1817370"/>
            <a:ext cx="8305800" cy="328803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914400" y="4572000"/>
              <a:ext cx="457200" cy="215444"/>
            </a:xfrm>
            <a:prstGeom prst="rect">
              <a:avLst/>
            </a:prstGeom>
            <a:noFill/>
          </p:spPr>
          <p:txBody>
            <a:bodyPr wrap="square" rtlCol="0">
              <a:spAutoFit/>
            </a:bodyPr>
            <a:lstStyle/>
            <a:p>
              <a:r>
                <a:rPr lang="en-US" sz="800" dirty="0" smtClean="0"/>
                <a:t>2972</a:t>
              </a:r>
              <a:endParaRPr lang="en-US" sz="800" dirty="0"/>
            </a:p>
          </p:txBody>
        </p:sp>
        <p:sp>
          <p:nvSpPr>
            <p:cNvPr id="9" name="TextBox 8"/>
            <p:cNvSpPr txBox="1"/>
            <p:nvPr/>
          </p:nvSpPr>
          <p:spPr>
            <a:xfrm>
              <a:off x="1600200" y="4572000"/>
              <a:ext cx="457200" cy="215444"/>
            </a:xfrm>
            <a:prstGeom prst="rect">
              <a:avLst/>
            </a:prstGeom>
            <a:noFill/>
          </p:spPr>
          <p:txBody>
            <a:bodyPr wrap="square" rtlCol="0">
              <a:spAutoFit/>
            </a:bodyPr>
            <a:lstStyle/>
            <a:p>
              <a:r>
                <a:rPr lang="en-US" sz="800" dirty="0" smtClean="0"/>
                <a:t>1069</a:t>
              </a:r>
              <a:endParaRPr lang="en-US" sz="800" dirty="0"/>
            </a:p>
          </p:txBody>
        </p:sp>
        <p:sp>
          <p:nvSpPr>
            <p:cNvPr id="10" name="TextBox 9"/>
            <p:cNvSpPr txBox="1"/>
            <p:nvPr/>
          </p:nvSpPr>
          <p:spPr>
            <a:xfrm>
              <a:off x="2209800" y="4572000"/>
              <a:ext cx="457200" cy="215444"/>
            </a:xfrm>
            <a:prstGeom prst="rect">
              <a:avLst/>
            </a:prstGeom>
            <a:noFill/>
          </p:spPr>
          <p:txBody>
            <a:bodyPr wrap="square" rtlCol="0">
              <a:spAutoFit/>
            </a:bodyPr>
            <a:lstStyle/>
            <a:p>
              <a:r>
                <a:rPr lang="en-US" sz="800" dirty="0" smtClean="0"/>
                <a:t>652</a:t>
              </a:r>
              <a:endParaRPr lang="en-US" sz="800" dirty="0"/>
            </a:p>
          </p:txBody>
        </p:sp>
        <p:sp>
          <p:nvSpPr>
            <p:cNvPr id="11" name="TextBox 10"/>
            <p:cNvSpPr txBox="1"/>
            <p:nvPr/>
          </p:nvSpPr>
          <p:spPr>
            <a:xfrm>
              <a:off x="3581400" y="4572000"/>
              <a:ext cx="457200" cy="215444"/>
            </a:xfrm>
            <a:prstGeom prst="rect">
              <a:avLst/>
            </a:prstGeom>
            <a:noFill/>
          </p:spPr>
          <p:txBody>
            <a:bodyPr wrap="square" rtlCol="0">
              <a:spAutoFit/>
            </a:bodyPr>
            <a:lstStyle/>
            <a:p>
              <a:r>
                <a:rPr lang="en-US" sz="800" b="1" dirty="0" smtClean="0"/>
                <a:t>3652</a:t>
              </a:r>
              <a:endParaRPr lang="en-US" sz="700" b="1" dirty="0"/>
            </a:p>
          </p:txBody>
        </p:sp>
        <p:sp>
          <p:nvSpPr>
            <p:cNvPr id="12" name="TextBox 11"/>
            <p:cNvSpPr txBox="1"/>
            <p:nvPr/>
          </p:nvSpPr>
          <p:spPr>
            <a:xfrm>
              <a:off x="4191000" y="4572000"/>
              <a:ext cx="457200" cy="215444"/>
            </a:xfrm>
            <a:prstGeom prst="rect">
              <a:avLst/>
            </a:prstGeom>
            <a:noFill/>
          </p:spPr>
          <p:txBody>
            <a:bodyPr wrap="square" rtlCol="0">
              <a:spAutoFit/>
            </a:bodyPr>
            <a:lstStyle/>
            <a:p>
              <a:r>
                <a:rPr lang="en-US" sz="800" dirty="0" smtClean="0"/>
                <a:t>1387</a:t>
              </a:r>
              <a:endParaRPr lang="en-US" sz="800" dirty="0"/>
            </a:p>
          </p:txBody>
        </p:sp>
        <p:sp>
          <p:nvSpPr>
            <p:cNvPr id="13" name="TextBox 12"/>
            <p:cNvSpPr txBox="1"/>
            <p:nvPr/>
          </p:nvSpPr>
          <p:spPr>
            <a:xfrm>
              <a:off x="4953000" y="4572000"/>
              <a:ext cx="457200" cy="215444"/>
            </a:xfrm>
            <a:prstGeom prst="rect">
              <a:avLst/>
            </a:prstGeom>
            <a:noFill/>
          </p:spPr>
          <p:txBody>
            <a:bodyPr wrap="square" rtlCol="0">
              <a:spAutoFit/>
            </a:bodyPr>
            <a:lstStyle/>
            <a:p>
              <a:r>
                <a:rPr lang="en-US" sz="800" b="1" dirty="0" smtClean="0"/>
                <a:t>721</a:t>
              </a:r>
              <a:endParaRPr lang="en-US" sz="800" b="1" dirty="0"/>
            </a:p>
          </p:txBody>
        </p:sp>
        <p:sp>
          <p:nvSpPr>
            <p:cNvPr id="14" name="TextBox 13"/>
            <p:cNvSpPr txBox="1"/>
            <p:nvPr/>
          </p:nvSpPr>
          <p:spPr>
            <a:xfrm>
              <a:off x="6248400" y="4572000"/>
              <a:ext cx="457200" cy="215444"/>
            </a:xfrm>
            <a:prstGeom prst="rect">
              <a:avLst/>
            </a:prstGeom>
            <a:noFill/>
          </p:spPr>
          <p:txBody>
            <a:bodyPr wrap="square" rtlCol="0">
              <a:spAutoFit/>
            </a:bodyPr>
            <a:lstStyle/>
            <a:p>
              <a:r>
                <a:rPr lang="en-US" sz="800" b="1" dirty="0" smtClean="0"/>
                <a:t>1072</a:t>
              </a:r>
              <a:endParaRPr lang="en-US" sz="800" b="1" dirty="0"/>
            </a:p>
          </p:txBody>
        </p:sp>
        <p:sp>
          <p:nvSpPr>
            <p:cNvPr id="15" name="TextBox 14"/>
            <p:cNvSpPr txBox="1"/>
            <p:nvPr/>
          </p:nvSpPr>
          <p:spPr>
            <a:xfrm>
              <a:off x="6934200" y="4572001"/>
              <a:ext cx="533400" cy="215444"/>
            </a:xfrm>
            <a:prstGeom prst="rect">
              <a:avLst/>
            </a:prstGeom>
            <a:noFill/>
          </p:spPr>
          <p:txBody>
            <a:bodyPr wrap="square" rtlCol="0">
              <a:spAutoFit/>
            </a:bodyPr>
            <a:lstStyle/>
            <a:p>
              <a:r>
                <a:rPr lang="en-US" sz="800" b="1" dirty="0" smtClean="0"/>
                <a:t>421</a:t>
              </a:r>
              <a:endParaRPr lang="en-US" sz="800" b="1" dirty="0"/>
            </a:p>
          </p:txBody>
        </p:sp>
        <p:sp>
          <p:nvSpPr>
            <p:cNvPr id="16" name="TextBox 15"/>
            <p:cNvSpPr txBox="1"/>
            <p:nvPr/>
          </p:nvSpPr>
          <p:spPr>
            <a:xfrm>
              <a:off x="7620000" y="4572000"/>
              <a:ext cx="457200" cy="215444"/>
            </a:xfrm>
            <a:prstGeom prst="rect">
              <a:avLst/>
            </a:prstGeom>
            <a:noFill/>
          </p:spPr>
          <p:txBody>
            <a:bodyPr wrap="square" rtlCol="0">
              <a:spAutoFit/>
            </a:bodyPr>
            <a:lstStyle/>
            <a:p>
              <a:r>
                <a:rPr lang="en-US" sz="800" b="1" dirty="0" smtClean="0"/>
                <a:t>194</a:t>
              </a:r>
              <a:endParaRPr lang="en-US" sz="800" b="1" dirty="0"/>
            </a:p>
          </p:txBody>
        </p:sp>
      </p:gr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457200" y="1600200"/>
            <a:ext cx="8458200" cy="5105400"/>
          </a:xfrm>
        </p:spPr>
        <p:txBody>
          <a:bodyPr>
            <a:normAutofit fontScale="47500" lnSpcReduction="20000"/>
          </a:bodyPr>
          <a:lstStyle/>
          <a:p>
            <a:r>
              <a:rPr lang="en-US" sz="2800" dirty="0" smtClean="0"/>
              <a:t>*SEM:</a:t>
            </a:r>
            <a:r>
              <a:rPr lang="en-US" sz="2800" dirty="0" smtClean="0">
                <a:hlinkClick r:id="rId2"/>
              </a:rPr>
              <a:t> http://ixa2.si.ehu.es/starsem/</a:t>
            </a:r>
            <a:endParaRPr lang="en-US" sz="2800" dirty="0" smtClean="0"/>
          </a:p>
          <a:p>
            <a:r>
              <a:rPr lang="en-US" sz="2800" dirty="0" err="1" smtClean="0"/>
              <a:t>CoNLL</a:t>
            </a:r>
            <a:r>
              <a:rPr lang="en-US" sz="2800" dirty="0" smtClean="0"/>
              <a:t>:</a:t>
            </a:r>
            <a:r>
              <a:rPr lang="en-US" sz="2800" dirty="0" smtClean="0">
                <a:hlinkClick r:id="rId3"/>
              </a:rPr>
              <a:t> http://ifarm.nl/signll/conll/</a:t>
            </a:r>
            <a:endParaRPr lang="en-US" sz="2800" dirty="0" smtClean="0"/>
          </a:p>
          <a:p>
            <a:r>
              <a:rPr lang="en-US" sz="2800" dirty="0" err="1" smtClean="0"/>
              <a:t>SemEval</a:t>
            </a:r>
            <a:r>
              <a:rPr lang="en-US" sz="2800" dirty="0" smtClean="0"/>
              <a:t>:</a:t>
            </a:r>
            <a:r>
              <a:rPr lang="en-US" sz="2800" dirty="0" smtClean="0">
                <a:hlinkClick r:id="rId4"/>
              </a:rPr>
              <a:t> http://alt.qcri.org/semeval2014/</a:t>
            </a:r>
            <a:endParaRPr lang="en-US" sz="2800" dirty="0" smtClean="0"/>
          </a:p>
          <a:p>
            <a:r>
              <a:rPr lang="en-US" sz="2800" dirty="0" smtClean="0"/>
              <a:t>CLEF </a:t>
            </a:r>
            <a:r>
              <a:rPr lang="en-US" sz="2800" dirty="0" err="1" smtClean="0"/>
              <a:t>eHealth</a:t>
            </a:r>
            <a:r>
              <a:rPr lang="en-US" sz="2800" dirty="0" smtClean="0"/>
              <a:t>: </a:t>
            </a:r>
            <a:r>
              <a:rPr lang="en-US" sz="2800" dirty="0" smtClean="0">
                <a:hlinkClick r:id="rId5"/>
              </a:rPr>
              <a:t>http://clefehealth2014.dcu.ie/home</a:t>
            </a:r>
            <a:endParaRPr lang="en-US" sz="2800" dirty="0" smtClean="0"/>
          </a:p>
          <a:p>
            <a:r>
              <a:rPr lang="en-US" sz="2800" dirty="0" err="1" smtClean="0"/>
              <a:t>BioNLP</a:t>
            </a:r>
            <a:r>
              <a:rPr lang="en-US" sz="2800" dirty="0" smtClean="0"/>
              <a:t>: </a:t>
            </a:r>
            <a:r>
              <a:rPr lang="en-US" sz="2800" dirty="0" smtClean="0">
                <a:hlinkClick r:id="rId6"/>
              </a:rPr>
              <a:t>http://2013.bionlp-st.org/</a:t>
            </a:r>
            <a:endParaRPr lang="en-US" sz="2800" dirty="0" smtClean="0"/>
          </a:p>
          <a:p>
            <a:r>
              <a:rPr lang="en-US" sz="2800" dirty="0" smtClean="0"/>
              <a:t>I2b2:</a:t>
            </a:r>
            <a:r>
              <a:rPr lang="en-US" sz="2800" dirty="0" smtClean="0">
                <a:hlinkClick r:id="rId7"/>
              </a:rPr>
              <a:t>https://www.i2b2.org/</a:t>
            </a:r>
            <a:endParaRPr lang="en-US" sz="2800" dirty="0" smtClean="0"/>
          </a:p>
          <a:p>
            <a:r>
              <a:rPr lang="en-US" sz="2800" dirty="0" smtClean="0"/>
              <a:t>Benton A., </a:t>
            </a:r>
            <a:r>
              <a:rPr lang="en-US" sz="2800" dirty="0" err="1" smtClean="0"/>
              <a:t>Ungar</a:t>
            </a:r>
            <a:r>
              <a:rPr lang="en-US" sz="2800" dirty="0" smtClean="0"/>
              <a:t> L., Hill S., Hennessy S., Mao J., Chung A., &amp; Holmes J. H. (2011). Identifying potential adverse effects using the web: A new approach to medical hypothesis generation. Journal of biomedical informatics, 44(6), pp. 989-996.</a:t>
            </a:r>
          </a:p>
          <a:p>
            <a:r>
              <a:rPr lang="en-US" sz="2800" dirty="0" err="1" smtClean="0"/>
              <a:t>Bian</a:t>
            </a:r>
            <a:r>
              <a:rPr lang="en-US" sz="2800" dirty="0" smtClean="0"/>
              <a:t>, J., </a:t>
            </a:r>
            <a:r>
              <a:rPr lang="en-US" sz="2800" dirty="0" err="1" smtClean="0"/>
              <a:t>Topaloglu</a:t>
            </a:r>
            <a:r>
              <a:rPr lang="en-US" sz="2800" dirty="0" smtClean="0"/>
              <a:t>, U., &amp; Yu, F. (2012). Towards large-scale twitter mining for drug-related adverse events. In Proceedings of the 2012 ACM International Workshop on Smart health and wellbeing, pp. 25-32.</a:t>
            </a:r>
          </a:p>
          <a:p>
            <a:r>
              <a:rPr lang="en-US" sz="2800" dirty="0" err="1" smtClean="0"/>
              <a:t>Bunescu</a:t>
            </a:r>
            <a:r>
              <a:rPr lang="en-US" sz="2800" dirty="0" smtClean="0"/>
              <a:t> R.C., Mooney R.J. (2005). A Shortest Path Dependency Kernel for Relation Extraction. In: Proceedings of the conference on Human Language Technology and Empirical Methods in Natural Language Processing, pp. 724-731.</a:t>
            </a:r>
          </a:p>
          <a:p>
            <a:r>
              <a:rPr lang="en-US" sz="2800" dirty="0" err="1" smtClean="0"/>
              <a:t>Chee</a:t>
            </a:r>
            <a:r>
              <a:rPr lang="en-US" sz="2800" dirty="0" smtClean="0"/>
              <a:t> B. W., Berlin R., &amp; Schatz B. (2011). Predicting adverse drug events from personal health messages. In: AMIA Annual Symposium Proceedings Vol. 2011, pp. 217-226 </a:t>
            </a:r>
          </a:p>
          <a:p>
            <a:r>
              <a:rPr lang="en-US" sz="2800" dirty="0" err="1" smtClean="0"/>
              <a:t>Culotta</a:t>
            </a:r>
            <a:r>
              <a:rPr lang="en-US" sz="2800" dirty="0" smtClean="0"/>
              <a:t>, A., &amp; Sorensen, J. (2004, July). Dependency tree kernels for relation extraction. In Proceedings of the 42nd Annual Meeting on Association for Computational Linguistics Association for Computational Linguistics, pp. 423-429.</a:t>
            </a:r>
          </a:p>
          <a:p>
            <a:r>
              <a:rPr lang="en-US" sz="2800" dirty="0" err="1" smtClean="0"/>
              <a:t>Leaman</a:t>
            </a:r>
            <a:r>
              <a:rPr lang="en-US" sz="2800" dirty="0" smtClean="0"/>
              <a:t> R., </a:t>
            </a:r>
            <a:r>
              <a:rPr lang="en-US" sz="2800" dirty="0" err="1" smtClean="0"/>
              <a:t>Wojtulewicz</a:t>
            </a:r>
            <a:r>
              <a:rPr lang="en-US" sz="2800" dirty="0" smtClean="0"/>
              <a:t> L, Sullivan R, </a:t>
            </a:r>
            <a:r>
              <a:rPr lang="en-US" sz="2800" dirty="0" err="1" smtClean="0"/>
              <a:t>Skariah</a:t>
            </a:r>
            <a:r>
              <a:rPr lang="en-US" sz="2800" dirty="0" smtClean="0"/>
              <a:t> A., Yang J, Gonzalez G. (2010) Towards Internet- Age </a:t>
            </a:r>
            <a:r>
              <a:rPr lang="en-US" sz="2800" dirty="0" err="1" smtClean="0"/>
              <a:t>Pharmacovigilance</a:t>
            </a:r>
            <a:r>
              <a:rPr lang="en-US" sz="2800" dirty="0" smtClean="0"/>
              <a:t>: Extracting Adverse Drug Reactions from User Posts to Health-Related Social Networks, In: Proceedings of the 2010 Workshop on Biomedical Natural Language Processing, ACL, pp.117-125. </a:t>
            </a:r>
          </a:p>
          <a:p>
            <a:r>
              <a:rPr lang="en-US" sz="2800" dirty="0" smtClean="0"/>
              <a:t>Liu, X., &amp; Chen, H. (2013). </a:t>
            </a:r>
            <a:r>
              <a:rPr lang="en-US" sz="2800" dirty="0" err="1" smtClean="0"/>
              <a:t>AZDrugMiner</a:t>
            </a:r>
            <a:r>
              <a:rPr lang="en-US" sz="2800" dirty="0" smtClean="0"/>
              <a:t>: an information extraction system for mining patient-reported adverse drug events in online patient forums. In Smart </a:t>
            </a:r>
            <a:r>
              <a:rPr lang="en-US" sz="2800" dirty="0" err="1" smtClean="0"/>
              <a:t>Health.Springer</a:t>
            </a:r>
            <a:r>
              <a:rPr lang="en-US" sz="2800" dirty="0" smtClean="0"/>
              <a:t> Berlin Heidelberg, pp. 134-150. </a:t>
            </a:r>
          </a:p>
          <a:p>
            <a:r>
              <a:rPr lang="en-US" sz="2800" dirty="0" smtClean="0"/>
              <a:t>Yang C. C., Yang H., Jiang L., &amp; Zhang M. (2012). Social media mining for drug safety signal detection. In: Proceedings of the 2012 international workshop on Smart health and wellbeing ACM, pp. 33-40.</a:t>
            </a:r>
          </a:p>
          <a:p>
            <a:r>
              <a:rPr lang="en-US" sz="2800" dirty="0" err="1" smtClean="0"/>
              <a:t>Zelenko</a:t>
            </a:r>
            <a:r>
              <a:rPr lang="en-US" sz="2800" dirty="0" smtClean="0"/>
              <a:t> D., </a:t>
            </a:r>
            <a:r>
              <a:rPr lang="en-US" sz="2800" dirty="0" err="1" smtClean="0"/>
              <a:t>Aone</a:t>
            </a:r>
            <a:r>
              <a:rPr lang="en-US" sz="2800" dirty="0" smtClean="0"/>
              <a:t> C. and </a:t>
            </a:r>
            <a:r>
              <a:rPr lang="en-US" sz="2800" dirty="0" err="1" smtClean="0"/>
              <a:t>Richardella</a:t>
            </a:r>
            <a:r>
              <a:rPr lang="en-US" sz="2800" dirty="0" smtClean="0"/>
              <a:t> A(2003): Kernel methods for relation extraction. Journal of Machine Learning Research, 3, pp.1083-1106.</a:t>
            </a:r>
          </a:p>
        </p:txBody>
      </p:sp>
      <p:sp>
        <p:nvSpPr>
          <p:cNvPr id="4" name="Slide Number Placeholder 3"/>
          <p:cNvSpPr>
            <a:spLocks noGrp="1"/>
          </p:cNvSpPr>
          <p:nvPr>
            <p:ph type="sldNum" sz="quarter" idx="12"/>
          </p:nvPr>
        </p:nvSpPr>
        <p:spPr/>
        <p:txBody>
          <a:bodyPr/>
          <a:lstStyle/>
          <a:p>
            <a:fld id="{6FF13B1A-A1C9-435C-BDB7-2D9126F32CFE}" type="slidenum">
              <a:rPr lang="en-US" smtClean="0"/>
              <a:pPr/>
              <a:t>78</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a:t>
            </a:r>
            <a:endParaRPr lang="en-US" dirty="0"/>
          </a:p>
        </p:txBody>
      </p:sp>
      <p:sp>
        <p:nvSpPr>
          <p:cNvPr id="3" name="Content Placeholder 2"/>
          <p:cNvSpPr>
            <a:spLocks noGrp="1"/>
          </p:cNvSpPr>
          <p:nvPr>
            <p:ph idx="1"/>
          </p:nvPr>
        </p:nvSpPr>
        <p:spPr>
          <a:xfrm>
            <a:off x="152400" y="1447800"/>
            <a:ext cx="8839200" cy="5105400"/>
          </a:xfrm>
        </p:spPr>
        <p:txBody>
          <a:bodyPr>
            <a:normAutofit lnSpcReduction="10000"/>
          </a:bodyPr>
          <a:lstStyle/>
          <a:p>
            <a:r>
              <a:rPr lang="en-US" sz="2400" dirty="0" smtClean="0"/>
              <a:t>Sentiment analysis (also known as opinion mining) refers to the use of natural language processing, text analysis and computational linguistics to identify and extract subjective information in source material. </a:t>
            </a:r>
          </a:p>
          <a:p>
            <a:endParaRPr lang="en-US" sz="2400" dirty="0" smtClean="0"/>
          </a:p>
          <a:p>
            <a:r>
              <a:rPr lang="en-US" sz="2400" dirty="0" smtClean="0"/>
              <a:t>The rise of social media such as forums, micro blogging and blogs has fueled interest in sentiment analysis. </a:t>
            </a:r>
          </a:p>
          <a:p>
            <a:pPr lvl="1"/>
            <a:r>
              <a:rPr lang="en-US" sz="2000" dirty="0" smtClean="0"/>
              <a:t>Online reviews, ratings and recommendations in social media sites have turned into a kind of virtual currency for businesses looking to market their products, identifying new opportunities and manage their reputations.</a:t>
            </a:r>
          </a:p>
          <a:p>
            <a:pPr lvl="1"/>
            <a:endParaRPr lang="en-US" sz="2000" dirty="0" smtClean="0"/>
          </a:p>
          <a:p>
            <a:pPr lvl="1"/>
            <a:r>
              <a:rPr lang="en-US" sz="2000" dirty="0" smtClean="0"/>
              <a:t>As businesses look to automate the process of filtering out the noise, identifying relevant content and understanding reviewers’ opinions, sentiment analysis is the right technique.</a:t>
            </a:r>
          </a:p>
          <a:p>
            <a:endParaRPr lang="en-US" sz="2400" dirty="0" smtClean="0"/>
          </a:p>
          <a:p>
            <a:pPr lvl="1"/>
            <a:endParaRPr lang="en-US" sz="2000" dirty="0" smtClean="0"/>
          </a:p>
          <a:p>
            <a:endParaRPr lang="en-US" sz="2400" dirty="0" smtClean="0"/>
          </a:p>
          <a:p>
            <a:endParaRPr lang="en-US" sz="24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a:t>
            </a:r>
            <a:endParaRPr lang="en-US" dirty="0"/>
          </a:p>
        </p:txBody>
      </p:sp>
      <p:sp>
        <p:nvSpPr>
          <p:cNvPr id="3" name="Content Placeholder 2"/>
          <p:cNvSpPr>
            <a:spLocks noGrp="1"/>
          </p:cNvSpPr>
          <p:nvPr>
            <p:ph idx="1"/>
          </p:nvPr>
        </p:nvSpPr>
        <p:spPr>
          <a:xfrm>
            <a:off x="304800" y="1371600"/>
            <a:ext cx="8229600" cy="4830763"/>
          </a:xfrm>
        </p:spPr>
        <p:txBody>
          <a:bodyPr>
            <a:normAutofit/>
          </a:bodyPr>
          <a:lstStyle/>
          <a:p>
            <a:r>
              <a:rPr lang="en-US" sz="2000" dirty="0" smtClean="0"/>
              <a:t>The main tasks, their descriptions and approaches are summarized in the table below: </a:t>
            </a:r>
            <a:endParaRPr lang="en-US" sz="20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9</a:t>
            </a:fld>
            <a:endParaRPr lang="en-US"/>
          </a:p>
        </p:txBody>
      </p:sp>
      <p:graphicFrame>
        <p:nvGraphicFramePr>
          <p:cNvPr id="5" name="Table 4"/>
          <p:cNvGraphicFramePr>
            <a:graphicFrameLocks noGrp="1"/>
          </p:cNvGraphicFramePr>
          <p:nvPr/>
        </p:nvGraphicFramePr>
        <p:xfrm>
          <a:off x="381000" y="2150875"/>
          <a:ext cx="8534400" cy="4173725"/>
        </p:xfrm>
        <a:graphic>
          <a:graphicData uri="http://schemas.openxmlformats.org/drawingml/2006/table">
            <a:tbl>
              <a:tblPr/>
              <a:tblGrid>
                <a:gridCol w="1219200"/>
                <a:gridCol w="3962400"/>
                <a:gridCol w="1637456"/>
                <a:gridCol w="1715344"/>
              </a:tblGrid>
              <a:tr h="214527">
                <a:tc>
                  <a:txBody>
                    <a:bodyPr/>
                    <a:lstStyle/>
                    <a:p>
                      <a:pPr algn="ctr" fontAlgn="ctr"/>
                      <a:r>
                        <a:rPr lang="en-US" sz="1400" b="1" i="0" u="none" strike="noStrike" dirty="0">
                          <a:solidFill>
                            <a:srgbClr val="000000"/>
                          </a:solidFill>
                          <a:latin typeface="Calibri"/>
                        </a:rPr>
                        <a:t>Task</a:t>
                      </a:r>
                    </a:p>
                  </a:txBody>
                  <a:tcPr marR="6626" marT="6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description</a:t>
                      </a: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Approaches</a:t>
                      </a: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latin typeface="Calibri"/>
                        </a:rPr>
                        <a:t>lexicons/ algorithms</a:t>
                      </a: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5456">
                <a:tc rowSpan="2">
                  <a:txBody>
                    <a:bodyPr/>
                    <a:lstStyle/>
                    <a:p>
                      <a:pPr algn="l" fontAlgn="ctr"/>
                      <a:r>
                        <a:rPr lang="en-US" sz="1400" b="0" i="0" u="none" strike="noStrike" dirty="0">
                          <a:solidFill>
                            <a:srgbClr val="000000"/>
                          </a:solidFill>
                          <a:latin typeface="Calibri"/>
                        </a:rPr>
                        <a:t>Polarity Classification</a:t>
                      </a:r>
                    </a:p>
                  </a:txBody>
                  <a:tcPr marR="6626" marT="6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US" sz="1400" b="0" i="0" u="none" strike="noStrike" dirty="0">
                          <a:solidFill>
                            <a:srgbClr val="000000"/>
                          </a:solidFill>
                          <a:latin typeface="Calibri"/>
                        </a:rPr>
                        <a:t>classifying a given text at the document, sentence, or feature/aspect level into positive, negative or neutral</a:t>
                      </a:r>
                    </a:p>
                  </a:txBody>
                  <a:tcPr marR="6626" marT="6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lexicon based scoring</a:t>
                      </a: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err="1">
                          <a:solidFill>
                            <a:srgbClr val="000000"/>
                          </a:solidFill>
                          <a:latin typeface="Calibri"/>
                        </a:rPr>
                        <a:t>SentiWordNet</a:t>
                      </a:r>
                      <a:r>
                        <a:rPr lang="en-US" sz="1400" b="0" i="0" u="none" strike="noStrike" dirty="0">
                          <a:solidFill>
                            <a:srgbClr val="000000"/>
                          </a:solidFill>
                          <a:latin typeface="Calibri"/>
                        </a:rPr>
                        <a:t>, </a:t>
                      </a:r>
                      <a:r>
                        <a:rPr lang="en-US" sz="1400" b="0" i="0" u="none" strike="noStrike" dirty="0" smtClean="0">
                          <a:solidFill>
                            <a:srgbClr val="000000"/>
                          </a:solidFill>
                          <a:latin typeface="Calibri"/>
                        </a:rPr>
                        <a:t>LIWC</a:t>
                      </a:r>
                      <a:endParaRPr lang="en-US" sz="1400" b="0" i="0" u="none" strike="noStrike" dirty="0">
                        <a:solidFill>
                          <a:srgbClr val="000000"/>
                        </a:solidFill>
                        <a:latin typeface="Calibri"/>
                      </a:endParaRP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5456">
                <a:tc vMerge="1">
                  <a:txBody>
                    <a:bodyPr/>
                    <a:lstStyle/>
                    <a:p>
                      <a:endParaRPr lang="en-US"/>
                    </a:p>
                  </a:txBody>
                  <a:tcPr/>
                </a:tc>
                <a:tc vMerge="1">
                  <a:txBody>
                    <a:bodyPr/>
                    <a:lstStyle/>
                    <a:p>
                      <a:endParaRPr lang="en-US"/>
                    </a:p>
                  </a:txBody>
                  <a:tcPr/>
                </a:tc>
                <a:tc>
                  <a:txBody>
                    <a:bodyPr/>
                    <a:lstStyle/>
                    <a:p>
                      <a:pPr algn="l" fontAlgn="b"/>
                      <a:r>
                        <a:rPr lang="en-US" sz="1400" b="0" i="0" u="none" strike="noStrike">
                          <a:solidFill>
                            <a:srgbClr val="000000"/>
                          </a:solidFill>
                          <a:latin typeface="Calibri"/>
                        </a:rPr>
                        <a:t>machine learning classification</a:t>
                      </a: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SVM</a:t>
                      </a: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3243">
                <a:tc rowSpan="2">
                  <a:txBody>
                    <a:bodyPr/>
                    <a:lstStyle/>
                    <a:p>
                      <a:pPr algn="l" fontAlgn="ctr"/>
                      <a:r>
                        <a:rPr lang="en-US" sz="1400" b="0" i="0" u="none" strike="noStrike">
                          <a:solidFill>
                            <a:srgbClr val="000000"/>
                          </a:solidFill>
                          <a:latin typeface="Calibri"/>
                        </a:rPr>
                        <a:t>Affect Analysis</a:t>
                      </a:r>
                    </a:p>
                  </a:txBody>
                  <a:tcPr marR="6626" marT="6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US" sz="1400" b="0" i="0" u="none" strike="noStrike" dirty="0">
                          <a:solidFill>
                            <a:srgbClr val="000000"/>
                          </a:solidFill>
                          <a:latin typeface="Calibri"/>
                        </a:rPr>
                        <a:t>Classifying a given text into affect states such as "angry", "sad", and "happy"</a:t>
                      </a:r>
                    </a:p>
                  </a:txBody>
                  <a:tcPr marR="6626" marT="6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lexicon based scoring</a:t>
                      </a: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WordNet-Affect </a:t>
                      </a: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1791">
                <a:tc vMerge="1">
                  <a:txBody>
                    <a:bodyPr/>
                    <a:lstStyle/>
                    <a:p>
                      <a:endParaRPr lang="en-US"/>
                    </a:p>
                  </a:txBody>
                  <a:tcPr/>
                </a:tc>
                <a:tc vMerge="1">
                  <a:txBody>
                    <a:bodyPr/>
                    <a:lstStyle/>
                    <a:p>
                      <a:endParaRPr lang="en-US"/>
                    </a:p>
                  </a:txBody>
                  <a:tcPr/>
                </a:tc>
                <a:tc>
                  <a:txBody>
                    <a:bodyPr/>
                    <a:lstStyle/>
                    <a:p>
                      <a:pPr algn="l" fontAlgn="b"/>
                      <a:r>
                        <a:rPr lang="en-US" sz="1400" b="0" i="0" u="none" strike="noStrike" dirty="0">
                          <a:solidFill>
                            <a:srgbClr val="000000"/>
                          </a:solidFill>
                          <a:latin typeface="Calibri"/>
                        </a:rPr>
                        <a:t>machine </a:t>
                      </a:r>
                      <a:r>
                        <a:rPr lang="en-US" sz="1400" b="0" i="0" u="none" strike="noStrike" dirty="0" smtClean="0">
                          <a:solidFill>
                            <a:srgbClr val="000000"/>
                          </a:solidFill>
                          <a:latin typeface="Calibri"/>
                        </a:rPr>
                        <a:t>learning</a:t>
                      </a:r>
                      <a:r>
                        <a:rPr lang="en-US" sz="1400" b="0" i="0" u="none" strike="noStrike" baseline="0" dirty="0" smtClean="0">
                          <a:solidFill>
                            <a:srgbClr val="000000"/>
                          </a:solidFill>
                          <a:latin typeface="Calibri"/>
                        </a:rPr>
                        <a:t> classification</a:t>
                      </a:r>
                      <a:endParaRPr lang="en-US" sz="1400" b="0" i="0" u="none" strike="noStrike" dirty="0">
                        <a:solidFill>
                          <a:srgbClr val="000000"/>
                        </a:solidFill>
                        <a:latin typeface="Calibri"/>
                      </a:endParaRP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SVM</a:t>
                      </a: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5456">
                <a:tc rowSpan="2">
                  <a:txBody>
                    <a:bodyPr/>
                    <a:lstStyle/>
                    <a:p>
                      <a:pPr algn="l" fontAlgn="ctr"/>
                      <a:r>
                        <a:rPr lang="en-US" sz="1400" b="0" i="0" u="none" strike="noStrike">
                          <a:solidFill>
                            <a:srgbClr val="000000"/>
                          </a:solidFill>
                          <a:latin typeface="Calibri"/>
                        </a:rPr>
                        <a:t>Subjectivity Analysis</a:t>
                      </a:r>
                    </a:p>
                  </a:txBody>
                  <a:tcPr marR="6626" marT="6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US" sz="1400" b="0" i="0" u="none" strike="noStrike" dirty="0">
                          <a:solidFill>
                            <a:srgbClr val="000000"/>
                          </a:solidFill>
                          <a:latin typeface="Calibri"/>
                        </a:rPr>
                        <a:t>Classifying a given text into two classes: objective and subjective</a:t>
                      </a:r>
                    </a:p>
                  </a:txBody>
                  <a:tcPr marR="6626" marT="6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lexicon based scoring</a:t>
                      </a: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err="1">
                          <a:solidFill>
                            <a:srgbClr val="000000"/>
                          </a:solidFill>
                          <a:latin typeface="Calibri"/>
                        </a:rPr>
                        <a:t>SentiWordNet</a:t>
                      </a:r>
                      <a:r>
                        <a:rPr lang="en-US" sz="1400" b="0" i="0" u="none" strike="noStrike" dirty="0">
                          <a:solidFill>
                            <a:srgbClr val="000000"/>
                          </a:solidFill>
                          <a:latin typeface="Calibri"/>
                        </a:rPr>
                        <a:t>, </a:t>
                      </a:r>
                      <a:r>
                        <a:rPr lang="en-US" sz="1400" b="0" i="0" u="none" strike="noStrike" dirty="0" smtClean="0">
                          <a:solidFill>
                            <a:srgbClr val="000000"/>
                          </a:solidFill>
                          <a:latin typeface="Calibri"/>
                        </a:rPr>
                        <a:t>LIWC</a:t>
                      </a:r>
                      <a:r>
                        <a:rPr lang="en-US" sz="1400" b="0" i="0" u="none" strike="noStrike" baseline="0" dirty="0" smtClean="0">
                          <a:solidFill>
                            <a:srgbClr val="000000"/>
                          </a:solidFill>
                          <a:latin typeface="Calibri"/>
                        </a:rPr>
                        <a:t> </a:t>
                      </a:r>
                      <a:endParaRPr lang="en-US" sz="1400" b="0" i="0" u="none" strike="noStrike" dirty="0">
                        <a:solidFill>
                          <a:srgbClr val="000000"/>
                        </a:solidFill>
                        <a:latin typeface="Calibri"/>
                      </a:endParaRP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5456">
                <a:tc vMerge="1">
                  <a:txBody>
                    <a:bodyPr/>
                    <a:lstStyle/>
                    <a:p>
                      <a:endParaRPr lang="en-US"/>
                    </a:p>
                  </a:txBody>
                  <a:tcPr/>
                </a:tc>
                <a:tc vMerge="1">
                  <a:txBody>
                    <a:bodyPr/>
                    <a:lstStyle/>
                    <a:p>
                      <a:endParaRPr lang="en-US"/>
                    </a:p>
                  </a:txBody>
                  <a:tcPr/>
                </a:tc>
                <a:tc>
                  <a:txBody>
                    <a:bodyPr/>
                    <a:lstStyle/>
                    <a:p>
                      <a:pPr algn="l" fontAlgn="b"/>
                      <a:r>
                        <a:rPr lang="en-US" sz="1400" b="0" i="0" u="none" strike="noStrike" dirty="0">
                          <a:solidFill>
                            <a:srgbClr val="000000"/>
                          </a:solidFill>
                          <a:latin typeface="Calibri"/>
                        </a:rPr>
                        <a:t>machine learning classification</a:t>
                      </a: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SVM</a:t>
                      </a: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1791">
                <a:tc rowSpan="2">
                  <a:txBody>
                    <a:bodyPr/>
                    <a:lstStyle/>
                    <a:p>
                      <a:pPr algn="l" fontAlgn="ctr"/>
                      <a:r>
                        <a:rPr lang="en-US" sz="1400" b="0" i="0" u="none" strike="noStrike">
                          <a:solidFill>
                            <a:srgbClr val="000000"/>
                          </a:solidFill>
                          <a:latin typeface="Calibri"/>
                        </a:rPr>
                        <a:t>Feature/Aspect Based Analysis </a:t>
                      </a:r>
                    </a:p>
                  </a:txBody>
                  <a:tcPr marR="6626" marT="6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US" sz="1400" b="0" i="0" u="none" strike="noStrike" dirty="0">
                          <a:solidFill>
                            <a:srgbClr val="000000"/>
                          </a:solidFill>
                          <a:latin typeface="Calibri"/>
                        </a:rPr>
                        <a:t>Determining the opinions or sentiment expressed on different features or aspects of entities (e.g., the screen[feature] of a cell phone [entity])</a:t>
                      </a:r>
                    </a:p>
                  </a:txBody>
                  <a:tcPr marR="6626" marT="6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400" b="0" i="0" u="none" strike="noStrike" dirty="0">
                          <a:solidFill>
                            <a:srgbClr val="000000"/>
                          </a:solidFill>
                          <a:latin typeface="Calibri"/>
                        </a:rPr>
                        <a:t>Named entity recognition </a:t>
                      </a:r>
                      <a:r>
                        <a:rPr lang="en-US" sz="1400" b="0" i="0" u="none" strike="noStrike" dirty="0" smtClean="0">
                          <a:solidFill>
                            <a:srgbClr val="000000"/>
                          </a:solidFill>
                          <a:latin typeface="Calibri"/>
                        </a:rPr>
                        <a:t>+ entity </a:t>
                      </a:r>
                      <a:r>
                        <a:rPr lang="en-US" sz="1400" b="0" i="0" u="none" strike="noStrike" dirty="0">
                          <a:solidFill>
                            <a:srgbClr val="000000"/>
                          </a:solidFill>
                          <a:latin typeface="Calibri"/>
                        </a:rPr>
                        <a:t>relation detection</a:t>
                      </a: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 </a:t>
                      </a:r>
                      <a:r>
                        <a:rPr lang="en-US" sz="1400" b="0" i="0" u="none" strike="noStrike" dirty="0" err="1" smtClean="0">
                          <a:solidFill>
                            <a:srgbClr val="000000"/>
                          </a:solidFill>
                          <a:latin typeface="Calibri"/>
                        </a:rPr>
                        <a:t>SentiWordNet</a:t>
                      </a:r>
                      <a:r>
                        <a:rPr lang="en-US" sz="1400" b="0" i="0" u="none" strike="noStrike" dirty="0" smtClean="0">
                          <a:solidFill>
                            <a:srgbClr val="000000"/>
                          </a:solidFill>
                          <a:latin typeface="Calibri"/>
                        </a:rPr>
                        <a:t>, LIWC, </a:t>
                      </a:r>
                      <a:r>
                        <a:rPr lang="en-US" sz="1400" b="0" i="0" u="none" strike="noStrike" dirty="0" err="1" smtClean="0">
                          <a:solidFill>
                            <a:srgbClr val="000000"/>
                          </a:solidFill>
                          <a:latin typeface="Calibri"/>
                        </a:rPr>
                        <a:t>WordNet</a:t>
                      </a:r>
                      <a:endParaRPr lang="en-US" sz="1400" b="0" i="0" u="none" strike="noStrike" dirty="0">
                        <a:solidFill>
                          <a:srgbClr val="000000"/>
                        </a:solidFill>
                        <a:latin typeface="Calibri"/>
                      </a:endParaRP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033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400" b="0" i="0" u="none" strike="noStrike" dirty="0">
                          <a:solidFill>
                            <a:srgbClr val="000000"/>
                          </a:solidFill>
                          <a:latin typeface="Calibri"/>
                        </a:rPr>
                        <a:t> </a:t>
                      </a:r>
                      <a:r>
                        <a:rPr lang="en-US" sz="1400" b="0" i="0" u="none" strike="noStrike" dirty="0" smtClean="0">
                          <a:solidFill>
                            <a:srgbClr val="000000"/>
                          </a:solidFill>
                          <a:latin typeface="Calibri"/>
                        </a:rPr>
                        <a:t>SVM</a:t>
                      </a:r>
                      <a:endParaRPr lang="en-US" sz="1400" b="0" i="0" u="none" strike="noStrike" dirty="0">
                        <a:solidFill>
                          <a:srgbClr val="000000"/>
                        </a:solidFill>
                        <a:latin typeface="Calibri"/>
                      </a:endParaRP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3970">
                <a:tc rowSpan="2">
                  <a:txBody>
                    <a:bodyPr/>
                    <a:lstStyle/>
                    <a:p>
                      <a:pPr algn="l" fontAlgn="ctr"/>
                      <a:r>
                        <a:rPr lang="en-US" sz="1400" b="0" i="0" u="none" strike="noStrike">
                          <a:solidFill>
                            <a:srgbClr val="000000"/>
                          </a:solidFill>
                          <a:latin typeface="Calibri"/>
                        </a:rPr>
                        <a:t>Opinion Holder /Target Analysis </a:t>
                      </a:r>
                    </a:p>
                  </a:txBody>
                  <a:tcPr marR="6626" marT="6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b"/>
                      <a:r>
                        <a:rPr lang="en-US" sz="1400" b="0" i="0" u="none" strike="noStrike" dirty="0" smtClean="0">
                          <a:solidFill>
                            <a:srgbClr val="000000"/>
                          </a:solidFill>
                          <a:latin typeface="Calibri"/>
                        </a:rPr>
                        <a:t>Detecting </a:t>
                      </a:r>
                      <a:r>
                        <a:rPr lang="en-US" sz="1400" b="0" i="0" u="none" strike="noStrike" dirty="0">
                          <a:solidFill>
                            <a:srgbClr val="000000"/>
                          </a:solidFill>
                          <a:latin typeface="Calibri"/>
                        </a:rPr>
                        <a:t>the holder of a sentiment (i.e. the person who maintains that affective state) and the target (i.e. the entity about which the affect is felt)</a:t>
                      </a: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400" b="0" i="0" u="none" strike="noStrike" dirty="0">
                          <a:solidFill>
                            <a:srgbClr val="000000"/>
                          </a:solidFill>
                          <a:latin typeface="Calibri"/>
                        </a:rPr>
                        <a:t>Named entity recognition </a:t>
                      </a:r>
                      <a:r>
                        <a:rPr lang="en-US" sz="1400" b="0" i="0" u="none" strike="noStrike" dirty="0" smtClean="0">
                          <a:solidFill>
                            <a:srgbClr val="000000"/>
                          </a:solidFill>
                          <a:latin typeface="Calibri"/>
                        </a:rPr>
                        <a:t>+ entity </a:t>
                      </a:r>
                      <a:r>
                        <a:rPr lang="en-US" sz="1400" b="0" i="0" u="none" strike="noStrike" dirty="0">
                          <a:solidFill>
                            <a:srgbClr val="000000"/>
                          </a:solidFill>
                          <a:latin typeface="Calibri"/>
                        </a:rPr>
                        <a:t>relation detection</a:t>
                      </a: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 </a:t>
                      </a:r>
                      <a:r>
                        <a:rPr lang="en-US" sz="1400" b="0" i="0" u="none" strike="noStrike" dirty="0" err="1" smtClean="0">
                          <a:solidFill>
                            <a:srgbClr val="000000"/>
                          </a:solidFill>
                          <a:latin typeface="Calibri"/>
                        </a:rPr>
                        <a:t>SentiWordNet</a:t>
                      </a:r>
                      <a:r>
                        <a:rPr lang="en-US" sz="1400" b="0" i="0" u="none" strike="noStrike" dirty="0" smtClean="0">
                          <a:solidFill>
                            <a:srgbClr val="000000"/>
                          </a:solidFill>
                          <a:latin typeface="Calibri"/>
                        </a:rPr>
                        <a:t>,</a:t>
                      </a:r>
                      <a:r>
                        <a:rPr lang="en-US" sz="1400" b="0" i="0" u="none" strike="noStrike" baseline="0" dirty="0" smtClean="0">
                          <a:solidFill>
                            <a:srgbClr val="000000"/>
                          </a:solidFill>
                          <a:latin typeface="Calibri"/>
                        </a:rPr>
                        <a:t> LIWC, </a:t>
                      </a:r>
                      <a:r>
                        <a:rPr lang="en-US" sz="1400" b="0" i="0" u="none" strike="noStrike" baseline="0" dirty="0" err="1" smtClean="0">
                          <a:solidFill>
                            <a:srgbClr val="000000"/>
                          </a:solidFill>
                          <a:latin typeface="Calibri"/>
                        </a:rPr>
                        <a:t>WordNet</a:t>
                      </a:r>
                      <a:endParaRPr lang="en-US" sz="1400" b="0" i="0" u="none" strike="noStrike" dirty="0">
                        <a:solidFill>
                          <a:srgbClr val="000000"/>
                        </a:solidFill>
                        <a:latin typeface="Calibri"/>
                      </a:endParaRP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251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400" b="0" i="0" u="none" strike="noStrike" dirty="0">
                          <a:solidFill>
                            <a:srgbClr val="000000"/>
                          </a:solidFill>
                          <a:latin typeface="Calibri"/>
                        </a:rPr>
                        <a:t> </a:t>
                      </a:r>
                      <a:r>
                        <a:rPr lang="en-US" sz="1400" b="0" i="0" u="none" strike="noStrike" dirty="0" smtClean="0">
                          <a:solidFill>
                            <a:srgbClr val="000000"/>
                          </a:solidFill>
                          <a:latin typeface="Calibri"/>
                        </a:rPr>
                        <a:t>SVM</a:t>
                      </a:r>
                      <a:endParaRPr lang="en-US" sz="1400" b="0" i="0" u="none" strike="noStrike" dirty="0">
                        <a:solidFill>
                          <a:srgbClr val="000000"/>
                        </a:solidFill>
                        <a:latin typeface="Calibri"/>
                      </a:endParaRP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6930</TotalTime>
  <Words>8936</Words>
  <Application>Microsoft Office PowerPoint</Application>
  <PresentationFormat>On-screen Show (4:3)</PresentationFormat>
  <Paragraphs>1381</Paragraphs>
  <Slides>78</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78</vt:i4>
      </vt:variant>
    </vt:vector>
  </HeadingPairs>
  <TitlesOfParts>
    <vt:vector size="87" baseType="lpstr">
      <vt:lpstr>宋体</vt:lpstr>
      <vt:lpstr>Arial</vt:lpstr>
      <vt:lpstr>Calibri</vt:lpstr>
      <vt:lpstr>Century Schoolbook</vt:lpstr>
      <vt:lpstr>Times New Roman</vt:lpstr>
      <vt:lpstr>Verdana</vt:lpstr>
      <vt:lpstr>Office Theme</vt:lpstr>
      <vt:lpstr>Visio</vt:lpstr>
      <vt:lpstr>Equation</vt:lpstr>
      <vt:lpstr>Text Mining: Techniques, Tools, ontologies and  Shared tasks</vt:lpstr>
      <vt:lpstr>Introduction</vt:lpstr>
      <vt:lpstr>Introduction</vt:lpstr>
      <vt:lpstr>Text mining techniques</vt:lpstr>
      <vt:lpstr>Text Classification</vt:lpstr>
      <vt:lpstr>Text Classification</vt:lpstr>
      <vt:lpstr>Text Classification</vt:lpstr>
      <vt:lpstr>Sentiment Analysis</vt:lpstr>
      <vt:lpstr>Sentiment Analysis</vt:lpstr>
      <vt:lpstr>Topic Modeling</vt:lpstr>
      <vt:lpstr>Topic Modeling - LDA </vt:lpstr>
      <vt:lpstr>Topic Modeling - LDA</vt:lpstr>
      <vt:lpstr>Topic Modeling - Tools</vt:lpstr>
      <vt:lpstr>Named Entity Recognition</vt:lpstr>
      <vt:lpstr>Named Entity Recognition</vt:lpstr>
      <vt:lpstr>Entity Relation Extraction</vt:lpstr>
      <vt:lpstr>Entity Relation Extraction</vt:lpstr>
      <vt:lpstr>Supervised Learning Approaches for Entity Relation Extraction</vt:lpstr>
      <vt:lpstr>Supervised Learning Approach to Entity Relation Extraction</vt:lpstr>
      <vt:lpstr>Supervised Learning Approach to Entity Relation Extraction</vt:lpstr>
      <vt:lpstr>Ontology</vt:lpstr>
      <vt:lpstr>WordNet</vt:lpstr>
      <vt:lpstr>WordNet</vt:lpstr>
      <vt:lpstr>SentiWordNet</vt:lpstr>
      <vt:lpstr>SentiWordNet</vt:lpstr>
      <vt:lpstr>Linguistic Inquiry and Word Count (LIWC)</vt:lpstr>
      <vt:lpstr>Linguistic Inquiry and Word Count (LIWC)</vt:lpstr>
      <vt:lpstr>Linguistic Inquiry and Word Count (LIWC)</vt:lpstr>
      <vt:lpstr>Unified Medical Language System (UMLS)</vt:lpstr>
      <vt:lpstr>Unified Medical Language System (UMLS)</vt:lpstr>
      <vt:lpstr>Unified Medical Language System (UMLS)</vt:lpstr>
      <vt:lpstr>MedEffect</vt:lpstr>
      <vt:lpstr>Consumer Health Vocabulary (CHV)</vt:lpstr>
      <vt:lpstr>FDA’s Adverse Event Reporting System (FAERS)</vt:lpstr>
      <vt:lpstr>A-Z list of Open Source NLP toolkits</vt:lpstr>
      <vt:lpstr>PowerPoint Presentation</vt:lpstr>
      <vt:lpstr>PowerPoint Presentation</vt:lpstr>
      <vt:lpstr>PowerPoint Presentation</vt:lpstr>
      <vt:lpstr>PowerPoint Presentation</vt:lpstr>
      <vt:lpstr>Shared Tasks (Competitions) in Healthcare and Nature Language Processing Domains</vt:lpstr>
      <vt:lpstr>Introduction</vt:lpstr>
      <vt:lpstr>SemEval</vt:lpstr>
      <vt:lpstr>SemEval</vt:lpstr>
      <vt:lpstr>SemEval-2014</vt:lpstr>
      <vt:lpstr>SemEval-2014</vt:lpstr>
      <vt:lpstr>SemEval-2014 </vt:lpstr>
      <vt:lpstr>CLEF eHealth Evaluation Lab</vt:lpstr>
      <vt:lpstr>CLEF eHealth Evaluation Lab</vt:lpstr>
      <vt:lpstr>CLEF eHealth 2014</vt:lpstr>
      <vt:lpstr>CLEF eHealth 2014</vt:lpstr>
      <vt:lpstr>CoNLL</vt:lpstr>
      <vt:lpstr>CoNLL</vt:lpstr>
      <vt:lpstr>*SEM</vt:lpstr>
      <vt:lpstr>*SEM</vt:lpstr>
      <vt:lpstr>BioNLP</vt:lpstr>
      <vt:lpstr>BioNLP Past Shared Tasks</vt:lpstr>
      <vt:lpstr>i2b2 Challenges</vt:lpstr>
      <vt:lpstr>Previous i2b2 Challenges</vt:lpstr>
      <vt:lpstr>Applying Text Mining In Health Social Media Research: An example</vt:lpstr>
      <vt:lpstr>Extracting Adverse Drug Events from Health Social Forums</vt:lpstr>
      <vt:lpstr>Test Bed</vt:lpstr>
      <vt:lpstr>Extracting Adverse Drug Events from Health Social Forums</vt:lpstr>
      <vt:lpstr>Extracting Adverse Drug Event from Health Social Forums</vt:lpstr>
      <vt:lpstr>Medical Entity Extraction</vt:lpstr>
      <vt:lpstr>Adverse Drug Event Extraction</vt:lpstr>
      <vt:lpstr>Adverse Drug Event Extraction</vt:lpstr>
      <vt:lpstr>Adverse Drug Event Extraction</vt:lpstr>
      <vt:lpstr>Adverse Drug Event Extraction</vt:lpstr>
      <vt:lpstr>Adverse Drug Event Extraction</vt:lpstr>
      <vt:lpstr>Adverse Drug Event Extraction</vt:lpstr>
      <vt:lpstr>Adverse Drug Event Extraction</vt:lpstr>
      <vt:lpstr>Adverse Drug Event Extraction</vt:lpstr>
      <vt:lpstr>Report Source Classification</vt:lpstr>
      <vt:lpstr>Evaluation on Medical Entity Extraction</vt:lpstr>
      <vt:lpstr>Evaluation on Adverse Drug Event Extraction </vt:lpstr>
      <vt:lpstr>Evaluation on Report Source Classification</vt:lpstr>
      <vt:lpstr>Contrast of Our Proposed Framework to Co-occurrence based approach</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Xiao</dc:creator>
  <cp:lastModifiedBy>Julian C.-H. Guo</cp:lastModifiedBy>
  <cp:revision>452</cp:revision>
  <dcterms:created xsi:type="dcterms:W3CDTF">2013-12-04T23:25:02Z</dcterms:created>
  <dcterms:modified xsi:type="dcterms:W3CDTF">2014-01-10T03:52:54Z</dcterms:modified>
</cp:coreProperties>
</file>