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6" r:id="rId3"/>
    <p:sldId id="330" r:id="rId4"/>
    <p:sldId id="316" r:id="rId5"/>
    <p:sldId id="277" r:id="rId6"/>
    <p:sldId id="257" r:id="rId7"/>
    <p:sldId id="258" r:id="rId8"/>
    <p:sldId id="280" r:id="rId9"/>
    <p:sldId id="282" r:id="rId10"/>
    <p:sldId id="283" r:id="rId11"/>
    <p:sldId id="284" r:id="rId12"/>
    <p:sldId id="285" r:id="rId13"/>
    <p:sldId id="286" r:id="rId14"/>
    <p:sldId id="289" r:id="rId15"/>
    <p:sldId id="293" r:id="rId16"/>
    <p:sldId id="288" r:id="rId17"/>
    <p:sldId id="336" r:id="rId18"/>
    <p:sldId id="346" r:id="rId19"/>
    <p:sldId id="287" r:id="rId20"/>
    <p:sldId id="294" r:id="rId21"/>
    <p:sldId id="337" r:id="rId22"/>
    <p:sldId id="345" r:id="rId23"/>
    <p:sldId id="290" r:id="rId24"/>
    <p:sldId id="339" r:id="rId25"/>
    <p:sldId id="335" r:id="rId26"/>
    <p:sldId id="341" r:id="rId27"/>
    <p:sldId id="342" r:id="rId28"/>
    <p:sldId id="343" r:id="rId29"/>
    <p:sldId id="309" r:id="rId30"/>
    <p:sldId id="291" r:id="rId31"/>
    <p:sldId id="292" r:id="rId32"/>
    <p:sldId id="295" r:id="rId33"/>
    <p:sldId id="296" r:id="rId34"/>
    <p:sldId id="344" r:id="rId35"/>
    <p:sldId id="297" r:id="rId36"/>
    <p:sldId id="310" r:id="rId37"/>
    <p:sldId id="298" r:id="rId38"/>
    <p:sldId id="299" r:id="rId39"/>
    <p:sldId id="300" r:id="rId40"/>
    <p:sldId id="315" r:id="rId41"/>
    <p:sldId id="311" r:id="rId42"/>
    <p:sldId id="312" r:id="rId43"/>
    <p:sldId id="313" r:id="rId44"/>
    <p:sldId id="314" r:id="rId4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023AB371-9479-4211-AEA2-B8B235DBD73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0A2E924A-60A9-4CA5-99B0-CAFB87A7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3BE0F1DC-89DC-4407-B031-C64D21A63C8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9" tIns="46314" rIns="92629" bIns="46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2629" tIns="46314" rIns="92629" bIns="46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5C2EDAC9-F2DD-408C-8F1F-8EF9BB80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AC9-F2DD-408C-8F1F-8EF9BB8017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DD1A-DB46-4DE9-B199-B2FE535F0796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17B3-9292-4403-AC8C-CE70F1933C12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685-F276-430A-8654-04914813DB04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E0C-F798-44C1-BF61-615514117515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9F68-CEAC-4C1F-A1F1-3BCAF2B06B58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C6D6-79EA-4D53-8AE7-5F6F5F736EB9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2D23-7948-4023-A9B1-EC40528BF935}" type="datetime1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9289-E90C-40AA-9479-E06605E009D1}" type="datetime1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22-A063-4A64-AA63-4C57F03AF091}" type="datetime1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6D8C-2084-406E-8355-4B70646298D8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C9B-9226-4DE6-8A54-EC9D97CE7113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E9DD-72DA-4B57-B242-DDD62FE3B182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brahimi@email.Arizona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aggle.com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www.tutorialspoin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" TargetMode="External"/><Relationship Id="rId5" Type="http://schemas.openxmlformats.org/officeDocument/2006/relationships/hyperlink" Target="https://towardsdatascience.com/" TargetMode="External"/><Relationship Id="rId10" Type="http://schemas.openxmlformats.org/officeDocument/2006/relationships/hyperlink" Target="https://runawayhorse001.github.io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w3schools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python.org/download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pydev.org/" TargetMode="External"/><Relationship Id="rId4" Type="http://schemas.openxmlformats.org/officeDocument/2006/relationships/hyperlink" Target="https://www.sublimetext.com/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Review for </a:t>
            </a:r>
            <a:br>
              <a:rPr lang="en-US" b="1" dirty="0"/>
            </a:br>
            <a:r>
              <a:rPr lang="en-US" b="1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Mohammadreza Ebrahimi</a:t>
            </a:r>
          </a:p>
          <a:p>
            <a:r>
              <a:rPr lang="en-US" dirty="0"/>
              <a:t>Artificial Intelligence Lab, University of Arizona</a:t>
            </a:r>
          </a:p>
          <a:p>
            <a:r>
              <a:rPr lang="en-US" dirty="0"/>
              <a:t>MIS464</a:t>
            </a:r>
          </a:p>
          <a:p>
            <a:r>
              <a:rPr lang="en-US" dirty="0"/>
              <a:t>Spring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49D8-8868-4515-BF96-90F7A20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4F2C-B9EF-4067-AE8E-5920BA2F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474444"/>
          </a:xfrm>
        </p:spPr>
        <p:txBody>
          <a:bodyPr>
            <a:normAutofit/>
          </a:bodyPr>
          <a:lstStyle/>
          <a:p>
            <a:r>
              <a:rPr lang="en-US" dirty="0"/>
              <a:t>The list data structure provides a way to store arrays of objects.</a:t>
            </a:r>
          </a:p>
          <a:p>
            <a:pPr lvl="1"/>
            <a:r>
              <a:rPr lang="en-US" dirty="0"/>
              <a:t>We can construct lists of any data type.</a:t>
            </a:r>
          </a:p>
          <a:p>
            <a:pPr lvl="1"/>
            <a:r>
              <a:rPr lang="en-US" dirty="0"/>
              <a:t>There are built-in methods for performing actions on lists: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b="1" dirty="0"/>
              <a:t>:</a:t>
            </a:r>
            <a:r>
              <a:rPr lang="en-US" dirty="0"/>
              <a:t> Adds an item to the end of the list.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b="1" dirty="0"/>
              <a:t>:</a:t>
            </a:r>
            <a:r>
              <a:rPr lang="en-US" dirty="0"/>
              <a:t> Orders the list (default is from lower to higher).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r>
              <a:rPr lang="en-US" b="1" dirty="0"/>
              <a:t>:</a:t>
            </a:r>
            <a:r>
              <a:rPr lang="en-US" dirty="0"/>
              <a:t> Returns the index of the given list item.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E1104-1232-4EED-98FB-95FB461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32A87-7447-4809-BD8D-0F66A162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38" y="3862139"/>
            <a:ext cx="2343492" cy="2591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7D722-600F-4BFE-B681-B3CDA4D08FA3}"/>
              </a:ext>
            </a:extLst>
          </p:cNvPr>
          <p:cNvSpPr txBox="1"/>
          <p:nvPr/>
        </p:nvSpPr>
        <p:spPr>
          <a:xfrm>
            <a:off x="4604633" y="4910782"/>
            <a:ext cx="5796651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What would be returned by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index(80)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dirty="0">
                <a:solidFill>
                  <a:srgbClr val="FF0000"/>
                </a:solidFill>
              </a:rPr>
              <a:t> Indexing in Python is “</a:t>
            </a:r>
            <a:r>
              <a:rPr lang="en-US" sz="2400" i="1" dirty="0">
                <a:solidFill>
                  <a:srgbClr val="FF0000"/>
                </a:solidFill>
              </a:rPr>
              <a:t>zero-based</a:t>
            </a:r>
            <a:r>
              <a:rPr lang="en-US" sz="2400" dirty="0">
                <a:solidFill>
                  <a:srgbClr val="FF0000"/>
                </a:solidFill>
              </a:rPr>
              <a:t>.”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5640A-040A-4519-8459-E4F104983835}"/>
              </a:ext>
            </a:extLst>
          </p:cNvPr>
          <p:cNvSpPr/>
          <p:nvPr/>
        </p:nvSpPr>
        <p:spPr>
          <a:xfrm>
            <a:off x="1430438" y="6009876"/>
            <a:ext cx="1606506" cy="215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Image result for red question">
            <a:extLst>
              <a:ext uri="{FF2B5EF4-FFF2-40B4-BE49-F238E27FC236}">
                <a16:creationId xmlns:a16="http://schemas.microsoft.com/office/drawing/2014/main" id="{015D29C9-CBE9-4C2A-8D5A-76DF1522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88" y="4433732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FB6B40-DCE1-4BC5-B00E-E022BAECBEA8}"/>
              </a:ext>
            </a:extLst>
          </p:cNvPr>
          <p:cNvSpPr txBox="1"/>
          <p:nvPr/>
        </p:nvSpPr>
        <p:spPr>
          <a:xfrm>
            <a:off x="3268075" y="5932224"/>
            <a:ext cx="118962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50E87E-A188-4007-A61B-B5390183AD23}"/>
              </a:ext>
            </a:extLst>
          </p:cNvPr>
          <p:cNvCxnSpPr>
            <a:cxnSpLocks/>
          </p:cNvCxnSpPr>
          <p:nvPr/>
        </p:nvCxnSpPr>
        <p:spPr>
          <a:xfrm>
            <a:off x="3036944" y="6122418"/>
            <a:ext cx="2100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0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463D-5421-486D-80F6-C590F2E6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9C11-59CA-4DFB-B5D8-A15E8775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0" y="1825625"/>
            <a:ext cx="10515600" cy="4351338"/>
          </a:xfrm>
        </p:spPr>
        <p:txBody>
          <a:bodyPr/>
          <a:lstStyle/>
          <a:p>
            <a:r>
              <a:rPr lang="en-US" dirty="0"/>
              <a:t>The dictionary consists of pairs of items, each containing a key and value pair.</a:t>
            </a:r>
          </a:p>
          <a:p>
            <a:pPr lvl="1"/>
            <a:r>
              <a:rPr lang="en-US" dirty="0"/>
              <a:t>When constructing a dictionary, each key is separated from its value by a colon (i.e., ‘key : value’).</a:t>
            </a:r>
          </a:p>
          <a:p>
            <a:pPr lvl="1"/>
            <a:r>
              <a:rPr lang="en-US" dirty="0"/>
              <a:t>Items are separated by commas.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1F4F-8570-4BC7-B019-1BA517B7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1C99-7B76-46A5-8FC9-C2CB2443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20" y="4001294"/>
            <a:ext cx="4518818" cy="230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E54EE-14C2-453A-BCB7-658543723EB8}"/>
              </a:ext>
            </a:extLst>
          </p:cNvPr>
          <p:cNvSpPr txBox="1"/>
          <p:nvPr/>
        </p:nvSpPr>
        <p:spPr>
          <a:xfrm>
            <a:off x="6187986" y="3997623"/>
            <a:ext cx="5795382" cy="23083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What would be returned by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services[‘ftp’]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What is the key-value pair in this case?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Can you print the list of values?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dirty="0">
                <a:solidFill>
                  <a:srgbClr val="FF0000"/>
                </a:solidFill>
              </a:rPr>
              <a:t> If your guess does not work, try to searching on ‘</a:t>
            </a:r>
            <a:r>
              <a:rPr lang="en-US" sz="2400" i="1" dirty="0">
                <a:solidFill>
                  <a:srgbClr val="FF0000"/>
                </a:solidFill>
              </a:rPr>
              <a:t>Stack Overflow</a:t>
            </a:r>
            <a:r>
              <a:rPr lang="en-US" sz="2400" dirty="0">
                <a:solidFill>
                  <a:srgbClr val="FF0000"/>
                </a:solidFill>
              </a:rPr>
              <a:t>.’</a:t>
            </a:r>
          </a:p>
        </p:txBody>
      </p:sp>
      <p:pic>
        <p:nvPicPr>
          <p:cNvPr id="12" name="Picture 6" descr="Image result for red question">
            <a:extLst>
              <a:ext uri="{FF2B5EF4-FFF2-40B4-BE49-F238E27FC236}">
                <a16:creationId xmlns:a16="http://schemas.microsoft.com/office/drawing/2014/main" id="{579D597C-C8E8-4D1A-BFF5-40D4E3F5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24" y="3511441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3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AB96-DE90-4AE0-98D5-97BBD163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24B2-40FD-46BA-9281-21AC90D5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9925" cy="4765675"/>
          </a:xfrm>
        </p:spPr>
        <p:txBody>
          <a:bodyPr/>
          <a:lstStyle/>
          <a:p>
            <a:r>
              <a:rPr lang="en-US" dirty="0"/>
              <a:t>We may need to execute a statement only if a condition holds.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&lt;0):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“x is negative”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(x==0):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“x is zero”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We may need to repeat execution of a statement for a number of times.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“MIS464”: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(char == ‘4’):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 = count +1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2D29-4D9B-4CCD-B662-4CB7E563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9EBEB-170F-410C-B3BF-8009F97CC3C4}"/>
              </a:ext>
            </a:extLst>
          </p:cNvPr>
          <p:cNvSpPr/>
          <p:nvPr/>
        </p:nvSpPr>
        <p:spPr>
          <a:xfrm>
            <a:off x="5613007" y="2638800"/>
            <a:ext cx="3430626" cy="2663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attention to the indentation!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3E98E-5818-4C8D-A6BA-B430140E6CDA}"/>
              </a:ext>
            </a:extLst>
          </p:cNvPr>
          <p:cNvSpPr/>
          <p:nvPr/>
        </p:nvSpPr>
        <p:spPr>
          <a:xfrm>
            <a:off x="5711507" y="3167741"/>
            <a:ext cx="3743326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attention to ‘==‘ as opposed to ‘=‘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172C6-FBD7-499F-95B3-E9A1DD80FEE9}"/>
              </a:ext>
            </a:extLst>
          </p:cNvPr>
          <p:cNvSpPr txBox="1"/>
          <p:nvPr/>
        </p:nvSpPr>
        <p:spPr>
          <a:xfrm>
            <a:off x="2257425" y="4074927"/>
            <a:ext cx="7953375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you assign x = 2 and execute the above code?</a:t>
            </a:r>
          </a:p>
        </p:txBody>
      </p:sp>
      <p:pic>
        <p:nvPicPr>
          <p:cNvPr id="16" name="Picture 6" descr="Image result for red question">
            <a:extLst>
              <a:ext uri="{FF2B5EF4-FFF2-40B4-BE49-F238E27FC236}">
                <a16:creationId xmlns:a16="http://schemas.microsoft.com/office/drawing/2014/main" id="{7B61CCA2-43AA-40BC-BA8D-AF07C69E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8" y="359709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564CB-ED4C-490B-A3DF-D90BF095DA30}"/>
              </a:ext>
            </a:extLst>
          </p:cNvPr>
          <p:cNvSpPr txBox="1"/>
          <p:nvPr/>
        </p:nvSpPr>
        <p:spPr>
          <a:xfrm>
            <a:off x="5600701" y="5800453"/>
            <a:ext cx="3829050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value of ‘count’ after executing?</a:t>
            </a:r>
          </a:p>
        </p:txBody>
      </p:sp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B7542B8F-4548-45B1-BED3-83FE977B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07" y="5330146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3F9AA5-288A-44F3-98D8-23D0FB65EB32}"/>
              </a:ext>
            </a:extLst>
          </p:cNvPr>
          <p:cNvSpPr txBox="1"/>
          <p:nvPr/>
        </p:nvSpPr>
        <p:spPr>
          <a:xfrm>
            <a:off x="3204649" y="2262474"/>
            <a:ext cx="110265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BADE6-E8A0-4B0E-97F2-439A3B702B26}"/>
              </a:ext>
            </a:extLst>
          </p:cNvPr>
          <p:cNvCxnSpPr>
            <a:cxnSpLocks/>
          </p:cNvCxnSpPr>
          <p:nvPr/>
        </p:nvCxnSpPr>
        <p:spPr>
          <a:xfrm>
            <a:off x="2920143" y="2476594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19CA50-426B-408E-B59E-C39A7EF7A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0" y="2968369"/>
            <a:ext cx="411889" cy="4118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858B4B-337B-411F-B550-542E967DB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72" y="2440544"/>
            <a:ext cx="411889" cy="4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AB96-DE90-4AE0-98D5-97BBD163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24B2-40FD-46BA-9281-21AC90D5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is used for repeating statements </a:t>
            </a:r>
            <a:r>
              <a:rPr lang="en-US" i="1" dirty="0"/>
              <a:t>until</a:t>
            </a:r>
            <a:r>
              <a:rPr lang="en-US" dirty="0"/>
              <a:t> a certain condition holds.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&gt;0):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= x // 2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count = count +1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endParaRPr lang="en-US" dirty="0"/>
          </a:p>
          <a:p>
            <a:r>
              <a:rPr lang="en-US" dirty="0"/>
              <a:t>The loop body should contain code that eventually makes the loop condition false (loop needs to terminate).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2D29-4D9B-4CCD-B662-4CB7E563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0B97-ABA0-4CC3-A124-4BA8A9812B85}"/>
              </a:ext>
            </a:extLst>
          </p:cNvPr>
          <p:cNvSpPr txBox="1"/>
          <p:nvPr/>
        </p:nvSpPr>
        <p:spPr>
          <a:xfrm>
            <a:off x="5891517" y="3222548"/>
            <a:ext cx="45808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‘//’ denotes truncating division (e.g., 9 // 2 = 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4C2C5-841D-499E-8F30-88C7F0A28371}"/>
              </a:ext>
            </a:extLst>
          </p:cNvPr>
          <p:cNvSpPr txBox="1"/>
          <p:nvPr/>
        </p:nvSpPr>
        <p:spPr>
          <a:xfrm>
            <a:off x="4807112" y="4248372"/>
            <a:ext cx="6634920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math operation does the code approximate?</a:t>
            </a:r>
          </a:p>
        </p:txBody>
      </p:sp>
      <p:pic>
        <p:nvPicPr>
          <p:cNvPr id="9" name="Picture 6" descr="Image result for red question">
            <a:extLst>
              <a:ext uri="{FF2B5EF4-FFF2-40B4-BE49-F238E27FC236}">
                <a16:creationId xmlns:a16="http://schemas.microsoft.com/office/drawing/2014/main" id="{D03D2BC7-2DCF-4C7F-8FBF-CD278B36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97" y="3778065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D39BA-80B8-4640-A005-8EE2CE5E9BA2}"/>
              </a:ext>
            </a:extLst>
          </p:cNvPr>
          <p:cNvSpPr txBox="1"/>
          <p:nvPr/>
        </p:nvSpPr>
        <p:spPr>
          <a:xfrm>
            <a:off x="3697947" y="3008428"/>
            <a:ext cx="110265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F59EE-AAC3-4313-8C53-B97035EDF0E7}"/>
              </a:ext>
            </a:extLst>
          </p:cNvPr>
          <p:cNvSpPr txBox="1"/>
          <p:nvPr/>
        </p:nvSpPr>
        <p:spPr>
          <a:xfrm>
            <a:off x="780424" y="3429000"/>
            <a:ext cx="552693" cy="5539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4572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 </a:t>
            </a:r>
          </a:p>
          <a:p>
            <a:r>
              <a:rPr lang="en-US" dirty="0">
                <a:solidFill>
                  <a:srgbClr val="FF0000"/>
                </a:solidFill>
              </a:rPr>
              <a:t>Body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4A1E1E4-D91D-4457-8E62-57143CB93464}"/>
              </a:ext>
            </a:extLst>
          </p:cNvPr>
          <p:cNvSpPr/>
          <p:nvPr/>
        </p:nvSpPr>
        <p:spPr>
          <a:xfrm>
            <a:off x="1467853" y="3429000"/>
            <a:ext cx="45719" cy="613590"/>
          </a:xfrm>
          <a:prstGeom prst="leftBrac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6CAE0-59F6-4BF0-8932-78648307FFCD}"/>
              </a:ext>
            </a:extLst>
          </p:cNvPr>
          <p:cNvCxnSpPr>
            <a:cxnSpLocks/>
          </p:cNvCxnSpPr>
          <p:nvPr/>
        </p:nvCxnSpPr>
        <p:spPr>
          <a:xfrm>
            <a:off x="3413441" y="3222548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D256444-2843-42B7-98FF-D82824EEDC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53" y="2908894"/>
            <a:ext cx="411889" cy="4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3516-6713-4319-991E-44A85EF9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,’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50F4-2C40-4248-9DA8-DBFBF26E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mechanisms to explicitly terminate (make the loop condition false):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: Terminates the loop immediately.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: Terminates the current iteration of the loop body, and execution continues with the next iteration of the loop.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‘MIS464’: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(char == 4):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char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26ED-F954-42B0-9728-E766B32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6810-867B-4ED3-B9B8-B3A6B128C916}"/>
              </a:ext>
            </a:extLst>
          </p:cNvPr>
          <p:cNvSpPr txBox="1"/>
          <p:nvPr/>
        </p:nvSpPr>
        <p:spPr>
          <a:xfrm>
            <a:off x="1678895" y="6035824"/>
            <a:ext cx="362703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output?</a:t>
            </a:r>
          </a:p>
        </p:txBody>
      </p:sp>
      <p:pic>
        <p:nvPicPr>
          <p:cNvPr id="6" name="Picture 6" descr="Image result for red question">
            <a:extLst>
              <a:ext uri="{FF2B5EF4-FFF2-40B4-BE49-F238E27FC236}">
                <a16:creationId xmlns:a16="http://schemas.microsoft.com/office/drawing/2014/main" id="{5B28C0AE-684E-43C2-85E5-586012B2E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57" y="5538007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5FEA9-6D8D-453D-BD69-5CDE62DA1343}"/>
              </a:ext>
            </a:extLst>
          </p:cNvPr>
          <p:cNvSpPr txBox="1"/>
          <p:nvPr/>
        </p:nvSpPr>
        <p:spPr>
          <a:xfrm>
            <a:off x="6340642" y="4086254"/>
            <a:ext cx="38779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‘MIS464’: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(char == 4):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char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107BE-D975-403D-A978-29E92FAB9AB0}"/>
              </a:ext>
            </a:extLst>
          </p:cNvPr>
          <p:cNvSpPr txBox="1"/>
          <p:nvPr/>
        </p:nvSpPr>
        <p:spPr>
          <a:xfrm>
            <a:off x="7329734" y="6019776"/>
            <a:ext cx="362703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output?</a:t>
            </a:r>
          </a:p>
        </p:txBody>
      </p:sp>
      <p:pic>
        <p:nvPicPr>
          <p:cNvPr id="9" name="Picture 6" descr="Image result for red question">
            <a:extLst>
              <a:ext uri="{FF2B5EF4-FFF2-40B4-BE49-F238E27FC236}">
                <a16:creationId xmlns:a16="http://schemas.microsoft.com/office/drawing/2014/main" id="{FB9D5768-B4E6-4FB5-8878-A1773A99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096" y="552195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0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05D0-EE6A-406E-865A-17D8A752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,’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’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A7CAA0-4BCE-45F1-A24E-F476BCEA3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43" y="2949916"/>
            <a:ext cx="3050584" cy="35429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8DD4-7ED5-497A-A7EA-23135EE7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2345D-8500-4A64-98A4-AFE835455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91" y="2776502"/>
            <a:ext cx="3199898" cy="37163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4CCA8E-C61B-4CD4-8509-5331AA9609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figure compares the control flow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(left)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(right).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E9F69-CDF7-4DDF-BA6B-F880BD8298F0}"/>
              </a:ext>
            </a:extLst>
          </p:cNvPr>
          <p:cNvSpPr/>
          <p:nvPr/>
        </p:nvSpPr>
        <p:spPr>
          <a:xfrm>
            <a:off x="4507392" y="6429095"/>
            <a:ext cx="317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125016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AEF-B185-4DBD-B356-0BE1CD1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F490-414F-4A02-95BE-7A4BB463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allow us to reuse our statements. Two main benefits of using functions:</a:t>
            </a:r>
          </a:p>
          <a:p>
            <a:pPr lvl="1"/>
            <a:r>
              <a:rPr lang="en-US" b="1" dirty="0"/>
              <a:t>Reusability:</a:t>
            </a:r>
            <a:r>
              <a:rPr lang="en-US" dirty="0"/>
              <a:t> Helps avoiding redundant statements.</a:t>
            </a:r>
          </a:p>
          <a:p>
            <a:pPr lvl="1"/>
            <a:r>
              <a:rPr lang="en-US" b="1" dirty="0"/>
              <a:t>Readability:</a:t>
            </a:r>
            <a:r>
              <a:rPr lang="en-US" dirty="0"/>
              <a:t> The code will be more concise and easier to understand.</a:t>
            </a:r>
          </a:p>
          <a:p>
            <a:r>
              <a:rPr lang="en-US" dirty="0"/>
              <a:t>Using functions entails 1) </a:t>
            </a:r>
            <a:r>
              <a:rPr lang="en-US" b="1" i="1" dirty="0"/>
              <a:t>defining</a:t>
            </a:r>
            <a:r>
              <a:rPr lang="en-US" dirty="0"/>
              <a:t> and 2) </a:t>
            </a:r>
            <a:r>
              <a:rPr lang="en-US" b="1" i="1" dirty="0"/>
              <a:t>calling</a:t>
            </a:r>
            <a:r>
              <a:rPr lang="en-US" dirty="0"/>
              <a:t> them.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67B3-1EED-4942-BA21-84AD9A2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DC03A-E423-4E5A-9487-E980C1DD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07" y="4601120"/>
            <a:ext cx="2809046" cy="1602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83D71-F27A-4CEE-AABB-1B6BE39D208E}"/>
              </a:ext>
            </a:extLst>
          </p:cNvPr>
          <p:cNvSpPr txBox="1"/>
          <p:nvPr/>
        </p:nvSpPr>
        <p:spPr>
          <a:xfrm>
            <a:off x="2057400" y="4601120"/>
            <a:ext cx="54000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0DE596-9A73-41E6-A760-4E4768742C38}"/>
              </a:ext>
            </a:extLst>
          </p:cNvPr>
          <p:cNvSpPr/>
          <p:nvPr/>
        </p:nvSpPr>
        <p:spPr>
          <a:xfrm>
            <a:off x="5214686" y="5349398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F0AE8-F8FF-4435-AF21-E95B3FCBF946}"/>
              </a:ext>
            </a:extLst>
          </p:cNvPr>
          <p:cNvSpPr txBox="1"/>
          <p:nvPr/>
        </p:nvSpPr>
        <p:spPr>
          <a:xfrm>
            <a:off x="6701591" y="5202418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(max(4,0))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2BC9C-8FA6-443C-BB64-D9508B042AD7}"/>
              </a:ext>
            </a:extLst>
          </p:cNvPr>
          <p:cNvSpPr txBox="1"/>
          <p:nvPr/>
        </p:nvSpPr>
        <p:spPr>
          <a:xfrm>
            <a:off x="1403528" y="4134279"/>
            <a:ext cx="341946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Defining a function named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81813-D370-48E9-9700-1A8113821B0A}"/>
              </a:ext>
            </a:extLst>
          </p:cNvPr>
          <p:cNvSpPr txBox="1"/>
          <p:nvPr/>
        </p:nvSpPr>
        <p:spPr>
          <a:xfrm>
            <a:off x="6689968" y="5829118"/>
            <a:ext cx="38978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 and 0 are called </a:t>
            </a:r>
            <a:r>
              <a:rPr lang="en-US" i="1" dirty="0"/>
              <a:t>arguments </a:t>
            </a:r>
            <a:r>
              <a:rPr lang="en-US" dirty="0"/>
              <a:t>of this function call.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B5717-88C5-4D06-B21C-DB8A80A36771}"/>
              </a:ext>
            </a:extLst>
          </p:cNvPr>
          <p:cNvSpPr txBox="1"/>
          <p:nvPr/>
        </p:nvSpPr>
        <p:spPr>
          <a:xfrm>
            <a:off x="7830549" y="5195172"/>
            <a:ext cx="54000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77E5F-D534-480B-B520-407A9BD89EAD}"/>
              </a:ext>
            </a:extLst>
          </p:cNvPr>
          <p:cNvSpPr txBox="1"/>
          <p:nvPr/>
        </p:nvSpPr>
        <p:spPr>
          <a:xfrm>
            <a:off x="7225027" y="4134279"/>
            <a:ext cx="164820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Function Call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3C4B1-D878-46ED-B284-5E80F864A75A}"/>
              </a:ext>
            </a:extLst>
          </p:cNvPr>
          <p:cNvSpPr txBox="1"/>
          <p:nvPr/>
        </p:nvSpPr>
        <p:spPr>
          <a:xfrm>
            <a:off x="3805565" y="4637566"/>
            <a:ext cx="21139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and y are function </a:t>
            </a:r>
            <a:r>
              <a:rPr lang="en-US" i="1" dirty="0"/>
              <a:t>parameters.</a:t>
            </a: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004E18-52A7-42E2-8217-3844FE1F8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71" y="5609774"/>
            <a:ext cx="376863" cy="37686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FE411-C4C1-4C79-87E9-921560220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17" y="4411637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6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AEF-B185-4DBD-B356-0BE1CD1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F490-414F-4A02-95BE-7A4BB463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print function: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reverse: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', '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following ways of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dirty="0"/>
              <a:t> are equivalent: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reverse =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</a:t>
            </a:r>
            <a:r>
              <a:rPr lang="en-US" dirty="0" err="1"/>
              <a:t>lastName</a:t>
            </a:r>
            <a:r>
              <a:rPr lang="en-US" dirty="0"/>
              <a:t> = ‘Doe’, reverse =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</a:t>
            </a:r>
            <a:r>
              <a:rPr lang="en-US" dirty="0" err="1"/>
              <a:t>lastName</a:t>
            </a:r>
            <a:r>
              <a:rPr lang="en-US" dirty="0"/>
              <a:t>=‘Done’, </a:t>
            </a:r>
            <a:r>
              <a:rPr lang="en-US" dirty="0" err="1"/>
              <a:t>firstName</a:t>
            </a:r>
            <a:r>
              <a:rPr lang="en-US" dirty="0"/>
              <a:t>=‘John’, reverse=False)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67B3-1EED-4942-BA21-84AD9A2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418CA-8ED8-480D-85C1-91B7306E8E14}"/>
              </a:ext>
            </a:extLst>
          </p:cNvPr>
          <p:cNvSpPr txBox="1"/>
          <p:nvPr/>
        </p:nvSpPr>
        <p:spPr>
          <a:xfrm>
            <a:off x="3956076" y="5958929"/>
            <a:ext cx="354961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Keyword Arguments should always appear after regular arguments.</a:t>
            </a:r>
            <a:endParaRPr lang="en-US" i="1" dirty="0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169101-5E61-4D0A-BC78-C7BE08989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39" y="5724785"/>
            <a:ext cx="376863" cy="3768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949587-8E4A-4B4C-AB67-E1A139269178}"/>
              </a:ext>
            </a:extLst>
          </p:cNvPr>
          <p:cNvCxnSpPr>
            <a:cxnSpLocks/>
          </p:cNvCxnSpPr>
          <p:nvPr/>
        </p:nvCxnSpPr>
        <p:spPr>
          <a:xfrm>
            <a:off x="6170064" y="4839752"/>
            <a:ext cx="14737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AF2ABA-8E1E-41D1-9FB5-D131E3FD61B6}"/>
              </a:ext>
            </a:extLst>
          </p:cNvPr>
          <p:cNvSpPr txBox="1"/>
          <p:nvPr/>
        </p:nvSpPr>
        <p:spPr>
          <a:xfrm>
            <a:off x="7643772" y="4716872"/>
            <a:ext cx="3538578" cy="5539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Keyword Arguments in Calling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56808-3980-4F39-BD50-BD1CFC318C4B}"/>
              </a:ext>
            </a:extLst>
          </p:cNvPr>
          <p:cNvSpPr txBox="1"/>
          <p:nvPr/>
        </p:nvSpPr>
        <p:spPr>
          <a:xfrm>
            <a:off x="4378048" y="4689056"/>
            <a:ext cx="1792016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EBDC4-ABBC-4FFE-AE72-9F965195C1A2}"/>
              </a:ext>
            </a:extLst>
          </p:cNvPr>
          <p:cNvSpPr txBox="1"/>
          <p:nvPr/>
        </p:nvSpPr>
        <p:spPr>
          <a:xfrm>
            <a:off x="3643986" y="5009490"/>
            <a:ext cx="1956713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11D66-F245-4A0B-A842-CF9D1BE96AC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600699" y="4839752"/>
            <a:ext cx="2043073" cy="30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9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856A-1752-4FC3-8AE0-59457636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F280-7BC3-42BD-97E2-E4FCFDA2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values allow calling a function with fewer than the specified number of arguments.</a:t>
            </a:r>
          </a:p>
          <a:p>
            <a:r>
              <a:rPr lang="en-US" dirty="0"/>
              <a:t>We change the previous print function as follows: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reverse: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', '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following function calls are all allowed: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(‘Olga’, ‘</a:t>
            </a:r>
            <a:r>
              <a:rPr lang="en-US" dirty="0" err="1"/>
              <a:t>Puchmajerova</a:t>
            </a:r>
            <a:r>
              <a:rPr lang="en-US" dirty="0"/>
              <a:t>’)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(‘Olga’, ‘</a:t>
            </a:r>
            <a:r>
              <a:rPr lang="en-US" dirty="0" err="1"/>
              <a:t>Puchmajerova</a:t>
            </a:r>
            <a:r>
              <a:rPr lang="en-US" dirty="0"/>
              <a:t>’, True)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('Olga', ‘</a:t>
            </a:r>
            <a:r>
              <a:rPr lang="en-US" dirty="0" err="1"/>
              <a:t>Puchmajerova</a:t>
            </a:r>
            <a:r>
              <a:rPr lang="en-US" dirty="0"/>
              <a:t>’, reverse = True)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3A3D-58D9-4CA5-B6E8-94B2F21C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B885-2A12-4A90-9ADF-FBEDC5F3EEED}"/>
              </a:ext>
            </a:extLst>
          </p:cNvPr>
          <p:cNvSpPr txBox="1"/>
          <p:nvPr/>
        </p:nvSpPr>
        <p:spPr>
          <a:xfrm>
            <a:off x="3005471" y="6113225"/>
            <a:ext cx="7839738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one of the above function calls exploits default value?</a:t>
            </a:r>
          </a:p>
        </p:txBody>
      </p:sp>
      <p:pic>
        <p:nvPicPr>
          <p:cNvPr id="8" name="Picture 6" descr="Image result for red question">
            <a:extLst>
              <a:ext uri="{FF2B5EF4-FFF2-40B4-BE49-F238E27FC236}">
                <a16:creationId xmlns:a16="http://schemas.microsoft.com/office/drawing/2014/main" id="{D2E7A544-82A0-4BB7-8BB1-0E6FCD05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43" y="5628167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4C5FD7-D45C-478C-AF26-9D723FEC3A0F}"/>
              </a:ext>
            </a:extLst>
          </p:cNvPr>
          <p:cNvCxnSpPr>
            <a:cxnSpLocks/>
          </p:cNvCxnSpPr>
          <p:nvPr/>
        </p:nvCxnSpPr>
        <p:spPr>
          <a:xfrm>
            <a:off x="6570921" y="3160456"/>
            <a:ext cx="21265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CDD8A4-2E46-4827-BE9B-A00C8D8274A8}"/>
              </a:ext>
            </a:extLst>
          </p:cNvPr>
          <p:cNvCxnSpPr/>
          <p:nvPr/>
        </p:nvCxnSpPr>
        <p:spPr>
          <a:xfrm>
            <a:off x="7777262" y="315623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022516-ECE9-4040-A449-5A8890F84E79}"/>
              </a:ext>
            </a:extLst>
          </p:cNvPr>
          <p:cNvSpPr txBox="1"/>
          <p:nvPr/>
        </p:nvSpPr>
        <p:spPr>
          <a:xfrm>
            <a:off x="7037777" y="3360071"/>
            <a:ext cx="1489536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CE739-F873-4EB6-8797-7914A341D07C}"/>
              </a:ext>
            </a:extLst>
          </p:cNvPr>
          <p:cNvSpPr txBox="1"/>
          <p:nvPr/>
        </p:nvSpPr>
        <p:spPr>
          <a:xfrm>
            <a:off x="7432153" y="4551982"/>
            <a:ext cx="422393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last two function calls are semantically equal (i.e., yield the same output)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E86E43-41C5-49B1-8F8A-D10BF6FC5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10" y="4266593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8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BBC-E76C-447B-8E79-71F4063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AE08-EE9C-4057-8A89-9E181257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is a procedural, object oriented language. Such languages support </a:t>
            </a:r>
            <a:r>
              <a:rPr lang="en-US" i="1" dirty="0"/>
              <a:t>user-defined</a:t>
            </a:r>
            <a:r>
              <a:rPr lang="en-US" dirty="0"/>
              <a:t> types.</a:t>
            </a:r>
          </a:p>
          <a:p>
            <a:pPr lvl="1"/>
            <a:r>
              <a:rPr lang="en-US" b="1" dirty="0"/>
              <a:t>Classes:</a:t>
            </a:r>
            <a:r>
              <a:rPr lang="en-US" dirty="0"/>
              <a:t> user-defined type definition (e.g., Course).</a:t>
            </a:r>
          </a:p>
          <a:p>
            <a:pPr lvl="1"/>
            <a:r>
              <a:rPr lang="en-US" b="1" dirty="0"/>
              <a:t>Objects:</a:t>
            </a:r>
            <a:r>
              <a:rPr lang="en-US" dirty="0"/>
              <a:t> the instantiation of these types (e.g., MIS464).</a:t>
            </a:r>
          </a:p>
          <a:p>
            <a:r>
              <a:rPr lang="en-US" dirty="0"/>
              <a:t>We define a class named ‘Course’ with two </a:t>
            </a:r>
            <a:r>
              <a:rPr lang="en-US" i="1" dirty="0"/>
              <a:t>attributes</a:t>
            </a:r>
            <a:r>
              <a:rPr lang="en-US" dirty="0"/>
              <a:t> (title and level) and one method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prnt_name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Course: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def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title, level):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print(“The course title is: ”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00B7-030A-4604-B0E8-CE1EBE82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81909-FFA6-4C90-BFFB-DF37DDF52394}"/>
              </a:ext>
            </a:extLst>
          </p:cNvPr>
          <p:cNvSpPr txBox="1"/>
          <p:nvPr/>
        </p:nvSpPr>
        <p:spPr>
          <a:xfrm>
            <a:off x="7091911" y="4245226"/>
            <a:ext cx="42239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class has an initializer function that assigns values to attributes. (Used when we instantiate the class).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326C-53D9-422E-93FF-C2BCEFAF0CE6}"/>
              </a:ext>
            </a:extLst>
          </p:cNvPr>
          <p:cNvSpPr txBox="1"/>
          <p:nvPr/>
        </p:nvSpPr>
        <p:spPr>
          <a:xfrm>
            <a:off x="5298147" y="5378137"/>
            <a:ext cx="147478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6A679A-9B83-4E09-AE61-CA66203BBEC4}"/>
              </a:ext>
            </a:extLst>
          </p:cNvPr>
          <p:cNvCxnSpPr>
            <a:cxnSpLocks/>
          </p:cNvCxnSpPr>
          <p:nvPr/>
        </p:nvCxnSpPr>
        <p:spPr>
          <a:xfrm>
            <a:off x="5013641" y="5592257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06D769-CE0A-400C-A8E0-B58BB6B82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79" y="3967292"/>
            <a:ext cx="376863" cy="376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E089B2-E2EA-480C-B6D8-2E71D0D90548}"/>
              </a:ext>
            </a:extLst>
          </p:cNvPr>
          <p:cNvSpPr txBox="1"/>
          <p:nvPr/>
        </p:nvSpPr>
        <p:spPr>
          <a:xfrm>
            <a:off x="5393844" y="4740175"/>
            <a:ext cx="110264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C37DE1-7D58-4D0D-9BA2-C38EC05EF8FA}"/>
              </a:ext>
            </a:extLst>
          </p:cNvPr>
          <p:cNvCxnSpPr>
            <a:cxnSpLocks/>
          </p:cNvCxnSpPr>
          <p:nvPr/>
        </p:nvCxnSpPr>
        <p:spPr>
          <a:xfrm>
            <a:off x="5109338" y="4954295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E96A-6C8B-44DE-950C-1AE162AC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5DE1-5698-40DA-A751-6224F512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Review for Data Analytics</a:t>
            </a:r>
          </a:p>
          <a:p>
            <a:pPr lvl="1"/>
            <a:r>
              <a:rPr lang="en-US" dirty="0"/>
              <a:t>Development Environment Setup (Required for this tutorial)</a:t>
            </a:r>
          </a:p>
          <a:p>
            <a:pPr lvl="1"/>
            <a:r>
              <a:rPr lang="en-US" dirty="0"/>
              <a:t>Programming Essentials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/>
              <a:t>Control Flow Statements</a:t>
            </a:r>
          </a:p>
          <a:p>
            <a:pPr lvl="2"/>
            <a:r>
              <a:rPr lang="en-US" dirty="0"/>
              <a:t>Functions</a:t>
            </a:r>
          </a:p>
          <a:p>
            <a:pPr lvl="2"/>
            <a:r>
              <a:rPr lang="en-US" dirty="0"/>
              <a:t>Classes and Objects</a:t>
            </a:r>
          </a:p>
          <a:p>
            <a:pPr lvl="2"/>
            <a:r>
              <a:rPr lang="en-US" dirty="0"/>
              <a:t>Inheritance</a:t>
            </a:r>
          </a:p>
          <a:p>
            <a:pPr lvl="1"/>
            <a:r>
              <a:rPr lang="en-US" dirty="0"/>
              <a:t>Putting All Together</a:t>
            </a:r>
          </a:p>
          <a:p>
            <a:pPr lvl="2"/>
            <a:r>
              <a:rPr lang="en-US" dirty="0"/>
              <a:t>Exhaustive Enumeration Example (Finding Cube Roots)</a:t>
            </a:r>
          </a:p>
          <a:p>
            <a:pPr lvl="2"/>
            <a:r>
              <a:rPr lang="en-US" dirty="0"/>
              <a:t>Bisection Search Example (Finding Square Roots)</a:t>
            </a:r>
          </a:p>
          <a:p>
            <a:pPr lvl="1"/>
            <a:r>
              <a:rPr lang="en-US" dirty="0"/>
              <a:t>Obtain and Process Data from Kaggle with Python</a:t>
            </a:r>
          </a:p>
          <a:p>
            <a:pPr lvl="1"/>
            <a:r>
              <a:rPr lang="en-US" dirty="0"/>
              <a:t>Data Visualization with Python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690-2F6B-49D2-BDD4-FD3016E2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BBC-E76C-447B-8E79-71F4063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AE08-EE9C-4057-8A89-9E181257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can instantiate the </a:t>
            </a:r>
            <a:r>
              <a:rPr lang="en-US" i="1" dirty="0"/>
              <a:t>course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to get an MIS464 </a:t>
            </a:r>
            <a:r>
              <a:rPr lang="en-US" i="1" dirty="0"/>
              <a:t>object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MIS464  = Course(‘Data Analytics’,’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UnderGraduate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MIS464.prnt_name()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(MIS464.level)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00B7-030A-4604-B0E8-CE1EBE82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39CAF-AA55-439E-AF7E-0C440CFEC946}"/>
              </a:ext>
            </a:extLst>
          </p:cNvPr>
          <p:cNvCxnSpPr/>
          <p:nvPr/>
        </p:nvCxnSpPr>
        <p:spPr>
          <a:xfrm>
            <a:off x="1359568" y="3140240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00B981-9BAB-4AA1-BCF3-A904E324038E}"/>
              </a:ext>
            </a:extLst>
          </p:cNvPr>
          <p:cNvSpPr txBox="1"/>
          <p:nvPr/>
        </p:nvSpPr>
        <p:spPr>
          <a:xfrm>
            <a:off x="5498381" y="4952673"/>
            <a:ext cx="5369643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what line 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sz="2400" dirty="0">
                <a:solidFill>
                  <a:srgbClr val="FF0000"/>
                </a:solidFill>
              </a:rPr>
              <a:t>is called?</a:t>
            </a:r>
          </a:p>
        </p:txBody>
      </p:sp>
      <p:pic>
        <p:nvPicPr>
          <p:cNvPr id="8" name="Picture 6" descr="Image result for red question">
            <a:extLst>
              <a:ext uri="{FF2B5EF4-FFF2-40B4-BE49-F238E27FC236}">
                <a16:creationId xmlns:a16="http://schemas.microsoft.com/office/drawing/2014/main" id="{8B7C0381-64F6-45F7-B8E6-041E3523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45" y="4454856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4E4732-EF1F-4D22-B410-A92E441750B9}"/>
              </a:ext>
            </a:extLst>
          </p:cNvPr>
          <p:cNvCxnSpPr/>
          <p:nvPr/>
        </p:nvCxnSpPr>
        <p:spPr>
          <a:xfrm>
            <a:off x="1756611" y="3136014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80FBC4-BDD3-4A7D-962A-7400D4E7E3F3}"/>
              </a:ext>
            </a:extLst>
          </p:cNvPr>
          <p:cNvSpPr txBox="1"/>
          <p:nvPr/>
        </p:nvSpPr>
        <p:spPr>
          <a:xfrm>
            <a:off x="1347542" y="3348396"/>
            <a:ext cx="81813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78CA-20EE-44FD-8F49-849ADDE5328A}"/>
              </a:ext>
            </a:extLst>
          </p:cNvPr>
          <p:cNvCxnSpPr/>
          <p:nvPr/>
        </p:nvCxnSpPr>
        <p:spPr>
          <a:xfrm>
            <a:off x="2701624" y="3116783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D2A81A-E695-41E8-BB6C-B85516A47B59}"/>
              </a:ext>
            </a:extLst>
          </p:cNvPr>
          <p:cNvCxnSpPr/>
          <p:nvPr/>
        </p:nvCxnSpPr>
        <p:spPr>
          <a:xfrm>
            <a:off x="3098667" y="3112557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B785D-D6AF-4ECA-A10A-E406B3946E3F}"/>
              </a:ext>
            </a:extLst>
          </p:cNvPr>
          <p:cNvSpPr txBox="1"/>
          <p:nvPr/>
        </p:nvSpPr>
        <p:spPr>
          <a:xfrm>
            <a:off x="2689598" y="3324939"/>
            <a:ext cx="81813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3E62DB-6C19-49C4-AA25-6FAA693452AD}"/>
              </a:ext>
            </a:extLst>
          </p:cNvPr>
          <p:cNvCxnSpPr/>
          <p:nvPr/>
        </p:nvCxnSpPr>
        <p:spPr>
          <a:xfrm>
            <a:off x="4283502" y="3140240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10ADE-A830-476F-A840-C50AD9A76C77}"/>
              </a:ext>
            </a:extLst>
          </p:cNvPr>
          <p:cNvCxnSpPr/>
          <p:nvPr/>
        </p:nvCxnSpPr>
        <p:spPr>
          <a:xfrm>
            <a:off x="4680545" y="3136014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F2DF43-C668-474E-A556-6188776AFD12}"/>
              </a:ext>
            </a:extLst>
          </p:cNvPr>
          <p:cNvSpPr txBox="1"/>
          <p:nvPr/>
        </p:nvSpPr>
        <p:spPr>
          <a:xfrm>
            <a:off x="3734079" y="3348396"/>
            <a:ext cx="191699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#1: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08DE0D-4B46-4DCF-8CEF-F15D5D6FF7C4}"/>
              </a:ext>
            </a:extLst>
          </p:cNvPr>
          <p:cNvCxnSpPr/>
          <p:nvPr/>
        </p:nvCxnSpPr>
        <p:spPr>
          <a:xfrm>
            <a:off x="6629118" y="3140240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7B8B8-EB47-4951-A6E5-F1A45E19C1CB}"/>
              </a:ext>
            </a:extLst>
          </p:cNvPr>
          <p:cNvCxnSpPr/>
          <p:nvPr/>
        </p:nvCxnSpPr>
        <p:spPr>
          <a:xfrm>
            <a:off x="7026161" y="3136014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87B842-B513-404B-82D3-7B78017FFE30}"/>
              </a:ext>
            </a:extLst>
          </p:cNvPr>
          <p:cNvSpPr txBox="1"/>
          <p:nvPr/>
        </p:nvSpPr>
        <p:spPr>
          <a:xfrm>
            <a:off x="6079695" y="3348396"/>
            <a:ext cx="191699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#2: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2D2B4-79D7-40D0-93F1-58A9082676FE}"/>
              </a:ext>
            </a:extLst>
          </p:cNvPr>
          <p:cNvCxnSpPr/>
          <p:nvPr/>
        </p:nvCxnSpPr>
        <p:spPr>
          <a:xfrm>
            <a:off x="1883443" y="4340390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65F3C3-92F0-48BA-A2D7-F4324EC67F3B}"/>
              </a:ext>
            </a:extLst>
          </p:cNvPr>
          <p:cNvCxnSpPr/>
          <p:nvPr/>
        </p:nvCxnSpPr>
        <p:spPr>
          <a:xfrm>
            <a:off x="2280486" y="4336164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7CE8FB-30B9-453E-98CD-5944459A9436}"/>
              </a:ext>
            </a:extLst>
          </p:cNvPr>
          <p:cNvSpPr txBox="1"/>
          <p:nvPr/>
        </p:nvSpPr>
        <p:spPr>
          <a:xfrm>
            <a:off x="1276356" y="4525088"/>
            <a:ext cx="245771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 an object function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B4F33-4489-4CEA-A10B-504F42DB262A}"/>
              </a:ext>
            </a:extLst>
          </p:cNvPr>
          <p:cNvCxnSpPr/>
          <p:nvPr/>
        </p:nvCxnSpPr>
        <p:spPr>
          <a:xfrm>
            <a:off x="2778793" y="5283365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B41AA7-261D-4EB1-AB5C-EAE3AA071709}"/>
              </a:ext>
            </a:extLst>
          </p:cNvPr>
          <p:cNvCxnSpPr/>
          <p:nvPr/>
        </p:nvCxnSpPr>
        <p:spPr>
          <a:xfrm>
            <a:off x="3175836" y="5279139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190A56-77C7-4947-9D55-269446BB24E2}"/>
              </a:ext>
            </a:extLst>
          </p:cNvPr>
          <p:cNvSpPr txBox="1"/>
          <p:nvPr/>
        </p:nvSpPr>
        <p:spPr>
          <a:xfrm>
            <a:off x="1406936" y="5469016"/>
            <a:ext cx="392980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 to an object attribute or function</a:t>
            </a:r>
          </a:p>
        </p:txBody>
      </p:sp>
    </p:spTree>
    <p:extLst>
      <p:ext uri="{BB962C8B-B14F-4D97-AF65-F5344CB8AC3E}">
        <p14:creationId xmlns:p14="http://schemas.microsoft.com/office/powerpoint/2010/main" val="369086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8F13-E211-42B4-BB98-7C55483A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9A4-F334-407A-9906-B45AE6F2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classes have properties in common with other classes. </a:t>
            </a:r>
          </a:p>
          <a:p>
            <a:pPr lvl="1"/>
            <a:r>
              <a:rPr lang="en-US" dirty="0"/>
              <a:t>E.g., built-in types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/>
              <a:t> function with same meaning. </a:t>
            </a:r>
          </a:p>
          <a:p>
            <a:r>
              <a:rPr lang="en-US" dirty="0"/>
              <a:t>Inheritance allows creating a class hierarchy in which each class ‘inherits’ from the upper class in the hierarchy.</a:t>
            </a:r>
          </a:p>
          <a:p>
            <a:pPr lvl="1"/>
            <a:r>
              <a:rPr lang="en-US" dirty="0"/>
              <a:t>The upper class in the hierarchy is called ‘superclass.’</a:t>
            </a:r>
          </a:p>
          <a:p>
            <a:pPr lvl="1"/>
            <a:r>
              <a:rPr lang="en-US" dirty="0"/>
              <a:t>The down-stream class is called ‘subclass.’</a:t>
            </a:r>
          </a:p>
          <a:p>
            <a:r>
              <a:rPr lang="en-US" dirty="0"/>
              <a:t>Subclass can inherit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 from the superclass. This facilitates </a:t>
            </a:r>
            <a:r>
              <a:rPr lang="en-US" i="1" dirty="0"/>
              <a:t>abstraction</a:t>
            </a:r>
            <a:r>
              <a:rPr lang="en-US" dirty="0"/>
              <a:t>.</a:t>
            </a:r>
          </a:p>
          <a:p>
            <a:r>
              <a:rPr lang="en-US" dirty="0"/>
              <a:t>Consider the following abstraction:</a:t>
            </a:r>
          </a:p>
          <a:p>
            <a:pPr marL="457200" lvl="1" indent="0">
              <a:buNone/>
            </a:pPr>
            <a:r>
              <a:rPr lang="en-US" dirty="0"/>
              <a:t>[page 99 of </a:t>
            </a:r>
            <a:r>
              <a:rPr lang="en-US" dirty="0" err="1"/>
              <a:t>Guttag’s</a:t>
            </a:r>
            <a:r>
              <a:rPr lang="en-US" dirty="0"/>
              <a:t> book]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09A7C-BD97-41C2-BD6A-FF698787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BB4ED-4912-45A6-B785-048DED3A8AF8}"/>
              </a:ext>
            </a:extLst>
          </p:cNvPr>
          <p:cNvSpPr/>
          <p:nvPr/>
        </p:nvSpPr>
        <p:spPr>
          <a:xfrm>
            <a:off x="6873951" y="5206899"/>
            <a:ext cx="1403498" cy="4890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69E8A-D778-40C1-9059-6241509D451B}"/>
              </a:ext>
            </a:extLst>
          </p:cNvPr>
          <p:cNvSpPr/>
          <p:nvPr/>
        </p:nvSpPr>
        <p:spPr>
          <a:xfrm>
            <a:off x="6873951" y="6003778"/>
            <a:ext cx="1403498" cy="4890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MITPerson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E5E14B-CC68-4E7A-A96C-F5AF158C886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75700" y="5695996"/>
            <a:ext cx="0" cy="307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4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8F13-E211-42B4-BB98-7C55483A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702"/>
          </a:xfrm>
        </p:spPr>
        <p:txBody>
          <a:bodyPr>
            <a:normAutofit/>
          </a:bodyPr>
          <a:lstStyle/>
          <a:p>
            <a:r>
              <a:rPr lang="en-US" dirty="0"/>
              <a:t>Inheritance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9A4-F334-407A-9906-B45AE6F2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415"/>
            <a:ext cx="46269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self.name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birthdate):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birthdate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09A7C-BD97-41C2-BD6A-FF698787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04BD65-DAA0-4B37-A6A7-8E0747D68933}"/>
              </a:ext>
            </a:extLst>
          </p:cNvPr>
          <p:cNvSpPr txBox="1">
            <a:spLocks/>
          </p:cNvSpPr>
          <p:nvPr/>
        </p:nvSpPr>
        <p:spPr>
          <a:xfrm>
            <a:off x="5465135" y="2761843"/>
            <a:ext cx="67268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(Person):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nextIdNum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 #employee number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def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Person.__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MITPerson.nextIdNum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MITPerson.nextIdNum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CDF32-823C-44A8-A57D-24E8C2AC829D}"/>
              </a:ext>
            </a:extLst>
          </p:cNvPr>
          <p:cNvSpPr/>
          <p:nvPr/>
        </p:nvSpPr>
        <p:spPr>
          <a:xfrm>
            <a:off x="838200" y="1249968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class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MITPerson</a:t>
            </a:r>
            <a:r>
              <a:rPr lang="en-US" sz="2800" dirty="0"/>
              <a:t> inherits attributes and methods from its parent class,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60CDE-75E7-4F74-A3B7-9B4C931DB066}"/>
              </a:ext>
            </a:extLst>
          </p:cNvPr>
          <p:cNvSpPr txBox="1"/>
          <p:nvPr/>
        </p:nvSpPr>
        <p:spPr>
          <a:xfrm>
            <a:off x="5592726" y="5705812"/>
            <a:ext cx="5201093" cy="1015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methods or attributes are inherited?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Wat is the employee number for the second instantiation of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MITPerson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3" name="Picture 6" descr="Image result for red question">
            <a:extLst>
              <a:ext uri="{FF2B5EF4-FFF2-40B4-BE49-F238E27FC236}">
                <a16:creationId xmlns:a16="http://schemas.microsoft.com/office/drawing/2014/main" id="{60F8DE61-DDB1-487C-968B-B06E6AF14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25" y="5222472"/>
            <a:ext cx="552022" cy="5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0C21A-5A7B-46C4-AD3D-D4E99E565D1C}"/>
              </a:ext>
            </a:extLst>
          </p:cNvPr>
          <p:cNvSpPr txBox="1"/>
          <p:nvPr/>
        </p:nvSpPr>
        <p:spPr>
          <a:xfrm>
            <a:off x="1449161" y="2269674"/>
            <a:ext cx="2112746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Superclass: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68391-0283-4D7D-95D6-E3A4C10E1D7B}"/>
              </a:ext>
            </a:extLst>
          </p:cNvPr>
          <p:cNvSpPr txBox="1"/>
          <p:nvPr/>
        </p:nvSpPr>
        <p:spPr>
          <a:xfrm>
            <a:off x="6435148" y="2297146"/>
            <a:ext cx="239341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Subclass: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MITPerson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All Together: Exhaustive Enumeration Example (Finding Cube Roots) 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[page 21 in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Guttag’s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book]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674" y="1825625"/>
            <a:ext cx="614412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#Find the cube root of a perfect cube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an integer: '))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**3 &lt;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**3 !=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x, 'is not a perfect cube'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'Cube root of',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x,'is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67BAD-AB2D-4DAA-A174-A2B8D08EB3BB}"/>
              </a:ext>
            </a:extLst>
          </p:cNvPr>
          <p:cNvSpPr txBox="1"/>
          <p:nvPr/>
        </p:nvSpPr>
        <p:spPr>
          <a:xfrm>
            <a:off x="8297606" y="3113208"/>
            <a:ext cx="3312867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err="1"/>
              <a:t>Raw_input</a:t>
            </a:r>
            <a:r>
              <a:rPr lang="en-US" dirty="0"/>
              <a:t> function takes user input.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094874" y="2081463"/>
            <a:ext cx="411479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snippet returns y such that x=y</a:t>
            </a:r>
            <a:r>
              <a:rPr lang="en-US" sz="2800" baseline="30000" dirty="0"/>
              <a:t>3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means it calculates the cube root of any given integer which is a perfect cube.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29C3F-393D-4E5B-8E63-2AEA77E1AC38}"/>
              </a:ext>
            </a:extLst>
          </p:cNvPr>
          <p:cNvSpPr txBox="1"/>
          <p:nvPr/>
        </p:nvSpPr>
        <p:spPr>
          <a:xfrm>
            <a:off x="5241414" y="5180213"/>
            <a:ext cx="6112386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Let us trace the code for x=27, x=25, and x=-9 together!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8BE52D-CB04-4636-B047-E4DA66A62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75" y="2785151"/>
            <a:ext cx="376863" cy="3768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58165E-F712-45E9-9E4B-9A569D028A04}"/>
              </a:ext>
            </a:extLst>
          </p:cNvPr>
          <p:cNvSpPr txBox="1"/>
          <p:nvPr/>
        </p:nvSpPr>
        <p:spPr>
          <a:xfrm>
            <a:off x="1784676" y="6076392"/>
            <a:ext cx="6268655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is this approach called ‘exhaustive search’?</a:t>
            </a:r>
          </a:p>
        </p:txBody>
      </p:sp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54438DB0-FFC9-4310-B3D3-0F452660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39" y="5556541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8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All Together : Exhaustive Enumeration Example (Finding Cube Roots) (cont’d) 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</a:rPr>
              <a:t>[page 21 in </a:t>
            </a:r>
            <a:r>
              <a:rPr lang="en-US" sz="3100" kern="1200" dirty="0" err="1">
                <a:solidFill>
                  <a:schemeClr val="tx1"/>
                </a:solidFill>
              </a:rPr>
              <a:t>Guttag’s</a:t>
            </a:r>
            <a:r>
              <a:rPr lang="en-US" sz="3100" kern="1200" dirty="0">
                <a:solidFill>
                  <a:schemeClr val="tx1"/>
                </a:solidFill>
              </a:rPr>
              <a:t> book]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792" y="2081462"/>
            <a:ext cx="5686008" cy="4117725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#Find the cube root of a perfect cube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an integer: '))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abs(x)+1):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**3 &gt;=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**3 !=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 x, 'is not a perfect cube'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 'Cube root of',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x,'is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094875" y="2081463"/>
            <a:ext cx="43805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Let’s rewrite the exhaustive enumeration seen in the previous example in a different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replace the while loop with a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  <a:r>
              <a:rPr lang="en-US" sz="2800" dirty="0"/>
              <a:t>’ and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dirty="0"/>
              <a:t>.’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165E-F712-45E9-9E4B-9A569D028A04}"/>
              </a:ext>
            </a:extLst>
          </p:cNvPr>
          <p:cNvSpPr txBox="1"/>
          <p:nvPr/>
        </p:nvSpPr>
        <p:spPr>
          <a:xfrm>
            <a:off x="1784676" y="6076392"/>
            <a:ext cx="926524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you guess what is the functionality of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solidFill>
                  <a:srgbClr val="FF0000"/>
                </a:solidFill>
              </a:rPr>
              <a:t> in this code snippet?</a:t>
            </a:r>
          </a:p>
        </p:txBody>
      </p:sp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54438DB0-FFC9-4310-B3D3-0F452660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89" y="5556541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6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All Together:  Bisection Search Example (Finding Square Roots) </a:t>
            </a:r>
            <a:r>
              <a:rPr lang="en-US" sz="2800" dirty="0"/>
              <a:t>[page 28 in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518" y="1825625"/>
            <a:ext cx="57902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Approximation: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findRoot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epsilon):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None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low = 0.0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high = max(1.0, 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(high + low)/2.0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abs(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**2 - x) &gt;= epsilon: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&lt; x: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low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high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(high + low)/2.0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 = Approximation()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app.findRoot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(24, 0.01))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25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C90DB2F-8119-4109-9E34-AAC49B516456}"/>
              </a:ext>
            </a:extLst>
          </p:cNvPr>
          <p:cNvSpPr/>
          <p:nvPr/>
        </p:nvSpPr>
        <p:spPr>
          <a:xfrm>
            <a:off x="10074843" y="1969468"/>
            <a:ext cx="208156" cy="3249302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CBCD06E-52A1-48F3-8DB8-F7571E333D58}"/>
              </a:ext>
            </a:extLst>
          </p:cNvPr>
          <p:cNvSpPr/>
          <p:nvPr/>
        </p:nvSpPr>
        <p:spPr>
          <a:xfrm>
            <a:off x="10118957" y="5476514"/>
            <a:ext cx="164041" cy="729608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67BAD-AB2D-4DAA-A174-A2B8D08EB3BB}"/>
              </a:ext>
            </a:extLst>
          </p:cNvPr>
          <p:cNvSpPr txBox="1"/>
          <p:nvPr/>
        </p:nvSpPr>
        <p:spPr>
          <a:xfrm>
            <a:off x="10409330" y="3489158"/>
            <a:ext cx="120114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C276A-8843-48E8-88EF-35647CE78241}"/>
              </a:ext>
            </a:extLst>
          </p:cNvPr>
          <p:cNvSpPr txBox="1"/>
          <p:nvPr/>
        </p:nvSpPr>
        <p:spPr>
          <a:xfrm>
            <a:off x="10409330" y="5691801"/>
            <a:ext cx="81813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124737" y="1969468"/>
            <a:ext cx="44387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Approximation</a:t>
            </a:r>
            <a:r>
              <a:rPr lang="en-US" sz="2400" dirty="0"/>
              <a:t> class </a:t>
            </a:r>
            <a:r>
              <a:rPr lang="en-US" sz="2400" i="1" dirty="0"/>
              <a:t>encapsulates</a:t>
            </a:r>
            <a:r>
              <a:rPr lang="en-US" sz="2400" dirty="0"/>
              <a:t> the functionality of approximating square roots via binary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Returns float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 such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/>
              <a:t> is within epsilon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example, we encapsulate the functionality in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29C3F-393D-4E5B-8E63-2AEA77E1AC38}"/>
              </a:ext>
            </a:extLst>
          </p:cNvPr>
          <p:cNvSpPr txBox="1"/>
          <p:nvPr/>
        </p:nvSpPr>
        <p:spPr>
          <a:xfrm>
            <a:off x="1083245" y="5784989"/>
            <a:ext cx="4000097" cy="7078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Let us trace the code line by line together!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64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4D0D-991F-4868-8402-302E3F16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B853-4029-4060-982C-7B8E557C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20376" cy="4665661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/>
              <a:t>Common operations on numerical types</a:t>
            </a:r>
          </a:p>
          <a:p>
            <a:pPr lvl="1"/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</a:t>
            </a:r>
            <a:r>
              <a:rPr lang="en-US" sz="3300" b="1" dirty="0"/>
              <a:t> </a:t>
            </a:r>
            <a:r>
              <a:rPr lang="en-US" sz="3300" dirty="0"/>
              <a:t>are the sum and subtraction.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*j </a:t>
            </a:r>
            <a:r>
              <a:rPr lang="en-US" sz="3300" dirty="0"/>
              <a:t>is the product of </a:t>
            </a:r>
            <a:r>
              <a:rPr lang="en-US" sz="3300" dirty="0" err="1"/>
              <a:t>i</a:t>
            </a:r>
            <a:r>
              <a:rPr lang="en-US" sz="3300" dirty="0"/>
              <a:t> and j.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//j </a:t>
            </a:r>
            <a:r>
              <a:rPr lang="en-US" sz="3300" dirty="0"/>
              <a:t>is integer division.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/j </a:t>
            </a:r>
            <a:r>
              <a:rPr lang="en-US" sz="3300" dirty="0"/>
              <a:t>is </a:t>
            </a:r>
            <a:r>
              <a:rPr lang="en-US" sz="3300" dirty="0" err="1"/>
              <a:t>i</a:t>
            </a:r>
            <a:r>
              <a:rPr lang="en-US" sz="3300" dirty="0"/>
              <a:t> divided by j. In Python 2.7, when </a:t>
            </a:r>
            <a:r>
              <a:rPr lang="en-US" sz="3300" dirty="0" err="1"/>
              <a:t>i</a:t>
            </a:r>
            <a:r>
              <a:rPr lang="en-US" sz="3300" dirty="0"/>
              <a:t> and j are both of type int, the result is also an int, otherwise the result is a float.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i%j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/>
              <a:t>is the remainder when the int </a:t>
            </a:r>
            <a:r>
              <a:rPr lang="en-US" sz="3300" dirty="0" err="1"/>
              <a:t>i</a:t>
            </a:r>
            <a:r>
              <a:rPr lang="en-US" sz="3300" dirty="0"/>
              <a:t> is divided by the int j.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**j </a:t>
            </a:r>
            <a:r>
              <a:rPr lang="en-US" sz="3300" dirty="0"/>
              <a:t>is </a:t>
            </a:r>
            <a:r>
              <a:rPr lang="en-US" sz="3300" dirty="0" err="1"/>
              <a:t>i</a:t>
            </a:r>
            <a:r>
              <a:rPr lang="en-US" sz="3300" dirty="0"/>
              <a:t> raised to the power j.</a:t>
            </a:r>
          </a:p>
          <a:p>
            <a:r>
              <a:rPr lang="en-US" sz="3600" b="1" dirty="0"/>
              <a:t>Comparison and Boolean operators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y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/>
              <a:t>returns True if x and y are equal.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!= y </a:t>
            </a:r>
            <a:r>
              <a:rPr lang="en-US" sz="3300" dirty="0"/>
              <a:t>returns True if x and y are not equal.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 </a:t>
            </a:r>
            <a:r>
              <a:rPr lang="en-US" sz="3300" dirty="0"/>
              <a:t>are greater, lower, greater or equal, lower or equal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3300" dirty="0"/>
              <a:t>is True if both a and b are True, and False otherwise.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or b </a:t>
            </a:r>
            <a:r>
              <a:rPr lang="en-US" sz="3300" dirty="0"/>
              <a:t>is True if at least one of a or b is True, and False otherwise.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3300" dirty="0"/>
              <a:t> is True if a is False, and False if a is True.</a:t>
            </a:r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2643-31B6-4A5E-A607-21694C05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A4CE-1C78-47F4-85CB-62D73545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(cont’d)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9D95-C437-42D6-9004-F0C3D7F6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Common operations on sequence types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/>
              <a:t> </a:t>
            </a:r>
            <a:r>
              <a:rPr lang="en-US" sz="2300" dirty="0"/>
              <a:t>returns the </a:t>
            </a:r>
            <a:r>
              <a:rPr lang="en-US" sz="2300" dirty="0" err="1"/>
              <a:t>i</a:t>
            </a:r>
            <a:r>
              <a:rPr lang="en-US" sz="2300" baseline="30000" dirty="0" err="1"/>
              <a:t>th</a:t>
            </a:r>
            <a:r>
              <a:rPr lang="en-US" sz="2300" dirty="0"/>
              <a:t> element in the sequence.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</a:t>
            </a:r>
            <a:r>
              <a:rPr lang="en-US" dirty="0"/>
              <a:t>returns the length of the sequence.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seq1 + seq2 </a:t>
            </a:r>
            <a:r>
              <a:rPr lang="en-US" dirty="0"/>
              <a:t>concatenates the two sequences.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returns a slice of the sequence.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 in seq </a:t>
            </a:r>
            <a:r>
              <a:rPr lang="en-US" dirty="0"/>
              <a:t>iterates over the elements of the sequence.</a:t>
            </a:r>
          </a:p>
          <a:p>
            <a:r>
              <a:rPr lang="en-US" b="1" dirty="0"/>
              <a:t>Common string methods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en-US" dirty="0"/>
              <a:t>counts how many times the string s1 occurs in s.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en-US" dirty="0"/>
              <a:t>returns the index of the first occurrence of the substring s1 in s.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converts uppercase letters to lowercase and vice versa.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(old, new) </a:t>
            </a:r>
            <a:r>
              <a:rPr lang="en-US" dirty="0"/>
              <a:t>replaces all occurrences of string old with string new.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removes trailing white space.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 </a:t>
            </a:r>
            <a:r>
              <a:rPr lang="en-US" dirty="0"/>
              <a:t>Splits s using d as a delimiter. Returns a list of substrings of 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BED18-6145-44F7-AF48-FCB0C371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46EA-E290-439B-B149-848F9DC8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(cont’d)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276F-C8B7-4D7B-A6C5-AFBD7986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Common list methods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b="1" dirty="0"/>
              <a:t> </a:t>
            </a:r>
            <a:r>
              <a:rPr lang="en-US" dirty="0"/>
              <a:t>adds the object e to the end of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b="1" dirty="0"/>
              <a:t> </a:t>
            </a:r>
            <a:r>
              <a:rPr lang="en-US" dirty="0"/>
              <a:t>inserts the object e into L at index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L.extend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</a:t>
            </a:r>
            <a:r>
              <a:rPr lang="en-US" b="1" dirty="0"/>
              <a:t> </a:t>
            </a:r>
            <a:r>
              <a:rPr lang="en-US" dirty="0"/>
              <a:t>appends the items in list L1 to the end of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en-US" dirty="0"/>
              <a:t>deletes the first occurrence of e from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b="1" dirty="0"/>
              <a:t> </a:t>
            </a:r>
            <a:r>
              <a:rPr lang="en-US" dirty="0"/>
              <a:t>returns the index of the first occurrence of e in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removes and returns the item at index </a:t>
            </a:r>
            <a:r>
              <a:rPr lang="en-US" dirty="0" err="1"/>
              <a:t>i</a:t>
            </a:r>
            <a:r>
              <a:rPr lang="en-US" dirty="0"/>
              <a:t>. Defaults to -1.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has the side effect of sorting the elements of L.</a:t>
            </a:r>
          </a:p>
          <a:p>
            <a:r>
              <a:rPr lang="en-US" b="1" dirty="0"/>
              <a:t>Common operations on dictionaries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en-US" b="1" dirty="0"/>
              <a:t> </a:t>
            </a:r>
            <a:r>
              <a:rPr lang="en-US" dirty="0"/>
              <a:t>returns the number of items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list containing the keys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list containing the values in d.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d[k]</a:t>
            </a:r>
            <a:r>
              <a:rPr lang="en-US" b="1" dirty="0"/>
              <a:t> </a:t>
            </a:r>
            <a:r>
              <a:rPr lang="en-US" dirty="0"/>
              <a:t>returns the item in d with key k. Raises </a:t>
            </a:r>
            <a:r>
              <a:rPr lang="en-US" dirty="0" err="1"/>
              <a:t>KeyError</a:t>
            </a:r>
            <a:r>
              <a:rPr lang="en-US" dirty="0"/>
              <a:t> if k is not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(k, v)</a:t>
            </a:r>
            <a:r>
              <a:rPr lang="en-US" b="1" dirty="0"/>
              <a:t> </a:t>
            </a:r>
            <a:r>
              <a:rPr lang="en-US" dirty="0"/>
              <a:t>returns d[k] if k in d, and v otherwise.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d[k] = v</a:t>
            </a:r>
            <a:r>
              <a:rPr lang="en-US" b="1" dirty="0"/>
              <a:t> </a:t>
            </a:r>
            <a:r>
              <a:rPr lang="en-US" dirty="0"/>
              <a:t>associates the value v with the key k.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d[k]</a:t>
            </a:r>
            <a:r>
              <a:rPr lang="en-US" b="1" dirty="0"/>
              <a:t> </a:t>
            </a:r>
            <a:r>
              <a:rPr lang="en-US" dirty="0"/>
              <a:t>removes element with key k from d. Raises </a:t>
            </a:r>
            <a:r>
              <a:rPr lang="en-US" dirty="0" err="1"/>
              <a:t>KeyError</a:t>
            </a:r>
            <a:r>
              <a:rPr lang="en-US" dirty="0"/>
              <a:t> if k is not in d.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 in d</a:t>
            </a:r>
            <a:r>
              <a:rPr lang="en-US" b="1" dirty="0"/>
              <a:t> </a:t>
            </a:r>
            <a:r>
              <a:rPr lang="en-US" dirty="0"/>
              <a:t>iterates over the keys in d.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A470-B319-4D2A-9181-85A1CCCB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9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1725-5325-46AE-9EC5-D5B66BB4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A38-4054-44B4-9654-AFBAC1A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introducing the essentials of Python programing, we are ready to move on to data analytics with python.</a:t>
            </a:r>
          </a:p>
          <a:p>
            <a:r>
              <a:rPr lang="en-US" dirty="0"/>
              <a:t>Data analytics often encompasses at least the following three phases:</a:t>
            </a:r>
          </a:p>
          <a:p>
            <a:pPr lvl="1"/>
            <a:r>
              <a:rPr lang="en-US" b="1" dirty="0"/>
              <a:t>1) Preprocessing: </a:t>
            </a:r>
            <a:r>
              <a:rPr lang="en-US" dirty="0"/>
              <a:t>Unifying (merging) different sources, changing the level of granularity (e.g., daily to monthly), etc.</a:t>
            </a:r>
          </a:p>
          <a:p>
            <a:pPr lvl="1"/>
            <a:r>
              <a:rPr lang="en-US" b="1" dirty="0"/>
              <a:t>2) Visualization:</a:t>
            </a:r>
            <a:r>
              <a:rPr lang="en-US" dirty="0"/>
              <a:t> Visualizing the data (or results of analysis) to provide insights.</a:t>
            </a:r>
          </a:p>
          <a:p>
            <a:pPr lvl="1"/>
            <a:r>
              <a:rPr lang="en-US" b="1" dirty="0"/>
              <a:t>3) Model building:</a:t>
            </a:r>
            <a:r>
              <a:rPr lang="en-US" dirty="0"/>
              <a:t> Using machine learning algorithms to build a model that provides a business value.</a:t>
            </a:r>
          </a:p>
          <a:p>
            <a:r>
              <a:rPr lang="en-US" dirty="0"/>
              <a:t>While Phase 1 is often a prerequisite, the order of Phases 2 and 3 is interchangeable and iterative.</a:t>
            </a:r>
          </a:p>
          <a:p>
            <a:r>
              <a:rPr lang="en-US" dirty="0"/>
              <a:t>Next, we describe Phase 1 (preprocessing) with a real-world example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44560-96D2-4DDA-9666-22171D95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016D4-AE23-4102-9B7B-CCDCF8087881}"/>
              </a:ext>
            </a:extLst>
          </p:cNvPr>
          <p:cNvCxnSpPr>
            <a:cxnSpLocks/>
          </p:cNvCxnSpPr>
          <p:nvPr/>
        </p:nvCxnSpPr>
        <p:spPr>
          <a:xfrm>
            <a:off x="1213504" y="3717421"/>
            <a:ext cx="0" cy="649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817E8-C3DF-4FD7-A5B9-B8386FEBCB6D}"/>
              </a:ext>
            </a:extLst>
          </p:cNvPr>
          <p:cNvCxnSpPr>
            <a:cxnSpLocks/>
          </p:cNvCxnSpPr>
          <p:nvPr/>
        </p:nvCxnSpPr>
        <p:spPr>
          <a:xfrm>
            <a:off x="1213504" y="3717421"/>
            <a:ext cx="1196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F52435-5207-415F-89F4-4DB5E08D4335}"/>
              </a:ext>
            </a:extLst>
          </p:cNvPr>
          <p:cNvCxnSpPr>
            <a:cxnSpLocks/>
          </p:cNvCxnSpPr>
          <p:nvPr/>
        </p:nvCxnSpPr>
        <p:spPr>
          <a:xfrm>
            <a:off x="1219201" y="4366141"/>
            <a:ext cx="1196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E953E-0E8F-4057-AB7A-5A7837CD141C}"/>
              </a:ext>
            </a:extLst>
          </p:cNvPr>
          <p:cNvSpPr/>
          <p:nvPr/>
        </p:nvSpPr>
        <p:spPr>
          <a:xfrm>
            <a:off x="314792" y="3857495"/>
            <a:ext cx="95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403843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8D1F-EC2B-45DF-AEC6-E9202A68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 (Reza)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9E4C-B094-4A24-B0ED-E77C429F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882" y="1825625"/>
            <a:ext cx="7456917" cy="4351338"/>
          </a:xfrm>
        </p:spPr>
        <p:txBody>
          <a:bodyPr/>
          <a:lstStyle/>
          <a:p>
            <a:r>
              <a:rPr lang="en-US" sz="2400" dirty="0"/>
              <a:t>I am a 4</a:t>
            </a:r>
            <a:r>
              <a:rPr lang="en-US" sz="2400" baseline="30000" dirty="0"/>
              <a:t>th</a:t>
            </a:r>
            <a:r>
              <a:rPr lang="en-US" sz="2400" dirty="0"/>
              <a:t> year PhD student at the AI Lab, and your TA for MIS464.</a:t>
            </a:r>
          </a:p>
          <a:p>
            <a:r>
              <a:rPr lang="en-US" sz="2400" dirty="0"/>
              <a:t>My research interest is in AI-enabled cybersecurity using machine learning (adversarial learning, transfer learning, semi-supervised learning, deep learning), and text/web mining.</a:t>
            </a:r>
          </a:p>
          <a:p>
            <a:r>
              <a:rPr lang="en-US" sz="2400" dirty="0"/>
              <a:t>If you have questions, the best way to reach me is to send me an email.</a:t>
            </a:r>
          </a:p>
          <a:p>
            <a:r>
              <a:rPr lang="en-US" sz="2400" dirty="0"/>
              <a:t>However, you are always welcome to stop by my cubicle at MCCL 4</a:t>
            </a:r>
            <a:r>
              <a:rPr lang="en-US" sz="2400" baseline="30000" dirty="0"/>
              <a:t>th</a:t>
            </a:r>
            <a:r>
              <a:rPr lang="en-US" sz="2400" dirty="0"/>
              <a:t> floor (cubicle # 35).</a:t>
            </a:r>
          </a:p>
          <a:p>
            <a:r>
              <a:rPr lang="en-US" sz="2400" dirty="0"/>
              <a:t>Good luck! I am looking forward to a fruitful semester!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EFFD-9DB1-4F91-82CC-4F95CA85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06977-918D-43C2-8FF5-62959EA90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88" y="2470943"/>
            <a:ext cx="1389820" cy="1552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A320FA-5452-446B-BB87-1D79FAB97D04}"/>
              </a:ext>
            </a:extLst>
          </p:cNvPr>
          <p:cNvSpPr/>
          <p:nvPr/>
        </p:nvSpPr>
        <p:spPr>
          <a:xfrm>
            <a:off x="838200" y="4065109"/>
            <a:ext cx="29253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Mohammadreza Ebrahimi</a:t>
            </a:r>
          </a:p>
          <a:p>
            <a:r>
              <a:rPr lang="en-US" dirty="0"/>
              <a:t>Artificial Intelligence Lab</a:t>
            </a:r>
          </a:p>
          <a:p>
            <a:r>
              <a:rPr lang="en-US" dirty="0"/>
              <a:t>University of Arizona</a:t>
            </a:r>
          </a:p>
          <a:p>
            <a:r>
              <a:rPr lang="en-US" dirty="0">
                <a:hlinkClick r:id="rId3"/>
              </a:rPr>
              <a:t>ebrahimi@email.Arizona.edu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3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1" dirty="0"/>
              <a:t>Kaggle</a:t>
            </a:r>
            <a:r>
              <a:rPr lang="en-US" dirty="0"/>
              <a:t> is a subsidiary of Google, which allows data scientists and regular users to share datasets for data analytics.</a:t>
            </a:r>
          </a:p>
          <a:p>
            <a:pPr lvl="1"/>
            <a:r>
              <a:rPr lang="en-US" dirty="0"/>
              <a:t> Serves a community of data scientists and machine learning engineers. </a:t>
            </a:r>
          </a:p>
          <a:p>
            <a:pPr lvl="1"/>
            <a:r>
              <a:rPr lang="en-US" dirty="0"/>
              <a:t>Hosts competitions to solve data science challenges.</a:t>
            </a:r>
          </a:p>
          <a:p>
            <a:r>
              <a:rPr lang="en-US" dirty="0"/>
              <a:t>Visit </a:t>
            </a:r>
            <a:r>
              <a:rPr lang="en-US" sz="2200" dirty="0">
                <a:solidFill>
                  <a:srgbClr val="FF0000"/>
                </a:solidFill>
                <a:hlinkClick r:id="rId2"/>
              </a:rPr>
              <a:t>https://www.kaggle.com/datasets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Search for West Nile Virus.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B885B-AEAD-4C4D-9105-9726D919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13" y="1603414"/>
            <a:ext cx="5617235" cy="4573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593D03-020C-4D3C-BA9F-034457A59458}"/>
              </a:ext>
            </a:extLst>
          </p:cNvPr>
          <p:cNvSpPr/>
          <p:nvPr/>
        </p:nvSpPr>
        <p:spPr>
          <a:xfrm>
            <a:off x="7299297" y="5254586"/>
            <a:ext cx="3887192" cy="854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08463-0C46-4F82-9642-427B1078A083}"/>
              </a:ext>
            </a:extLst>
          </p:cNvPr>
          <p:cNvSpPr txBox="1"/>
          <p:nvPr/>
        </p:nvSpPr>
        <p:spPr>
          <a:xfrm>
            <a:off x="8901030" y="4295492"/>
            <a:ext cx="228545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Datasets here</a:t>
            </a:r>
          </a:p>
        </p:txBody>
      </p:sp>
    </p:spTree>
    <p:extLst>
      <p:ext uri="{BB962C8B-B14F-4D97-AF65-F5344CB8AC3E}">
        <p14:creationId xmlns:p14="http://schemas.microsoft.com/office/powerpoint/2010/main" val="3904201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13"/>
            <a:ext cx="10515600" cy="4455750"/>
          </a:xfrm>
        </p:spPr>
        <p:txBody>
          <a:bodyPr/>
          <a:lstStyle/>
          <a:p>
            <a:r>
              <a:rPr lang="en-US" sz="2600" dirty="0"/>
              <a:t>West Nile Virus (WNV) was released in a Kaggle competition in 2015.</a:t>
            </a:r>
          </a:p>
          <a:p>
            <a:pPr lvl="1"/>
            <a:r>
              <a:rPr lang="en-US" b="1" dirty="0"/>
              <a:t>Competition’s task:</a:t>
            </a:r>
            <a:r>
              <a:rPr lang="en-US" dirty="0"/>
              <a:t> Predict WNV in mosquitoes across Chicago.</a:t>
            </a:r>
          </a:p>
          <a:p>
            <a:pPr lvl="2"/>
            <a:r>
              <a:rPr lang="en-US" dirty="0"/>
              <a:t>WNV often spreads to humans through infected mosquitos.</a:t>
            </a:r>
          </a:p>
          <a:p>
            <a:pPr lvl="1"/>
            <a:r>
              <a:rPr lang="en-US" b="1" dirty="0"/>
              <a:t>Prize:</a:t>
            </a:r>
            <a:r>
              <a:rPr lang="en-US" dirty="0"/>
              <a:t> $40,000</a:t>
            </a:r>
          </a:p>
          <a:p>
            <a:pPr lvl="1"/>
            <a:r>
              <a:rPr lang="en-US" b="1" dirty="0"/>
              <a:t>Number of participants:</a:t>
            </a:r>
            <a:r>
              <a:rPr lang="en-US" dirty="0"/>
              <a:t> 1,306</a:t>
            </a:r>
          </a:p>
          <a:p>
            <a:r>
              <a:rPr lang="en-US" dirty="0"/>
              <a:t>The figure shows the competition’s scoreboard: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418EC-331D-4CE8-8F5F-4901B34E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17" y="5412086"/>
            <a:ext cx="921067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13673B-F940-4563-863A-827EA326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67" y="4419750"/>
            <a:ext cx="9229725" cy="781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DF45BE-391F-4E46-8315-BABC5529F485}"/>
              </a:ext>
            </a:extLst>
          </p:cNvPr>
          <p:cNvSpPr/>
          <p:nvPr/>
        </p:nvSpPr>
        <p:spPr>
          <a:xfrm>
            <a:off x="8814639" y="4776343"/>
            <a:ext cx="914400" cy="380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8E5AC-1F60-4F6E-AD26-8EBE4C00C148}"/>
              </a:ext>
            </a:extLst>
          </p:cNvPr>
          <p:cNvSpPr txBox="1"/>
          <p:nvPr/>
        </p:nvSpPr>
        <p:spPr>
          <a:xfrm>
            <a:off x="887425" y="4748612"/>
            <a:ext cx="91440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09A12-580A-4FF9-896B-EF6CBCE5D770}"/>
              </a:ext>
            </a:extLst>
          </p:cNvPr>
          <p:cNvCxnSpPr>
            <a:cxnSpLocks/>
          </p:cNvCxnSpPr>
          <p:nvPr/>
        </p:nvCxnSpPr>
        <p:spPr>
          <a:xfrm flipH="1">
            <a:off x="1833202" y="4977509"/>
            <a:ext cx="43593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8F2692-1430-48FC-84D1-36B02BC6D8F7}"/>
              </a:ext>
            </a:extLst>
          </p:cNvPr>
          <p:cNvCxnSpPr>
            <a:cxnSpLocks/>
          </p:cNvCxnSpPr>
          <p:nvPr/>
        </p:nvCxnSpPr>
        <p:spPr>
          <a:xfrm flipH="1" flipV="1">
            <a:off x="9043239" y="4284918"/>
            <a:ext cx="1" cy="1888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796795-EFC8-456C-BD26-5F0BE5866281}"/>
              </a:ext>
            </a:extLst>
          </p:cNvPr>
          <p:cNvSpPr txBox="1"/>
          <p:nvPr/>
        </p:nvSpPr>
        <p:spPr>
          <a:xfrm>
            <a:off x="8079470" y="3941790"/>
            <a:ext cx="1871334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Prediction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19499-0974-46C6-9E63-F36CBEBB1977}"/>
              </a:ext>
            </a:extLst>
          </p:cNvPr>
          <p:cNvSpPr txBox="1"/>
          <p:nvPr/>
        </p:nvSpPr>
        <p:spPr>
          <a:xfrm>
            <a:off x="1168706" y="5432648"/>
            <a:ext cx="70884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DF73C-7B3C-49CA-A169-1F5204C775DD}"/>
              </a:ext>
            </a:extLst>
          </p:cNvPr>
          <p:cNvCxnSpPr>
            <a:cxnSpLocks/>
          </p:cNvCxnSpPr>
          <p:nvPr/>
        </p:nvCxnSpPr>
        <p:spPr>
          <a:xfrm flipH="1">
            <a:off x="1912210" y="5632236"/>
            <a:ext cx="32752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919ACA-CC28-4C97-9DC7-E7B405C88562}"/>
              </a:ext>
            </a:extLst>
          </p:cNvPr>
          <p:cNvSpPr txBox="1"/>
          <p:nvPr/>
        </p:nvSpPr>
        <p:spPr>
          <a:xfrm>
            <a:off x="4898323" y="4758721"/>
            <a:ext cx="228954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Method:</a:t>
            </a:r>
            <a:r>
              <a:rPr lang="en-US" sz="1600" dirty="0">
                <a:solidFill>
                  <a:srgbClr val="FF0000"/>
                </a:solidFill>
              </a:rPr>
              <a:t> Deep 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AC36F-C9B0-40B3-8164-A5DAEEB0869F}"/>
              </a:ext>
            </a:extLst>
          </p:cNvPr>
          <p:cNvSpPr txBox="1"/>
          <p:nvPr/>
        </p:nvSpPr>
        <p:spPr>
          <a:xfrm>
            <a:off x="10029411" y="3949088"/>
            <a:ext cx="106558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 of tries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2AF621-EC8C-44E0-AF23-8E7CD3705042}"/>
              </a:ext>
            </a:extLst>
          </p:cNvPr>
          <p:cNvCxnSpPr>
            <a:cxnSpLocks/>
          </p:cNvCxnSpPr>
          <p:nvPr/>
        </p:nvCxnSpPr>
        <p:spPr>
          <a:xfrm flipH="1" flipV="1">
            <a:off x="10184468" y="4299287"/>
            <a:ext cx="1" cy="1888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F02A3C-9A00-4CAA-BF0F-8F65709964AC}"/>
              </a:ext>
            </a:extLst>
          </p:cNvPr>
          <p:cNvSpPr txBox="1"/>
          <p:nvPr/>
        </p:nvSpPr>
        <p:spPr>
          <a:xfrm>
            <a:off x="2047187" y="5171408"/>
            <a:ext cx="26642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16C54-D5CD-44AE-96BD-BEEB33F712CA}"/>
              </a:ext>
            </a:extLst>
          </p:cNvPr>
          <p:cNvSpPr txBox="1"/>
          <p:nvPr/>
        </p:nvSpPr>
        <p:spPr>
          <a:xfrm>
            <a:off x="2051538" y="6259378"/>
            <a:ext cx="26642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C1DCB-9B70-48F5-98DE-7FCB7865C3AB}"/>
              </a:ext>
            </a:extLst>
          </p:cNvPr>
          <p:cNvSpPr txBox="1"/>
          <p:nvPr/>
        </p:nvSpPr>
        <p:spPr>
          <a:xfrm>
            <a:off x="4304669" y="5463426"/>
            <a:ext cx="3476847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Method:</a:t>
            </a:r>
            <a:r>
              <a:rPr lang="en-US" sz="1600" dirty="0">
                <a:solidFill>
                  <a:srgbClr val="FF0000"/>
                </a:solidFill>
              </a:rPr>
              <a:t> Ensemble of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52869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noted, data analytics very often starts with data preprocessing.</a:t>
            </a:r>
          </a:p>
          <a:p>
            <a:pPr lvl="1"/>
            <a:r>
              <a:rPr lang="en-US" dirty="0"/>
              <a:t>After data preprocessing, deep learning or any other machine learning methods can be applied to build a model.</a:t>
            </a:r>
          </a:p>
          <a:p>
            <a:r>
              <a:rPr lang="en-US" dirty="0"/>
              <a:t>For data pre-processing most Kaggle participants use Python along with two libraries called </a:t>
            </a:r>
            <a:r>
              <a:rPr lang="en-US" i="1" dirty="0"/>
              <a:t>Pandas </a:t>
            </a:r>
            <a:r>
              <a:rPr lang="en-US" dirty="0"/>
              <a:t>and</a:t>
            </a:r>
            <a:r>
              <a:rPr lang="en-US" i="1" dirty="0"/>
              <a:t> NumPy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Pandas:</a:t>
            </a:r>
            <a:r>
              <a:rPr lang="en-US" dirty="0"/>
              <a:t> Offers data structures and operations for manipulating numerical tables.</a:t>
            </a:r>
          </a:p>
          <a:p>
            <a:pPr lvl="1"/>
            <a:r>
              <a:rPr lang="en-US" b="1" dirty="0"/>
              <a:t>NumPy: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package for scientific computing that support N-dimensional arrays.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F3F9-AD52-49E9-B748-1FDF82A9C048}"/>
              </a:ext>
            </a:extLst>
          </p:cNvPr>
          <p:cNvSpPr txBox="1"/>
          <p:nvPr/>
        </p:nvSpPr>
        <p:spPr>
          <a:xfrm>
            <a:off x="6126163" y="5137324"/>
            <a:ext cx="422393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importing any package the alias can be treated in the same way as an object.</a:t>
            </a:r>
          </a:p>
          <a:p>
            <a:r>
              <a:rPr lang="en-US" dirty="0"/>
              <a:t>E.g., </a:t>
            </a:r>
            <a:r>
              <a:rPr lang="en-US" dirty="0" err="1"/>
              <a:t>pd.read_csv</a:t>
            </a:r>
            <a:r>
              <a:rPr lang="en-US" dirty="0"/>
              <a:t>() is a function call to read a comma separated file.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1295D4-A08C-4749-B1A7-B2CA33634232}"/>
              </a:ext>
            </a:extLst>
          </p:cNvPr>
          <p:cNvCxnSpPr/>
          <p:nvPr/>
        </p:nvCxnSpPr>
        <p:spPr>
          <a:xfrm>
            <a:off x="2329725" y="4946736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CDFA60-F24C-4462-8650-A818D2CBCB21}"/>
              </a:ext>
            </a:extLst>
          </p:cNvPr>
          <p:cNvCxnSpPr/>
          <p:nvPr/>
        </p:nvCxnSpPr>
        <p:spPr>
          <a:xfrm>
            <a:off x="2726768" y="494251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E3AEB9-0448-47D1-9987-11818DCB5F1C}"/>
              </a:ext>
            </a:extLst>
          </p:cNvPr>
          <p:cNvSpPr txBox="1"/>
          <p:nvPr/>
        </p:nvSpPr>
        <p:spPr>
          <a:xfrm>
            <a:off x="1902231" y="5146351"/>
            <a:ext cx="178882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 Package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C5EB09-6E60-48F7-9B77-20B950ED8153}"/>
              </a:ext>
            </a:extLst>
          </p:cNvPr>
          <p:cNvCxnSpPr>
            <a:cxnSpLocks/>
          </p:cNvCxnSpPr>
          <p:nvPr/>
        </p:nvCxnSpPr>
        <p:spPr>
          <a:xfrm>
            <a:off x="3697608" y="4987626"/>
            <a:ext cx="5695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EA2A8-6D48-4F42-A023-F43673E1C287}"/>
              </a:ext>
            </a:extLst>
          </p:cNvPr>
          <p:cNvCxnSpPr/>
          <p:nvPr/>
        </p:nvCxnSpPr>
        <p:spPr>
          <a:xfrm>
            <a:off x="3989876" y="498340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57F74F-1006-408E-9BC5-BFC0ACFF62C7}"/>
              </a:ext>
            </a:extLst>
          </p:cNvPr>
          <p:cNvSpPr txBox="1"/>
          <p:nvPr/>
        </p:nvSpPr>
        <p:spPr>
          <a:xfrm>
            <a:off x="3795373" y="5151946"/>
            <a:ext cx="72482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alias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276225-B630-4985-B22F-741216307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85" y="4848540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36"/>
            <a:ext cx="10515600" cy="4595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importing </a:t>
            </a:r>
            <a:r>
              <a:rPr lang="en-US" i="1" dirty="0"/>
              <a:t>Pandas </a:t>
            </a:r>
            <a:r>
              <a:rPr lang="en-US" dirty="0"/>
              <a:t>library, we can use its built-in functions and data structures. We present three useful examples from WNV dataset:</a:t>
            </a:r>
          </a:p>
          <a:p>
            <a:pPr lvl="1"/>
            <a:r>
              <a:rPr lang="en-US" dirty="0"/>
              <a:t>Load the weather comma separated file from WNV dataset: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weather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(‘path\to\weather.csv’)</a:t>
            </a:r>
          </a:p>
          <a:p>
            <a:pPr lvl="1"/>
            <a:r>
              <a:rPr lang="en-US" dirty="0"/>
              <a:t>Replace missing values with a scalar: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(‘-’,100)</a:t>
            </a:r>
          </a:p>
          <a:p>
            <a:pPr lvl="1"/>
            <a:r>
              <a:rPr lang="en-US" dirty="0"/>
              <a:t>Join Datasets on a specific criterion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weather_stn1 = weather[weather[‘Station’]==1]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weather_stn2 = weather[weather[‘Station’]==2]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 = weather_stn1.merge(weather_stn2, on='Date')</a:t>
            </a:r>
          </a:p>
          <a:p>
            <a:endParaRPr lang="en-US" dirty="0"/>
          </a:p>
          <a:p>
            <a:r>
              <a:rPr lang="en-US" dirty="0"/>
              <a:t>You can obtain the full pre-processing code from my GitHub repository at: </a:t>
            </a:r>
            <a:r>
              <a:rPr lang="en-US" sz="1800" dirty="0"/>
              <a:t>https://github.com/mohammadrezaebrahimi/Kaggle-s-WNV-competition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780CC-FE82-4F15-926F-8ADF66206E52}"/>
              </a:ext>
            </a:extLst>
          </p:cNvPr>
          <p:cNvSpPr txBox="1"/>
          <p:nvPr/>
        </p:nvSpPr>
        <p:spPr>
          <a:xfrm>
            <a:off x="6772931" y="6074023"/>
            <a:ext cx="394349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/>
              <a:t>I recommend each of you create your own repository on GitHub.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6B9EA-3A5E-4D0D-B0A0-369F6D5DDDB3}"/>
              </a:ext>
            </a:extLst>
          </p:cNvPr>
          <p:cNvCxnSpPr/>
          <p:nvPr/>
        </p:nvCxnSpPr>
        <p:spPr>
          <a:xfrm>
            <a:off x="8204128" y="4747789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F96241-D192-4CAA-9087-0FC6141E72B4}"/>
              </a:ext>
            </a:extLst>
          </p:cNvPr>
          <p:cNvCxnSpPr/>
          <p:nvPr/>
        </p:nvCxnSpPr>
        <p:spPr>
          <a:xfrm>
            <a:off x="8601171" y="4748806"/>
            <a:ext cx="0" cy="1561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4E353A-5FA1-48DD-A5AF-33DDEB910A17}"/>
              </a:ext>
            </a:extLst>
          </p:cNvPr>
          <p:cNvSpPr txBox="1"/>
          <p:nvPr/>
        </p:nvSpPr>
        <p:spPr>
          <a:xfrm>
            <a:off x="7913060" y="4888768"/>
            <a:ext cx="1462820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Join Criterion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FD526F-46A3-49CE-BD7D-A67F672185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37" y="5890030"/>
            <a:ext cx="304188" cy="3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E1F-1ABE-4496-B660-7DAFE4DD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and Write Into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C6B8-9DA2-4159-9B90-E78F4250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Sometimes we simply want to interact with a text or CSV file without using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Python has built-in read and write functions (less verbose than Java or C++).</a:t>
            </a:r>
          </a:p>
          <a:p>
            <a:r>
              <a:rPr lang="en-US" dirty="0"/>
              <a:t>To read or write to a file, first we need to create a file handler.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open(‘test.txt', ‘w’)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When the handler is created we can use it to interact with the file as follows: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string containing contents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returns a list containing lines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write the string s to the end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Writes each element of L to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closes the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948E-A2C9-4B85-AB7F-C70117F3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D04F24-F9A8-4CDB-A142-07B2894A7939}"/>
              </a:ext>
            </a:extLst>
          </p:cNvPr>
          <p:cNvCxnSpPr>
            <a:cxnSpLocks/>
          </p:cNvCxnSpPr>
          <p:nvPr/>
        </p:nvCxnSpPr>
        <p:spPr>
          <a:xfrm>
            <a:off x="3604437" y="3215747"/>
            <a:ext cx="13290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122BE-CD4E-416E-8F5F-C9F611E63736}"/>
              </a:ext>
            </a:extLst>
          </p:cNvPr>
          <p:cNvCxnSpPr/>
          <p:nvPr/>
        </p:nvCxnSpPr>
        <p:spPr>
          <a:xfrm>
            <a:off x="4289761" y="322003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5338E9-1832-4F75-BE08-6A7D41DF1845}"/>
              </a:ext>
            </a:extLst>
          </p:cNvPr>
          <p:cNvSpPr txBox="1"/>
          <p:nvPr/>
        </p:nvSpPr>
        <p:spPr>
          <a:xfrm>
            <a:off x="3390796" y="3434504"/>
            <a:ext cx="178882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name /path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B6248C-4E81-4A8C-9986-EDE904710F57}"/>
              </a:ext>
            </a:extLst>
          </p:cNvPr>
          <p:cNvCxnSpPr>
            <a:cxnSpLocks/>
          </p:cNvCxnSpPr>
          <p:nvPr/>
        </p:nvCxnSpPr>
        <p:spPr>
          <a:xfrm>
            <a:off x="5528930" y="3275779"/>
            <a:ext cx="4784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E7F22-842D-4C42-90E4-5E27075BFFAC}"/>
              </a:ext>
            </a:extLst>
          </p:cNvPr>
          <p:cNvCxnSpPr/>
          <p:nvPr/>
        </p:nvCxnSpPr>
        <p:spPr>
          <a:xfrm>
            <a:off x="5700176" y="3271553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A01B26-14A5-44FD-96CA-24908442CAB7}"/>
              </a:ext>
            </a:extLst>
          </p:cNvPr>
          <p:cNvSpPr txBox="1"/>
          <p:nvPr/>
        </p:nvSpPr>
        <p:spPr>
          <a:xfrm>
            <a:off x="5400898" y="3440099"/>
            <a:ext cx="72482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43AA5-0126-4416-8A62-86F1F892F976}"/>
              </a:ext>
            </a:extLst>
          </p:cNvPr>
          <p:cNvSpPr txBox="1"/>
          <p:nvPr/>
        </p:nvSpPr>
        <p:spPr>
          <a:xfrm>
            <a:off x="7194051" y="3090062"/>
            <a:ext cx="385721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‘W’</a:t>
            </a:r>
            <a:r>
              <a:rPr lang="en-US" dirty="0"/>
              <a:t> creates a file for writing.</a:t>
            </a:r>
          </a:p>
          <a:p>
            <a:r>
              <a:rPr lang="en-US" b="1" dirty="0"/>
              <a:t>'r’</a:t>
            </a:r>
            <a:r>
              <a:rPr lang="en-US" dirty="0"/>
              <a:t> opens an existing file for reading.</a:t>
            </a:r>
          </a:p>
          <a:p>
            <a:r>
              <a:rPr lang="en-US" b="1" dirty="0"/>
              <a:t>‘a’</a:t>
            </a:r>
            <a:r>
              <a:rPr lang="en-US" dirty="0"/>
              <a:t> opens an existing file for appending.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DF955D-6B92-4010-8E08-2A6482253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50" y="2832524"/>
            <a:ext cx="376863" cy="376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B43A5-6BFA-48DE-BE0D-FC2F26341607}"/>
              </a:ext>
            </a:extLst>
          </p:cNvPr>
          <p:cNvSpPr txBox="1"/>
          <p:nvPr/>
        </p:nvSpPr>
        <p:spPr>
          <a:xfrm>
            <a:off x="4848447" y="5998252"/>
            <a:ext cx="6804837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open a file both for reading and writing?</a:t>
            </a:r>
          </a:p>
        </p:txBody>
      </p:sp>
      <p:pic>
        <p:nvPicPr>
          <p:cNvPr id="14" name="Picture 6" descr="Image result for red question">
            <a:extLst>
              <a:ext uri="{FF2B5EF4-FFF2-40B4-BE49-F238E27FC236}">
                <a16:creationId xmlns:a16="http://schemas.microsoft.com/office/drawing/2014/main" id="{73AF27BF-8A54-44F6-ACE3-A2CD08FC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78" y="5587757"/>
            <a:ext cx="550957" cy="55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27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main recent packages are most commonly used for data visualization in Python:</a:t>
            </a:r>
          </a:p>
          <a:p>
            <a:pPr lvl="1"/>
            <a:r>
              <a:rPr lang="en-US" b="1" dirty="0"/>
              <a:t>Matplotlib:</a:t>
            </a:r>
            <a:r>
              <a:rPr lang="en-US" dirty="0"/>
              <a:t> The most common library (low level: most flexible)</a:t>
            </a:r>
          </a:p>
          <a:p>
            <a:pPr lvl="1"/>
            <a:r>
              <a:rPr lang="en-US" b="1" dirty="0"/>
              <a:t>Pandas Visualization:</a:t>
            </a:r>
            <a:r>
              <a:rPr lang="en-US" dirty="0"/>
              <a:t> An abstraction on Matplotlib (high level: less flexible) </a:t>
            </a:r>
          </a:p>
          <a:p>
            <a:pPr lvl="2"/>
            <a:r>
              <a:rPr lang="en-US" dirty="0"/>
              <a:t>(Part of Pandas data processing library introduced in </a:t>
            </a:r>
            <a:r>
              <a:rPr lang="en-US" b="1" dirty="0"/>
              <a:t>Review I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Seaborn:</a:t>
            </a:r>
            <a:r>
              <a:rPr lang="en-US" dirty="0"/>
              <a:t> Provides more professional and aesthetic look than the other two.</a:t>
            </a:r>
          </a:p>
          <a:p>
            <a:r>
              <a:rPr lang="en-US" dirty="0"/>
              <a:t>Due to the high usage and flexibility, we focus on Matplotlib in this tutorial.</a:t>
            </a:r>
          </a:p>
          <a:p>
            <a:pPr lvl="1"/>
            <a:r>
              <a:rPr lang="en-US" dirty="0"/>
              <a:t>The fundamentals of visualization that are covered are common for all three packages.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0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7461-6F95-42E4-A084-2D3EB62E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DBF4-52EB-4D12-B38C-CF84193D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we can visualize data, we need to understand which type of data we are trying to visualize.</a:t>
            </a:r>
          </a:p>
          <a:p>
            <a:pPr lvl="1"/>
            <a:r>
              <a:rPr lang="en-US" dirty="0"/>
              <a:t>In the simplest form, a dataset includes </a:t>
            </a:r>
            <a:r>
              <a:rPr lang="en-US" b="1" dirty="0"/>
              <a:t>attributes</a:t>
            </a:r>
            <a:r>
              <a:rPr lang="en-US" dirty="0"/>
              <a:t> and their 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r>
              <a:rPr lang="en-US" dirty="0"/>
              <a:t>Commonly encountered attribute types in data analytics are as follows:</a:t>
            </a:r>
          </a:p>
          <a:p>
            <a:r>
              <a:rPr lang="en-US" b="1" dirty="0"/>
              <a:t>Categorical attributes: </a:t>
            </a:r>
            <a:r>
              <a:rPr lang="en-US" dirty="0"/>
              <a:t>Relates to quality and includes two main types:</a:t>
            </a:r>
            <a:endParaRPr lang="en-US" b="1" dirty="0"/>
          </a:p>
          <a:p>
            <a:pPr lvl="1"/>
            <a:r>
              <a:rPr lang="en-US" b="1" dirty="0"/>
              <a:t>Nominal:</a:t>
            </a:r>
            <a:r>
              <a:rPr lang="en-US" dirty="0"/>
              <a:t> No order (e.g., </a:t>
            </a:r>
            <a:r>
              <a:rPr lang="en-US" i="1" dirty="0"/>
              <a:t>course</a:t>
            </a:r>
            <a:r>
              <a:rPr lang="en-US" dirty="0"/>
              <a:t> title: ‘data analytics’ and ‘data science’).</a:t>
            </a:r>
          </a:p>
          <a:p>
            <a:pPr lvl="1"/>
            <a:r>
              <a:rPr lang="en-US" b="1" dirty="0"/>
              <a:t>Ordinal:</a:t>
            </a:r>
            <a:r>
              <a:rPr lang="en-US" dirty="0"/>
              <a:t> Represent order (e.g., </a:t>
            </a:r>
            <a:r>
              <a:rPr lang="en-US" i="1" dirty="0"/>
              <a:t>course level</a:t>
            </a:r>
            <a:r>
              <a:rPr lang="en-US" dirty="0"/>
              <a:t>: ‘under grad’, ‘grad’, or ‘PhD seminar’).</a:t>
            </a:r>
          </a:p>
          <a:p>
            <a:r>
              <a:rPr lang="en-US" b="1" dirty="0"/>
              <a:t>Numerical attributes:</a:t>
            </a:r>
          </a:p>
          <a:p>
            <a:pPr lvl="1"/>
            <a:r>
              <a:rPr lang="en-US" b="1" dirty="0"/>
              <a:t>Discrete:</a:t>
            </a:r>
            <a:r>
              <a:rPr lang="en-US" dirty="0"/>
              <a:t> Can only take certain values (e.g., </a:t>
            </a:r>
            <a:r>
              <a:rPr lang="en-US" i="1" dirty="0"/>
              <a:t># of students</a:t>
            </a:r>
            <a:r>
              <a:rPr lang="en-US" dirty="0"/>
              <a:t> enrolled in a course).</a:t>
            </a:r>
          </a:p>
          <a:p>
            <a:pPr lvl="1"/>
            <a:r>
              <a:rPr lang="en-US" b="1" dirty="0"/>
              <a:t>Continuous:</a:t>
            </a:r>
            <a:r>
              <a:rPr lang="en-US" dirty="0"/>
              <a:t> Can be described by a number on real line (e.g., </a:t>
            </a:r>
            <a:r>
              <a:rPr lang="en-US" i="1" dirty="0"/>
              <a:t>duration</a:t>
            </a:r>
            <a:r>
              <a:rPr lang="en-US" dirty="0"/>
              <a:t> of a class).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0A82C-6B4C-495F-A300-1EF61BF8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1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Common Visualization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 the most common types of visuals seen in data science reports or papers.</a:t>
            </a:r>
          </a:p>
          <a:p>
            <a:r>
              <a:rPr lang="en-US" dirty="0"/>
              <a:t>These visuals assist gaining a better insight from the data and include:</a:t>
            </a:r>
          </a:p>
          <a:p>
            <a:pPr lvl="1"/>
            <a:r>
              <a:rPr lang="en-US" b="1" dirty="0"/>
              <a:t>Scatter Plots:</a:t>
            </a:r>
            <a:r>
              <a:rPr lang="en-US" dirty="0"/>
              <a:t> Useful for visualizing categorical data points (samples)</a:t>
            </a:r>
          </a:p>
          <a:p>
            <a:pPr lvl="1"/>
            <a:r>
              <a:rPr lang="en-US" b="1" dirty="0"/>
              <a:t>Line Charts:</a:t>
            </a:r>
            <a:r>
              <a:rPr lang="en-US" dirty="0"/>
              <a:t> Useful for continuous or categorical data </a:t>
            </a:r>
          </a:p>
          <a:p>
            <a:pPr lvl="2"/>
            <a:r>
              <a:rPr lang="en-US" dirty="0"/>
              <a:t>E.g., changes of one variable as a function of another variable</a:t>
            </a:r>
          </a:p>
          <a:p>
            <a:pPr lvl="1"/>
            <a:r>
              <a:rPr lang="en-US" b="1" dirty="0"/>
              <a:t>Histograms:</a:t>
            </a:r>
            <a:r>
              <a:rPr lang="en-US" dirty="0"/>
              <a:t> useful for showing the distribution of all types of data</a:t>
            </a:r>
          </a:p>
          <a:p>
            <a:pPr lvl="1"/>
            <a:r>
              <a:rPr lang="en-US" b="1" dirty="0"/>
              <a:t>Bar Charts:</a:t>
            </a:r>
            <a:r>
              <a:rPr lang="en-US" dirty="0"/>
              <a:t> Useful for categorical data with not many different categories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3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Package Installation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Matplotlib can be installed by running either of the following commands: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r>
              <a:rPr lang="en-US" dirty="0"/>
              <a:t>We use two data sets for the visualization purposes:</a:t>
            </a:r>
          </a:p>
          <a:p>
            <a:pPr lvl="1"/>
            <a:r>
              <a:rPr lang="en-US" b="1" dirty="0"/>
              <a:t>Wine Reviews:</a:t>
            </a:r>
            <a:r>
              <a:rPr lang="en-US" dirty="0"/>
              <a:t> Available from Kaggle at </a:t>
            </a:r>
            <a:r>
              <a:rPr lang="en-US" sz="1800" dirty="0">
                <a:hlinkClick r:id="rId2"/>
              </a:rPr>
              <a:t>https://www.kaggle.com/zynicide/wine-reviews</a:t>
            </a:r>
            <a:endParaRPr lang="en-US" sz="1800" dirty="0"/>
          </a:p>
          <a:p>
            <a:pPr lvl="1"/>
            <a:r>
              <a:rPr lang="en-US" b="1" dirty="0"/>
              <a:t>Iris: </a:t>
            </a:r>
            <a:r>
              <a:rPr lang="en-US" dirty="0"/>
              <a:t>One of the oldest data analytics data sets available from UCI repository at: </a:t>
            </a:r>
            <a:r>
              <a:rPr lang="en-US" sz="1800" dirty="0">
                <a:hlinkClick r:id="rId3"/>
              </a:rPr>
              <a:t>https://archive.ics.uci.edu/ml/datasets/iris</a:t>
            </a:r>
            <a:r>
              <a:rPr lang="en-US" sz="1800" dirty="0"/>
              <a:t>. </a:t>
            </a:r>
            <a:r>
              <a:rPr lang="en-US" dirty="0"/>
              <a:t>Data points are flowers.</a:t>
            </a:r>
          </a:p>
          <a:p>
            <a:r>
              <a:rPr lang="en-US" dirty="0"/>
              <a:t>To import the above data sets, we can use </a:t>
            </a:r>
            <a:r>
              <a:rPr lang="en-US" i="1" dirty="0"/>
              <a:t>Pandas</a:t>
            </a:r>
            <a:r>
              <a:rPr lang="en-US" dirty="0"/>
              <a:t> as seen in Review I: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iris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('iris.csv', names=['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'class']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3B39C-ADD2-4141-9058-063E45319FCC}"/>
              </a:ext>
            </a:extLst>
          </p:cNvPr>
          <p:cNvSpPr txBox="1"/>
          <p:nvPr/>
        </p:nvSpPr>
        <p:spPr>
          <a:xfrm>
            <a:off x="6284432" y="2483332"/>
            <a:ext cx="437613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pip</a:t>
            </a:r>
            <a:r>
              <a:rPr lang="en-US" dirty="0"/>
              <a:t> comes with standard python installation.</a:t>
            </a:r>
          </a:p>
          <a:p>
            <a:r>
              <a:rPr lang="en-US" i="1" dirty="0" err="1"/>
              <a:t>Conda</a:t>
            </a:r>
            <a:r>
              <a:rPr lang="en-US" dirty="0"/>
              <a:t> requires to be installed as well.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0FCA59-1B5F-4A3B-A6E5-BC50E6AFCF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9969"/>
            <a:ext cx="376863" cy="3768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797577-2F9C-47A8-8457-9F3851590DD3}"/>
              </a:ext>
            </a:extLst>
          </p:cNvPr>
          <p:cNvCxnSpPr>
            <a:cxnSpLocks/>
          </p:cNvCxnSpPr>
          <p:nvPr/>
        </p:nvCxnSpPr>
        <p:spPr>
          <a:xfrm>
            <a:off x="4404732" y="6125048"/>
            <a:ext cx="20681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449AB3-2E6D-4852-B4D1-11A0CAB606D2}"/>
              </a:ext>
            </a:extLst>
          </p:cNvPr>
          <p:cNvCxnSpPr>
            <a:cxnSpLocks/>
          </p:cNvCxnSpPr>
          <p:nvPr/>
        </p:nvCxnSpPr>
        <p:spPr>
          <a:xfrm>
            <a:off x="5365886" y="6120822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4F60EC-7F0C-42C4-BDBB-38E7C724615F}"/>
              </a:ext>
            </a:extLst>
          </p:cNvPr>
          <p:cNvSpPr txBox="1"/>
          <p:nvPr/>
        </p:nvSpPr>
        <p:spPr>
          <a:xfrm>
            <a:off x="4533380" y="6304152"/>
            <a:ext cx="166501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Name</a:t>
            </a:r>
          </a:p>
        </p:txBody>
      </p:sp>
    </p:spTree>
    <p:extLst>
      <p:ext uri="{BB962C8B-B14F-4D97-AF65-F5344CB8AC3E}">
        <p14:creationId xmlns:p14="http://schemas.microsoft.com/office/powerpoint/2010/main" val="660406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ABAE3C-D8F1-438D-B3EC-FE13F27B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35" y="3495655"/>
            <a:ext cx="5130410" cy="918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Package Installation and Datasets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loading the data with </a:t>
            </a:r>
            <a:r>
              <a:rPr lang="en-US" i="1" dirty="0"/>
              <a:t>Pandas, </a:t>
            </a:r>
            <a:r>
              <a:rPr lang="en-US" dirty="0"/>
              <a:t>we can see the attributes and values by executing the following statement: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185B4-3627-432D-9B09-B1610B5EC54D}"/>
              </a:ext>
            </a:extLst>
          </p:cNvPr>
          <p:cNvSpPr txBox="1"/>
          <p:nvPr/>
        </p:nvSpPr>
        <p:spPr>
          <a:xfrm>
            <a:off x="1431311" y="3429000"/>
            <a:ext cx="5272591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37AA19-D867-47D0-96D5-8045A3B4DD8F}"/>
              </a:ext>
            </a:extLst>
          </p:cNvPr>
          <p:cNvCxnSpPr>
            <a:cxnSpLocks/>
          </p:cNvCxnSpPr>
          <p:nvPr/>
        </p:nvCxnSpPr>
        <p:spPr>
          <a:xfrm>
            <a:off x="6703902" y="3556041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B06F36-AB9B-4188-9485-7919338A31F6}"/>
              </a:ext>
            </a:extLst>
          </p:cNvPr>
          <p:cNvSpPr txBox="1"/>
          <p:nvPr/>
        </p:nvSpPr>
        <p:spPr>
          <a:xfrm>
            <a:off x="7014437" y="3417541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EAD25-E91B-4E93-A8FB-F1F6254EC144}"/>
              </a:ext>
            </a:extLst>
          </p:cNvPr>
          <p:cNvSpPr/>
          <p:nvPr/>
        </p:nvSpPr>
        <p:spPr>
          <a:xfrm>
            <a:off x="1431310" y="3772655"/>
            <a:ext cx="5272591" cy="641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774693-FEC4-410D-909A-0E0E3DFDCCBC}"/>
              </a:ext>
            </a:extLst>
          </p:cNvPr>
          <p:cNvCxnSpPr>
            <a:cxnSpLocks/>
          </p:cNvCxnSpPr>
          <p:nvPr/>
        </p:nvCxnSpPr>
        <p:spPr>
          <a:xfrm>
            <a:off x="6703901" y="4121036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F5A7A4-2BB4-4BD7-955C-A8469D678BDB}"/>
              </a:ext>
            </a:extLst>
          </p:cNvPr>
          <p:cNvSpPr txBox="1"/>
          <p:nvPr/>
        </p:nvSpPr>
        <p:spPr>
          <a:xfrm>
            <a:off x="6960379" y="3982536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530A71-4E25-4CD6-964D-9E4FF35B90DE}"/>
              </a:ext>
            </a:extLst>
          </p:cNvPr>
          <p:cNvSpPr/>
          <p:nvPr/>
        </p:nvSpPr>
        <p:spPr>
          <a:xfrm>
            <a:off x="1421779" y="4490041"/>
            <a:ext cx="1030900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('winemag-data-130k-v2.csv',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wine_reviews.head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1E8DD2-B7D1-4014-A64D-2F6B0C99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10" y="5269545"/>
            <a:ext cx="8467725" cy="10858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D9EEE5-8D42-44C1-BE16-7D1E90A93835}"/>
              </a:ext>
            </a:extLst>
          </p:cNvPr>
          <p:cNvCxnSpPr>
            <a:cxnSpLocks/>
          </p:cNvCxnSpPr>
          <p:nvPr/>
        </p:nvCxnSpPr>
        <p:spPr>
          <a:xfrm>
            <a:off x="9928463" y="5484751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B2A7B-71F6-45A1-9AAE-724089DCF0CB}"/>
              </a:ext>
            </a:extLst>
          </p:cNvPr>
          <p:cNvSpPr txBox="1"/>
          <p:nvPr/>
        </p:nvSpPr>
        <p:spPr>
          <a:xfrm>
            <a:off x="10238998" y="5346251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591671-3F60-454D-B6F0-BECDDCE90C3B}"/>
              </a:ext>
            </a:extLst>
          </p:cNvPr>
          <p:cNvCxnSpPr>
            <a:cxnSpLocks/>
          </p:cNvCxnSpPr>
          <p:nvPr/>
        </p:nvCxnSpPr>
        <p:spPr>
          <a:xfrm>
            <a:off x="9928463" y="5962650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64CF14-A630-4244-9F23-89FFD0875A90}"/>
              </a:ext>
            </a:extLst>
          </p:cNvPr>
          <p:cNvSpPr txBox="1"/>
          <p:nvPr/>
        </p:nvSpPr>
        <p:spPr>
          <a:xfrm>
            <a:off x="10184941" y="5824150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52BBE3-1861-4673-BF7F-DB3BECC74964}"/>
              </a:ext>
            </a:extLst>
          </p:cNvPr>
          <p:cNvSpPr txBox="1"/>
          <p:nvPr/>
        </p:nvSpPr>
        <p:spPr>
          <a:xfrm>
            <a:off x="1431310" y="5302086"/>
            <a:ext cx="8443096" cy="321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7A59F-AE5E-414F-B01C-CA7F8FCD4D1D}"/>
              </a:ext>
            </a:extLst>
          </p:cNvPr>
          <p:cNvSpPr/>
          <p:nvPr/>
        </p:nvSpPr>
        <p:spPr>
          <a:xfrm>
            <a:off x="1448344" y="5730069"/>
            <a:ext cx="8426062" cy="641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7213C-C1F2-4B02-B07F-CDD98E8CE0D9}"/>
              </a:ext>
            </a:extLst>
          </p:cNvPr>
          <p:cNvSpPr/>
          <p:nvPr/>
        </p:nvSpPr>
        <p:spPr>
          <a:xfrm>
            <a:off x="8610600" y="3990423"/>
            <a:ext cx="3743326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Class: Flower type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C3450D-1361-4051-92A0-354FD784C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83" y="3791051"/>
            <a:ext cx="411889" cy="4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9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D1CF-1796-4E2A-8AB4-95EB462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9894-686B-4616-A591-A9E36415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Python Review Session is focused on the fundamentals of programing and language syntax.</a:t>
            </a:r>
          </a:p>
          <a:p>
            <a:r>
              <a:rPr lang="en-US" dirty="0"/>
              <a:t>Specifically we follow four learning objectives: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the language syntax.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the language features useful for data analytics.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loading and preprocessing the data with python.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visualization of the data with Python.</a:t>
            </a:r>
          </a:p>
          <a:p>
            <a:r>
              <a:rPr lang="en-US" dirty="0"/>
              <a:t>Advanced topics such as dynamic programming and implementation of search algorithms are beyond the scope of this tutorial.</a:t>
            </a:r>
          </a:p>
          <a:p>
            <a:r>
              <a:rPr lang="en-US" dirty="0"/>
              <a:t>The difficulty level of the materials is designed to increase gradually.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B64AC-13F5-4381-B5F4-DC1AA79C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5068"/>
          </a:xfrm>
        </p:spPr>
        <p:txBody>
          <a:bodyPr>
            <a:normAutofit/>
          </a:bodyPr>
          <a:lstStyle/>
          <a:p>
            <a:r>
              <a:rPr lang="en-US" dirty="0"/>
              <a:t>To visualize Iris data in a scatter plot, first we need to import </a:t>
            </a:r>
            <a:r>
              <a:rPr lang="en-US" dirty="0" err="1"/>
              <a:t>pyplot</a:t>
            </a:r>
            <a:r>
              <a:rPr lang="en-US" dirty="0"/>
              <a:t> from matplotlib package.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Now, we can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/>
              <a:t> object to create the scatter plot from the data: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451B3-A7EB-497D-9A16-47B7CDE4A4C2}"/>
              </a:ext>
            </a:extLst>
          </p:cNvPr>
          <p:cNvSpPr/>
          <p:nvPr/>
        </p:nvSpPr>
        <p:spPr>
          <a:xfrm>
            <a:off x="1085385" y="37710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scatter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against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set a title and labels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C4B6D06-B7D4-430C-808A-7C0B27DA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76" y="3771027"/>
            <a:ext cx="3985678" cy="28436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F329852-9DC5-42BB-8DE7-D1F9581EAF5B}"/>
              </a:ext>
            </a:extLst>
          </p:cNvPr>
          <p:cNvSpPr/>
          <p:nvPr/>
        </p:nvSpPr>
        <p:spPr>
          <a:xfrm>
            <a:off x="5014590" y="574105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8F97A1-0094-477E-A19A-E53A5D52E82F}"/>
              </a:ext>
            </a:extLst>
          </p:cNvPr>
          <p:cNvCxnSpPr>
            <a:cxnSpLocks/>
          </p:cNvCxnSpPr>
          <p:nvPr/>
        </p:nvCxnSpPr>
        <p:spPr>
          <a:xfrm>
            <a:off x="9369043" y="3864130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88DA0E-52BC-4631-BA71-BF4543B08935}"/>
              </a:ext>
            </a:extLst>
          </p:cNvPr>
          <p:cNvSpPr txBox="1"/>
          <p:nvPr/>
        </p:nvSpPr>
        <p:spPr>
          <a:xfrm>
            <a:off x="9679578" y="3725630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E5A4C-C05F-47D1-93C1-4823D287BEE2}"/>
              </a:ext>
            </a:extLst>
          </p:cNvPr>
          <p:cNvSpPr/>
          <p:nvPr/>
        </p:nvSpPr>
        <p:spPr>
          <a:xfrm>
            <a:off x="8239875" y="3749141"/>
            <a:ext cx="1114802" cy="253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C6DCC-7137-49BF-B6EA-5E31A73F4560}"/>
              </a:ext>
            </a:extLst>
          </p:cNvPr>
          <p:cNvSpPr/>
          <p:nvPr/>
        </p:nvSpPr>
        <p:spPr>
          <a:xfrm>
            <a:off x="8382480" y="6412152"/>
            <a:ext cx="1114802" cy="253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8043CD-9322-4E9A-9D67-26DEAD90CA59}"/>
              </a:ext>
            </a:extLst>
          </p:cNvPr>
          <p:cNvCxnSpPr>
            <a:cxnSpLocks/>
          </p:cNvCxnSpPr>
          <p:nvPr/>
        </p:nvCxnSpPr>
        <p:spPr>
          <a:xfrm>
            <a:off x="9510611" y="6529826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0D96C1-B193-473F-9566-684683051C45}"/>
              </a:ext>
            </a:extLst>
          </p:cNvPr>
          <p:cNvSpPr txBox="1"/>
          <p:nvPr/>
        </p:nvSpPr>
        <p:spPr>
          <a:xfrm>
            <a:off x="9780418" y="6412152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Axis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DEA28-545A-4373-B136-D612759B802A}"/>
              </a:ext>
            </a:extLst>
          </p:cNvPr>
          <p:cNvSpPr/>
          <p:nvPr/>
        </p:nvSpPr>
        <p:spPr>
          <a:xfrm>
            <a:off x="6683176" y="4661210"/>
            <a:ext cx="219429" cy="836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16FC36-8755-4B50-AA80-CB8234EBABC8}"/>
              </a:ext>
            </a:extLst>
          </p:cNvPr>
          <p:cNvCxnSpPr>
            <a:cxnSpLocks/>
          </p:cNvCxnSpPr>
          <p:nvPr/>
        </p:nvCxnSpPr>
        <p:spPr>
          <a:xfrm flipH="1">
            <a:off x="6389647" y="5153954"/>
            <a:ext cx="27708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FB4938-5A0C-4408-A97F-DBFB8EEAE609}"/>
              </a:ext>
            </a:extLst>
          </p:cNvPr>
          <p:cNvSpPr txBox="1"/>
          <p:nvPr/>
        </p:nvSpPr>
        <p:spPr>
          <a:xfrm>
            <a:off x="5648572" y="5015454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Axis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B2DD1-0B32-4585-ADF1-415C44613B8D}"/>
              </a:ext>
            </a:extLst>
          </p:cNvPr>
          <p:cNvSpPr/>
          <p:nvPr/>
        </p:nvSpPr>
        <p:spPr>
          <a:xfrm>
            <a:off x="10327986" y="4456345"/>
            <a:ext cx="176463" cy="365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E2C92-412D-4A6E-8B3C-218142CCB0FC}"/>
              </a:ext>
            </a:extLst>
          </p:cNvPr>
          <p:cNvCxnSpPr>
            <a:cxnSpLocks/>
          </p:cNvCxnSpPr>
          <p:nvPr/>
        </p:nvCxnSpPr>
        <p:spPr>
          <a:xfrm>
            <a:off x="10480444" y="4629847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B69949-500E-48D4-9BDD-B90CF57B3CB7}"/>
              </a:ext>
            </a:extLst>
          </p:cNvPr>
          <p:cNvSpPr txBox="1"/>
          <p:nvPr/>
        </p:nvSpPr>
        <p:spPr>
          <a:xfrm>
            <a:off x="10679469" y="4491347"/>
            <a:ext cx="128579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Points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84FC9F-AEAE-42A4-BC64-5C799DBCCA1C}"/>
              </a:ext>
            </a:extLst>
          </p:cNvPr>
          <p:cNvSpPr/>
          <p:nvPr/>
        </p:nvSpPr>
        <p:spPr>
          <a:xfrm>
            <a:off x="10556424" y="4839076"/>
            <a:ext cx="338554" cy="179312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DB4E0A-5088-4C83-8D49-495A241CFA20}"/>
              </a:ext>
            </a:extLst>
          </p:cNvPr>
          <p:cNvSpPr/>
          <p:nvPr/>
        </p:nvSpPr>
        <p:spPr>
          <a:xfrm>
            <a:off x="1296909" y="6464860"/>
            <a:ext cx="6231935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Lines beginning with ‘#’ are comments (will not be executed by Python interpreter).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FDED51-A90F-4619-84CC-5BA80AB44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6" y="6252278"/>
            <a:ext cx="300648" cy="3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Scatter Plots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83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add to the readability of the visualization, we color each data points by its class (flower type).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48164-A694-4C75-B77F-B61BC70C1C1A}"/>
              </a:ext>
            </a:extLst>
          </p:cNvPr>
          <p:cNvSpPr/>
          <p:nvPr/>
        </p:nvSpPr>
        <p:spPr>
          <a:xfrm>
            <a:off x="550127" y="273545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color dictionary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{'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Iris-s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etosa':'r', 'Iris-versicolor':'g', 'Iris-virginica':'b'}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each data-point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'])):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],color=colors[iris['class'][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set a title and labels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0153A04-ECE2-4B30-9903-19BD8FEF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27" y="2492298"/>
            <a:ext cx="4798294" cy="34234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A358C4E-AB38-4B02-99F4-272249AC9325}"/>
              </a:ext>
            </a:extLst>
          </p:cNvPr>
          <p:cNvSpPr/>
          <p:nvPr/>
        </p:nvSpPr>
        <p:spPr>
          <a:xfrm>
            <a:off x="5199316" y="5183993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F6D1-F202-41D1-8BD4-1AD73CAC7A5B}"/>
              </a:ext>
            </a:extLst>
          </p:cNvPr>
          <p:cNvSpPr txBox="1"/>
          <p:nvPr/>
        </p:nvSpPr>
        <p:spPr>
          <a:xfrm>
            <a:off x="6363633" y="5982632"/>
            <a:ext cx="5003281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classes exist in the dataset?</a:t>
            </a:r>
          </a:p>
        </p:txBody>
      </p:sp>
      <p:pic>
        <p:nvPicPr>
          <p:cNvPr id="10" name="Picture 6" descr="Image result for red question">
            <a:extLst>
              <a:ext uri="{FF2B5EF4-FFF2-40B4-BE49-F238E27FC236}">
                <a16:creationId xmlns:a16="http://schemas.microsoft.com/office/drawing/2014/main" id="{E5372262-5CF1-4EFE-AB00-867F8B9C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97" y="5484815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0B07F7-4F04-496C-839D-130B59BC22AC}"/>
              </a:ext>
            </a:extLst>
          </p:cNvPr>
          <p:cNvSpPr/>
          <p:nvPr/>
        </p:nvSpPr>
        <p:spPr>
          <a:xfrm>
            <a:off x="11295316" y="2887644"/>
            <a:ext cx="400110" cy="246349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938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Line Charts (cont’d)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8D47A-7E77-458F-A4A0-D8E87D53D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196790"/>
            <a:ext cx="4579664" cy="32951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0CC51-A7A3-4B0D-A9C9-2D2284B115DE}"/>
              </a:ext>
            </a:extLst>
          </p:cNvPr>
          <p:cNvSpPr/>
          <p:nvPr/>
        </p:nvSpPr>
        <p:spPr>
          <a:xfrm>
            <a:off x="1118839" y="2293134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get columns to plot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iris.columns.drop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(['class'])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x data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iris.shape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figure and axis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plot each column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column in columns: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iris[column], label=column)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set title and legend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ax.legend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CF5F72-BBBA-4773-83F7-1D50AB09E913}"/>
              </a:ext>
            </a:extLst>
          </p:cNvPr>
          <p:cNvSpPr/>
          <p:nvPr/>
        </p:nvSpPr>
        <p:spPr>
          <a:xfrm>
            <a:off x="5489249" y="502026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196942-E93F-4233-B433-3314BADCC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781122" y="2803644"/>
            <a:ext cx="67904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453585-7C3B-4BDC-BB2A-CE4B3C465024}"/>
              </a:ext>
            </a:extLst>
          </p:cNvPr>
          <p:cNvSpPr txBox="1"/>
          <p:nvPr/>
        </p:nvSpPr>
        <p:spPr>
          <a:xfrm>
            <a:off x="5792624" y="2665145"/>
            <a:ext cx="98849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Legend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E8F36-D2EA-482F-93F8-2AFB07C2BE7E}"/>
              </a:ext>
            </a:extLst>
          </p:cNvPr>
          <p:cNvSpPr txBox="1"/>
          <p:nvPr/>
        </p:nvSpPr>
        <p:spPr>
          <a:xfrm>
            <a:off x="4780436" y="3420913"/>
            <a:ext cx="2231424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 of </a:t>
            </a:r>
            <a:r>
              <a:rPr lang="en-US" dirty="0" err="1">
                <a:solidFill>
                  <a:srgbClr val="FF0000"/>
                </a:solidFill>
              </a:rPr>
              <a:t>sepal_length</a:t>
            </a:r>
            <a:r>
              <a:rPr lang="en-US" dirty="0">
                <a:solidFill>
                  <a:srgbClr val="FF0000"/>
                </a:solidFill>
              </a:rPr>
              <a:t> for each Data Point (in blue)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599641-CA9F-406E-BBE9-0C3B8D7DB9D5}"/>
              </a:ext>
            </a:extLst>
          </p:cNvPr>
          <p:cNvCxnSpPr>
            <a:cxnSpLocks/>
          </p:cNvCxnSpPr>
          <p:nvPr/>
        </p:nvCxnSpPr>
        <p:spPr>
          <a:xfrm>
            <a:off x="7011860" y="3544592"/>
            <a:ext cx="59389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41F648-EAB7-4009-948F-2DB846A89BAF}"/>
              </a:ext>
            </a:extLst>
          </p:cNvPr>
          <p:cNvSpPr txBox="1"/>
          <p:nvPr/>
        </p:nvSpPr>
        <p:spPr>
          <a:xfrm>
            <a:off x="6449021" y="5863925"/>
            <a:ext cx="5003281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x and y axes in this example?</a:t>
            </a:r>
          </a:p>
        </p:txBody>
      </p:sp>
      <p:pic>
        <p:nvPicPr>
          <p:cNvPr id="25" name="Picture 6" descr="Image result for red question">
            <a:extLst>
              <a:ext uri="{FF2B5EF4-FFF2-40B4-BE49-F238E27FC236}">
                <a16:creationId xmlns:a16="http://schemas.microsoft.com/office/drawing/2014/main" id="{CEE55261-8403-4A93-A125-02B8176F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85" y="5366108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A2A691-EFEB-4191-A7F6-1DA0BFA927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line chart for Iris dataset.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3855C-5001-4567-A174-4CEEC3DE337B}"/>
              </a:ext>
            </a:extLst>
          </p:cNvPr>
          <p:cNvSpPr/>
          <p:nvPr/>
        </p:nvSpPr>
        <p:spPr>
          <a:xfrm>
            <a:off x="11585249" y="2612604"/>
            <a:ext cx="400110" cy="246349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5468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Histograms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17736E-BFB9-49E8-BCF7-38FF79FFC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1" y="2243137"/>
            <a:ext cx="4905956" cy="33652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FC896-5E14-4846-B503-079BA62FB35D}"/>
              </a:ext>
            </a:extLst>
          </p:cNvPr>
          <p:cNvSpPr/>
          <p:nvPr/>
        </p:nvSpPr>
        <p:spPr>
          <a:xfrm>
            <a:off x="7552990" y="5469690"/>
            <a:ext cx="322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D8B0F08-BA2F-4DF3-BA5D-896FF01C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4597"/>
            <a:ext cx="5257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figure and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plot histogram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ax.hist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['points’])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title and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('Wine Review Scores’)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('Points’)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('Frequency')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061F45-A893-482D-9E54-469EFE47DA89}"/>
              </a:ext>
            </a:extLst>
          </p:cNvPr>
          <p:cNvSpPr/>
          <p:nvPr/>
        </p:nvSpPr>
        <p:spPr>
          <a:xfrm>
            <a:off x="5489249" y="485439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69EA5-9729-4F13-BB31-7B9256602F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Histogram for Wine Review dataset.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1ADBA-7F49-4D21-90A7-EC16F02522E9}"/>
              </a:ext>
            </a:extLst>
          </p:cNvPr>
          <p:cNvSpPr txBox="1"/>
          <p:nvPr/>
        </p:nvSpPr>
        <p:spPr>
          <a:xfrm>
            <a:off x="2111665" y="5837338"/>
            <a:ext cx="8809860" cy="7694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Based on the histogram, how rare is it to have wine with 97.5 point 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Does the histogram remind you of any particular data distribution?</a:t>
            </a:r>
          </a:p>
        </p:txBody>
      </p:sp>
      <p:pic>
        <p:nvPicPr>
          <p:cNvPr id="12" name="Picture 6" descr="Image result for red question">
            <a:extLst>
              <a:ext uri="{FF2B5EF4-FFF2-40B4-BE49-F238E27FC236}">
                <a16:creationId xmlns:a16="http://schemas.microsoft.com/office/drawing/2014/main" id="{FDF63187-44CA-48BD-A995-9F1C084F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70" y="535691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4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Bar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44</a:t>
            </a:fld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3218E36F-8D89-4B4B-A7E5-6AED9F577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82896"/>
            <a:ext cx="62985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count the occurrence of each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['points'].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x and y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frequency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data.values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bar chart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(points, frequency)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title and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('Wine Review Scores’)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('Points')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('Frequency')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733972-811B-4064-92FE-B622C8F5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1" y="2380537"/>
            <a:ext cx="4695730" cy="3221038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E76FC7B3-F2FA-4350-8A88-3C33B5570394}"/>
              </a:ext>
            </a:extLst>
          </p:cNvPr>
          <p:cNvSpPr/>
          <p:nvPr/>
        </p:nvSpPr>
        <p:spPr>
          <a:xfrm>
            <a:off x="6096000" y="4819326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DACE12-0562-4727-B048-3AB57C9E8A5F}"/>
              </a:ext>
            </a:extLst>
          </p:cNvPr>
          <p:cNvSpPr/>
          <p:nvPr/>
        </p:nvSpPr>
        <p:spPr>
          <a:xfrm>
            <a:off x="8132854" y="5601575"/>
            <a:ext cx="322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43BBA6-9F0B-4D81-935D-5DDD508DA56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bar chart for Wine Review dataset.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834E4-D12C-4B87-ACDC-48CCC42CF0C6}"/>
              </a:ext>
            </a:extLst>
          </p:cNvPr>
          <p:cNvSpPr txBox="1"/>
          <p:nvPr/>
        </p:nvSpPr>
        <p:spPr>
          <a:xfrm>
            <a:off x="1767806" y="6088559"/>
            <a:ext cx="905643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Based on the bar chart, what is the most frequent rate for wine in this data set?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Does the bar chart remind you of any particular data distribution?</a:t>
            </a:r>
          </a:p>
        </p:txBody>
      </p:sp>
      <p:pic>
        <p:nvPicPr>
          <p:cNvPr id="10" name="Picture 6" descr="Image result for red question">
            <a:extLst>
              <a:ext uri="{FF2B5EF4-FFF2-40B4-BE49-F238E27FC236}">
                <a16:creationId xmlns:a16="http://schemas.microsoft.com/office/drawing/2014/main" id="{118E5D20-D096-4094-83AB-928EB217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81" y="5678898"/>
            <a:ext cx="516816" cy="5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6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36F7-A510-4650-A01E-FD88F2FD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1D91-EB21-4B8F-9758-0EB36987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42"/>
            <a:ext cx="10515600" cy="4351338"/>
          </a:xfrm>
        </p:spPr>
        <p:txBody>
          <a:bodyPr/>
          <a:lstStyle/>
          <a:p>
            <a:r>
              <a:rPr lang="en-US" dirty="0"/>
              <a:t>This tutorial is based upon the following books and websites: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DE44-F333-4770-8C98-02EA4AF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BA628-A10C-43BE-B035-53B90B66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044552"/>
            <a:ext cx="2677575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6E30-78CD-4853-B18A-09E96763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61" y="2038202"/>
            <a:ext cx="2828925" cy="349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4F964-E4FA-40C6-A6BA-F76F0CCC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948" y="2044553"/>
            <a:ext cx="2551477" cy="3486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A3B875-61C4-4DAA-9D5C-F644AE91DC93}"/>
              </a:ext>
            </a:extLst>
          </p:cNvPr>
          <p:cNvSpPr/>
          <p:nvPr/>
        </p:nvSpPr>
        <p:spPr>
          <a:xfrm>
            <a:off x="1382385" y="5763453"/>
            <a:ext cx="963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5"/>
              </a:rPr>
              <a:t>https://towardsdatascience.com</a:t>
            </a:r>
            <a:r>
              <a:rPr lang="en-US" i="1" dirty="0"/>
              <a:t>		</a:t>
            </a:r>
            <a:r>
              <a:rPr lang="en-US" i="1" dirty="0">
                <a:hlinkClick r:id="rId6"/>
              </a:rPr>
              <a:t>https://machinelearningmastery.com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7"/>
              </a:rPr>
              <a:t>https://www.tutorialspoint.com</a:t>
            </a:r>
            <a:r>
              <a:rPr lang="en-US" i="1" dirty="0"/>
              <a:t>		</a:t>
            </a:r>
            <a:r>
              <a:rPr lang="en-US" i="1" dirty="0">
                <a:hlinkClick r:id="rId8"/>
              </a:rPr>
              <a:t>https://Kaggle.com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9"/>
              </a:rPr>
              <a:t>https://www.w3schools.com</a:t>
            </a:r>
            <a:r>
              <a:rPr lang="en-US" i="1" dirty="0"/>
              <a:t>		</a:t>
            </a:r>
            <a:r>
              <a:rPr lang="en-US" i="1" dirty="0">
                <a:hlinkClick r:id="rId10"/>
              </a:rPr>
              <a:t>https://runawayhorse001.github.io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028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Setup (Required)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development environment requires two main installations:</a:t>
            </a:r>
          </a:p>
          <a:p>
            <a:pPr lvl="1"/>
            <a:r>
              <a:rPr lang="en-US" dirty="0"/>
              <a:t>The Python download site (</a:t>
            </a:r>
            <a:r>
              <a:rPr lang="en-US" dirty="0">
                <a:hlinkClick r:id="rId3"/>
              </a:rPr>
              <a:t>http://www.python.org/download/</a:t>
            </a:r>
            <a:r>
              <a:rPr lang="en-US" dirty="0"/>
              <a:t>): </a:t>
            </a:r>
          </a:p>
          <a:p>
            <a:pPr lvl="2"/>
            <a:r>
              <a:rPr lang="en-US" dirty="0"/>
              <a:t>Installers for Windows, Mac OS X, and Linux</a:t>
            </a:r>
          </a:p>
          <a:p>
            <a:pPr lvl="1"/>
            <a:r>
              <a:rPr lang="en-US" dirty="0"/>
              <a:t>Selected most powerful IDEs for Python Programming</a:t>
            </a:r>
          </a:p>
          <a:p>
            <a:pPr lvl="2"/>
            <a:r>
              <a:rPr lang="en-US" sz="1600" b="1" dirty="0"/>
              <a:t>Sublime Text 3:</a:t>
            </a:r>
            <a:r>
              <a:rPr lang="en-US" sz="1600" dirty="0"/>
              <a:t> download site (</a:t>
            </a:r>
            <a:r>
              <a:rPr lang="en-US" sz="1600" dirty="0">
                <a:hlinkClick r:id="rId4"/>
              </a:rPr>
              <a:t>https://www.sublimetext.com/3</a:t>
            </a:r>
            <a:r>
              <a:rPr lang="en-US" sz="1600" dirty="0"/>
              <a:t>) </a:t>
            </a:r>
            <a:r>
              <a:rPr lang="en-US" sz="1600" b="1" dirty="0">
                <a:sym typeface="Wingdings" panose="05000000000000000000" pitchFamily="2" charset="2"/>
              </a:rPr>
              <a:t>[Recommended for this tutorial]</a:t>
            </a:r>
            <a:endParaRPr lang="en-US" sz="1600" b="1" dirty="0"/>
          </a:p>
          <a:p>
            <a:pPr lvl="2"/>
            <a:r>
              <a:rPr lang="en-US" sz="1600" b="1" dirty="0"/>
              <a:t>PyCharm:</a:t>
            </a:r>
            <a:r>
              <a:rPr lang="en-US" sz="1600" dirty="0"/>
              <a:t> download site (https://www.jetbrains.com/pycharm/)</a:t>
            </a:r>
          </a:p>
          <a:p>
            <a:pPr lvl="2"/>
            <a:r>
              <a:rPr lang="en-US" sz="1600" b="1" dirty="0"/>
              <a:t>Eclipse with </a:t>
            </a:r>
            <a:r>
              <a:rPr lang="en-US" sz="1600" b="1" dirty="0" err="1"/>
              <a:t>Pydev</a:t>
            </a:r>
            <a:r>
              <a:rPr lang="en-US" sz="1600" b="1" dirty="0"/>
              <a:t>:</a:t>
            </a:r>
            <a:r>
              <a:rPr lang="en-US" sz="1600" dirty="0"/>
              <a:t> download site (</a:t>
            </a:r>
            <a:r>
              <a:rPr lang="en-US" sz="1600" dirty="0">
                <a:hlinkClick r:id="rId5"/>
              </a:rPr>
              <a:t>https://www.pydev.org/</a:t>
            </a:r>
            <a:r>
              <a:rPr lang="en-US" sz="1600" dirty="0"/>
              <a:t>) </a:t>
            </a:r>
            <a:r>
              <a:rPr lang="en-US" sz="1600" dirty="0">
                <a:sym typeface="Wingdings" panose="05000000000000000000" pitchFamily="2" charset="2"/>
              </a:rPr>
              <a:t> Requires Eclipse and Java to be installed.</a:t>
            </a: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40D93-4DC6-448D-BD7A-D296B7375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066" y="4775378"/>
            <a:ext cx="3717027" cy="1536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7E415-FA78-4031-97AC-984928F2B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418" y="4776405"/>
            <a:ext cx="2964764" cy="1544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64A46-0B81-4A4C-AE5E-299AEF1B6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423" y="4775378"/>
            <a:ext cx="3201803" cy="15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Essentials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review the essential python programming structures (not meant to be comprehensive):</a:t>
            </a:r>
          </a:p>
          <a:p>
            <a:pPr lvl="1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Strings</a:t>
            </a:r>
          </a:p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Lists</a:t>
            </a:r>
          </a:p>
          <a:p>
            <a:pPr lvl="2"/>
            <a:r>
              <a:rPr lang="en-US" dirty="0"/>
              <a:t>Dictionaries</a:t>
            </a:r>
          </a:p>
          <a:p>
            <a:pPr lvl="1"/>
            <a:r>
              <a:rPr lang="en-US" dirty="0"/>
              <a:t>Control Flow Statements</a:t>
            </a:r>
          </a:p>
          <a:p>
            <a:pPr lvl="2"/>
            <a:r>
              <a:rPr lang="en-US" dirty="0"/>
              <a:t>If, For, and While</a:t>
            </a:r>
          </a:p>
          <a:p>
            <a:pPr lvl="2"/>
            <a:r>
              <a:rPr lang="en-US" dirty="0"/>
              <a:t>Break and Continue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 and Objects</a:t>
            </a:r>
          </a:p>
          <a:p>
            <a:pPr lvl="1"/>
            <a:r>
              <a:rPr lang="en-US" dirty="0"/>
              <a:t>Inheritance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DE9-9C7D-4888-8FAE-AF0CFAE2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Variables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8433-3498-4251-B52A-3B8F510A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31F20"/>
                </a:solidFill>
                <a:latin typeface="Giovanni-Book"/>
              </a:rPr>
              <a:t>A variable points to data stored in a memory location. This memory location can store different values. </a:t>
            </a:r>
          </a:p>
          <a:p>
            <a:pPr lvl="1"/>
            <a:r>
              <a:rPr lang="en-US" dirty="0">
                <a:solidFill>
                  <a:srgbClr val="231F20"/>
                </a:solidFill>
                <a:latin typeface="Giovanni-Book"/>
              </a:rPr>
              <a:t>E.g., integers, real numbers, Booleans, strings, etc.</a:t>
            </a:r>
          </a:p>
          <a:p>
            <a:r>
              <a:rPr lang="en-US" b="1" dirty="0"/>
              <a:t>Binding:</a:t>
            </a:r>
            <a:r>
              <a:rPr lang="en-US" dirty="0"/>
              <a:t> Assigning an object in memory to a variable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F8EE-D171-4055-9318-C1ADA28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5F0F0-566D-4184-8666-132F68A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84" y="4245849"/>
            <a:ext cx="3960245" cy="1553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0CAD8-74F5-4477-92D9-2FAD85FA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852862"/>
            <a:ext cx="5505450" cy="26860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9387D75-1D19-4B69-896B-7ABB975D5A4D}"/>
              </a:ext>
            </a:extLst>
          </p:cNvPr>
          <p:cNvSpPr/>
          <p:nvPr/>
        </p:nvSpPr>
        <p:spPr>
          <a:xfrm>
            <a:off x="4876690" y="4790705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C0B475-F172-4064-9DEB-6F15DB4D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14" y="3901216"/>
            <a:ext cx="4284044" cy="2417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78321-7C79-47D9-89A6-9CB30A3C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D6C01-CDB9-4FA4-9D19-D0C89523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A27E-6AF4-4C3E-A4F3-89E7C368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 module provides a variety of methods for strings: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upper()/Lower()</a:t>
            </a:r>
            <a:r>
              <a:rPr lang="en-US" b="1" dirty="0"/>
              <a:t>: </a:t>
            </a:r>
            <a:r>
              <a:rPr lang="en-US" dirty="0"/>
              <a:t>Converts a string to its uppercase/lowercase variant.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old,new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/>
              <a:t>:</a:t>
            </a:r>
            <a:r>
              <a:rPr lang="en-US" dirty="0"/>
              <a:t> Replaces the old occurrence of the substring old with the substring new.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b="1" dirty="0"/>
              <a:t>:</a:t>
            </a:r>
            <a:r>
              <a:rPr lang="en-US" dirty="0"/>
              <a:t> Yields the offset where the first occurrence of the substring occurs.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945C0-1A4B-4CE0-8F97-BD46352FB325}"/>
              </a:ext>
            </a:extLst>
          </p:cNvPr>
          <p:cNvSpPr txBox="1"/>
          <p:nvPr/>
        </p:nvSpPr>
        <p:spPr>
          <a:xfrm>
            <a:off x="5906035" y="5267675"/>
            <a:ext cx="4857215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Should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find(FTP)</a:t>
            </a:r>
            <a:r>
              <a:rPr lang="en-US" sz="2400" dirty="0">
                <a:solidFill>
                  <a:srgbClr val="FF0000"/>
                </a:solidFill>
              </a:rPr>
              <a:t>return 10, or 8?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4E64E-6A64-4C52-A92B-51D6850BC847}"/>
              </a:ext>
            </a:extLst>
          </p:cNvPr>
          <p:cNvSpPr/>
          <p:nvPr/>
        </p:nvSpPr>
        <p:spPr>
          <a:xfrm>
            <a:off x="2481646" y="3939272"/>
            <a:ext cx="1921908" cy="243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52FFF-2B3B-45C3-986B-D8526ED5903F}"/>
              </a:ext>
            </a:extLst>
          </p:cNvPr>
          <p:cNvSpPr txBox="1"/>
          <p:nvPr/>
        </p:nvSpPr>
        <p:spPr>
          <a:xfrm>
            <a:off x="4733925" y="3841478"/>
            <a:ext cx="485721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Strings need to be surrounded by “ ”.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BD17C9-2679-4A3E-85B2-94A41B396D06}"/>
              </a:ext>
            </a:extLst>
          </p:cNvPr>
          <p:cNvCxnSpPr>
            <a:cxnSpLocks/>
          </p:cNvCxnSpPr>
          <p:nvPr/>
        </p:nvCxnSpPr>
        <p:spPr>
          <a:xfrm>
            <a:off x="4523874" y="4077049"/>
            <a:ext cx="2100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red question">
            <a:extLst>
              <a:ext uri="{FF2B5EF4-FFF2-40B4-BE49-F238E27FC236}">
                <a16:creationId xmlns:a16="http://schemas.microsoft.com/office/drawing/2014/main" id="{E9F42B2A-B98F-46AA-82A0-57706FBD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97" y="4778318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17739</TotalTime>
  <Words>4771</Words>
  <Application>Microsoft Office PowerPoint</Application>
  <PresentationFormat>Widescreen</PresentationFormat>
  <Paragraphs>628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Giovanni-Book</vt:lpstr>
      <vt:lpstr>Office Theme</vt:lpstr>
      <vt:lpstr>Python Review for  Data Analytics</vt:lpstr>
      <vt:lpstr>Outline</vt:lpstr>
      <vt:lpstr>About the TA (Reza)</vt:lpstr>
      <vt:lpstr>About this Tutorial</vt:lpstr>
      <vt:lpstr>Credit</vt:lpstr>
      <vt:lpstr>Development Environment Setup (Required)</vt:lpstr>
      <vt:lpstr>Programming Essentials</vt:lpstr>
      <vt:lpstr>Data Types: Variables and Assignments</vt:lpstr>
      <vt:lpstr>Data Types: Strings</vt:lpstr>
      <vt:lpstr>Data Structures: Lists</vt:lpstr>
      <vt:lpstr>Data Structures: Dictionaries</vt:lpstr>
      <vt:lpstr>Control Flow Statements: ‘If’ and ‘For’</vt:lpstr>
      <vt:lpstr>Control Flow Statements: ‘While’</vt:lpstr>
      <vt:lpstr>Control Flow Statements: ‘Break,’ and ‘Continue’</vt:lpstr>
      <vt:lpstr>Control Flow Statements: ‘Break,’ and ‘Continue’ (cont’d)</vt:lpstr>
      <vt:lpstr>Functions</vt:lpstr>
      <vt:lpstr>Functions: Keyword Arguments</vt:lpstr>
      <vt:lpstr>Functions: Default Values</vt:lpstr>
      <vt:lpstr>Classes and Objects</vt:lpstr>
      <vt:lpstr>Classes and Objects (cont’d)</vt:lpstr>
      <vt:lpstr>Inheritance</vt:lpstr>
      <vt:lpstr>Inheritance (cont’d)</vt:lpstr>
      <vt:lpstr>Putting All Together: Exhaustive Enumeration Example (Finding Cube Roots) [page 21 in Guttag’s book]</vt:lpstr>
      <vt:lpstr>Putting All Together : Exhaustive Enumeration Example (Finding Cube Roots) (cont’d)  [page 21 in Guttag’s book]</vt:lpstr>
      <vt:lpstr>Putting All Together:  Bisection Search Example (Finding Square Roots) [page 28 in Guttag’s book]</vt:lpstr>
      <vt:lpstr>Python Quick Reference [complete version on page 287 of Guttag’s book]</vt:lpstr>
      <vt:lpstr>Python Quick Reference (cont’d) [complete version on page 287 of Guttag’s book]</vt:lpstr>
      <vt:lpstr>Python Quick Reference (cont’d) [complete version on page 287 of Guttag’s book]</vt:lpstr>
      <vt:lpstr>Data Analytics Components</vt:lpstr>
      <vt:lpstr>Obtain and Process Data from Kaggle with Python</vt:lpstr>
      <vt:lpstr>Obtain and Process Data from Kaggle with Python (cont’d)</vt:lpstr>
      <vt:lpstr>Obtain and Process Data from Kaggle with Python (cont’d)</vt:lpstr>
      <vt:lpstr>Obtain and Process Data from Kaggle with Python (cont’d)</vt:lpstr>
      <vt:lpstr>Read From and Write Into Files</vt:lpstr>
      <vt:lpstr>Visualizing Data with Python</vt:lpstr>
      <vt:lpstr>Visualizing Data with Python: Data Types</vt:lpstr>
      <vt:lpstr>Visualizing Data with Python: Common Visualization Types</vt:lpstr>
      <vt:lpstr>Visualizing Data with Python: Package Installation and Datasets</vt:lpstr>
      <vt:lpstr>Visualizing Data with Python: Package Installation and Datasets (cont’d)</vt:lpstr>
      <vt:lpstr>Visualizing Data with Python: Scatter Plots</vt:lpstr>
      <vt:lpstr>Visualizing Data with Python: Scatter Plots (cont’d)</vt:lpstr>
      <vt:lpstr>Visualizing Data with Python: Line Charts (cont’d)</vt:lpstr>
      <vt:lpstr>Visualizing Data with Python: Histograms</vt:lpstr>
      <vt:lpstr>Visualizing Data with Python: Bar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Overview</dc:title>
  <dc:creator>Samtani, Sagar - (sagars)</dc:creator>
  <cp:lastModifiedBy>Ebrahimi, Mohammadreza - (ebrahimi)</cp:lastModifiedBy>
  <cp:revision>396</cp:revision>
  <cp:lastPrinted>2020-01-08T17:39:34Z</cp:lastPrinted>
  <dcterms:created xsi:type="dcterms:W3CDTF">2016-04-03T06:50:33Z</dcterms:created>
  <dcterms:modified xsi:type="dcterms:W3CDTF">2020-01-21T18:59:49Z</dcterms:modified>
</cp:coreProperties>
</file>