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382" r:id="rId5"/>
    <p:sldId id="377" r:id="rId6"/>
    <p:sldId id="383" r:id="rId7"/>
    <p:sldId id="406" r:id="rId8"/>
    <p:sldId id="397" r:id="rId9"/>
    <p:sldId id="407" r:id="rId10"/>
    <p:sldId id="408" r:id="rId11"/>
    <p:sldId id="409" r:id="rId12"/>
    <p:sldId id="404" r:id="rId13"/>
    <p:sldId id="410" r:id="rId14"/>
    <p:sldId id="398" r:id="rId15"/>
    <p:sldId id="284" r:id="rId16"/>
    <p:sldId id="285" r:id="rId17"/>
    <p:sldId id="411" r:id="rId18"/>
    <p:sldId id="412" r:id="rId19"/>
    <p:sldId id="413" r:id="rId20"/>
    <p:sldId id="286" r:id="rId21"/>
    <p:sldId id="414" r:id="rId22"/>
    <p:sldId id="423" r:id="rId23"/>
    <p:sldId id="419" r:id="rId24"/>
    <p:sldId id="389" r:id="rId25"/>
    <p:sldId id="391" r:id="rId26"/>
    <p:sldId id="424" r:id="rId27"/>
    <p:sldId id="390" r:id="rId28"/>
    <p:sldId id="381" r:id="rId29"/>
    <p:sldId id="292" r:id="rId30"/>
    <p:sldId id="425" r:id="rId31"/>
    <p:sldId id="293" r:id="rId32"/>
    <p:sldId id="294" r:id="rId33"/>
    <p:sldId id="295" r:id="rId34"/>
    <p:sldId id="394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EE"/>
    <a:srgbClr val="E1F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6640-AB03-4BAB-888B-C7D06D21FD74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9C0B-AAD9-4F95-BABB-DAF242DD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6D5A-5750-4B58-A9DD-32CEC304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6EEF-9198-4612-BF43-C96A84FA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45A-C0FB-4264-830B-A6BC189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19CB-D40A-420E-93A6-38FF01F134FF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31B0-9906-433F-8108-1158C6F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0367-E25F-42DE-A382-0DC0049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3541-95EE-4007-9E17-C30301B4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2DDD-71DE-4B5E-B478-DAEA4960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D8A5-FDCC-4DD8-86FC-B14EEFC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A906-5A86-4070-8280-1DAD9EACB991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C797-AA35-48B0-AB58-8F51974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7057-6A46-47CD-826D-55139444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2592-4B26-4A56-B6B0-DBCBC146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01D0-934B-4BD6-BA80-24D40A8D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D951-1F12-41B9-8F82-450B8CF0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2215-16B9-48C3-971F-EC2E1304B527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3EAE-2037-4C33-95C6-7A59729E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5EBB-463F-49EC-926B-AB0BBBE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6389-6D0E-44E9-A32D-E8C708C6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CBC-DABC-4EB3-BC75-BE8EF30B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6F23-B27C-4360-BFC4-C0106A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3BAA-ACEB-448B-AAAB-B28D67A06525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5902-BCDA-49DC-A94A-F2CDE0C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8612-0787-4A02-8332-1C26E70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FAB9-689E-4EF6-9F07-C996977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5DD-730C-4A49-A2FD-273616D1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38B9-571E-4B62-AA6A-BF105AE8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6835-D6E2-4107-BEE4-41AACAD59459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292-2F4B-4439-BA3A-D9181B2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59B6-56CC-48FF-AED6-1B8B92CC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91E-0562-4DD6-9470-8CDC54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9C55-E1DC-4193-A7AA-BDB1F9E5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18A6-2FAE-4182-8CBF-9F94F8F4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8A62-360D-4E98-86F0-CFC9EDBC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8C5B-F78E-4B8C-859F-E2E54F0B1793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083F9-E910-40F9-B317-33CBD1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ED06-D72B-4C99-9EBC-50EB6D8E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8F65-9E38-4AE3-81A1-AC60BE4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2095-4247-40D4-B5BF-82AFF8FD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2617-D85B-4674-B136-19830956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AA5E-61E3-4E40-846F-1F79F636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99B31-2DDD-4AEE-8AED-F3A683A0E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0FF50-D647-4CFC-84CF-1D821FD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5EA-C1AC-47A8-A776-0166F8A109FD}" type="datetime1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96246-2ED7-419E-A592-1F4EB42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18F97-49C6-421A-A5AC-C87C9998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D77-40A5-482E-99FA-BC7F5F2D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C3D2F-2912-4AB5-9E1B-2C0925B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5E88-C1A0-42AF-BBF1-690065E44112}" type="datetime1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75CE-3EBD-420D-BC36-19979A1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3EF55-32B9-496F-8F51-20091288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CEBE-90BA-402B-9806-3A5B822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4029-BD63-48E9-B1D3-E97597E9FEEE}" type="datetime1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D107-A5E8-418A-89E7-20D853F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2E48-115E-4878-A860-20886AA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3F7-6571-4E67-A9EF-018D7AA6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5AF-02A3-414F-BC3D-6B53746B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24AC-3AD7-4AC2-89BD-A518C236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F869-43AE-4642-919F-05016BB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77D0-2BDE-48A4-A87E-F1DDBE10E394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C48C-DD53-4DAD-AF7D-95E320BE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AF8D-BF39-425E-BFDF-B43306B0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F0B-B3BB-41EC-A075-3139E1EB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B21A2-EB69-4AF9-80A5-3AA7F9D4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34CD-7629-435F-8AD1-98CBEC0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95DE-0C9F-4D45-AF9A-D2079D0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C591-FB41-46D7-9D76-361AEA9BD7B1}" type="datetime1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785C-EB1C-4A8D-B2A4-9EFA78C6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1477-360F-465E-AE83-F7ECDDF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863DA-1F81-413D-9F7F-142BA314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9C3FE-A6AE-4F5A-B371-E113290F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C55F-1A3A-4602-B115-7A63588A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A9A-FE92-4A5A-B3E9-CE76145E2104}" type="datetime1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2C1-C30F-4275-9EC5-680935CD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681A-1F32-4A1D-8C1C-03C7904D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graves/preprin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8D2-AA59-4490-85FD-8C8605148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br>
              <a:rPr lang="en-US" dirty="0"/>
            </a:br>
            <a:r>
              <a:rPr lang="en-US" dirty="0"/>
              <a:t>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C429-C6A7-4B32-8F08-2700E99B8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Hongyi Zhu and </a:t>
            </a: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r>
              <a:rPr lang="en-US" dirty="0"/>
              <a:t>Artificial Intelligence Lab, University of Arizona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D368-5F6E-4033-80D2-CA1D2D9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17" y="1271168"/>
            <a:ext cx="9312966" cy="1948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74109"/>
                <a:ext cx="10515600" cy="320285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Backpropagation algorithms corrects parameters with the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denotes the learning rate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Ideally, this algorithm can guide the update on the early time steps.</a:t>
                </a:r>
              </a:p>
              <a:p>
                <a:r>
                  <a:rPr lang="en-US" dirty="0"/>
                  <a:t>However, in vanilla RNNs, computing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involves many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(and repeated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dirty="0"/>
                  <a:t>).* If we decompose the singular values of the gradient multiplication matrix,</a:t>
                </a:r>
              </a:p>
              <a:p>
                <a:pPr lvl="1"/>
                <a:r>
                  <a:rPr lang="en-US" dirty="0"/>
                  <a:t>Largest singular value &gt; 1 </a:t>
                </a:r>
                <a:r>
                  <a:rPr lang="en-US" dirty="0">
                    <a:sym typeface="Wingdings" panose="05000000000000000000" pitchFamily="2" charset="2"/>
                  </a:rPr>
                  <a:t> Gradients increase exponentially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=13780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  </a:t>
                </a:r>
                <a:r>
                  <a:rPr lang="en-US" b="1" dirty="0">
                    <a:sym typeface="Wingdings" panose="05000000000000000000" pitchFamily="2" charset="2"/>
                  </a:rPr>
                  <a:t>Exploding gradients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Slight error in the late time steps causes drastic changes in the early time steps  Unstable learning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Largest singular value &lt; 1  Gradients vanish exponentially 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2.6×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  </a:t>
                </a:r>
                <a:r>
                  <a:rPr lang="en-US" b="1" dirty="0">
                    <a:sym typeface="Wingdings" panose="05000000000000000000" pitchFamily="2" charset="2"/>
                  </a:rPr>
                  <a:t>Vanishing gradients 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Gradients passed to the early time steps is close to 0.  Uninformed correction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74109"/>
                <a:ext cx="10515600" cy="3202853"/>
              </a:xfrm>
              <a:blipFill>
                <a:blip r:embed="rId3"/>
                <a:stretch>
                  <a:fillRect l="-522" t="-3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128" y="6413698"/>
            <a:ext cx="623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Refer to </a:t>
            </a:r>
            <a:r>
              <a:rPr lang="en-US" sz="1400" dirty="0" err="1"/>
              <a:t>Bengio</a:t>
            </a:r>
            <a:r>
              <a:rPr lang="en-US" sz="1400" dirty="0"/>
              <a:t> et al. (1994) or </a:t>
            </a:r>
            <a:r>
              <a:rPr lang="en-US" sz="1400" dirty="0" err="1"/>
              <a:t>Goodfellow</a:t>
            </a:r>
            <a:r>
              <a:rPr lang="en-US" sz="1400" dirty="0"/>
              <a:t> et al. (2016) for a complete derivation</a:t>
            </a:r>
          </a:p>
        </p:txBody>
      </p:sp>
    </p:spTree>
    <p:extLst>
      <p:ext uri="{BB962C8B-B14F-4D97-AF65-F5344CB8AC3E}">
        <p14:creationId xmlns:p14="http://schemas.microsoft.com/office/powerpoint/2010/main" val="320127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1849"/>
            <a:ext cx="10515600" cy="1535113"/>
          </a:xfrm>
        </p:spPr>
        <p:txBody>
          <a:bodyPr>
            <a:normAutofit fontScale="70000" lnSpcReduction="20000"/>
          </a:bodyPr>
          <a:lstStyle/>
          <a:p>
            <a:r>
              <a:rPr lang="en-CA" altLang="en-US" b="1" dirty="0"/>
              <a:t>Exploding:</a:t>
            </a:r>
            <a:r>
              <a:rPr lang="en-CA" altLang="en-US" dirty="0"/>
              <a:t> If we start almost exactly on the boundary, tiny changes can make a huge difference.</a:t>
            </a:r>
          </a:p>
          <a:p>
            <a:r>
              <a:rPr lang="en-CA" altLang="en-US" b="1" dirty="0"/>
              <a:t>Vanishing:</a:t>
            </a:r>
            <a:r>
              <a:rPr lang="en-CA" altLang="en-US" dirty="0"/>
              <a:t> If we start a trajectory within an attractor, small changes in where we start make no difference to where we end up.</a:t>
            </a:r>
          </a:p>
          <a:p>
            <a:pPr lvl="1"/>
            <a:endParaRPr lang="en-CA" altLang="en-US" dirty="0"/>
          </a:p>
          <a:p>
            <a:r>
              <a:rPr lang="en-CA" altLang="en-US" dirty="0"/>
              <a:t>Both cases hinder the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3358387"/>
            <a:ext cx="1736435" cy="696881"/>
          </a:xfrm>
          <a:prstGeom prst="rect">
            <a:avLst/>
          </a:prstGeom>
        </p:spPr>
      </p:pic>
      <p:pic>
        <p:nvPicPr>
          <p:cNvPr id="1026" name="Picture 2" descr="http://nikhilbuduma.com/img/rnn_error_su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6238"/>
            <a:ext cx="4983607" cy="29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91" y="2240095"/>
            <a:ext cx="5179109" cy="207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0096" y="1554480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Cliff/boundary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1690688"/>
            <a:ext cx="2350008" cy="833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6887827" y="1739146"/>
            <a:ext cx="1722773" cy="111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9349" y="4134310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Plane/attractor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279392" y="3584903"/>
            <a:ext cx="1029957" cy="734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6113961" y="3106736"/>
            <a:ext cx="737803" cy="1027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6918572" y="4041917"/>
            <a:ext cx="3063628" cy="277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7979-491A-436E-A26E-8658739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69B65-FE67-401A-A908-B0A44FE9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Clipping (</a:t>
            </a:r>
            <a:r>
              <a:rPr lang="en-US" dirty="0" err="1"/>
              <a:t>Minkolov</a:t>
            </a:r>
            <a:r>
              <a:rPr lang="en-US" dirty="0"/>
              <a:t> 2012) addresses the Exploding Gradient problem.</a:t>
            </a:r>
          </a:p>
          <a:p>
            <a:pPr lvl="1"/>
            <a:r>
              <a:rPr lang="en-US" dirty="0"/>
              <a:t>Scale gradient if its L-2 norm is too big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75CE0-7F78-4606-8AD4-6ACE222F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77" y="3933674"/>
            <a:ext cx="4644173" cy="1150390"/>
          </a:xfrm>
          <a:prstGeom prst="rect">
            <a:avLst/>
          </a:prstGeom>
        </p:spPr>
      </p:pic>
      <p:pic>
        <p:nvPicPr>
          <p:cNvPr id="2050" name="Picture 2" descr="https://qph.fs.quoracdn.net/main-qimg-d0f12f2e19359820bfa909467a9281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3311882"/>
            <a:ext cx="5524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88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effective ways to avoid Vanishing Gradient problem:</a:t>
            </a:r>
          </a:p>
          <a:p>
            <a:pPr lvl="1"/>
            <a:r>
              <a:rPr lang="en-US" b="1" dirty="0"/>
              <a:t>Networks with Memory</a:t>
            </a:r>
          </a:p>
          <a:p>
            <a:pPr lvl="2"/>
            <a:r>
              <a:rPr lang="en-US" dirty="0"/>
              <a:t>Make the RNN out of modules that are designed to remember values for a long time</a:t>
            </a:r>
          </a:p>
          <a:p>
            <a:pPr lvl="1"/>
            <a:r>
              <a:rPr lang="en-US" b="1" dirty="0"/>
              <a:t>Hessian Free (HF) Optimization</a:t>
            </a:r>
            <a:r>
              <a:rPr lang="en-US" dirty="0"/>
              <a:t> (Martens &amp; </a:t>
            </a:r>
            <a:r>
              <a:rPr lang="en-US" dirty="0" err="1"/>
              <a:t>Sutskever</a:t>
            </a:r>
            <a:r>
              <a:rPr lang="en-US" dirty="0"/>
              <a:t> 2011)</a:t>
            </a:r>
          </a:p>
          <a:p>
            <a:pPr lvl="2"/>
            <a:r>
              <a:rPr lang="en-US" dirty="0"/>
              <a:t>Using HF optimizer that can detect directions with a tiny gradient/curvature</a:t>
            </a:r>
          </a:p>
          <a:p>
            <a:pPr lvl="1"/>
            <a:r>
              <a:rPr lang="en-US" b="1" dirty="0"/>
              <a:t>Echo State Networks</a:t>
            </a:r>
          </a:p>
          <a:p>
            <a:pPr lvl="2"/>
            <a:r>
              <a:rPr lang="en-US" dirty="0"/>
              <a:t>Initialize connections between layers very carefully to decouple oscillations driven by the input</a:t>
            </a:r>
          </a:p>
          <a:p>
            <a:pPr lvl="1"/>
            <a:r>
              <a:rPr lang="en-US" b="1" dirty="0"/>
              <a:t>Good initialization with momentum</a:t>
            </a:r>
          </a:p>
          <a:p>
            <a:pPr lvl="2"/>
            <a:r>
              <a:rPr lang="en-US" dirty="0"/>
              <a:t>Initialize as Echo State Networks, but then learn all the connections with momentum</a:t>
            </a:r>
          </a:p>
          <a:p>
            <a:pPr lvl="1"/>
            <a:endParaRPr lang="en-US" dirty="0"/>
          </a:p>
          <a:p>
            <a:r>
              <a:rPr lang="en-US" dirty="0"/>
              <a:t>Among these, Networks with Memory are the most popular approach.</a:t>
            </a:r>
          </a:p>
          <a:p>
            <a:pPr lvl="1"/>
            <a:r>
              <a:rPr lang="en-US" dirty="0"/>
              <a:t>Universal design generalizable to different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7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319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Vanilla RNN operates in a “multip</a:t>
            </a:r>
            <a:r>
              <a:rPr lang="en-US" altLang="ja-JP" dirty="0"/>
              <a:t>licative” way.</a:t>
            </a:r>
          </a:p>
          <a:p>
            <a:pPr lvl="1"/>
            <a:r>
              <a:rPr lang="en-US" dirty="0"/>
              <a:t>Necessitate new approaches to process information on the network</a:t>
            </a:r>
          </a:p>
          <a:p>
            <a:pPr lvl="1"/>
            <a:endParaRPr lang="en-US" dirty="0"/>
          </a:p>
          <a:p>
            <a:r>
              <a:rPr lang="en-US" dirty="0"/>
              <a:t>Two recurrent cell designs are proposed and widely adopted: </a:t>
            </a:r>
          </a:p>
          <a:p>
            <a:pPr lvl="1"/>
            <a:r>
              <a:rPr lang="en-US" dirty="0"/>
              <a:t>Long Short-Term Memory (LSTM) (</a:t>
            </a:r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, 1997)</a:t>
            </a:r>
          </a:p>
          <a:p>
            <a:pPr lvl="1"/>
            <a:r>
              <a:rPr lang="en-US" dirty="0"/>
              <a:t>Gated Recurrent Unit (GRU) (Cho et al. 2014)</a:t>
            </a:r>
          </a:p>
          <a:p>
            <a:pPr lvl="1"/>
            <a:endParaRPr lang="en-US" dirty="0"/>
          </a:p>
          <a:p>
            <a:r>
              <a:rPr lang="en-US" dirty="0"/>
              <a:t>Both designs process information in an “additive” way with gates to control information flow.</a:t>
            </a:r>
          </a:p>
          <a:p>
            <a:pPr lvl="1"/>
            <a:r>
              <a:rPr lang="en-US" dirty="0"/>
              <a:t>Sigmoid gate outputs numbers between 0 and 1, describing how much of each component should be let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5564" y="200140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LSTM Cell</a:t>
            </a:r>
          </a:p>
        </p:txBody>
      </p:sp>
      <p:pic>
        <p:nvPicPr>
          <p:cNvPr id="3074" name="Picture 2" descr="Image result for gated recurrent un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7"/>
          <a:stretch/>
        </p:blipFill>
        <p:spPr bwMode="auto">
          <a:xfrm>
            <a:off x="8760334" y="2370736"/>
            <a:ext cx="2987420" cy="19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59" y="6119120"/>
            <a:ext cx="3499104" cy="6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53746" y="415216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 Cell</a:t>
            </a:r>
          </a:p>
        </p:txBody>
      </p:sp>
      <p:pic>
        <p:nvPicPr>
          <p:cNvPr id="3078" name="Picture 6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713" y="4692159"/>
            <a:ext cx="919797" cy="11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42441" y="582141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Sigmoid Gate</a:t>
            </a:r>
          </a:p>
        </p:txBody>
      </p:sp>
      <p:pic>
        <p:nvPicPr>
          <p:cNvPr id="3080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8760334" y="219115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8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CF7-75E9-4E45-A44C-4076BDE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8346-FED4-4314-9939-AF61033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07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key to LSTMs is the cell state.</a:t>
            </a:r>
          </a:p>
          <a:p>
            <a:pPr lvl="1"/>
            <a:r>
              <a:rPr lang="en-US" dirty="0"/>
              <a:t>Stores information of the past </a:t>
            </a:r>
            <a:r>
              <a:rPr lang="en-US" dirty="0">
                <a:sym typeface="Wingdings" panose="05000000000000000000" pitchFamily="2" charset="2"/>
              </a:rPr>
              <a:t> long-term memory</a:t>
            </a:r>
            <a:endParaRPr lang="en-US" dirty="0"/>
          </a:p>
          <a:p>
            <a:pPr lvl="1"/>
            <a:r>
              <a:rPr lang="en-US" dirty="0"/>
              <a:t>Passes along time steps with minor linear interactions </a:t>
            </a:r>
            <a:r>
              <a:rPr lang="en-US" dirty="0">
                <a:sym typeface="Wingdings" panose="05000000000000000000" pitchFamily="2" charset="2"/>
              </a:rPr>
              <a:t> “additive”</a:t>
            </a:r>
          </a:p>
          <a:p>
            <a:pPr lvl="1"/>
            <a:r>
              <a:rPr lang="en-US" dirty="0"/>
              <a:t>Results in an uninterrupted gradient flow </a:t>
            </a:r>
            <a:r>
              <a:rPr lang="en-US" dirty="0">
                <a:sym typeface="Wingdings" panose="05000000000000000000" pitchFamily="2" charset="2"/>
              </a:rPr>
              <a:t> errors in the future pertain and impact learning in the past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LSTM cell manipulates input information with three gates.</a:t>
            </a:r>
          </a:p>
          <a:p>
            <a:pPr lvl="1"/>
            <a:r>
              <a:rPr lang="en-US" b="1" dirty="0"/>
              <a:t>Input gate </a:t>
            </a:r>
            <a:r>
              <a:rPr lang="en-US" dirty="0">
                <a:sym typeface="Wingdings" panose="05000000000000000000" pitchFamily="2" charset="2"/>
              </a:rPr>
              <a:t> controls the intake of new information</a:t>
            </a:r>
            <a:endParaRPr lang="en-US" dirty="0"/>
          </a:p>
          <a:p>
            <a:pPr lvl="1"/>
            <a:r>
              <a:rPr lang="en-US" b="1" dirty="0"/>
              <a:t>Forget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be updated</a:t>
            </a:r>
            <a:endParaRPr lang="en-US" dirty="0"/>
          </a:p>
          <a:p>
            <a:pPr lvl="1"/>
            <a:r>
              <a:rPr lang="en-US" b="1" dirty="0"/>
              <a:t>Output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output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A729A-B88B-4F14-BBF9-5407E6F3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15</a:t>
            </a:fld>
            <a:endParaRPr lang="en-US"/>
          </a:p>
        </p:txBody>
      </p:sp>
      <p:pic>
        <p:nvPicPr>
          <p:cNvPr id="4100" name="Picture 4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r="26853"/>
          <a:stretch/>
        </p:blipFill>
        <p:spPr bwMode="auto">
          <a:xfrm>
            <a:off x="7973814" y="1558748"/>
            <a:ext cx="3952487" cy="24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LSTM neural network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42" y="4665443"/>
            <a:ext cx="3933471" cy="14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8211312" y="5135435"/>
            <a:ext cx="3815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32910" y="4784241"/>
            <a:ext cx="16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Gradient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blipFill>
                <a:blip r:embed="rId4"/>
                <a:stretch>
                  <a:fillRect l="-41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1</a:t>
                </a:r>
                <a:r>
                  <a:rPr lang="en-US" dirty="0"/>
                  <a:t>: Decide what information to throw away from the cell state (memory)</a:t>
                </a:r>
              </a:p>
              <a:p>
                <a:pPr lvl="1"/>
                <a:r>
                  <a:rPr lang="en-US" dirty="0"/>
                  <a:t>The output of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jointly determine what to forget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contains selected features from the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298" y="4513865"/>
            <a:ext cx="6595404" cy="203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5844075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71600" y="5102352"/>
            <a:ext cx="124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gate</a:t>
            </a: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611940" y="5287018"/>
            <a:ext cx="780484" cy="290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3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2</a:t>
                </a:r>
                <a:r>
                  <a:rPr lang="en-US" dirty="0"/>
                  <a:t>: Prepare the updates for the cell state</a:t>
                </a:r>
              </a:p>
              <a:p>
                <a:pPr lvl="1"/>
                <a:r>
                  <a:rPr lang="en-US" dirty="0"/>
                  <a:t>An alternative cell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created from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the guidance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83" y="5594293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981" y="3949352"/>
            <a:ext cx="6528053" cy="20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74520" y="441655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3015282" y="4601218"/>
            <a:ext cx="880062" cy="290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81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3</a:t>
                </a:r>
                <a:r>
                  <a:rPr lang="en-US" dirty="0"/>
                  <a:t>: Update the cell state</a:t>
                </a:r>
              </a:p>
              <a:p>
                <a:pPr lvl="1"/>
                <a:r>
                  <a:rPr lang="en-US" dirty="0"/>
                  <a:t>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comprised of information from the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valuable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denotes elementwise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07" y="5216089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001294"/>
            <a:ext cx="617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98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4</a:t>
                </a:r>
                <a:r>
                  <a:rPr lang="en-US" dirty="0"/>
                  <a:t>: Decide the filtered output from the new cell state</a:t>
                </a:r>
              </a:p>
              <a:p>
                <a:pPr lvl="1"/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dirty="0"/>
                  <a:t> function filters the new cell state to characterize stored information</a:t>
                </a:r>
              </a:p>
              <a:p>
                <a:pPr lvl="2"/>
                <a:r>
                  <a:rPr lang="en-US" dirty="0"/>
                  <a:t>Significant information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±1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Minor details  0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serves as a control signal for the next time step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195" y="6005076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18" y="4735512"/>
            <a:ext cx="643096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587752" y="5230368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3900034" y="5415034"/>
            <a:ext cx="708542" cy="290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3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EB44-B92D-44AA-A60C-E6915D6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D254-20D8-4B76-B978-C02C7D5D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pictures, results, and other materials are taken from:</a:t>
            </a:r>
          </a:p>
          <a:p>
            <a:pPr lvl="1"/>
            <a:r>
              <a:rPr lang="en-US" dirty="0"/>
              <a:t>Andrew Ng, Stanford University</a:t>
            </a:r>
          </a:p>
          <a:p>
            <a:pPr lvl="1"/>
            <a:r>
              <a:rPr lang="en-US" dirty="0"/>
              <a:t>Chris </a:t>
            </a:r>
            <a:r>
              <a:rPr lang="en-US" dirty="0" err="1"/>
              <a:t>Olah</a:t>
            </a:r>
            <a:r>
              <a:rPr lang="en-US" dirty="0"/>
              <a:t>, Google Brain</a:t>
            </a:r>
          </a:p>
          <a:p>
            <a:pPr lvl="1"/>
            <a:r>
              <a:rPr lang="en-US" dirty="0"/>
              <a:t>Fei-Fei Li, Stanford University</a:t>
            </a:r>
          </a:p>
          <a:p>
            <a:pPr lvl="1"/>
            <a:r>
              <a:rPr lang="en-US" dirty="0"/>
              <a:t>Geoffrey Hinton, Google &amp; University of Toronto</a:t>
            </a:r>
          </a:p>
          <a:p>
            <a:pPr lvl="1"/>
            <a:r>
              <a:rPr lang="en-US" dirty="0"/>
              <a:t>Hung-</a:t>
            </a:r>
            <a:r>
              <a:rPr lang="en-US" dirty="0" err="1"/>
              <a:t>yi</a:t>
            </a:r>
            <a:r>
              <a:rPr lang="en-US" dirty="0"/>
              <a:t> Lee, National Taiwan University</a:t>
            </a:r>
          </a:p>
          <a:p>
            <a:pPr lvl="1"/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, Google Brain</a:t>
            </a:r>
          </a:p>
          <a:p>
            <a:pPr lvl="1"/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, New York University</a:t>
            </a:r>
          </a:p>
          <a:p>
            <a:pPr lvl="1"/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Universite</a:t>
            </a:r>
            <a:r>
              <a:rPr lang="en-US" dirty="0"/>
              <a:t> de Montreal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BDA6C-83B4-4B00-9EF6-8DE8E81F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955-8F80-4544-B025-7B2D01B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2656" cy="242454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GRU is a variation of LSTM that also adopts the gated design.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Differences:</a:t>
                </a:r>
              </a:p>
              <a:p>
                <a:pPr lvl="1"/>
                <a:r>
                  <a:rPr lang="en-US" dirty="0"/>
                  <a:t>Uses an update 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to substitute the input and 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Combined the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LSTM as a single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GRU obtains similar performance compared to LSTM with fewer parameters and faster convergence. (Cho et al. 2014)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2656" cy="2424549"/>
              </a:xfrm>
              <a:blipFill>
                <a:blip r:embed="rId2"/>
                <a:stretch>
                  <a:fillRect l="-691" t="-5025" b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BB01-A47C-4E6B-B689-F8A59DEA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 descr="A gated recurrent unit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62699"/>
            <a:ext cx="6454621" cy="19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33285" y="4250174"/>
            <a:ext cx="501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Update gate: </a:t>
            </a:r>
            <a:r>
              <a:rPr lang="en-US" dirty="0"/>
              <a:t>controls the composition of new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33285" y="4732031"/>
                <a:ext cx="5444584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Reset gate:</a:t>
                </a:r>
                <a:r>
                  <a:rPr lang="en-US" dirty="0"/>
                  <a:t> determines how much old information is needed in the alternative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285" y="4732031"/>
                <a:ext cx="5444584" cy="678904"/>
              </a:xfrm>
              <a:prstGeom prst="rect">
                <a:avLst/>
              </a:prstGeom>
              <a:blipFill>
                <a:blip r:embed="rId4"/>
                <a:stretch>
                  <a:fillRect l="-896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039775" y="5378362"/>
            <a:ext cx="457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state:</a:t>
            </a:r>
            <a:r>
              <a:rPr lang="en-US" dirty="0"/>
              <a:t> contains new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65129" y="5892581"/>
            <a:ext cx="457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state: </a:t>
            </a:r>
            <a:r>
              <a:rPr lang="en-US" dirty="0"/>
              <a:t>replace selected old information with new information in the new state</a:t>
            </a:r>
          </a:p>
        </p:txBody>
      </p:sp>
    </p:spTree>
    <p:extLst>
      <p:ext uri="{BB962C8B-B14F-4D97-AF65-F5344CB8AC3E}">
        <p14:creationId xmlns:p14="http://schemas.microsoft.com/office/powerpoint/2010/main" val="386592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724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Jozefowicz et al. (2015) use genetic algorithms to explore better RNN designs.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generation: LSTM and GRU</a:t>
            </a:r>
          </a:p>
          <a:p>
            <a:pPr lvl="1"/>
            <a:r>
              <a:rPr lang="en-US" dirty="0"/>
              <a:t>Mutations on nodes</a:t>
            </a:r>
          </a:p>
          <a:p>
            <a:pPr lvl="2"/>
            <a:r>
              <a:rPr lang="en-US" dirty="0"/>
              <a:t>E.g., randomly replace the activation function</a:t>
            </a:r>
          </a:p>
          <a:p>
            <a:pPr lvl="2"/>
            <a:r>
              <a:rPr lang="en-US" dirty="0"/>
              <a:t>E.g., remove the node if it has one input and one output</a:t>
            </a:r>
          </a:p>
          <a:p>
            <a:pPr lvl="1"/>
            <a:r>
              <a:rPr lang="en-US" dirty="0"/>
              <a:t>Save the mutated models with the best performance for the next generation</a:t>
            </a:r>
          </a:p>
          <a:p>
            <a:pPr lvl="1"/>
            <a:endParaRPr lang="en-US" dirty="0"/>
          </a:p>
          <a:p>
            <a:r>
              <a:rPr lang="en-US" dirty="0"/>
              <a:t>Findings:</a:t>
            </a:r>
          </a:p>
          <a:p>
            <a:pPr lvl="1"/>
            <a:r>
              <a:rPr lang="en-US" dirty="0"/>
              <a:t>The importance of the three gates in LSTM</a:t>
            </a:r>
          </a:p>
          <a:p>
            <a:pPr lvl="2"/>
            <a:r>
              <a:rPr lang="en-US" dirty="0"/>
              <a:t>Measured by performance drop when eliminating a gate</a:t>
            </a:r>
          </a:p>
          <a:p>
            <a:pPr lvl="2"/>
            <a:r>
              <a:rPr lang="en-US" dirty="0"/>
              <a:t>Forget &gt; Input &gt;&gt; Output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forget gate-like structure is prevalent in best mutated RNN models</a:t>
            </a:r>
          </a:p>
          <a:p>
            <a:pPr lvl="2"/>
            <a:r>
              <a:rPr lang="en-US" dirty="0"/>
              <a:t>Indicates “forgetting” helps the network to extract and store the most valuable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790" y="1870075"/>
            <a:ext cx="3448050" cy="39727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14817" y="5844346"/>
            <a:ext cx="306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mutated RNN models with the best performance </a:t>
            </a:r>
          </a:p>
        </p:txBody>
      </p:sp>
      <p:sp>
        <p:nvSpPr>
          <p:cNvPr id="7" name="Rectangle 6"/>
          <p:cNvSpPr/>
          <p:nvPr/>
        </p:nvSpPr>
        <p:spPr>
          <a:xfrm>
            <a:off x="9563878" y="2827176"/>
            <a:ext cx="802432" cy="279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608977" y="4154407"/>
            <a:ext cx="802432" cy="279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08977" y="5515910"/>
            <a:ext cx="802432" cy="279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34957" y="4003292"/>
            <a:ext cx="157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forget gate-like structure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804015" y="3188350"/>
            <a:ext cx="804962" cy="8129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914817" y="4223030"/>
            <a:ext cx="603281" cy="1034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823938" y="4479092"/>
            <a:ext cx="694160" cy="11767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RNN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Keras</a:t>
            </a:r>
            <a:r>
              <a:rPr lang="en-US" dirty="0"/>
              <a:t> provides an API for the vanilla RNN design: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keras.layers.SimpleRNN</a:t>
            </a:r>
            <a:r>
              <a:rPr lang="en-US" sz="1800" dirty="0">
                <a:latin typeface="Consolas" panose="020B0609020204030204" pitchFamily="49" charset="0"/>
              </a:rPr>
              <a:t>(units, activation='</a:t>
            </a:r>
            <a:r>
              <a:rPr lang="en-US" sz="1800" dirty="0" err="1">
                <a:latin typeface="Consolas" panose="020B0609020204030204" pitchFamily="49" charset="0"/>
              </a:rPr>
              <a:t>tanh</a:t>
            </a:r>
            <a:r>
              <a:rPr lang="en-US" sz="1800" dirty="0">
                <a:latin typeface="Consolas" panose="020B0609020204030204" pitchFamily="49" charset="0"/>
              </a:rPr>
              <a:t>', </a:t>
            </a:r>
            <a:r>
              <a:rPr lang="en-US" sz="1800" dirty="0" err="1">
                <a:latin typeface="Consolas" panose="020B0609020204030204" pitchFamily="49" charset="0"/>
              </a:rPr>
              <a:t>return_sequences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b="1" dirty="0">
                <a:latin typeface="Consolas" panose="020B06090202040302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</a:rPr>
              <a:t>, …)</a:t>
            </a:r>
            <a:endParaRPr lang="en-US" sz="1200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API for the standard LSTM recurrent cell: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keras.layers.LSTM</a:t>
            </a:r>
            <a:r>
              <a:rPr lang="en-US" sz="1800" dirty="0">
                <a:latin typeface="Consolas" panose="020B0609020204030204" pitchFamily="49" charset="0"/>
              </a:rPr>
              <a:t>(units, activation='</a:t>
            </a:r>
            <a:r>
              <a:rPr lang="en-US" sz="1800" dirty="0" err="1">
                <a:latin typeface="Consolas" panose="020B0609020204030204" pitchFamily="49" charset="0"/>
              </a:rPr>
              <a:t>tanh</a:t>
            </a:r>
            <a:r>
              <a:rPr lang="en-US" sz="1800" dirty="0">
                <a:latin typeface="Consolas" panose="020B0609020204030204" pitchFamily="49" charset="0"/>
              </a:rPr>
              <a:t>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endParaRPr lang="en-US" dirty="0"/>
          </a:p>
          <a:p>
            <a:r>
              <a:rPr lang="en-US" dirty="0"/>
              <a:t>API for the GRU cell: 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keras.layers.GRU</a:t>
            </a:r>
            <a:r>
              <a:rPr lang="en-US" sz="1800" dirty="0">
                <a:latin typeface="Consolas" panose="020B0609020204030204" pitchFamily="49" charset="0"/>
              </a:rPr>
              <a:t>(units, activation='</a:t>
            </a:r>
            <a:r>
              <a:rPr lang="en-US" sz="1800" dirty="0" err="1">
                <a:latin typeface="Consolas" panose="020B0609020204030204" pitchFamily="49" charset="0"/>
              </a:rPr>
              <a:t>tanh</a:t>
            </a:r>
            <a:r>
              <a:rPr lang="en-US" sz="1800" dirty="0">
                <a:latin typeface="Consolas" panose="020B0609020204030204" pitchFamily="49" charset="0"/>
              </a:rPr>
              <a:t>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endParaRPr lang="en-US" dirty="0"/>
          </a:p>
          <a:p>
            <a:r>
              <a:rPr lang="en-US" dirty="0"/>
              <a:t>Critical parameters</a:t>
            </a:r>
          </a:p>
          <a:p>
            <a:pPr lvl="1"/>
            <a:r>
              <a:rPr lang="en-US" dirty="0"/>
              <a:t>units: dimensionality of the output space</a:t>
            </a:r>
          </a:p>
          <a:p>
            <a:pPr lvl="1"/>
            <a:r>
              <a:rPr lang="en-US" dirty="0"/>
              <a:t>activation: activation function to use on the recurrent layer, ‘</a:t>
            </a:r>
            <a:r>
              <a:rPr lang="en-US" dirty="0" err="1"/>
              <a:t>tanh</a:t>
            </a:r>
            <a:r>
              <a:rPr lang="en-US" dirty="0"/>
              <a:t>’ by default</a:t>
            </a:r>
          </a:p>
          <a:p>
            <a:pPr lvl="1"/>
            <a:r>
              <a:rPr lang="en-US" dirty="0" err="1"/>
              <a:t>recurrent_activation</a:t>
            </a:r>
            <a:r>
              <a:rPr lang="en-US" dirty="0"/>
              <a:t>: activation function for the gates</a:t>
            </a:r>
          </a:p>
          <a:p>
            <a:pPr lvl="1"/>
            <a:r>
              <a:rPr lang="en-US" dirty="0" err="1"/>
              <a:t>return_sequences</a:t>
            </a:r>
            <a:r>
              <a:rPr lang="en-US" dirty="0"/>
              <a:t>: 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to obtain the output on each time step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 to obtain the last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on RNN is more robust when the vanishing/exploding gradient problem is resolved.</a:t>
            </a:r>
          </a:p>
          <a:p>
            <a:pPr lvl="1"/>
            <a:r>
              <a:rPr lang="en-US" dirty="0"/>
              <a:t>RNNs can now be applied to different sequence learning tasks.</a:t>
            </a:r>
          </a:p>
          <a:p>
            <a:pPr lvl="1"/>
            <a:endParaRPr lang="en-US" dirty="0"/>
          </a:p>
          <a:p>
            <a:r>
              <a:rPr lang="en-US" dirty="0"/>
              <a:t>Recurrent network architectures is flexible to operate over various sequences of vectors.</a:t>
            </a:r>
          </a:p>
          <a:p>
            <a:pPr lvl="1"/>
            <a:r>
              <a:rPr lang="en-US" dirty="0"/>
              <a:t>Sequence in the input, the output, or in the most general case both</a:t>
            </a:r>
          </a:p>
          <a:p>
            <a:pPr lvl="1"/>
            <a:r>
              <a:rPr lang="en-US" dirty="0"/>
              <a:t>Architecture with one or more RNN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One RNN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7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4386"/>
            <a:ext cx="7254168" cy="227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62257" y="2017683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rectangle is a vector and arrows represent functions (e.g. matrix multiply).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vectors are in red, output vectors are in blue and green vectors hold the RNN's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9357" y="4157125"/>
            <a:ext cx="11593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 Standard mode of processing without RNN, from fixed-sized input to fixed-sized output (e.g. image classification). </a:t>
            </a:r>
          </a:p>
          <a:p>
            <a:r>
              <a:rPr lang="en-US" dirty="0"/>
              <a:t>(2) Sequence output (e.g. image captioning takes an image and outputs a sentence of words). </a:t>
            </a:r>
          </a:p>
          <a:p>
            <a:r>
              <a:rPr lang="en-US" dirty="0"/>
              <a:t>(3) Sequence input (e.g. sentiment analysis where a given sentence is classified as expressing positive or negative sentiment). </a:t>
            </a:r>
          </a:p>
          <a:p>
            <a:r>
              <a:rPr lang="en-US" dirty="0"/>
              <a:t>(4) Sequence input and sequence output (e.g. Machine Translation: an RNN reads a sentence in English and then outputs a sentence in French). </a:t>
            </a:r>
          </a:p>
          <a:p>
            <a:r>
              <a:rPr lang="en-US" dirty="0"/>
              <a:t>(5) Synced sequence input and output (e.g. video classification where we wish to label each frame of the video).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314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509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9983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7705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0434" y="353911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670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</p:spPr>
            <p:txBody>
              <a:bodyPr/>
              <a:lstStyle/>
              <a:p>
                <a:r>
                  <a:rPr lang="en-US" dirty="0"/>
                  <a:t>Bidirectional RNN</a:t>
                </a:r>
              </a:p>
              <a:p>
                <a:pPr lvl="1"/>
                <a:r>
                  <a:rPr lang="en-US" dirty="0"/>
                  <a:t>Connects two recurrent units (synced many-to-many model) of opposite directions to the same output.</a:t>
                </a:r>
              </a:p>
              <a:p>
                <a:pPr lvl="1"/>
                <a:r>
                  <a:rPr lang="en-US" dirty="0"/>
                  <a:t>Captures forward and backward information from the input sequence</a:t>
                </a:r>
              </a:p>
              <a:p>
                <a:pPr lvl="1"/>
                <a:r>
                  <a:rPr lang="en-US" dirty="0"/>
                  <a:t>Apply to data whose current state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can be better determined when given future information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E.g., in the sentence “the bank is robbed,” the semantics of “bank” can be determined given the verb “robbed.”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  <a:blipFill>
                <a:blip r:embed="rId2"/>
                <a:stretch>
                  <a:fillRect l="-1692" t="-2241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26352" y="2123158"/>
            <a:ext cx="5143202" cy="3800722"/>
            <a:chOff x="6480048" y="2555628"/>
            <a:chExt cx="5143202" cy="3800722"/>
          </a:xfrm>
        </p:grpSpPr>
        <p:grpSp>
          <p:nvGrpSpPr>
            <p:cNvPr id="8" name="Group 7"/>
            <p:cNvGrpSpPr/>
            <p:nvPr/>
          </p:nvGrpSpPr>
          <p:grpSpPr>
            <a:xfrm>
              <a:off x="6480048" y="2555628"/>
              <a:ext cx="5110061" cy="762312"/>
              <a:chOff x="6480048" y="1443261"/>
              <a:chExt cx="5110061" cy="76231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35932" t="67777" r="7225" b="13701"/>
              <a:stretch/>
            </p:blipFill>
            <p:spPr>
              <a:xfrm>
                <a:off x="6480048" y="1443261"/>
                <a:ext cx="5067787" cy="546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1812381"/>
                <a:ext cx="5110061" cy="393192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480048" y="3403915"/>
              <a:ext cx="5143202" cy="2952435"/>
              <a:chOff x="6480048" y="3403915"/>
              <a:chExt cx="5143202" cy="295243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35931" t="-13701" r="6380" b="13701"/>
              <a:stretch/>
            </p:blipFill>
            <p:spPr>
              <a:xfrm>
                <a:off x="6480048" y="3403915"/>
                <a:ext cx="5143202" cy="295243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3765301"/>
                <a:ext cx="5110061" cy="393192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0831398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6366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0649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763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1"/>
              <a:endCxn id="12" idx="3"/>
            </p:cNvCxnSpPr>
            <p:nvPr/>
          </p:nvCxnSpPr>
          <p:spPr>
            <a:xfrm flipH="1">
              <a:off x="9651821" y="3532939"/>
              <a:ext cx="1179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  <a:endCxn id="13" idx="3"/>
            </p:cNvCxnSpPr>
            <p:nvPr/>
          </p:nvCxnSpPr>
          <p:spPr>
            <a:xfrm flipH="1">
              <a:off x="8528806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4" idx="3"/>
            </p:cNvCxnSpPr>
            <p:nvPr/>
          </p:nvCxnSpPr>
          <p:spPr>
            <a:xfrm flipH="1">
              <a:off x="7405791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45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Sequence-to-Sequence (Seq2Seq) model</a:t>
            </a:r>
          </a:p>
          <a:p>
            <a:pPr lvl="1"/>
            <a:r>
              <a:rPr lang="en-US" dirty="0"/>
              <a:t>Concatenate a many-to-one (encoder) and an one-to-many (decoder) RNN with a shared vector</a:t>
            </a:r>
          </a:p>
          <a:p>
            <a:pPr lvl="1"/>
            <a:r>
              <a:rPr lang="en-US" b="1" dirty="0"/>
              <a:t>Encoder RNN</a:t>
            </a:r>
            <a:r>
              <a:rPr lang="en-US" dirty="0"/>
              <a:t>: extract and compress the semantics from the input sequence</a:t>
            </a:r>
          </a:p>
          <a:p>
            <a:pPr lvl="1"/>
            <a:r>
              <a:rPr lang="en-US" b="1" dirty="0"/>
              <a:t>Decoder RNN</a:t>
            </a:r>
            <a:r>
              <a:rPr lang="en-US" dirty="0"/>
              <a:t>: generate a sequence based on the input semantics</a:t>
            </a:r>
          </a:p>
          <a:p>
            <a:pPr lvl="1"/>
            <a:r>
              <a:rPr lang="en-US" dirty="0"/>
              <a:t>Lengths of both RNNs can vary.</a:t>
            </a:r>
          </a:p>
          <a:p>
            <a:pPr lvl="1"/>
            <a:r>
              <a:rPr lang="en-US" dirty="0"/>
              <a:t>Apply to tasks such as translation</a:t>
            </a:r>
          </a:p>
          <a:p>
            <a:pPr lvl="2"/>
            <a:r>
              <a:rPr lang="en-US" dirty="0"/>
              <a:t>Similar underlying semantics</a:t>
            </a:r>
          </a:p>
          <a:p>
            <a:pPr lvl="2"/>
            <a:r>
              <a:rPr lang="en-US" dirty="0"/>
              <a:t>E.g., “I love you.” to “Je </a:t>
            </a:r>
            <a:r>
              <a:rPr lang="en-US" dirty="0" err="1"/>
              <a:t>t’aime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26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86984" y="4019582"/>
            <a:ext cx="6528874" cy="2779173"/>
            <a:chOff x="5586984" y="4019582"/>
            <a:chExt cx="6528874" cy="2779173"/>
          </a:xfrm>
        </p:grpSpPr>
        <p:grpSp>
          <p:nvGrpSpPr>
            <p:cNvPr id="39" name="Group 38"/>
            <p:cNvGrpSpPr/>
            <p:nvPr/>
          </p:nvGrpSpPr>
          <p:grpSpPr>
            <a:xfrm>
              <a:off x="5586984" y="4019582"/>
              <a:ext cx="6528874" cy="2779173"/>
              <a:chOff x="5586984" y="4019582"/>
              <a:chExt cx="6528874" cy="277917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586984" y="4019582"/>
                <a:ext cx="6528874" cy="2779173"/>
                <a:chOff x="5586984" y="4019582"/>
                <a:chExt cx="6528874" cy="277917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931" t="9229" r="6380" b="13701"/>
                <a:stretch/>
              </p:blipFill>
              <p:spPr>
                <a:xfrm>
                  <a:off x="8560261" y="4019582"/>
                  <a:ext cx="3555597" cy="1573046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931" t="12048" r="6380" b="13701"/>
                <a:stretch/>
              </p:blipFill>
              <p:spPr>
                <a:xfrm>
                  <a:off x="5586984" y="5221224"/>
                  <a:ext cx="3701084" cy="1577531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9546336" y="4946904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744648" y="5193792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756650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533636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310622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596497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8855073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818703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0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963166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406267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69214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93308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037059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2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63618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y</a:t>
                  </a:r>
                  <a:r>
                    <a:rPr lang="en-US" sz="1200" baseline="-25000" dirty="0" err="1"/>
                    <a:t>m</a:t>
                  </a:r>
                  <a:endParaRPr lang="en-US" sz="1200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1007993" y="402433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3392" y="5221224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encoder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94037" y="5247096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decoder</a:t>
              </a:r>
            </a:p>
          </p:txBody>
        </p:sp>
        <p:cxnSp>
          <p:nvCxnSpPr>
            <p:cNvPr id="43" name="Straight Arrow Connector 42"/>
            <p:cNvCxnSpPr>
              <a:stCxn id="40" idx="2"/>
            </p:cNvCxnSpPr>
            <p:nvPr/>
          </p:nvCxnSpPr>
          <p:spPr>
            <a:xfrm>
              <a:off x="7154004" y="5590556"/>
              <a:ext cx="0" cy="20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0"/>
            </p:cNvCxnSpPr>
            <p:nvPr/>
          </p:nvCxnSpPr>
          <p:spPr>
            <a:xfrm flipV="1">
              <a:off x="10674649" y="5053754"/>
              <a:ext cx="0" cy="1933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475991" y="6327208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sequence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65303" y="4693571"/>
              <a:ext cx="198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 semantics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60589" y="4043382"/>
              <a:ext cx="197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sequence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8077200" y="5053754"/>
              <a:ext cx="707078" cy="193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3"/>
            </p:cNvCxnSpPr>
            <p:nvPr/>
          </p:nvCxnSpPr>
          <p:spPr>
            <a:xfrm>
              <a:off x="8532283" y="4228048"/>
              <a:ext cx="234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1"/>
            </p:cNvCxnSpPr>
            <p:nvPr/>
          </p:nvCxnSpPr>
          <p:spPr>
            <a:xfrm flipH="1">
              <a:off x="9172575" y="6511874"/>
              <a:ext cx="303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03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483353" cy="4351338"/>
          </a:xfrm>
        </p:spPr>
        <p:txBody>
          <a:bodyPr/>
          <a:lstStyle/>
          <a:p>
            <a:r>
              <a:rPr lang="en-US" dirty="0"/>
              <a:t>Multilayer RNN (Deep RNN)</a:t>
            </a:r>
          </a:p>
          <a:p>
            <a:pPr lvl="1"/>
            <a:r>
              <a:rPr lang="en-US" dirty="0"/>
              <a:t>Multiple recurrent network units (hidden layers) are stacked. </a:t>
            </a:r>
          </a:p>
          <a:p>
            <a:pPr lvl="1"/>
            <a:r>
              <a:rPr lang="en-US" dirty="0"/>
              <a:t>Extracts different patterns within the same input sequence</a:t>
            </a:r>
          </a:p>
          <a:p>
            <a:pPr lvl="1"/>
            <a:r>
              <a:rPr lang="en-US" dirty="0"/>
              <a:t>Apply to data that has a hierarchical structure</a:t>
            </a:r>
          </a:p>
          <a:p>
            <a:pPr lvl="2"/>
            <a:r>
              <a:rPr lang="en-US" dirty="0"/>
              <a:t>E.g., soundwave </a:t>
            </a:r>
            <a:r>
              <a:rPr lang="en-US" dirty="0">
                <a:sym typeface="Wingdings" panose="05000000000000000000" pitchFamily="2" charset="2"/>
              </a:rPr>
              <a:t> phoneme  syllable 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85560" y="1825625"/>
            <a:ext cx="5711952" cy="4000691"/>
            <a:chOff x="6480048" y="2265965"/>
            <a:chExt cx="5711952" cy="4000691"/>
          </a:xfrm>
        </p:grpSpPr>
        <p:grpSp>
          <p:nvGrpSpPr>
            <p:cNvPr id="9" name="Group 8"/>
            <p:cNvGrpSpPr/>
            <p:nvPr/>
          </p:nvGrpSpPr>
          <p:grpSpPr>
            <a:xfrm>
              <a:off x="6480048" y="2265965"/>
              <a:ext cx="5711952" cy="4000691"/>
              <a:chOff x="5184648" y="2720784"/>
              <a:chExt cx="5711952" cy="400069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/>
              <a:srcRect l="35932" t="-13701" b="13701"/>
              <a:stretch/>
            </p:blipFill>
            <p:spPr>
              <a:xfrm>
                <a:off x="5184648" y="3769040"/>
                <a:ext cx="5711952" cy="2952435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35932" t="-13701" b="45583"/>
              <a:stretch/>
            </p:blipFill>
            <p:spPr>
              <a:xfrm>
                <a:off x="5184648" y="2915614"/>
                <a:ext cx="5711952" cy="2011144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35932" t="9482" b="45583"/>
              <a:stretch/>
            </p:blipFill>
            <p:spPr>
              <a:xfrm>
                <a:off x="5184648" y="2720784"/>
                <a:ext cx="5711952" cy="1326672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6812280" y="4060992"/>
              <a:ext cx="512064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931384" y="4060991"/>
              <a:ext cx="517185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55609" y="4060991"/>
              <a:ext cx="517185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917937" y="4060991"/>
              <a:ext cx="517185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12280" y="3181189"/>
              <a:ext cx="512064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36505" y="3181189"/>
              <a:ext cx="512064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055609" y="3181189"/>
              <a:ext cx="512064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920497" y="3181189"/>
              <a:ext cx="512064" cy="385071"/>
            </a:xfrm>
            <a:prstGeom prst="rect">
              <a:avLst/>
            </a:prstGeom>
            <a:solidFill>
              <a:srgbClr val="E1F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37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Incredible success applying RNNs to language modeling and sequence learning problems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58409"/>
              </p:ext>
            </p:extLst>
          </p:nvPr>
        </p:nvGraphicFramePr>
        <p:xfrm>
          <a:off x="1392030" y="3018974"/>
          <a:ext cx="9407940" cy="23774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9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 Sequence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 Sequence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Activity Recognition</a:t>
                      </a:r>
                      <a:r>
                        <a:rPr lang="en-US" sz="1600" baseline="0" dirty="0"/>
                        <a:t> (Zhu et al. 2018)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Sensor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  <a:r>
                        <a:rPr lang="en-US" sz="1600" baseline="0" dirty="0"/>
                        <a:t> Labels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77718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Machine translation (</a:t>
                      </a:r>
                      <a:r>
                        <a:rPr lang="en-US" sz="1600" dirty="0" err="1"/>
                        <a:t>Sutskever</a:t>
                      </a:r>
                      <a:r>
                        <a:rPr lang="en-US" sz="1600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Question answering (</a:t>
                      </a:r>
                      <a:r>
                        <a:rPr lang="en-US" sz="1600" dirty="0" err="1"/>
                        <a:t>Bordes</a:t>
                      </a:r>
                      <a:r>
                        <a:rPr lang="en-US" sz="1600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Speech recognition (Graves et al. 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Handwriting prediction (Graves</a:t>
                      </a:r>
                      <a:r>
                        <a:rPr lang="en-US" sz="1600" baseline="0" dirty="0"/>
                        <a:t> 2013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Opinion mining (</a:t>
                      </a:r>
                      <a:r>
                        <a:rPr lang="en-US" sz="1600" dirty="0" err="1"/>
                        <a:t>Irsoy</a:t>
                      </a:r>
                      <a:r>
                        <a:rPr lang="en-US" sz="1600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Opinion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3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CA4-0C55-44ED-B51A-D8D098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Activities of Daily Living (ADL)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BF78-404B-471F-9C46-E37B2ACC04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Activities of Daily Living (ADLs) are introduced to evaluate the self-care ability of senior citizens (Williams 2014).</a:t>
            </a:r>
          </a:p>
          <a:p>
            <a:pPr lvl="1"/>
            <a:r>
              <a:rPr lang="en-US" dirty="0"/>
              <a:t>Requires consistent monitoring </a:t>
            </a:r>
            <a:r>
              <a:rPr lang="en-US" dirty="0">
                <a:sym typeface="Wingdings" panose="05000000000000000000" pitchFamily="2" charset="2"/>
              </a:rPr>
              <a:t> Sensor-based systems</a:t>
            </a:r>
          </a:p>
          <a:p>
            <a:pPr lvl="1"/>
            <a:endParaRPr lang="en-US" dirty="0"/>
          </a:p>
          <a:p>
            <a:r>
              <a:rPr lang="en-US" dirty="0"/>
              <a:t>Sensor-based home monitoring systems</a:t>
            </a:r>
          </a:p>
          <a:p>
            <a:pPr lvl="1"/>
            <a:r>
              <a:rPr lang="en-US" dirty="0"/>
              <a:t>Two major non-invasive type of sensor: environment and wearable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Placed in the environment to capture changes (e.g., on/off, motion)</a:t>
            </a:r>
          </a:p>
          <a:p>
            <a:pPr lvl="1"/>
            <a:r>
              <a:rPr lang="en-US" b="1" dirty="0"/>
              <a:t>Wearable:</a:t>
            </a:r>
            <a:r>
              <a:rPr lang="en-US" dirty="0"/>
              <a:t> Attached to the body to measure movements and physiological signals</a:t>
            </a:r>
          </a:p>
          <a:p>
            <a:pPr lvl="1"/>
            <a:r>
              <a:rPr lang="en-US" dirty="0"/>
              <a:t>Sensors can sample at 10 Hz </a:t>
            </a:r>
            <a:r>
              <a:rPr lang="en-US" dirty="0">
                <a:sym typeface="Wingdings" panose="05000000000000000000" pitchFamily="2" charset="2"/>
              </a:rPr>
              <a:t> 0.8 million records per day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Mixed data types: continuous, discrete, 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Machine learning (esp. deep learning) needed to recognize ADLs from the large amount of data.</a:t>
            </a:r>
          </a:p>
          <a:p>
            <a:pPr lvl="1"/>
            <a:r>
              <a:rPr lang="en-US" dirty="0"/>
              <a:t>Mid-level (ML) ADLs: gestures, gait, etc.</a:t>
            </a:r>
          </a:p>
          <a:p>
            <a:pPr lvl="1"/>
            <a:r>
              <a:rPr lang="en-US" dirty="0"/>
              <a:t>High-level (HL) ADLs: preparing food, medical intake, etc.</a:t>
            </a:r>
          </a:p>
          <a:p>
            <a:pPr lvl="1"/>
            <a:endParaRPr lang="en-US" dirty="0"/>
          </a:p>
          <a:p>
            <a:r>
              <a:rPr lang="en-US" dirty="0"/>
              <a:t>Past methods recognize ADLs on a specific sensor type.</a:t>
            </a:r>
          </a:p>
          <a:p>
            <a:pPr lvl="1"/>
            <a:r>
              <a:rPr lang="en-US" dirty="0"/>
              <a:t>Not generalizable to setting changes</a:t>
            </a:r>
          </a:p>
          <a:p>
            <a:pPr lvl="1"/>
            <a:r>
              <a:rPr lang="en-US" dirty="0"/>
              <a:t>Data recorded by different sensors during the same activity not utilized jointly for activity recognition</a:t>
            </a:r>
          </a:p>
          <a:p>
            <a:pPr lvl="1"/>
            <a:endParaRPr lang="en-US" dirty="0"/>
          </a:p>
          <a:p>
            <a:r>
              <a:rPr lang="en-US" dirty="0"/>
              <a:t>Research Objective: develop a universal ADL recognition framework to extract HL-ADLs from raw sensor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ADB4-4520-49B4-8DE1-17BD945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6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DF2-F361-4179-A923-9D1E51C1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5AEE-6190-4CE1-BCFF-C4705B95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Vanilla RNN</a:t>
            </a:r>
          </a:p>
          <a:p>
            <a:pPr lvl="1"/>
            <a:r>
              <a:rPr lang="en-US" dirty="0"/>
              <a:t>Exploding and Vanishing Gradients</a:t>
            </a:r>
          </a:p>
          <a:p>
            <a:pPr lvl="1"/>
            <a:endParaRPr lang="en-US" dirty="0"/>
          </a:p>
          <a:p>
            <a:r>
              <a:rPr lang="en-US" dirty="0"/>
              <a:t>Networks with Memory</a:t>
            </a:r>
          </a:p>
          <a:p>
            <a:pPr lvl="1"/>
            <a:r>
              <a:rPr lang="en-US" dirty="0"/>
              <a:t>Long Short-Term Memory (LSTM)</a:t>
            </a:r>
          </a:p>
          <a:p>
            <a:pPr lvl="1"/>
            <a:r>
              <a:rPr lang="en-US" dirty="0"/>
              <a:t>Gated Recurrent Unit (GRU) and Other Variants</a:t>
            </a:r>
          </a:p>
          <a:p>
            <a:pPr lvl="1"/>
            <a:endParaRPr lang="en-US" sz="2400" dirty="0"/>
          </a:p>
          <a:p>
            <a:r>
              <a:rPr lang="en-US" dirty="0"/>
              <a:t>Sequence Learning Architectures</a:t>
            </a:r>
          </a:p>
          <a:p>
            <a:pPr lvl="1"/>
            <a:r>
              <a:rPr lang="en-US" dirty="0"/>
              <a:t>Sequence Learning with one RNN Layer</a:t>
            </a:r>
          </a:p>
          <a:p>
            <a:pPr lvl="1"/>
            <a:r>
              <a:rPr lang="en-US" dirty="0"/>
              <a:t>Sequence Learning with multiple RNN Layers</a:t>
            </a:r>
          </a:p>
          <a:p>
            <a:pPr lvl="1"/>
            <a:r>
              <a:rPr lang="en-US" dirty="0"/>
              <a:t>Application: Sequence-to-Sequence Model in Activities of Daily Living (ADL) Recognition</a:t>
            </a:r>
          </a:p>
          <a:p>
            <a:pPr lvl="1"/>
            <a:endParaRPr lang="en-US" dirty="0"/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1939-4185-4AC0-8293-DF37876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Activities of Daily Living (ADL)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30</a:t>
            </a:fld>
            <a:endParaRPr lang="en-US"/>
          </a:p>
        </p:txBody>
      </p:sp>
      <p:pic>
        <p:nvPicPr>
          <p:cNvPr id="5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351738"/>
            <a:ext cx="7353300" cy="26999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505164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Recognizing the HL-ADLs from the sensor data is similar to captioning/translation. We can generate ADL label sequence with a Seq2Seq model for the input data. The underlying semantics are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reconstruction step creates a consistent representation for any combination of environment and motion sensor data that can be used by the Seq2Seq model to recognize the HL-ADL.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Seq2Seq model is designed to extract HL-ADLs from the activity state sequence</a:t>
            </a:r>
          </a:p>
        </p:txBody>
      </p:sp>
    </p:spTree>
    <p:extLst>
      <p:ext uri="{BB962C8B-B14F-4D97-AF65-F5344CB8AC3E}">
        <p14:creationId xmlns:p14="http://schemas.microsoft.com/office/powerpoint/2010/main" val="3937318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FD63-0A27-4E2B-A4D8-3F7D4302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Activities of Daily Living (ADL)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F80-2AB9-483A-8F67-D8AFB755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245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Four sensors for demonstration:</a:t>
            </a:r>
          </a:p>
          <a:p>
            <a:pPr lvl="1"/>
            <a:r>
              <a:rPr lang="en-US" dirty="0"/>
              <a:t>a force plate </a:t>
            </a:r>
            <a:r>
              <a:rPr lang="en-US" dirty="0">
                <a:sym typeface="Wingdings" panose="05000000000000000000" pitchFamily="2" charset="2"/>
              </a:rPr>
              <a:t> pressure on the floor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door on/off sensor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 (o) and close (c) states</a:t>
            </a:r>
          </a:p>
          <a:p>
            <a:pPr lvl="1"/>
            <a:r>
              <a:rPr lang="en-US" dirty="0"/>
              <a:t>a human motion sensor</a:t>
            </a:r>
          </a:p>
          <a:p>
            <a:pPr lvl="1"/>
            <a:r>
              <a:rPr lang="en-US" dirty="0"/>
              <a:t>object motion sensor attached on the fridge </a:t>
            </a:r>
          </a:p>
          <a:p>
            <a:pPr lvl="1"/>
            <a:endParaRPr lang="en-US" dirty="0"/>
          </a:p>
          <a:p>
            <a:r>
              <a:rPr lang="en-US" b="1" dirty="0"/>
              <a:t>Step 1.</a:t>
            </a:r>
            <a:r>
              <a:rPr lang="en-US" dirty="0"/>
              <a:t> Extract motion states from motion data with a gesture recognition model</a:t>
            </a:r>
          </a:p>
          <a:p>
            <a:pPr lvl="1"/>
            <a:endParaRPr lang="en-US" dirty="0"/>
          </a:p>
          <a:p>
            <a:r>
              <a:rPr lang="en-US" b="1" dirty="0"/>
              <a:t>Steps 2 and 3.</a:t>
            </a:r>
            <a:r>
              <a:rPr lang="en-US" dirty="0"/>
              <a:t> Interpolate discrete data and sample each data stream at same timestamps to construct the Activity State representations</a:t>
            </a:r>
          </a:p>
          <a:p>
            <a:pPr lvl="1"/>
            <a:endParaRPr lang="en-US" dirty="0"/>
          </a:p>
          <a:p>
            <a:r>
              <a:rPr lang="en-US" b="1" dirty="0"/>
              <a:t>Steps 4 and 5. </a:t>
            </a:r>
            <a:r>
              <a:rPr lang="en-US" dirty="0"/>
              <a:t>Combine and encode the Activity States with in a matrix.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4084-F499-4CFD-B609-6127EE3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31</a:t>
            </a:fld>
            <a:endParaRPr lang="en-US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201" y="1664242"/>
            <a:ext cx="6984797" cy="46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E05-8E6D-417A-823E-C784161D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Activities of Daily Living (ADL) Recognition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31024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encoder network generates the activity semantics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the input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Standardized activity states are fed into the encoder sequentially.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2310241"/>
              </a:xfrm>
              <a:blipFill>
                <a:blip r:embed="rId2"/>
                <a:stretch>
                  <a:fillRect l="-1882" t="-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231024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decoder network interpret the activity semantics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generate the HL-ADL label sequence.</a:t>
                </a:r>
              </a:p>
              <a:p>
                <a:pPr lvl="1"/>
                <a:r>
                  <a:rPr lang="en-US" dirty="0" err="1"/>
                  <a:t>Softmax</a:t>
                </a:r>
                <a:r>
                  <a:rPr lang="en-US" dirty="0"/>
                  <a:t> layer is used to classify the prediction into HL-ADL label categories.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2310241"/>
              </a:xfrm>
              <a:blipFill>
                <a:blip r:embed="rId3"/>
                <a:stretch>
                  <a:fillRect l="-1882" t="-3958" r="-3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33FF-1976-498C-9804-BD113DB5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366" y="4270803"/>
            <a:ext cx="6207267" cy="245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46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18A9-298A-4633-839A-307B5596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Activities of Daily Living (ADL)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EE63-922D-4CDC-BAB0-F268CE15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899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Our proposed model is evaluated on two different datasets</a:t>
            </a:r>
          </a:p>
          <a:p>
            <a:pPr lvl="1"/>
            <a:r>
              <a:rPr lang="en-US" dirty="0"/>
              <a:t>It recognizes different HL-ADLs accurately in different settings</a:t>
            </a:r>
          </a:p>
          <a:p>
            <a:pPr lvl="1"/>
            <a:endParaRPr lang="en-US" dirty="0"/>
          </a:p>
          <a:p>
            <a:r>
              <a:rPr lang="en-US" dirty="0"/>
              <a:t>The result suggests that our framework is more flexible in adjusting to different real-life HL-ADL recognition applications.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4A6A-9F17-47A7-B252-2B54B78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5119"/>
              </p:ext>
            </p:extLst>
          </p:nvPr>
        </p:nvGraphicFramePr>
        <p:xfrm>
          <a:off x="440435" y="5022771"/>
          <a:ext cx="113111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185">
                  <a:extLst>
                    <a:ext uri="{9D8B030D-6E8A-4147-A177-3AD203B41FA5}">
                      <a16:colId xmlns:a16="http://schemas.microsoft.com/office/drawing/2014/main" val="1544237268"/>
                    </a:ext>
                  </a:extLst>
                </a:gridCol>
                <a:gridCol w="1267668">
                  <a:extLst>
                    <a:ext uri="{9D8B030D-6E8A-4147-A177-3AD203B41FA5}">
                      <a16:colId xmlns:a16="http://schemas.microsoft.com/office/drawing/2014/main" val="3987978801"/>
                    </a:ext>
                  </a:extLst>
                </a:gridCol>
                <a:gridCol w="1160116">
                  <a:extLst>
                    <a:ext uri="{9D8B030D-6E8A-4147-A177-3AD203B41FA5}">
                      <a16:colId xmlns:a16="http://schemas.microsoft.com/office/drawing/2014/main" val="224839408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59061033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6606167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01965515"/>
                    </a:ext>
                  </a:extLst>
                </a:gridCol>
                <a:gridCol w="1249541">
                  <a:extLst>
                    <a:ext uri="{9D8B030D-6E8A-4147-A177-3AD203B41FA5}">
                      <a16:colId xmlns:a16="http://schemas.microsoft.com/office/drawing/2014/main" val="2225967072"/>
                    </a:ext>
                  </a:extLst>
                </a:gridCol>
                <a:gridCol w="1366761">
                  <a:extLst>
                    <a:ext uri="{9D8B030D-6E8A-4147-A177-3AD203B41FA5}">
                      <a16:colId xmlns:a16="http://schemas.microsoft.com/office/drawing/2014/main" val="3123673569"/>
                    </a:ext>
                  </a:extLst>
                </a:gridCol>
                <a:gridCol w="1305130">
                  <a:extLst>
                    <a:ext uri="{9D8B030D-6E8A-4147-A177-3AD203B41FA5}">
                      <a16:colId xmlns:a16="http://schemas.microsoft.com/office/drawing/2014/main" val="15974839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Filling pillbox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Watch DVD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Water plants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Answer the phone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Prepare gift card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Prepare soup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Choose outfit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627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88.6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80.8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71.1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85.0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632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33.2***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31.6***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16.8***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22.0***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29.9***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20.4***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22.5***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5081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86.1*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77.8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64.3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74.9*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90.8*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69.6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49.5**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3588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410290"/>
              </p:ext>
            </p:extLst>
          </p:nvPr>
        </p:nvGraphicFramePr>
        <p:xfrm>
          <a:off x="440435" y="3642678"/>
          <a:ext cx="1131112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866">
                  <a:extLst>
                    <a:ext uri="{9D8B030D-6E8A-4147-A177-3AD203B41FA5}">
                      <a16:colId xmlns:a16="http://schemas.microsoft.com/office/drawing/2014/main" val="384717999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994943675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974443578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79759021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340621151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01752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Relaxing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Coffee 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Early morning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Sandwich time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7812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61.7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66.5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59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48.8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19.5***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17.4***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40.9***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2211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60.0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54.9**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75.9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59.9***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7529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9745" y="3273743"/>
            <a:ext cx="863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wearable/environment motion sensor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1449" y="4682967"/>
            <a:ext cx="695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environment sensor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435" y="6356350"/>
            <a:ext cx="40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*: p-value&lt;0.05, **: p-value&lt;0.01, ***: p-value&lt;0.001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5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RNNs reuse the same parameters for different time steps.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Vanilla RNNs face vanishing and exploding gradient problems.</a:t>
            </a:r>
          </a:p>
          <a:p>
            <a:pPr lvl="1"/>
            <a:r>
              <a:rPr lang="en-US" dirty="0"/>
              <a:t>Gradient Clipping addresses the exploding gradient problem.</a:t>
            </a:r>
          </a:p>
          <a:p>
            <a:pPr lvl="1"/>
            <a:endParaRPr lang="en-US" dirty="0"/>
          </a:p>
          <a:p>
            <a:r>
              <a:rPr lang="en-US" dirty="0"/>
              <a:t>LSTM and GRU are recurrent units that retain past information and update with a gated design. </a:t>
            </a:r>
          </a:p>
          <a:p>
            <a:pPr lvl="1"/>
            <a:r>
              <a:rPr lang="en-US" dirty="0"/>
              <a:t>The “additive” structure avoids vanishing gradient problem.</a:t>
            </a:r>
          </a:p>
          <a:p>
            <a:pPr lvl="1"/>
            <a:r>
              <a:rPr lang="en-US" dirty="0"/>
              <a:t>Forget gate contributes the most to LSTM &amp; GRU’s performance.</a:t>
            </a:r>
          </a:p>
          <a:p>
            <a:pPr lvl="1"/>
            <a:endParaRPr lang="en-US" dirty="0"/>
          </a:p>
          <a:p>
            <a:r>
              <a:rPr lang="en-US" dirty="0"/>
              <a:t>RNNs allow flexible architecture designs to adapt to different sequence learning requirements.</a:t>
            </a:r>
          </a:p>
          <a:p>
            <a:pPr lvl="1"/>
            <a:r>
              <a:rPr lang="en-US" dirty="0"/>
              <a:t>Sequence in the input, the output, or both</a:t>
            </a:r>
          </a:p>
          <a:p>
            <a:pPr lvl="1"/>
            <a:r>
              <a:rPr lang="en-US" dirty="0"/>
              <a:t>One or more RNN layers</a:t>
            </a:r>
          </a:p>
          <a:p>
            <a:pPr lvl="1"/>
            <a:endParaRPr lang="en-US" dirty="0"/>
          </a:p>
          <a:p>
            <a:r>
              <a:rPr lang="en-US" dirty="0"/>
              <a:t>RNNs have broad real-life applications.</a:t>
            </a:r>
          </a:p>
          <a:p>
            <a:pPr lvl="1"/>
            <a:r>
              <a:rPr lang="en-US" dirty="0"/>
              <a:t>Text processing, machine translation, signal extraction/recognition, image captioning,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0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EF8-C63F-4E19-B9AB-10D076A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C3F6-B580-469B-8C2B-22D49F15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Bengio</a:t>
            </a:r>
            <a:r>
              <a:rPr lang="en-US" dirty="0"/>
              <a:t>, Y., Simard, P., &amp; </a:t>
            </a:r>
            <a:r>
              <a:rPr lang="en-US" dirty="0" err="1"/>
              <a:t>Frasconi</a:t>
            </a:r>
            <a:r>
              <a:rPr lang="en-US" dirty="0"/>
              <a:t>, P. (1994). Learning long-term dependencies with gradient descent is difficult. </a:t>
            </a:r>
            <a:r>
              <a:rPr lang="en-US" i="1" dirty="0"/>
              <a:t>IEEE transactions on neural networks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157-166.</a:t>
            </a:r>
          </a:p>
          <a:p>
            <a:r>
              <a:rPr lang="en-US" dirty="0" err="1"/>
              <a:t>Goodfellow</a:t>
            </a:r>
            <a:r>
              <a:rPr lang="en-US" dirty="0"/>
              <a:t>, I., </a:t>
            </a:r>
            <a:r>
              <a:rPr lang="en-US" dirty="0" err="1"/>
              <a:t>Bengio</a:t>
            </a:r>
            <a:r>
              <a:rPr lang="en-US" dirty="0"/>
              <a:t>, Y., Courville, A., &amp; </a:t>
            </a:r>
            <a:r>
              <a:rPr lang="en-US" dirty="0" err="1"/>
              <a:t>Bengio</a:t>
            </a:r>
            <a:r>
              <a:rPr lang="en-US" dirty="0"/>
              <a:t>, Y. (2016). </a:t>
            </a:r>
            <a:r>
              <a:rPr lang="en-US" i="1" dirty="0"/>
              <a:t>Deep learning</a:t>
            </a:r>
            <a:r>
              <a:rPr lang="en-US" dirty="0"/>
              <a:t> (Vol. 1). Cambridge: MIT press.</a:t>
            </a:r>
          </a:p>
          <a:p>
            <a:r>
              <a:rPr lang="en-US" dirty="0"/>
              <a:t>Graves, A. (2012). </a:t>
            </a:r>
            <a:r>
              <a:rPr lang="en-US" i="1" dirty="0"/>
              <a:t>Supervised sequence labelling with recurrent neural networks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>
                <a:hlinkClick r:id="rId2"/>
              </a:rPr>
              <a:t>https://www.cs.toronto.edu/~graves/preprint.pdf</a:t>
            </a:r>
            <a:endParaRPr lang="en-US" i="1" dirty="0"/>
          </a:p>
          <a:p>
            <a:r>
              <a:rPr lang="en-US" dirty="0" err="1"/>
              <a:t>Jozefowicz</a:t>
            </a:r>
            <a:r>
              <a:rPr lang="en-US" dirty="0"/>
              <a:t>, R., </a:t>
            </a:r>
            <a:r>
              <a:rPr lang="en-US" dirty="0" err="1"/>
              <a:t>Zaremba</a:t>
            </a:r>
            <a:r>
              <a:rPr lang="en-US" dirty="0"/>
              <a:t>, W., &amp; </a:t>
            </a:r>
            <a:r>
              <a:rPr lang="en-US" dirty="0" err="1"/>
              <a:t>Sutskever</a:t>
            </a:r>
            <a:r>
              <a:rPr lang="en-US" dirty="0"/>
              <a:t>, I. (2015, June). An empirical exploration of recurrent network architectures.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2342-2350).</a:t>
            </a:r>
          </a:p>
          <a:p>
            <a:r>
              <a:rPr lang="en-US" dirty="0"/>
              <a:t>Lipton, Z. C., Berkowitz, J., &amp; Elkan, C. (2015). A critical review of recurrent neural networks for sequence learning. </a:t>
            </a:r>
            <a:r>
              <a:rPr lang="en-US" i="1" dirty="0" err="1"/>
              <a:t>arXiv</a:t>
            </a:r>
            <a:r>
              <a:rPr lang="en-US" i="1" dirty="0"/>
              <a:t> preprint arXiv:1506.00019</a:t>
            </a:r>
            <a:r>
              <a:rPr lang="en-US" dirty="0"/>
              <a:t>.</a:t>
            </a:r>
          </a:p>
          <a:p>
            <a:r>
              <a:rPr lang="en-US" dirty="0" err="1"/>
              <a:t>Salehinejad</a:t>
            </a:r>
            <a:r>
              <a:rPr lang="en-US" dirty="0"/>
              <a:t>, H., </a:t>
            </a:r>
            <a:r>
              <a:rPr lang="en-US" dirty="0" err="1"/>
              <a:t>Baarbe</a:t>
            </a:r>
            <a:r>
              <a:rPr lang="en-US" dirty="0"/>
              <a:t>, J., Sankar, S., </a:t>
            </a:r>
            <a:r>
              <a:rPr lang="en-US" dirty="0" err="1"/>
              <a:t>Barfett</a:t>
            </a:r>
            <a:r>
              <a:rPr lang="en-US" dirty="0"/>
              <a:t>, J., </a:t>
            </a:r>
            <a:r>
              <a:rPr lang="en-US" dirty="0" err="1"/>
              <a:t>Colak</a:t>
            </a:r>
            <a:r>
              <a:rPr lang="en-US" dirty="0"/>
              <a:t>, E., &amp; </a:t>
            </a:r>
            <a:r>
              <a:rPr lang="en-US" dirty="0" err="1"/>
              <a:t>Valaee</a:t>
            </a:r>
            <a:r>
              <a:rPr lang="en-US" dirty="0"/>
              <a:t>, S. (2017). Recent Advances in Recurrent Neural Networks. </a:t>
            </a:r>
            <a:r>
              <a:rPr lang="en-US" i="1" dirty="0" err="1"/>
              <a:t>arXiv</a:t>
            </a:r>
            <a:r>
              <a:rPr lang="en-US" i="1" dirty="0"/>
              <a:t> preprint arXiv:1801.01078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D822-1C91-4927-8AA2-D1603DF6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brain deals with information streams. Most data is obtained, processed, and generated sequentially.</a:t>
            </a:r>
          </a:p>
          <a:p>
            <a:pPr lvl="1"/>
            <a:r>
              <a:rPr lang="en-US" dirty="0"/>
              <a:t>E.g., listening: soundwaves </a:t>
            </a:r>
            <a:r>
              <a:rPr lang="en-US" dirty="0">
                <a:sym typeface="Wingdings" panose="05000000000000000000" pitchFamily="2" charset="2"/>
              </a:rPr>
              <a:t> vocabularies/sentences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action: brain signals/instructions  sequential muscle movements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Human thoughts have persistence; humans don’t start their thinking from scratch every second. </a:t>
            </a:r>
          </a:p>
          <a:p>
            <a:pPr lvl="1"/>
            <a:r>
              <a:rPr lang="en-US" dirty="0"/>
              <a:t>As you read this sentence, you understand each word based on your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applications of standard Artificial Neural Networks (and also Convolutional Networks) are limited due to:</a:t>
            </a:r>
          </a:p>
          <a:p>
            <a:pPr lvl="1"/>
            <a:r>
              <a:rPr lang="en-US" dirty="0"/>
              <a:t>They only accepted a fixed-size vector as input (e.g., an image) and produce a fixed-size vector as output (e.g., probabilities of different classes). </a:t>
            </a:r>
          </a:p>
          <a:p>
            <a:pPr lvl="1"/>
            <a:r>
              <a:rPr lang="en-US" dirty="0"/>
              <a:t>These models use a fixed amount of computational steps (e.g. the number of layers in the model).</a:t>
            </a:r>
          </a:p>
          <a:p>
            <a:pPr lvl="1"/>
            <a:endParaRPr lang="en-US" dirty="0"/>
          </a:p>
          <a:p>
            <a:r>
              <a:rPr lang="en-US" dirty="0"/>
              <a:t>Recurrent Neural Networks (RNNs) are a family of neural networks introduced for processing sequential data.</a:t>
            </a:r>
          </a:p>
          <a:p>
            <a:pPr lvl="1"/>
            <a:r>
              <a:rPr lang="en-US" dirty="0"/>
              <a:t>Inspired by the temporal-dependent and persistent human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74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are networks with loops in them, allowing information to persist.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90368"/>
            <a:ext cx="3952875" cy="214229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4936533"/>
            <a:ext cx="44577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In the above diagram, a chunk of neural network, 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CMS"/>
              </a:rPr>
              <a:t>A=</a:t>
            </a:r>
            <a:r>
              <a:rPr lang="en-US" altLang="en-US" b="1" i="1" dirty="0" err="1">
                <a:solidFill>
                  <a:srgbClr val="333333"/>
                </a:solidFill>
                <a:latin typeface="+mn-lt"/>
                <a:ea typeface="CMS"/>
              </a:rPr>
              <a:t>f</a:t>
            </a:r>
            <a:r>
              <a:rPr lang="en-US" altLang="en-US" b="1" i="1" baseline="-25000" dirty="0" err="1">
                <a:solidFill>
                  <a:srgbClr val="333333"/>
                </a:solidFill>
                <a:latin typeface="+mn-lt"/>
                <a:ea typeface="CMS"/>
              </a:rPr>
              <a:t>W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, looks at some input </a:t>
            </a:r>
            <a:r>
              <a:rPr lang="en-US" altLang="en-US" sz="20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x</a:t>
            </a:r>
            <a:r>
              <a:rPr lang="en-US" altLang="en-US" sz="11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 and outputs a value 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MathJax_Math-italic"/>
              </a:rPr>
              <a:t>h</a:t>
            </a:r>
            <a:r>
              <a:rPr lang="en-US" altLang="en-US" sz="1050" b="1" i="1" dirty="0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. </a:t>
            </a: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A loop allows information to be passed from one step of the network to the next.</a:t>
            </a:r>
            <a:r>
              <a:rPr lang="en-US" altLang="en-US" sz="800" dirty="0"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2D744-2E1A-4B6D-A345-2E1AAE7ED126}"/>
                  </a:ext>
                </a:extLst>
              </p:cNvPr>
              <p:cNvSpPr txBox="1"/>
              <p:nvPr/>
            </p:nvSpPr>
            <p:spPr>
              <a:xfrm>
                <a:off x="5151043" y="3969361"/>
                <a:ext cx="672164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2D744-2E1A-4B6D-A345-2E1AAE7E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3" y="3969361"/>
                <a:ext cx="6721647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9DF2B6-24B8-415C-B8AB-7F2DC73B40DE}"/>
              </a:ext>
            </a:extLst>
          </p:cNvPr>
          <p:cNvSpPr/>
          <p:nvPr/>
        </p:nvSpPr>
        <p:spPr>
          <a:xfrm>
            <a:off x="5215695" y="3969361"/>
            <a:ext cx="1148157" cy="1193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47B34-7363-42C5-97A3-23C9269A535D}"/>
              </a:ext>
            </a:extLst>
          </p:cNvPr>
          <p:cNvSpPr txBox="1"/>
          <p:nvPr/>
        </p:nvSpPr>
        <p:spPr>
          <a:xfrm>
            <a:off x="4887616" y="3499904"/>
            <a:ext cx="160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new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7649C-C924-4FB2-A69F-0F4119C2D595}"/>
              </a:ext>
            </a:extLst>
          </p:cNvPr>
          <p:cNvSpPr/>
          <p:nvPr/>
        </p:nvSpPr>
        <p:spPr>
          <a:xfrm>
            <a:off x="7117186" y="3969361"/>
            <a:ext cx="1148157" cy="11937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4CDA77-781B-4598-8C22-A6D9928E6E42}"/>
                  </a:ext>
                </a:extLst>
              </p:cNvPr>
              <p:cNvSpPr txBox="1"/>
              <p:nvPr/>
            </p:nvSpPr>
            <p:spPr>
              <a:xfrm>
                <a:off x="6562627" y="5193633"/>
                <a:ext cx="23597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function with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4CDA77-781B-4598-8C22-A6D9928E6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27" y="5193633"/>
                <a:ext cx="2359700" cy="954107"/>
              </a:xfrm>
              <a:prstGeom prst="rect">
                <a:avLst/>
              </a:prstGeom>
              <a:blipFill>
                <a:blip r:embed="rId4"/>
                <a:stretch>
                  <a:fillRect l="-542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C7CE3F5-BD66-4D18-BE92-32781E4FACBE}"/>
              </a:ext>
            </a:extLst>
          </p:cNvPr>
          <p:cNvSpPr/>
          <p:nvPr/>
        </p:nvSpPr>
        <p:spPr>
          <a:xfrm>
            <a:off x="8593422" y="3992940"/>
            <a:ext cx="1575814" cy="11937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87670-738D-4C2F-92F8-63AAFBF8D7D3}"/>
              </a:ext>
            </a:extLst>
          </p:cNvPr>
          <p:cNvSpPr txBox="1"/>
          <p:nvPr/>
        </p:nvSpPr>
        <p:spPr>
          <a:xfrm>
            <a:off x="8610601" y="3522720"/>
            <a:ext cx="155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old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3A2411-A9E4-417B-A06C-A5983B1E8B10}"/>
              </a:ext>
            </a:extLst>
          </p:cNvPr>
          <p:cNvSpPr/>
          <p:nvPr/>
        </p:nvSpPr>
        <p:spPr>
          <a:xfrm>
            <a:off x="10291390" y="3992940"/>
            <a:ext cx="1148157" cy="119376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6E281-9CFF-4513-B9C4-DD6DC82345A8}"/>
              </a:ext>
            </a:extLst>
          </p:cNvPr>
          <p:cNvSpPr txBox="1"/>
          <p:nvPr/>
        </p:nvSpPr>
        <p:spPr>
          <a:xfrm>
            <a:off x="9642764" y="5217212"/>
            <a:ext cx="2453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Input vector at some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/>
              <p:nvPr/>
            </p:nvSpPr>
            <p:spPr>
              <a:xfrm>
                <a:off x="3743902" y="2638401"/>
                <a:ext cx="43413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Usually want to predict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at some time steps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2" y="2638401"/>
                <a:ext cx="4341351" cy="830997"/>
              </a:xfrm>
              <a:prstGeom prst="rect">
                <a:avLst/>
              </a:prstGeom>
              <a:blipFill>
                <a:blip r:embed="rId5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80656-18B8-403C-8B88-08F9F91733BC}"/>
              </a:ext>
            </a:extLst>
          </p:cNvPr>
          <p:cNvCxnSpPr/>
          <p:nvPr/>
        </p:nvCxnSpPr>
        <p:spPr>
          <a:xfrm flipH="1">
            <a:off x="2838450" y="3026268"/>
            <a:ext cx="874568" cy="54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8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51B1-8A81-4D7B-8FE3-42E6134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8565-6441-41FB-9B5D-27469A23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Unrolling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18526-10FA-42C5-910A-BF3FC4C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9C8F-8EAB-4293-B231-C28F12CB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15" y="2345625"/>
            <a:ext cx="6247369" cy="206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9B461-2357-47FE-8154-CBD1E518C4B0}"/>
              </a:ext>
            </a:extLst>
          </p:cNvPr>
          <p:cNvSpPr/>
          <p:nvPr/>
        </p:nvSpPr>
        <p:spPr>
          <a:xfrm>
            <a:off x="2743198" y="4834074"/>
            <a:ext cx="6705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A recurrent neural network can be thought of as multiple copies of the same network, each passing a message to a successor. </a:t>
            </a:r>
          </a:p>
          <a:p>
            <a:r>
              <a:rPr lang="en-US" dirty="0">
                <a:solidFill>
                  <a:srgbClr val="333333"/>
                </a:solidFill>
              </a:rPr>
              <a:t>The diagram above shows what happens if we unroll the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recurrent structure of RNNs enables the following characteristics:</a:t>
                </a:r>
              </a:p>
              <a:p>
                <a:pPr lvl="1"/>
                <a:r>
                  <a:rPr lang="en-US" dirty="0"/>
                  <a:t>Specialized for processing a sequence of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processed with the same network </a:t>
                </a:r>
                <a:r>
                  <a:rPr lang="en-US" b="1" i="1" dirty="0"/>
                  <a:t>A </a:t>
                </a:r>
                <a:r>
                  <a:rPr lang="en-US" dirty="0"/>
                  <a:t>that preserves past information</a:t>
                </a:r>
              </a:p>
              <a:p>
                <a:pPr lvl="2"/>
                <a:endParaRPr lang="en-US" b="1" i="1" dirty="0"/>
              </a:p>
              <a:p>
                <a:pPr lvl="1"/>
                <a:r>
                  <a:rPr lang="en-US" dirty="0"/>
                  <a:t>Can scale to much longer sequences than would be practical for networks without a recurrent structure</a:t>
                </a:r>
              </a:p>
              <a:p>
                <a:pPr lvl="2"/>
                <a:r>
                  <a:rPr lang="en-US" dirty="0"/>
                  <a:t>Reusing network </a:t>
                </a:r>
                <a:r>
                  <a:rPr lang="en-US" b="1" i="1" dirty="0"/>
                  <a:t>A</a:t>
                </a:r>
                <a:r>
                  <a:rPr lang="en-US" dirty="0"/>
                  <a:t> reduces the required amount of parameters in the network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Can process variable-length sequences</a:t>
                </a:r>
              </a:p>
              <a:p>
                <a:pPr lvl="2"/>
                <a:r>
                  <a:rPr lang="en-US" dirty="0"/>
                  <a:t>The network complexity does not vary when the input length changes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9B-EED7-42A5-8D18-362AC91D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Vanilla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C15E-00C2-40B4-A783-0C230E18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Feed-forward and back-propagation gradient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11C87-25DF-44CE-8E04-E2EDD7D6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7173847" y="2309849"/>
            <a:ext cx="3800475" cy="2430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9072" y="2377440"/>
                <a:ext cx="3219407" cy="180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𝑥h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72" y="2377440"/>
                <a:ext cx="3219407" cy="1801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5738" y="4178574"/>
                <a:ext cx="5655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dirty="0"/>
                  <a:t> denotes the weights applied on the old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denotes the weights applied on the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38" y="4178574"/>
                <a:ext cx="5655375" cy="646331"/>
              </a:xfrm>
              <a:prstGeom prst="rect">
                <a:avLst/>
              </a:prstGeom>
              <a:blipFill>
                <a:blip r:embed="rId4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735"/>
          <a:stretch/>
        </p:blipFill>
        <p:spPr>
          <a:xfrm>
            <a:off x="7173847" y="4501739"/>
            <a:ext cx="3857625" cy="2273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5737" y="4843510"/>
                <a:ext cx="5655375" cy="121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Back-propagation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multiplies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(actually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vanilla RNNs suffer from the training difficulty due to exploding and vanishing gradients.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37" y="4843510"/>
                <a:ext cx="5655375" cy="1211422"/>
              </a:xfrm>
              <a:prstGeom prst="rect">
                <a:avLst/>
              </a:prstGeom>
              <a:blipFill>
                <a:blip r:embed="rId6"/>
                <a:stretch>
                  <a:fillRect l="-754" t="-3030" r="-12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5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7010</TotalTime>
  <Words>2991</Words>
  <Application>Microsoft Office PowerPoint</Application>
  <PresentationFormat>Widescreen</PresentationFormat>
  <Paragraphs>467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CMS</vt:lpstr>
      <vt:lpstr>MathJax_Math-italic</vt:lpstr>
      <vt:lpstr>游ゴシック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An Introduction to  Recurrent Neural Networks</vt:lpstr>
      <vt:lpstr>Acknowledgements</vt:lpstr>
      <vt:lpstr>Outline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A Vanilla RNN</vt:lpstr>
      <vt:lpstr>Exploding and Vanishing Gradients</vt:lpstr>
      <vt:lpstr>Exploding and Vanishing Gradients</vt:lpstr>
      <vt:lpstr>Exploding and Vanishing Gradients</vt:lpstr>
      <vt:lpstr>Exploding and Vanishing Gradients</vt:lpstr>
      <vt:lpstr>Networks with Memory</vt:lpstr>
      <vt:lpstr>Long Short-Term Memory (LSTM)</vt:lpstr>
      <vt:lpstr>Step-by-step LSTM Walk Through</vt:lpstr>
      <vt:lpstr>Step-by-step LSTM Walk Through</vt:lpstr>
      <vt:lpstr>Step-by-step LSTM Walk Through</vt:lpstr>
      <vt:lpstr>Step-by-step LSTM Walk Through</vt:lpstr>
      <vt:lpstr>Gated Recurrent Unit (GRU)</vt:lpstr>
      <vt:lpstr>Other Variants</vt:lpstr>
      <vt:lpstr>Implementing RNN in Python</vt:lpstr>
      <vt:lpstr>Sequence Learning Architectures</vt:lpstr>
      <vt:lpstr>Sequence Learning with One RNN Layer</vt:lpstr>
      <vt:lpstr>Sequence Learning with Multiple RNN Layers</vt:lpstr>
      <vt:lpstr>Sequence Learning with Multiple RNN Layers</vt:lpstr>
      <vt:lpstr>Sequence Learning with Multiple RNN Layers</vt:lpstr>
      <vt:lpstr>RNN Applications</vt:lpstr>
      <vt:lpstr>RNN Applications: Activities of Daily Living (ADL) Recognition</vt:lpstr>
      <vt:lpstr>RNN Applications: Activities of Daily Living (ADL) Recognition</vt:lpstr>
      <vt:lpstr>RNN Applications: Activities of Daily Living (ADL) Recognition</vt:lpstr>
      <vt:lpstr>RNN Applications: Activities of Daily Living (ADL) Recognition</vt:lpstr>
      <vt:lpstr>RNN Applications: Activities of Daily Living (ADL) Recognition</vt:lpstr>
      <vt:lpstr>Summary</vt:lpstr>
      <vt:lpstr>Important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Recurrent Neural Networks</dc:title>
  <dc:creator>Zhu Hongyi</dc:creator>
  <cp:lastModifiedBy>Zhu Hongyi</cp:lastModifiedBy>
  <cp:revision>117</cp:revision>
  <dcterms:created xsi:type="dcterms:W3CDTF">2018-10-12T00:19:17Z</dcterms:created>
  <dcterms:modified xsi:type="dcterms:W3CDTF">2018-10-17T05:54:18Z</dcterms:modified>
</cp:coreProperties>
</file>