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2"/>
  </p:notesMasterIdLst>
  <p:handoutMasterIdLst>
    <p:handoutMasterId r:id="rId43"/>
  </p:handoutMasterIdLst>
  <p:sldIdLst>
    <p:sldId id="256" r:id="rId3"/>
    <p:sldId id="259" r:id="rId4"/>
    <p:sldId id="257" r:id="rId5"/>
    <p:sldId id="290" r:id="rId6"/>
    <p:sldId id="258" r:id="rId7"/>
    <p:sldId id="312" r:id="rId8"/>
    <p:sldId id="313" r:id="rId9"/>
    <p:sldId id="260" r:id="rId10"/>
    <p:sldId id="317" r:id="rId11"/>
    <p:sldId id="318" r:id="rId12"/>
    <p:sldId id="324" r:id="rId13"/>
    <p:sldId id="319" r:id="rId14"/>
    <p:sldId id="323" r:id="rId15"/>
    <p:sldId id="320" r:id="rId16"/>
    <p:sldId id="325" r:id="rId17"/>
    <p:sldId id="321" r:id="rId18"/>
    <p:sldId id="283" r:id="rId19"/>
    <p:sldId id="282" r:id="rId20"/>
    <p:sldId id="328" r:id="rId21"/>
    <p:sldId id="327" r:id="rId22"/>
    <p:sldId id="326" r:id="rId23"/>
    <p:sldId id="329" r:id="rId24"/>
    <p:sldId id="330" r:id="rId25"/>
    <p:sldId id="331" r:id="rId26"/>
    <p:sldId id="288" r:id="rId27"/>
    <p:sldId id="345" r:id="rId28"/>
    <p:sldId id="346" r:id="rId29"/>
    <p:sldId id="347" r:id="rId30"/>
    <p:sldId id="348" r:id="rId31"/>
    <p:sldId id="349" r:id="rId32"/>
    <p:sldId id="350" r:id="rId33"/>
    <p:sldId id="351" r:id="rId34"/>
    <p:sldId id="352" r:id="rId35"/>
    <p:sldId id="353" r:id="rId36"/>
    <p:sldId id="354" r:id="rId37"/>
    <p:sldId id="355" r:id="rId38"/>
    <p:sldId id="358" r:id="rId39"/>
    <p:sldId id="356" r:id="rId40"/>
    <p:sldId id="357" r:id="rId41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EB16B-E0E2-414A-B5E1-D97AE665059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7A451-7218-4D34-821D-BE0E14762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96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E4CE5D2-24D5-41EA-90AB-D40CC980C52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0719796-F2FD-4902-B908-6A413037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69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19796-F2FD-4902-B908-6A413037BC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19796-F2FD-4902-B908-6A413037BC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AE982-E716-48CF-B474-71AC38165A5D}" type="datetime1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7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C857-C036-4E25-A77E-0D58B4FF4EC5}" type="datetime1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10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927C-54F3-4E5C-9DBD-403C5579624D}" type="datetime1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25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-1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spc="-1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BF35-BED8-418A-A5A5-4AC0BF0A7E7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6E4E-B9C6-4B0A-9A64-79C5B8BA09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732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spc="-1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spc="-100" baseline="0"/>
            </a:lvl1pPr>
            <a:lvl2pPr>
              <a:defRPr sz="2000" spc="-100" baseline="0"/>
            </a:lvl2pPr>
            <a:lvl3pPr>
              <a:defRPr sz="1800" spc="-100" baseline="0"/>
            </a:lvl3pPr>
            <a:lvl4pPr>
              <a:defRPr sz="1700" spc="-100" baseline="0"/>
            </a:lvl4pPr>
            <a:lvl5pPr>
              <a:defRPr sz="1600" spc="-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CB9D6-9375-4A08-A7F1-2E8F43F84BD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6E4E-B9C6-4B0A-9A64-79C5B8BA09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43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-1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spc="-1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A0B2-CD0E-41A3-90A1-FA648D70533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6E4E-B9C6-4B0A-9A64-79C5B8BA09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680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EB88-9268-4F4E-9A18-2EBECBE8308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6E4E-B9C6-4B0A-9A64-79C5B8BA09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016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pc="-1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spc="-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spc="-100" baseline="0"/>
            </a:lvl1pPr>
            <a:lvl2pPr>
              <a:defRPr spc="-100" baseline="0"/>
            </a:lvl2pPr>
            <a:lvl3pPr>
              <a:defRPr spc="-100" baseline="0"/>
            </a:lvl3pPr>
            <a:lvl4pPr>
              <a:defRPr spc="-100" baseline="0"/>
            </a:lvl4pPr>
            <a:lvl5pPr>
              <a:defRPr spc="-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spc="-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spc="-10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1736F-0EBF-4616-BEE6-B138396C50B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6E4E-B9C6-4B0A-9A64-79C5B8BA09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512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-1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1FC3-5204-4415-A2BC-F606BD422A2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6E4E-B9C6-4B0A-9A64-79C5B8BA09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8004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293F-C83F-4063-B28C-7F6D3F76A2B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6E4E-B9C6-4B0A-9A64-79C5B8BA09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404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D8B9-167F-461F-B537-3BD544F4DAF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6E4E-B9C6-4B0A-9A64-79C5B8BA09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35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B0176-1102-4FA2-A6FC-30B9168D34D3}" type="datetime1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14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5778-52EF-47EE-80AE-6F2558DD4BE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6E4E-B9C6-4B0A-9A64-79C5B8BA09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742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F826-E7C9-4412-9F37-9A0A9588B69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6E4E-B9C6-4B0A-9A64-79C5B8BA09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3540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A9B2F-BF4E-40E5-BB89-725055D49CF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6E4E-B9C6-4B0A-9A64-79C5B8BA09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09B6-E4EB-4A48-AE1E-7F32F00F2C11}" type="datetime1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0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CEB9-7F99-4D8F-8C1B-2740A5C68885}" type="datetime1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0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373C-28B6-4BC3-A8C9-CC7559A7F9EE}" type="datetime1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1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1E25-8A0E-46DF-8DF6-421893AB99A1}" type="datetime1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2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CDCC-5C85-4FBA-90FF-12CA5CC246FC}" type="datetime1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02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9802-1EC6-42C6-9E68-00914ACC7E2F}" type="datetime1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5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B08E-0375-49C3-A137-59D6B2FC40EA}" type="datetime1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8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81DBB-2B5B-4B44-A4BA-46E279BBBB1C}" type="datetime1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3C173-7C03-404B-81A2-F5FA5A13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8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991A5-2635-44D7-A3DB-F55C543525C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E6E4E-B9C6-4B0A-9A64-79C5B8BA09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911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9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spc="-9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-9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9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9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9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keras.io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image" Target="../media/image13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0.png"/><Relationship Id="rId5" Type="http://schemas.openxmlformats.org/officeDocument/2006/relationships/image" Target="../media/image80.png"/><Relationship Id="rId4" Type="http://schemas.openxmlformats.org/officeDocument/2006/relationships/image" Target="../media/image9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21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23.png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Introduction to Deep Transfer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Mohammadreza</a:t>
            </a:r>
            <a:r>
              <a:rPr lang="en-US" dirty="0" smtClean="0"/>
              <a:t> </a:t>
            </a:r>
            <a:r>
              <a:rPr lang="en-US" dirty="0" err="1" smtClean="0"/>
              <a:t>Ebrahimi</a:t>
            </a:r>
            <a:r>
              <a:rPr lang="en-US" dirty="0" smtClean="0"/>
              <a:t>, </a:t>
            </a:r>
            <a:r>
              <a:rPr lang="en-US" dirty="0" err="1" smtClean="0"/>
              <a:t>Hsinchun</a:t>
            </a:r>
            <a:r>
              <a:rPr lang="en-US" dirty="0" smtClean="0"/>
              <a:t> Chen</a:t>
            </a:r>
          </a:p>
          <a:p>
            <a:r>
              <a:rPr lang="en-US" dirty="0" smtClean="0"/>
              <a:t>October 29,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2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Instance-Based Deep Transfer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Assumption:</a:t>
            </a:r>
            <a:r>
              <a:rPr lang="en-US" dirty="0" smtClean="0"/>
              <a:t> ‘Some’ instances </a:t>
            </a:r>
            <a:r>
              <a:rPr lang="en-US" dirty="0"/>
              <a:t>in the source domain </a:t>
            </a:r>
            <a:r>
              <a:rPr lang="en-US" dirty="0" smtClean="0"/>
              <a:t>can be </a:t>
            </a:r>
            <a:r>
              <a:rPr lang="en-US" dirty="0"/>
              <a:t>utilized </a:t>
            </a:r>
            <a:r>
              <a:rPr lang="en-US" dirty="0" smtClean="0"/>
              <a:t>in </a:t>
            </a:r>
            <a:r>
              <a:rPr lang="en-US" dirty="0"/>
              <a:t>the target domain with appropriate </a:t>
            </a:r>
            <a:r>
              <a:rPr lang="en-US" dirty="0" smtClean="0"/>
              <a:t>weights.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Approach: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Filtering out the instances that are not similar to the target.</a:t>
            </a:r>
          </a:p>
          <a:p>
            <a:pPr marL="1828800" lvl="3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Re-weighting instances </a:t>
            </a:r>
            <a:r>
              <a:rPr lang="en-US" dirty="0"/>
              <a:t>in source domain to </a:t>
            </a:r>
            <a:r>
              <a:rPr lang="en-US" dirty="0" smtClean="0"/>
              <a:t>obtain </a:t>
            </a:r>
            <a:r>
              <a:rPr lang="en-US" dirty="0"/>
              <a:t>a </a:t>
            </a:r>
            <a:r>
              <a:rPr lang="en-US" dirty="0" smtClean="0"/>
              <a:t>distribution similar </a:t>
            </a:r>
            <a:r>
              <a:rPr lang="en-US" dirty="0"/>
              <a:t>to target domain</a:t>
            </a:r>
            <a:r>
              <a:rPr lang="en-US" dirty="0" smtClean="0"/>
              <a:t>.</a:t>
            </a:r>
          </a:p>
          <a:p>
            <a:pPr marL="1828800" lvl="3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Training a deep neural network on the collection of re-weighted instances as well as labeled instances </a:t>
            </a:r>
            <a:r>
              <a:rPr lang="en-US" dirty="0"/>
              <a:t>(if any</a:t>
            </a:r>
            <a:r>
              <a:rPr lang="en-US" dirty="0" smtClean="0"/>
              <a:t>) in the target domain.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0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528" y="3508589"/>
            <a:ext cx="8675672" cy="28871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Instance-Based Deep Transfer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Instances shown in light blue in the source domain are not similar to the target domain and therefore are excluded from the training dataset</a:t>
            </a:r>
            <a:r>
              <a:rPr lang="en-US" sz="2400" dirty="0" smtClean="0"/>
              <a:t>.</a:t>
            </a:r>
          </a:p>
          <a:p>
            <a:pPr lvl="2"/>
            <a:endParaRPr lang="en-US" sz="1600" dirty="0"/>
          </a:p>
          <a:p>
            <a:r>
              <a:rPr lang="en-US" sz="2400" dirty="0" smtClean="0"/>
              <a:t>Similar instances in </a:t>
            </a:r>
            <a:r>
              <a:rPr lang="en-US" sz="2400" dirty="0"/>
              <a:t>the source domain (dark blue) </a:t>
            </a:r>
            <a:r>
              <a:rPr lang="en-US" sz="2400" dirty="0" smtClean="0"/>
              <a:t>are </a:t>
            </a:r>
            <a:r>
              <a:rPr lang="en-US" sz="2400" dirty="0"/>
              <a:t>included in the training dataset with appropriate weights.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4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Representation-Based Deep Transfer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Assumption:</a:t>
            </a:r>
            <a:r>
              <a:rPr lang="en-US" dirty="0"/>
              <a:t> </a:t>
            </a:r>
            <a:r>
              <a:rPr lang="en-US" dirty="0" smtClean="0"/>
              <a:t>There exists a new feature space/representation in which similar instances from source and target domain are close to each other.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Approach: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Instances </a:t>
            </a:r>
            <a:r>
              <a:rPr lang="en-US" dirty="0"/>
              <a:t>from source </a:t>
            </a:r>
            <a:r>
              <a:rPr lang="en-US" dirty="0" smtClean="0"/>
              <a:t>and </a:t>
            </a:r>
            <a:r>
              <a:rPr lang="en-US" dirty="0"/>
              <a:t>target domain are mapped into a new feature space in which similar instances </a:t>
            </a:r>
            <a:r>
              <a:rPr lang="en-US" dirty="0" smtClean="0"/>
              <a:t>are </a:t>
            </a:r>
            <a:r>
              <a:rPr lang="en-US" dirty="0"/>
              <a:t>close to each other</a:t>
            </a:r>
            <a:r>
              <a:rPr lang="en-US" dirty="0" smtClean="0"/>
              <a:t>.</a:t>
            </a:r>
          </a:p>
          <a:p>
            <a:pPr marL="1828800" lvl="3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Instances </a:t>
            </a:r>
            <a:r>
              <a:rPr lang="en-US" dirty="0"/>
              <a:t>in the new feature space </a:t>
            </a:r>
            <a:r>
              <a:rPr lang="en-US" dirty="0" smtClean="0"/>
              <a:t>can be used </a:t>
            </a:r>
            <a:r>
              <a:rPr lang="en-US" dirty="0"/>
              <a:t>as the training set of the neural network.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1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Representation-Based </a:t>
            </a:r>
            <a:r>
              <a:rPr lang="en-US" dirty="0" smtClean="0"/>
              <a:t>Deep </a:t>
            </a:r>
            <a:r>
              <a:rPr lang="en-US" dirty="0"/>
              <a:t>Transfer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13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7431" y="2027104"/>
            <a:ext cx="8109446" cy="37428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68164" y="4858437"/>
            <a:ext cx="19879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New Feature Space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10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2150184"/>
            <a:ext cx="4800600" cy="28479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Sharing-Based Deep Transfer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7191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600" b="1" dirty="0" smtClean="0"/>
              <a:t>Assumption:</a:t>
            </a:r>
            <a:r>
              <a:rPr lang="en-US" sz="2600" dirty="0" smtClean="0"/>
              <a:t> </a:t>
            </a:r>
            <a:r>
              <a:rPr lang="en-US" sz="2600" dirty="0"/>
              <a:t>The </a:t>
            </a:r>
            <a:r>
              <a:rPr lang="en-US" sz="2600" dirty="0" smtClean="0"/>
              <a:t>layers of a trained model </a:t>
            </a:r>
            <a:r>
              <a:rPr lang="en-US" sz="2600" dirty="0"/>
              <a:t>can be treated </a:t>
            </a:r>
            <a:r>
              <a:rPr lang="en-US" sz="2600" dirty="0" smtClean="0"/>
              <a:t>as feature extractor to extract high-level features from a new domain.</a:t>
            </a:r>
          </a:p>
          <a:p>
            <a:pPr lvl="1"/>
            <a:r>
              <a:rPr lang="en-US" sz="2200" dirty="0" smtClean="0"/>
              <a:t>Most common type of transfer learning</a:t>
            </a:r>
          </a:p>
          <a:p>
            <a:pPr lvl="2"/>
            <a:endParaRPr lang="en-US" dirty="0" smtClean="0"/>
          </a:p>
          <a:p>
            <a:r>
              <a:rPr lang="en-US" b="1" dirty="0"/>
              <a:t>Approach: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Network is trained in </a:t>
            </a:r>
            <a:r>
              <a:rPr lang="en-US" dirty="0"/>
              <a:t>source domain with large-scale training </a:t>
            </a:r>
            <a:r>
              <a:rPr lang="en-US" dirty="0" smtClean="0"/>
              <a:t>dataset.</a:t>
            </a:r>
          </a:p>
          <a:p>
            <a:pPr marL="1828800" lvl="3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Part/all of the pre-trained network is reused in the architecture of the model for target model.</a:t>
            </a:r>
          </a:p>
          <a:p>
            <a:pPr marL="1828800" lvl="3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Weights of the reused part can be updated through training on the target domain (aka fine-tuning).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8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Sharing-Based Deep Transfer Learning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12726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It is also possible that the entire model is shared and trained on source and target domains </a:t>
                </a:r>
                <a:r>
                  <a:rPr lang="en-US" b="1" dirty="0" smtClean="0"/>
                  <a:t>jointly</a:t>
                </a:r>
                <a:r>
                  <a:rPr lang="en-US" dirty="0" smtClean="0"/>
                  <a:t>.</a:t>
                </a:r>
              </a:p>
              <a:p>
                <a:pPr lvl="2"/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: </a:t>
                </a:r>
                <a:r>
                  <a:rPr lang="en-US" dirty="0"/>
                  <a:t>feature and label spaces </a:t>
                </a:r>
                <a:r>
                  <a:rPr lang="en-US" dirty="0" smtClean="0"/>
                  <a:t>for </a:t>
                </a:r>
                <a:r>
                  <a:rPr lang="en-US" dirty="0"/>
                  <a:t>the learning task </a:t>
                </a:r>
                <a:r>
                  <a:rPr lang="en-US" dirty="0" smtClean="0"/>
                  <a:t>in the </a:t>
                </a:r>
                <a:r>
                  <a:rPr lang="en-US" dirty="0"/>
                  <a:t>source </a:t>
                </a:r>
                <a:r>
                  <a:rPr lang="en-US" dirty="0" smtClean="0"/>
                  <a:t>domain</a:t>
                </a:r>
              </a:p>
              <a:p>
                <a:pPr lvl="2"/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: </a:t>
                </a:r>
                <a:r>
                  <a:rPr lang="en-US" dirty="0"/>
                  <a:t>feature and label spaces</a:t>
                </a:r>
                <a:r>
                  <a:rPr lang="en-US" dirty="0" smtClean="0"/>
                  <a:t> </a:t>
                </a:r>
                <a:r>
                  <a:rPr lang="en-US" dirty="0"/>
                  <a:t>for the learning task in the </a:t>
                </a:r>
                <a:r>
                  <a:rPr lang="en-US" dirty="0" smtClean="0"/>
                  <a:t>target domain.</a:t>
                </a:r>
              </a:p>
              <a:p>
                <a:pPr lvl="2"/>
                <a:endParaRPr lang="en-US" dirty="0" smtClean="0"/>
              </a:p>
              <a:p>
                <a:r>
                  <a:rPr lang="en-US" dirty="0" smtClean="0"/>
                  <a:t>At </a:t>
                </a:r>
                <a:r>
                  <a:rPr lang="en-US" dirty="0"/>
                  <a:t>the runtime, only the target domain is concerned. </a:t>
                </a:r>
                <a:br>
                  <a:rPr lang="en-US" dirty="0"/>
                </a:br>
                <a:endParaRPr lang="en-US" b="0" dirty="0" smtClean="0"/>
              </a:p>
              <a:p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12726" cy="4351338"/>
              </a:xfrm>
              <a:blipFill rotWithShape="0">
                <a:blip r:embed="rId2"/>
                <a:stretch>
                  <a:fillRect l="-1372" t="-2801" r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010" y="2593037"/>
            <a:ext cx="38957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57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597" y="4216400"/>
            <a:ext cx="5553075" cy="2505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Adversarial-Based Deep Transfer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Assumption:</a:t>
            </a:r>
            <a:r>
              <a:rPr lang="en-US" sz="2400" dirty="0" smtClean="0"/>
              <a:t> Good representation should </a:t>
            </a:r>
            <a:r>
              <a:rPr lang="en-US" sz="2400" dirty="0"/>
              <a:t>be </a:t>
            </a:r>
            <a:r>
              <a:rPr lang="en-US" sz="2400" dirty="0" smtClean="0"/>
              <a:t>domain-invariant for </a:t>
            </a:r>
            <a:r>
              <a:rPr lang="en-US" sz="2400" dirty="0"/>
              <a:t>source </a:t>
            </a:r>
            <a:r>
              <a:rPr lang="en-US" sz="2400" dirty="0" smtClean="0"/>
              <a:t>and </a:t>
            </a:r>
            <a:r>
              <a:rPr lang="en-US" sz="2400" dirty="0"/>
              <a:t>target </a:t>
            </a:r>
            <a:r>
              <a:rPr lang="en-US" sz="2400" dirty="0" smtClean="0"/>
              <a:t>domain while it is </a:t>
            </a:r>
            <a:r>
              <a:rPr lang="en-US" sz="2400" dirty="0"/>
              <a:t>discriminative for the main learning </a:t>
            </a:r>
            <a:r>
              <a:rPr lang="en-US" sz="2400" dirty="0" smtClean="0"/>
              <a:t>task.</a:t>
            </a:r>
          </a:p>
          <a:p>
            <a:pPr lvl="2"/>
            <a:endParaRPr lang="en-US" dirty="0" smtClean="0"/>
          </a:p>
          <a:p>
            <a:r>
              <a:rPr lang="en-US" sz="2400" b="1" dirty="0" smtClean="0"/>
              <a:t>Approach: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The model extracts </a:t>
            </a:r>
            <a:r>
              <a:rPr lang="en-US" sz="2000" dirty="0"/>
              <a:t>features from two domains and sent them to </a:t>
            </a:r>
            <a:r>
              <a:rPr lang="en-US" sz="2000" dirty="0" smtClean="0"/>
              <a:t>the adversarial </a:t>
            </a:r>
            <a:r>
              <a:rPr lang="en-US" sz="2000" dirty="0"/>
              <a:t>layer</a:t>
            </a:r>
            <a:r>
              <a:rPr lang="en-US" sz="2000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The </a:t>
            </a:r>
            <a:r>
              <a:rPr lang="en-US" sz="2000" dirty="0"/>
              <a:t>adversarial layer </a:t>
            </a:r>
            <a:r>
              <a:rPr lang="en-US" sz="2000" dirty="0" smtClean="0"/>
              <a:t>tries </a:t>
            </a:r>
            <a:r>
              <a:rPr lang="en-US" sz="2000" dirty="0"/>
              <a:t>to </a:t>
            </a:r>
            <a:r>
              <a:rPr lang="en-US" sz="2000" dirty="0" smtClean="0"/>
              <a:t>discriminate </a:t>
            </a:r>
            <a:r>
              <a:rPr lang="en-US" sz="2000" dirty="0"/>
              <a:t>the origin of the features</a:t>
            </a:r>
            <a:r>
              <a:rPr lang="en-US" sz="2000" dirty="0" smtClean="0"/>
              <a:t>.</a:t>
            </a:r>
          </a:p>
          <a:p>
            <a:pPr lvl="2"/>
            <a:r>
              <a:rPr lang="en-US" sz="1600" dirty="0"/>
              <a:t>Review </a:t>
            </a:r>
            <a:r>
              <a:rPr lang="en-US" sz="1600" dirty="0" smtClean="0"/>
              <a:t>the adversarial learning </a:t>
            </a:r>
            <a:r>
              <a:rPr lang="en-US" sz="1600" dirty="0"/>
              <a:t>tutorial to refresh your </a:t>
            </a:r>
            <a:r>
              <a:rPr lang="en-US" sz="1600" dirty="0" smtClean="0"/>
              <a:t>memory.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703569" y="4822409"/>
            <a:ext cx="2907334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Domain-invariant representation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767961" y="4991687"/>
            <a:ext cx="935608" cy="1261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65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Implementing Model Sharing-Based Deep Transfer Learning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Python, </a:t>
            </a:r>
            <a:r>
              <a:rPr lang="en-US" dirty="0" err="1" smtClean="0"/>
              <a:t>TensorFlow</a:t>
            </a:r>
            <a:r>
              <a:rPr lang="en-US" dirty="0" smtClean="0"/>
              <a:t>, </a:t>
            </a:r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9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Transfer Learning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91527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Prerequisites:</a:t>
            </a:r>
          </a:p>
          <a:p>
            <a:pPr lvl="1"/>
            <a:r>
              <a:rPr lang="en-US" dirty="0" smtClean="0"/>
              <a:t>Python </a:t>
            </a:r>
            <a:r>
              <a:rPr lang="en-US" dirty="0"/>
              <a:t>3.5+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https://www.python.org/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TensorFlow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https://www.tensorflow.org/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Keras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https://keras.io/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high-level </a:t>
            </a:r>
            <a:r>
              <a:rPr lang="en-US" dirty="0" smtClean="0"/>
              <a:t>library on </a:t>
            </a:r>
            <a:r>
              <a:rPr lang="en-US" dirty="0"/>
              <a:t>top of </a:t>
            </a:r>
            <a:r>
              <a:rPr lang="en-US" dirty="0" err="1"/>
              <a:t>TensorFlow</a:t>
            </a:r>
            <a:r>
              <a:rPr lang="en-US" dirty="0"/>
              <a:t>, CNTK, or </a:t>
            </a:r>
            <a:r>
              <a:rPr lang="en-US" dirty="0" err="1"/>
              <a:t>Theano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Recommended:</a:t>
            </a:r>
          </a:p>
          <a:p>
            <a:pPr lvl="1"/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lvl="1"/>
            <a:r>
              <a:rPr lang="en-US" dirty="0" smtClean="0"/>
              <a:t>NLTK</a:t>
            </a:r>
          </a:p>
          <a:p>
            <a:pPr lvl="1"/>
            <a:r>
              <a:rPr lang="en-US" dirty="0" err="1" smtClean="0"/>
              <a:t>SciPy</a:t>
            </a:r>
            <a:endParaRPr lang="en-US" dirty="0"/>
          </a:p>
        </p:txBody>
      </p:sp>
      <p:pic>
        <p:nvPicPr>
          <p:cNvPr id="1026" name="Picture 2" descr="https://s3.amazonaws.com/keras.io/img/keras-logo-2018-large-120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975" y="4526896"/>
            <a:ext cx="3330575" cy="96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ensorflo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999" y="1533199"/>
            <a:ext cx="2168525" cy="18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6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build a Model </a:t>
            </a:r>
            <a:r>
              <a:rPr lang="en-US" dirty="0"/>
              <a:t>Sharing-Based Deep Transfer </a:t>
            </a:r>
            <a:r>
              <a:rPr lang="en-US" dirty="0" smtClean="0"/>
              <a:t>Learning in Image processing which uses CNN as the core neural network model.</a:t>
            </a:r>
          </a:p>
          <a:p>
            <a:pPr lvl="1"/>
            <a:r>
              <a:rPr lang="en-US" dirty="0" smtClean="0"/>
              <a:t>We use VGG-19, a pre-trained CNN on more than a million images from ImageNet.</a:t>
            </a:r>
          </a:p>
          <a:p>
            <a:pPr lvl="3"/>
            <a:r>
              <a:rPr lang="en-US" dirty="0"/>
              <a:t>Review the CNN tutorial to refresh your </a:t>
            </a:r>
            <a:r>
              <a:rPr lang="en-US" dirty="0" smtClean="0"/>
              <a:t>memory.</a:t>
            </a:r>
            <a:endParaRPr lang="en-US" dirty="0"/>
          </a:p>
          <a:p>
            <a:pPr lvl="3"/>
            <a:endParaRPr lang="en-US" dirty="0" smtClean="0"/>
          </a:p>
          <a:p>
            <a:pPr lvl="1"/>
            <a:r>
              <a:rPr lang="en-US" dirty="0" smtClean="0"/>
              <a:t>VGG-19 pre-trained model is available as a built-in model in </a:t>
            </a:r>
            <a:r>
              <a:rPr lang="en-US" dirty="0" err="1" smtClean="0"/>
              <a:t>Keras</a:t>
            </a:r>
            <a:r>
              <a:rPr lang="en-US" dirty="0" smtClean="0"/>
              <a:t>.</a:t>
            </a:r>
          </a:p>
          <a:p>
            <a:pPr lvl="3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0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Some images and materials are from: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Dong </a:t>
            </a:r>
            <a:r>
              <a:rPr lang="en-US" dirty="0"/>
              <a:t>Wang and Thomas Fang </a:t>
            </a:r>
            <a:r>
              <a:rPr lang="en-US" dirty="0" smtClean="0"/>
              <a:t>Zheng, </a:t>
            </a:r>
            <a:r>
              <a:rPr lang="en-US" dirty="0"/>
              <a:t>Tsinghua </a:t>
            </a:r>
            <a:r>
              <a:rPr lang="en-US" dirty="0" smtClean="0"/>
              <a:t>University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Chuanqi Tan, </a:t>
            </a:r>
            <a:r>
              <a:rPr lang="en-US" dirty="0" err="1"/>
              <a:t>Fuchun</a:t>
            </a:r>
            <a:r>
              <a:rPr lang="en-US" dirty="0"/>
              <a:t> Sun, Tao Kong, </a:t>
            </a:r>
            <a:r>
              <a:rPr lang="en-US" dirty="0" err="1"/>
              <a:t>Wenchang</a:t>
            </a:r>
            <a:r>
              <a:rPr lang="en-US" dirty="0"/>
              <a:t> Zhang, Chao Yang,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 err="1"/>
              <a:t>Chunfang</a:t>
            </a:r>
            <a:r>
              <a:rPr lang="en-US" dirty="0"/>
              <a:t> Liu, Department of Computer Science and Technology, </a:t>
            </a:r>
            <a:br>
              <a:rPr lang="en-US" dirty="0"/>
            </a:br>
            <a:r>
              <a:rPr lang="en-US" dirty="0"/>
              <a:t>Tsinghua University</a:t>
            </a:r>
            <a:r>
              <a:rPr lang="en-US" dirty="0" smtClean="0"/>
              <a:t>.</a:t>
            </a:r>
          </a:p>
          <a:p>
            <a:pPr lvl="3"/>
            <a:endParaRPr lang="en-US" dirty="0" smtClean="0"/>
          </a:p>
          <a:p>
            <a:pPr lvl="1"/>
            <a:r>
              <a:rPr lang="en-US" dirty="0" err="1"/>
              <a:t>Sinno</a:t>
            </a:r>
            <a:r>
              <a:rPr lang="en-US" dirty="0"/>
              <a:t> </a:t>
            </a:r>
            <a:r>
              <a:rPr lang="en-US" dirty="0" err="1"/>
              <a:t>Jialin</a:t>
            </a:r>
            <a:r>
              <a:rPr lang="en-US" dirty="0"/>
              <a:t> Pan and </a:t>
            </a:r>
            <a:r>
              <a:rPr lang="en-US" dirty="0" err="1"/>
              <a:t>Qiang</a:t>
            </a:r>
            <a:r>
              <a:rPr lang="en-US" dirty="0"/>
              <a:t> Yang, Department of Computer Science and</a:t>
            </a:r>
            <a:br>
              <a:rPr lang="en-US" dirty="0"/>
            </a:br>
            <a:r>
              <a:rPr lang="en-US" dirty="0"/>
              <a:t>Engineering, Hong Kong University of Science and Technology</a:t>
            </a:r>
            <a:r>
              <a:rPr lang="en-US" dirty="0" smtClean="0"/>
              <a:t>.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Prakash </a:t>
            </a:r>
            <a:r>
              <a:rPr lang="en-US" dirty="0" smtClean="0"/>
              <a:t>Jay, Data scientist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– Determining the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8886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applications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keras.preprocessing.image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ImageDataGenerator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optimizers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keras.models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Sequential, Model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keras.layers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Dropout, Flatten, Dense, GlobalAveragePooling2D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backend as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59550" y="1825625"/>
            <a:ext cx="3627696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Contains VGG trained model in </a:t>
            </a:r>
            <a:r>
              <a:rPr lang="en-US" dirty="0" err="1" smtClean="0">
                <a:solidFill>
                  <a:prstClr val="black"/>
                </a:solidFill>
              </a:rPr>
              <a:t>Keras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105211" y="2010292"/>
            <a:ext cx="254339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22784" y="2500539"/>
            <a:ext cx="4520325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</a:rPr>
              <a:t>Keras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Builtin</a:t>
            </a:r>
            <a:r>
              <a:rPr lang="en-US" dirty="0" smtClean="0">
                <a:solidFill>
                  <a:prstClr val="black"/>
                </a:solidFill>
              </a:rPr>
              <a:t> library for preprocessing images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768445" y="2693915"/>
            <a:ext cx="254339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73091" y="2912475"/>
            <a:ext cx="5671127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Contains different loss Functions used for </a:t>
            </a:r>
            <a:r>
              <a:rPr lang="en-US" dirty="0" err="1" smtClean="0">
                <a:solidFill>
                  <a:prstClr val="black"/>
                </a:solidFill>
              </a:rPr>
              <a:t>BackProp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118752" y="3040303"/>
            <a:ext cx="254339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927248" y="3663837"/>
            <a:ext cx="3235656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Contains different type of layers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672908" y="3791665"/>
            <a:ext cx="254339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9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– Loading the </a:t>
            </a:r>
            <a:r>
              <a:rPr lang="en-US" dirty="0" err="1" smtClean="0"/>
              <a:t>imagenet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img_width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img_height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256, 256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train_data_dir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"data/train"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validation_data_dir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"data/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nb_train_samples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4125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nb_validation_samples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466 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batch_size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16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epochs = 50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model = applications.VGG19(weights =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imagenet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include_top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=False,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input_shape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img_width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img_height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3))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Right Bracket 4"/>
          <p:cNvSpPr/>
          <p:nvPr/>
        </p:nvSpPr>
        <p:spPr>
          <a:xfrm>
            <a:off x="5721532" y="1825625"/>
            <a:ext cx="80553" cy="2641872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72790" y="2912475"/>
            <a:ext cx="3293423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Defining model training variables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918451" y="3040303"/>
            <a:ext cx="254339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24205" y="5333765"/>
            <a:ext cx="4229595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Loading the pre-trained model as </a:t>
            </a:r>
            <a:r>
              <a:rPr lang="en-US" b="1" dirty="0" smtClean="0">
                <a:solidFill>
                  <a:prstClr val="black"/>
                </a:solidFill>
              </a:rPr>
              <a:t>feature extractor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b="1" dirty="0" smtClean="0">
                <a:solidFill>
                  <a:prstClr val="black"/>
                </a:solidFill>
              </a:rPr>
              <a:t>without</a:t>
            </a:r>
            <a:r>
              <a:rPr lang="en-US" dirty="0" smtClean="0">
                <a:solidFill>
                  <a:prstClr val="black"/>
                </a:solidFill>
              </a:rPr>
              <a:t> including the top classification layer.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8743406" y="5146766"/>
            <a:ext cx="1" cy="1870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03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– Feature Extractor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layer in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model.layers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[:5]: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layer.trainable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Adding </a:t>
            </a:r>
            <a:r>
              <a:rPr lang="en-US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 layers</a:t>
            </a:r>
            <a:endParaRPr lang="en-US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model.output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 = Flatten()(x)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 = Dense(1024, activation="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relu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")(x)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 = Dropout(0.5)(x)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 = Dense(1024, activation="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relu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")(x)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predictions = Dense(16, activation="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softmax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")(x)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Determining the model’s input and output</a:t>
            </a:r>
            <a:endParaRPr lang="en-US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model_final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Model(input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model.input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 = predictions)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Compile 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model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model_final.compile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(loss =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categorical_crossentropy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 optimizer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optimizers.SGD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=0.0001, momentum=0.9), metrics=["accuracy"])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0" y="1870075"/>
            <a:ext cx="4793583" cy="5539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Freeze the first 5 layers of the model (feature extractor part of the pre-trained model)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841661" y="2147074"/>
            <a:ext cx="254339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ket 6"/>
          <p:cNvSpPr/>
          <p:nvPr/>
        </p:nvSpPr>
        <p:spPr>
          <a:xfrm>
            <a:off x="5684195" y="1805552"/>
            <a:ext cx="56839" cy="768390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15201" y="3450747"/>
            <a:ext cx="3574382" cy="5539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Adding custom layers that can be updated.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7060861" y="3732328"/>
            <a:ext cx="254339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ket 10"/>
          <p:cNvSpPr/>
          <p:nvPr/>
        </p:nvSpPr>
        <p:spPr>
          <a:xfrm>
            <a:off x="6830192" y="2886419"/>
            <a:ext cx="99417" cy="1696597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79417" y="4583016"/>
            <a:ext cx="3110166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Adding the classification layer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7525078" y="4738130"/>
            <a:ext cx="254339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04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605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Implementation – Creating Training and Testing sets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9187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train_datagen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ImageDataGenerator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rescale = 1./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255,horizontal_flip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True,fill_mode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"nearest",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zoom_range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0.3,width_shift_range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0.3,height_shift_range=0.3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rotation_range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=30)</a:t>
            </a:r>
          </a:p>
          <a:p>
            <a:pPr marL="0" indent="0">
              <a:lnSpc>
                <a:spcPct val="60000"/>
              </a:lnSpc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test_datagen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ImageDataGenerator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rescale = 1./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255,horizontal_flip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True,fill_mode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"nearest",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zoom_range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0.3,width_shift_range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0.3,height_shift_range=0.3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rotation_range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=30)</a:t>
            </a:r>
          </a:p>
          <a:p>
            <a:pPr marL="0" indent="0">
              <a:lnSpc>
                <a:spcPct val="60000"/>
              </a:lnSpc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train_generator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train_datagen.flow_from_directory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train_data_dir,target_size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img_height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img_width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batch_size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batch_size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class_mode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"categorical")</a:t>
            </a:r>
          </a:p>
          <a:p>
            <a:pPr marL="0" indent="0">
              <a:lnSpc>
                <a:spcPct val="60000"/>
              </a:lnSpc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validation_generator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test_datagen.flow_from_directory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validation_data_dir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img_height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img_width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class_mode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"categorical")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53771" y="4855991"/>
            <a:ext cx="2200029" cy="5539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Initiate the train and test generators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8914121" y="5132990"/>
            <a:ext cx="254339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153771" y="2307577"/>
            <a:ext cx="2200029" cy="5539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Pre-process train and test data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914121" y="2584576"/>
            <a:ext cx="254339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ket 10"/>
          <p:cNvSpPr/>
          <p:nvPr/>
        </p:nvSpPr>
        <p:spPr>
          <a:xfrm>
            <a:off x="8449921" y="4161062"/>
            <a:ext cx="81708" cy="2195288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/>
          <p:cNvSpPr/>
          <p:nvPr/>
        </p:nvSpPr>
        <p:spPr>
          <a:xfrm>
            <a:off x="8712588" y="1539187"/>
            <a:ext cx="81708" cy="2195288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4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– Training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Train the model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model_final.fit_generator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train_generator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samples_per_epoch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nb_train_samples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epochs = epochs,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validation_data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validation_generator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nb_val_samples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nb_validation_samples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99543" y="2762925"/>
            <a:ext cx="3284273" cy="5539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Train the whole model with 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pre-defined training parameters.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7459894" y="3039924"/>
            <a:ext cx="254339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ket 6"/>
          <p:cNvSpPr/>
          <p:nvPr/>
        </p:nvSpPr>
        <p:spPr>
          <a:xfrm>
            <a:off x="7260099" y="1825625"/>
            <a:ext cx="77135" cy="2382818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1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Example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Detecting Cyber Threats in Non-English Dark Net </a:t>
            </a:r>
            <a:r>
              <a:rPr lang="en-US" dirty="0" smtClean="0"/>
              <a:t>Markets with </a:t>
            </a:r>
            <a:r>
              <a:rPr lang="en-US" dirty="0"/>
              <a:t>Cross-Lingual Transfer </a:t>
            </a:r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7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5DF469-26BE-4BE5-8270-240CFA76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2083"/>
            <a:ext cx="10515600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BB3CFBB-CD38-44F6-A7E3-53DCFF318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646"/>
            <a:ext cx="10515600" cy="4071716"/>
          </a:xfrm>
        </p:spPr>
        <p:txBody>
          <a:bodyPr>
            <a:normAutofit/>
          </a:bodyPr>
          <a:lstStyle/>
          <a:p>
            <a:r>
              <a:rPr lang="en-US" dirty="0"/>
              <a:t>Proactive Cyber Threat Intelligence (CTI) aims to mitigate the risk of cyber attacks by detecting emerging cyber threats in the hacker community [1</a:t>
            </a:r>
            <a:r>
              <a:rPr lang="en-US" dirty="0" smtClean="0"/>
              <a:t>].</a:t>
            </a:r>
          </a:p>
          <a:p>
            <a:pPr lvl="2"/>
            <a:endParaRPr lang="en-US" dirty="0" smtClean="0"/>
          </a:p>
          <a:p>
            <a:r>
              <a:rPr lang="en-US" dirty="0"/>
              <a:t>Dark Net Marketplaces (DNMs) are an integral and unique part of </a:t>
            </a:r>
            <a:r>
              <a:rPr lang="en-US" dirty="0" smtClean="0"/>
              <a:t>this community.</a:t>
            </a:r>
          </a:p>
          <a:p>
            <a:pPr lvl="1"/>
            <a:r>
              <a:rPr lang="en-US" dirty="0" smtClean="0"/>
              <a:t>Their </a:t>
            </a:r>
            <a:r>
              <a:rPr lang="en-US" dirty="0"/>
              <a:t>anonymity and profitability provide an environment conducive to cybercriminal activities.</a:t>
            </a:r>
          </a:p>
          <a:p>
            <a:pPr lvl="1"/>
            <a:r>
              <a:rPr lang="en-US" sz="1600" dirty="0" smtClean="0"/>
              <a:t>DNMs </a:t>
            </a:r>
            <a:r>
              <a:rPr lang="en-US" sz="1600" dirty="0"/>
              <a:t>host purchasable highly-specialized products (listings) that are not available in other platforms (e.g., ransomware, </a:t>
            </a:r>
            <a:r>
              <a:rPr lang="en-US" sz="1600" dirty="0" err="1"/>
              <a:t>keyloggers</a:t>
            </a:r>
            <a:r>
              <a:rPr lang="en-US" sz="1600" dirty="0"/>
              <a:t>, SQL Injection tools, </a:t>
            </a:r>
            <a:r>
              <a:rPr lang="en-US" sz="1600" dirty="0" err="1"/>
              <a:t>DDos</a:t>
            </a:r>
            <a:r>
              <a:rPr lang="en-US" sz="1600" dirty="0"/>
              <a:t> Attack tools, stolen account information, and hacked personal credentials). </a:t>
            </a:r>
            <a:endParaRPr lang="en-US" sz="1600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malicious products are viewed as threats to cybersecurity since they are often used by hackers to conduct cyber attacks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Since </a:t>
            </a:r>
            <a:r>
              <a:rPr lang="en-US" dirty="0"/>
              <a:t>2013, the number of language-specific DNMs have increased [2</a:t>
            </a:r>
            <a:r>
              <a:rPr lang="en-US" dirty="0" smtClean="0"/>
              <a:t>].</a:t>
            </a:r>
            <a:endParaRPr lang="en-US" sz="19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2277917-16B5-4666-B59C-7B06FBD71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6E4E-B9C6-4B0A-9A64-79C5B8BA09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290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5DF469-26BE-4BE5-8270-240CFA76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2083"/>
            <a:ext cx="10515600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2277917-16B5-4666-B59C-7B06FBD71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6E4E-B9C6-4B0A-9A64-79C5B8BA09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EBB3CFBB-CD38-44F6-A7E3-53DCFF318BB3}"/>
              </a:ext>
            </a:extLst>
          </p:cNvPr>
          <p:cNvSpPr txBox="1">
            <a:spLocks/>
          </p:cNvSpPr>
          <p:nvPr/>
        </p:nvSpPr>
        <p:spPr>
          <a:xfrm>
            <a:off x="990600" y="1960046"/>
            <a:ext cx="10515600" cy="4071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prstClr val="black"/>
                </a:solidFill>
              </a:rPr>
              <a:t>A</a:t>
            </a:r>
            <a:r>
              <a:rPr lang="x-none" sz="2000" dirty="0" smtClean="0">
                <a:solidFill>
                  <a:prstClr val="black"/>
                </a:solidFill>
              </a:rPr>
              <a:t>lmost </a:t>
            </a:r>
            <a:r>
              <a:rPr lang="x-none" sz="2000" dirty="0">
                <a:solidFill>
                  <a:prstClr val="black"/>
                </a:solidFill>
              </a:rPr>
              <a:t>56% </a:t>
            </a:r>
            <a:r>
              <a:rPr lang="en-US" sz="2000" dirty="0">
                <a:solidFill>
                  <a:prstClr val="black"/>
                </a:solidFill>
              </a:rPr>
              <a:t>of platforms are </a:t>
            </a:r>
            <a:r>
              <a:rPr lang="x-none" sz="2000" dirty="0">
                <a:solidFill>
                  <a:prstClr val="black"/>
                </a:solidFill>
              </a:rPr>
              <a:t>English, 19% are Russian, 12.5% are French</a:t>
            </a:r>
            <a:r>
              <a:rPr lang="en-US" sz="2000" dirty="0">
                <a:solidFill>
                  <a:prstClr val="black"/>
                </a:solidFill>
              </a:rPr>
              <a:t>,</a:t>
            </a:r>
            <a:r>
              <a:rPr lang="x-none" sz="2000" dirty="0">
                <a:solidFill>
                  <a:prstClr val="black"/>
                </a:solidFill>
              </a:rPr>
              <a:t> and the rest are </a:t>
            </a:r>
            <a:r>
              <a:rPr lang="x-none" sz="2000" dirty="0" smtClean="0">
                <a:solidFill>
                  <a:prstClr val="black"/>
                </a:solidFill>
              </a:rPr>
              <a:t>Italian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x-none" sz="2000" dirty="0">
                <a:solidFill>
                  <a:prstClr val="black"/>
                </a:solidFill>
              </a:rPr>
              <a:t>[4</a:t>
            </a:r>
            <a:r>
              <a:rPr lang="x-none" sz="2000" dirty="0" smtClean="0">
                <a:solidFill>
                  <a:prstClr val="black"/>
                </a:solidFill>
              </a:rPr>
              <a:t>].</a:t>
            </a:r>
            <a:endParaRPr lang="en-US" sz="2000" dirty="0" smtClean="0">
              <a:solidFill>
                <a:prstClr val="black"/>
              </a:solidFill>
            </a:endParaRPr>
          </a:p>
          <a:p>
            <a:pPr lvl="1"/>
            <a:r>
              <a:rPr lang="en-US" sz="1600" dirty="0" smtClean="0">
                <a:solidFill>
                  <a:prstClr val="black"/>
                </a:solidFill>
              </a:rPr>
              <a:t>While </a:t>
            </a:r>
            <a:r>
              <a:rPr lang="en-US" sz="1600" dirty="0">
                <a:solidFill>
                  <a:prstClr val="black"/>
                </a:solidFill>
              </a:rPr>
              <a:t>English DNMs are geared towards general hacking contents, the Russian DNMs offer specialized hacking services such as personalized email hacking, call flooding, and Distributed Denial of Service (DDoS) attacks (Fig. 1</a:t>
            </a:r>
            <a:r>
              <a:rPr lang="en-US" sz="1600" dirty="0" smtClean="0">
                <a:solidFill>
                  <a:prstClr val="black"/>
                </a:solidFill>
              </a:rPr>
              <a:t>).</a:t>
            </a:r>
          </a:p>
          <a:p>
            <a:pPr lvl="3"/>
            <a:endParaRPr lang="en-US" sz="1300" dirty="0">
              <a:solidFill>
                <a:prstClr val="black"/>
              </a:solidFill>
            </a:endParaRPr>
          </a:p>
          <a:p>
            <a:r>
              <a:rPr lang="en-US" sz="2000" dirty="0" smtClean="0">
                <a:solidFill>
                  <a:prstClr val="black"/>
                </a:solidFill>
              </a:rPr>
              <a:t>Text classification has been used to </a:t>
            </a:r>
            <a:r>
              <a:rPr lang="en-US" sz="2000" dirty="0">
                <a:solidFill>
                  <a:prstClr val="black"/>
                </a:solidFill>
              </a:rPr>
              <a:t>automate threat detection [5][6</a:t>
            </a:r>
            <a:r>
              <a:rPr lang="en-US" sz="2000" dirty="0" smtClean="0">
                <a:solidFill>
                  <a:prstClr val="black"/>
                </a:solidFill>
              </a:rPr>
              <a:t>].</a:t>
            </a:r>
          </a:p>
          <a:p>
            <a:pPr lvl="1"/>
            <a:r>
              <a:rPr lang="en-US" sz="1600" dirty="0" smtClean="0">
                <a:solidFill>
                  <a:prstClr val="black"/>
                </a:solidFill>
              </a:rPr>
              <a:t>Require </a:t>
            </a:r>
            <a:r>
              <a:rPr lang="en-US" sz="1600" dirty="0">
                <a:solidFill>
                  <a:prstClr val="black"/>
                </a:solidFill>
              </a:rPr>
              <a:t>labeled data for training. </a:t>
            </a:r>
            <a:r>
              <a:rPr lang="en-US" sz="1600" dirty="0" smtClean="0">
                <a:solidFill>
                  <a:prstClr val="black"/>
                </a:solidFill>
              </a:rPr>
              <a:t>Labeled </a:t>
            </a:r>
            <a:r>
              <a:rPr lang="en-US" sz="1600" dirty="0">
                <a:solidFill>
                  <a:prstClr val="black"/>
                </a:solidFill>
              </a:rPr>
              <a:t>data in English is often available, the language barrier results in limited labeled data in non-English </a:t>
            </a:r>
            <a:r>
              <a:rPr lang="en-US" sz="1600" dirty="0" smtClean="0">
                <a:solidFill>
                  <a:prstClr val="black"/>
                </a:solidFill>
              </a:rPr>
              <a:t>DNMs.</a:t>
            </a:r>
          </a:p>
          <a:p>
            <a:pPr lvl="3"/>
            <a:endParaRPr lang="en-US" sz="1300" dirty="0" smtClean="0">
              <a:solidFill>
                <a:prstClr val="black"/>
              </a:solidFill>
            </a:endParaRPr>
          </a:p>
          <a:p>
            <a:r>
              <a:rPr lang="en-US" sz="2000" dirty="0" smtClean="0">
                <a:solidFill>
                  <a:prstClr val="black"/>
                </a:solidFill>
              </a:rPr>
              <a:t>Current </a:t>
            </a:r>
            <a:r>
              <a:rPr lang="en-US" sz="2000" dirty="0">
                <a:solidFill>
                  <a:prstClr val="black"/>
                </a:solidFill>
              </a:rPr>
              <a:t>studies use machine translation (MT) to tackle this challenge [7]–[9</a:t>
            </a:r>
            <a:r>
              <a:rPr lang="en-US" sz="2000" dirty="0" smtClean="0">
                <a:solidFill>
                  <a:prstClr val="black"/>
                </a:solidFill>
              </a:rPr>
              <a:t>].</a:t>
            </a:r>
          </a:p>
          <a:p>
            <a:pPr lvl="1"/>
            <a:r>
              <a:rPr lang="en-US" sz="1600" dirty="0" smtClean="0">
                <a:solidFill>
                  <a:prstClr val="black"/>
                </a:solidFill>
              </a:rPr>
              <a:t>However</a:t>
            </a:r>
            <a:r>
              <a:rPr lang="en-US" sz="1600" dirty="0">
                <a:solidFill>
                  <a:prstClr val="black"/>
                </a:solidFill>
              </a:rPr>
              <a:t>, informal, </a:t>
            </a:r>
            <a:r>
              <a:rPr lang="en-US" sz="1600" dirty="0" smtClean="0">
                <a:solidFill>
                  <a:prstClr val="black"/>
                </a:solidFill>
              </a:rPr>
              <a:t>hacker-specific </a:t>
            </a:r>
            <a:r>
              <a:rPr lang="en-US" sz="1600" dirty="0">
                <a:solidFill>
                  <a:prstClr val="black"/>
                </a:solidFill>
              </a:rPr>
              <a:t>language causes translation errors. Machine translation errors often propagate to the model and deteriorate threat detection performance [10][11</a:t>
            </a:r>
            <a:r>
              <a:rPr lang="en-US" sz="1600" dirty="0" smtClean="0">
                <a:solidFill>
                  <a:prstClr val="black"/>
                </a:solidFill>
              </a:rPr>
              <a:t>].</a:t>
            </a:r>
          </a:p>
          <a:p>
            <a:pPr lvl="1"/>
            <a:r>
              <a:rPr lang="en-US" sz="1600" dirty="0" smtClean="0">
                <a:solidFill>
                  <a:prstClr val="black"/>
                </a:solidFill>
              </a:rPr>
              <a:t>Results </a:t>
            </a:r>
            <a:r>
              <a:rPr lang="en-US" sz="1600" dirty="0">
                <a:solidFill>
                  <a:prstClr val="black"/>
                </a:solidFill>
              </a:rPr>
              <a:t>in high false negative </a:t>
            </a:r>
            <a:r>
              <a:rPr lang="en-US" sz="1600" dirty="0" smtClean="0">
                <a:solidFill>
                  <a:prstClr val="black"/>
                </a:solidFill>
              </a:rPr>
              <a:t>rate: overlooking </a:t>
            </a:r>
            <a:r>
              <a:rPr lang="en-US" sz="1600" dirty="0">
                <a:solidFill>
                  <a:prstClr val="black"/>
                </a:solidFill>
              </a:rPr>
              <a:t>potentially important threats (e.g., missing a DDoS attack tool), and high false positive </a:t>
            </a:r>
            <a:r>
              <a:rPr lang="en-US" sz="1600" dirty="0" smtClean="0">
                <a:solidFill>
                  <a:prstClr val="black"/>
                </a:solidFill>
              </a:rPr>
              <a:t>rate: </a:t>
            </a:r>
            <a:r>
              <a:rPr lang="en-US" sz="1600" dirty="0">
                <a:solidFill>
                  <a:prstClr val="black"/>
                </a:solidFill>
              </a:rPr>
              <a:t>suggesting non-threats (e.g., a book about hacking) as threats</a:t>
            </a:r>
            <a:r>
              <a:rPr lang="en-US" sz="1600" dirty="0" smtClean="0">
                <a:solidFill>
                  <a:prstClr val="blac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1081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5DF469-26BE-4BE5-8270-240CFA76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2083"/>
            <a:ext cx="10515600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BB3CFBB-CD38-44F6-A7E3-53DCFF318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07645"/>
            <a:ext cx="7624313" cy="4325735"/>
          </a:xfrm>
        </p:spPr>
        <p:txBody>
          <a:bodyPr>
            <a:normAutofit/>
          </a:bodyPr>
          <a:lstStyle/>
          <a:p>
            <a:r>
              <a:rPr lang="en-US" dirty="0"/>
              <a:t>These issues motivate developing models that transfer knowledge from high-resource languages (e.g., English) to low-resource ones (e.g., Russian) without relying on MT. </a:t>
            </a:r>
          </a:p>
          <a:p>
            <a:pPr lvl="2"/>
            <a:endParaRPr lang="en-US" sz="1600" dirty="0" smtClean="0"/>
          </a:p>
          <a:p>
            <a:r>
              <a:rPr lang="en-US" dirty="0" smtClean="0"/>
              <a:t>In </a:t>
            </a:r>
            <a:r>
              <a:rPr lang="en-US" dirty="0"/>
              <a:t>this study, we propose a novel supervised knowledge transfer method for detecting cyber threats in non-English </a:t>
            </a:r>
            <a:r>
              <a:rPr lang="en-US" dirty="0" smtClean="0"/>
              <a:t>DNMs.</a:t>
            </a:r>
          </a:p>
          <a:p>
            <a:pPr lvl="1"/>
            <a:r>
              <a:rPr lang="en-US" sz="1800" dirty="0" smtClean="0"/>
              <a:t>Leverages </a:t>
            </a:r>
            <a:r>
              <a:rPr lang="en-US" sz="1800" dirty="0"/>
              <a:t>the labeled data in English DNMs </a:t>
            </a:r>
            <a:r>
              <a:rPr lang="en-US" sz="1800" dirty="0" smtClean="0"/>
              <a:t>and limited </a:t>
            </a:r>
            <a:r>
              <a:rPr lang="en-US" sz="1800" dirty="0"/>
              <a:t>labeled data in target </a:t>
            </a:r>
            <a:r>
              <a:rPr lang="en-US" sz="1800" dirty="0" smtClean="0"/>
              <a:t>non-English </a:t>
            </a:r>
            <a:r>
              <a:rPr lang="en-US" sz="1800" dirty="0"/>
              <a:t>DNMs </a:t>
            </a:r>
            <a:r>
              <a:rPr lang="en-US" sz="1800" dirty="0" smtClean="0"/>
              <a:t>simultaneously.</a:t>
            </a:r>
          </a:p>
          <a:p>
            <a:pPr lvl="1"/>
            <a:r>
              <a:rPr lang="en-US" sz="1800" dirty="0" smtClean="0"/>
              <a:t>Learns </a:t>
            </a:r>
            <a:r>
              <a:rPr lang="en-US" sz="1800" dirty="0"/>
              <a:t>a shared </a:t>
            </a:r>
            <a:r>
              <a:rPr lang="en-US" sz="1800" dirty="0" err="1"/>
              <a:t>BiLSTM</a:t>
            </a:r>
            <a:r>
              <a:rPr lang="en-US" sz="1800" dirty="0"/>
              <a:t> to capture common hacker language </a:t>
            </a:r>
            <a:r>
              <a:rPr lang="en-US" sz="1800" dirty="0" smtClean="0"/>
              <a:t>representation.</a:t>
            </a:r>
          </a:p>
          <a:p>
            <a:pPr lvl="1"/>
            <a:r>
              <a:rPr lang="en-US" sz="1800" dirty="0" smtClean="0"/>
              <a:t>Differs </a:t>
            </a:r>
            <a:r>
              <a:rPr lang="en-US" sz="1800" dirty="0"/>
              <a:t>from other deep CLKT </a:t>
            </a:r>
            <a:r>
              <a:rPr lang="en-US" sz="1800" dirty="0" smtClean="0"/>
              <a:t>approaches. Does </a:t>
            </a:r>
            <a:r>
              <a:rPr lang="en-US" sz="1800" dirty="0"/>
              <a:t>not need any external resources such as mono or bilingual word-</a:t>
            </a:r>
            <a:r>
              <a:rPr lang="en-US" sz="1800" dirty="0" err="1"/>
              <a:t>embeddings</a:t>
            </a:r>
            <a:r>
              <a:rPr lang="en-US" sz="1800" dirty="0"/>
              <a:t>, neither machine translation</a:t>
            </a:r>
            <a:r>
              <a:rPr lang="en-US" sz="1800" dirty="0" smtClean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2277917-16B5-4666-B59C-7B06FBD71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6E4E-B9C6-4B0A-9A64-79C5B8BA09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122" name="Picture 2" descr="RussianDNM1_La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769" y="1747362"/>
            <a:ext cx="3509331" cy="2570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8790318" y="4455491"/>
            <a:ext cx="31227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buSzPts val="800"/>
              <a:tabLst>
                <a:tab pos="338455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Figure 1. Listings </a:t>
            </a:r>
            <a:r>
              <a:rPr lang="en-US" sz="1600" dirty="0">
                <a:solidFill>
                  <a:prstClr val="black"/>
                </a:solidFill>
              </a:rPr>
              <a:t>of Hacking Tools in a Russian DNM.</a:t>
            </a:r>
          </a:p>
        </p:txBody>
      </p:sp>
    </p:spTree>
    <p:extLst>
      <p:ext uri="{BB962C8B-B14F-4D97-AF65-F5344CB8AC3E}">
        <p14:creationId xmlns:p14="http://schemas.microsoft.com/office/powerpoint/2010/main" val="1623816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 – Bidirectional Long Short-Term Memory (</a:t>
            </a:r>
            <a:r>
              <a:rPr lang="en-US" dirty="0" err="1"/>
              <a:t>BiLSTM</a:t>
            </a:r>
            <a:r>
              <a:rPr lang="en-US" dirty="0" smtClean="0"/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D1A42AE-6393-4BF9-88CA-D922FE95A66C}"/>
              </a:ext>
            </a:extLst>
          </p:cNvPr>
          <p:cNvSpPr txBox="1"/>
          <p:nvPr/>
        </p:nvSpPr>
        <p:spPr>
          <a:xfrm>
            <a:off x="7211012" y="5936803"/>
            <a:ext cx="4292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Figure </a:t>
            </a:r>
            <a:r>
              <a:rPr lang="en-US" sz="1600" dirty="0" smtClean="0">
                <a:solidFill>
                  <a:prstClr val="black"/>
                </a:solidFill>
              </a:rPr>
              <a:t>2. </a:t>
            </a:r>
            <a:r>
              <a:rPr lang="en-US" sz="1600" dirty="0">
                <a:solidFill>
                  <a:prstClr val="black"/>
                </a:solidFill>
              </a:rPr>
              <a:t>Graphical Illustration of Basic </a:t>
            </a:r>
            <a:r>
              <a:rPr lang="en-US" sz="1600" dirty="0" err="1">
                <a:solidFill>
                  <a:prstClr val="black"/>
                </a:solidFill>
              </a:rPr>
              <a:t>BiLSTM</a:t>
            </a:r>
            <a:r>
              <a:rPr lang="en-US" sz="1600" dirty="0">
                <a:solidFill>
                  <a:prstClr val="black"/>
                </a:solidFill>
              </a:rPr>
              <a:t> for Text Sequence Classification.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135F85E7-1F42-4638-ACF3-26D336B90ADE}"/>
              </a:ext>
            </a:extLst>
          </p:cNvPr>
          <p:cNvGrpSpPr/>
          <p:nvPr/>
        </p:nvGrpSpPr>
        <p:grpSpPr>
          <a:xfrm>
            <a:off x="805544" y="1905810"/>
            <a:ext cx="6507068" cy="3344196"/>
            <a:chOff x="805544" y="2809332"/>
            <a:chExt cx="6507068" cy="3344196"/>
          </a:xfrm>
        </p:grpSpPr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E491AA8C-253C-49D7-A8D3-343D8EA05FA5}"/>
                </a:ext>
              </a:extLst>
            </p:cNvPr>
            <p:cNvSpPr/>
            <p:nvPr/>
          </p:nvSpPr>
          <p:spPr>
            <a:xfrm>
              <a:off x="1591096" y="2845080"/>
              <a:ext cx="203200" cy="198151"/>
            </a:xfrm>
            <a:prstGeom prst="ellipse">
              <a:avLst/>
            </a:prstGeom>
            <a:solidFill>
              <a:srgbClr val="CC0066"/>
            </a:solidFill>
            <a:ln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9D22950A-B3BA-434A-B58B-B32D0A65F736}"/>
                </a:ext>
              </a:extLst>
            </p:cNvPr>
            <p:cNvSpPr/>
            <p:nvPr/>
          </p:nvSpPr>
          <p:spPr>
            <a:xfrm>
              <a:off x="7109412" y="5955377"/>
              <a:ext cx="203200" cy="198151"/>
            </a:xfrm>
            <a:prstGeom prst="ellipse">
              <a:avLst/>
            </a:prstGeom>
            <a:solidFill>
              <a:srgbClr val="CC0066"/>
            </a:solidFill>
            <a:ln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25A807D0-98EF-4E2E-8273-C430F67A056E}"/>
                </a:ext>
              </a:extLst>
            </p:cNvPr>
            <p:cNvSpPr/>
            <p:nvPr/>
          </p:nvSpPr>
          <p:spPr>
            <a:xfrm>
              <a:off x="6533184" y="5955377"/>
              <a:ext cx="203200" cy="198151"/>
            </a:xfrm>
            <a:prstGeom prst="ellipse">
              <a:avLst/>
            </a:prstGeom>
            <a:solidFill>
              <a:srgbClr val="CC0066"/>
            </a:solidFill>
            <a:ln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="" xmlns:a16="http://schemas.microsoft.com/office/drawing/2014/main" id="{C2D76B44-353A-4369-A108-F829AA956DA2}"/>
                    </a:ext>
                  </a:extLst>
                </p:cNvPr>
                <p:cNvSpPr/>
                <p:nvPr/>
              </p:nvSpPr>
              <p:spPr>
                <a:xfrm>
                  <a:off x="805544" y="2809332"/>
                  <a:ext cx="6096000" cy="828625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228600" indent="-228600">
                    <a:lnSpc>
                      <a:spcPct val="8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1900" b="1" dirty="0">
                      <a:solidFill>
                        <a:prstClr val="black"/>
                      </a:solidFill>
                    </a:rPr>
                    <a:t>Step     </a:t>
                  </a:r>
                  <a:r>
                    <a:rPr lang="en-US" sz="1900" dirty="0">
                      <a:solidFill>
                        <a:prstClr val="black"/>
                      </a:solidFill>
                    </a:rPr>
                    <a:t>Forward and backward LSTMs (subscripted by </a:t>
                  </a:r>
                  <a:r>
                    <a:rPr lang="en-US" sz="1900" i="1" dirty="0">
                      <a:solidFill>
                        <a:prstClr val="black"/>
                      </a:solidFill>
                    </a:rPr>
                    <a:t>f</a:t>
                  </a:r>
                  <a:r>
                    <a:rPr lang="en-US" sz="1900" dirty="0">
                      <a:solidFill>
                        <a:prstClr val="black"/>
                      </a:solidFill>
                    </a:rPr>
                    <a:t> and </a:t>
                  </a:r>
                  <a:r>
                    <a:rPr lang="en-US" sz="1900" i="1" dirty="0">
                      <a:solidFill>
                        <a:prstClr val="black"/>
                      </a:solidFill>
                    </a:rPr>
                    <a:t>b</a:t>
                  </a:r>
                  <a:r>
                    <a:rPr lang="en-US" sz="1900" dirty="0">
                      <a:solidFill>
                        <a:prstClr val="black"/>
                      </a:solidFill>
                    </a:rPr>
                    <a:t>) read word embeddings in parallel and generate hidden states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9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9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19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sz="19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9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𝒉</m:t>
                              </m:r>
                            </m:sub>
                          </m:sSub>
                        </m:sup>
                      </m:sSup>
                    </m:oMath>
                  </a14:m>
                  <a:r>
                    <a:rPr lang="en-US" sz="1900" dirty="0">
                      <a:solidFill>
                        <a:prstClr val="black"/>
                      </a:solidFill>
                    </a:rPr>
                    <a:t> and </a:t>
                  </a:r>
                  <a14:m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en-US" sz="19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9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</m:oMath>
                  </a14:m>
                  <a:r>
                    <a:rPr lang="en-US" sz="1900" b="1" dirty="0">
                      <a:solidFill>
                        <a:prstClr val="black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9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sz="19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9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𝒉</m:t>
                              </m:r>
                            </m:sub>
                          </m:sSub>
                        </m:sup>
                      </m:sSup>
                    </m:oMath>
                  </a14:m>
                  <a:r>
                    <a:rPr lang="en-US" sz="1900" dirty="0">
                      <a:solidFill>
                        <a:prstClr val="black"/>
                      </a:solidFill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2D76B44-353A-4369-A108-F829AA956D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544" y="2809332"/>
                  <a:ext cx="6096000" cy="828625"/>
                </a:xfrm>
                <a:prstGeom prst="rect">
                  <a:avLst/>
                </a:prstGeom>
                <a:blipFill>
                  <a:blip r:embed="rId4"/>
                  <a:stretch>
                    <a:fillRect l="-700" t="-9559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6C47863E-7F66-4ED5-8476-145CF7F53BDD}"/>
              </a:ext>
            </a:extLst>
          </p:cNvPr>
          <p:cNvGrpSpPr/>
          <p:nvPr/>
        </p:nvGrpSpPr>
        <p:grpSpPr>
          <a:xfrm>
            <a:off x="805544" y="3249167"/>
            <a:ext cx="9278256" cy="843372"/>
            <a:chOff x="805544" y="2857289"/>
            <a:chExt cx="9278256" cy="843372"/>
          </a:xfrm>
        </p:grpSpPr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931773B1-E288-41AE-A8A2-D07A486C6C56}"/>
                </a:ext>
              </a:extLst>
            </p:cNvPr>
            <p:cNvSpPr/>
            <p:nvPr/>
          </p:nvSpPr>
          <p:spPr>
            <a:xfrm>
              <a:off x="1591096" y="2919839"/>
              <a:ext cx="203200" cy="198151"/>
            </a:xfrm>
            <a:prstGeom prst="ellipse">
              <a:avLst/>
            </a:prstGeom>
            <a:solidFill>
              <a:srgbClr val="CC0066"/>
            </a:solidFill>
            <a:ln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2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AFB9C9D2-03A2-41DD-ADF4-C358AB0C897E}"/>
                </a:ext>
              </a:extLst>
            </p:cNvPr>
            <p:cNvSpPr/>
            <p:nvPr/>
          </p:nvSpPr>
          <p:spPr>
            <a:xfrm>
              <a:off x="9880600" y="3083743"/>
              <a:ext cx="203200" cy="198151"/>
            </a:xfrm>
            <a:prstGeom prst="ellipse">
              <a:avLst/>
            </a:prstGeom>
            <a:solidFill>
              <a:srgbClr val="CC0066"/>
            </a:solidFill>
            <a:ln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4B4C9A8F-62D4-4B27-8901-ACC46BD40AE5}"/>
                </a:ext>
              </a:extLst>
            </p:cNvPr>
            <p:cNvSpPr/>
            <p:nvPr/>
          </p:nvSpPr>
          <p:spPr>
            <a:xfrm>
              <a:off x="7952892" y="3083743"/>
              <a:ext cx="203200" cy="198151"/>
            </a:xfrm>
            <a:prstGeom prst="ellipse">
              <a:avLst/>
            </a:prstGeom>
            <a:solidFill>
              <a:srgbClr val="CC0066"/>
            </a:solidFill>
            <a:ln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="" xmlns:a16="http://schemas.microsoft.com/office/drawing/2014/main" id="{9CA27059-9E55-46A8-9291-23393A1109A6}"/>
                    </a:ext>
                  </a:extLst>
                </p:cNvPr>
                <p:cNvSpPr/>
                <p:nvPr/>
              </p:nvSpPr>
              <p:spPr>
                <a:xfrm>
                  <a:off x="805544" y="2857289"/>
                  <a:ext cx="5529942" cy="84337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228600" indent="-228600">
                    <a:lnSpc>
                      <a:spcPct val="8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1900" b="1" dirty="0">
                      <a:solidFill>
                        <a:prstClr val="black"/>
                      </a:solidFill>
                    </a:rPr>
                    <a:t>Step</a:t>
                  </a:r>
                  <a:r>
                    <a:rPr lang="en-US" sz="1900" dirty="0">
                      <a:solidFill>
                        <a:prstClr val="black"/>
                      </a:solidFill>
                    </a:rPr>
                    <a:t>     The final hidden state h</a:t>
                  </a:r>
                  <a14:m>
                    <m:oMath xmlns:m="http://schemas.openxmlformats.org/officeDocument/2006/math">
                      <m:r>
                        <a:rPr lang="en-US" sz="19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∈</m:t>
                      </m:r>
                      <m:sSup>
                        <m:sSupPr>
                          <m:ctrlPr>
                            <a:rPr lang="en-US" sz="19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9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sz="19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19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9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9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b>
                          </m:sSub>
                        </m:sup>
                      </m:sSup>
                    </m:oMath>
                  </a14:m>
                  <a:r>
                    <a:rPr lang="en-US" sz="1900" dirty="0">
                      <a:solidFill>
                        <a:prstClr val="black"/>
                      </a:solidFill>
                    </a:rPr>
                    <a:t> is obtained from concatenating the final states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9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9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</m:oMath>
                  </a14:m>
                  <a:r>
                    <a:rPr lang="en-US" sz="1900" dirty="0">
                      <a:solidFill>
                        <a:prstClr val="black"/>
                      </a:solidFill>
                    </a:rPr>
                    <a:t> and </a:t>
                  </a:r>
                  <a14:m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en-US" sz="19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9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</m:oMath>
                  </a14:m>
                  <a:r>
                    <a:rPr lang="en-US" sz="1900" dirty="0">
                      <a:solidFill>
                        <a:prstClr val="black"/>
                      </a:solidFill>
                    </a:rPr>
                    <a:t> in forward and backward layers.</a:t>
                  </a: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9CA27059-9E55-46A8-9291-23393A1109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544" y="2857289"/>
                  <a:ext cx="5529942" cy="843372"/>
                </a:xfrm>
                <a:prstGeom prst="rect">
                  <a:avLst/>
                </a:prstGeom>
                <a:blipFill>
                  <a:blip r:embed="rId5"/>
                  <a:stretch>
                    <a:fillRect l="-772" t="-8696" r="-992" b="-123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7158B282-B84B-4522-8E1A-D954090EDCD2}"/>
              </a:ext>
            </a:extLst>
          </p:cNvPr>
          <p:cNvGrpSpPr/>
          <p:nvPr/>
        </p:nvGrpSpPr>
        <p:grpSpPr>
          <a:xfrm>
            <a:off x="805544" y="2415354"/>
            <a:ext cx="8086918" cy="2827943"/>
            <a:chOff x="805544" y="2023476"/>
            <a:chExt cx="8086918" cy="2827943"/>
          </a:xfrm>
        </p:grpSpPr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26A8677B-1B62-4301-9C96-58073DD38287}"/>
                </a:ext>
              </a:extLst>
            </p:cNvPr>
            <p:cNvSpPr/>
            <p:nvPr/>
          </p:nvSpPr>
          <p:spPr>
            <a:xfrm>
              <a:off x="1591096" y="4327309"/>
              <a:ext cx="203200" cy="198151"/>
            </a:xfrm>
            <a:prstGeom prst="ellipse">
              <a:avLst/>
            </a:prstGeom>
            <a:solidFill>
              <a:srgbClr val="CC0066"/>
            </a:solidFill>
            <a:ln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="" xmlns:a16="http://schemas.microsoft.com/office/drawing/2014/main" id="{80CF89E0-A447-42D0-BCD7-8CFDECD0601C}"/>
                </a:ext>
              </a:extLst>
            </p:cNvPr>
            <p:cNvSpPr/>
            <p:nvPr/>
          </p:nvSpPr>
          <p:spPr>
            <a:xfrm>
              <a:off x="8689262" y="2023476"/>
              <a:ext cx="203200" cy="198151"/>
            </a:xfrm>
            <a:prstGeom prst="ellipse">
              <a:avLst/>
            </a:prstGeom>
            <a:solidFill>
              <a:srgbClr val="CC0066"/>
            </a:solidFill>
            <a:ln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="" xmlns:a16="http://schemas.microsoft.com/office/drawing/2014/main" id="{1E0F7004-6C12-4D8B-A7ED-341621519E26}"/>
                    </a:ext>
                  </a:extLst>
                </p:cNvPr>
                <p:cNvSpPr/>
                <p:nvPr/>
              </p:nvSpPr>
              <p:spPr>
                <a:xfrm>
                  <a:off x="805544" y="4232788"/>
                  <a:ext cx="6096000" cy="618631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228600" indent="-228600">
                    <a:lnSpc>
                      <a:spcPct val="9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1900" b="1" dirty="0">
                      <a:solidFill>
                        <a:prstClr val="black"/>
                      </a:solidFill>
                    </a:rPr>
                    <a:t>Step </a:t>
                  </a:r>
                  <a:r>
                    <a:rPr lang="en-US" sz="1900" dirty="0">
                      <a:solidFill>
                        <a:prstClr val="black"/>
                      </a:solidFill>
                    </a:rPr>
                    <a:t>    Calculate loss (</a:t>
                  </a:r>
                  <a14:m>
                    <m:oMath xmlns:m="http://schemas.openxmlformats.org/officeDocument/2006/math">
                      <m:r>
                        <a:rPr lang="en-US" sz="19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9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19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9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a14:m>
                  <a:r>
                    <a:rPr lang="en-US" sz="1900" dirty="0">
                      <a:solidFill>
                        <a:prstClr val="black"/>
                      </a:solidFill>
                    </a:rPr>
                    <a:t>) and propagate the error gradients.</a:t>
                  </a: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E0F7004-6C12-4D8B-A7ED-341621519E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544" y="4232788"/>
                  <a:ext cx="6096000" cy="618631"/>
                </a:xfrm>
                <a:prstGeom prst="rect">
                  <a:avLst/>
                </a:prstGeom>
                <a:blipFill>
                  <a:blip r:embed="rId6"/>
                  <a:stretch>
                    <a:fillRect l="-700" t="-9804" b="-156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C9041653-75A2-4822-BCE9-23332F4676B2}"/>
              </a:ext>
            </a:extLst>
          </p:cNvPr>
          <p:cNvGrpSpPr/>
          <p:nvPr/>
        </p:nvGrpSpPr>
        <p:grpSpPr>
          <a:xfrm>
            <a:off x="805544" y="5731325"/>
            <a:ext cx="6271212" cy="618631"/>
            <a:chOff x="806456" y="5898247"/>
            <a:chExt cx="6096000" cy="618631"/>
          </a:xfrm>
        </p:grpSpPr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70A3C69F-46D9-4E38-92D3-203B59D90689}"/>
                </a:ext>
              </a:extLst>
            </p:cNvPr>
            <p:cNvSpPr/>
            <p:nvPr/>
          </p:nvSpPr>
          <p:spPr>
            <a:xfrm>
              <a:off x="1570061" y="5975155"/>
              <a:ext cx="203200" cy="198151"/>
            </a:xfrm>
            <a:prstGeom prst="ellipse">
              <a:avLst/>
            </a:prstGeom>
            <a:solidFill>
              <a:srgbClr val="CC0066"/>
            </a:solidFill>
            <a:ln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4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57E39F59-C0B8-4CF8-87D8-36DD7C0532F1}"/>
                </a:ext>
              </a:extLst>
            </p:cNvPr>
            <p:cNvSpPr/>
            <p:nvPr/>
          </p:nvSpPr>
          <p:spPr>
            <a:xfrm>
              <a:off x="806456" y="5898247"/>
              <a:ext cx="6096000" cy="6186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28600" indent="-22860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sz="1900" b="1" dirty="0">
                  <a:solidFill>
                    <a:prstClr val="black"/>
                  </a:solidFill>
                </a:rPr>
                <a:t>Step     </a:t>
              </a:r>
              <a:r>
                <a:rPr lang="en-US" sz="1900" dirty="0">
                  <a:solidFill>
                    <a:prstClr val="black"/>
                  </a:solidFill>
                </a:rPr>
                <a:t>Repeat steps 1-3 until the loss function is minimized.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8906256" y="2195233"/>
            <a:ext cx="256032" cy="2841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19544" y="5346865"/>
            <a:ext cx="4831080" cy="3476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59255" y="2137242"/>
            <a:ext cx="2847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</a:rPr>
              <a:t>Predicted sequence label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81253" y="5637567"/>
            <a:ext cx="3556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</a:rPr>
              <a:t>Word embedding vectors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433D0BC1-5CEC-4790-9F64-48DFC23C5E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7385" y="2119522"/>
            <a:ext cx="5732251" cy="365826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A3E7B5A-5B72-4E09-8C41-DB2B304B9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6E4E-B9C6-4B0A-9A64-79C5B8BA09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60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Transfer Learning</a:t>
            </a:r>
          </a:p>
          <a:p>
            <a:pPr lvl="1"/>
            <a:r>
              <a:rPr lang="en-US" dirty="0" smtClean="0"/>
              <a:t>Deep Transfer Learning</a:t>
            </a:r>
          </a:p>
          <a:p>
            <a:pPr lvl="1"/>
            <a:r>
              <a:rPr lang="en-US" dirty="0" smtClean="0"/>
              <a:t>Types of Deep Transfer Learning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Building a Deep Transfer Learning Model with </a:t>
            </a:r>
            <a:r>
              <a:rPr lang="en-US" dirty="0" err="1" smtClean="0"/>
              <a:t>Keras</a:t>
            </a:r>
            <a:r>
              <a:rPr lang="en-US" dirty="0" smtClean="0"/>
              <a:t> in Python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Research Example 1: Cross-Language Knowledge Transfer with LSTM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051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5DF469-26BE-4BE5-8270-240CFA76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2083"/>
            <a:ext cx="10515600" cy="1325563"/>
          </a:xfrm>
        </p:spPr>
        <p:txBody>
          <a:bodyPr/>
          <a:lstStyle/>
          <a:p>
            <a:r>
              <a:rPr lang="en-US" dirty="0"/>
              <a:t>Research Gaps and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BB3CFBB-CD38-44F6-A7E3-53DCFF318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646"/>
            <a:ext cx="10515600" cy="4071716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Several research gaps are identified from the literature review:</a:t>
            </a:r>
          </a:p>
          <a:p>
            <a:pPr lvl="1"/>
            <a:r>
              <a:rPr lang="en-US" sz="1800" dirty="0" smtClean="0"/>
              <a:t>Most </a:t>
            </a:r>
            <a:r>
              <a:rPr lang="en-US" sz="1800" dirty="0"/>
              <a:t>DNM studies only identify threats in English DNMs</a:t>
            </a:r>
            <a:r>
              <a:rPr lang="en-US" sz="1800" dirty="0" smtClean="0"/>
              <a:t>.</a:t>
            </a:r>
          </a:p>
          <a:p>
            <a:pPr lvl="2"/>
            <a:r>
              <a:rPr lang="en-US" sz="1600" dirty="0" smtClean="0"/>
              <a:t>Hence</a:t>
            </a:r>
            <a:r>
              <a:rPr lang="en-US" sz="1600" dirty="0"/>
              <a:t>, threats in non-English DNMs (e.g., Russian) are understudied, yet critically needed</a:t>
            </a:r>
            <a:r>
              <a:rPr lang="en-US" sz="1600" dirty="0" smtClean="0"/>
              <a:t>.</a:t>
            </a:r>
          </a:p>
          <a:p>
            <a:pPr lvl="1"/>
            <a:r>
              <a:rPr lang="en-US" sz="1800" dirty="0" smtClean="0"/>
              <a:t>Prior </a:t>
            </a:r>
            <a:r>
              <a:rPr lang="en-US" sz="1800" dirty="0"/>
              <a:t>studies addressing multiple languages either use independent monolingual models or train monolingual models on machine translated </a:t>
            </a:r>
            <a:r>
              <a:rPr lang="en-US" sz="1800" dirty="0" smtClean="0"/>
              <a:t>data.</a:t>
            </a:r>
          </a:p>
          <a:p>
            <a:pPr lvl="2"/>
            <a:r>
              <a:rPr lang="en-US" sz="1600" dirty="0" smtClean="0"/>
              <a:t>Can </a:t>
            </a:r>
            <a:r>
              <a:rPr lang="en-US" sz="1600" dirty="0"/>
              <a:t>lead to poor classification performance on low-resource non-English DNMs</a:t>
            </a:r>
            <a:r>
              <a:rPr lang="en-US" sz="1600" dirty="0" smtClean="0"/>
              <a:t>.</a:t>
            </a:r>
          </a:p>
          <a:p>
            <a:pPr lvl="3"/>
            <a:endParaRPr lang="en-US" sz="1300" dirty="0" smtClean="0"/>
          </a:p>
          <a:p>
            <a:r>
              <a:rPr lang="en-US" sz="2200" dirty="0"/>
              <a:t>The following questions are posed to address the identified gaps:</a:t>
            </a:r>
          </a:p>
          <a:p>
            <a:pPr lvl="1"/>
            <a:r>
              <a:rPr lang="x-none" sz="1800" dirty="0"/>
              <a:t>How can CLKT be leveraged for cyber threat detection in non-English DNMs without machine translation?</a:t>
            </a:r>
            <a:endParaRPr lang="en-US" sz="1800" dirty="0"/>
          </a:p>
          <a:p>
            <a:pPr lvl="1"/>
            <a:r>
              <a:rPr lang="en-US" sz="1800" dirty="0"/>
              <a:t>How can the threat knowledge learned from English DNMs be transferred to non-English DNMs</a:t>
            </a:r>
            <a:r>
              <a:rPr lang="en-US" sz="1800" dirty="0" smtClean="0"/>
              <a:t>?</a:t>
            </a:r>
          </a:p>
          <a:p>
            <a:pPr lvl="2"/>
            <a:endParaRPr lang="en-US" sz="1400" dirty="0"/>
          </a:p>
          <a:p>
            <a:r>
              <a:rPr lang="en-US" sz="2200" dirty="0"/>
              <a:t>Motivated by these questions, we propose a novel transfer learning framework to conduct cross-lingual cyber threat detection in non-English DNMs.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2277917-16B5-4666-B59C-7B06FBD71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6E4E-B9C6-4B0A-9A64-79C5B8BA09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38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5DF469-26BE-4BE5-8270-240CFA76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2083"/>
            <a:ext cx="10515600" cy="1325563"/>
          </a:xfrm>
        </p:spPr>
        <p:txBody>
          <a:bodyPr/>
          <a:lstStyle/>
          <a:p>
            <a:r>
              <a:rPr lang="en-US" dirty="0"/>
              <a:t>Research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BB3CFBB-CD38-44F6-A7E3-53DCFF318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646"/>
            <a:ext cx="10515600" cy="4071716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Our transfer learning-based cross-lingual cyber threat detection framework has three major </a:t>
            </a:r>
            <a:r>
              <a:rPr lang="en-US" sz="2000" dirty="0" smtClean="0"/>
              <a:t>components </a:t>
            </a:r>
            <a:r>
              <a:rPr lang="en-US" sz="2000" dirty="0"/>
              <a:t>(</a:t>
            </a:r>
            <a:r>
              <a:rPr lang="en-US" sz="2000" dirty="0" smtClean="0"/>
              <a:t>Figure </a:t>
            </a:r>
            <a:r>
              <a:rPr lang="en-US" sz="2000" dirty="0"/>
              <a:t>3).</a:t>
            </a:r>
          </a:p>
          <a:p>
            <a:pPr algn="just"/>
            <a:endParaRPr lang="en-US" sz="2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2277917-16B5-4666-B59C-7B06FBD71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6E4E-B9C6-4B0A-9A64-79C5B8BA09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42272" y="32952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371432" y="2365513"/>
          <a:ext cx="7031665" cy="350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Visio" r:id="rId3" imgW="6734266" imgH="3352930" progId="Visio.Drawing.15">
                  <p:embed/>
                </p:oleObj>
              </mc:Choice>
              <mc:Fallback>
                <p:oleObj name="Visio" r:id="rId3" imgW="6734266" imgH="335293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432" y="2365513"/>
                        <a:ext cx="7031665" cy="35053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3048000" y="5870851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Bef>
                <a:spcPts val="400"/>
              </a:spcBef>
              <a:spcAft>
                <a:spcPts val="1000"/>
              </a:spcAft>
              <a:buSzPts val="800"/>
              <a:tabLst>
                <a:tab pos="338455" algn="l"/>
              </a:tabLst>
            </a:pPr>
            <a:r>
              <a:rPr lang="en-US" sz="1400" dirty="0">
                <a:solidFill>
                  <a:prstClr val="black"/>
                </a:solidFill>
              </a:rPr>
              <a:t>Figure 3. Proposed Framework for Transfer Learning-Based Cross-Lingual Cyber Threat Detection</a:t>
            </a:r>
          </a:p>
        </p:txBody>
      </p:sp>
    </p:spTree>
    <p:extLst>
      <p:ext uri="{BB962C8B-B14F-4D97-AF65-F5344CB8AC3E}">
        <p14:creationId xmlns:p14="http://schemas.microsoft.com/office/powerpoint/2010/main" val="15846437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CE46BC7-748F-47F8-B50E-43D03A71D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478" y="2178374"/>
            <a:ext cx="5538090" cy="31367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A2D5E5-3D97-44AD-AC66-F7744F09F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2921"/>
            <a:ext cx="10515600" cy="652549"/>
          </a:xfrm>
        </p:spPr>
        <p:txBody>
          <a:bodyPr>
            <a:normAutofit/>
          </a:bodyPr>
          <a:lstStyle/>
          <a:p>
            <a:r>
              <a:rPr lang="en-US" sz="3600" dirty="0"/>
              <a:t>Research Design – Cross-Lingual Cyber Threat Detection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33B194B-04C9-4B2C-9FDE-18A370723918}"/>
              </a:ext>
            </a:extLst>
          </p:cNvPr>
          <p:cNvSpPr txBox="1"/>
          <p:nvPr/>
        </p:nvSpPr>
        <p:spPr>
          <a:xfrm>
            <a:off x="6273469" y="5977145"/>
            <a:ext cx="5405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Figure 4</a:t>
            </a:r>
            <a:r>
              <a:rPr lang="en-US" sz="1400" dirty="0" smtClean="0">
                <a:solidFill>
                  <a:prstClr val="black"/>
                </a:solidFill>
              </a:rPr>
              <a:t>. </a:t>
            </a:r>
            <a:r>
              <a:rPr lang="en-US" sz="1400" dirty="0">
                <a:solidFill>
                  <a:prstClr val="black"/>
                </a:solidFill>
              </a:rPr>
              <a:t>Graphical Illustration of JL-CLSTM for Joint Cross-Lingual Knowledge Transfer to Russian.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83B4C61A-1123-4B25-821D-A37DAFCAE6E7}"/>
              </a:ext>
            </a:extLst>
          </p:cNvPr>
          <p:cNvSpPr txBox="1"/>
          <p:nvPr/>
        </p:nvSpPr>
        <p:spPr>
          <a:xfrm>
            <a:off x="1173345" y="24670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FCFDD065-7B8F-4ED1-806C-73EE56F4F063}"/>
              </a:ext>
            </a:extLst>
          </p:cNvPr>
          <p:cNvGrpSpPr/>
          <p:nvPr/>
        </p:nvGrpSpPr>
        <p:grpSpPr>
          <a:xfrm>
            <a:off x="743195" y="1267760"/>
            <a:ext cx="7674904" cy="2987188"/>
            <a:chOff x="743195" y="1267760"/>
            <a:chExt cx="7674904" cy="2987188"/>
          </a:xfrm>
        </p:grpSpPr>
        <p:sp>
          <p:nvSpPr>
            <p:cNvPr id="17" name="Speech Bubble: Rectangle 16">
              <a:extLst>
                <a:ext uri="{FF2B5EF4-FFF2-40B4-BE49-F238E27FC236}">
                  <a16:creationId xmlns="" xmlns:a16="http://schemas.microsoft.com/office/drawing/2014/main" id="{B22B5E04-CD9F-4AC3-9BF5-7F873F8DBAD1}"/>
                </a:ext>
              </a:extLst>
            </p:cNvPr>
            <p:cNvSpPr/>
            <p:nvPr/>
          </p:nvSpPr>
          <p:spPr>
            <a:xfrm>
              <a:off x="6646449" y="1267760"/>
              <a:ext cx="1771650" cy="652549"/>
            </a:xfrm>
            <a:prstGeom prst="wedgeRectCallout">
              <a:avLst>
                <a:gd name="adj1" fmla="val -46725"/>
                <a:gd name="adj2" fmla="val 285464"/>
              </a:avLst>
            </a:prstGeom>
            <a:no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" tIns="0" rIns="27432" bIns="0" rtlCol="0" anchor="ctr"/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</a:rPr>
                <a:t>Language-Independent Shared </a:t>
              </a:r>
              <a:r>
                <a:rPr lang="en-US" sz="1400" b="1" dirty="0" err="1">
                  <a:solidFill>
                    <a:prstClr val="black"/>
                  </a:solidFill>
                </a:rPr>
                <a:t>BiLSTM</a:t>
              </a:r>
              <a:r>
                <a:rPr lang="en-US" sz="1400" b="1" dirty="0">
                  <a:solidFill>
                    <a:prstClr val="black"/>
                  </a:solidFill>
                </a:rPr>
                <a:t> Layer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="" xmlns:a16="http://schemas.microsoft.com/office/drawing/2014/main" id="{7E9048CB-36CF-4541-A450-CC5F8CBBDE14}"/>
                </a:ext>
              </a:extLst>
            </p:cNvPr>
            <p:cNvGrpSpPr/>
            <p:nvPr/>
          </p:nvGrpSpPr>
          <p:grpSpPr>
            <a:xfrm>
              <a:off x="743195" y="1594107"/>
              <a:ext cx="6802488" cy="2660841"/>
              <a:chOff x="743195" y="1594107"/>
              <a:chExt cx="6802488" cy="2660841"/>
            </a:xfrm>
          </p:grpSpPr>
          <p:sp>
            <p:nvSpPr>
              <p:cNvPr id="15" name="Oval 14">
                <a:extLst>
                  <a:ext uri="{FF2B5EF4-FFF2-40B4-BE49-F238E27FC236}">
                    <a16:creationId xmlns="" xmlns:a16="http://schemas.microsoft.com/office/drawing/2014/main" id="{509FCB14-20C9-4D3D-9E49-817C182E7B2D}"/>
                  </a:ext>
                </a:extLst>
              </p:cNvPr>
              <p:cNvSpPr/>
              <p:nvPr/>
            </p:nvSpPr>
            <p:spPr>
              <a:xfrm>
                <a:off x="1461253" y="1630409"/>
                <a:ext cx="203200" cy="198151"/>
              </a:xfrm>
              <a:prstGeom prst="ellipse">
                <a:avLst/>
              </a:prstGeom>
              <a:solidFill>
                <a:srgbClr val="CC0066"/>
              </a:solidFill>
              <a:ln>
                <a:solidFill>
                  <a:srgbClr val="CC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white"/>
                    </a:solidFill>
                  </a:rPr>
                  <a:t>1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="" xmlns:a16="http://schemas.microsoft.com/office/drawing/2014/main" id="{8638B453-7225-4A74-91E8-0F0934559C92}"/>
                  </a:ext>
                </a:extLst>
              </p:cNvPr>
              <p:cNvSpPr/>
              <p:nvPr/>
            </p:nvSpPr>
            <p:spPr>
              <a:xfrm>
                <a:off x="7340132" y="4056797"/>
                <a:ext cx="203200" cy="198151"/>
              </a:xfrm>
              <a:prstGeom prst="ellipse">
                <a:avLst/>
              </a:prstGeom>
              <a:solidFill>
                <a:srgbClr val="CC0066"/>
              </a:solidFill>
              <a:ln>
                <a:solidFill>
                  <a:srgbClr val="CC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white"/>
                    </a:solidFill>
                  </a:rPr>
                  <a:t>1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="" xmlns:a16="http://schemas.microsoft.com/office/drawing/2014/main" id="{51EDE88C-84BE-49F0-B192-E6BE06D28A75}"/>
                  </a:ext>
                </a:extLst>
              </p:cNvPr>
              <p:cNvSpPr/>
              <p:nvPr/>
            </p:nvSpPr>
            <p:spPr>
              <a:xfrm>
                <a:off x="7342483" y="3278274"/>
                <a:ext cx="203200" cy="198151"/>
              </a:xfrm>
              <a:prstGeom prst="ellipse">
                <a:avLst/>
              </a:prstGeom>
              <a:solidFill>
                <a:srgbClr val="CC0066"/>
              </a:solidFill>
              <a:ln>
                <a:solidFill>
                  <a:srgbClr val="CC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white"/>
                    </a:solidFill>
                  </a:rPr>
                  <a:t>1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B9B328E4-D595-4555-AD00-45B2031C75CA}"/>
                  </a:ext>
                </a:extLst>
              </p:cNvPr>
              <p:cNvSpPr/>
              <p:nvPr/>
            </p:nvSpPr>
            <p:spPr>
              <a:xfrm>
                <a:off x="743195" y="1594107"/>
                <a:ext cx="5675133" cy="5909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1440" indent="-182880">
                  <a:lnSpc>
                    <a:spcPct val="8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sz="2000" b="1" spc="-90" dirty="0">
                    <a:solidFill>
                      <a:prstClr val="black"/>
                    </a:solidFill>
                  </a:rPr>
                  <a:t>Step</a:t>
                </a:r>
                <a:r>
                  <a:rPr lang="en-US" sz="2000" spc="-90" dirty="0">
                    <a:solidFill>
                      <a:prstClr val="black"/>
                    </a:solidFill>
                  </a:rPr>
                  <a:t>      The shared </a:t>
                </a:r>
                <a:r>
                  <a:rPr lang="en-US" sz="2000" spc="-90" dirty="0" err="1">
                    <a:solidFill>
                      <a:prstClr val="black"/>
                    </a:solidFill>
                  </a:rPr>
                  <a:t>BiLSTM</a:t>
                </a:r>
                <a:r>
                  <a:rPr lang="en-US" sz="2000" spc="-90" dirty="0">
                    <a:solidFill>
                      <a:prstClr val="black"/>
                    </a:solidFill>
                  </a:rPr>
                  <a:t> layer reads word embeddings of products in English and Russian DNMs in parallel.</a:t>
                </a: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4398615A-FD23-438A-B0D5-FDB25D651AB3}"/>
              </a:ext>
            </a:extLst>
          </p:cNvPr>
          <p:cNvGrpSpPr/>
          <p:nvPr/>
        </p:nvGrpSpPr>
        <p:grpSpPr>
          <a:xfrm>
            <a:off x="743195" y="1266314"/>
            <a:ext cx="9422787" cy="4734729"/>
            <a:chOff x="743195" y="1266314"/>
            <a:chExt cx="9422787" cy="4734729"/>
          </a:xfrm>
        </p:grpSpPr>
        <p:sp>
          <p:nvSpPr>
            <p:cNvPr id="16" name="Speech Bubble: Rectangle 15">
              <a:extLst>
                <a:ext uri="{FF2B5EF4-FFF2-40B4-BE49-F238E27FC236}">
                  <a16:creationId xmlns="" xmlns:a16="http://schemas.microsoft.com/office/drawing/2014/main" id="{534C3693-AA5A-405E-9ED7-6DB58BC541F1}"/>
                </a:ext>
              </a:extLst>
            </p:cNvPr>
            <p:cNvSpPr/>
            <p:nvPr/>
          </p:nvSpPr>
          <p:spPr>
            <a:xfrm>
              <a:off x="8691376" y="1266314"/>
              <a:ext cx="1474606" cy="653996"/>
            </a:xfrm>
            <a:prstGeom prst="wedgeRectCallout">
              <a:avLst>
                <a:gd name="adj1" fmla="val -5807"/>
                <a:gd name="adj2" fmla="val 181612"/>
              </a:avLst>
            </a:prstGeom>
            <a:no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prstClr val="black"/>
                  </a:solidFill>
                </a:rPr>
                <a:t>Language-specific LSTM Layer (Russian)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2" name="Speech Bubble: Rectangle 21">
              <a:extLst>
                <a:ext uri="{FF2B5EF4-FFF2-40B4-BE49-F238E27FC236}">
                  <a16:creationId xmlns="" xmlns:a16="http://schemas.microsoft.com/office/drawing/2014/main" id="{F98EF9CC-3D8A-4914-A541-2AE9546AA9B2}"/>
                </a:ext>
              </a:extLst>
            </p:cNvPr>
            <p:cNvSpPr/>
            <p:nvPr/>
          </p:nvSpPr>
          <p:spPr>
            <a:xfrm>
              <a:off x="6662022" y="5477823"/>
              <a:ext cx="1922620" cy="523220"/>
            </a:xfrm>
            <a:prstGeom prst="wedgeRectCallout">
              <a:avLst>
                <a:gd name="adj1" fmla="val -43040"/>
                <a:gd name="adj2" fmla="val -218470"/>
              </a:avLst>
            </a:prstGeom>
            <a:no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prstClr val="black"/>
                  </a:solidFill>
                </a:rPr>
                <a:t>Language-specific LSTM Layer (English)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="" xmlns:a16="http://schemas.microsoft.com/office/drawing/2014/main" id="{21F831C6-27A4-4C2B-8724-994BB32CF755}"/>
                </a:ext>
              </a:extLst>
            </p:cNvPr>
            <p:cNvGrpSpPr/>
            <p:nvPr/>
          </p:nvGrpSpPr>
          <p:grpSpPr>
            <a:xfrm>
              <a:off x="743195" y="2632627"/>
              <a:ext cx="6319604" cy="1508021"/>
              <a:chOff x="743195" y="2632627"/>
              <a:chExt cx="6319604" cy="1508021"/>
            </a:xfrm>
          </p:grpSpPr>
          <p:sp>
            <p:nvSpPr>
              <p:cNvPr id="19" name="Oval 18">
                <a:extLst>
                  <a:ext uri="{FF2B5EF4-FFF2-40B4-BE49-F238E27FC236}">
                    <a16:creationId xmlns="" xmlns:a16="http://schemas.microsoft.com/office/drawing/2014/main" id="{12822BAA-1534-478F-901C-0201FACD9F67}"/>
                  </a:ext>
                </a:extLst>
              </p:cNvPr>
              <p:cNvSpPr/>
              <p:nvPr/>
            </p:nvSpPr>
            <p:spPr>
              <a:xfrm>
                <a:off x="6859599" y="3942497"/>
                <a:ext cx="203200" cy="198151"/>
              </a:xfrm>
              <a:prstGeom prst="ellipse">
                <a:avLst/>
              </a:prstGeom>
              <a:solidFill>
                <a:srgbClr val="CC0066"/>
              </a:solidFill>
              <a:ln>
                <a:solidFill>
                  <a:srgbClr val="CC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white"/>
                    </a:solidFill>
                  </a:rPr>
                  <a:t>2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="" xmlns:a16="http://schemas.microsoft.com/office/drawing/2014/main" id="{E0887BF9-E7DA-4967-9854-CC4EFDB8EFCB}"/>
                  </a:ext>
                </a:extLst>
              </p:cNvPr>
              <p:cNvSpPr/>
              <p:nvPr/>
            </p:nvSpPr>
            <p:spPr>
              <a:xfrm>
                <a:off x="1461253" y="2716993"/>
                <a:ext cx="203200" cy="198151"/>
              </a:xfrm>
              <a:prstGeom prst="ellipse">
                <a:avLst/>
              </a:prstGeom>
              <a:solidFill>
                <a:srgbClr val="CC0066"/>
              </a:solidFill>
              <a:ln>
                <a:solidFill>
                  <a:srgbClr val="CC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white"/>
                    </a:solidFill>
                  </a:rPr>
                  <a:t>2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B4B7BEF1-17DB-4367-A9BB-9B5B6A6A9B9F}"/>
                  </a:ext>
                </a:extLst>
              </p:cNvPr>
              <p:cNvSpPr/>
              <p:nvPr/>
            </p:nvSpPr>
            <p:spPr>
              <a:xfrm>
                <a:off x="6859599" y="3314683"/>
                <a:ext cx="203200" cy="198151"/>
              </a:xfrm>
              <a:prstGeom prst="ellipse">
                <a:avLst/>
              </a:prstGeom>
              <a:solidFill>
                <a:srgbClr val="CC0066"/>
              </a:solidFill>
              <a:ln>
                <a:solidFill>
                  <a:srgbClr val="CC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white"/>
                    </a:solidFill>
                  </a:rPr>
                  <a:t>2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3CB8C37F-7423-4B14-8D1F-872B64364830}"/>
                  </a:ext>
                </a:extLst>
              </p:cNvPr>
              <p:cNvSpPr/>
              <p:nvPr/>
            </p:nvSpPr>
            <p:spPr>
              <a:xfrm>
                <a:off x="743195" y="2632627"/>
                <a:ext cx="5825290" cy="6617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1440" indent="-18288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spc="-90" dirty="0">
                    <a:solidFill>
                      <a:prstClr val="black"/>
                    </a:solidFill>
                  </a:rPr>
                  <a:t>Step</a:t>
                </a:r>
                <a:r>
                  <a:rPr lang="en-US" sz="2000" spc="-90" dirty="0">
                    <a:solidFill>
                      <a:prstClr val="black"/>
                    </a:solidFill>
                  </a:rPr>
                  <a:t>      The hidden state vectors emitted by the shared layer at each time-step are fed to language-specific layers.</a:t>
                </a:r>
              </a:p>
              <a:p>
                <a:pPr marL="91440" indent="-182880"/>
                <a:endParaRPr lang="en-US" sz="100" dirty="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9AB31D3F-712A-4AB9-8D8E-46F9CB33A6FB}"/>
              </a:ext>
            </a:extLst>
          </p:cNvPr>
          <p:cNvGrpSpPr/>
          <p:nvPr/>
        </p:nvGrpSpPr>
        <p:grpSpPr>
          <a:xfrm>
            <a:off x="743195" y="2198270"/>
            <a:ext cx="11139070" cy="2162218"/>
            <a:chOff x="743195" y="2198270"/>
            <a:chExt cx="11139070" cy="2162218"/>
          </a:xfrm>
        </p:grpSpPr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7AFADC74-8A92-4411-A6EB-6DE6C7EA20CE}"/>
                </a:ext>
              </a:extLst>
            </p:cNvPr>
            <p:cNvSpPr/>
            <p:nvPr/>
          </p:nvSpPr>
          <p:spPr>
            <a:xfrm>
              <a:off x="11679065" y="3631201"/>
              <a:ext cx="203200" cy="198151"/>
            </a:xfrm>
            <a:prstGeom prst="ellipse">
              <a:avLst/>
            </a:prstGeom>
            <a:solidFill>
              <a:srgbClr val="CC0066"/>
            </a:solidFill>
            <a:ln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3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88C15C4E-3AF5-4192-989B-E024AE25DE4E}"/>
                </a:ext>
              </a:extLst>
            </p:cNvPr>
            <p:cNvSpPr/>
            <p:nvPr/>
          </p:nvSpPr>
          <p:spPr>
            <a:xfrm>
              <a:off x="1461253" y="3787618"/>
              <a:ext cx="203200" cy="198151"/>
            </a:xfrm>
            <a:prstGeom prst="ellipse">
              <a:avLst/>
            </a:prstGeom>
            <a:solidFill>
              <a:srgbClr val="CC0066"/>
            </a:solidFill>
            <a:ln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3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="" xmlns:a16="http://schemas.microsoft.com/office/drawing/2014/main" id="{F709ABF6-502A-4CD9-9DF8-A244A4079A3B}"/>
                </a:ext>
              </a:extLst>
            </p:cNvPr>
            <p:cNvSpPr/>
            <p:nvPr/>
          </p:nvSpPr>
          <p:spPr>
            <a:xfrm>
              <a:off x="11637714" y="2198270"/>
              <a:ext cx="203200" cy="198151"/>
            </a:xfrm>
            <a:prstGeom prst="ellipse">
              <a:avLst/>
            </a:prstGeom>
            <a:solidFill>
              <a:srgbClr val="CC0066"/>
            </a:solidFill>
            <a:ln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="" xmlns:a16="http://schemas.microsoft.com/office/drawing/2014/main" id="{01C8FBCF-BBE5-4B37-A615-DB51BDCA8635}"/>
                    </a:ext>
                  </a:extLst>
                </p:cNvPr>
                <p:cNvSpPr/>
                <p:nvPr/>
              </p:nvSpPr>
              <p:spPr>
                <a:xfrm>
                  <a:off x="743195" y="3714157"/>
                  <a:ext cx="5743173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91440" indent="-182880">
                    <a:lnSpc>
                      <a:spcPct val="9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2000" b="1" spc="-90" dirty="0">
                      <a:solidFill>
                        <a:prstClr val="black"/>
                      </a:solidFill>
                    </a:rPr>
                    <a:t>Step</a:t>
                  </a:r>
                  <a:r>
                    <a:rPr lang="en-US" sz="2000" spc="-90" dirty="0">
                      <a:solidFill>
                        <a:prstClr val="black"/>
                      </a:solidFill>
                    </a:rPr>
                    <a:t>      The class labels for the products in each language are predicted independently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i="1" spc="-9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pc="-9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i="1" spc="-9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𝑟𝑢</m:t>
                          </m:r>
                        </m:sup>
                      </m:sSup>
                    </m:oMath>
                  </a14:m>
                  <a:r>
                    <a:rPr lang="en-US" sz="2000" spc="-90" dirty="0">
                      <a:solidFill>
                        <a:prstClr val="black"/>
                      </a:solidFill>
                    </a:rPr>
                    <a:t> and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i="1" spc="-9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pc="-9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i="1" spc="-9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𝑒𝑛</m:t>
                          </m:r>
                        </m:sup>
                      </m:sSup>
                    </m:oMath>
                  </a14:m>
                  <a:r>
                    <a:rPr lang="en-US" sz="2000" spc="-90" dirty="0">
                      <a:solidFill>
                        <a:prstClr val="black"/>
                      </a:solidFill>
                    </a:rPr>
                    <a:t>).</a:t>
                  </a: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01C8FBCF-BBE5-4B37-A615-DB51BDCA86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195" y="3714157"/>
                  <a:ext cx="5743173" cy="646331"/>
                </a:xfrm>
                <a:prstGeom prst="rect">
                  <a:avLst/>
                </a:prstGeom>
                <a:blipFill>
                  <a:blip r:embed="rId3"/>
                  <a:stretch>
                    <a:fillRect l="-955" t="-9434" b="-160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257E52BF-60D0-4992-81C5-A647B328C8B6}"/>
              </a:ext>
            </a:extLst>
          </p:cNvPr>
          <p:cNvGrpSpPr/>
          <p:nvPr/>
        </p:nvGrpSpPr>
        <p:grpSpPr>
          <a:xfrm>
            <a:off x="743195" y="4743134"/>
            <a:ext cx="6096000" cy="369332"/>
            <a:chOff x="743195" y="4707038"/>
            <a:chExt cx="6096000" cy="369332"/>
          </a:xfrm>
        </p:grpSpPr>
        <p:sp>
          <p:nvSpPr>
            <p:cNvPr id="25" name="Oval 24">
              <a:extLst>
                <a:ext uri="{FF2B5EF4-FFF2-40B4-BE49-F238E27FC236}">
                  <a16:creationId xmlns="" xmlns:a16="http://schemas.microsoft.com/office/drawing/2014/main" id="{9F192CBC-26BB-48C4-A942-A92DC45F089A}"/>
                </a:ext>
              </a:extLst>
            </p:cNvPr>
            <p:cNvSpPr/>
            <p:nvPr/>
          </p:nvSpPr>
          <p:spPr>
            <a:xfrm>
              <a:off x="1461253" y="4777327"/>
              <a:ext cx="203200" cy="198151"/>
            </a:xfrm>
            <a:prstGeom prst="ellipse">
              <a:avLst/>
            </a:prstGeom>
            <a:solidFill>
              <a:srgbClr val="CC0066"/>
            </a:solidFill>
            <a:ln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4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CA90E70D-850B-496B-84B2-50918025782E}"/>
                </a:ext>
              </a:extLst>
            </p:cNvPr>
            <p:cNvSpPr/>
            <p:nvPr/>
          </p:nvSpPr>
          <p:spPr>
            <a:xfrm>
              <a:off x="743195" y="4707038"/>
              <a:ext cx="6096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91440" indent="-18288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sz="2000" b="1" spc="-90" dirty="0">
                  <a:solidFill>
                    <a:prstClr val="black"/>
                  </a:solidFill>
                </a:rPr>
                <a:t>Step</a:t>
              </a:r>
              <a:r>
                <a:rPr lang="en-US" sz="2000" spc="-90" dirty="0">
                  <a:solidFill>
                    <a:prstClr val="black"/>
                  </a:solidFill>
                </a:rPr>
                <a:t>      The gradient errors propagate to the shared layer.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051DAB25-272D-4A02-8BD3-9BF7FF718652}"/>
              </a:ext>
            </a:extLst>
          </p:cNvPr>
          <p:cNvGrpSpPr/>
          <p:nvPr/>
        </p:nvGrpSpPr>
        <p:grpSpPr>
          <a:xfrm>
            <a:off x="743195" y="5504671"/>
            <a:ext cx="5825290" cy="369332"/>
            <a:chOff x="743195" y="5444511"/>
            <a:chExt cx="6096000" cy="369332"/>
          </a:xfrm>
        </p:grpSpPr>
        <p:sp>
          <p:nvSpPr>
            <p:cNvPr id="26" name="Oval 25">
              <a:extLst>
                <a:ext uri="{FF2B5EF4-FFF2-40B4-BE49-F238E27FC236}">
                  <a16:creationId xmlns="" xmlns:a16="http://schemas.microsoft.com/office/drawing/2014/main" id="{33085069-1CC2-411F-BA94-CDFBA12EAC53}"/>
                </a:ext>
              </a:extLst>
            </p:cNvPr>
            <p:cNvSpPr/>
            <p:nvPr/>
          </p:nvSpPr>
          <p:spPr>
            <a:xfrm>
              <a:off x="1504066" y="5527076"/>
              <a:ext cx="203200" cy="198151"/>
            </a:xfrm>
            <a:prstGeom prst="ellipse">
              <a:avLst/>
            </a:prstGeom>
            <a:solidFill>
              <a:srgbClr val="CC0066"/>
            </a:solidFill>
            <a:ln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5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0CB18646-8F45-4404-A6E5-412014FCE031}"/>
                </a:ext>
              </a:extLst>
            </p:cNvPr>
            <p:cNvSpPr/>
            <p:nvPr/>
          </p:nvSpPr>
          <p:spPr>
            <a:xfrm>
              <a:off x="743195" y="5444511"/>
              <a:ext cx="6096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91440" indent="-18288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sz="2000" b="1" spc="-90" dirty="0">
                  <a:solidFill>
                    <a:prstClr val="black"/>
                  </a:solidFill>
                </a:rPr>
                <a:t>Step    </a:t>
              </a:r>
              <a:r>
                <a:rPr lang="en-US" sz="2000" spc="-90" dirty="0">
                  <a:solidFill>
                    <a:prstClr val="black"/>
                  </a:solidFill>
                </a:rPr>
                <a:t>  Repeat steps 1-4 until loss is minimized.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113B863-1B4C-41D3-A7D2-A7FE3AB4DFA0}"/>
              </a:ext>
            </a:extLst>
          </p:cNvPr>
          <p:cNvSpPr txBox="1"/>
          <p:nvPr/>
        </p:nvSpPr>
        <p:spPr>
          <a:xfrm>
            <a:off x="218604" y="6025896"/>
            <a:ext cx="6267764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45720" rIns="45720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Novelty:</a:t>
            </a:r>
            <a:r>
              <a:rPr lang="en-US" dirty="0">
                <a:solidFill>
                  <a:prstClr val="black"/>
                </a:solidFill>
              </a:rPr>
              <a:t> English- and Russian-specific layers use the same shared weights from language-independent representation.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7443C77-72E9-4065-A3F0-5352B1D51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6E4E-B9C6-4B0A-9A64-79C5B8BA09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03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Research Design – JL-CLSTM Procedure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23952"/>
            <a:ext cx="10515600" cy="5544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-9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9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 spc="-9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prstClr val="black"/>
                </a:solidFill>
              </a:rPr>
              <a:t>The learning procedure in JL-CLSTM is summarized in Algorithm 1.</a:t>
            </a:r>
          </a:p>
          <a:p>
            <a:endParaRPr lang="en-US" sz="2200" dirty="0">
              <a:solidFill>
                <a:prstClr val="black"/>
              </a:solidFill>
            </a:endParaRPr>
          </a:p>
          <a:p>
            <a:endParaRPr lang="en-US" sz="2200" dirty="0">
              <a:solidFill>
                <a:prstClr val="black"/>
              </a:solidFill>
            </a:endParaRPr>
          </a:p>
          <a:p>
            <a:endParaRPr lang="en-US" sz="2200" dirty="0">
              <a:solidFill>
                <a:prstClr val="black"/>
              </a:solidFill>
            </a:endParaRPr>
          </a:p>
          <a:p>
            <a:endParaRPr lang="en-US" sz="2200" dirty="0">
              <a:solidFill>
                <a:prstClr val="black"/>
              </a:solidFill>
            </a:endParaRPr>
          </a:p>
          <a:p>
            <a:endParaRPr lang="en-US" sz="2200" dirty="0">
              <a:solidFill>
                <a:prstClr val="black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800" dirty="0">
              <a:solidFill>
                <a:prstClr val="black"/>
              </a:solidFill>
            </a:endParaRPr>
          </a:p>
          <a:p>
            <a:pPr lvl="1"/>
            <a:endParaRPr lang="en-US" sz="1800" dirty="0">
              <a:solidFill>
                <a:prstClr val="black"/>
              </a:solidFill>
            </a:endParaRPr>
          </a:p>
          <a:p>
            <a:pPr lvl="1"/>
            <a:endParaRPr lang="en-US" sz="1800" dirty="0">
              <a:solidFill>
                <a:prstClr val="black"/>
              </a:solidFill>
            </a:endParaRPr>
          </a:p>
          <a:p>
            <a:pPr lvl="1"/>
            <a:endParaRPr lang="en-US" sz="3200" dirty="0">
              <a:solidFill>
                <a:prstClr val="black"/>
              </a:solidFill>
            </a:endParaRPr>
          </a:p>
          <a:p>
            <a:pPr lvl="1"/>
            <a:endParaRPr lang="en-US" sz="3200" dirty="0">
              <a:solidFill>
                <a:prstClr val="black"/>
              </a:solidFill>
            </a:endParaRPr>
          </a:p>
          <a:p>
            <a:pPr lvl="1"/>
            <a:r>
              <a:rPr lang="en-US" sz="1800" b="1" dirty="0">
                <a:solidFill>
                  <a:prstClr val="black"/>
                </a:solidFill>
              </a:rPr>
              <a:t>Hyperparameters:</a:t>
            </a:r>
          </a:p>
          <a:p>
            <a:pPr lvl="2"/>
            <a:r>
              <a:rPr lang="en-US" sz="1600" dirty="0">
                <a:solidFill>
                  <a:prstClr val="black"/>
                </a:solidFill>
              </a:rPr>
              <a:t>Adam optimizer (</a:t>
            </a:r>
            <a:r>
              <a:rPr lang="en-US" sz="1600" dirty="0" err="1">
                <a:solidFill>
                  <a:prstClr val="black"/>
                </a:solidFill>
              </a:rPr>
              <a:t>Kingma</a:t>
            </a:r>
            <a:r>
              <a:rPr lang="en-US" sz="1600" dirty="0">
                <a:solidFill>
                  <a:prstClr val="black"/>
                </a:solidFill>
              </a:rPr>
              <a:t> &amp; Ba, 2015) was used for minimizing the loss function.</a:t>
            </a:r>
          </a:p>
          <a:p>
            <a:pPr lvl="2"/>
            <a:r>
              <a:rPr lang="en-US" sz="1600" dirty="0">
                <a:solidFill>
                  <a:prstClr val="black"/>
                </a:solidFill>
              </a:rPr>
              <a:t>Activation functions: tanh and sigmoid</a:t>
            </a:r>
            <a:endParaRPr lang="en-US" sz="800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US" sz="1000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="" xmlns:a16="http://schemas.microsoft.com/office/drawing/2014/main" id="{991FBC34-4B25-4AC3-83FA-790643E4DA6D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40174" y="1875122"/>
              <a:ext cx="10515599" cy="397681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515599">
                      <a:extLst>
                        <a:ext uri="{9D8B030D-6E8A-4147-A177-3AD203B41FA5}">
                          <a16:colId xmlns="" xmlns:a16="http://schemas.microsoft.com/office/drawing/2014/main" val="409802043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Algorithm 1. </a:t>
                          </a:r>
                          <a:r>
                            <a:rPr lang="en-US" sz="15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Cross-lingual knowledge transfer for Russian DNMs via JL-CLSTM.</a:t>
                          </a:r>
                          <a:endParaRPr lang="en-US" sz="15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2226681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Inputs:</a:t>
                          </a:r>
                          <a:r>
                            <a:rPr lang="en-US" sz="15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Word embedding sequences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5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5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sz="15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𝑒𝑛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5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5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5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sz="15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𝑟𝑢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5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in which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5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5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15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5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𝑒𝑛</m:t>
                                  </m:r>
                                </m:sup>
                              </m:sSubSup>
                              <m:r>
                                <a:rPr lang="en-US" sz="15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〈"/>
                                  <m:endChr m:val="〉"/>
                                  <m:ctrlPr>
                                    <a:rPr lang="en-US" sz="15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5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5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5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5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𝑒𝑛</m:t>
                                      </m:r>
                                    </m:sup>
                                  </m:sSubSup>
                                  <m:r>
                                    <a:rPr lang="en-US" sz="15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sz="15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5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5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5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𝑒𝑛</m:t>
                                      </m:r>
                                    </m:sup>
                                  </m:sSubSup>
                                  <m:r>
                                    <a:rPr lang="en-US" sz="15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Sup>
                                    <m:sSubSupPr>
                                      <m:ctrlPr>
                                        <a:rPr lang="en-US" sz="15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5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5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sz="15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𝑒𝑛</m:t>
                                      </m:r>
                                    </m:sup>
                                  </m:sSubSup>
                                </m:e>
                              </m:d>
                            </m:oMath>
                          </a14:m>
                          <a:r>
                            <a:rPr lang="en-US" sz="15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US" sz="15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and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5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5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15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5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𝑟𝑢</m:t>
                                  </m:r>
                                </m:sup>
                              </m:sSubSup>
                              <m:r>
                                <a:rPr lang="en-US" sz="15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〈"/>
                                  <m:endChr m:val="〉"/>
                                  <m:ctrlPr>
                                    <a:rPr lang="en-US" sz="15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5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5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5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5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𝑟𝑢</m:t>
                                      </m:r>
                                    </m:sup>
                                  </m:sSubSup>
                                  <m:r>
                                    <a:rPr lang="en-US" sz="15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sz="15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5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5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5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𝑟𝑢</m:t>
                                      </m:r>
                                    </m:sup>
                                  </m:sSubSup>
                                  <m:r>
                                    <a:rPr lang="en-US" sz="15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Sup>
                                    <m:sSubSupPr>
                                      <m:ctrlPr>
                                        <a:rPr lang="en-US" sz="15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5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5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sz="15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𝑟𝑢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500" b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5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represent the sequence for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5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5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sz="15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5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product description in the domain of source and target DNM </a:t>
                          </a:r>
                          <a:r>
                            <a:rPr lang="en-US" sz="15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5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5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5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  <m:sup>
                                  <m:r>
                                    <a:rPr lang="en-US" sz="15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𝑒𝑛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5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sz="15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sz="15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5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5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>
                                  <m:r>
                                    <a:rPr lang="en-US" sz="15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𝑟𝑢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5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)</a:t>
                          </a:r>
                          <a:r>
                            <a:rPr lang="en-US" sz="15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respectively.</a:t>
                          </a: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Output:</a:t>
                          </a:r>
                          <a:r>
                            <a:rPr lang="en-US" sz="15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Predicted class label for products from target DNM 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5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5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5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15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𝑟𝑢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5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). \\ Predicted class label for source DNM 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5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5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5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15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𝑒𝑛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5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) is not of interest.</a:t>
                          </a: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while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500" b="0" i="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CrossEntropy</m:t>
                              </m:r>
                              <m:r>
                                <a:rPr lang="en-US" sz="1500" b="0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500" b="0" i="1" dirty="0" err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500" b="0" i="1" dirty="0" err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5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5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5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15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𝑟𝑢</m:t>
                                  </m:r>
                                </m:sup>
                              </m:sSup>
                              <m:r>
                                <a:rPr lang="en-US" sz="1500" b="0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5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is minimized</a:t>
                          </a:r>
                          <a:r>
                            <a:rPr lang="en-US" sz="1500" b="0" baseline="0" dirty="0">
                              <a:solidFill>
                                <a:schemeClr val="tx1"/>
                              </a:solidFill>
                              <a:effectLst/>
                            </a:rPr>
                            <a:t> or</a:t>
                          </a:r>
                          <a:r>
                            <a:rPr lang="en-US" sz="15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stop criterion is met,</a:t>
                          </a:r>
                          <a:r>
                            <a:rPr lang="en-US" sz="1500" b="0" baseline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US" sz="1500" b="1" baseline="0" dirty="0">
                              <a:solidFill>
                                <a:schemeClr val="tx1"/>
                              </a:solidFill>
                              <a:effectLst/>
                            </a:rPr>
                            <a:t>do</a:t>
                          </a:r>
                          <a:endParaRPr lang="en-US" sz="15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   </a:t>
                          </a:r>
                          <a:r>
                            <a:rPr lang="en-US" sz="15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for each</a:t>
                          </a:r>
                          <a:r>
                            <a:rPr lang="en-US" sz="15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batch of word embedding sequence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5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5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15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5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𝑒𝑛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5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5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5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15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5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𝑟𝑢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5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do</a:t>
                          </a: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       - Compute the hidden states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5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5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5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15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5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15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5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2×</m:t>
                                      </m:r>
                                      <m:r>
                                        <a:rPr lang="en-US" sz="15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5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</m:sup>
                              </m:sSup>
                            </m:oMath>
                          </a14:m>
                          <a:r>
                            <a:rPr lang="en-US" sz="15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at each time step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5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oMath>
                          </a14:m>
                          <a:r>
                            <a:rPr lang="en-US" sz="15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of shared bidirectional LSTM. </a:t>
                          </a: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       - Feed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5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5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5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US" sz="15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as inputs for language-specific LSTMs to generate the final hidden state </a:t>
                          </a:r>
                          <a:r>
                            <a:rPr lang="en-US" sz="15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5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5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5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5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5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)</a:t>
                          </a:r>
                          <a:r>
                            <a:rPr lang="en-US" sz="15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from the last </a:t>
                          </a: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         cells in each language-specific layer by classic LSTMs.</a:t>
                          </a: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       - Calculate the error gradients via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500" b="0" i="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CrossEntropy</m:t>
                              </m:r>
                              <m:d>
                                <m:dPr>
                                  <m:ctrlPr>
                                    <a:rPr lang="en-US" sz="1500" b="0" i="1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b="0" i="1" dirty="0" err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1500" b="0" i="1" dirty="0" err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5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500" b="0" i="1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500" b="0" i="1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15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𝑟𝑢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500" b="0" i="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oMath>
                          </a14:m>
                          <a:endParaRPr lang="en-US" sz="15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       - Update shared layer weights 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5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5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sz="15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𝑠h𝑎𝑟𝑒𝑑</m:t>
                                  </m:r>
                                </m:sup>
                              </m:sSup>
                              <m:r>
                                <a:rPr lang="en-US" sz="1500" b="0" i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500" b="0" i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500" b="0" i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15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5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sz="15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𝑠h𝑎𝑟𝑒𝑑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5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) and language-specific layers’ weights through </a:t>
                          </a: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0" baseline="0" dirty="0">
                              <a:solidFill>
                                <a:schemeClr val="tx1"/>
                              </a:solidFill>
                              <a:effectLst/>
                            </a:rPr>
                            <a:t>          propagating the </a:t>
                          </a:r>
                          <a:r>
                            <a:rPr lang="en-US" sz="15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error gradients.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    end for</a:t>
                          </a: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end while</a:t>
                          </a:r>
                          <a:endParaRPr lang="en-US" sz="15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return</a:t>
                          </a:r>
                          <a:r>
                            <a:rPr lang="en-US" sz="15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5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5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</m:acc>
                            </m:oMath>
                          </a14:m>
                          <a:endParaRPr lang="en-US" sz="15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42825548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91FBC34-4B25-4AC3-83FA-790643E4DA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822426"/>
                  </p:ext>
                </p:extLst>
              </p:nvPr>
            </p:nvGraphicFramePr>
            <p:xfrm>
              <a:off x="1140174" y="1875122"/>
              <a:ext cx="10515599" cy="397681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51559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4098020431"/>
                        </a:ext>
                      </a:extLst>
                    </a:gridCol>
                  </a:tblGrid>
                  <a:tr h="28041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Algorithm 1. </a:t>
                          </a:r>
                          <a:r>
                            <a:rPr lang="en-US" sz="15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Cross-lingual knowledge transfer for Russian DNMs via JL-CLSTM.</a:t>
                          </a:r>
                          <a:endParaRPr lang="en-US" sz="15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222668167"/>
                      </a:ext>
                    </a:extLst>
                  </a:tr>
                  <a:tr h="36963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16" t="-8567" r="-116" b="-28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28255487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Speech Bubble: Rectangle 7">
            <a:extLst>
              <a:ext uri="{FF2B5EF4-FFF2-40B4-BE49-F238E27FC236}">
                <a16:creationId xmlns="" xmlns:a16="http://schemas.microsoft.com/office/drawing/2014/main" id="{1A94DBA7-C331-4A91-90C6-7B0E8705C3BA}"/>
              </a:ext>
            </a:extLst>
          </p:cNvPr>
          <p:cNvSpPr/>
          <p:nvPr/>
        </p:nvSpPr>
        <p:spPr>
          <a:xfrm>
            <a:off x="9482203" y="3073846"/>
            <a:ext cx="2131245" cy="523220"/>
          </a:xfrm>
          <a:prstGeom prst="wedgeRectCallout">
            <a:avLst>
              <a:gd name="adj1" fmla="val -54512"/>
              <a:gd name="adj2" fmla="val 45731"/>
            </a:avLst>
          </a:prstGeom>
          <a:noFill/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prstClr val="black"/>
                </a:solidFill>
              </a:rPr>
              <a:t>Learning shared layer (forward pass)</a:t>
            </a:r>
          </a:p>
        </p:txBody>
      </p:sp>
      <p:sp>
        <p:nvSpPr>
          <p:cNvPr id="8" name="Speech Bubble: Rectangle 8">
            <a:extLst>
              <a:ext uri="{FF2B5EF4-FFF2-40B4-BE49-F238E27FC236}">
                <a16:creationId xmlns="" xmlns:a16="http://schemas.microsoft.com/office/drawing/2014/main" id="{D31A5BA2-2928-4F9A-9AB1-9CECC30F835A}"/>
              </a:ext>
            </a:extLst>
          </p:cNvPr>
          <p:cNvSpPr/>
          <p:nvPr/>
        </p:nvSpPr>
        <p:spPr>
          <a:xfrm>
            <a:off x="1399823" y="4285810"/>
            <a:ext cx="7932066" cy="771269"/>
          </a:xfrm>
          <a:prstGeom prst="wedgeRectCallout">
            <a:avLst>
              <a:gd name="adj1" fmla="val -48959"/>
              <a:gd name="adj2" fmla="val -7027"/>
            </a:avLst>
          </a:prstGeom>
          <a:noFill/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9" name="Speech Bubble: Rectangle 9">
            <a:extLst>
              <a:ext uri="{FF2B5EF4-FFF2-40B4-BE49-F238E27FC236}">
                <a16:creationId xmlns="" xmlns:a16="http://schemas.microsoft.com/office/drawing/2014/main" id="{8224A2D4-106E-4387-8190-2A1C2BFE7671}"/>
              </a:ext>
            </a:extLst>
          </p:cNvPr>
          <p:cNvSpPr/>
          <p:nvPr/>
        </p:nvSpPr>
        <p:spPr>
          <a:xfrm>
            <a:off x="9482370" y="4491401"/>
            <a:ext cx="2131077" cy="793660"/>
          </a:xfrm>
          <a:prstGeom prst="wedgeRectCallout">
            <a:avLst>
              <a:gd name="adj1" fmla="val -55943"/>
              <a:gd name="adj2" fmla="val 6037"/>
            </a:avLst>
          </a:prstGeom>
          <a:noFill/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prstClr val="black"/>
                </a:solidFill>
              </a:rPr>
              <a:t>Error calculation and propagation (backward pass)</a:t>
            </a:r>
          </a:p>
        </p:txBody>
      </p:sp>
      <p:sp>
        <p:nvSpPr>
          <p:cNvPr id="10" name="Speech Bubble: Rectangle 10">
            <a:extLst>
              <a:ext uri="{FF2B5EF4-FFF2-40B4-BE49-F238E27FC236}">
                <a16:creationId xmlns="" xmlns:a16="http://schemas.microsoft.com/office/drawing/2014/main" id="{F9906DB5-7DCD-4DFB-8C47-3B5EC8DF533B}"/>
              </a:ext>
            </a:extLst>
          </p:cNvPr>
          <p:cNvSpPr/>
          <p:nvPr/>
        </p:nvSpPr>
        <p:spPr>
          <a:xfrm>
            <a:off x="9482203" y="3690356"/>
            <a:ext cx="2131245" cy="707755"/>
          </a:xfrm>
          <a:prstGeom prst="wedgeRectCallout">
            <a:avLst>
              <a:gd name="adj1" fmla="val -54927"/>
              <a:gd name="adj2" fmla="val 1870"/>
            </a:avLst>
          </a:prstGeom>
          <a:noFill/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prstClr val="black"/>
                </a:solidFill>
              </a:rPr>
              <a:t>Learning language-specific layers (forward pass)</a:t>
            </a:r>
          </a:p>
        </p:txBody>
      </p:sp>
      <p:sp>
        <p:nvSpPr>
          <p:cNvPr id="11" name="Speech Bubble: Rectangle 11">
            <a:extLst>
              <a:ext uri="{FF2B5EF4-FFF2-40B4-BE49-F238E27FC236}">
                <a16:creationId xmlns="" xmlns:a16="http://schemas.microsoft.com/office/drawing/2014/main" id="{21315270-2C82-4CEA-ADE9-246D8DFAD1D1}"/>
              </a:ext>
            </a:extLst>
          </p:cNvPr>
          <p:cNvSpPr/>
          <p:nvPr/>
        </p:nvSpPr>
        <p:spPr>
          <a:xfrm>
            <a:off x="1399822" y="3462744"/>
            <a:ext cx="7932067" cy="250864"/>
          </a:xfrm>
          <a:prstGeom prst="wedgeRectCallout">
            <a:avLst>
              <a:gd name="adj1" fmla="val -48959"/>
              <a:gd name="adj2" fmla="val -7027"/>
            </a:avLst>
          </a:prstGeom>
          <a:noFill/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2" name="Speech Bubble: Rectangle 12">
            <a:extLst>
              <a:ext uri="{FF2B5EF4-FFF2-40B4-BE49-F238E27FC236}">
                <a16:creationId xmlns="" xmlns:a16="http://schemas.microsoft.com/office/drawing/2014/main" id="{FD066BBD-CCA2-4706-B416-12C420E72FFD}"/>
              </a:ext>
            </a:extLst>
          </p:cNvPr>
          <p:cNvSpPr/>
          <p:nvPr/>
        </p:nvSpPr>
        <p:spPr>
          <a:xfrm>
            <a:off x="1399822" y="3766902"/>
            <a:ext cx="7932067" cy="465614"/>
          </a:xfrm>
          <a:prstGeom prst="wedgeRectCallout">
            <a:avLst>
              <a:gd name="adj1" fmla="val -48959"/>
              <a:gd name="adj2" fmla="val -7027"/>
            </a:avLst>
          </a:prstGeom>
          <a:noFill/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C3069D1-F3A7-41C7-A2E7-B28F9DC7A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6E4E-B9C6-4B0A-9A64-79C5B8BA09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9615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Design - Cross-Lingual Cyber Threat Detection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</a:t>
            </a:r>
            <a:r>
              <a:rPr lang="en-US" sz="2000" dirty="0"/>
              <a:t>weight matrices are shared between Russian- and English-specific layers. While different specifications are available for </a:t>
            </a:r>
            <a:r>
              <a:rPr lang="en-US" sz="2000" dirty="0" err="1"/>
              <a:t>BiLSTMs</a:t>
            </a:r>
            <a:r>
              <a:rPr lang="en-US" sz="2000" dirty="0"/>
              <a:t> we implemented the specification in </a:t>
            </a:r>
            <a:r>
              <a:rPr lang="en-US" sz="2000" dirty="0" smtClean="0"/>
              <a:t>[32].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6E4E-B9C6-4B0A-9A64-79C5B8BA09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1095376" y="2963526"/>
          <a:ext cx="1597645" cy="343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" name="Equation" r:id="rId3" imgW="889000" imgH="190500" progId="Equation.3">
                  <p:embed/>
                </p:oleObj>
              </mc:Choice>
              <mc:Fallback>
                <p:oleObj name="Equation" r:id="rId3" imgW="8890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6" y="2963526"/>
                        <a:ext cx="1597645" cy="3435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1095376" y="3490822"/>
          <a:ext cx="2087440" cy="345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4" name="Equation" r:id="rId5" imgW="1155700" imgH="190500" progId="Equation.3">
                  <p:embed/>
                </p:oleObj>
              </mc:Choice>
              <mc:Fallback>
                <p:oleObj name="Equation" r:id="rId5" imgW="11557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6" y="3490822"/>
                        <a:ext cx="2087440" cy="3450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1095375" y="3978309"/>
          <a:ext cx="3863487" cy="442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5" name="Equation" r:id="rId7" imgW="2247900" imgH="254000" progId="Equation.3">
                  <p:embed/>
                </p:oleObj>
              </mc:Choice>
              <mc:Fallback>
                <p:oleObj name="Equation" r:id="rId7" imgW="22479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3978309"/>
                        <a:ext cx="3863487" cy="4420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1095375" y="4550103"/>
          <a:ext cx="4259140" cy="416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6" name="Equation" r:id="rId9" imgW="2234230" imgH="215806" progId="Equation.3">
                  <p:embed/>
                </p:oleObj>
              </mc:Choice>
              <mc:Fallback>
                <p:oleObj name="Equation" r:id="rId9" imgW="2234230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4550103"/>
                        <a:ext cx="4259140" cy="4168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2337847" y="245096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99" name="Object 98"/>
          <p:cNvGraphicFramePr>
            <a:graphicFrameLocks noChangeAspect="1"/>
          </p:cNvGraphicFramePr>
          <p:nvPr/>
        </p:nvGraphicFramePr>
        <p:xfrm>
          <a:off x="1058657" y="5124098"/>
          <a:ext cx="1634364" cy="486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" name="Equation" r:id="rId11" imgW="711000" imgH="215640" progId="Equation.3">
                  <p:embed/>
                </p:oleObj>
              </mc:Choice>
              <mc:Fallback>
                <p:oleObj name="Equation" r:id="rId11" imgW="711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657" y="5124098"/>
                        <a:ext cx="1634364" cy="4860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ctangle 119"/>
              <p:cNvSpPr>
                <a:spLocks noChangeArrowheads="1"/>
              </p:cNvSpPr>
              <p:nvPr/>
            </p:nvSpPr>
            <p:spPr bwMode="auto">
              <a:xfrm>
                <a:off x="6040236" y="2963526"/>
                <a:ext cx="5468895" cy="7386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182880" indent="-18288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sz="1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*: component-wise vector multiplication, </a:t>
                </a:r>
                <a14:m>
                  <m:oMath xmlns:m="http://schemas.openxmlformats.org/officeDocument/2006/math">
                    <m:r>
                      <a:rPr lang="en-US" alt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⊕</m:t>
                    </m:r>
                  </m:oMath>
                </a14:m>
                <a:r>
                  <a:rPr lang="en-US" altLang="en-US" sz="1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: vector concatenation</a:t>
                </a:r>
              </a:p>
              <a:p>
                <a:pPr marL="182880" indent="-18288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sz="1400" i="1" dirty="0" err="1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h</a:t>
                </a:r>
                <a:r>
                  <a:rPr lang="en-US" altLang="en-US" sz="1400" i="1" baseline="-30000" dirty="0" err="1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en-US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and </a:t>
                </a:r>
                <a:r>
                  <a:rPr lang="en-US" altLang="en-US" sz="1400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en-US" sz="1400" i="1" baseline="-30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en-US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are hidden state and cell state at time </a:t>
                </a:r>
                <a:r>
                  <a:rPr lang="en-US" altLang="en-US" sz="1400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en-US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 marL="182880" indent="-18288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sz="1400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g</a:t>
                </a:r>
                <a:r>
                  <a:rPr lang="en-US" altLang="en-US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: either of input (</a:t>
                </a:r>
                <a:r>
                  <a:rPr lang="en-US" altLang="en-US" sz="1400" i="1" dirty="0" err="1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en-US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), forget (</a:t>
                </a:r>
                <a:r>
                  <a:rPr lang="en-US" altLang="en-US" sz="1400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en-US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), and output (</a:t>
                </a:r>
                <a:r>
                  <a:rPr lang="en-US" altLang="en-US" sz="1400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o</a:t>
                </a:r>
                <a:r>
                  <a:rPr lang="en-US" altLang="en-US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gate vectors.</a:t>
                </a:r>
              </a:p>
            </p:txBody>
          </p:sp>
        </mc:Choice>
        <mc:Fallback xmlns="">
          <p:sp>
            <p:nvSpPr>
              <p:cNvPr id="129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40236" y="2963526"/>
                <a:ext cx="5468895" cy="738664"/>
              </a:xfrm>
              <a:prstGeom prst="rect">
                <a:avLst/>
              </a:prstGeom>
              <a:blipFill rotWithShape="0">
                <a:blip r:embed="rId13"/>
                <a:stretch>
                  <a:fillRect l="-223" t="-826" b="-826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Rectangle 120"/>
              <p:cNvSpPr>
                <a:spLocks noChangeArrowheads="1"/>
              </p:cNvSpPr>
              <p:nvPr/>
            </p:nvSpPr>
            <p:spPr bwMode="auto">
              <a:xfrm>
                <a:off x="6040236" y="3709146"/>
                <a:ext cx="5427785" cy="9803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182880" indent="-18288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en-US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𝑊</m:t>
                    </m:r>
                  </m:oMath>
                </a14:m>
                <a:r>
                  <a:rPr lang="en-US" altLang="en-US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: Shared weight matrices from input vector </a:t>
                </a:r>
                <a:r>
                  <a:rPr lang="en-US" altLang="en-US" sz="1400" i="1" dirty="0" err="1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en-US" sz="1400" i="1" baseline="-30000" dirty="0" err="1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en-US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to gates. </a:t>
                </a:r>
              </a:p>
              <a:p>
                <a:pPr marL="182880" indent="-18288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U: weight matrices between hidden state vectors and the gates.</a:t>
                </a:r>
              </a:p>
              <a:p>
                <a:pPr marL="182880" indent="-18288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sz="1400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b:</a:t>
                </a:r>
                <a:r>
                  <a:rPr lang="en-US" altLang="en-US" sz="1400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altLang="en-US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denotes the common bias terms. </a:t>
                </a:r>
                <a:r>
                  <a:rPr lang="en-US" altLang="en-US" sz="1400" i="1" dirty="0" err="1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en-US" sz="1400" i="1" baseline="-30000" dirty="0" err="1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en-US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is the potential update computed as in simple recurrent neural network. </a:t>
                </a:r>
              </a:p>
            </p:txBody>
          </p:sp>
        </mc:Choice>
        <mc:Fallback xmlns="">
          <p:sp>
            <p:nvSpPr>
              <p:cNvPr id="139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40236" y="3709146"/>
                <a:ext cx="5427785" cy="980333"/>
              </a:xfrm>
              <a:prstGeom prst="rect">
                <a:avLst/>
              </a:prstGeom>
              <a:blipFill rotWithShape="0">
                <a:blip r:embed="rId14"/>
                <a:stretch>
                  <a:fillRect l="-225" b="-496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Rectangle 16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65"/>
              <p:cNvSpPr>
                <a:spLocks noChangeArrowheads="1"/>
              </p:cNvSpPr>
              <p:nvPr/>
            </p:nvSpPr>
            <p:spPr bwMode="auto">
              <a:xfrm>
                <a:off x="6040236" y="4607256"/>
                <a:ext cx="5091032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182880" indent="-18288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en-US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r>
                  <a:rPr lang="en-US" altLang="en-US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can </a:t>
                </a:r>
                <a:r>
                  <a:rPr lang="en-US" altLang="en-US" sz="1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be any non-linearity. </a:t>
                </a:r>
                <a:endParaRPr lang="en-US" altLang="en-US" sz="1400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182880" indent="-18288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The </a:t>
                </a:r>
                <a:r>
                  <a:rPr lang="en-US" sz="1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same specification applies to the backward LSTM</a:t>
                </a:r>
                <a:r>
                  <a:rPr lang="en-US" altLang="en-US" sz="1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43" name="Rectangle 1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40236" y="4607256"/>
                <a:ext cx="5091032" cy="523220"/>
              </a:xfrm>
              <a:prstGeom prst="rect">
                <a:avLst/>
              </a:prstGeom>
              <a:blipFill rotWithShape="0">
                <a:blip r:embed="rId15"/>
                <a:stretch>
                  <a:fillRect l="-240" t="-2326" b="-1162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198492" y="5202627"/>
            <a:ext cx="650210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The final output of the LSTM cell: New Cross-lingual Representation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944153" y="5387294"/>
            <a:ext cx="254339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72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5DF469-26BE-4BE5-8270-240CFA76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2083"/>
            <a:ext cx="10515600" cy="1325563"/>
          </a:xfrm>
        </p:spPr>
        <p:txBody>
          <a:bodyPr/>
          <a:lstStyle/>
          <a:p>
            <a:r>
              <a:rPr lang="en-US" dirty="0" smtClean="0"/>
              <a:t>Results - Performance </a:t>
            </a:r>
            <a:r>
              <a:rPr lang="en-US" dirty="0"/>
              <a:t>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2277917-16B5-4666-B59C-7B06FBD71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6E4E-B9C6-4B0A-9A64-79C5B8BA09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prstClr val="black"/>
                </a:solidFill>
              </a:rPr>
              <a:t>MT-based methods </a:t>
            </a:r>
            <a:r>
              <a:rPr lang="en-US" sz="2000" dirty="0">
                <a:solidFill>
                  <a:prstClr val="black"/>
                </a:solidFill>
              </a:rPr>
              <a:t>represent the state of the art in cyber threat detection</a:t>
            </a:r>
            <a:r>
              <a:rPr lang="en-US" sz="2000" dirty="0" smtClean="0">
                <a:solidFill>
                  <a:prstClr val="black"/>
                </a:solidFill>
              </a:rPr>
              <a:t>.</a:t>
            </a:r>
          </a:p>
          <a:p>
            <a:pPr lvl="1"/>
            <a:r>
              <a:rPr lang="en-US" sz="1600" dirty="0" smtClean="0">
                <a:solidFill>
                  <a:prstClr val="black"/>
                </a:solidFill>
              </a:rPr>
              <a:t>We </a:t>
            </a:r>
            <a:r>
              <a:rPr lang="en-US" sz="1600" dirty="0">
                <a:solidFill>
                  <a:prstClr val="black"/>
                </a:solidFill>
              </a:rPr>
              <a:t>applied the approach used in [7][9] to our dataset. We denote these two methods as SVM + MT and LSTM + MT, respectively. </a:t>
            </a:r>
            <a:endParaRPr lang="en-US" sz="1600" dirty="0" smtClean="0">
              <a:solidFill>
                <a:prstClr val="black"/>
              </a:solidFill>
            </a:endParaRPr>
          </a:p>
          <a:p>
            <a:pPr lvl="1"/>
            <a:r>
              <a:rPr lang="en-US" sz="1600" dirty="0" smtClean="0">
                <a:solidFill>
                  <a:prstClr val="black"/>
                </a:solidFill>
              </a:rPr>
              <a:t>The </a:t>
            </a:r>
            <a:r>
              <a:rPr lang="en-US" sz="1600" dirty="0">
                <a:solidFill>
                  <a:prstClr val="black"/>
                </a:solidFill>
              </a:rPr>
              <a:t>methods used in [29][30][8] leverage pre-trained word </a:t>
            </a:r>
            <a:r>
              <a:rPr lang="en-US" sz="1600" dirty="0" err="1">
                <a:solidFill>
                  <a:prstClr val="black"/>
                </a:solidFill>
              </a:rPr>
              <a:t>embeddings</a:t>
            </a:r>
            <a:r>
              <a:rPr lang="en-US" sz="1600" dirty="0">
                <a:solidFill>
                  <a:prstClr val="black"/>
                </a:solidFill>
              </a:rPr>
              <a:t> and therefore are excluded from our evaluation. Similarly, the unsupervised approaches mentioned in CLKT review [26]–[28] were excluded for a fair comparison.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0562" y="4278692"/>
          <a:ext cx="4169360" cy="1003300"/>
        </p:xfrm>
        <a:graphic>
          <a:graphicData uri="http://schemas.openxmlformats.org/drawingml/2006/table">
            <a:tbl>
              <a:tblPr firstRow="1" bandRow="1"/>
              <a:tblGrid>
                <a:gridCol w="1461236"/>
                <a:gridCol w="707265"/>
                <a:gridCol w="718107"/>
                <a:gridCol w="641376"/>
                <a:gridCol w="641376"/>
              </a:tblGrid>
              <a:tr h="1670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Method Description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5720" marR="1841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Accuracy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5720" marR="1841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Precision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5720" marR="1841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Recall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5720" marR="1841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F</a:t>
                      </a:r>
                      <a:r>
                        <a:rPr lang="en-US" sz="1200" b="1" baseline="-25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-score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5720" marR="1841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SVM + MT</a:t>
                      </a:r>
                    </a:p>
                  </a:txBody>
                  <a:tcPr marL="45720" marR="1841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95.15***</a:t>
                      </a:r>
                      <a:r>
                        <a:rPr lang="en-US" sz="1200" baseline="30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5720" marR="1841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96.15**</a:t>
                      </a:r>
                    </a:p>
                  </a:txBody>
                  <a:tcPr marL="45720" marR="1841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86.21***</a:t>
                      </a:r>
                    </a:p>
                  </a:txBody>
                  <a:tcPr marL="45720" marR="1841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90.91***</a:t>
                      </a:r>
                    </a:p>
                  </a:txBody>
                  <a:tcPr marL="45720" marR="1841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LSTM + MT</a:t>
                      </a:r>
                    </a:p>
                  </a:txBody>
                  <a:tcPr marL="45720" marR="1841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96.50*</a:t>
                      </a:r>
                    </a:p>
                  </a:txBody>
                  <a:tcPr marL="45720" marR="1841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97.88</a:t>
                      </a:r>
                    </a:p>
                  </a:txBody>
                  <a:tcPr marL="45720" marR="1841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89.66*</a:t>
                      </a:r>
                    </a:p>
                  </a:txBody>
                  <a:tcPr marL="45720" marR="1841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93.52**</a:t>
                      </a:r>
                    </a:p>
                  </a:txBody>
                  <a:tcPr marL="45720" marR="1841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42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BiLSTM + MT</a:t>
                      </a:r>
                    </a:p>
                  </a:txBody>
                  <a:tcPr marL="45720" marR="1841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94.17***</a:t>
                      </a:r>
                    </a:p>
                  </a:txBody>
                  <a:tcPr marL="45720" marR="1841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92.18**</a:t>
                      </a:r>
                    </a:p>
                  </a:txBody>
                  <a:tcPr marL="45720" marR="1841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87.24*</a:t>
                      </a:r>
                    </a:p>
                  </a:txBody>
                  <a:tcPr marL="45720" marR="1841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89.45***</a:t>
                      </a:r>
                    </a:p>
                  </a:txBody>
                  <a:tcPr marL="45720" marR="1841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CL-LSTM</a:t>
                      </a:r>
                    </a:p>
                  </a:txBody>
                  <a:tcPr marL="45720" marR="1841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97.50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5720" marR="1841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98.90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5720" marR="1841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92.28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5720" marR="1841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95.39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5720" marR="1841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097" name="Chart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676" y="3873260"/>
            <a:ext cx="2898475" cy="1408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647" y="3371353"/>
            <a:ext cx="2743200" cy="1963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1175465" y="5334907"/>
            <a:ext cx="3021083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buSzPts val="800"/>
              <a:tabLst>
                <a:tab pos="685800" algn="l"/>
              </a:tabLst>
            </a:pPr>
            <a:r>
              <a:rPr lang="en-US" sz="1200" dirty="0" smtClean="0">
                <a:solidFill>
                  <a:prstClr val="black"/>
                </a:solidFill>
              </a:rPr>
              <a:t>Table 1. Evaluating </a:t>
            </a:r>
            <a:r>
              <a:rPr lang="en-US" sz="1200" dirty="0">
                <a:solidFill>
                  <a:prstClr val="black"/>
                </a:solidFill>
              </a:rPr>
              <a:t>CL-LSTM Against Baselines</a:t>
            </a:r>
          </a:p>
        </p:txBody>
      </p:sp>
      <p:sp>
        <p:nvSpPr>
          <p:cNvPr id="9" name="Rectangle 8"/>
          <p:cNvSpPr/>
          <p:nvPr/>
        </p:nvSpPr>
        <p:spPr>
          <a:xfrm>
            <a:off x="5464129" y="5299971"/>
            <a:ext cx="2918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1000"/>
              </a:spcAft>
              <a:buSzPts val="800"/>
              <a:tabLst>
                <a:tab pos="338455" algn="l"/>
              </a:tabLst>
            </a:pPr>
            <a:r>
              <a:rPr lang="en-US" sz="1200" dirty="0" smtClean="0">
                <a:solidFill>
                  <a:prstClr val="black"/>
                </a:solidFill>
              </a:rPr>
              <a:t>Figure 5. CL-LSTM </a:t>
            </a:r>
            <a:r>
              <a:rPr lang="en-US" sz="1200" dirty="0">
                <a:solidFill>
                  <a:prstClr val="black"/>
                </a:solidFill>
              </a:rPr>
              <a:t>Performance Comparison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8610600" y="5334907"/>
            <a:ext cx="31138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  <a:buSzPts val="800"/>
              <a:tabLst>
                <a:tab pos="338455" algn="l"/>
              </a:tabLst>
            </a:pPr>
            <a:r>
              <a:rPr lang="en-US" sz="1200" dirty="0">
                <a:solidFill>
                  <a:prstClr val="black"/>
                </a:solidFill>
              </a:rPr>
              <a:t>Figure 6. Comparing the AUC for deep learning benchmarks</a:t>
            </a:r>
          </a:p>
        </p:txBody>
      </p:sp>
    </p:spTree>
    <p:extLst>
      <p:ext uri="{BB962C8B-B14F-4D97-AF65-F5344CB8AC3E}">
        <p14:creationId xmlns:p14="http://schemas.microsoft.com/office/powerpoint/2010/main" val="10162507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 and 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</a:t>
            </a:r>
            <a:r>
              <a:rPr lang="en-US" dirty="0" smtClean="0"/>
              <a:t>proposed </a:t>
            </a:r>
            <a:r>
              <a:rPr lang="en-US" dirty="0"/>
              <a:t>a novel transfer learning-based cyber threat detection framework for </a:t>
            </a:r>
            <a:r>
              <a:rPr lang="en-US" dirty="0" smtClean="0"/>
              <a:t>non-English </a:t>
            </a:r>
            <a:r>
              <a:rPr lang="en-US" dirty="0"/>
              <a:t>DNMs using deep CLKT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showed that threat knowledge learned from English DNMs can be transferred to Russian DNMs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Our method jointly </a:t>
            </a:r>
            <a:r>
              <a:rPr lang="en-US" dirty="0"/>
              <a:t>learns the common hacker-specific representation from Russian and English DNMs and outperforms baselines without relying on </a:t>
            </a:r>
            <a:r>
              <a:rPr lang="en-US" dirty="0" smtClean="0"/>
              <a:t>MT.</a:t>
            </a:r>
          </a:p>
          <a:p>
            <a:pPr lvl="1"/>
            <a:r>
              <a:rPr lang="en-US" dirty="0" smtClean="0"/>
              <a:t>Advances </a:t>
            </a:r>
            <a:r>
              <a:rPr lang="en-US" dirty="0"/>
              <a:t>proactive CTI by bridging the gap caused by language barrier in non-English </a:t>
            </a:r>
            <a:r>
              <a:rPr lang="en-US" dirty="0" smtClean="0"/>
              <a:t>DNMs.</a:t>
            </a:r>
          </a:p>
          <a:p>
            <a:pPr lvl="2"/>
            <a:r>
              <a:rPr lang="en-US" dirty="0" smtClean="0"/>
              <a:t>Can help </a:t>
            </a:r>
            <a:r>
              <a:rPr lang="en-US" dirty="0"/>
              <a:t>CTI professionals gain a better insight about cyber threats in </a:t>
            </a:r>
            <a:r>
              <a:rPr lang="en-US" dirty="0" smtClean="0"/>
              <a:t>foreign-language </a:t>
            </a:r>
            <a:r>
              <a:rPr lang="en-US" dirty="0"/>
              <a:t>DNMs</a:t>
            </a:r>
            <a:r>
              <a:rPr lang="en-US" dirty="0" smtClean="0"/>
              <a:t>.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Future </a:t>
            </a:r>
            <a:r>
              <a:rPr lang="en-US" dirty="0"/>
              <a:t>research is needed </a:t>
            </a:r>
            <a:r>
              <a:rPr lang="en-US" dirty="0" smtClean="0"/>
              <a:t>on:</a:t>
            </a:r>
          </a:p>
          <a:p>
            <a:pPr lvl="1"/>
            <a:r>
              <a:rPr lang="en-US" dirty="0" smtClean="0"/>
              <a:t>Developing </a:t>
            </a:r>
            <a:r>
              <a:rPr lang="en-US" dirty="0"/>
              <a:t>methods to handle very short product descriptions at the character level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Validating </a:t>
            </a:r>
            <a:r>
              <a:rPr lang="en-US" dirty="0"/>
              <a:t>the framework on other platforms (e.g., hacker forums) and other target </a:t>
            </a:r>
            <a:r>
              <a:rPr lang="en-US" dirty="0" smtClean="0"/>
              <a:t>languages.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6E4E-B9C6-4B0A-9A64-79C5B8BA09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9943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and explain the four major types of transfer learning.</a:t>
            </a:r>
          </a:p>
          <a:p>
            <a:endParaRPr lang="en-US" dirty="0" smtClean="0"/>
          </a:p>
          <a:p>
            <a:r>
              <a:rPr lang="en-US" dirty="0" smtClean="0"/>
              <a:t>What is the most common type of transfer learning?</a:t>
            </a:r>
          </a:p>
          <a:p>
            <a:endParaRPr lang="en-US" dirty="0"/>
          </a:p>
          <a:p>
            <a:r>
              <a:rPr lang="en-US" dirty="0" smtClean="0"/>
              <a:t>What type of transfer learning has been used in the research example? Can you think of any other approach that can be used to solve the mentioned research problem?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6E4E-B9C6-4B0A-9A64-79C5B8BA09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7125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5295"/>
            <a:ext cx="10515600" cy="703098"/>
          </a:xfrm>
        </p:spPr>
        <p:txBody>
          <a:bodyPr>
            <a:normAutofit/>
          </a:bodyPr>
          <a:lstStyle/>
          <a:p>
            <a:r>
              <a:rPr lang="en-US" sz="3200" dirty="0"/>
              <a:t>References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8869"/>
            <a:ext cx="10515600" cy="5298392"/>
          </a:xfrm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sz="1200" dirty="0"/>
              <a:t>[</a:t>
            </a:r>
            <a:r>
              <a:rPr lang="en-US" sz="1200" dirty="0" smtClean="0"/>
              <a:t>1] J</a:t>
            </a:r>
            <a:r>
              <a:rPr lang="en-US" sz="1200" dirty="0"/>
              <a:t>. Robertson </a:t>
            </a:r>
            <a:r>
              <a:rPr lang="en-US" sz="1200" i="1" dirty="0"/>
              <a:t>et al.</a:t>
            </a:r>
            <a:r>
              <a:rPr lang="en-US" sz="1200" dirty="0"/>
              <a:t>, </a:t>
            </a:r>
            <a:r>
              <a:rPr lang="en-US" sz="1200" i="1" dirty="0" err="1"/>
              <a:t>Darkweb</a:t>
            </a:r>
            <a:r>
              <a:rPr lang="en-US" sz="1200" i="1" dirty="0"/>
              <a:t> Cyber Threat Intelligence Mining</a:t>
            </a:r>
            <a:r>
              <a:rPr lang="en-US" sz="1200" dirty="0"/>
              <a:t>. Cambridge University Press, 2017.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dirty="0"/>
              <a:t>[2</a:t>
            </a:r>
            <a:r>
              <a:rPr lang="en-US" sz="1200" dirty="0" smtClean="0"/>
              <a:t>] J</a:t>
            </a:r>
            <a:r>
              <a:rPr lang="en-US" sz="1200" dirty="0"/>
              <a:t>. </a:t>
            </a:r>
            <a:r>
              <a:rPr lang="en-US" sz="1200" dirty="0" err="1"/>
              <a:t>Broséus</a:t>
            </a:r>
            <a:r>
              <a:rPr lang="en-US" sz="1200" dirty="0"/>
              <a:t>, D. </a:t>
            </a:r>
            <a:r>
              <a:rPr lang="en-US" sz="1200" dirty="0" err="1"/>
              <a:t>Rhumorbarbe</a:t>
            </a:r>
            <a:r>
              <a:rPr lang="en-US" sz="1200" dirty="0"/>
              <a:t>, M. </a:t>
            </a:r>
            <a:r>
              <a:rPr lang="en-US" sz="1200" dirty="0" err="1"/>
              <a:t>Morelato</a:t>
            </a:r>
            <a:r>
              <a:rPr lang="en-US" sz="1200" dirty="0"/>
              <a:t>, L. </a:t>
            </a:r>
            <a:r>
              <a:rPr lang="en-US" sz="1200" dirty="0" err="1"/>
              <a:t>Staehli</a:t>
            </a:r>
            <a:r>
              <a:rPr lang="en-US" sz="1200" dirty="0"/>
              <a:t>, and Q. </a:t>
            </a:r>
            <a:r>
              <a:rPr lang="en-US" sz="1200" dirty="0" err="1"/>
              <a:t>Rossy</a:t>
            </a:r>
            <a:r>
              <a:rPr lang="en-US" sz="1200" dirty="0"/>
              <a:t>, “A geographical analysis of trafficking on a popular </a:t>
            </a:r>
            <a:r>
              <a:rPr lang="en-US" sz="1200" dirty="0" err="1"/>
              <a:t>darknet</a:t>
            </a:r>
            <a:r>
              <a:rPr lang="en-US" sz="1200" dirty="0"/>
              <a:t> market,” </a:t>
            </a:r>
            <a:r>
              <a:rPr lang="en-US" sz="1200" i="1" dirty="0"/>
              <a:t>Forensic science international</a:t>
            </a:r>
            <a:r>
              <a:rPr lang="en-US" sz="1200" dirty="0"/>
              <a:t>, vol. 277, pp. 88–102, 2017.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dirty="0"/>
              <a:t>[3</a:t>
            </a:r>
            <a:r>
              <a:rPr lang="en-US" sz="1200" dirty="0" smtClean="0"/>
              <a:t>] Europol </a:t>
            </a:r>
            <a:r>
              <a:rPr lang="en-US" sz="1200" dirty="0"/>
              <a:t>and European Monitoring Centre for Drugs and Drug Addiction, “Drugs and the </a:t>
            </a:r>
            <a:r>
              <a:rPr lang="en-US" sz="1200" dirty="0" err="1"/>
              <a:t>darknet</a:t>
            </a:r>
            <a:r>
              <a:rPr lang="en-US" sz="1200" dirty="0"/>
              <a:t>: perspectives for enforcement, research and policy,” 2017.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dirty="0"/>
              <a:t>[4</a:t>
            </a:r>
            <a:r>
              <a:rPr lang="en-US" sz="1200" dirty="0" smtClean="0"/>
              <a:t>] “</a:t>
            </a:r>
            <a:r>
              <a:rPr lang="en-US" sz="1200" dirty="0" err="1"/>
              <a:t>DeepDotWeb</a:t>
            </a:r>
            <a:r>
              <a:rPr lang="en-US" sz="1200" dirty="0"/>
              <a:t>.” [Online]. Available: http://www.deepdotweb.com. [Accessed: 08-Jun-2018].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dirty="0"/>
              <a:t>[5</a:t>
            </a:r>
            <a:r>
              <a:rPr lang="en-US" sz="1200" dirty="0" smtClean="0"/>
              <a:t>] E</a:t>
            </a:r>
            <a:r>
              <a:rPr lang="en-US" sz="1200" dirty="0"/>
              <a:t>. </a:t>
            </a:r>
            <a:r>
              <a:rPr lang="en-US" sz="1200" dirty="0" err="1"/>
              <a:t>Nunes</a:t>
            </a:r>
            <a:r>
              <a:rPr lang="en-US" sz="1200" dirty="0"/>
              <a:t> </a:t>
            </a:r>
            <a:r>
              <a:rPr lang="en-US" sz="1200" i="1" dirty="0"/>
              <a:t>et al.</a:t>
            </a:r>
            <a:r>
              <a:rPr lang="en-US" sz="1200" dirty="0"/>
              <a:t>, “</a:t>
            </a:r>
            <a:r>
              <a:rPr lang="en-US" sz="1200" dirty="0" err="1"/>
              <a:t>Darknet</a:t>
            </a:r>
            <a:r>
              <a:rPr lang="en-US" sz="1200" dirty="0"/>
              <a:t> and </a:t>
            </a:r>
            <a:r>
              <a:rPr lang="en-US" sz="1200" dirty="0" err="1"/>
              <a:t>deepnet</a:t>
            </a:r>
            <a:r>
              <a:rPr lang="en-US" sz="1200" dirty="0"/>
              <a:t> mining for proactive cybersecurity threat intelligence,” in </a:t>
            </a:r>
            <a:r>
              <a:rPr lang="en-US" sz="1200" i="1" dirty="0"/>
              <a:t>Intelligence and Security Informatics (ISI), 2016 IEEE Conference on</a:t>
            </a:r>
            <a:r>
              <a:rPr lang="en-US" sz="1200" dirty="0"/>
              <a:t>, 2016, pp. 7–12.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dirty="0"/>
              <a:t>[6</a:t>
            </a:r>
            <a:r>
              <a:rPr lang="en-US" sz="1200" dirty="0" smtClean="0"/>
              <a:t>] E</a:t>
            </a:r>
            <a:r>
              <a:rPr lang="en-US" sz="1200" dirty="0"/>
              <a:t>. Marin, A. </a:t>
            </a:r>
            <a:r>
              <a:rPr lang="en-US" sz="1200" dirty="0" err="1"/>
              <a:t>Diab</a:t>
            </a:r>
            <a:r>
              <a:rPr lang="en-US" sz="1200" dirty="0"/>
              <a:t>, and P. </a:t>
            </a:r>
            <a:r>
              <a:rPr lang="en-US" sz="1200" dirty="0" err="1"/>
              <a:t>Shakarian</a:t>
            </a:r>
            <a:r>
              <a:rPr lang="en-US" sz="1200" dirty="0"/>
              <a:t>, “Product offerings in malicious hacker markets,” in </a:t>
            </a:r>
            <a:r>
              <a:rPr lang="en-US" sz="1200" i="1" dirty="0"/>
              <a:t>Intelligence and Security Informatics (ISI), 2016 IEEE Conference on</a:t>
            </a:r>
            <a:r>
              <a:rPr lang="en-US" sz="1200" dirty="0"/>
              <a:t>, 2016, pp. 187–189.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dirty="0"/>
              <a:t>[7</a:t>
            </a:r>
            <a:r>
              <a:rPr lang="en-US" sz="1200" dirty="0" smtClean="0"/>
              <a:t>] S</a:t>
            </a:r>
            <a:r>
              <a:rPr lang="en-US" sz="1200" dirty="0"/>
              <a:t>. </a:t>
            </a:r>
            <a:r>
              <a:rPr lang="en-US" sz="1200" dirty="0" err="1"/>
              <a:t>Samtani</a:t>
            </a:r>
            <a:r>
              <a:rPr lang="en-US" sz="1200" dirty="0"/>
              <a:t>, R. Chinn, H. Chen, and J. F. </a:t>
            </a:r>
            <a:r>
              <a:rPr lang="en-US" sz="1200" dirty="0" err="1"/>
              <a:t>Nunamaker</a:t>
            </a:r>
            <a:r>
              <a:rPr lang="en-US" sz="1200" dirty="0"/>
              <a:t> Jr, “Exploring Emerging Hacker Assets and Key Hackers for Proactive Cyber Threat Intelligence,” </a:t>
            </a:r>
            <a:r>
              <a:rPr lang="en-US" sz="1200" i="1" dirty="0"/>
              <a:t>Journal of Management Information Systems</a:t>
            </a:r>
            <a:r>
              <a:rPr lang="en-US" sz="1200" dirty="0"/>
              <a:t>, vol. 34, no. 4, pp. 1023–1053, 2017.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dirty="0"/>
              <a:t>[8</a:t>
            </a:r>
            <a:r>
              <a:rPr lang="en-US" sz="1200" dirty="0" smtClean="0"/>
              <a:t>] W</a:t>
            </a:r>
            <a:r>
              <a:rPr lang="en-US" sz="1200" dirty="0"/>
              <a:t>. Li, H. Chen, and J. F. N. Jr, “Identifying and Profiling Key Sellers in Cyber Carding Community: </a:t>
            </a:r>
            <a:r>
              <a:rPr lang="en-US" sz="1200" dirty="0" err="1"/>
              <a:t>AZSecure</a:t>
            </a:r>
            <a:r>
              <a:rPr lang="en-US" sz="1200" dirty="0"/>
              <a:t> Text Mining System,” </a:t>
            </a:r>
            <a:r>
              <a:rPr lang="en-US" sz="1200" i="1" dirty="0"/>
              <a:t>Journal of Management Information Systems</a:t>
            </a:r>
            <a:r>
              <a:rPr lang="en-US" sz="1200" dirty="0"/>
              <a:t>, vol. 33, no. 4, pp. 1059–1086, 2016.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dirty="0"/>
              <a:t>[9</a:t>
            </a:r>
            <a:r>
              <a:rPr lang="en-US" sz="1200" dirty="0" smtClean="0"/>
              <a:t>] J</a:t>
            </a:r>
            <a:r>
              <a:rPr lang="en-US" sz="1200" dirty="0"/>
              <a:t>. Grisham, S. </a:t>
            </a:r>
            <a:r>
              <a:rPr lang="en-US" sz="1200" dirty="0" err="1"/>
              <a:t>Samtani</a:t>
            </a:r>
            <a:r>
              <a:rPr lang="en-US" sz="1200" dirty="0"/>
              <a:t>, M. Patton, and H. Chen, “Identifying mobile malware and key threat actors in online hacker forums for proactive cyber threat intelligence,” in </a:t>
            </a:r>
            <a:r>
              <a:rPr lang="en-US" sz="1200" i="1" dirty="0"/>
              <a:t>Intelligence and Security Informatics (ISI), 2017 IEEE International Conference on</a:t>
            </a:r>
            <a:r>
              <a:rPr lang="en-US" sz="1200" dirty="0"/>
              <a:t>, 2017, pp. 13–18.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dirty="0"/>
              <a:t>[10</a:t>
            </a:r>
            <a:r>
              <a:rPr lang="en-US" sz="1200" dirty="0" smtClean="0"/>
              <a:t>] S</a:t>
            </a:r>
            <a:r>
              <a:rPr lang="en-US" sz="1200" dirty="0"/>
              <a:t>. </a:t>
            </a:r>
            <a:r>
              <a:rPr lang="en-US" sz="1200" dirty="0" err="1"/>
              <a:t>Duek</a:t>
            </a:r>
            <a:r>
              <a:rPr lang="en-US" sz="1200" dirty="0"/>
              <a:t> and S. </a:t>
            </a:r>
            <a:r>
              <a:rPr lang="en-US" sz="1200" dirty="0" err="1"/>
              <a:t>Markovitch</a:t>
            </a:r>
            <a:r>
              <a:rPr lang="en-US" sz="1200" dirty="0"/>
              <a:t>, “Automatic Generation of Language-Independent Features for Cross-Lingual Classification,” </a:t>
            </a:r>
            <a:r>
              <a:rPr lang="en-US" sz="1200" i="1" dirty="0" err="1"/>
              <a:t>arXiv</a:t>
            </a:r>
            <a:r>
              <a:rPr lang="en-US" sz="1200" i="1" dirty="0"/>
              <a:t> preprint arXiv:1802.04028</a:t>
            </a:r>
            <a:r>
              <a:rPr lang="en-US" sz="1200" dirty="0"/>
              <a:t>, 2018.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dirty="0"/>
              <a:t>[11</a:t>
            </a:r>
            <a:r>
              <a:rPr lang="en-US" sz="1200" dirty="0" smtClean="0"/>
              <a:t>] S</a:t>
            </a:r>
            <a:r>
              <a:rPr lang="en-US" sz="1200" dirty="0"/>
              <a:t>. C. AP </a:t>
            </a:r>
            <a:r>
              <a:rPr lang="en-US" sz="1200" i="1" dirty="0"/>
              <a:t>et al.</a:t>
            </a:r>
            <a:r>
              <a:rPr lang="en-US" sz="1200" dirty="0"/>
              <a:t>, “An </a:t>
            </a:r>
            <a:r>
              <a:rPr lang="en-US" sz="1200" dirty="0" err="1"/>
              <a:t>autoencoder</a:t>
            </a:r>
            <a:r>
              <a:rPr lang="en-US" sz="1200" dirty="0"/>
              <a:t> approach to learning bilingual word representations,” in </a:t>
            </a:r>
            <a:r>
              <a:rPr lang="en-US" sz="1200" i="1" dirty="0"/>
              <a:t>Advances in Neural Information Processing Systems</a:t>
            </a:r>
            <a:r>
              <a:rPr lang="en-US" sz="1200" dirty="0"/>
              <a:t>, 2014, pp. 1853–1861.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dirty="0"/>
              <a:t>[12</a:t>
            </a:r>
            <a:r>
              <a:rPr lang="en-US" sz="1200" dirty="0" smtClean="0"/>
              <a:t>] K</a:t>
            </a:r>
            <a:r>
              <a:rPr lang="en-US" sz="1200" dirty="0"/>
              <a:t>. Weiss, T. M. </a:t>
            </a:r>
            <a:r>
              <a:rPr lang="en-US" sz="1200" dirty="0" err="1"/>
              <a:t>Khoshgoftaar</a:t>
            </a:r>
            <a:r>
              <a:rPr lang="en-US" sz="1200" dirty="0"/>
              <a:t>, and D. Wang, “A survey of transfer learning,” </a:t>
            </a:r>
            <a:r>
              <a:rPr lang="en-US" sz="1200" i="1" dirty="0"/>
              <a:t>Journal of Big Data</a:t>
            </a:r>
            <a:r>
              <a:rPr lang="en-US" sz="1200" dirty="0"/>
              <a:t>, vol. 3, no. 1, p. 9, May 2016.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dirty="0"/>
              <a:t>[13</a:t>
            </a:r>
            <a:r>
              <a:rPr lang="en-US" sz="1200" dirty="0" smtClean="0"/>
              <a:t>] D</a:t>
            </a:r>
            <a:r>
              <a:rPr lang="en-US" sz="1200" dirty="0"/>
              <a:t>. Wang and T. F. Zheng, “Transfer learning for speech and language processing,” in </a:t>
            </a:r>
            <a:r>
              <a:rPr lang="en-US" sz="1200" i="1" dirty="0"/>
              <a:t>Signal and Information Processing Association Annual Summit and Conference (APSIPA), 2015 Asia-Pacific</a:t>
            </a:r>
            <a:r>
              <a:rPr lang="en-US" sz="1200" dirty="0"/>
              <a:t>, 2015, pp. 1225–1237.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dirty="0"/>
              <a:t>[14</a:t>
            </a:r>
            <a:r>
              <a:rPr lang="en-US" sz="1200" dirty="0" smtClean="0"/>
              <a:t>] R</a:t>
            </a:r>
            <a:r>
              <a:rPr lang="en-US" sz="1200" dirty="0"/>
              <a:t>. Johnson and T. Zhang, “Supervised and Semi-Supervised Text Categorization using LSTM for Region </a:t>
            </a:r>
            <a:r>
              <a:rPr lang="en-US" sz="1200" dirty="0" err="1"/>
              <a:t>Embeddings</a:t>
            </a:r>
            <a:r>
              <a:rPr lang="en-US" sz="1200" dirty="0"/>
              <a:t>,” in </a:t>
            </a:r>
            <a:r>
              <a:rPr lang="en-US" sz="1200" i="1" dirty="0"/>
              <a:t>ICML</a:t>
            </a:r>
            <a:r>
              <a:rPr lang="en-US" sz="1200" dirty="0"/>
              <a:t>, 2016, pp. 526–534.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dirty="0"/>
              <a:t>[15</a:t>
            </a:r>
            <a:r>
              <a:rPr lang="en-US" sz="1200" dirty="0" smtClean="0"/>
              <a:t>] Y</a:t>
            </a:r>
            <a:r>
              <a:rPr lang="en-US" sz="1200" dirty="0"/>
              <a:t>. Wu </a:t>
            </a:r>
            <a:r>
              <a:rPr lang="en-US" sz="1200" i="1" dirty="0"/>
              <a:t>et al.</a:t>
            </a:r>
            <a:r>
              <a:rPr lang="en-US" sz="1200" dirty="0"/>
              <a:t>, “Google’s neural machine translation system: Bridging the gap between human and machine translation,” </a:t>
            </a:r>
            <a:r>
              <a:rPr lang="en-US" sz="1200" i="1" dirty="0" err="1"/>
              <a:t>arXiv</a:t>
            </a:r>
            <a:r>
              <a:rPr lang="en-US" sz="1200" i="1" dirty="0"/>
              <a:t> preprint arXiv:1609.08144</a:t>
            </a:r>
            <a:r>
              <a:rPr lang="en-US" sz="1200" dirty="0"/>
              <a:t>, 2016.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dirty="0"/>
              <a:t>[16</a:t>
            </a:r>
            <a:r>
              <a:rPr lang="en-US" sz="1200" dirty="0" smtClean="0"/>
              <a:t>] V</a:t>
            </a:r>
            <a:r>
              <a:rPr lang="en-US" sz="1200" dirty="0"/>
              <a:t>. Benjamin, W. Li, T. Holt, and H. Chen, “Exploring threats and vulnerabilities in hacker web: Forums, IRC and carding shops,” in </a:t>
            </a:r>
            <a:r>
              <a:rPr lang="en-US" sz="1200" i="1" dirty="0"/>
              <a:t>Intelligence and Security Informatics (ISI), 2015 IEEE International Conference on</a:t>
            </a:r>
            <a:r>
              <a:rPr lang="en-US" sz="1200" dirty="0"/>
              <a:t>, 2015, pp. 85–90</a:t>
            </a:r>
            <a:r>
              <a:rPr lang="en-US" sz="1200" dirty="0" smtClean="0"/>
              <a:t>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dirty="0"/>
              <a:t>[17]  V. Benjamin and H. Chen, “Developing understanding of hacker language through the use of lexical semantics,” in </a:t>
            </a:r>
            <a:r>
              <a:rPr lang="en-US" sz="1200" i="1" dirty="0"/>
              <a:t>Intelligence and Security Informatics (ISI), 2015 IEEE International Conference on</a:t>
            </a:r>
            <a:r>
              <a:rPr lang="en-US" sz="1200" dirty="0"/>
              <a:t>, 2015, pp. 79–84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6A968DB-3630-4C4B-A2A0-7C8D5CB67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6E4E-B9C6-4B0A-9A64-79C5B8BA09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7988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5295"/>
            <a:ext cx="10515600" cy="703098"/>
          </a:xfrm>
        </p:spPr>
        <p:txBody>
          <a:bodyPr>
            <a:normAutofit/>
          </a:bodyPr>
          <a:lstStyle/>
          <a:p>
            <a:r>
              <a:rPr lang="en-US" sz="3200" dirty="0"/>
              <a:t>References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8869"/>
            <a:ext cx="10515600" cy="5298392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200" dirty="0"/>
              <a:t>[18]  L. Duong, H. </a:t>
            </a:r>
            <a:r>
              <a:rPr lang="en-US" sz="1200" dirty="0" err="1"/>
              <a:t>Kanayama</a:t>
            </a:r>
            <a:r>
              <a:rPr lang="en-US" sz="1200" dirty="0"/>
              <a:t>, T. Ma, S. Bird, and T. Cohn, “Learning </a:t>
            </a:r>
            <a:r>
              <a:rPr lang="en-US" sz="1200" dirty="0" err="1"/>
              <a:t>Crosslingual</a:t>
            </a:r>
            <a:r>
              <a:rPr lang="en-US" sz="1200" dirty="0"/>
              <a:t> Word </a:t>
            </a:r>
            <a:r>
              <a:rPr lang="en-US" sz="1200" dirty="0" err="1"/>
              <a:t>Embeddings</a:t>
            </a:r>
            <a:r>
              <a:rPr lang="en-US" sz="1200" dirty="0"/>
              <a:t> without Bilingual Corpora,” </a:t>
            </a:r>
            <a:r>
              <a:rPr lang="en-US" sz="1200" i="1" dirty="0" err="1"/>
              <a:t>arXiv</a:t>
            </a:r>
            <a:r>
              <a:rPr lang="en-US" sz="1200" i="1" dirty="0"/>
              <a:t> preprint arXiv:1606.09403</a:t>
            </a:r>
            <a:r>
              <a:rPr lang="en-US" sz="1200" dirty="0"/>
              <a:t>, 2016.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dirty="0" smtClean="0"/>
              <a:t>[</a:t>
            </a:r>
            <a:r>
              <a:rPr lang="en-US" sz="1200" dirty="0"/>
              <a:t>19</a:t>
            </a:r>
            <a:r>
              <a:rPr lang="en-US" sz="1200" dirty="0" smtClean="0"/>
              <a:t>]  X</a:t>
            </a:r>
            <a:r>
              <a:rPr lang="en-US" sz="1200" dirty="0"/>
              <a:t>. Wan, “Co-training for cross-lingual sentiment classification,” in </a:t>
            </a:r>
            <a:r>
              <a:rPr lang="en-US" sz="1200" i="1" dirty="0"/>
              <a:t>Proceedings of the Joint Conference of the 47th Annual Meeting of the ACL and the 4th International Joint Conference on Natural Language </a:t>
            </a:r>
            <a:r>
              <a:rPr lang="en-US" sz="1200" i="1" dirty="0" smtClean="0"/>
              <a:t>Processing </a:t>
            </a:r>
            <a:r>
              <a:rPr lang="en-US" sz="1200" i="1" dirty="0"/>
              <a:t>of the AFNLP: Volume 1-volume 1</a:t>
            </a:r>
            <a:r>
              <a:rPr lang="en-US" sz="1200" dirty="0"/>
              <a:t>, 2009, pp. 235–243.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dirty="0"/>
              <a:t>[20</a:t>
            </a:r>
            <a:r>
              <a:rPr lang="en-US" sz="1200" dirty="0" smtClean="0"/>
              <a:t>]  M</a:t>
            </a:r>
            <a:r>
              <a:rPr lang="en-US" sz="1200" dirty="0"/>
              <a:t>. Long, J. Wang, Y. Cao, J. Sun, and S. Y. Philip, “Deep learning of transferable representation for scalable domain adaptation,” </a:t>
            </a:r>
            <a:r>
              <a:rPr lang="en-US" sz="1200" i="1" dirty="0"/>
              <a:t>IEEE Transactions on Knowledge and Data Engineering</a:t>
            </a:r>
            <a:r>
              <a:rPr lang="en-US" sz="1200" dirty="0"/>
              <a:t>, vol. 28, no. 8, pp. 2027–2040, 2016.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dirty="0"/>
              <a:t>[21</a:t>
            </a:r>
            <a:r>
              <a:rPr lang="en-US" sz="1200" dirty="0" smtClean="0"/>
              <a:t>]  M</a:t>
            </a:r>
            <a:r>
              <a:rPr lang="en-US" sz="1200" dirty="0"/>
              <a:t>. Chen, Z. Xu, and K. Q. Weinberger, “Marginalized </a:t>
            </a:r>
            <a:r>
              <a:rPr lang="en-US" sz="1200" dirty="0" err="1"/>
              <a:t>Denoising</a:t>
            </a:r>
            <a:r>
              <a:rPr lang="en-US" sz="1200" dirty="0"/>
              <a:t> </a:t>
            </a:r>
            <a:r>
              <a:rPr lang="en-US" sz="1200" dirty="0" err="1"/>
              <a:t>Autoencoders</a:t>
            </a:r>
            <a:r>
              <a:rPr lang="en-US" sz="1200" dirty="0"/>
              <a:t> for Domain Adaptation,” in </a:t>
            </a:r>
            <a:r>
              <a:rPr lang="en-US" sz="1200" i="1" dirty="0"/>
              <a:t>Proceedings of the 29th International Conference on Machine Learning</a:t>
            </a:r>
            <a:r>
              <a:rPr lang="en-US" sz="1200" dirty="0"/>
              <a:t>, 2012, pp. 767–774.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dirty="0"/>
              <a:t>[22</a:t>
            </a:r>
            <a:r>
              <a:rPr lang="en-US" sz="1200" dirty="0" smtClean="0"/>
              <a:t>]  X</a:t>
            </a:r>
            <a:r>
              <a:rPr lang="en-US" sz="1200" dirty="0"/>
              <a:t>. </a:t>
            </a:r>
            <a:r>
              <a:rPr lang="en-US" sz="1200" dirty="0" err="1"/>
              <a:t>Glorot</a:t>
            </a:r>
            <a:r>
              <a:rPr lang="en-US" sz="1200" dirty="0"/>
              <a:t>, A. </a:t>
            </a:r>
            <a:r>
              <a:rPr lang="en-US" sz="1200" dirty="0" err="1"/>
              <a:t>Bordes</a:t>
            </a:r>
            <a:r>
              <a:rPr lang="en-US" sz="1200" dirty="0"/>
              <a:t>, and Y. </a:t>
            </a:r>
            <a:r>
              <a:rPr lang="en-US" sz="1200" dirty="0" err="1"/>
              <a:t>Bengio</a:t>
            </a:r>
            <a:r>
              <a:rPr lang="en-US" sz="1200" dirty="0"/>
              <a:t>, “Domain adaptation for large-scale sentiment classification: A deep learning approach,” in </a:t>
            </a:r>
            <a:r>
              <a:rPr lang="en-US" sz="1200" i="1" dirty="0"/>
              <a:t>Proceedings of the 28th international conference on machine learning (ICML-11)</a:t>
            </a:r>
            <a:r>
              <a:rPr lang="en-US" sz="1200" dirty="0"/>
              <a:t>, 2011, pp. 513–520.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dirty="0"/>
              <a:t>[23</a:t>
            </a:r>
            <a:r>
              <a:rPr lang="en-US" sz="1200" dirty="0" smtClean="0"/>
              <a:t>]  A</a:t>
            </a:r>
            <a:r>
              <a:rPr lang="en-US" sz="1200" dirty="0"/>
              <a:t>. Sharif </a:t>
            </a:r>
            <a:r>
              <a:rPr lang="en-US" sz="1200" dirty="0" err="1"/>
              <a:t>Razavian</a:t>
            </a:r>
            <a:r>
              <a:rPr lang="en-US" sz="1200" dirty="0"/>
              <a:t>, H. </a:t>
            </a:r>
            <a:r>
              <a:rPr lang="en-US" sz="1200" dirty="0" err="1"/>
              <a:t>Azizpour</a:t>
            </a:r>
            <a:r>
              <a:rPr lang="en-US" sz="1200" dirty="0"/>
              <a:t>, J. Sullivan, and S. </a:t>
            </a:r>
            <a:r>
              <a:rPr lang="en-US" sz="1200" dirty="0" err="1"/>
              <a:t>Carlsson</a:t>
            </a:r>
            <a:r>
              <a:rPr lang="en-US" sz="1200" dirty="0"/>
              <a:t>, “CNN features off-the-shelf: an astounding baseline for recognition,” in </a:t>
            </a:r>
            <a:r>
              <a:rPr lang="en-US" sz="1200" i="1" dirty="0"/>
              <a:t>Proceedings of the IEEE conference on computer vision and pattern recognition workshops</a:t>
            </a:r>
            <a:r>
              <a:rPr lang="en-US" sz="1200" dirty="0"/>
              <a:t>, 2014, pp. 806–813.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dirty="0"/>
              <a:t>[24</a:t>
            </a:r>
            <a:r>
              <a:rPr lang="en-US" sz="1200" dirty="0" smtClean="0"/>
              <a:t>]  M</a:t>
            </a:r>
            <a:r>
              <a:rPr lang="en-US" sz="1200" dirty="0"/>
              <a:t>. Wang and W. Deng, “Deep Visual Domain Adaptation: A Survey,” </a:t>
            </a:r>
            <a:r>
              <a:rPr lang="en-US" sz="1200" i="1" dirty="0" err="1"/>
              <a:t>Neurocomputing</a:t>
            </a:r>
            <a:r>
              <a:rPr lang="en-US" sz="1200" dirty="0"/>
              <a:t>, 2018.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dirty="0"/>
              <a:t>[25</a:t>
            </a:r>
            <a:r>
              <a:rPr lang="en-US" sz="1200" dirty="0" smtClean="0"/>
              <a:t>]  B</a:t>
            </a:r>
            <a:r>
              <a:rPr lang="en-US" sz="1200" dirty="0"/>
              <a:t>. </a:t>
            </a:r>
            <a:r>
              <a:rPr lang="en-US" sz="1200" dirty="0" err="1"/>
              <a:t>Zoph</a:t>
            </a:r>
            <a:r>
              <a:rPr lang="en-US" sz="1200" dirty="0"/>
              <a:t>, D. </a:t>
            </a:r>
            <a:r>
              <a:rPr lang="en-US" sz="1200" dirty="0" err="1"/>
              <a:t>Yuret</a:t>
            </a:r>
            <a:r>
              <a:rPr lang="en-US" sz="1200" dirty="0"/>
              <a:t>, J. May, and K. Knight, “Transfer learning for low-resource neural machine translation,” in </a:t>
            </a:r>
            <a:r>
              <a:rPr lang="en-US" sz="1200" i="1" dirty="0"/>
              <a:t>Proceedings of EMNLP</a:t>
            </a:r>
            <a:r>
              <a:rPr lang="en-US" sz="1200" dirty="0"/>
              <a:t>, 2016.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dirty="0"/>
              <a:t>[26</a:t>
            </a:r>
            <a:r>
              <a:rPr lang="en-US" sz="1200" dirty="0" smtClean="0"/>
              <a:t>]  M</a:t>
            </a:r>
            <a:r>
              <a:rPr lang="en-US" sz="1200" dirty="0"/>
              <a:t>. S. </a:t>
            </a:r>
            <a:r>
              <a:rPr lang="en-US" sz="1200" dirty="0" err="1"/>
              <a:t>Rasooli</a:t>
            </a:r>
            <a:r>
              <a:rPr lang="en-US" sz="1200" dirty="0"/>
              <a:t>, N. </a:t>
            </a:r>
            <a:r>
              <a:rPr lang="en-US" sz="1200" dirty="0" err="1"/>
              <a:t>Farra</a:t>
            </a:r>
            <a:r>
              <a:rPr lang="en-US" sz="1200" dirty="0"/>
              <a:t>, A. </a:t>
            </a:r>
            <a:r>
              <a:rPr lang="en-US" sz="1200" dirty="0" err="1"/>
              <a:t>Radeva</a:t>
            </a:r>
            <a:r>
              <a:rPr lang="en-US" sz="1200" dirty="0"/>
              <a:t>, T. Yu, and K. McKeown, “Cross-lingual sentiment transfer with limited resources,” </a:t>
            </a:r>
            <a:r>
              <a:rPr lang="en-US" sz="1200" i="1" dirty="0"/>
              <a:t>Machine Translation</a:t>
            </a:r>
            <a:r>
              <a:rPr lang="en-US" sz="1200" dirty="0"/>
              <a:t>, pp. 1–23, 2017.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dirty="0"/>
              <a:t>[27</a:t>
            </a:r>
            <a:r>
              <a:rPr lang="en-US" sz="1200" dirty="0" smtClean="0"/>
              <a:t>]  X</a:t>
            </a:r>
            <a:r>
              <a:rPr lang="en-US" sz="1200" dirty="0"/>
              <a:t>. Chen, Y. Sun, B. </a:t>
            </a:r>
            <a:r>
              <a:rPr lang="en-US" sz="1200" dirty="0" err="1"/>
              <a:t>Athiwaratkun</a:t>
            </a:r>
            <a:r>
              <a:rPr lang="en-US" sz="1200" dirty="0"/>
              <a:t>, C. </a:t>
            </a:r>
            <a:r>
              <a:rPr lang="en-US" sz="1200" dirty="0" err="1"/>
              <a:t>Cardie</a:t>
            </a:r>
            <a:r>
              <a:rPr lang="en-US" sz="1200" dirty="0"/>
              <a:t>, and K. Weinberger, “Adversarial deep averaging networks for cross-lingual sentiment classification,” </a:t>
            </a:r>
            <a:r>
              <a:rPr lang="en-US" sz="1200" i="1" dirty="0" err="1"/>
              <a:t>arXiv</a:t>
            </a:r>
            <a:r>
              <a:rPr lang="en-US" sz="1200" i="1" dirty="0"/>
              <a:t> preprint arXiv:1606.01614</a:t>
            </a:r>
            <a:r>
              <a:rPr lang="en-US" sz="1200" dirty="0"/>
              <a:t>, 2016.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dirty="0"/>
              <a:t>[28</a:t>
            </a:r>
            <a:r>
              <a:rPr lang="en-US" sz="1200" dirty="0" smtClean="0"/>
              <a:t>]  J</a:t>
            </a:r>
            <a:r>
              <a:rPr lang="en-US" sz="1200" dirty="0"/>
              <a:t>. T. Zhou, S. J. Pan, I. W. Tsang, and Y. Yan, “Hybrid Heterogeneous Transfer Learning through Deep Learning.,” in </a:t>
            </a:r>
            <a:r>
              <a:rPr lang="en-US" sz="1200" i="1" dirty="0"/>
              <a:t>AAAI</a:t>
            </a:r>
            <a:r>
              <a:rPr lang="en-US" sz="1200" dirty="0"/>
              <a:t>, 2014, pp. 2213–2220.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dirty="0"/>
              <a:t>[29</a:t>
            </a:r>
            <a:r>
              <a:rPr lang="en-US" sz="1200" dirty="0" smtClean="0"/>
              <a:t>]  J</a:t>
            </a:r>
            <a:r>
              <a:rPr lang="en-US" sz="1200" dirty="0"/>
              <a:t>. Tian </a:t>
            </a:r>
            <a:r>
              <a:rPr lang="en-US" sz="1200" i="1" dirty="0"/>
              <a:t>et al.</a:t>
            </a:r>
            <a:r>
              <a:rPr lang="en-US" sz="1200" dirty="0"/>
              <a:t>, “An Adversarial Joint Learning Model for Low-Resource Language Semantic Textual Similarity,” in </a:t>
            </a:r>
            <a:r>
              <a:rPr lang="en-US" sz="1200" i="1" dirty="0"/>
              <a:t>Advances in Information Retrieval</a:t>
            </a:r>
            <a:r>
              <a:rPr lang="en-US" sz="1200" dirty="0"/>
              <a:t>, Cham, 2018, pp. 89–101.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dirty="0"/>
              <a:t>[30</a:t>
            </a:r>
            <a:r>
              <a:rPr lang="en-US" sz="1200" dirty="0" smtClean="0"/>
              <a:t>]  O</a:t>
            </a:r>
            <a:r>
              <a:rPr lang="en-US" sz="1200" dirty="0"/>
              <a:t>. Adams, A. </a:t>
            </a:r>
            <a:r>
              <a:rPr lang="en-US" sz="1200" dirty="0" err="1"/>
              <a:t>Makarucha</a:t>
            </a:r>
            <a:r>
              <a:rPr lang="en-US" sz="1200" dirty="0"/>
              <a:t>, G. </a:t>
            </a:r>
            <a:r>
              <a:rPr lang="en-US" sz="1200" dirty="0" err="1"/>
              <a:t>Neubig</a:t>
            </a:r>
            <a:r>
              <a:rPr lang="en-US" sz="1200" dirty="0"/>
              <a:t>, S. Bird, and T. Cohn, “Cross-lingual word </a:t>
            </a:r>
            <a:r>
              <a:rPr lang="en-US" sz="1200" dirty="0" err="1"/>
              <a:t>embeddings</a:t>
            </a:r>
            <a:r>
              <a:rPr lang="en-US" sz="1200" dirty="0"/>
              <a:t> for low-resource language modeling,” in </a:t>
            </a:r>
            <a:r>
              <a:rPr lang="en-US" sz="1200" i="1" dirty="0"/>
              <a:t>Proceedings of the 15th Conference of the European Chapter of the Association for Computational Linguistics: Volume 1, Long Papers</a:t>
            </a:r>
            <a:r>
              <a:rPr lang="en-US" sz="1200" dirty="0"/>
              <a:t>, 2017, vol. 1, pp. 937–947.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dirty="0"/>
              <a:t>[31</a:t>
            </a:r>
            <a:r>
              <a:rPr lang="en-US" sz="1200" dirty="0" smtClean="0"/>
              <a:t>]  P</a:t>
            </a:r>
            <a:r>
              <a:rPr lang="en-US" sz="1200" dirty="0"/>
              <a:t>. Liu, X. </a:t>
            </a:r>
            <a:r>
              <a:rPr lang="en-US" sz="1200" dirty="0" err="1"/>
              <a:t>Qiu</a:t>
            </a:r>
            <a:r>
              <a:rPr lang="en-US" sz="1200" dirty="0"/>
              <a:t>, and X. Huang, “Recurrent neural network for text classification with multi-task learning,” in </a:t>
            </a:r>
            <a:r>
              <a:rPr lang="en-US" sz="1200" i="1" dirty="0"/>
              <a:t>International Joint Conferences on Artificial Intelligence</a:t>
            </a:r>
            <a:r>
              <a:rPr lang="en-US" sz="1200" dirty="0"/>
              <a:t>, New York city, 2016, pp. 2873–2879.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dirty="0"/>
              <a:t>[32</a:t>
            </a:r>
            <a:r>
              <a:rPr lang="en-US" sz="1200" dirty="0" smtClean="0"/>
              <a:t>]  Y</a:t>
            </a:r>
            <a:r>
              <a:rPr lang="en-US" sz="1200" dirty="0"/>
              <a:t>. Goldberg, “Neural Network Methods for Natural Language Processing,” </a:t>
            </a:r>
            <a:r>
              <a:rPr lang="en-US" sz="1200" i="1" dirty="0"/>
              <a:t>Synthesis Lectures on Human Language Technologies</a:t>
            </a:r>
            <a:r>
              <a:rPr lang="en-US" sz="1200" dirty="0"/>
              <a:t>, vol. 10, no. 1, pp. 1–309, 2017.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dirty="0"/>
              <a:t>[33</a:t>
            </a:r>
            <a:r>
              <a:rPr lang="en-US" sz="1200" dirty="0" smtClean="0"/>
              <a:t>]  D</a:t>
            </a:r>
            <a:r>
              <a:rPr lang="en-US" sz="1200" dirty="0"/>
              <a:t>. P. </a:t>
            </a:r>
            <a:r>
              <a:rPr lang="en-US" sz="1200" dirty="0" err="1"/>
              <a:t>Kingma</a:t>
            </a:r>
            <a:r>
              <a:rPr lang="en-US" sz="1200" dirty="0"/>
              <a:t> and J. Ba, “Adam: A method for stochastic optimization,” in </a:t>
            </a:r>
            <a:r>
              <a:rPr lang="en-US" sz="1200" i="1" dirty="0"/>
              <a:t>ICLR</a:t>
            </a:r>
            <a:r>
              <a:rPr lang="en-US" sz="1200" dirty="0"/>
              <a:t>, San Diego, CA, 2015.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dirty="0"/>
              <a:t>[34</a:t>
            </a:r>
            <a:r>
              <a:rPr lang="en-US" sz="1200" dirty="0" smtClean="0"/>
              <a:t>]  J</a:t>
            </a:r>
            <a:r>
              <a:rPr lang="en-US" sz="1200" dirty="0"/>
              <a:t>. </a:t>
            </a:r>
            <a:r>
              <a:rPr lang="en-US" sz="1200" dirty="0" err="1"/>
              <a:t>Demšar</a:t>
            </a:r>
            <a:r>
              <a:rPr lang="en-US" sz="1200" dirty="0"/>
              <a:t>, “Statistical comparisons of classifiers over multiple data sets,” </a:t>
            </a:r>
            <a:r>
              <a:rPr lang="en-US" sz="1200" i="1" dirty="0"/>
              <a:t>Journal of Machine learning research</a:t>
            </a:r>
            <a:r>
              <a:rPr lang="en-US" sz="1200" dirty="0"/>
              <a:t>, vol. 7, no. Jan, pp. 1–30, 2006.</a:t>
            </a:r>
          </a:p>
          <a:p>
            <a:pPr marL="0" indent="0">
              <a:lnSpc>
                <a:spcPct val="70000"/>
              </a:lnSpc>
              <a:buNone/>
            </a:pP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6A968DB-3630-4C4B-A2A0-7C8D5CB67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6E4E-B9C6-4B0A-9A64-79C5B8BA09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613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Deep </a:t>
            </a:r>
            <a:r>
              <a:rPr lang="en-US" smtClean="0"/>
              <a:t>Transfer Learning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2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065" y="2601924"/>
            <a:ext cx="4845701" cy="33060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2" y="2672511"/>
            <a:ext cx="7149027" cy="3504451"/>
          </a:xfrm>
        </p:spPr>
        <p:txBody>
          <a:bodyPr>
            <a:normAutofit/>
          </a:bodyPr>
          <a:lstStyle/>
          <a:p>
            <a:pPr lvl="1"/>
            <a:r>
              <a:rPr lang="en-US" sz="2000" dirty="0" smtClean="0"/>
              <a:t>Sometimes referred as domain adaptation</a:t>
            </a:r>
          </a:p>
          <a:p>
            <a:pPr lvl="2"/>
            <a:endParaRPr lang="en-US" dirty="0"/>
          </a:p>
          <a:p>
            <a:r>
              <a:rPr lang="en-US" sz="2300" dirty="0" smtClean="0"/>
              <a:t>The resource-rich domain is known as the </a:t>
            </a:r>
            <a:r>
              <a:rPr lang="en-US" sz="2300" b="1" dirty="0" smtClean="0"/>
              <a:t>source</a:t>
            </a:r>
            <a:r>
              <a:rPr lang="en-US" sz="2300" dirty="0" smtClean="0"/>
              <a:t> </a:t>
            </a:r>
            <a:r>
              <a:rPr lang="en-US" sz="2300" dirty="0" smtClean="0"/>
              <a:t>and </a:t>
            </a:r>
            <a:r>
              <a:rPr lang="en-US" sz="2300" dirty="0" smtClean="0"/>
              <a:t>the low-resource task is known as the </a:t>
            </a:r>
            <a:r>
              <a:rPr lang="en-US" sz="2300" b="1" dirty="0" smtClean="0"/>
              <a:t>target</a:t>
            </a:r>
            <a:r>
              <a:rPr lang="en-US" sz="2300" dirty="0" smtClean="0"/>
              <a:t>.</a:t>
            </a:r>
          </a:p>
          <a:p>
            <a:pPr lvl="2"/>
            <a:endParaRPr lang="en-US" dirty="0"/>
          </a:p>
          <a:p>
            <a:r>
              <a:rPr lang="en-US" sz="2300" dirty="0"/>
              <a:t>Transfer learning </a:t>
            </a:r>
            <a:r>
              <a:rPr lang="en-US" sz="2300" dirty="0" smtClean="0"/>
              <a:t>works the best if the </a:t>
            </a:r>
            <a:r>
              <a:rPr lang="en-US" sz="2300" dirty="0"/>
              <a:t>model features learned from the </a:t>
            </a:r>
            <a:r>
              <a:rPr lang="en-US" sz="2300" dirty="0" smtClean="0"/>
              <a:t>source task are </a:t>
            </a:r>
            <a:r>
              <a:rPr lang="en-US" sz="2300" b="1" dirty="0" smtClean="0"/>
              <a:t>general</a:t>
            </a:r>
            <a:r>
              <a:rPr lang="en-US" sz="2300" dirty="0" smtClean="0"/>
              <a:t> (i.e., domain-independent).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200" y="1826008"/>
            <a:ext cx="104210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Transfer learning aims to leverage the learned knowledge from a resource-rich domain/task to help learning a task with not sufficient training data. </a:t>
            </a:r>
          </a:p>
        </p:txBody>
      </p:sp>
    </p:spTree>
    <p:extLst>
      <p:ext uri="{BB962C8B-B14F-4D97-AF65-F5344CB8AC3E}">
        <p14:creationId xmlns:p14="http://schemas.microsoft.com/office/powerpoint/2010/main" val="26361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Learning Examples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Image Processing:</a:t>
            </a:r>
            <a:r>
              <a:rPr lang="en-US" dirty="0" smtClean="0"/>
              <a:t> Learning a character recognition system on English and use it for German character recognition.</a:t>
            </a:r>
          </a:p>
          <a:p>
            <a:pPr lvl="1"/>
            <a:r>
              <a:rPr lang="en-US" dirty="0" smtClean="0"/>
              <a:t>Which language has more labeled characters?</a:t>
            </a:r>
          </a:p>
          <a:p>
            <a:pPr lvl="1"/>
            <a:r>
              <a:rPr lang="en-US" dirty="0" smtClean="0"/>
              <a:t>Do characters in these two languages share common traits?</a:t>
            </a:r>
          </a:p>
          <a:p>
            <a:pPr lvl="2"/>
            <a:endParaRPr lang="en-US" dirty="0"/>
          </a:p>
          <a:p>
            <a:r>
              <a:rPr lang="en-US" b="1" dirty="0" smtClean="0"/>
              <a:t>Sentiment </a:t>
            </a:r>
            <a:r>
              <a:rPr lang="en-US" b="1" dirty="0"/>
              <a:t>Analysis:</a:t>
            </a:r>
            <a:r>
              <a:rPr lang="en-US" dirty="0"/>
              <a:t> </a:t>
            </a:r>
            <a:r>
              <a:rPr lang="en-US" dirty="0" smtClean="0"/>
              <a:t>Learning a </a:t>
            </a:r>
            <a:r>
              <a:rPr lang="en-US" dirty="0"/>
              <a:t>sentiment analysis system on </a:t>
            </a:r>
            <a:r>
              <a:rPr lang="en-US" dirty="0" smtClean="0"/>
              <a:t>Amazon’s laptops review </a:t>
            </a:r>
            <a:r>
              <a:rPr lang="en-US" dirty="0"/>
              <a:t>and </a:t>
            </a:r>
            <a:r>
              <a:rPr lang="en-US" dirty="0" smtClean="0"/>
              <a:t>apply it to digital camera review.</a:t>
            </a:r>
            <a:endParaRPr lang="en-US" dirty="0"/>
          </a:p>
          <a:p>
            <a:pPr lvl="1"/>
            <a:r>
              <a:rPr lang="en-US" dirty="0"/>
              <a:t>Should we manually label </a:t>
            </a:r>
            <a:r>
              <a:rPr lang="en-US" dirty="0" smtClean="0"/>
              <a:t>many camera reviews from </a:t>
            </a:r>
            <a:r>
              <a:rPr lang="en-US" dirty="0"/>
              <a:t>scratch</a:t>
            </a:r>
            <a:r>
              <a:rPr lang="en-US" dirty="0" smtClean="0"/>
              <a:t>?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What are source and target tasks/domain in the above examples?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1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Learning: Definition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𝒟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𝒟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denote the source and target domains, respectively.</a:t>
                </a:r>
              </a:p>
              <a:p>
                <a:pPr lvl="1"/>
                <a:r>
                  <a:rPr lang="en-US" dirty="0" smtClean="0"/>
                  <a:t>A domain contains the feature space.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Also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𝒯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𝒯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be the source and target tasks, respectively.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>
                    <a:solidFill>
                      <a:srgbClr val="000000"/>
                    </a:solidFill>
                    <a:latin typeface="AdvP7C34"/>
                  </a:rPr>
                  <a:t>T</a:t>
                </a:r>
                <a:r>
                  <a:rPr lang="en-US" dirty="0" smtClean="0">
                    <a:solidFill>
                      <a:srgbClr val="000000"/>
                    </a:solidFill>
                    <a:latin typeface="AdvP7C2E"/>
                  </a:rPr>
                  <a:t>ransfer </a:t>
                </a:r>
                <a:r>
                  <a:rPr lang="en-US" dirty="0">
                    <a:solidFill>
                      <a:srgbClr val="000000"/>
                    </a:solidFill>
                    <a:latin typeface="AdvP7C2E"/>
                  </a:rPr>
                  <a:t>learning </a:t>
                </a:r>
                <a:r>
                  <a:rPr lang="en-US" dirty="0">
                    <a:solidFill>
                      <a:srgbClr val="000000"/>
                    </a:solidFill>
                    <a:latin typeface="AdvP7C34"/>
                  </a:rPr>
                  <a:t>aims to help improve the learning of the target predictive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dvP4C4E74"/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  <a:latin typeface="AdvP7C34"/>
                  </a:rPr>
                  <a:t>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AdvP7C34"/>
                  </a:rPr>
                  <a:t> using </a:t>
                </a:r>
                <a:r>
                  <a:rPr lang="en-US" dirty="0">
                    <a:solidFill>
                      <a:srgbClr val="000000"/>
                    </a:solidFill>
                    <a:latin typeface="AdvP7C34"/>
                  </a:rPr>
                  <a:t>the knowledge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AdvP7C34"/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𝒯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dvP7C34"/>
                  </a:rPr>
                  <a:t>, </a:t>
                </a:r>
                <a:r>
                  <a:rPr lang="en-US" dirty="0" smtClean="0">
                    <a:solidFill>
                      <a:srgbClr val="000000"/>
                    </a:solidFill>
                    <a:latin typeface="AdvP7C34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and/or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𝒯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𝒯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1" y="4549676"/>
            <a:ext cx="9947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76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Transfer Learning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</a:t>
                </a:r>
                <a:r>
                  <a:rPr lang="en-US" dirty="0"/>
                  <a:t>recent progress in deep learning has facilitated transfer learning </a:t>
                </a:r>
                <a:r>
                  <a:rPr lang="en-US" dirty="0" smtClean="0"/>
                  <a:t>mainly because of two reasons: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Networks </a:t>
                </a:r>
                <a:r>
                  <a:rPr lang="en-US" dirty="0"/>
                  <a:t>can be pre-trained on one domain and </a:t>
                </a:r>
                <a:r>
                  <a:rPr lang="en-US" dirty="0" smtClean="0"/>
                  <a:t>be tuned on another domain.</a:t>
                </a: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Network weights </a:t>
                </a:r>
                <a:r>
                  <a:rPr lang="en-US" dirty="0"/>
                  <a:t>can be </a:t>
                </a:r>
                <a:r>
                  <a:rPr lang="en-US" dirty="0" smtClean="0"/>
                  <a:t>shared among different tasks.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A transfer learning task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is a deep transfer learning task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en-US" dirty="0"/>
                  <a:t> is a non-linear function defined by a deep neural </a:t>
                </a:r>
                <a:r>
                  <a:rPr lang="en-US" dirty="0" smtClean="0"/>
                  <a:t>network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Deep Transfer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Four major types of deep transfer learning:</a:t>
            </a:r>
          </a:p>
          <a:p>
            <a:pPr lvl="1"/>
            <a:r>
              <a:rPr lang="en-US" b="1" dirty="0" smtClean="0"/>
              <a:t>Instance-based:</a:t>
            </a:r>
            <a:r>
              <a:rPr lang="en-US" dirty="0" smtClean="0"/>
              <a:t> Reusing the instances </a:t>
            </a:r>
            <a:r>
              <a:rPr lang="en-US" dirty="0"/>
              <a:t>in source domain by </a:t>
            </a:r>
            <a:r>
              <a:rPr lang="en-US" dirty="0" smtClean="0"/>
              <a:t>assigning appropriate weight to them</a:t>
            </a:r>
          </a:p>
          <a:p>
            <a:pPr lvl="2"/>
            <a:endParaRPr lang="en-US" dirty="0" smtClean="0"/>
          </a:p>
          <a:p>
            <a:pPr lvl="1"/>
            <a:r>
              <a:rPr lang="en-US" b="1" dirty="0" smtClean="0"/>
              <a:t>Representation-based:</a:t>
            </a:r>
            <a:r>
              <a:rPr lang="en-US" dirty="0" smtClean="0"/>
              <a:t> Mapping </a:t>
            </a:r>
            <a:r>
              <a:rPr lang="en-US" dirty="0"/>
              <a:t>instances from two domains into a new </a:t>
            </a:r>
            <a:r>
              <a:rPr lang="en-US" dirty="0" smtClean="0"/>
              <a:t>feature space </a:t>
            </a:r>
            <a:r>
              <a:rPr lang="en-US" dirty="0"/>
              <a:t>with </a:t>
            </a:r>
            <a:r>
              <a:rPr lang="en-US" dirty="0" smtClean="0"/>
              <a:t>higher similarity of source and domain</a:t>
            </a:r>
          </a:p>
          <a:p>
            <a:pPr lvl="2"/>
            <a:endParaRPr lang="en-US" dirty="0" smtClean="0"/>
          </a:p>
          <a:p>
            <a:pPr lvl="1"/>
            <a:r>
              <a:rPr lang="en-US" b="1" dirty="0" smtClean="0"/>
              <a:t>Model Sharing-based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smtClean="0"/>
              <a:t>Reusing part </a:t>
            </a:r>
            <a:r>
              <a:rPr lang="en-US" dirty="0"/>
              <a:t>of </a:t>
            </a:r>
            <a:r>
              <a:rPr lang="en-US" dirty="0" smtClean="0"/>
              <a:t>a network (or its parameters) that is pre-trained </a:t>
            </a:r>
            <a:r>
              <a:rPr lang="en-US" dirty="0"/>
              <a:t>in the </a:t>
            </a:r>
            <a:r>
              <a:rPr lang="en-US" dirty="0" smtClean="0"/>
              <a:t>source domain</a:t>
            </a:r>
          </a:p>
          <a:p>
            <a:pPr lvl="2"/>
            <a:endParaRPr lang="en-US" dirty="0" smtClean="0"/>
          </a:p>
          <a:p>
            <a:pPr lvl="1"/>
            <a:r>
              <a:rPr lang="en-US" b="1" dirty="0"/>
              <a:t>Adversarial-based:</a:t>
            </a:r>
            <a:r>
              <a:rPr lang="en-US" dirty="0"/>
              <a:t> </a:t>
            </a:r>
            <a:r>
              <a:rPr lang="en-US" dirty="0" smtClean="0"/>
              <a:t>Using </a:t>
            </a:r>
            <a:r>
              <a:rPr lang="en-US" dirty="0"/>
              <a:t>adversarial </a:t>
            </a:r>
            <a:r>
              <a:rPr lang="en-US" dirty="0" smtClean="0"/>
              <a:t>learning to </a:t>
            </a:r>
            <a:r>
              <a:rPr lang="en-US" dirty="0"/>
              <a:t>find </a:t>
            </a:r>
            <a:r>
              <a:rPr lang="en-US" dirty="0" smtClean="0"/>
              <a:t>transferable features </a:t>
            </a:r>
            <a:r>
              <a:rPr lang="en-US" dirty="0"/>
              <a:t>that </a:t>
            </a:r>
            <a:r>
              <a:rPr lang="en-US" dirty="0" smtClean="0"/>
              <a:t>are </a:t>
            </a:r>
            <a:r>
              <a:rPr lang="en-US" dirty="0"/>
              <a:t>suitable for </a:t>
            </a:r>
            <a:r>
              <a:rPr lang="en-US" dirty="0" smtClean="0"/>
              <a:t>both domains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70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6672</TotalTime>
  <Words>4171</Words>
  <Application>Microsoft Office PowerPoint</Application>
  <PresentationFormat>Widescreen</PresentationFormat>
  <Paragraphs>454</Paragraphs>
  <Slides>39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53" baseType="lpstr">
      <vt:lpstr>SimSun</vt:lpstr>
      <vt:lpstr>AdvP4C4E74</vt:lpstr>
      <vt:lpstr>AdvP7C2E</vt:lpstr>
      <vt:lpstr>AdvP7C34</vt:lpstr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1_Office Theme</vt:lpstr>
      <vt:lpstr>Visio</vt:lpstr>
      <vt:lpstr>Equation</vt:lpstr>
      <vt:lpstr>An Introduction to Deep Transfer Learning</vt:lpstr>
      <vt:lpstr>Acknowledgment</vt:lpstr>
      <vt:lpstr>Outline</vt:lpstr>
      <vt:lpstr>Introduction</vt:lpstr>
      <vt:lpstr>Transfer Learning</vt:lpstr>
      <vt:lpstr>Transfer Learning Examples in Practice</vt:lpstr>
      <vt:lpstr>Transfer Learning: Definition</vt:lpstr>
      <vt:lpstr>Deep Transfer Learning</vt:lpstr>
      <vt:lpstr>Types of Deep Transfer Learning</vt:lpstr>
      <vt:lpstr>Instance-Based Deep Transfer Learning</vt:lpstr>
      <vt:lpstr>Instance-Based Deep Transfer Learning</vt:lpstr>
      <vt:lpstr>Representation-Based Deep Transfer Learning</vt:lpstr>
      <vt:lpstr>Representation-Based Deep Transfer Learning</vt:lpstr>
      <vt:lpstr>Model Sharing-Based Deep Transfer Learning</vt:lpstr>
      <vt:lpstr>Model Sharing-Based Deep Transfer Learning</vt:lpstr>
      <vt:lpstr>Adversarial-Based Deep Transfer Learning</vt:lpstr>
      <vt:lpstr>Implementing Model Sharing-Based Deep Transfer Learning</vt:lpstr>
      <vt:lpstr>Deep Transfer Learning Implementation</vt:lpstr>
      <vt:lpstr>Implementation</vt:lpstr>
      <vt:lpstr>Implementation – Determining the Libraries</vt:lpstr>
      <vt:lpstr>Implementation – Loading the imagenet</vt:lpstr>
      <vt:lpstr>Implementation – Feature Extractor</vt:lpstr>
      <vt:lpstr>Implementation – Creating Training and Testing sets</vt:lpstr>
      <vt:lpstr>Implementation – Training the model</vt:lpstr>
      <vt:lpstr>Research Example 1</vt:lpstr>
      <vt:lpstr>Introduction</vt:lpstr>
      <vt:lpstr>Introduction</vt:lpstr>
      <vt:lpstr>Introduction</vt:lpstr>
      <vt:lpstr>Literature Review – Bidirectional Long Short-Term Memory (BiLSTM)</vt:lpstr>
      <vt:lpstr>Research Gaps and Questions</vt:lpstr>
      <vt:lpstr>Research Design</vt:lpstr>
      <vt:lpstr>Research Design – Cross-Lingual Cyber Threat Detection</vt:lpstr>
      <vt:lpstr>Research Design – JL-CLSTM Procedure</vt:lpstr>
      <vt:lpstr>Research Design - Cross-Lingual Cyber Threat Detection (Cont’d)</vt:lpstr>
      <vt:lpstr>Results - Performance Evaluation</vt:lpstr>
      <vt:lpstr>Conclusion and Future Directions</vt:lpstr>
      <vt:lpstr>Questions</vt:lpstr>
      <vt:lpstr>References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Convolutional Neural Networks</dc:title>
  <dc:creator>Yu, Shuo - (shuoyu)</dc:creator>
  <cp:lastModifiedBy>Ebrahimi, Mohammadreza - (ebrahimi)</cp:lastModifiedBy>
  <cp:revision>240</cp:revision>
  <cp:lastPrinted>2018-10-11T23:49:32Z</cp:lastPrinted>
  <dcterms:created xsi:type="dcterms:W3CDTF">2018-10-03T18:46:46Z</dcterms:created>
  <dcterms:modified xsi:type="dcterms:W3CDTF">2018-10-30T16:51:09Z</dcterms:modified>
</cp:coreProperties>
</file>