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1" r:id="rId6"/>
    <p:sldId id="260" r:id="rId7"/>
    <p:sldId id="264" r:id="rId8"/>
    <p:sldId id="281" r:id="rId9"/>
    <p:sldId id="279" r:id="rId10"/>
    <p:sldId id="280" r:id="rId11"/>
    <p:sldId id="276" r:id="rId12"/>
    <p:sldId id="277" r:id="rId13"/>
    <p:sldId id="278" r:id="rId14"/>
    <p:sldId id="267" r:id="rId15"/>
    <p:sldId id="268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8371-5FBD-41B3-A66B-8479D990582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2B9B-AEB6-4CBA-93BB-E4E0D8FF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From left: Step 1 reduces dimensionality of inputted data until a bottleneck is reached. </a:t>
            </a:r>
          </a:p>
          <a:p>
            <a:pPr algn="l"/>
            <a:r>
              <a:rPr lang="en-US" dirty="0"/>
              <a:t>Step 2 aims to reconstruct output from the bottlenecked representation. </a:t>
            </a:r>
          </a:p>
          <a:p>
            <a:pPr algn="l"/>
            <a:r>
              <a:rPr lang="en-US" dirty="0"/>
              <a:t>Step 3 compares reconstructed output with original input. </a:t>
            </a:r>
          </a:p>
          <a:p>
            <a:pPr algn="l"/>
            <a:r>
              <a:rPr lang="en-US" dirty="0"/>
              <a:t>Step 4 uses backpropagation to adjust </a:t>
            </a:r>
            <a:r>
              <a:rPr lang="en-US" dirty="0" err="1"/>
              <a:t>autoencoder</a:t>
            </a:r>
            <a:r>
              <a:rPr lang="en-US" dirty="0"/>
              <a:t> weights. </a:t>
            </a:r>
          </a:p>
          <a:p>
            <a:pPr algn="l"/>
            <a:r>
              <a:rPr lang="en-US" dirty="0"/>
              <a:t>The process continues until error between output and input is minimized.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5CCD3-1A02-40F2-9142-A3F1E9AE1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D-GCAE has two major components: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GCAE: </a:t>
            </a:r>
            <a:r>
              <a:rPr lang="en-US" dirty="0" smtClean="0"/>
              <a:t>creates task-independent (i.e., general) node </a:t>
            </a:r>
            <a:r>
              <a:rPr lang="en-US" dirty="0" err="1" smtClean="0"/>
              <a:t>embeddings</a:t>
            </a:r>
            <a:r>
              <a:rPr lang="en-US" dirty="0" smtClean="0"/>
              <a:t> for a </a:t>
            </a:r>
            <a:r>
              <a:rPr lang="en-US" dirty="0" err="1" smtClean="0"/>
              <a:t>GoW</a:t>
            </a:r>
            <a:endParaRPr lang="en-US" dirty="0" smtClean="0"/>
          </a:p>
          <a:p>
            <a:pPr lvl="2"/>
            <a:r>
              <a:rPr lang="en-US" b="1" dirty="0" smtClean="0"/>
              <a:t>Approach: </a:t>
            </a:r>
            <a:r>
              <a:rPr lang="en-US" dirty="0" smtClean="0"/>
              <a:t>incorporates modified graph convolution operations into the </a:t>
            </a:r>
            <a:r>
              <a:rPr lang="en-US" dirty="0" err="1" smtClean="0"/>
              <a:t>autoencoder</a:t>
            </a:r>
            <a:r>
              <a:rPr lang="en-US" dirty="0" smtClean="0"/>
              <a:t> 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Diachronic operations:</a:t>
            </a:r>
            <a:r>
              <a:rPr lang="en-US" dirty="0" smtClean="0"/>
              <a:t> maps the evolution (i.e., shift) of hacker exploit terms</a:t>
            </a:r>
          </a:p>
          <a:p>
            <a:pPr lvl="2"/>
            <a:r>
              <a:rPr lang="en-US" b="1" dirty="0" smtClean="0"/>
              <a:t>Approach:</a:t>
            </a:r>
            <a:r>
              <a:rPr lang="en-US" dirty="0" smtClean="0"/>
              <a:t> Aligns </a:t>
            </a:r>
            <a:r>
              <a:rPr lang="en-US" dirty="0" err="1" smtClean="0"/>
              <a:t>embeddings</a:t>
            </a:r>
            <a:r>
              <a:rPr lang="en-US" dirty="0" smtClean="0"/>
              <a:t> spaces using </a:t>
            </a:r>
            <a:r>
              <a:rPr lang="en-US" dirty="0" err="1" smtClean="0"/>
              <a:t>Frobenius</a:t>
            </a:r>
            <a:r>
              <a:rPr lang="en-US" dirty="0" smtClean="0"/>
              <a:t> norm; calculates semantic displacements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3BA4-51B9-436F-B795-03493F569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5CCD3-1A02-40F2-9142-A3F1E9AE1A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in the corpus shifted an average amount of 1.2538 in semantic space.</a:t>
            </a:r>
          </a:p>
          <a:p>
            <a:endParaRPr lang="en-US" dirty="0" smtClean="0"/>
          </a:p>
          <a:p>
            <a:r>
              <a:rPr lang="en-US" dirty="0" smtClean="0"/>
              <a:t>Top 20 terms initially belonged</a:t>
            </a:r>
            <a:r>
              <a:rPr lang="en-US" baseline="0" dirty="0" smtClean="0"/>
              <a:t> to rootkits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3BA4-51B9-436F-B795-03493F569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3BA4-51B9-436F-B795-03493F569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E745-6E5D-46D9-84A2-8F0579E2D200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D6D5-5E27-4B1A-BC0F-45353E4CB911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4A19-1B23-43E0-99D0-9B8FCA2A68B7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C8D-BEBE-444B-9AD9-5A1F9EB7BD5F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FD76-DBEA-47B1-A87A-39442A601977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8647-E5B6-4FAF-A7B3-C6AA00321645}" type="datetime1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1D31-EF51-4068-80B3-8E75668C5135}" type="datetime1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782B-C60F-49D5-85B8-038E85AC1949}" type="datetime1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96C-454D-4EEE-AFF5-C9047608289F}" type="datetime1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14E-C601-4B96-B65E-08ADD599C9E0}" type="datetime1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CFE7-2AEC-409F-BFB5-1EC9E232AEDA}" type="datetime1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2F12-A617-4271-B198-46C55A9E3D42}" type="datetime1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E66A-D750-4956-80ED-49114860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: Overview and Selected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err="1" smtClean="0"/>
              <a:t>Sagar</a:t>
            </a:r>
            <a:r>
              <a:rPr lang="en-US" b="0" dirty="0" smtClean="0"/>
              <a:t> </a:t>
            </a:r>
            <a:r>
              <a:rPr lang="en-US" b="0" dirty="0" err="1" smtClean="0"/>
              <a:t>Samtani</a:t>
            </a:r>
            <a:r>
              <a:rPr lang="en-US" b="0" dirty="0" smtClean="0"/>
              <a:t> and </a:t>
            </a:r>
            <a:r>
              <a:rPr lang="en-US" b="0" dirty="0" err="1" smtClean="0"/>
              <a:t>Hsinchun</a:t>
            </a:r>
            <a:r>
              <a:rPr lang="en-US" b="0" dirty="0" smtClean="0"/>
              <a:t> Chen</a:t>
            </a:r>
          </a:p>
          <a:p>
            <a:r>
              <a:rPr lang="en-US" b="0" dirty="0" smtClean="0"/>
              <a:t>Artificial Intelligence Lab, The University of Arizona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Applications: Diachronic Linguistics to Identify Emerging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achieve </a:t>
            </a:r>
            <a:r>
              <a:rPr lang="en-US" dirty="0" smtClean="0"/>
              <a:t>this goal, </a:t>
            </a:r>
            <a:r>
              <a:rPr lang="en-US" dirty="0"/>
              <a:t>we create a novel deep learning </a:t>
            </a:r>
            <a:r>
              <a:rPr lang="en-US" dirty="0" smtClean="0"/>
              <a:t>framework, </a:t>
            </a:r>
            <a:r>
              <a:rPr lang="en-US" dirty="0"/>
              <a:t>the Diachronic Graph Convolutional </a:t>
            </a:r>
            <a:r>
              <a:rPr lang="en-US" dirty="0" err="1"/>
              <a:t>Autoencoder</a:t>
            </a:r>
            <a:r>
              <a:rPr lang="en-US" dirty="0"/>
              <a:t> (D-GCAE).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D-GCAE </a:t>
            </a:r>
            <a:r>
              <a:rPr lang="en-US" dirty="0"/>
              <a:t>customizes </a:t>
            </a:r>
            <a:r>
              <a:rPr lang="en-US" dirty="0" smtClean="0"/>
              <a:t>Graph </a:t>
            </a:r>
            <a:r>
              <a:rPr lang="en-US" dirty="0"/>
              <a:t>Convolutional Network (GCN</a:t>
            </a:r>
            <a:r>
              <a:rPr lang="en-US" dirty="0" smtClean="0"/>
              <a:t>) operations </a:t>
            </a:r>
            <a:r>
              <a:rPr lang="en-US" dirty="0"/>
              <a:t>and integrates them into the </a:t>
            </a:r>
            <a:r>
              <a:rPr lang="en-US" dirty="0" err="1"/>
              <a:t>autoencoder</a:t>
            </a:r>
            <a:r>
              <a:rPr lang="en-US" dirty="0"/>
              <a:t> architecture. </a:t>
            </a:r>
            <a:r>
              <a:rPr lang="en-US" dirty="0" smtClean="0"/>
              <a:t>This model (GCAE) then: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on a Graph-of-Words (</a:t>
            </a:r>
            <a:r>
              <a:rPr lang="en-US" dirty="0" err="1"/>
              <a:t>GoW</a:t>
            </a:r>
            <a:r>
              <a:rPr lang="en-US" dirty="0"/>
              <a:t>) representation of </a:t>
            </a:r>
            <a:r>
              <a:rPr lang="en-US" dirty="0" smtClean="0"/>
              <a:t>exploit text.  </a:t>
            </a:r>
          </a:p>
          <a:p>
            <a:pPr lvl="2"/>
            <a:r>
              <a:rPr lang="en-US" b="1" dirty="0" smtClean="0"/>
              <a:t>Goal:</a:t>
            </a:r>
            <a:r>
              <a:rPr lang="en-US" dirty="0" smtClean="0"/>
              <a:t> generate node (i.e., word) </a:t>
            </a:r>
            <a:r>
              <a:rPr lang="en-US" dirty="0" err="1"/>
              <a:t>embeddings</a:t>
            </a:r>
            <a:r>
              <a:rPr lang="en-US" dirty="0"/>
              <a:t> in an unsupervised manner.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Uses semantic </a:t>
            </a:r>
            <a:r>
              <a:rPr lang="en-US" dirty="0"/>
              <a:t>displacement </a:t>
            </a:r>
            <a:r>
              <a:rPr lang="en-US" dirty="0" smtClean="0"/>
              <a:t>metrics from </a:t>
            </a:r>
            <a:r>
              <a:rPr lang="en-US" dirty="0"/>
              <a:t>diachronic linguistics </a:t>
            </a:r>
            <a:r>
              <a:rPr lang="en-US" dirty="0" smtClean="0"/>
              <a:t>literature. </a:t>
            </a:r>
          </a:p>
          <a:p>
            <a:pPr lvl="2"/>
            <a:r>
              <a:rPr lang="en-US" b="1" dirty="0" smtClean="0"/>
              <a:t>Goal:</a:t>
            </a:r>
            <a:r>
              <a:rPr lang="en-US" dirty="0" smtClean="0"/>
              <a:t> Identify emerging exploit terms.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/>
              <a:t>Convolutional Networks (GCNs)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hacker forum </a:t>
            </a:r>
            <a:r>
              <a:rPr lang="en-US" dirty="0" err="1"/>
              <a:t>GoWs</a:t>
            </a:r>
            <a:r>
              <a:rPr lang="en-US" dirty="0"/>
              <a:t>, deep learning can reveal latent local and global relationships of exploit terms that would otherwise be overlooked. </a:t>
            </a:r>
          </a:p>
          <a:p>
            <a:pPr lvl="1"/>
            <a:r>
              <a:rPr lang="en-US" dirty="0"/>
              <a:t>An emerging deep learning approach operating </a:t>
            </a:r>
            <a:r>
              <a:rPr lang="en-US" dirty="0" smtClean="0"/>
              <a:t>on text </a:t>
            </a:r>
            <a:r>
              <a:rPr lang="en-US" dirty="0"/>
              <a:t>graphs </a:t>
            </a:r>
            <a:r>
              <a:rPr lang="en-US" dirty="0" smtClean="0"/>
              <a:t>is </a:t>
            </a:r>
            <a:r>
              <a:rPr lang="en-US" dirty="0"/>
              <a:t>the GCN.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GCNs use deep learning to learn </a:t>
            </a:r>
            <a:r>
              <a:rPr lang="en-US" dirty="0" err="1" smtClean="0"/>
              <a:t>embeddings</a:t>
            </a:r>
            <a:r>
              <a:rPr lang="en-US" dirty="0" smtClean="0"/>
              <a:t> from node-attributed networks for supervised learning </a:t>
            </a:r>
            <a:r>
              <a:rPr lang="en-US" dirty="0" smtClean="0"/>
              <a:t>tasks.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GCN learns a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where:</a:t>
            </a:r>
          </a:p>
          <a:p>
            <a:pPr lvl="1"/>
            <a:r>
              <a:rPr lang="en-US" i="1" dirty="0" smtClean="0"/>
              <a:t>X </a:t>
            </a:r>
            <a:r>
              <a:rPr lang="en-US" dirty="0" smtClean="0"/>
              <a:t>is an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F</a:t>
            </a:r>
            <a:r>
              <a:rPr lang="en-US" i="1" dirty="0" smtClean="0"/>
              <a:t> </a:t>
            </a:r>
            <a:r>
              <a:rPr lang="en-US" dirty="0" smtClean="0"/>
              <a:t>input node feature matrix (if nodes have features)</a:t>
            </a:r>
            <a:endParaRPr lang="en-US" i="1" dirty="0" smtClean="0"/>
          </a:p>
          <a:p>
            <a:pPr lvl="1"/>
            <a:r>
              <a:rPr lang="en-US" i="1" dirty="0" smtClean="0"/>
              <a:t>A </a:t>
            </a:r>
            <a:r>
              <a:rPr lang="en-US" dirty="0" smtClean="0"/>
              <a:t>is the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adjacency matrix from graph </a:t>
            </a:r>
            <a:r>
              <a:rPr lang="en-US" i="1" dirty="0" smtClean="0"/>
              <a:t>G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GCN </a:t>
            </a:r>
            <a:r>
              <a:rPr lang="en-US" dirty="0" smtClean="0"/>
              <a:t>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9916"/>
                <a:ext cx="10515600" cy="8280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9916"/>
                <a:ext cx="10515600" cy="82808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3F1-64B1-4150-B836-ACCA0417499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1609" y="2323967"/>
                <a:ext cx="5627191" cy="24006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Neural Network Operations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dirty="0" smtClean="0">
                    <a:latin typeface="Arial Narrow" panose="020B0606020202030204" pitchFamily="34" charset="0"/>
                  </a:rPr>
                  <a:t>is the activation function, usually Rectified Linear Unit (</a:t>
                </a:r>
                <a:r>
                  <a:rPr lang="en-US" dirty="0" err="1" smtClean="0">
                    <a:latin typeface="Arial Narrow" panose="020B0606020202030204" pitchFamily="34" charset="0"/>
                  </a:rPr>
                  <a:t>ReLU</a:t>
                </a:r>
                <a:r>
                  <a:rPr lang="en-US" dirty="0" smtClean="0">
                    <a:latin typeface="Arial Narrow" panose="020B0606020202030204" pitchFamily="34" charset="0"/>
                  </a:rPr>
                  <a:t>)</a:t>
                </a:r>
              </a:p>
              <a:p>
                <a:endParaRPr lang="en-US" sz="1200" dirty="0" smtClean="0">
                  <a:latin typeface="Arial Narrow" panose="020B0606020202030204" pitchFamily="34" charset="0"/>
                </a:endParaRPr>
              </a:p>
              <a:p>
                <a:r>
                  <a:rPr lang="en-US" b="1" dirty="0" smtClean="0">
                    <a:latin typeface="Arial Narrow" panose="020B0606020202030204" pitchFamily="34" charset="0"/>
                  </a:rPr>
                  <a:t>H</a:t>
                </a:r>
                <a:r>
                  <a:rPr lang="en-US" b="1" baseline="30000" dirty="0" smtClean="0">
                    <a:latin typeface="Arial Narrow" panose="020B0606020202030204" pitchFamily="34" charset="0"/>
                  </a:rPr>
                  <a:t>(l</a:t>
                </a:r>
                <a:r>
                  <a:rPr lang="en-US" b="1" baseline="30000" dirty="0">
                    <a:latin typeface="Arial Narrow" panose="020B0606020202030204" pitchFamily="34" charset="0"/>
                  </a:rPr>
                  <a:t>)</a:t>
                </a:r>
                <a:r>
                  <a:rPr lang="en-US" dirty="0">
                    <a:latin typeface="Arial Narrow" panose="020B0606020202030204" pitchFamily="34" charset="0"/>
                  </a:rPr>
                  <a:t> is the row-wise embedding of the graph nodes in the lth layer </a:t>
                </a:r>
                <a:endParaRPr lang="en-US" dirty="0" smtClean="0">
                  <a:latin typeface="Arial Narrow" panose="020B0606020202030204" pitchFamily="34" charset="0"/>
                </a:endParaRPr>
              </a:p>
              <a:p>
                <a:endParaRPr lang="en-US" sz="1200" dirty="0" smtClean="0">
                  <a:latin typeface="Arial Narrow" panose="020B0606020202030204" pitchFamily="34" charset="0"/>
                </a:endParaRPr>
              </a:p>
              <a:p>
                <a:r>
                  <a:rPr lang="en-US" b="1" dirty="0" smtClean="0">
                    <a:latin typeface="Arial Narrow" panose="020B0606020202030204" pitchFamily="34" charset="0"/>
                  </a:rPr>
                  <a:t>W</a:t>
                </a:r>
                <a:r>
                  <a:rPr lang="en-US" b="1" baseline="30000" dirty="0" smtClean="0">
                    <a:latin typeface="Arial Narrow" panose="020B0606020202030204" pitchFamily="34" charset="0"/>
                  </a:rPr>
                  <a:t>(l</a:t>
                </a:r>
                <a:r>
                  <a:rPr lang="en-US" b="1" baseline="30000" dirty="0">
                    <a:latin typeface="Arial Narrow" panose="020B0606020202030204" pitchFamily="34" charset="0"/>
                  </a:rPr>
                  <a:t>)</a:t>
                </a:r>
                <a:r>
                  <a:rPr lang="en-US" dirty="0">
                    <a:latin typeface="Arial Narrow" panose="020B0606020202030204" pitchFamily="34" charset="0"/>
                  </a:rPr>
                  <a:t> is the a weight parameter </a:t>
                </a:r>
                <a:r>
                  <a:rPr lang="en-US" dirty="0" smtClean="0">
                    <a:latin typeface="Arial Narrow" panose="020B0606020202030204" pitchFamily="34" charset="0"/>
                  </a:rPr>
                  <a:t>matrix (updated through </a:t>
                </a:r>
                <a:r>
                  <a:rPr lang="en-US" dirty="0" err="1" smtClean="0">
                    <a:latin typeface="Arial Narrow" panose="020B0606020202030204" pitchFamily="34" charset="0"/>
                  </a:rPr>
                  <a:t>backprop</a:t>
                </a:r>
                <a:r>
                  <a:rPr lang="en-US" dirty="0" smtClean="0">
                    <a:latin typeface="Arial Narrow" panose="020B0606020202030204" pitchFamily="34" charset="0"/>
                  </a:rPr>
                  <a:t>)</a:t>
                </a:r>
                <a:endParaRPr lang="en-US" b="1" dirty="0">
                  <a:latin typeface="Arial Narrow" panose="020B0606020202030204" pitchFamily="34" charset="0"/>
                </a:endParaRPr>
              </a:p>
              <a:p>
                <a:endParaRPr lang="en-US" sz="1200" b="1" dirty="0" smtClean="0">
                  <a:latin typeface="Arial Narrow" panose="020B0606020202030204" pitchFamily="34" charset="0"/>
                </a:endParaRPr>
              </a:p>
              <a:p>
                <a:r>
                  <a:rPr lang="en-US" b="1" dirty="0" smtClean="0">
                    <a:latin typeface="Arial Narrow" panose="020B0606020202030204" pitchFamily="34" charset="0"/>
                  </a:rPr>
                  <a:t>Value: </a:t>
                </a:r>
                <a:r>
                  <a:rPr lang="en-US" dirty="0" smtClean="0">
                    <a:latin typeface="Arial Narrow" panose="020B0606020202030204" pitchFamily="34" charset="0"/>
                  </a:rPr>
                  <a:t>Extract salient structural and nodal features to learn a pre-specified label without manual feature engineering.</a:t>
                </a:r>
                <a:endParaRPr lang="en-US" b="1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09" y="2323967"/>
                <a:ext cx="5627191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754" t="-1504" r="-431" b="-250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103" y="2318586"/>
                <a:ext cx="5982296" cy="2908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Graph Convolution Operations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 smtClean="0">
                    <a:latin typeface="Arial Narrow" panose="020B0606020202030204" pitchFamily="34" charset="0"/>
                  </a:rPr>
                  <a:t> is the graph convolution. It can be decomposed into: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latin typeface="Arial Narrow" panose="020B0606020202030204" pitchFamily="34" charset="0"/>
                </a:endParaRPr>
              </a:p>
              <a:p>
                <a:r>
                  <a:rPr lang="en-US" b="1" dirty="0" smtClean="0">
                    <a:latin typeface="Arial Narrow" panose="020B0606020202030204" pitchFamily="34" charset="0"/>
                  </a:rPr>
                  <a:t>Where:</a:t>
                </a:r>
                <a:endParaRPr lang="en-US" b="1" i="1" dirty="0" smtClean="0">
                  <a:latin typeface="Arial Narrow" panose="020B0606020202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 smtClean="0">
                    <a:latin typeface="Arial Narrow" panose="020B0606020202030204" pitchFamily="34" charset="0"/>
                  </a:rPr>
                  <a:t> is the identity matrix </a:t>
                </a:r>
                <a:r>
                  <a:rPr lang="en-US" i="1" dirty="0">
                    <a:latin typeface="Arial Narrow" panose="020B0606020202030204" pitchFamily="34" charset="0"/>
                  </a:rPr>
                  <a:t>I</a:t>
                </a:r>
                <a:r>
                  <a:rPr lang="en-US" baseline="-25000" dirty="0">
                    <a:latin typeface="Arial Narrow" panose="020B0606020202030204" pitchFamily="34" charset="0"/>
                  </a:rPr>
                  <a:t>N</a:t>
                </a:r>
                <a:r>
                  <a:rPr lang="en-US" dirty="0">
                    <a:latin typeface="Arial Narrow" panose="020B0606020202030204" pitchFamily="34" charset="0"/>
                  </a:rPr>
                  <a:t> +</a:t>
                </a:r>
                <a:r>
                  <a:rPr lang="en-US" dirty="0" smtClean="0">
                    <a:latin typeface="Arial Narrow" panose="020B0606020202030204" pitchFamily="34" charset="0"/>
                  </a:rPr>
                  <a:t> </a:t>
                </a:r>
                <a:r>
                  <a:rPr lang="en-US" i="1" dirty="0">
                    <a:latin typeface="Arial Narrow" panose="020B0606020202030204" pitchFamily="34" charset="0"/>
                  </a:rPr>
                  <a:t>A </a:t>
                </a:r>
                <a:r>
                  <a:rPr lang="en-US" dirty="0" smtClean="0">
                    <a:latin typeface="Arial Narrow" panose="020B0606020202030204" pitchFamily="34" charset="0"/>
                  </a:rPr>
                  <a:t>(to prevent information loss)</a:t>
                </a:r>
                <a:endParaRPr lang="en-US" dirty="0">
                  <a:latin typeface="Arial Narrow" panose="020B0606020202030204" pitchFamily="34" charset="0"/>
                </a:endParaRPr>
              </a:p>
              <a:p>
                <a:endParaRPr lang="en-US" sz="1050" dirty="0" smtClean="0">
                  <a:latin typeface="Arial Narrow" panose="020B0606020202030204" pitchFamily="34" charset="0"/>
                </a:endParaRPr>
              </a:p>
              <a:p>
                <a:r>
                  <a:rPr lang="en-US" b="1" i="1" dirty="0" smtClean="0">
                    <a:latin typeface="Arial Narrow" panose="020B0606020202030204" pitchFamily="34" charset="0"/>
                  </a:rPr>
                  <a:t>D </a:t>
                </a:r>
                <a:r>
                  <a:rPr lang="en-US" dirty="0" smtClean="0">
                    <a:latin typeface="Arial Narrow" panose="020B0606020202030204" pitchFamily="34" charset="0"/>
                  </a:rPr>
                  <a:t>is the degree matrix (normalizes features to prevent scaling issues)</a:t>
                </a:r>
                <a:endParaRPr lang="en-US" b="1" i="1" dirty="0" smtClean="0">
                  <a:latin typeface="Arial Narrow" panose="020B0606020202030204" pitchFamily="34" charset="0"/>
                </a:endParaRPr>
              </a:p>
              <a:p>
                <a:endParaRPr lang="en-US" sz="1000" b="1" dirty="0" smtClean="0">
                  <a:latin typeface="Arial Narrow" panose="020B0606020202030204" pitchFamily="34" charset="0"/>
                </a:endParaRPr>
              </a:p>
              <a:p>
                <a:r>
                  <a:rPr lang="en-US" b="1" dirty="0" smtClean="0">
                    <a:latin typeface="Arial Narrow" panose="020B0606020202030204" pitchFamily="34" charset="0"/>
                  </a:rPr>
                  <a:t>Note:</a:t>
                </a:r>
                <a:r>
                  <a:rPr lang="en-US" dirty="0" smtClean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>
                    <a:latin typeface="Arial Narrow" panose="020B0606020202030204" pitchFamily="34" charset="0"/>
                  </a:rPr>
                  <a:t> convolves around each node’s neighborhood to capture information, simulating the convolutions seen in a traditional CNN.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3" y="2318586"/>
                <a:ext cx="5982296" cy="2908425"/>
              </a:xfrm>
              <a:prstGeom prst="rect">
                <a:avLst/>
              </a:prstGeom>
              <a:blipFill rotWithShape="0">
                <a:blip r:embed="rId5"/>
                <a:stretch>
                  <a:fillRect l="-609" t="-1245" r="-203" b="-41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406148" y="1414000"/>
            <a:ext cx="1434904" cy="469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09905" y="1411652"/>
            <a:ext cx="269631" cy="4691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75337" y="1411655"/>
            <a:ext cx="321754" cy="469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4" idx="2"/>
            <a:endCxn id="11" idx="0"/>
          </p:cNvCxnSpPr>
          <p:nvPr/>
        </p:nvCxnSpPr>
        <p:spPr>
          <a:xfrm rot="5400000">
            <a:off x="4498589" y="672453"/>
            <a:ext cx="437795" cy="28544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6" idx="0"/>
          </p:cNvCxnSpPr>
          <p:nvPr/>
        </p:nvCxnSpPr>
        <p:spPr>
          <a:xfrm rot="16200000" flipH="1">
            <a:off x="7928988" y="1077750"/>
            <a:ext cx="440828" cy="205160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6" idx="0"/>
          </p:cNvCxnSpPr>
          <p:nvPr/>
        </p:nvCxnSpPr>
        <p:spPr>
          <a:xfrm rot="16200000" flipH="1">
            <a:off x="7184123" y="332884"/>
            <a:ext cx="443173" cy="35389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46720" y="117677"/>
            <a:ext cx="414528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Selected studies using GCN’s on text graphs are summarized in Table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294" y="5798145"/>
            <a:ext cx="1172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Note:</a:t>
            </a:r>
            <a:r>
              <a:rPr lang="en-US" sz="2000" dirty="0" smtClean="0">
                <a:latin typeface="Arial Narrow" panose="020B0606020202030204" pitchFamily="34" charset="0"/>
              </a:rPr>
              <a:t> While </a:t>
            </a:r>
            <a:r>
              <a:rPr lang="en-US" sz="2000" i="1" dirty="0">
                <a:latin typeface="Arial Narrow" panose="020B0606020202030204" pitchFamily="34" charset="0"/>
              </a:rPr>
              <a:t>A </a:t>
            </a:r>
            <a:r>
              <a:rPr lang="en-US" sz="2000" dirty="0">
                <a:latin typeface="Arial Narrow" panose="020B0606020202030204" pitchFamily="34" charset="0"/>
              </a:rPr>
              <a:t>and </a:t>
            </a:r>
            <a:r>
              <a:rPr lang="en-US" sz="2000" i="1" dirty="0">
                <a:latin typeface="Arial Narrow" panose="020B0606020202030204" pitchFamily="34" charset="0"/>
              </a:rPr>
              <a:t>X </a:t>
            </a:r>
            <a:r>
              <a:rPr lang="en-US" sz="2000" dirty="0">
                <a:latin typeface="Arial Narrow" panose="020B0606020202030204" pitchFamily="34" charset="0"/>
              </a:rPr>
              <a:t>could be concatenated and inputted into an ANN, </a:t>
            </a:r>
            <a:r>
              <a:rPr lang="en-US" sz="2000" dirty="0" smtClean="0">
                <a:latin typeface="Arial Narrow" panose="020B0606020202030204" pitchFamily="34" charset="0"/>
              </a:rPr>
              <a:t>these operations controls the number of parameters, 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appropriately scales features, and is robust to network size changes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92287" y="1422907"/>
          <a:ext cx="11736579" cy="18264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5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8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92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57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696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Year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Author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Dataset(s)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Task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Nodes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Edges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Haija et al.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Pubmed, Citeseer, Cora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Semi-supervised classification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Citations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Chen et al.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Cora, Pubmed, Reddit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Node classification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Citations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Kipf et al.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Cora, Citeseer, Pubmed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 prediction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Citations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Hamilton et al.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Citation, Reddit, PPI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Node classification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Citations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Yasunaga et al.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Understanding Conferences Papers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 classification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Sentences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Cosine similarity threshold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Kipf and Welling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Citeseer, Cora, Pubmed, Nell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Semi-supervised classification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Citations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3F1-64B1-4150-B836-ACCA0417499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974" y="3155214"/>
            <a:ext cx="360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Table 2. Selected Studies Using GCNs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2859" y="3524546"/>
            <a:ext cx="10686283" cy="3169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GCNs </a:t>
            </a:r>
            <a:r>
              <a:rPr lang="en-US" dirty="0"/>
              <a:t>have </a:t>
            </a:r>
            <a:r>
              <a:rPr lang="en-US" dirty="0" smtClean="0"/>
              <a:t>been applied to classify documents semi and </a:t>
            </a:r>
            <a:r>
              <a:rPr lang="en-US" dirty="0"/>
              <a:t>fully-supervised </a:t>
            </a:r>
            <a:r>
              <a:rPr lang="en-US" dirty="0" smtClean="0"/>
              <a:t>settings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Also </a:t>
            </a:r>
            <a:r>
              <a:rPr lang="en-US" dirty="0"/>
              <a:t>applied the GCN for link prediction in document networks (</a:t>
            </a:r>
            <a:r>
              <a:rPr lang="en-US" dirty="0" err="1"/>
              <a:t>Kipf</a:t>
            </a:r>
            <a:r>
              <a:rPr lang="en-US" dirty="0"/>
              <a:t> et al. 2017). 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Despite GCNs’ </a:t>
            </a:r>
            <a:r>
              <a:rPr lang="en-US" dirty="0"/>
              <a:t>breadth of applications, it </a:t>
            </a:r>
            <a:r>
              <a:rPr lang="en-US" dirty="0" smtClean="0"/>
              <a:t>is designed for supervised learning tasks. </a:t>
            </a:r>
          </a:p>
          <a:p>
            <a:pPr lvl="1"/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the learned </a:t>
            </a:r>
            <a:r>
              <a:rPr lang="en-US" dirty="0" err="1" smtClean="0"/>
              <a:t>embeddings</a:t>
            </a:r>
            <a:r>
              <a:rPr lang="en-US" dirty="0" smtClean="0"/>
              <a:t> are </a:t>
            </a:r>
            <a:r>
              <a:rPr lang="en-US" dirty="0"/>
              <a:t>task-specific; they are the most salient features that create the best mappings between the input data and pre-specified output labels.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a result, these node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are less suitable for </a:t>
            </a:r>
            <a:r>
              <a:rPr lang="en-US" dirty="0" smtClean="0"/>
              <a:t>and generalizable to other tasks.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7480" y="1422907"/>
            <a:ext cx="2517460" cy="181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75430" y="1441957"/>
            <a:ext cx="3453436" cy="1807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559859"/>
            <a:ext cx="4737852" cy="5136302"/>
          </a:xfrm>
        </p:spPr>
        <p:txBody>
          <a:bodyPr>
            <a:normAutofit/>
          </a:bodyPr>
          <a:lstStyle/>
          <a:p>
            <a:r>
              <a:rPr lang="en-US" b="1" dirty="0"/>
              <a:t>Contribution:</a:t>
            </a:r>
          </a:p>
          <a:p>
            <a:pPr lvl="1"/>
            <a:r>
              <a:rPr lang="en-US" dirty="0"/>
              <a:t>First method (to our knowledge) that learns word </a:t>
            </a:r>
            <a:r>
              <a:rPr lang="en-US" dirty="0" err="1"/>
              <a:t>embeddings</a:t>
            </a:r>
            <a:r>
              <a:rPr lang="en-US" dirty="0"/>
              <a:t> by representing text in as a graph. </a:t>
            </a:r>
          </a:p>
          <a:p>
            <a:pPr lvl="2"/>
            <a:endParaRPr lang="en-US" dirty="0"/>
          </a:p>
          <a:p>
            <a:r>
              <a:rPr lang="en-US" b="1" dirty="0"/>
              <a:t>Value:</a:t>
            </a:r>
            <a:endParaRPr lang="en-US" dirty="0"/>
          </a:p>
          <a:p>
            <a:pPr lvl="1"/>
            <a:r>
              <a:rPr lang="en-US" dirty="0"/>
              <a:t>Generated embedding can be used for multiple tasks. </a:t>
            </a:r>
          </a:p>
          <a:p>
            <a:pPr lvl="1"/>
            <a:r>
              <a:rPr lang="en-US" dirty="0"/>
              <a:t>GCAE component can be used in multiple social media contexts and text corpora.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0969" y="365125"/>
            <a:ext cx="437638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GCAE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03757"/>
              </p:ext>
            </p:extLst>
          </p:nvPr>
        </p:nvGraphicFramePr>
        <p:xfrm>
          <a:off x="4654459" y="27174"/>
          <a:ext cx="7537541" cy="397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334347" imgH="3343275" progId="Visio.Drawing.15">
                  <p:embed/>
                </p:oleObj>
              </mc:Choice>
              <mc:Fallback>
                <p:oleObj name="Visio" r:id="rId3" imgW="6334347" imgH="33432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459" y="27174"/>
                        <a:ext cx="7537541" cy="3974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1247" y="4290818"/>
                <a:ext cx="6866965" cy="24020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Custom Graph Convolutions Integrated into </a:t>
                </a:r>
                <a:r>
                  <a:rPr lang="en-US" sz="2000" b="1" u="sng" dirty="0" err="1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Autoencoder</a:t>
                </a:r>
                <a:r>
                  <a:rPr lang="en-US" sz="2000" b="1" u="sng" dirty="0" smtClean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Arial Narrow" panose="020B0606020202030204" pitchFamily="34" charset="0"/>
                  </a:rPr>
                  <a:t> is the graph convolution. It can be decomposed into: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US" sz="1600" i="1" dirty="0">
                          <a:latin typeface="Arial Narrow" panose="020B0606020202030204" pitchFamily="34" charset="0"/>
                        </a:rPr>
                        <m:t>A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 smtClean="0">
                  <a:latin typeface="Arial Narrow" panose="020B0606020202030204" pitchFamily="34" charset="0"/>
                </a:endParaRPr>
              </a:p>
              <a:p>
                <a:r>
                  <a:rPr lang="en-US" sz="1600" b="1" dirty="0" smtClean="0">
                    <a:latin typeface="Arial Narrow" panose="020B0606020202030204" pitchFamily="34" charset="0"/>
                  </a:rPr>
                  <a:t>Where:</a:t>
                </a:r>
                <a:endParaRPr lang="en-US" sz="1600" b="1" i="1" dirty="0" smtClean="0">
                  <a:latin typeface="Arial Narrow" panose="020B0606020202030204" pitchFamily="34" charset="0"/>
                </a:endParaRPr>
              </a:p>
              <a:p>
                <a:r>
                  <a:rPr lang="en-US" sz="1600" i="1" dirty="0" smtClean="0">
                    <a:latin typeface="Arial Narrow" panose="020B0606020202030204" pitchFamily="34" charset="0"/>
                  </a:rPr>
                  <a:t>A 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is adjacency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atin typeface="Arial Narrow" panose="020B0606020202030204" pitchFamily="34" charset="0"/>
                  </a:rPr>
                  <a:t>Customization: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 we </a:t>
                </a:r>
                <a:r>
                  <a:rPr lang="en-US" sz="1600" dirty="0">
                    <a:latin typeface="Arial Narrow" panose="020B0606020202030204" pitchFamily="34" charset="0"/>
                  </a:rPr>
                  <a:t>remove identity 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matrix </a:t>
                </a:r>
                <a:r>
                  <a:rPr lang="en-US" sz="1600" i="1" dirty="0" smtClean="0">
                    <a:latin typeface="Arial Narrow" panose="020B0606020202030204" pitchFamily="34" charset="0"/>
                  </a:rPr>
                  <a:t>I</a:t>
                </a:r>
                <a:r>
                  <a:rPr lang="en-US" sz="1600" baseline="-25000" dirty="0" smtClean="0">
                    <a:latin typeface="Arial Narrow" panose="020B0606020202030204" pitchFamily="34" charset="0"/>
                  </a:rPr>
                  <a:t>N 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to prevent self-loops.</a:t>
                </a:r>
                <a:endParaRPr lang="en-US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atin typeface="Arial Narrow" panose="020B0606020202030204" pitchFamily="34" charset="0"/>
                  </a:rPr>
                  <a:t>Justification: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 Limits redundant information if a word appears in a post twice.  </a:t>
                </a:r>
                <a:endParaRPr lang="en-US" sz="1600" dirty="0">
                  <a:latin typeface="Arial Narrow" panose="020B0606020202030204" pitchFamily="34" charset="0"/>
                </a:endParaRPr>
              </a:p>
              <a:p>
                <a:endParaRPr lang="en-US" sz="1000" dirty="0" smtClean="0">
                  <a:latin typeface="Arial Narrow" panose="020B0606020202030204" pitchFamily="34" charset="0"/>
                </a:endParaRPr>
              </a:p>
              <a:p>
                <a:r>
                  <a:rPr lang="en-US" sz="1600" b="1" i="1" dirty="0" smtClean="0">
                    <a:latin typeface="Arial Narrow" panose="020B0606020202030204" pitchFamily="34" charset="0"/>
                  </a:rPr>
                  <a:t>D </a:t>
                </a:r>
                <a:r>
                  <a:rPr lang="en-US" sz="1600" dirty="0" smtClean="0">
                    <a:latin typeface="Arial Narrow" panose="020B0606020202030204" pitchFamily="34" charset="0"/>
                  </a:rPr>
                  <a:t>is the degree matrix</a:t>
                </a:r>
                <a:endParaRPr lang="en-US" sz="1600" b="1" i="1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4290818"/>
                <a:ext cx="6866965" cy="2402004"/>
              </a:xfrm>
              <a:prstGeom prst="rect">
                <a:avLst/>
              </a:prstGeom>
              <a:blipFill rotWithShape="0">
                <a:blip r:embed="rId6"/>
                <a:stretch>
                  <a:fillRect l="-354" t="-1003" b="-150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723529" y="3693459"/>
            <a:ext cx="717177" cy="30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5771" y="3671927"/>
            <a:ext cx="452724" cy="29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71207" y="3698823"/>
            <a:ext cx="981640" cy="266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0"/>
            <a:endCxn id="8" idx="2"/>
          </p:cNvCxnSpPr>
          <p:nvPr/>
        </p:nvCxnSpPr>
        <p:spPr>
          <a:xfrm flipH="1" flipV="1">
            <a:off x="7082118" y="4001294"/>
            <a:ext cx="1622612" cy="289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9" idx="2"/>
          </p:cNvCxnSpPr>
          <p:nvPr/>
        </p:nvCxnSpPr>
        <p:spPr>
          <a:xfrm flipV="1">
            <a:off x="8704730" y="3965436"/>
            <a:ext cx="87403" cy="32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</p:cNvCxnSpPr>
          <p:nvPr/>
        </p:nvCxnSpPr>
        <p:spPr>
          <a:xfrm flipV="1">
            <a:off x="8704730" y="3965436"/>
            <a:ext cx="1120588" cy="32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GCAE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3F1-64B1-4150-B836-ACCA04174995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078" y="1431168"/>
            <a:ext cx="6356875" cy="54268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Encoder “encodes” the network’s adjacency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matrix into an embedding using </a:t>
            </a:r>
            <a:r>
              <a:rPr lang="en-US" dirty="0" smtClean="0">
                <a:solidFill>
                  <a:srgbClr val="FF0000"/>
                </a:solidFill>
              </a:rPr>
              <a:t>custom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graph convolutions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layer </a:t>
            </a:r>
            <a:r>
              <a:rPr lang="en-US" b="1" dirty="0" smtClean="0"/>
              <a:t>reduces </a:t>
            </a:r>
            <a:r>
              <a:rPr lang="en-US" dirty="0" smtClean="0"/>
              <a:t>dimensionality.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2: </a:t>
            </a:r>
            <a:r>
              <a:rPr lang="en-US" dirty="0" smtClean="0"/>
              <a:t>Decoder “decodes” embedding using </a:t>
            </a:r>
            <a:r>
              <a:rPr lang="en-US" dirty="0" smtClean="0">
                <a:solidFill>
                  <a:srgbClr val="FF0000"/>
                </a:solidFill>
              </a:rPr>
              <a:t>graph convolutions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 reconstruct graph.  </a:t>
            </a:r>
          </a:p>
          <a:p>
            <a:pPr lvl="1"/>
            <a:r>
              <a:rPr lang="en-US" dirty="0"/>
              <a:t>Each layer </a:t>
            </a:r>
            <a:r>
              <a:rPr lang="en-US" b="1" dirty="0" smtClean="0"/>
              <a:t>increases</a:t>
            </a:r>
            <a:r>
              <a:rPr lang="en-US" dirty="0" smtClean="0"/>
              <a:t> </a:t>
            </a:r>
            <a:r>
              <a:rPr lang="en-US" dirty="0"/>
              <a:t>dimensionality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MSE is calculated between the </a:t>
            </a:r>
            <a:r>
              <a:rPr lang="en-US" dirty="0" smtClean="0">
                <a:solidFill>
                  <a:srgbClr val="FF0000"/>
                </a:solidFill>
              </a:rPr>
              <a:t>reconstructed and original graphs</a:t>
            </a:r>
            <a:r>
              <a:rPr lang="en-US" dirty="0" smtClean="0"/>
              <a:t>. 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4: </a:t>
            </a:r>
            <a:r>
              <a:rPr lang="en-US" dirty="0" smtClean="0"/>
              <a:t>Error </a:t>
            </a:r>
            <a:r>
              <a:rPr lang="en-US" dirty="0" err="1" smtClean="0"/>
              <a:t>backpropagates</a:t>
            </a:r>
            <a:r>
              <a:rPr lang="en-US" dirty="0" smtClean="0"/>
              <a:t> to adjust weights. 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5:</a:t>
            </a:r>
            <a:r>
              <a:rPr lang="en-US" dirty="0" smtClean="0"/>
              <a:t> Repeat steps 1-4 until MSE is minimized.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6720" y="117677"/>
            <a:ext cx="414528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Note: </a:t>
            </a:r>
            <a:r>
              <a:rPr lang="en-US" b="1" dirty="0" smtClean="0">
                <a:solidFill>
                  <a:schemeClr val="bg1"/>
                </a:solidFill>
              </a:rPr>
              <a:t>All areas marked in red are extensions of the standard </a:t>
            </a:r>
            <a:r>
              <a:rPr lang="en-US" b="1" dirty="0" err="1" smtClean="0">
                <a:solidFill>
                  <a:schemeClr val="bg1"/>
                </a:solidFill>
              </a:rPr>
              <a:t>autoencoder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6842" y="5104784"/>
            <a:ext cx="53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Graph </a:t>
            </a:r>
            <a:r>
              <a:rPr lang="en-US" b="1" dirty="0" smtClean="0">
                <a:latin typeface="Arial Narrow" panose="020B0606020202030204" pitchFamily="34" charset="0"/>
              </a:rPr>
              <a:t>Convolutional </a:t>
            </a:r>
            <a:r>
              <a:rPr lang="en-US" b="1" dirty="0" err="1" smtClean="0">
                <a:latin typeface="Arial Narrow" panose="020B0606020202030204" pitchFamily="34" charset="0"/>
              </a:rPr>
              <a:t>Autoencoder</a:t>
            </a:r>
            <a:r>
              <a:rPr lang="en-US" b="1" dirty="0" smtClean="0">
                <a:latin typeface="Arial Narrow" panose="020B0606020202030204" pitchFamily="34" charset="0"/>
              </a:rPr>
              <a:t> Architecture 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31309" y="1336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31308" y="1552148"/>
          <a:ext cx="6475369" cy="341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6334081" imgH="3343255" progId="Visio.Drawing.15">
                  <p:embed/>
                </p:oleObj>
              </mc:Choice>
              <mc:Fallback>
                <p:oleObj name="Visio" r:id="rId3" imgW="6334081" imgH="334325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308" y="1552148"/>
                        <a:ext cx="6475369" cy="3414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83" y="42400"/>
            <a:ext cx="10887635" cy="1325563"/>
          </a:xfrm>
        </p:spPr>
        <p:txBody>
          <a:bodyPr/>
          <a:lstStyle/>
          <a:p>
            <a:r>
              <a:rPr lang="en-US" dirty="0" smtClean="0"/>
              <a:t>Diachronic </a:t>
            </a:r>
            <a:r>
              <a:rPr lang="en-US" dirty="0" smtClean="0"/>
              <a:t>Operations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16" y="1134884"/>
            <a:ext cx="8728930" cy="34446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4471" y="5135308"/>
            <a:ext cx="11923059" cy="1722691"/>
          </a:xfrm>
        </p:spPr>
        <p:txBody>
          <a:bodyPr>
            <a:normAutofit/>
          </a:bodyPr>
          <a:lstStyle/>
          <a:p>
            <a:r>
              <a:rPr lang="en-US" b="1" dirty="0" smtClean="0"/>
              <a:t>The second component applies diachronic operations </a:t>
            </a:r>
            <a:r>
              <a:rPr lang="en-US" b="1" dirty="0" smtClean="0"/>
              <a:t>to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Align generated embedding spaces from each time-spell </a:t>
            </a:r>
            <a:r>
              <a:rPr lang="en-US" b="1" dirty="0" smtClean="0"/>
              <a:t>(Step 1)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 semantic displacement of each word across time-spells </a:t>
            </a:r>
            <a:r>
              <a:rPr lang="en-US" b="1" dirty="0" smtClean="0"/>
              <a:t>(Step 2)</a:t>
            </a:r>
            <a:r>
              <a:rPr lang="en-US" dirty="0" smtClean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991" y="3397623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990" y="4114796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05363" y="2716224"/>
            <a:ext cx="2832850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Framework Summary (Novelty)</a:t>
            </a:r>
            <a:endParaRPr lang="en-US" b="1" u="sng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 Narrow" panose="020B0606020202030204" pitchFamily="34" charset="0"/>
              </a:rPr>
              <a:t>GCAE:</a:t>
            </a:r>
            <a:r>
              <a:rPr lang="en-US" sz="1600" dirty="0" smtClean="0">
                <a:latin typeface="Arial Narrow" panose="020B0606020202030204" pitchFamily="34" charset="0"/>
              </a:rPr>
              <a:t> Graph </a:t>
            </a:r>
            <a:r>
              <a:rPr lang="en-US" sz="1600" dirty="0">
                <a:latin typeface="Arial Narrow" panose="020B0606020202030204" pitchFamily="34" charset="0"/>
              </a:rPr>
              <a:t>convolutions customized for </a:t>
            </a:r>
            <a:r>
              <a:rPr lang="en-US" sz="1600" dirty="0" err="1">
                <a:latin typeface="Arial Narrow" panose="020B0606020202030204" pitchFamily="34" charset="0"/>
              </a:rPr>
              <a:t>GoW’s</a:t>
            </a:r>
            <a:r>
              <a:rPr lang="en-US" sz="1600" dirty="0">
                <a:latin typeface="Arial Narrow" panose="020B0606020202030204" pitchFamily="34" charset="0"/>
              </a:rPr>
              <a:t> integrated </a:t>
            </a:r>
            <a:r>
              <a:rPr lang="en-US" sz="1600" dirty="0" smtClean="0">
                <a:latin typeface="Arial Narrow" panose="020B0606020202030204" pitchFamily="34" charset="0"/>
              </a:rPr>
              <a:t>into </a:t>
            </a:r>
            <a:r>
              <a:rPr lang="en-US" sz="1600" dirty="0">
                <a:latin typeface="Arial Narrow" panose="020B0606020202030204" pitchFamily="34" charset="0"/>
              </a:rPr>
              <a:t>an </a:t>
            </a:r>
            <a:r>
              <a:rPr lang="en-US" sz="1600" dirty="0" err="1" smtClean="0">
                <a:latin typeface="Arial Narrow" panose="020B0606020202030204" pitchFamily="34" charset="0"/>
              </a:rPr>
              <a:t>autoencoder</a:t>
            </a:r>
            <a:r>
              <a:rPr lang="en-US" sz="1600" dirty="0" smtClean="0">
                <a:latin typeface="Arial Narrow" panose="020B0606020202030204" pitchFamily="34" charset="0"/>
              </a:rPr>
              <a:t>.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 Narrow" panose="020B0606020202030204" pitchFamily="34" charset="0"/>
              </a:rPr>
              <a:t>D-GCAE:</a:t>
            </a:r>
            <a:r>
              <a:rPr lang="en-US" sz="1600" dirty="0" smtClean="0">
                <a:latin typeface="Arial Narrow" panose="020B0606020202030204" pitchFamily="34" charset="0"/>
              </a:rPr>
              <a:t> GCAE applies diachronic operations to map embedding shifts. </a:t>
            </a:r>
            <a:endParaRPr lang="en-US" sz="2000" b="1" u="sng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7633" y="4584831"/>
            <a:ext cx="673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Figure </a:t>
            </a:r>
            <a:r>
              <a:rPr lang="en-US" b="1" dirty="0">
                <a:latin typeface="Arial Narrow" panose="020B0606020202030204" pitchFamily="34" charset="0"/>
              </a:rPr>
              <a:t>7</a:t>
            </a:r>
            <a:r>
              <a:rPr lang="en-US" b="1" dirty="0" smtClean="0">
                <a:latin typeface="Arial Narrow" panose="020B0606020202030204" pitchFamily="34" charset="0"/>
              </a:rPr>
              <a:t>. Diachronic Graph Convolutional </a:t>
            </a:r>
            <a:r>
              <a:rPr lang="en-US" b="1" dirty="0" err="1" smtClean="0">
                <a:latin typeface="Arial Narrow" panose="020B0606020202030204" pitchFamily="34" charset="0"/>
              </a:rPr>
              <a:t>Autoencoder</a:t>
            </a:r>
            <a:r>
              <a:rPr lang="en-US" b="1" dirty="0" smtClean="0">
                <a:latin typeface="Arial Narrow" panose="020B0606020202030204" pitchFamily="34" charset="0"/>
              </a:rPr>
              <a:t> Framework  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72" y="365125"/>
            <a:ext cx="10903857" cy="1325563"/>
          </a:xfrm>
        </p:spPr>
        <p:txBody>
          <a:bodyPr/>
          <a:lstStyle/>
          <a:p>
            <a:r>
              <a:rPr lang="en-US" dirty="0" smtClean="0"/>
              <a:t>Exploit Trend Identification: Ransomware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487"/>
            <a:ext cx="10515600" cy="2225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Case study illustrates </a:t>
            </a:r>
            <a:r>
              <a:rPr lang="en-US" dirty="0" smtClean="0"/>
              <a:t>D-GCAE’s </a:t>
            </a:r>
            <a:r>
              <a:rPr lang="en-US" dirty="0"/>
              <a:t>practical utility. </a:t>
            </a:r>
          </a:p>
          <a:p>
            <a:pPr lvl="1"/>
            <a:r>
              <a:rPr lang="en-US" b="1" dirty="0"/>
              <a:t>One forum:</a:t>
            </a:r>
            <a:r>
              <a:rPr lang="en-US" dirty="0"/>
              <a:t> </a:t>
            </a:r>
            <a:r>
              <a:rPr lang="en-US" dirty="0" smtClean="0"/>
              <a:t>24,933 </a:t>
            </a:r>
            <a:r>
              <a:rPr lang="en-US" dirty="0"/>
              <a:t>posts </a:t>
            </a:r>
            <a:r>
              <a:rPr lang="en-US" dirty="0" smtClean="0"/>
              <a:t>(7,245 </a:t>
            </a:r>
            <a:r>
              <a:rPr lang="en-US" dirty="0"/>
              <a:t>exploits), </a:t>
            </a:r>
            <a:r>
              <a:rPr lang="en-US" dirty="0" smtClean="0"/>
              <a:t>1,418 </a:t>
            </a:r>
            <a:r>
              <a:rPr lang="en-US" dirty="0"/>
              <a:t>hackers, </a:t>
            </a:r>
            <a:r>
              <a:rPr lang="en-US" dirty="0" smtClean="0"/>
              <a:t>3/11/2010 </a:t>
            </a:r>
            <a:r>
              <a:rPr lang="en-US" dirty="0"/>
              <a:t>– </a:t>
            </a:r>
            <a:r>
              <a:rPr lang="en-US" dirty="0" smtClean="0"/>
              <a:t>10/20/2017</a:t>
            </a:r>
          </a:p>
          <a:p>
            <a:pPr lvl="1"/>
            <a:r>
              <a:rPr lang="en-US" dirty="0" smtClean="0"/>
              <a:t>235/7,245 (3.2%) ransomware exploits. </a:t>
            </a:r>
          </a:p>
          <a:p>
            <a:pPr lvl="2"/>
            <a:r>
              <a:rPr lang="en-US" dirty="0" smtClean="0"/>
              <a:t>Low percentage possibly due to ransomware’s complexity and newness. </a:t>
            </a:r>
          </a:p>
          <a:p>
            <a:pPr lvl="1"/>
            <a:endParaRPr lang="en-US" dirty="0"/>
          </a:p>
          <a:p>
            <a:r>
              <a:rPr lang="en-US" dirty="0"/>
              <a:t>Follows the steps CTI professionals </a:t>
            </a:r>
            <a:r>
              <a:rPr lang="en-US" dirty="0" smtClean="0"/>
              <a:t>can take to identify emerging exploits.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17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16041" y="3634991"/>
            <a:ext cx="10942130" cy="3033286"/>
            <a:chOff x="916041" y="3634991"/>
            <a:chExt cx="10942130" cy="3033286"/>
          </a:xfrm>
        </p:grpSpPr>
        <p:sp>
          <p:nvSpPr>
            <p:cNvPr id="6" name="TextBox 5"/>
            <p:cNvSpPr txBox="1"/>
            <p:nvPr/>
          </p:nvSpPr>
          <p:spPr>
            <a:xfrm>
              <a:off x="1066912" y="3634991"/>
              <a:ext cx="10058175" cy="21635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Procedure</a:t>
              </a:r>
            </a:p>
            <a:p>
              <a:pPr algn="ctr"/>
              <a:endParaRPr lang="en-US" sz="2400" b="1" u="sng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530049" y="4568158"/>
              <a:ext cx="557901" cy="425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282135" y="4568158"/>
              <a:ext cx="557901" cy="425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834577" y="4568158"/>
              <a:ext cx="557901" cy="425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198" y="5239212"/>
              <a:ext cx="2317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Text Graph Formulation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3927" y="5175127"/>
              <a:ext cx="215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Descriptive Statistics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49521" y="5192684"/>
              <a:ext cx="92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D-GCAE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1926471" y="5639142"/>
              <a:ext cx="477671" cy="326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5400000">
              <a:off x="5047175" y="5625494"/>
              <a:ext cx="477671" cy="326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7628775" y="5625494"/>
              <a:ext cx="477671" cy="326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9938698" y="5619803"/>
              <a:ext cx="477671" cy="3269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6966" y="6041470"/>
              <a:ext cx="3090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anose="020B0606020202030204" pitchFamily="34" charset="0"/>
                </a:rPr>
                <a:t>Nodes </a:t>
              </a:r>
              <a:r>
                <a:rPr lang="en-US" sz="1400" b="1" dirty="0" smtClean="0">
                  <a:latin typeface="Arial Narrow" panose="020B0606020202030204" pitchFamily="34" charset="0"/>
                  <a:sym typeface="Wingdings" panose="05000000000000000000" pitchFamily="2" charset="2"/>
                </a:rPr>
                <a:t> words in exploit posts</a:t>
              </a:r>
            </a:p>
            <a:p>
              <a:pPr algn="ctr"/>
              <a:r>
                <a:rPr lang="en-US" sz="1400" b="1" dirty="0" smtClean="0">
                  <a:latin typeface="Arial Narrow" panose="020B0606020202030204" pitchFamily="34" charset="0"/>
                  <a:sym typeface="Wingdings" panose="05000000000000000000" pitchFamily="2" charset="2"/>
                </a:rPr>
                <a:t>Edges  if words appeared in same post</a:t>
              </a:r>
              <a:endParaRPr lang="en-US" sz="1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5670" y="5972258"/>
              <a:ext cx="1519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anose="020B0606020202030204" pitchFamily="34" charset="0"/>
                </a:rPr>
                <a:t>Understand overall</a:t>
              </a:r>
            </a:p>
            <a:p>
              <a:pPr algn="ctr"/>
              <a:r>
                <a:rPr lang="en-US" sz="1400" b="1" dirty="0" smtClean="0">
                  <a:latin typeface="Arial Narrow" panose="020B0606020202030204" pitchFamily="34" charset="0"/>
                </a:rPr>
                <a:t>network dynamics</a:t>
              </a:r>
              <a:endParaRPr lang="en-US" sz="1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16180" y="5929613"/>
              <a:ext cx="2841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+mj-lt"/>
                <a:buAutoNum type="arabicPeriod"/>
              </a:pPr>
              <a:r>
                <a:rPr lang="en-US" sz="1400" b="1" dirty="0" smtClean="0">
                  <a:latin typeface="Arial Narrow" panose="020B0606020202030204" pitchFamily="34" charset="0"/>
                </a:rPr>
                <a:t>Extract word </a:t>
              </a:r>
              <a:r>
                <a:rPr lang="en-US" sz="1400" b="1" dirty="0" err="1" smtClean="0">
                  <a:latin typeface="Arial Narrow" panose="020B0606020202030204" pitchFamily="34" charset="0"/>
                </a:rPr>
                <a:t>embeddings</a:t>
              </a:r>
              <a:endParaRPr lang="en-US" sz="1400" b="1" dirty="0" smtClean="0">
                <a:latin typeface="Arial Narrow" panose="020B0606020202030204" pitchFamily="34" charset="0"/>
              </a:endParaRPr>
            </a:p>
            <a:p>
              <a:pPr marL="342900" indent="-342900" algn="ctr">
                <a:buFont typeface="+mj-lt"/>
                <a:buAutoNum type="arabicPeriod"/>
              </a:pPr>
              <a:r>
                <a:rPr lang="en-US" sz="1400" b="1" dirty="0" smtClean="0">
                  <a:latin typeface="Arial Narrow" panose="020B0606020202030204" pitchFamily="34" charset="0"/>
                </a:rPr>
                <a:t>Identify emerging exploits </a:t>
              </a:r>
            </a:p>
            <a:p>
              <a:pPr algn="ctr"/>
              <a:r>
                <a:rPr lang="en-US" sz="1400" b="1" dirty="0" smtClean="0">
                  <a:latin typeface="Arial Narrow" panose="020B0606020202030204" pitchFamily="34" charset="0"/>
                </a:rPr>
                <a:t>            via semantic displacements</a:t>
              </a:r>
              <a:endParaRPr lang="en-US" sz="1400" b="1" dirty="0">
                <a:latin typeface="Arial Narrow" panose="020B060602020203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5232" t="8242" r="5718"/>
            <a:stretch/>
          </p:blipFill>
          <p:spPr>
            <a:xfrm>
              <a:off x="4335005" y="4084028"/>
              <a:ext cx="1799606" cy="1231698"/>
            </a:xfrm>
            <a:prstGeom prst="rect">
              <a:avLst/>
            </a:prstGeom>
          </p:spPr>
        </p:pic>
        <p:pic>
          <p:nvPicPr>
            <p:cNvPr id="26" name="Picture 2" descr="Image result for Descriptive Statistic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25" y="4363436"/>
              <a:ext cx="1689911" cy="706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704" y="4593303"/>
              <a:ext cx="1624305" cy="6409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7903" y="4247860"/>
              <a:ext cx="2073147" cy="9668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93118" y="5231953"/>
              <a:ext cx="2463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Time-Spell Construction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6041" y="6064677"/>
              <a:ext cx="2706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anose="020B0606020202030204" pitchFamily="34" charset="0"/>
                </a:rPr>
                <a:t>Split data into three month intervals</a:t>
              </a:r>
              <a:endParaRPr lang="en-US" sz="14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5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 – Ransomware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00575"/>
            <a:ext cx="10515600" cy="2050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Words </a:t>
            </a:r>
            <a:r>
              <a:rPr lang="en-US" dirty="0"/>
              <a:t>with the top 20 average shifts relate to specific ransomware </a:t>
            </a:r>
            <a:r>
              <a:rPr lang="en-US" dirty="0" smtClean="0"/>
              <a:t>functionalities.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“bitcoin” for payment mechanisms, “steal,” “variant,” “organ” for </a:t>
            </a:r>
            <a:r>
              <a:rPr lang="en-US" dirty="0" smtClean="0"/>
              <a:t>exploitation. </a:t>
            </a:r>
          </a:p>
          <a:p>
            <a:pPr lvl="1"/>
            <a:endParaRPr lang="en-US" dirty="0"/>
          </a:p>
          <a:p>
            <a:r>
              <a:rPr lang="en-US" dirty="0" smtClean="0"/>
              <a:t>One word </a:t>
            </a:r>
            <a:r>
              <a:rPr lang="en-US" dirty="0"/>
              <a:t>that can provide </a:t>
            </a:r>
            <a:r>
              <a:rPr lang="en-US" dirty="0" smtClean="0"/>
              <a:t>actionable CTI is </a:t>
            </a:r>
            <a:r>
              <a:rPr lang="en-US" dirty="0"/>
              <a:t>“</a:t>
            </a:r>
            <a:r>
              <a:rPr lang="en-US" dirty="0" smtClean="0"/>
              <a:t>infect” (rank 20; shift </a:t>
            </a:r>
            <a:r>
              <a:rPr lang="en-US" dirty="0"/>
              <a:t>of 1.51857). </a:t>
            </a:r>
            <a:endParaRPr lang="en-US" dirty="0" smtClean="0"/>
          </a:p>
          <a:p>
            <a:pPr lvl="1"/>
            <a:r>
              <a:rPr lang="en-US" dirty="0" smtClean="0"/>
              <a:t>Infect </a:t>
            </a:r>
            <a:r>
              <a:rPr lang="en-US" dirty="0"/>
              <a:t>appeared </a:t>
            </a:r>
            <a:r>
              <a:rPr lang="en-US" dirty="0" smtClean="0"/>
              <a:t>in </a:t>
            </a:r>
            <a:r>
              <a:rPr lang="en-US" dirty="0"/>
              <a:t>a total of 19/235 (8.0551%) ransomware postings.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55837" y="1269461"/>
          <a:ext cx="6632259" cy="28701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70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55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Rank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Word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Amount Shifted*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Rank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Word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Amount Shifted*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Initiial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1.56378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1.53015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1.55563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1.52990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1.55430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1.52902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Touch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1.55418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Strategi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1.52778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Organ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1.54652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1.52593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Summer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1.53727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Financi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1.52273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Wolf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1.53707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August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1.52201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1.53594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Major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1.51968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Bitcoin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1.53217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Establish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1.51908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multicompon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1.53145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infect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1.51857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39250" y="310515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12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provides a representative </a:t>
            </a:r>
          </a:p>
          <a:p>
            <a:r>
              <a:rPr lang="en-US" sz="1400" dirty="0" smtClean="0"/>
              <a:t>sample post from three time points, </a:t>
            </a:r>
          </a:p>
          <a:p>
            <a:r>
              <a:rPr lang="en-US" sz="1400" dirty="0" smtClean="0"/>
              <a:t>2010, 2014, and 2017, to illustrate how the meaning of “infect” has shifted.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4050" y="3906857"/>
            <a:ext cx="3154046" cy="213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7239000" y="3582204"/>
            <a:ext cx="2000250" cy="32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494" y="785997"/>
            <a:ext cx="4507006" cy="5005200"/>
          </a:xfrm>
        </p:spPr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dirty="0"/>
              <a:t>ransomware focused specifically on memory injections.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Middle </a:t>
            </a:r>
            <a:r>
              <a:rPr lang="en-US" dirty="0"/>
              <a:t>adds in capabilities to infect executables on the victim </a:t>
            </a:r>
            <a:r>
              <a:rPr lang="en-US" dirty="0" smtClean="0"/>
              <a:t>machines</a:t>
            </a:r>
            <a:r>
              <a:rPr lang="en-US" dirty="0"/>
              <a:t> </a:t>
            </a:r>
            <a:r>
              <a:rPr lang="en-US" dirty="0" smtClean="0"/>
              <a:t>to enable long term access. </a:t>
            </a:r>
          </a:p>
          <a:p>
            <a:pPr lvl="1"/>
            <a:r>
              <a:rPr lang="en-US" dirty="0" smtClean="0"/>
              <a:t>Can facilitate APT’s. 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bottom post focuses on infecting specific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94494" cy="7000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53" y="3227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34750" y="16943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61647" y="44823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4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err="1" smtClean="0"/>
              <a:t>Autoencoder</a:t>
            </a:r>
            <a:r>
              <a:rPr lang="en-US" dirty="0" smtClean="0"/>
              <a:t>: Intuition and Formulation</a:t>
            </a:r>
          </a:p>
          <a:p>
            <a:r>
              <a:rPr lang="en-US" dirty="0" err="1" smtClean="0"/>
              <a:t>Autoencoder</a:t>
            </a:r>
            <a:r>
              <a:rPr lang="en-US" dirty="0" smtClean="0"/>
              <a:t> Variations: </a:t>
            </a:r>
            <a:r>
              <a:rPr lang="en-US" dirty="0" err="1" smtClean="0"/>
              <a:t>Denoising</a:t>
            </a:r>
            <a:r>
              <a:rPr lang="en-US" dirty="0" smtClean="0"/>
              <a:t> and Sparse</a:t>
            </a:r>
          </a:p>
          <a:p>
            <a:r>
              <a:rPr lang="en-US" dirty="0" smtClean="0"/>
              <a:t>Evaluation Mechanisms </a:t>
            </a:r>
          </a:p>
          <a:p>
            <a:r>
              <a:rPr lang="en-US" dirty="0" smtClean="0"/>
              <a:t>Example Application: Diachronic Linguistics for Cyber Threat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unsupervised deep learning algorithm that learns a compressed embedding for a data input (</a:t>
            </a:r>
            <a:r>
              <a:rPr lang="en-US" dirty="0" err="1" smtClean="0"/>
              <a:t>Goodfellow</a:t>
            </a:r>
            <a:r>
              <a:rPr lang="en-US" dirty="0" smtClean="0"/>
              <a:t> et al. 2016). </a:t>
            </a:r>
          </a:p>
          <a:p>
            <a:pPr lvl="1"/>
            <a:r>
              <a:rPr lang="en-US" b="1" dirty="0" smtClean="0"/>
              <a:t>Goal:</a:t>
            </a:r>
            <a:r>
              <a:rPr lang="en-US" dirty="0" smtClean="0"/>
              <a:t> reproduce the input data at the output layer. 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Autoencoders</a:t>
            </a:r>
            <a:r>
              <a:rPr lang="en-US" dirty="0" smtClean="0"/>
              <a:t> are commonly used for dimensionality reduction or to generate an embedding for input into other classification/clustering methods.</a:t>
            </a:r>
          </a:p>
          <a:p>
            <a:pPr lvl="1"/>
            <a:endParaRPr lang="en-US" dirty="0"/>
          </a:p>
          <a:p>
            <a:r>
              <a:rPr lang="en-US" dirty="0" smtClean="0"/>
              <a:t>In recent years, they have become the preferred method for such tasks, outperforming traditional techniques such as PCA.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: Intuition and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autoencoder</a:t>
            </a:r>
            <a:r>
              <a:rPr lang="en-US" dirty="0"/>
              <a:t> performs the same feed-forward and backpropagation computations as the standard </a:t>
            </a:r>
            <a:r>
              <a:rPr lang="en-US" dirty="0" smtClean="0"/>
              <a:t>feed-forward Artificial Neural Network (ANN). </a:t>
            </a:r>
          </a:p>
          <a:p>
            <a:pPr lvl="1"/>
            <a:endParaRPr lang="en-US" dirty="0"/>
          </a:p>
          <a:p>
            <a:r>
              <a:rPr lang="en-US" dirty="0" smtClean="0"/>
              <a:t>Unlike </a:t>
            </a:r>
            <a:r>
              <a:rPr lang="en-US" dirty="0"/>
              <a:t>the ANN, the </a:t>
            </a:r>
            <a:r>
              <a:rPr lang="en-US" dirty="0" err="1"/>
              <a:t>autoencoder</a:t>
            </a:r>
            <a:r>
              <a:rPr lang="en-US" dirty="0"/>
              <a:t> has three major components: encoder, compressed embedding, and decoder. </a:t>
            </a:r>
            <a:endParaRPr lang="en-US" dirty="0" smtClean="0"/>
          </a:p>
          <a:p>
            <a:pPr lvl="1"/>
            <a:r>
              <a:rPr lang="en-US" dirty="0" smtClean="0"/>
              <a:t>Moreover, the </a:t>
            </a:r>
            <a:r>
              <a:rPr lang="en-US" dirty="0" err="1" smtClean="0"/>
              <a:t>autoencoder</a:t>
            </a:r>
            <a:r>
              <a:rPr lang="en-US" dirty="0" smtClean="0"/>
              <a:t> does not require any training data.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 slide depicts the operations and formulation for </a:t>
            </a:r>
            <a:r>
              <a:rPr lang="en-US" dirty="0"/>
              <a:t>a generic, 7-layer </a:t>
            </a:r>
            <a:r>
              <a:rPr lang="en-US" dirty="0" err="1"/>
              <a:t>autoencoder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10797" y="1431168"/>
            <a:ext cx="5853824" cy="397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3F1-64B1-4150-B836-ACCA0417499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4859" y="5409000"/>
            <a:ext cx="413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Embedding with MSE minimized contains the most salient (important) features; can be used as input for other tasks (e.g., classification, clustering)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79" y="1431168"/>
            <a:ext cx="6264551" cy="50876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Encoder “encodes” input data into a embedding using non-linear activation functions.</a:t>
            </a:r>
          </a:p>
          <a:p>
            <a:pPr lvl="1"/>
            <a:r>
              <a:rPr lang="en-US" dirty="0" smtClean="0"/>
              <a:t>Each layer </a:t>
            </a:r>
            <a:r>
              <a:rPr lang="en-US" b="1" dirty="0" smtClean="0"/>
              <a:t>reduces </a:t>
            </a:r>
            <a:r>
              <a:rPr lang="en-US" dirty="0" smtClean="0"/>
              <a:t>dimensionality.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2: </a:t>
            </a:r>
            <a:r>
              <a:rPr lang="en-US" dirty="0" smtClean="0"/>
              <a:t>Decoder reconstructs output by using non-linear layers </a:t>
            </a:r>
            <a:r>
              <a:rPr lang="en-US" dirty="0"/>
              <a:t>to “decode” </a:t>
            </a:r>
            <a:r>
              <a:rPr lang="en-US" dirty="0" smtClean="0"/>
              <a:t>embedding.  </a:t>
            </a:r>
          </a:p>
          <a:p>
            <a:pPr lvl="1"/>
            <a:r>
              <a:rPr lang="en-US" dirty="0"/>
              <a:t>Each layer </a:t>
            </a:r>
            <a:r>
              <a:rPr lang="en-US" b="1" dirty="0" smtClean="0"/>
              <a:t>increases</a:t>
            </a:r>
            <a:r>
              <a:rPr lang="en-US" dirty="0" smtClean="0"/>
              <a:t> </a:t>
            </a:r>
            <a:r>
              <a:rPr lang="en-US" dirty="0"/>
              <a:t>dimensionality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Mean Squared Error (MSE) is calculated between the reconstructed output and original input. 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4: </a:t>
            </a:r>
            <a:r>
              <a:rPr lang="en-US" dirty="0" smtClean="0"/>
              <a:t>Error is </a:t>
            </a:r>
            <a:r>
              <a:rPr lang="en-US" dirty="0" err="1" smtClean="0"/>
              <a:t>backpropagated</a:t>
            </a:r>
            <a:r>
              <a:rPr lang="en-US" dirty="0" smtClean="0"/>
              <a:t> to adjust </a:t>
            </a:r>
            <a:r>
              <a:rPr lang="en-US" dirty="0" err="1" smtClean="0"/>
              <a:t>autoencoder</a:t>
            </a:r>
            <a:r>
              <a:rPr lang="en-US" dirty="0" smtClean="0"/>
              <a:t> weights. 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b="1" dirty="0" smtClean="0"/>
              <a:t>Step 5:</a:t>
            </a:r>
            <a:r>
              <a:rPr lang="en-US" dirty="0" smtClean="0"/>
              <a:t> Steps 1-4 are repeated until MSE is minimized.</a:t>
            </a:r>
          </a:p>
        </p:txBody>
      </p:sp>
    </p:spTree>
    <p:extLst>
      <p:ext uri="{BB962C8B-B14F-4D97-AF65-F5344CB8AC3E}">
        <p14:creationId xmlns:p14="http://schemas.microsoft.com/office/powerpoint/2010/main" val="17054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Variations: </a:t>
            </a:r>
            <a:r>
              <a:rPr lang="en-US" dirty="0" err="1" smtClean="0"/>
              <a:t>Denoising</a:t>
            </a:r>
            <a:r>
              <a:rPr lang="en-US" dirty="0" smtClean="0"/>
              <a:t> and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variations of the </a:t>
            </a:r>
            <a:r>
              <a:rPr lang="en-US" dirty="0" err="1" smtClean="0"/>
              <a:t>autoencoder</a:t>
            </a:r>
            <a:r>
              <a:rPr lang="en-US" dirty="0" smtClean="0"/>
              <a:t> exist: </a:t>
            </a:r>
            <a:r>
              <a:rPr lang="en-US" dirty="0" err="1" smtClean="0"/>
              <a:t>denoising</a:t>
            </a:r>
            <a:r>
              <a:rPr lang="en-US" dirty="0" smtClean="0"/>
              <a:t> and sparse. </a:t>
            </a:r>
          </a:p>
          <a:p>
            <a:pPr lvl="1"/>
            <a:r>
              <a:rPr lang="en-US" b="1" dirty="0" err="1" smtClean="0"/>
              <a:t>Denoising</a:t>
            </a:r>
            <a:r>
              <a:rPr lang="en-US" b="1" dirty="0" smtClean="0"/>
              <a:t>: </a:t>
            </a:r>
            <a:r>
              <a:rPr lang="en-US" dirty="0"/>
              <a:t>Corrupts input data by injecting Gaussian </a:t>
            </a:r>
            <a:r>
              <a:rPr lang="en-US" dirty="0" smtClean="0"/>
              <a:t>noise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b="1" dirty="0" smtClean="0"/>
          </a:p>
          <a:p>
            <a:pPr lvl="1"/>
            <a:r>
              <a:rPr lang="en-US" b="1" dirty="0" smtClean="0"/>
              <a:t>Sparse: </a:t>
            </a:r>
            <a:r>
              <a:rPr lang="en-US" dirty="0" smtClean="0"/>
              <a:t>Restricts the number of active nodes in the training process.</a:t>
            </a:r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Intuition:</a:t>
            </a:r>
            <a:r>
              <a:rPr lang="en-US" dirty="0" smtClean="0"/>
              <a:t> injecting noise or restricting active nodes forces </a:t>
            </a:r>
            <a:r>
              <a:rPr lang="en-US" dirty="0" err="1" smtClean="0"/>
              <a:t>autoencoder</a:t>
            </a:r>
            <a:r>
              <a:rPr lang="en-US" dirty="0" smtClean="0"/>
              <a:t> to learn the most important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are fundamentally an unsupervised learning algorithm.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Generated embedding is task-independent; thus, it can be used as input for multiple machine learning tasks.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direct evaluation of </a:t>
            </a:r>
            <a:r>
              <a:rPr lang="en-US" dirty="0" err="1" smtClean="0"/>
              <a:t>autoencoders</a:t>
            </a:r>
            <a:r>
              <a:rPr lang="en-US" dirty="0" smtClean="0"/>
              <a:t> exists; instead, scholars opt to use the generated embedding for a downstream (i.e., subsequent) task:</a:t>
            </a:r>
          </a:p>
          <a:p>
            <a:pPr lvl="1"/>
            <a:r>
              <a:rPr lang="en-US" dirty="0" smtClean="0"/>
              <a:t>Classification, with evaluation metrics being accuracy, precision, recall, F1</a:t>
            </a:r>
          </a:p>
          <a:p>
            <a:pPr lvl="1"/>
            <a:r>
              <a:rPr lang="en-US" dirty="0" smtClean="0"/>
              <a:t>Clustering, with evaluation metrics being homogeneity, completeness, V-Measure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“best” or “optimal” </a:t>
            </a:r>
            <a:r>
              <a:rPr lang="en-US" dirty="0" err="1" smtClean="0"/>
              <a:t>autoencoder</a:t>
            </a:r>
            <a:r>
              <a:rPr lang="en-US" dirty="0" smtClean="0"/>
              <a:t> configuration.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practice, the best </a:t>
            </a:r>
            <a:r>
              <a:rPr lang="en-US" dirty="0" err="1" smtClean="0"/>
              <a:t>autoencoder</a:t>
            </a:r>
            <a:r>
              <a:rPr lang="en-US" dirty="0" smtClean="0"/>
              <a:t> can be identified by:</a:t>
            </a:r>
          </a:p>
          <a:p>
            <a:pPr lvl="1"/>
            <a:r>
              <a:rPr lang="en-US" dirty="0" smtClean="0"/>
              <a:t>Comparing the </a:t>
            </a:r>
            <a:r>
              <a:rPr lang="en-US" dirty="0" err="1" smtClean="0"/>
              <a:t>autoencoder</a:t>
            </a:r>
            <a:r>
              <a:rPr lang="en-US" dirty="0" smtClean="0"/>
              <a:t> agains</a:t>
            </a:r>
            <a:r>
              <a:rPr lang="en-US" dirty="0" smtClean="0"/>
              <a:t>t the sparse and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Adjusting the depth of the </a:t>
            </a:r>
            <a:r>
              <a:rPr lang="en-US" dirty="0" err="1" smtClean="0"/>
              <a:t>autoencoder</a:t>
            </a:r>
            <a:r>
              <a:rPr lang="en-US" dirty="0" smtClean="0"/>
              <a:t> (e.g., 3, 5, 7 layers)</a:t>
            </a:r>
          </a:p>
          <a:p>
            <a:pPr lvl="1"/>
            <a:r>
              <a:rPr lang="en-US" dirty="0" smtClean="0"/>
              <a:t>Adjusting embedding size (e.g., 128 dimensions, 256 dimensions)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above adjustments can be dictated by the performance of the generated </a:t>
            </a:r>
            <a:r>
              <a:rPr lang="en-US" dirty="0" err="1" smtClean="0"/>
              <a:t>embeddings</a:t>
            </a:r>
            <a:r>
              <a:rPr lang="en-US" dirty="0" smtClean="0"/>
              <a:t> in the selected downstream task.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E66A-D750-4956-80ED-491148609B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Applications: Diachronic Linguistics to Identify Emerging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875"/>
            <a:ext cx="6545943" cy="2708275"/>
          </a:xfrm>
        </p:spPr>
        <p:txBody>
          <a:bodyPr>
            <a:normAutofit/>
          </a:bodyPr>
          <a:lstStyle/>
          <a:p>
            <a:r>
              <a:rPr lang="en-US" b="1" dirty="0" smtClean="0"/>
              <a:t>Hacker Community Overview and Value:</a:t>
            </a:r>
          </a:p>
          <a:p>
            <a:pPr lvl="1"/>
            <a:r>
              <a:rPr lang="en-US" dirty="0" smtClean="0"/>
              <a:t>Forums, </a:t>
            </a:r>
            <a:r>
              <a:rPr lang="en-US" dirty="0" err="1" smtClean="0"/>
              <a:t>DarkNets</a:t>
            </a:r>
            <a:r>
              <a:rPr lang="en-US" dirty="0" smtClean="0"/>
              <a:t>, IRC, carding shops.</a:t>
            </a:r>
          </a:p>
          <a:p>
            <a:pPr lvl="1"/>
            <a:r>
              <a:rPr lang="en-US" dirty="0" smtClean="0"/>
              <a:t>Tens of millions of posts from millions of hackers worldwide.</a:t>
            </a:r>
          </a:p>
          <a:p>
            <a:pPr lvl="1"/>
            <a:r>
              <a:rPr lang="en-US" dirty="0" smtClean="0"/>
              <a:t>Free tools in </a:t>
            </a:r>
            <a:r>
              <a:rPr lang="en-US" b="1" dirty="0" smtClean="0"/>
              <a:t>forums</a:t>
            </a:r>
            <a:r>
              <a:rPr lang="en-US" dirty="0" smtClean="0"/>
              <a:t> have been used in major breaches (e.g., Target) (Kitten, 2014).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1545-7947-49C3-90B7-0E522D8BDDB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539875"/>
            <a:ext cx="6019800" cy="181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Analytical Challenges:</a:t>
            </a:r>
          </a:p>
          <a:p>
            <a:pPr lvl="1"/>
            <a:r>
              <a:rPr lang="en-US" dirty="0" smtClean="0"/>
              <a:t>Hundreds of thousands of text records. </a:t>
            </a:r>
          </a:p>
          <a:p>
            <a:pPr lvl="1"/>
            <a:r>
              <a:rPr lang="en-US" dirty="0" smtClean="0"/>
              <a:t>Traditional CTI analytics are unsuitable.</a:t>
            </a:r>
          </a:p>
          <a:p>
            <a:pPr lvl="1"/>
            <a:r>
              <a:rPr lang="en-US" dirty="0" smtClean="0"/>
              <a:t>Standard text analytics need extensions.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6672" y="3939381"/>
            <a:ext cx="9555842" cy="1483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07179" y="5922397"/>
            <a:ext cx="763221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Narrow" panose="020B0606020202030204" pitchFamily="34" charset="0"/>
              </a:rPr>
              <a:t>Research Objective: </a:t>
            </a:r>
            <a:r>
              <a:rPr lang="en-US" sz="2400" dirty="0" smtClean="0">
                <a:latin typeface="Arial Narrow" panose="020B0606020202030204" pitchFamily="34" charset="0"/>
              </a:rPr>
              <a:t>Develop </a:t>
            </a:r>
            <a:r>
              <a:rPr lang="en-US" sz="2400" dirty="0">
                <a:latin typeface="Arial Narrow" panose="020B0606020202030204" pitchFamily="34" charset="0"/>
              </a:rPr>
              <a:t>proactive CTI capabilities by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exploring </a:t>
            </a:r>
            <a:r>
              <a:rPr lang="en-US" sz="2400" dirty="0">
                <a:latin typeface="Arial Narrow" panose="020B0606020202030204" pitchFamily="34" charset="0"/>
              </a:rPr>
              <a:t>online hacker forums to identify emerging exploit trends.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0600" y="4399881"/>
            <a:ext cx="1328798" cy="67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6959" y="4569772"/>
            <a:ext cx="571499" cy="22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4266" y="4585760"/>
            <a:ext cx="1040864" cy="1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14056" y="4281170"/>
            <a:ext cx="306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Date when exploit was posted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3676" y="4639310"/>
            <a:ext cx="30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Exploit available for download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36076" y="5043170"/>
            <a:ext cx="359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 of how exploit operates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78026" y="4783880"/>
            <a:ext cx="2243702" cy="204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26672" y="5030306"/>
            <a:ext cx="2795056" cy="33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2" idx="1"/>
            <a:endCxn id="11" idx="0"/>
          </p:cNvCxnSpPr>
          <p:nvPr/>
        </p:nvCxnSpPr>
        <p:spPr>
          <a:xfrm flipH="1">
            <a:off x="2594698" y="4465836"/>
            <a:ext cx="1019358" cy="11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3921728" y="4823976"/>
            <a:ext cx="461948" cy="64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 flipV="1">
            <a:off x="3921728" y="5196781"/>
            <a:ext cx="614348" cy="39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1818</Words>
  <Application>Microsoft Office PowerPoint</Application>
  <PresentationFormat>Widescreen</PresentationFormat>
  <Paragraphs>347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Cambria Math</vt:lpstr>
      <vt:lpstr>Times New Roman</vt:lpstr>
      <vt:lpstr>Wingdings</vt:lpstr>
      <vt:lpstr>Office Theme</vt:lpstr>
      <vt:lpstr>Microsoft Visio Drawing</vt:lpstr>
      <vt:lpstr>Visio</vt:lpstr>
      <vt:lpstr>Autoencoders: Overview and Selected Application</vt:lpstr>
      <vt:lpstr>Outline</vt:lpstr>
      <vt:lpstr>Introduction and Background</vt:lpstr>
      <vt:lpstr>Autoencoder: Intuition and Formulation</vt:lpstr>
      <vt:lpstr>Autoencoders</vt:lpstr>
      <vt:lpstr>Autoencoder Variations: Denoising and Sparse</vt:lpstr>
      <vt:lpstr>Evaluation Mechanisms</vt:lpstr>
      <vt:lpstr>Evaluation Mechanisms</vt:lpstr>
      <vt:lpstr>Autoencoder Applications: Diachronic Linguistics to Identify Emerging Threats</vt:lpstr>
      <vt:lpstr>Autoencoder Applications: Diachronic Linguistics to Identify Emerging Threats</vt:lpstr>
      <vt:lpstr>Graph Convolutional Networks (GCNs)</vt:lpstr>
      <vt:lpstr>GCN Formulation</vt:lpstr>
      <vt:lpstr>GCNs</vt:lpstr>
      <vt:lpstr>GCAE Architecture</vt:lpstr>
      <vt:lpstr>GCAE Operations</vt:lpstr>
      <vt:lpstr>Diachronic Operations </vt:lpstr>
      <vt:lpstr>Exploit Trend Identification: Ransomware Case Study</vt:lpstr>
      <vt:lpstr>Results and Discussion – Ransomware Case Study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sagars</dc:creator>
  <cp:lastModifiedBy>sagars</cp:lastModifiedBy>
  <cp:revision>12</cp:revision>
  <dcterms:created xsi:type="dcterms:W3CDTF">2018-10-14T15:11:26Z</dcterms:created>
  <dcterms:modified xsi:type="dcterms:W3CDTF">2018-10-15T00:57:17Z</dcterms:modified>
</cp:coreProperties>
</file>