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257" r:id="rId4"/>
    <p:sldId id="290" r:id="rId5"/>
    <p:sldId id="258" r:id="rId6"/>
    <p:sldId id="260" r:id="rId7"/>
    <p:sldId id="289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73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91" r:id="rId34"/>
    <p:sldId id="293" r:id="rId35"/>
    <p:sldId id="294" r:id="rId36"/>
    <p:sldId id="295" r:id="rId37"/>
    <p:sldId id="296" r:id="rId38"/>
    <p:sldId id="298" r:id="rId39"/>
    <p:sldId id="299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EB16B-E0E2-414A-B5E1-D97AE665059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A451-7218-4D34-821D-BE0E1476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4CE5D2-24D5-41EA-90AB-D40CC980C52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719796-F2FD-4902-B908-6A413037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19796-F2FD-4902-B908-6A413037B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9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303A2-3857-42C4-9E93-3F4ACA90EC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6930-30C8-4F59-807C-26C2903281A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7FBB-10E6-4590-8FF2-789B9359122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7142-F052-4810-97AA-94D64364596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E2E0-99D1-46CD-9443-8E6BE56F29E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93C0-E5C9-43A3-B03A-8308BE04B116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9103-4892-44D2-8B1B-3D145AD97D67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235A-7B40-477E-B8D2-265FAA360D94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B002-57F3-4099-A79A-05916C0440B0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5A0-C1B9-452B-817B-7AD5E336118B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D3FB-A0FB-4CC5-8549-BD5E30A4329D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8423-8427-4772-B241-AC847B092B5C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3872-84A2-45EC-9B70-AEDDC9FC424F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173-7C03-404B-81A2-F5FA5A135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keras.i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Shuo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October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ED22-7518-4A7D-9A4E-256116BEC0E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Convolution?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18883"/>
                <a:ext cx="10515600" cy="1958080"/>
              </a:xfrm>
            </p:spPr>
            <p:txBody>
              <a:bodyPr/>
              <a:lstStyle/>
              <a:p>
                <a:r>
                  <a:rPr lang="en-US" dirty="0" smtClean="0"/>
                  <a:t>In its discrete version,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18883"/>
                <a:ext cx="10515600" cy="1958080"/>
              </a:xfrm>
              <a:blipFill rotWithShape="0">
                <a:blip r:embed="rId2"/>
                <a:stretch>
                  <a:fillRect l="-1043" t="-4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5010" y="1419573"/>
                <a:ext cx="6101541" cy="1193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10" y="1419573"/>
                <a:ext cx="6101541" cy="1193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984267" y="2804840"/>
            <a:ext cx="1490751" cy="553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Output, or Feature Map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3724102" y="2261062"/>
            <a:ext cx="5541" cy="54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0145" y="2804840"/>
            <a:ext cx="872837" cy="55350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Input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>
            <a:off x="5753103" y="2261062"/>
            <a:ext cx="3461" cy="5437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98478" y="2804840"/>
            <a:ext cx="872837" cy="5535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Kernel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6931436" y="2261062"/>
            <a:ext cx="3461" cy="5437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88964" y="3434917"/>
            <a:ext cx="280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CNN terminology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D73-0701-4496-BE51-4D001D0149F9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Convolution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use a 2-D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as our input, a 2-D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is preferred: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Due to the commutative property of convolution, 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Usually the second formula is easier to implement as the valid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is typically fewer than those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E726-5484-4630-AC26-F1012CBD1EA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fact, many neural network libraries implement a related function called the </a:t>
                </a:r>
                <a:r>
                  <a:rPr lang="en-US" b="1" dirty="0" smtClean="0"/>
                  <a:t>cross-correlation</a:t>
                </a:r>
                <a:r>
                  <a:rPr lang="en-US" dirty="0" smtClean="0"/>
                  <a:t>, but still call it convolution.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kernels learned from cross-correlation and convolution are equivalent except for the flipped rows and columns.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Following this convention, we use the term “convolution” to refer </a:t>
                </a:r>
                <a:br>
                  <a:rPr lang="en-US" dirty="0" smtClean="0"/>
                </a:br>
                <a:r>
                  <a:rPr lang="en-US" dirty="0" smtClean="0"/>
                  <a:t>to the above formula.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28993"/>
              </p:ext>
            </p:extLst>
          </p:nvPr>
        </p:nvGraphicFramePr>
        <p:xfrm>
          <a:off x="10740571" y="2504922"/>
          <a:ext cx="11030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36495"/>
              </p:ext>
            </p:extLst>
          </p:nvPr>
        </p:nvGraphicFramePr>
        <p:xfrm>
          <a:off x="10740572" y="4698423"/>
          <a:ext cx="11030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98034" y="3773519"/>
            <a:ext cx="179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kernel learned from cross-correlation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403477" y="5915353"/>
            <a:ext cx="1793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kernel learned from convolution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9EED-09BD-40B6-A10E-A810736E76B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2-D Convolution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59566" cy="4351338"/>
              </a:xfrm>
            </p:spPr>
            <p:txBody>
              <a:bodyPr/>
              <a:lstStyle/>
              <a:p>
                <a:r>
                  <a:rPr lang="en-US" dirty="0" smtClean="0"/>
                  <a:t>The kernel works as a sliding window over the input on both dimensions.</a:t>
                </a:r>
              </a:p>
              <a:p>
                <a:r>
                  <a:rPr lang="en-US" dirty="0" smtClean="0"/>
                  <a:t>The output is the </a:t>
                </a:r>
                <a:r>
                  <a:rPr lang="en-US" b="1" dirty="0" smtClean="0"/>
                  <a:t>dot product</a:t>
                </a:r>
                <a:r>
                  <a:rPr lang="en-US" dirty="0" smtClean="0"/>
                  <a:t> of the kernel and small patches of the input.</a:t>
                </a:r>
              </a:p>
              <a:p>
                <a:pPr lvl="1"/>
                <a:r>
                  <a:rPr lang="en-US" dirty="0" smtClean="0"/>
                  <a:t>Input             and kernel             generates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 single value in the output, which is: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1⋅3+2⋅4+5⋅7+6⋅8=94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59566" cy="4351338"/>
              </a:xfrm>
              <a:blipFill rotWithShape="0">
                <a:blip r:embed="rId2"/>
                <a:stretch>
                  <a:fillRect l="-1842" t="-2241" r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66" y="1396119"/>
            <a:ext cx="4863012" cy="49045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73894"/>
              </p:ext>
            </p:extLst>
          </p:nvPr>
        </p:nvGraphicFramePr>
        <p:xfrm>
          <a:off x="2336799" y="3567367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86727"/>
              </p:ext>
            </p:extLst>
          </p:nvPr>
        </p:nvGraphicFramePr>
        <p:xfrm>
          <a:off x="4509588" y="3567367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FC-7C5C-4C1C-8457-AC24BA55225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interactions (also referred to as sparse weights)</a:t>
            </a:r>
          </a:p>
          <a:p>
            <a:pPr lvl="1"/>
            <a:r>
              <a:rPr lang="en-US" dirty="0" smtClean="0"/>
              <a:t>By making the kernel smaller than the input, we are able to detect small, meaningful features such as edges with only tens or hundreds of pixels.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65" y="3248297"/>
            <a:ext cx="4091011" cy="3154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8297"/>
            <a:ext cx="4110446" cy="31594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E6D3-2D25-4994-905D-0EB7D5551C98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5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interactions (also referred to as sparse weights)</a:t>
            </a:r>
          </a:p>
          <a:p>
            <a:pPr lvl="1"/>
            <a:r>
              <a:rPr lang="en-US" dirty="0" smtClean="0"/>
              <a:t>Units in the deeper layers indirectly interact with a larger portion of the input.</a:t>
            </a:r>
          </a:p>
          <a:p>
            <a:pPr lvl="2"/>
            <a:r>
              <a:rPr lang="en-US" dirty="0" smtClean="0"/>
              <a:t>Even though direct connections in a CNN are very sparse, units in the deeper layers can be indirectly connected to all or most of the input.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28" y="3416821"/>
            <a:ext cx="5076689" cy="27601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4526-2F40-4988-B1BF-4DF2F93AEB45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sharing (tied weights)</a:t>
            </a:r>
          </a:p>
          <a:p>
            <a:pPr lvl="1"/>
            <a:r>
              <a:rPr lang="en-US" dirty="0" smtClean="0"/>
              <a:t>Rather than learning a separate set of parameters for every location, we learn only one set and reuse it everywhere.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2" y="3046461"/>
            <a:ext cx="5108638" cy="33891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D3B9-8691-4476-9F07-A8CD46D6E43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called nonlinear layer.</a:t>
                </a:r>
              </a:p>
              <a:p>
                <a:r>
                  <a:rPr lang="en-US" dirty="0" smtClean="0"/>
                  <a:t>This layer typically follows a convolution layer to add nonlinearity to the model.</a:t>
                </a:r>
              </a:p>
              <a:p>
                <a:pPr lvl="1"/>
                <a:r>
                  <a:rPr lang="en-US" dirty="0" smtClean="0"/>
                  <a:t>The convolution layer only involves affine transformations.</a:t>
                </a:r>
              </a:p>
              <a:p>
                <a:r>
                  <a:rPr lang="en-US" dirty="0" smtClean="0"/>
                  <a:t>An activation function is applied </a:t>
                </a:r>
                <a:r>
                  <a:rPr lang="en-US" b="1" dirty="0" smtClean="0"/>
                  <a:t>element-wise</a:t>
                </a:r>
                <a:r>
                  <a:rPr lang="en-US" dirty="0" smtClean="0"/>
                  <a:t> on the output of the previous layer.</a:t>
                </a:r>
              </a:p>
              <a:p>
                <a:r>
                  <a:rPr lang="en-US" dirty="0" smtClean="0"/>
                  <a:t>Most widely used function for CNN: Rectified Linear Unit (</a:t>
                </a:r>
                <a:r>
                  <a:rPr lang="en-US" b="1" dirty="0" err="1" smtClean="0"/>
                  <a:t>ReLU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27" y="5113849"/>
            <a:ext cx="2456873" cy="1392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87545" y="6321411"/>
                <a:ext cx="238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545" y="6321411"/>
                <a:ext cx="238101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37600" y="4929183"/>
                <a:ext cx="587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600" y="4929183"/>
                <a:ext cx="58776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125" r="-114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FCB6-F978-426F-BA1F-E46054791593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4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Other nonlinear functions:</a:t>
                </a:r>
              </a:p>
              <a:p>
                <a:pPr lvl="1"/>
                <a:r>
                  <a:rPr lang="en-US" dirty="0" smtClean="0"/>
                  <a:t>Leaky </a:t>
                </a:r>
                <a:r>
                  <a:rPr lang="en-US" dirty="0" err="1" smtClean="0"/>
                  <a:t>ReLU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Sigmoid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Tanh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Softplus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cdn-images-1.medium.com/max/1600/1*A_Bzn0CjUgOXtPCJKnKLq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8" y="1208850"/>
            <a:ext cx="4294505" cy="16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3177" y="2780372"/>
            <a:ext cx="687977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6462" y="2785508"/>
            <a:ext cx="126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(a = 0.01)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837" y="5547059"/>
            <a:ext cx="17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 vs. </a:t>
            </a:r>
            <a:r>
              <a:rPr lang="en-US" dirty="0" err="1" smtClean="0"/>
              <a:t>Tanh</a:t>
            </a:r>
            <a:endParaRPr lang="en-US" dirty="0"/>
          </a:p>
        </p:txBody>
      </p:sp>
      <p:pic>
        <p:nvPicPr>
          <p:cNvPr id="1030" name="Picture 6" descr="https://cdn-images-1.medium.com/max/800/1*f9erByySVjTjohfFdNkJYQ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18" y="3644296"/>
            <a:ext cx="2532761" cy="19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oftpl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026" y="3689888"/>
            <a:ext cx="2427913" cy="18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61811" y="5547059"/>
            <a:ext cx="18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Softplus</a:t>
            </a:r>
            <a:r>
              <a:rPr lang="en-US" dirty="0" smtClean="0"/>
              <a:t> vs.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7AB8-6FB3-40F7-A2A6-2A4440F2B5F7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pooling layer typically follows the detector layer.</a:t>
            </a:r>
          </a:p>
          <a:p>
            <a:r>
              <a:rPr lang="en-US" dirty="0" smtClean="0"/>
              <a:t>We use a pooling function to modify the output of the previous layer.</a:t>
            </a:r>
          </a:p>
          <a:p>
            <a:pPr lvl="1"/>
            <a:r>
              <a:rPr lang="en-US" dirty="0" smtClean="0"/>
              <a:t>The pooling function replaces the output at a certain location with a summary statistic of the nearby outputs.</a:t>
            </a:r>
          </a:p>
          <a:p>
            <a:r>
              <a:rPr lang="en-US" dirty="0" smtClean="0"/>
              <a:t>Popular pooling functions:</a:t>
            </a:r>
          </a:p>
          <a:p>
            <a:pPr lvl="1"/>
            <a:r>
              <a:rPr lang="en-US" dirty="0" smtClean="0"/>
              <a:t>Max pooling of a rectangular neighborhood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of a rectangular neighborhood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norm </a:t>
            </a:r>
            <a:r>
              <a:rPr lang="en-US" dirty="0"/>
              <a:t>of a rectangular neighborhood</a:t>
            </a:r>
            <a:endParaRPr lang="en-US" dirty="0" smtClean="0"/>
          </a:p>
          <a:p>
            <a:pPr lvl="1"/>
            <a:r>
              <a:rPr lang="en-US" dirty="0" smtClean="0"/>
              <a:t>Weighted average based on the distance from the central cell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3703"/>
              </p:ext>
            </p:extLst>
          </p:nvPr>
        </p:nvGraphicFramePr>
        <p:xfrm>
          <a:off x="9405111" y="3713671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79034"/>
              </p:ext>
            </p:extLst>
          </p:nvPr>
        </p:nvGraphicFramePr>
        <p:xfrm>
          <a:off x="11059620" y="3846517"/>
          <a:ext cx="3676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265713" y="4031937"/>
            <a:ext cx="704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40548" y="3742937"/>
            <a:ext cx="10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 pooling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64398"/>
              </p:ext>
            </p:extLst>
          </p:nvPr>
        </p:nvGraphicFramePr>
        <p:xfrm>
          <a:off x="9541917" y="5438457"/>
          <a:ext cx="457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7.5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20489"/>
              </p:ext>
            </p:extLst>
          </p:nvPr>
        </p:nvGraphicFramePr>
        <p:xfrm>
          <a:off x="10964956" y="5436234"/>
          <a:ext cx="4575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18.8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9770674" y="4526280"/>
            <a:ext cx="2131" cy="84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263583" y="4526280"/>
            <a:ext cx="706218" cy="67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1751" y="4726108"/>
            <a:ext cx="7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Average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541018" y="4669905"/>
            <a:ext cx="737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norm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19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C05D-AAB9-4A07-B790-5772ACE763F2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images, results, and other materials are from:</a:t>
            </a:r>
          </a:p>
          <a:p>
            <a:pPr lvl="1"/>
            <a:r>
              <a:rPr lang="en-US" i="1" dirty="0"/>
              <a:t>Deep </a:t>
            </a:r>
            <a:r>
              <a:rPr lang="en-US" i="1" dirty="0" smtClean="0"/>
              <a:t>Learning, </a:t>
            </a:r>
            <a:r>
              <a:rPr lang="en-US" dirty="0" smtClean="0"/>
              <a:t>Ian </a:t>
            </a:r>
            <a:r>
              <a:rPr lang="en-US" dirty="0" err="1" smtClean="0"/>
              <a:t>Goodfellow</a:t>
            </a:r>
            <a:r>
              <a:rPr lang="en-US" dirty="0" smtClean="0"/>
              <a:t>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and Aaron </a:t>
            </a:r>
            <a:r>
              <a:rPr lang="en-US" dirty="0" err="1" smtClean="0"/>
              <a:t>Courville</a:t>
            </a:r>
            <a:endParaRPr lang="en-US" i="1" dirty="0" smtClean="0"/>
          </a:p>
          <a:p>
            <a:pPr lvl="1"/>
            <a:r>
              <a:rPr lang="en-US" dirty="0" smtClean="0"/>
              <a:t>Lee Giles and Alex </a:t>
            </a:r>
            <a:r>
              <a:rPr lang="en-US" dirty="0" err="1" smtClean="0"/>
              <a:t>Ororbia</a:t>
            </a:r>
            <a:r>
              <a:rPr lang="en-US" dirty="0" smtClean="0"/>
              <a:t>, Penn State University</a:t>
            </a:r>
          </a:p>
          <a:p>
            <a:pPr lvl="1"/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New York University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49DF-E986-412E-B705-7F223290DFF3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5712" cy="4351338"/>
          </a:xfrm>
        </p:spPr>
        <p:txBody>
          <a:bodyPr/>
          <a:lstStyle/>
          <a:p>
            <a:r>
              <a:rPr lang="en-US" dirty="0" smtClean="0"/>
              <a:t>Pooling helps to make the output approximately </a:t>
            </a:r>
            <a:r>
              <a:rPr lang="en-US" b="1" dirty="0" smtClean="0"/>
              <a:t>invariant</a:t>
            </a:r>
            <a:r>
              <a:rPr lang="en-US" dirty="0" smtClean="0"/>
              <a:t> to small translations of the input.</a:t>
            </a:r>
          </a:p>
          <a:p>
            <a:pPr lvl="1"/>
            <a:r>
              <a:rPr lang="en-US" dirty="0" smtClean="0"/>
              <a:t>This can be a useful property if we care more about whether some feature is present than exactly where it is.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12" y="1027906"/>
            <a:ext cx="5521641" cy="46372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7BE-0389-4076-8D9F-4764594A263E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Pooling with </a:t>
                </a:r>
                <a:r>
                  <a:rPr lang="en-US" dirty="0" err="1" smtClean="0"/>
                  <a:t>downsampling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 fewer pooling units than detector units</a:t>
                </a:r>
              </a:p>
              <a:p>
                <a:pPr lvl="1"/>
                <a:r>
                  <a:rPr lang="en-US" dirty="0" smtClean="0"/>
                  <a:t>Improved computational efficiency</a:t>
                </a:r>
              </a:p>
              <a:p>
                <a:pPr lvl="2"/>
                <a:r>
                  <a:rPr lang="en-US" dirty="0" smtClean="0"/>
                  <a:t>The next layer has roughly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times fewer inputs to process.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56" y="3619615"/>
            <a:ext cx="6669841" cy="25573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ADC8-8952-49DA-918F-A795CC9F21C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a Three-Layer Forward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we have an input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dirty="0" smtClean="0"/>
                  <a:t> matrix: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 a learned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 convolution kernel: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 we are to use a 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 function for the detector layer, and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 smtClean="0"/>
                  <a:t> max pooling function for the pooling layer, then…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16622"/>
              </p:ext>
            </p:extLst>
          </p:nvPr>
        </p:nvGraphicFramePr>
        <p:xfrm>
          <a:off x="7896350" y="1690688"/>
          <a:ext cx="1823720" cy="180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44"/>
                <a:gridCol w="364744"/>
                <a:gridCol w="364744"/>
                <a:gridCol w="364744"/>
                <a:gridCol w="364744"/>
              </a:tblGrid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94618"/>
              </p:ext>
            </p:extLst>
          </p:nvPr>
        </p:nvGraphicFramePr>
        <p:xfrm>
          <a:off x="7896350" y="3933127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F800-191B-40C6-8F93-BD2940973BA6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a Three-Layer Forward Pass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25386"/>
              </p:ext>
            </p:extLst>
          </p:nvPr>
        </p:nvGraphicFramePr>
        <p:xfrm>
          <a:off x="3129885" y="2890711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-2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715768" y="2752344"/>
            <a:ext cx="1563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4640" y="231382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6911"/>
              </p:ext>
            </p:extLst>
          </p:nvPr>
        </p:nvGraphicFramePr>
        <p:xfrm>
          <a:off x="4608578" y="1989551"/>
          <a:ext cx="1563620" cy="149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905"/>
                <a:gridCol w="390905"/>
                <a:gridCol w="390905"/>
                <a:gridCol w="390905"/>
              </a:tblGrid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-80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-90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87959"/>
              </p:ext>
            </p:extLst>
          </p:nvPr>
        </p:nvGraphicFramePr>
        <p:xfrm>
          <a:off x="668019" y="1809319"/>
          <a:ext cx="1823720" cy="180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44"/>
                <a:gridCol w="364744"/>
                <a:gridCol w="364744"/>
                <a:gridCol w="364744"/>
                <a:gridCol w="364744"/>
              </a:tblGrid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</a:tr>
              <a:tr h="36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43400" y="3812373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7632" y="4361688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ReLU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48593"/>
              </p:ext>
            </p:extLst>
          </p:nvPr>
        </p:nvGraphicFramePr>
        <p:xfrm>
          <a:off x="6387086" y="4043903"/>
          <a:ext cx="1563620" cy="149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905"/>
                <a:gridCol w="390905"/>
                <a:gridCol w="390905"/>
                <a:gridCol w="390905"/>
              </a:tblGrid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35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35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25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45</a:t>
                      </a:r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8165592" y="4782722"/>
            <a:ext cx="1068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5390388" y="3632391"/>
            <a:ext cx="811531" cy="729297"/>
          </a:xfrm>
          <a:prstGeom prst="bentConnector3">
            <a:avLst>
              <a:gd name="adj1" fmla="val 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4078" y="4392692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03692" y="4803421"/>
            <a:ext cx="9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2x2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86217"/>
              </p:ext>
            </p:extLst>
          </p:nvPr>
        </p:nvGraphicFramePr>
        <p:xfrm>
          <a:off x="9527288" y="4431073"/>
          <a:ext cx="7353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695"/>
                <a:gridCol w="367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35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25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45</a:t>
                      </a:r>
                      <a:endParaRPr 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6220971" y="4792248"/>
            <a:ext cx="186142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7563" y="3971925"/>
            <a:ext cx="0" cy="16573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8019" y="1809319"/>
            <a:ext cx="713106" cy="71480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08578" y="1988671"/>
            <a:ext cx="387285" cy="3735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442067" y="4782722"/>
            <a:ext cx="10683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A418-3FEC-4958-9DC8-6C8158E09713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2384" cy="4351338"/>
          </a:xfrm>
        </p:spPr>
        <p:txBody>
          <a:bodyPr/>
          <a:lstStyle/>
          <a:p>
            <a:r>
              <a:rPr lang="en-US" dirty="0" smtClean="0"/>
              <a:t>The convolution, detector, and pooling layers are typically used as a set. Multiple sets of the above three layers can appear in a CNN design.</a:t>
            </a:r>
          </a:p>
          <a:p>
            <a:pPr lvl="1"/>
            <a:r>
              <a:rPr lang="en-US" dirty="0" smtClean="0"/>
              <a:t>Input -&gt; Conv. -&gt; Detector -&gt; Pooling -&gt; Conv. -&gt; Detector -&gt; Pooling -&gt; …</a:t>
            </a:r>
          </a:p>
          <a:p>
            <a:r>
              <a:rPr lang="en-US" dirty="0" smtClean="0"/>
              <a:t>After a few sets, the output is typically sent to one or two </a:t>
            </a:r>
            <a:r>
              <a:rPr lang="en-US" b="1" dirty="0" smtClean="0"/>
              <a:t>fully connected</a:t>
            </a:r>
            <a:r>
              <a:rPr lang="en-US" dirty="0" smtClean="0"/>
              <a:t> layers.</a:t>
            </a:r>
          </a:p>
          <a:p>
            <a:pPr lvl="1"/>
            <a:r>
              <a:rPr lang="en-US" dirty="0" smtClean="0"/>
              <a:t>A fully connected layer is a ordinary neural network layer as in other neural networks.</a:t>
            </a:r>
          </a:p>
          <a:p>
            <a:pPr lvl="1"/>
            <a:r>
              <a:rPr lang="en-US" dirty="0" smtClean="0"/>
              <a:t>Typical activation function is the </a:t>
            </a:r>
            <a:r>
              <a:rPr lang="en-US" b="1" dirty="0" smtClean="0"/>
              <a:t>sigmoid</a:t>
            </a:r>
            <a:r>
              <a:rPr lang="en-US" dirty="0" smtClean="0"/>
              <a:t> function.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7" y="4795837"/>
            <a:ext cx="2466975" cy="1133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45DD-440D-4A6A-B933-405C6B1390FB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2384" cy="4351338"/>
              </a:xfrm>
            </p:spPr>
            <p:txBody>
              <a:bodyPr/>
              <a:lstStyle/>
              <a:p>
                <a:r>
                  <a:rPr lang="en-US" dirty="0" smtClean="0"/>
                  <a:t>The final layer of a CNN is determined by the research task.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Classification: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Layer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outputs are the probabilities of belonging to each class.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Regression: Linear Layer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The output is a real number.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2384" cy="4351338"/>
              </a:xfrm>
              <a:blipFill rotWithShape="0">
                <a:blip r:embed="rId2"/>
                <a:stretch>
                  <a:fillRect l="-102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969-33CE-44D6-AD99-E73BB85B7E26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5EB9-38F5-44AB-94A9-FD4C336F0A90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52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3.5+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https://www.tensorflow.org/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https://keras.io/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Keras</a:t>
            </a:r>
            <a:r>
              <a:rPr lang="en-US" dirty="0"/>
              <a:t> is a high-level neural networks API, written in Python and capable of running on top of </a:t>
            </a:r>
            <a:r>
              <a:rPr lang="en-US" dirty="0" err="1"/>
              <a:t>TensorFlow</a:t>
            </a:r>
            <a:r>
              <a:rPr lang="en-US" dirty="0"/>
              <a:t>, CNTK, or </a:t>
            </a:r>
            <a:r>
              <a:rPr lang="en-US" dirty="0" err="1"/>
              <a:t>Theano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Recommended: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err="1" smtClean="0"/>
              <a:t>SciPy</a:t>
            </a:r>
            <a:endParaRPr lang="en-US" dirty="0"/>
          </a:p>
        </p:txBody>
      </p:sp>
      <p:pic>
        <p:nvPicPr>
          <p:cNvPr id="1026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4526896"/>
            <a:ext cx="3330575" cy="9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nso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99" y="1533199"/>
            <a:ext cx="2168525" cy="18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4570-ACE3-4C48-8CAF-D5D3E0AE3E79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7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 smtClean="0"/>
              <a:t> model is used to build a linear stack of layers.</a:t>
            </a:r>
          </a:p>
          <a:p>
            <a:r>
              <a:rPr lang="en-US" dirty="0" smtClean="0"/>
              <a:t>Building a CNN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 smtClean="0"/>
              <a:t> model is straightforward.</a:t>
            </a:r>
          </a:p>
          <a:p>
            <a:r>
              <a:rPr lang="en-US" dirty="0" smtClean="0"/>
              <a:t>The following code shows how a typical CNN is built in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3905250"/>
            <a:ext cx="6419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Dense,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Conv2D, MaxPooling2D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keras.optimizers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SGD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8051" y="3766750"/>
            <a:ext cx="4667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en-US" dirty="0" smtClean="0"/>
              <a:t> is the fully connected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 smtClean="0"/>
              <a:t> is used after all CNN layers and before a fully connected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/>
              <a:t> is the 2D convolution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/>
              <a:t> is the 2D max pooling layer;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/>
              <a:t> is stochastic gradient descent algorithm.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9B49-5E87-4D65-A4F0-DC215A51F99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# We </a:t>
            </a:r>
            <a:r>
              <a:rPr lang="en-US" dirty="0">
                <a:solidFill>
                  <a:prstClr val="black"/>
                </a:solidFill>
              </a:rPr>
              <a:t>create an empty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r>
              <a:rPr lang="en-US" dirty="0">
                <a:solidFill>
                  <a:prstClr val="black"/>
                </a:solidFill>
              </a:rPr>
              <a:t> model and add layers onto it.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(Conv2D(32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(3, 3), activation='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=(100,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100)))</a:t>
            </a:r>
          </a:p>
          <a:p>
            <a:r>
              <a:rPr lang="en-US" dirty="0">
                <a:solidFill>
                  <a:prstClr val="black"/>
                </a:solidFill>
              </a:rPr>
              <a:t># We </a:t>
            </a:r>
            <a:r>
              <a:rPr lang="en-US" dirty="0" smtClean="0">
                <a:solidFill>
                  <a:prstClr val="black"/>
                </a:solidFill>
              </a:rPr>
              <a:t>add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>
                <a:solidFill>
                  <a:prstClr val="black"/>
                </a:solidFill>
              </a:rPr>
              <a:t> layer with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 smtClean="0">
                <a:solidFill>
                  <a:prstClr val="black"/>
                </a:solidFill>
              </a:rPr>
              <a:t> filters,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each, followed by a detector layer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This is the first layer we add to the model, so we need to specify the shape of the input. In this case we assume our input is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solidFill>
                  <a:prstClr val="black"/>
                </a:solidFill>
              </a:rPr>
              <a:t> matrix.</a:t>
            </a:r>
            <a:endParaRPr lang="en-US" dirty="0">
              <a:solidFill>
                <a:prstClr val="black"/>
              </a:solidFill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(MaxPooling2D(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=(2,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</a:rPr>
              <a:t># We add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layer </a:t>
            </a:r>
            <a:r>
              <a:rPr lang="en-US" dirty="0" smtClean="0">
                <a:solidFill>
                  <a:prstClr val="black"/>
                </a:solidFill>
              </a:rPr>
              <a:t>with a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pooling size.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E510-4A45-499E-AA1D-C834FC3FBA52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Neuroscientific Basis</a:t>
            </a:r>
          </a:p>
          <a:p>
            <a:pPr lvl="1"/>
            <a:r>
              <a:rPr lang="en-US" dirty="0" smtClean="0"/>
              <a:t>Building Blocks</a:t>
            </a:r>
          </a:p>
          <a:p>
            <a:pPr lvl="2"/>
            <a:r>
              <a:rPr lang="en-US" dirty="0" smtClean="0"/>
              <a:t>Convolution Layer</a:t>
            </a:r>
          </a:p>
          <a:p>
            <a:pPr lvl="2"/>
            <a:r>
              <a:rPr lang="en-US" dirty="0" smtClean="0"/>
              <a:t>Detector Layer</a:t>
            </a:r>
          </a:p>
          <a:p>
            <a:pPr lvl="2"/>
            <a:r>
              <a:rPr lang="en-US" dirty="0" smtClean="0"/>
              <a:t>Pooling Layer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Build a CNN with </a:t>
            </a:r>
            <a:r>
              <a:rPr lang="en-US" dirty="0" err="1" smtClean="0"/>
              <a:t>Keras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Research Example: 2D-hetero </a:t>
            </a:r>
            <a:r>
              <a:rPr lang="en-US" dirty="0"/>
              <a:t>CNN for Mobile Health </a:t>
            </a:r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Research Design</a:t>
            </a:r>
          </a:p>
          <a:p>
            <a:pPr lvl="1"/>
            <a:r>
              <a:rPr lang="en-US" dirty="0" smtClean="0"/>
              <a:t>Evaluation and Results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DF2E-6F60-4866-8B60-A3038734735E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(Conv2D(32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(3, 3), activation='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(MaxPooling2D(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=(2, 2)))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</a:t>
            </a:r>
            <a:r>
              <a:rPr lang="en-US" dirty="0">
                <a:solidFill>
                  <a:prstClr val="black"/>
                </a:solidFill>
              </a:rPr>
              <a:t>We </a:t>
            </a:r>
            <a:r>
              <a:rPr lang="en-US" dirty="0" smtClean="0">
                <a:solidFill>
                  <a:prstClr val="black"/>
                </a:solidFill>
              </a:rPr>
              <a:t>can add more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Conv2D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MaxPooling2D</a:t>
            </a:r>
            <a:r>
              <a:rPr lang="en-US" dirty="0" smtClean="0">
                <a:solidFill>
                  <a:prstClr val="black"/>
                </a:solidFill>
              </a:rPr>
              <a:t> layers onto the model.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(Flatten())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After all the desired CNN layers are added, add a Flatten layer.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(Dense(256, activation=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sigmoid'))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Add a fully connected layer followed by a detector layer with the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en-US" dirty="0" smtClean="0">
                <a:solidFill>
                  <a:prstClr val="black"/>
                </a:solidFill>
              </a:rPr>
              <a:t> function.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(Dense(10, activation='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dirty="0" smtClean="0">
                <a:solidFill>
                  <a:prstClr val="black"/>
                </a:solidFill>
              </a:rPr>
              <a:t> layer is added to achieve multiclass classification. In this example we have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prstClr val="black"/>
                </a:solidFill>
              </a:rPr>
              <a:t> classes.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9F1C-8DCA-4C98-81D1-096527298862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CNN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972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SGD(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=0.01, decay=1e-6, momentum=0.9,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nesterov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Default SGD training parameters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(loss=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optimizer=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# Compile the model and use categorical </a:t>
            </a:r>
            <a:r>
              <a:rPr lang="en-US" dirty="0" err="1" smtClean="0">
                <a:solidFill>
                  <a:prstClr val="black"/>
                </a:solidFill>
              </a:rPr>
              <a:t>crossentropy</a:t>
            </a:r>
            <a:r>
              <a:rPr lang="en-US" dirty="0" smtClean="0">
                <a:solidFill>
                  <a:prstClr val="black"/>
                </a:solidFill>
              </a:rPr>
              <a:t> as the loss function,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dirty="0" smtClean="0">
                <a:solidFill>
                  <a:prstClr val="black"/>
                </a:solidFill>
              </a:rPr>
              <a:t> as the optimizer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=32, epochs=10)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Fit the model with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epochs</a:t>
            </a:r>
            <a:r>
              <a:rPr lang="en-US" dirty="0" smtClean="0">
                <a:solidFill>
                  <a:prstClr val="black"/>
                </a:solidFill>
              </a:rPr>
              <a:t> can be set to other values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</a:rPr>
              <a:t># </a:t>
            </a:r>
            <a:r>
              <a:rPr lang="en-US" dirty="0" smtClean="0">
                <a:solidFill>
                  <a:prstClr val="black"/>
                </a:solidFill>
              </a:rPr>
              <a:t>Evaluate model performance using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B3BE-187E-4CFA-B1E5-465E4A42072C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Two-Dimensional Heterogeneous Convolutional Neural Network (2D-hetero CNN) for Mobile Health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5CDB-768F-44A0-BE12-213EB56F5BD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15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Population aging has been a growing concern in US.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Life expectancy 79.3 years in US (WHO, </a:t>
            </a:r>
            <a:r>
              <a:rPr lang="en-US" sz="2000" dirty="0" smtClean="0">
                <a:solidFill>
                  <a:prstClr val="black"/>
                </a:solidFill>
              </a:rPr>
              <a:t>2016)</a:t>
            </a:r>
            <a:endParaRPr lang="en-US" sz="2000" dirty="0">
              <a:solidFill>
                <a:prstClr val="black"/>
              </a:solidFill>
            </a:endParaRP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46.2 million of US citizens (14.5%) are 65 or older in 2014 (US Census Bureau).</a:t>
            </a:r>
          </a:p>
          <a:p>
            <a:r>
              <a:rPr lang="en-US" sz="2400" dirty="0"/>
              <a:t>Falls are one of the most severe threats faced by senior citizens with independent living.</a:t>
            </a:r>
          </a:p>
          <a:p>
            <a:pPr lvl="1"/>
            <a:r>
              <a:rPr lang="en-US" sz="2000" dirty="0"/>
              <a:t>28-35% of people aged 65 and over fall at least once each year;</a:t>
            </a:r>
          </a:p>
          <a:p>
            <a:pPr lvl="1"/>
            <a:r>
              <a:rPr lang="en-US" sz="2000" dirty="0"/>
              <a:t>32-42% for people aged 70 and over (WHO, 2008).</a:t>
            </a:r>
          </a:p>
          <a:p>
            <a:r>
              <a:rPr lang="en-US" sz="2400" dirty="0"/>
              <a:t>Falls threaten senior citizens’ living both physically and psychologically.</a:t>
            </a:r>
          </a:p>
          <a:p>
            <a:pPr lvl="1"/>
            <a:r>
              <a:rPr lang="en-US" sz="2000" dirty="0"/>
              <a:t>Direct injury (bone fracture), long-lie (hypothermia, dehydration, etc.)</a:t>
            </a:r>
          </a:p>
          <a:p>
            <a:pPr lvl="1"/>
            <a:r>
              <a:rPr lang="en-US" sz="2000" dirty="0"/>
              <a:t>Avoidance of activities, depression, decreased social contact, lower quality of life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Fall risk assessment is an effective prevention tool in identifying senior citizens with high fall risks.</a:t>
            </a:r>
          </a:p>
          <a:p>
            <a:pPr lvl="1"/>
            <a:r>
              <a:rPr lang="en-US" sz="2100" dirty="0"/>
              <a:t>Appropriate interventions can be provided.</a:t>
            </a:r>
          </a:p>
          <a:p>
            <a:pPr lvl="2"/>
            <a:r>
              <a:rPr lang="en-US" sz="1900" dirty="0"/>
              <a:t>Exercise, review and modification of medication, etc.</a:t>
            </a:r>
          </a:p>
          <a:p>
            <a:pPr lvl="1"/>
            <a:r>
              <a:rPr lang="en-US" sz="2100" dirty="0"/>
              <a:t>Ultimately reduce or eliminate falls.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4BD5-8315-4FAA-BDC6-9637FF794E2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clinical assessment tools include (</a:t>
            </a:r>
            <a:r>
              <a:rPr lang="en-US" sz="2400" dirty="0" err="1" smtClean="0"/>
              <a:t>Howcroft</a:t>
            </a:r>
            <a:r>
              <a:rPr lang="en-US" sz="2400" dirty="0" smtClean="0"/>
              <a:t> et al., 2013):</a:t>
            </a:r>
          </a:p>
          <a:p>
            <a:pPr lvl="1"/>
            <a:r>
              <a:rPr lang="en-US" sz="2000" dirty="0" smtClean="0"/>
              <a:t>Survey-based evaluations of fall risk factors</a:t>
            </a:r>
          </a:p>
          <a:p>
            <a:pPr lvl="2"/>
            <a:r>
              <a:rPr lang="en-US" sz="1800" dirty="0" err="1" smtClean="0"/>
              <a:t>Fried’s</a:t>
            </a:r>
            <a:r>
              <a:rPr lang="en-US" sz="1800" dirty="0" smtClean="0"/>
              <a:t> Frailty Criteria (Fried et al., 2001); STRATIFY Score (Oliver et al., 1997); Physiological Profile Assessment (PPA) (Lord et al., 2003); </a:t>
            </a:r>
            <a:r>
              <a:rPr lang="en-US" sz="1800" dirty="0" err="1" smtClean="0"/>
              <a:t>Tinetti</a:t>
            </a:r>
            <a:r>
              <a:rPr lang="en-US" sz="1800" dirty="0" smtClean="0"/>
              <a:t> Performance Oriented Mobility Assessment (POMA) (</a:t>
            </a:r>
            <a:r>
              <a:rPr lang="en-US" sz="1800" dirty="0" err="1" smtClean="0"/>
              <a:t>Tinetti</a:t>
            </a:r>
            <a:r>
              <a:rPr lang="en-US" sz="1800" dirty="0" smtClean="0"/>
              <a:t>, 1986)</a:t>
            </a:r>
          </a:p>
          <a:p>
            <a:pPr lvl="1"/>
            <a:r>
              <a:rPr lang="en-US" sz="2000" dirty="0" smtClean="0"/>
              <a:t>Quantified performance of certain mobility tests</a:t>
            </a:r>
          </a:p>
          <a:p>
            <a:pPr lvl="2"/>
            <a:r>
              <a:rPr lang="en-US" sz="1800" dirty="0" smtClean="0"/>
              <a:t>10-meter ground walking; Timed Up and Go (TUG, Shumway-Cook et al., 2000); Sit-to-stand transitions (STS); Alternating Step Test (AST)</a:t>
            </a:r>
          </a:p>
          <a:p>
            <a:pPr lvl="3"/>
            <a:r>
              <a:rPr lang="en-US" sz="1600" dirty="0" smtClean="0"/>
              <a:t>The completion time is used as the indicator for assessing fall risks.</a:t>
            </a:r>
          </a:p>
          <a:p>
            <a:r>
              <a:rPr lang="en-US" sz="2400" dirty="0" smtClean="0"/>
              <a:t>Limitations for those tools:</a:t>
            </a:r>
          </a:p>
          <a:p>
            <a:pPr lvl="1"/>
            <a:r>
              <a:rPr lang="en-US" sz="2000" dirty="0" smtClean="0"/>
              <a:t>Survey-based evaluations rely on patients’ recall and self-report of recent events, which may be imprecise and omits important clues.</a:t>
            </a:r>
          </a:p>
          <a:p>
            <a:pPr lvl="1"/>
            <a:r>
              <a:rPr lang="en-US" sz="2000" dirty="0" smtClean="0"/>
              <a:t>The completion time as the sole indicator for clinical mobility tests oversimplifies the analyses of human motion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4415-CF1C-4F63-B85B-ADE9D1E0E528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0063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Specialized equipment in gait laboratories can provide a thorough</a:t>
            </a:r>
            <a:br>
              <a:rPr lang="en-US" sz="2000" dirty="0" smtClean="0"/>
            </a:br>
            <a:r>
              <a:rPr lang="en-US" sz="2000" dirty="0" smtClean="0"/>
              <a:t>and objective assessment, but impractical to integrate into typical</a:t>
            </a:r>
            <a:br>
              <a:rPr lang="en-US" sz="2000" dirty="0" smtClean="0"/>
            </a:br>
            <a:r>
              <a:rPr lang="en-US" sz="2000" dirty="0" smtClean="0"/>
              <a:t>clinic schedules.</a:t>
            </a:r>
          </a:p>
          <a:p>
            <a:pPr lvl="1"/>
            <a:r>
              <a:rPr lang="en-US" sz="1600" dirty="0" smtClean="0"/>
              <a:t>Cameras, force plates, etc.</a:t>
            </a:r>
          </a:p>
          <a:p>
            <a:r>
              <a:rPr lang="en-US" sz="2000" dirty="0" smtClean="0"/>
              <a:t>Motion sensor-based systems have emerged as a proxy that can </a:t>
            </a:r>
            <a:br>
              <a:rPr lang="en-US" sz="2000" dirty="0" smtClean="0"/>
            </a:br>
            <a:r>
              <a:rPr lang="en-US" sz="2000" dirty="0" smtClean="0"/>
              <a:t>efficiently capture and analyze quantitative mobility data for fall risk assessment.</a:t>
            </a:r>
          </a:p>
          <a:p>
            <a:pPr lvl="1"/>
            <a:r>
              <a:rPr lang="en-US" sz="1800" dirty="0" smtClean="0"/>
              <a:t>Miniature sensors are attached to senior citizens’ body for a short period of time (5 to 10 minutes) to collect data from mobility tests.</a:t>
            </a:r>
          </a:p>
          <a:p>
            <a:r>
              <a:rPr lang="en-US" sz="2000" dirty="0" smtClean="0"/>
              <a:t>However, most prior studies on motion sensor-based gait analysis focused on deriving single features on signals and evaluating their discriminant power using statistical analysis (e.g., ANOVA).</a:t>
            </a:r>
          </a:p>
          <a:p>
            <a:pPr lvl="1"/>
            <a:r>
              <a:rPr lang="en-US" sz="1800" dirty="0" smtClean="0"/>
              <a:t>Features for example: root mean square acceleration, walking speed, stride variability, etc.</a:t>
            </a:r>
          </a:p>
          <a:p>
            <a:pPr lvl="2"/>
            <a:r>
              <a:rPr lang="en-US" sz="1400" dirty="0" smtClean="0"/>
              <a:t>Oversimplifies the problem; lacks detailed analysis on </a:t>
            </a:r>
            <a:r>
              <a:rPr lang="en-US" sz="1400" dirty="0"/>
              <a:t>signal </a:t>
            </a:r>
            <a:r>
              <a:rPr lang="en-US" sz="1400" dirty="0" smtClean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801057"/>
            <a:ext cx="3429000" cy="2162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7176" y="3004119"/>
            <a:ext cx="328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1. Gait Laboratory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64FA-43A7-43DB-896B-A1704A1B2167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000" dirty="0"/>
              <a:t>In this work, we developed </a:t>
            </a:r>
            <a:r>
              <a:rPr lang="en-US" sz="2000" b="1" dirty="0" smtClean="0"/>
              <a:t>two-dimensional heterogeneous convolutional neural networks (2D-hetero CNN)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n-US" sz="2000" dirty="0" smtClean="0"/>
              <a:t>a motion sensor-based system for fall </a:t>
            </a:r>
            <a:r>
              <a:rPr lang="en-US" sz="2000" dirty="0"/>
              <a:t>risk assessment </a:t>
            </a:r>
            <a:r>
              <a:rPr lang="en-US" sz="2000" dirty="0" smtClean="0"/>
              <a:t>using convolutional neural networks (CNN).</a:t>
            </a:r>
            <a:endParaRPr lang="en-US" sz="2000" dirty="0"/>
          </a:p>
          <a:p>
            <a:pPr lvl="1"/>
            <a:r>
              <a:rPr lang="en-US" sz="1800" dirty="0" smtClean="0"/>
              <a:t>Five sensor system (chest, left/right thigh, left/right foot) for clinical tests</a:t>
            </a:r>
          </a:p>
          <a:p>
            <a:pPr lvl="2"/>
            <a:r>
              <a:rPr lang="en-US" sz="1400" dirty="0" smtClean="0"/>
              <a:t>Comprehensive assessment for gait and balance features</a:t>
            </a:r>
          </a:p>
          <a:p>
            <a:pPr lvl="1"/>
            <a:r>
              <a:rPr lang="en-US" sz="1800" dirty="0" smtClean="0"/>
              <a:t>CNNs are powerful in extracting low-level </a:t>
            </a:r>
            <a:r>
              <a:rPr lang="en-US" sz="1800" dirty="0"/>
              <a:t>local features </a:t>
            </a:r>
            <a:r>
              <a:rPr lang="en-US" sz="1800" dirty="0" smtClean="0"/>
              <a:t>as well as integrating them into high-level </a:t>
            </a:r>
            <a:r>
              <a:rPr lang="en-US" sz="1800" dirty="0"/>
              <a:t>global features.</a:t>
            </a:r>
            <a:endParaRPr lang="en-US" sz="1800" dirty="0" smtClean="0"/>
          </a:p>
          <a:p>
            <a:pPr lvl="2"/>
            <a:r>
              <a:rPr lang="en-US" sz="1400" dirty="0" smtClean="0"/>
              <a:t>Feature-less</a:t>
            </a:r>
            <a:r>
              <a:rPr lang="en-US" sz="1400" dirty="0"/>
              <a:t>; avoid feature </a:t>
            </a:r>
            <a:r>
              <a:rPr lang="en-US" sz="1400" dirty="0" smtClean="0"/>
              <a:t>engineering that is labor intensive, ad hoc, and inconclusive.</a:t>
            </a:r>
          </a:p>
          <a:p>
            <a:pPr lvl="2"/>
            <a:endParaRPr lang="en-US" sz="1400" dirty="0" smtClean="0"/>
          </a:p>
          <a:p>
            <a:r>
              <a:rPr lang="en-US" sz="2000" dirty="0" smtClean="0"/>
              <a:t>Main novelty of this work:</a:t>
            </a:r>
          </a:p>
          <a:p>
            <a:pPr lvl="1"/>
            <a:r>
              <a:rPr lang="en-US" sz="1800" dirty="0" smtClean="0"/>
              <a:t>We proposed a novel CNN architecture to extract gait and balance </a:t>
            </a:r>
            <a:r>
              <a:rPr lang="en-US" sz="1800" dirty="0"/>
              <a:t>features </a:t>
            </a:r>
            <a:r>
              <a:rPr lang="en-US" sz="1800" dirty="0" smtClean="0"/>
              <a:t>for fall risk assessment.</a:t>
            </a:r>
          </a:p>
          <a:p>
            <a:pPr lvl="2"/>
            <a:r>
              <a:rPr lang="en-US" sz="1400" dirty="0" smtClean="0"/>
              <a:t>Two-dimensional convolution: temporal convolution + cross-axial and cross-locational convolution</a:t>
            </a:r>
          </a:p>
          <a:p>
            <a:pPr lvl="1"/>
            <a:r>
              <a:rPr lang="en-US" sz="1800" dirty="0" smtClean="0"/>
              <a:t>To the best of our knowledge, we are the first to apply CNNs for motion sensor-based fall risk assessment.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7394-EB81-46EC-B83D-D008A8EF251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5015245" y="6079351"/>
            <a:ext cx="197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2. Research Design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440F8AD-8739-4331-8CD3-1E2810F8CE49}"/>
              </a:ext>
            </a:extLst>
          </p:cNvPr>
          <p:cNvSpPr txBox="1"/>
          <p:nvPr/>
        </p:nvSpPr>
        <p:spPr>
          <a:xfrm>
            <a:off x="1980094" y="1440361"/>
            <a:ext cx="2535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Data Collection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2159598" y="1429244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xmlns="" id="{E2A0AB6E-77C4-4869-9237-872871133909}"/>
              </a:ext>
            </a:extLst>
          </p:cNvPr>
          <p:cNvSpPr/>
          <p:nvPr/>
        </p:nvSpPr>
        <p:spPr>
          <a:xfrm>
            <a:off x="4491977" y="3297299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9DB8163-F265-43AE-BF0D-249E3E4D684B}"/>
              </a:ext>
            </a:extLst>
          </p:cNvPr>
          <p:cNvSpPr txBox="1"/>
          <p:nvPr/>
        </p:nvSpPr>
        <p:spPr>
          <a:xfrm>
            <a:off x="2297662" y="3309905"/>
            <a:ext cx="1810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Sensor Attachment</a:t>
            </a:r>
            <a:endParaRPr lang="en-US" sz="1600" b="1" dirty="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xmlns="" id="{7FADFAA2-6F37-4DFF-BDB3-029C531553BE}"/>
              </a:ext>
            </a:extLst>
          </p:cNvPr>
          <p:cNvSpPr txBox="1"/>
          <p:nvPr/>
        </p:nvSpPr>
        <p:spPr>
          <a:xfrm>
            <a:off x="4896787" y="1440361"/>
            <a:ext cx="221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Data </a:t>
            </a:r>
            <a:r>
              <a:rPr lang="en-US" sz="2000" b="1" u="sng" dirty="0" smtClean="0">
                <a:solidFill>
                  <a:srgbClr val="C00000"/>
                </a:solidFill>
              </a:rPr>
              <a:t>Preprocessing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36" name="Right Arrow 19">
            <a:extLst>
              <a:ext uri="{FF2B5EF4-FFF2-40B4-BE49-F238E27FC236}">
                <a16:creationId xmlns:a16="http://schemas.microsoft.com/office/drawing/2014/main" xmlns="" id="{D93430AE-0AAA-4406-A1B6-A87F43A5BE39}"/>
              </a:ext>
            </a:extLst>
          </p:cNvPr>
          <p:cNvSpPr/>
          <p:nvPr/>
        </p:nvSpPr>
        <p:spPr>
          <a:xfrm>
            <a:off x="7257943" y="3297298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ight Arrow 20">
            <a:extLst>
              <a:ext uri="{FF2B5EF4-FFF2-40B4-BE49-F238E27FC236}">
                <a16:creationId xmlns:a16="http://schemas.microsoft.com/office/drawing/2014/main" xmlns="" id="{2DF1BFC8-303B-4FF7-AA5F-CC26208BE1C9}"/>
              </a:ext>
            </a:extLst>
          </p:cNvPr>
          <p:cNvSpPr/>
          <p:nvPr/>
        </p:nvSpPr>
        <p:spPr>
          <a:xfrm rot="5400000">
            <a:off x="5836398" y="3830682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4975680" y="3299029"/>
            <a:ext cx="2114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Signal Segmentation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xmlns="" id="{7D037E06-C1A2-4A11-8ED0-2EC3A9A5372C}"/>
              </a:ext>
            </a:extLst>
          </p:cNvPr>
          <p:cNvSpPr txBox="1"/>
          <p:nvPr/>
        </p:nvSpPr>
        <p:spPr>
          <a:xfrm>
            <a:off x="7488057" y="1450252"/>
            <a:ext cx="2579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 smtClean="0">
                <a:solidFill>
                  <a:srgbClr val="C00000"/>
                </a:solidFill>
              </a:rPr>
              <a:t>Model Design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40" name="Right Arrow 29">
            <a:extLst>
              <a:ext uri="{FF2B5EF4-FFF2-40B4-BE49-F238E27FC236}">
                <a16:creationId xmlns:a16="http://schemas.microsoft.com/office/drawing/2014/main" xmlns="" id="{F15EBAC0-3230-4A8F-BBB7-F163DD2E596C}"/>
              </a:ext>
            </a:extLst>
          </p:cNvPr>
          <p:cNvSpPr/>
          <p:nvPr/>
        </p:nvSpPr>
        <p:spPr>
          <a:xfrm rot="5400000">
            <a:off x="8685551" y="3773486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xmlns="" id="{94D4A7EB-4D37-4C1F-B2EF-0BC6409EB839}"/>
              </a:ext>
            </a:extLst>
          </p:cNvPr>
          <p:cNvSpPr txBox="1"/>
          <p:nvPr/>
        </p:nvSpPr>
        <p:spPr>
          <a:xfrm>
            <a:off x="7529126" y="3282377"/>
            <a:ext cx="255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2D-hetero CNN</a:t>
            </a:r>
            <a:endParaRPr lang="en-US" sz="16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F3D2BCB-47DE-4642-9753-E4B6950F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67" y="2168610"/>
            <a:ext cx="1736633" cy="910332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4" y="1959882"/>
            <a:ext cx="732482" cy="1368239"/>
          </a:xfrm>
          <a:prstGeom prst="rect">
            <a:avLst/>
          </a:prstGeom>
          <a:noFill/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958" y="2454944"/>
            <a:ext cx="416117" cy="407263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xmlns="" id="{E2A0AB6E-77C4-4869-9237-872871133909}"/>
              </a:ext>
            </a:extLst>
          </p:cNvPr>
          <p:cNvSpPr/>
          <p:nvPr/>
        </p:nvSpPr>
        <p:spPr>
          <a:xfrm>
            <a:off x="2967740" y="2487857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5088786" y="5306965"/>
            <a:ext cx="185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Data Augmentation</a:t>
            </a:r>
            <a:endParaRPr lang="en-US" sz="1600" b="1" dirty="0"/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2620475" y="5306965"/>
            <a:ext cx="125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Walking Test</a:t>
            </a:r>
            <a:endParaRPr lang="en-US" sz="16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3" y="4624181"/>
            <a:ext cx="1914875" cy="479799"/>
          </a:xfrm>
          <a:prstGeom prst="rect">
            <a:avLst/>
          </a:prstGeom>
        </p:spPr>
      </p:pic>
      <p:pic>
        <p:nvPicPr>
          <p:cNvPr id="49" name="Content Placeholder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993" y="4219813"/>
            <a:ext cx="1935682" cy="1001950"/>
          </a:xfrm>
          <a:prstGeom prst="rect">
            <a:avLst/>
          </a:prstGeom>
        </p:spPr>
      </p:pic>
      <p:sp>
        <p:nvSpPr>
          <p:cNvPr id="50" name="Right Arrow 20">
            <a:extLst>
              <a:ext uri="{FF2B5EF4-FFF2-40B4-BE49-F238E27FC236}">
                <a16:creationId xmlns:a16="http://schemas.microsoft.com/office/drawing/2014/main" xmlns="" id="{2DF1BFC8-303B-4FF7-AA5F-CC26208BE1C9}"/>
              </a:ext>
            </a:extLst>
          </p:cNvPr>
          <p:cNvSpPr/>
          <p:nvPr/>
        </p:nvSpPr>
        <p:spPr>
          <a:xfrm rot="5400000">
            <a:off x="3071715" y="3826535"/>
            <a:ext cx="331240" cy="299289"/>
          </a:xfrm>
          <a:prstGeom prst="rightArrow">
            <a:avLst/>
          </a:prstGeom>
          <a:solidFill>
            <a:srgbClr val="0C234B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4924281" y="1429244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505066" y="4219813"/>
            <a:ext cx="1113200" cy="1042360"/>
            <a:chOff x="4045314" y="4446667"/>
            <a:chExt cx="1113200" cy="104236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45314" y="4446667"/>
              <a:ext cx="1039989" cy="1036487"/>
            </a:xfrm>
            <a:prstGeom prst="rect">
              <a:avLst/>
            </a:prstGeom>
          </p:spPr>
        </p:pic>
        <p:sp>
          <p:nvSpPr>
            <p:cNvPr id="54" name="Curved Right Arrow 53"/>
            <p:cNvSpPr/>
            <p:nvPr/>
          </p:nvSpPr>
          <p:spPr>
            <a:xfrm rot="5400000">
              <a:off x="4437424" y="4391293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urved Right Arrow 54"/>
            <p:cNvSpPr/>
            <p:nvPr/>
          </p:nvSpPr>
          <p:spPr>
            <a:xfrm rot="10800000">
              <a:off x="4978750" y="4904926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Curved Right Arrow 55"/>
            <p:cNvSpPr/>
            <p:nvPr/>
          </p:nvSpPr>
          <p:spPr>
            <a:xfrm rot="16200000">
              <a:off x="4149124" y="5248697"/>
              <a:ext cx="179764" cy="300896"/>
            </a:xfrm>
            <a:prstGeom prst="curved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0094" y="2128481"/>
            <a:ext cx="2023878" cy="8500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B4521BE-5EEE-4C50-9103-1B4056382767}"/>
              </a:ext>
            </a:extLst>
          </p:cNvPr>
          <p:cNvSpPr/>
          <p:nvPr/>
        </p:nvSpPr>
        <p:spPr>
          <a:xfrm>
            <a:off x="7714295" y="1424137"/>
            <a:ext cx="2155476" cy="4448644"/>
          </a:xfrm>
          <a:prstGeom prst="rect">
            <a:avLst/>
          </a:prstGeom>
          <a:noFill/>
          <a:ln w="28575">
            <a:solidFill>
              <a:srgbClr val="0C234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xmlns="" id="{A6BA0176-FB4A-451E-B9F5-2570CB41AF20}"/>
              </a:ext>
            </a:extLst>
          </p:cNvPr>
          <p:cNvSpPr txBox="1"/>
          <p:nvPr/>
        </p:nvSpPr>
        <p:spPr>
          <a:xfrm>
            <a:off x="8271188" y="5302413"/>
            <a:ext cx="107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Evaluation</a:t>
            </a:r>
            <a:endParaRPr lang="en-US" sz="1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0CD-0581-4284-9497-1E29FA516F59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–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3749" cy="461871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In this study, we use the </a:t>
            </a:r>
            <a:r>
              <a:rPr lang="en-US" sz="1900" dirty="0" err="1"/>
              <a:t>SilverLink</a:t>
            </a:r>
            <a:r>
              <a:rPr lang="en-US" sz="1900" dirty="0"/>
              <a:t> sensors for clinical fall risk assessment.</a:t>
            </a:r>
          </a:p>
          <a:p>
            <a:pPr lvl="1"/>
            <a:r>
              <a:rPr lang="en-US" sz="1700" dirty="0" err="1" smtClean="0"/>
              <a:t>SilverLink</a:t>
            </a:r>
            <a:r>
              <a:rPr lang="en-US" sz="1700" dirty="0" smtClean="0"/>
              <a:t> is a NSF-funded project run by the Artificial Intelligence Lab.</a:t>
            </a:r>
          </a:p>
          <a:p>
            <a:r>
              <a:rPr lang="en-US" sz="1900" dirty="0" smtClean="0"/>
              <a:t>Twenty-two (22) subjects were recruited at a neurology clinic.</a:t>
            </a:r>
          </a:p>
          <a:p>
            <a:pPr lvl="1"/>
            <a:r>
              <a:rPr lang="en-US" sz="1700" dirty="0" smtClean="0"/>
              <a:t>12 with high fall risks, 10 with low fall risks</a:t>
            </a:r>
          </a:p>
          <a:p>
            <a:pPr lvl="2"/>
            <a:r>
              <a:rPr lang="en-US" sz="1500" dirty="0" smtClean="0"/>
              <a:t>All are Parkinson’s disease patients</a:t>
            </a:r>
          </a:p>
          <a:p>
            <a:pPr lvl="2"/>
            <a:r>
              <a:rPr lang="en-US" sz="1500" dirty="0" smtClean="0"/>
              <a:t>Criterion</a:t>
            </a:r>
            <a:r>
              <a:rPr lang="en-US" sz="1500" dirty="0"/>
              <a:t>: Retrospective fall </a:t>
            </a:r>
            <a:r>
              <a:rPr lang="en-US" sz="1500" dirty="0" smtClean="0"/>
              <a:t>history in the past one </a:t>
            </a:r>
            <a:r>
              <a:rPr lang="en-US" sz="1500" dirty="0"/>
              <a:t>year (Silva &amp; </a:t>
            </a:r>
            <a:r>
              <a:rPr lang="en-US" sz="1500" dirty="0" smtClean="0"/>
              <a:t>Sousa, 2016</a:t>
            </a:r>
            <a:r>
              <a:rPr lang="en-US" sz="1500" dirty="0"/>
              <a:t>;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err="1" smtClean="0"/>
              <a:t>Ejupi</a:t>
            </a:r>
            <a:r>
              <a:rPr lang="en-US" sz="1500" dirty="0" smtClean="0"/>
              <a:t> </a:t>
            </a:r>
            <a:r>
              <a:rPr lang="en-US" sz="1500" dirty="0"/>
              <a:t>et al</a:t>
            </a:r>
            <a:r>
              <a:rPr lang="en-US" sz="1500" dirty="0" smtClean="0"/>
              <a:t>., 2016). Marked as “high fall risks” if any falls occurred, otherwise “low fall risks.”</a:t>
            </a:r>
          </a:p>
          <a:p>
            <a:pPr lvl="1"/>
            <a:r>
              <a:rPr lang="en-US" sz="1700" dirty="0" smtClean="0"/>
              <a:t>5 tri-axial accelerometers attached to each subject</a:t>
            </a:r>
          </a:p>
          <a:p>
            <a:pPr lvl="2"/>
            <a:r>
              <a:rPr lang="en-US" sz="1500" dirty="0" smtClean="0"/>
              <a:t>Sampling rate: 25 Hz</a:t>
            </a:r>
          </a:p>
          <a:p>
            <a:pPr lvl="3"/>
            <a:r>
              <a:rPr lang="en-US" sz="1300" dirty="0" smtClean="0"/>
              <a:t>25 sampling points per second; sufficient for capturing gait cycles (~1 Hz for normal pace)</a:t>
            </a:r>
          </a:p>
          <a:p>
            <a:pPr lvl="2"/>
            <a:r>
              <a:rPr lang="en-US" sz="1500" dirty="0" smtClean="0"/>
              <a:t>Chest, left/right thigh, left/right foot (as shown in Fig. 4)</a:t>
            </a:r>
          </a:p>
          <a:p>
            <a:pPr lvl="3"/>
            <a:r>
              <a:rPr lang="en-US" sz="1300" dirty="0"/>
              <a:t>To capture body and lower extremity movement (left/right</a:t>
            </a:r>
            <a:r>
              <a:rPr lang="en-US" sz="1300" dirty="0" smtClean="0"/>
              <a:t>)</a:t>
            </a:r>
          </a:p>
          <a:p>
            <a:pPr lvl="3"/>
            <a:r>
              <a:rPr lang="en-US" sz="1300" dirty="0" smtClean="0"/>
              <a:t>Common setting for gait analysis (Wu et al., 2013)</a:t>
            </a:r>
          </a:p>
          <a:p>
            <a:pPr lvl="2"/>
            <a:r>
              <a:rPr lang="en-US" sz="1500" dirty="0" smtClean="0"/>
              <a:t>Arbitrary sensor orientation</a:t>
            </a:r>
          </a:p>
          <a:p>
            <a:pPr lvl="3"/>
            <a:r>
              <a:rPr lang="en-US" sz="1300" dirty="0" smtClean="0"/>
              <a:t>Aimed at building a model robust to sensor rotations</a:t>
            </a:r>
          </a:p>
          <a:p>
            <a:pPr lvl="1"/>
            <a:r>
              <a:rPr lang="en-US" sz="1700" dirty="0" smtClean="0"/>
              <a:t>10-meter ground walking tests were conducted to collect data for gait and balance.</a:t>
            </a:r>
          </a:p>
          <a:p>
            <a:pPr lvl="2"/>
            <a:r>
              <a:rPr lang="en-US" sz="1500" dirty="0" smtClean="0"/>
              <a:t>Subjects are instructed to walk in their comfortable paces for 10 meters in the clinic hallway. Autonomous walking aids are allowed. (Wang </a:t>
            </a:r>
            <a:r>
              <a:rPr lang="en-US" sz="1500" dirty="0"/>
              <a:t>et al., </a:t>
            </a:r>
            <a:r>
              <a:rPr lang="en-US" sz="1500" dirty="0" smtClean="0"/>
              <a:t>2017, Wu et al., 2013)</a:t>
            </a:r>
            <a:endParaRPr lang="en-US" sz="1500" dirty="0"/>
          </a:p>
          <a:p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661537" y="3329265"/>
            <a:ext cx="1046429" cy="1892346"/>
            <a:chOff x="9982200" y="1124743"/>
            <a:chExt cx="1590675" cy="2876551"/>
          </a:xfrm>
        </p:grpSpPr>
        <p:pic>
          <p:nvPicPr>
            <p:cNvPr id="6" name="Picture 2" descr="Image result for human bod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2200" y="1124743"/>
              <a:ext cx="1590675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0704632" y="1923912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446938" y="2772284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974356" y="2774519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934703" y="3788005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478278" y="3788005"/>
              <a:ext cx="95932" cy="959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150016" y="5329219"/>
            <a:ext cx="197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4. Sensor Locations</a:t>
            </a:r>
            <a:endParaRPr lang="en-US" sz="1200" dirty="0"/>
          </a:p>
        </p:txBody>
      </p:sp>
      <p:pic>
        <p:nvPicPr>
          <p:cNvPr id="14" name="Picture 13" descr="C:\Users\shuoyu\Google Drive\_written_prelim\metawearc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55" y="879712"/>
            <a:ext cx="886509" cy="169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10150016" y="2658316"/>
            <a:ext cx="197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3. Shape and Size of </a:t>
            </a:r>
            <a:r>
              <a:rPr lang="en-US" sz="1200" dirty="0" err="1" smtClean="0"/>
              <a:t>SilverLink</a:t>
            </a:r>
            <a:r>
              <a:rPr lang="en-US" sz="1200" dirty="0" smtClean="0"/>
              <a:t> Sensors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E239-A46B-4BD1-9BD1-277E57333C46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–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0242" cy="46448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Fixed-length inputs are preferred by CNNs to simplify model designs.</a:t>
            </a:r>
          </a:p>
          <a:p>
            <a:r>
              <a:rPr lang="en-US" dirty="0" smtClean="0"/>
              <a:t>Past studies used a length of 32 or 64 as a fixed window for inputs (Zeng et al., 2014; Yang et al., 2015).</a:t>
            </a:r>
          </a:p>
          <a:p>
            <a:r>
              <a:rPr lang="en-US" dirty="0" smtClean="0"/>
              <a:t>We subsampled the middle </a:t>
            </a:r>
            <a:r>
              <a:rPr lang="en-US" dirty="0"/>
              <a:t>4 seconds </a:t>
            </a:r>
            <a:r>
              <a:rPr lang="en-US" dirty="0" smtClean="0"/>
              <a:t>for walking trials, equivalent to a length of 100.</a:t>
            </a:r>
            <a:endParaRPr lang="en-US" dirty="0"/>
          </a:p>
          <a:p>
            <a:pPr lvl="1"/>
            <a:r>
              <a:rPr lang="en-US" sz="2100" dirty="0" smtClean="0"/>
              <a:t>More stable patterns without accelerating and decelerating</a:t>
            </a:r>
          </a:p>
          <a:p>
            <a:pPr lvl="1"/>
            <a:r>
              <a:rPr lang="en-US" sz="2100" dirty="0" smtClean="0"/>
              <a:t>A wider window is necessary for assessing fall risks to identify patterns spanning over a few gait cycles.</a:t>
            </a:r>
          </a:p>
          <a:p>
            <a:r>
              <a:rPr lang="en-US" dirty="0"/>
              <a:t>One major difference between our work and prior studies is that we allowed the arbitrariness of sensor orientations.</a:t>
            </a:r>
          </a:p>
          <a:p>
            <a:pPr lvl="1"/>
            <a:r>
              <a:rPr lang="en-US" sz="2000" dirty="0"/>
              <a:t>We aimed at building a model robust to sensor rotations.</a:t>
            </a:r>
          </a:p>
          <a:p>
            <a:r>
              <a:rPr lang="en-US" dirty="0" smtClean="0"/>
              <a:t>Past </a:t>
            </a:r>
            <a:r>
              <a:rPr lang="en-US" dirty="0"/>
              <a:t>studies (Kale et al., 2012) discussed simulated sensor rotations to compensate orientation arbitrariness.</a:t>
            </a:r>
          </a:p>
          <a:p>
            <a:r>
              <a:rPr lang="en-US" dirty="0" smtClean="0"/>
              <a:t>We </a:t>
            </a:r>
            <a:r>
              <a:rPr lang="en-US" dirty="0"/>
              <a:t>simulated sensor rotations along the x-, y-, and z-axes to create a simulated dataset for our evaluation.</a:t>
            </a:r>
          </a:p>
          <a:p>
            <a:pPr lvl="1"/>
            <a:r>
              <a:rPr lang="en-US" sz="2000" dirty="0"/>
              <a:t>The simulation works as if we rotate the sensors in some degree and ask the subject to perform the test again.</a:t>
            </a:r>
          </a:p>
          <a:p>
            <a:pPr lvl="1"/>
            <a:r>
              <a:rPr lang="en-US" sz="2000" dirty="0"/>
              <a:t>We rotated data along the three axes independently (0, 90, 180, and 270 degrees) on the 22 samples, yielding a total of 1,408 (= 22 x 4</a:t>
            </a:r>
            <a:r>
              <a:rPr lang="en-US" sz="2000" baseline="30000" dirty="0"/>
              <a:t>3</a:t>
            </a:r>
            <a:r>
              <a:rPr lang="en-US" sz="2000" dirty="0"/>
              <a:t>) samples.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D3F0-A206-4AA1-BF4A-680190A4D6E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2526-B812-4492-A2B1-3929EF18242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6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ounded Rectangle 243"/>
          <p:cNvSpPr/>
          <p:nvPr/>
        </p:nvSpPr>
        <p:spPr>
          <a:xfrm>
            <a:off x="8823941" y="1341320"/>
            <a:ext cx="2936668" cy="4543425"/>
          </a:xfrm>
          <a:prstGeom prst="roundRect">
            <a:avLst>
              <a:gd name="adj" fmla="val 5026"/>
            </a:avLst>
          </a:prstGeom>
          <a:solidFill>
            <a:srgbClr val="EB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5294359" y="1323974"/>
            <a:ext cx="3109321" cy="4543425"/>
          </a:xfrm>
          <a:prstGeom prst="roundRect">
            <a:avLst>
              <a:gd name="adj" fmla="val 5026"/>
            </a:avLst>
          </a:prstGeom>
          <a:solidFill>
            <a:srgbClr val="ED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/>
          <p:cNvSpPr/>
          <p:nvPr/>
        </p:nvSpPr>
        <p:spPr>
          <a:xfrm>
            <a:off x="1897542" y="1323975"/>
            <a:ext cx="3350733" cy="4543425"/>
          </a:xfrm>
          <a:prstGeom prst="roundRect">
            <a:avLst>
              <a:gd name="adj" fmla="val 4728"/>
            </a:avLst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 – 2D-hetero CNN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3" y="1569132"/>
            <a:ext cx="1151843" cy="59558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2" y="2164712"/>
            <a:ext cx="1151843" cy="59558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9" y="3238037"/>
            <a:ext cx="1151843" cy="595580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1" y="4311362"/>
            <a:ext cx="1151843" cy="595580"/>
          </a:xfrm>
          <a:prstGeom prst="rect">
            <a:avLst/>
          </a:prstGeo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0" y="4906942"/>
            <a:ext cx="1151843" cy="595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2960" y="1569131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7392" y="2758878"/>
            <a:ext cx="112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Left/right thigh</a:t>
            </a:r>
          </a:p>
          <a:p>
            <a:pPr algn="ctr"/>
            <a:r>
              <a:rPr lang="en-US" sz="1200" dirty="0"/>
              <a:t>6</a:t>
            </a:r>
            <a:r>
              <a:rPr lang="en-US" sz="1200" dirty="0" smtClean="0"/>
              <a:t> x 100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29192" y="381471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Chest</a:t>
            </a:r>
          </a:p>
          <a:p>
            <a:pPr algn="ctr"/>
            <a:r>
              <a:rPr lang="en-US" sz="1200" dirty="0" smtClean="0"/>
              <a:t>3 x 100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155" y="5500560"/>
            <a:ext cx="107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Left/right foot</a:t>
            </a:r>
          </a:p>
          <a:p>
            <a:pPr algn="ctr"/>
            <a:r>
              <a:rPr lang="en-US" sz="1200" dirty="0"/>
              <a:t>6</a:t>
            </a:r>
            <a:r>
              <a:rPr lang="en-US" sz="1200" dirty="0" smtClean="0"/>
              <a:t> x 100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619103" y="172576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8770" y="1786081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8437" y="1846399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2833457" y="191893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2925741" y="200244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3018025" y="2090888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5085" y="221816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73260" y="27588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96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9810" y="1795754"/>
            <a:ext cx="951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  <a:p>
            <a:pPr algn="ctr"/>
            <a:r>
              <a:rPr lang="en-US" sz="1100" dirty="0"/>
              <a:t>s</a:t>
            </a:r>
            <a:r>
              <a:rPr lang="en-US" sz="1100" dirty="0" smtClean="0"/>
              <a:t>tride (3, 1)</a:t>
            </a:r>
            <a:endParaRPr lang="en-US" sz="1100" dirty="0"/>
          </a:p>
          <a:p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49307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9103" y="4458967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8770" y="4519285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58437" y="4579603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2833457" y="465214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>
            <a:off x="2925741" y="473565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3018025" y="4824092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35085" y="4951367"/>
            <a:ext cx="446315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73260" y="54920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96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9810" y="4528958"/>
            <a:ext cx="951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  <a:p>
            <a:pPr algn="ctr"/>
            <a:r>
              <a:rPr lang="en-US" sz="1100" dirty="0"/>
              <a:t>s</a:t>
            </a:r>
            <a:r>
              <a:rPr lang="en-US" sz="1100" dirty="0" smtClean="0"/>
              <a:t>tride (3, 1)</a:t>
            </a:r>
            <a:endParaRPr lang="en-US" sz="1100" dirty="0"/>
          </a:p>
          <a:p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949307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69810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 x 5 </a:t>
            </a:r>
            <a:r>
              <a:rPr lang="en-US" sz="1100" dirty="0" smtClean="0"/>
              <a:t>conv.</a:t>
            </a:r>
            <a:endParaRPr lang="en-US" sz="11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49307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34613" y="3136552"/>
            <a:ext cx="446315" cy="16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04280" y="3196871"/>
            <a:ext cx="446315" cy="16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73947" y="3257189"/>
            <a:ext cx="446315" cy="169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2848967" y="33297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flipH="1">
            <a:off x="2941251" y="341323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3033535" y="350167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150595" y="3628953"/>
            <a:ext cx="446315" cy="185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78152" y="3924987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1 x 96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344380" y="1725763"/>
            <a:ext cx="30663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14046" y="1786081"/>
            <a:ext cx="300689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83714" y="1846399"/>
            <a:ext cx="30068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>
            <a:off x="4558733" y="191893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4651017" y="200244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flipH="1">
            <a:off x="4743301" y="2090888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60362" y="2218163"/>
            <a:ext cx="295112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98536" y="27588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24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468879" y="1943985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4583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44380" y="4458967"/>
            <a:ext cx="30663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14046" y="4519285"/>
            <a:ext cx="300689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83714" y="4579603"/>
            <a:ext cx="300688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>
            <a:off x="4558733" y="465214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>
            <a:off x="4651017" y="4735651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4743301" y="4824092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60361" y="4951367"/>
            <a:ext cx="295113" cy="328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398536" y="54920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2 x 24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495086" y="4686738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674583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086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4 pool.</a:t>
            </a:r>
            <a:endParaRPr lang="en-US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674583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359890" y="3136552"/>
            <a:ext cx="291128" cy="163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429556" y="3196871"/>
            <a:ext cx="285179" cy="163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99224" y="3257189"/>
            <a:ext cx="285178" cy="169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>
            <a:off x="4574243" y="33297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>
            <a:off x="4666527" y="341323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H="1">
            <a:off x="4758811" y="3501677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875871" y="3628953"/>
            <a:ext cx="279603" cy="185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403428" y="3924987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10 @ 1 x 24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6004394" y="1725763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074060" y="1786082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43728" y="1846399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1489" y="2759534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147943" y="1943985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 x 5 conv.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334597" y="2224618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39851" y="547547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5155100" y="4686738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 x 5 conv.</a:t>
            </a:r>
            <a:endParaRPr lang="en-US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334597" y="4957822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5100" y="339085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5 conv.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334597" y="3670515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939851" y="3903982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20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553387" y="27395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01517" y="1924027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907221" y="2204660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551749" y="545552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727724" y="4666780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 x 4 pool.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907221" y="4937864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727724" y="3370901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 </a:t>
            </a:r>
            <a:r>
              <a:rPr lang="en-US" sz="1100" dirty="0"/>
              <a:t>x </a:t>
            </a:r>
            <a:r>
              <a:rPr lang="en-US" sz="1100" dirty="0" smtClean="0"/>
              <a:t>4 pool.</a:t>
            </a:r>
            <a:endParaRPr lang="en-US" sz="11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907221" y="3650557"/>
            <a:ext cx="559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551749" y="388402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1 x 5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6203643" y="1900550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470386" y="2169573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520376" y="2218164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H="1">
            <a:off x="6237069" y="191889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>
            <a:off x="6329353" y="200240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>
            <a:off x="6421637" y="209084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35785" y="3136572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105451" y="3196891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175119" y="3257208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235034" y="3311359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01777" y="3580382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551767" y="3628973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flipH="1">
            <a:off x="6268460" y="332970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flipH="1">
            <a:off x="6360744" y="341321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flipH="1">
            <a:off x="6453028" y="350165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017910" y="4499208"/>
            <a:ext cx="306638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087576" y="4559527"/>
            <a:ext cx="300689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157244" y="4619844"/>
            <a:ext cx="300688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217159" y="4673995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483902" y="4943018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533892" y="4991609"/>
            <a:ext cx="295112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 flipH="1">
            <a:off x="6250585" y="469233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 flipH="1">
            <a:off x="6342869" y="477584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 flipH="1">
            <a:off x="6435153" y="4864290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564428" y="1715358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7634094" y="1775677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703762" y="1835994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763677" y="1890145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30420" y="2159168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80410" y="2207759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 flipH="1">
            <a:off x="7797103" y="190848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 flipH="1">
            <a:off x="7889387" y="1991999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flipH="1">
            <a:off x="7981671" y="2080440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569427" y="3118744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7639093" y="3179063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7708761" y="3239380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768676" y="3293531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8035419" y="3562554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8085409" y="3611145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 flipH="1">
            <a:off x="7802102" y="331187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 flipH="1">
            <a:off x="7894386" y="339538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 flipH="1">
            <a:off x="7986670" y="3483826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577359" y="4475853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647025" y="4536172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716693" y="4596489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776608" y="4650640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8043351" y="4919663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093341" y="4968254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 flipH="1">
            <a:off x="7810034" y="466898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 flipH="1">
            <a:off x="7902318" y="475249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 flipH="1">
            <a:off x="7994602" y="4840935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Bracket 187"/>
          <p:cNvSpPr/>
          <p:nvPr/>
        </p:nvSpPr>
        <p:spPr>
          <a:xfrm>
            <a:off x="8468156" y="2054180"/>
            <a:ext cx="152400" cy="29466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8620556" y="3440050"/>
            <a:ext cx="199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846796" y="387894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20 @ 3 x 5</a:t>
            </a:r>
            <a:endParaRPr lang="en-US" sz="1200" dirty="0"/>
          </a:p>
        </p:txBody>
      </p:sp>
      <p:sp>
        <p:nvSpPr>
          <p:cNvPr id="192" name="Rectangle 191"/>
          <p:cNvSpPr/>
          <p:nvPr/>
        </p:nvSpPr>
        <p:spPr>
          <a:xfrm>
            <a:off x="8864474" y="3113662"/>
            <a:ext cx="167434" cy="174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8934140" y="3173981"/>
            <a:ext cx="168513" cy="1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9003808" y="3234298"/>
            <a:ext cx="176191" cy="184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9063723" y="3288449"/>
            <a:ext cx="185944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9330466" y="3557472"/>
            <a:ext cx="18013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9380456" y="3606063"/>
            <a:ext cx="187290" cy="172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 flipH="1">
            <a:off x="9097149" y="330679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 flipH="1">
            <a:off x="9189433" y="3390303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 flipH="1">
            <a:off x="9281717" y="3478744"/>
            <a:ext cx="52561" cy="52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22960" y="3225098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822158" y="4320815"/>
            <a:ext cx="315484" cy="595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9634749" y="3448336"/>
            <a:ext cx="423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359087" y="3180289"/>
            <a:ext cx="951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Flatten</a:t>
            </a:r>
            <a:endParaRPr lang="en-US" sz="1100" dirty="0"/>
          </a:p>
        </p:txBody>
      </p:sp>
      <p:sp>
        <p:nvSpPr>
          <p:cNvPr id="208" name="Oval 207"/>
          <p:cNvSpPr/>
          <p:nvPr/>
        </p:nvSpPr>
        <p:spPr>
          <a:xfrm flipH="1">
            <a:off x="10183938" y="2264477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 flipH="1">
            <a:off x="10183938" y="2372015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 flipH="1">
            <a:off x="10183938" y="248563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flipH="1">
            <a:off x="10183938" y="259316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 flipH="1">
            <a:off x="10183938" y="2704527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 flipH="1">
            <a:off x="10183938" y="2812065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 flipH="1">
            <a:off x="10183938" y="292568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 flipH="1">
            <a:off x="10183938" y="303321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flipH="1">
            <a:off x="10183938" y="313759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 flipH="1">
            <a:off x="10183938" y="324513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flipH="1">
            <a:off x="10183938" y="335874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 flipH="1">
            <a:off x="10183938" y="3466286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flipH="1">
            <a:off x="10183938" y="357764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flipH="1">
            <a:off x="10183938" y="368518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 flipH="1">
            <a:off x="10183938" y="379879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flipH="1">
            <a:off x="10183938" y="3906336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10094623" y="3988908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623" y="3988908"/>
                <a:ext cx="268022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Oval 224"/>
          <p:cNvSpPr/>
          <p:nvPr/>
        </p:nvSpPr>
        <p:spPr>
          <a:xfrm flipH="1">
            <a:off x="10185085" y="4266820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 flipH="1">
            <a:off x="10185085" y="4374358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 flipH="1">
            <a:off x="10185085" y="4487974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 flipH="1">
            <a:off x="10185085" y="4595512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10010753" y="47758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300</a:t>
            </a:r>
            <a:endParaRPr lang="en-US" sz="1200" dirty="0"/>
          </a:p>
        </p:txBody>
      </p:sp>
      <p:sp>
        <p:nvSpPr>
          <p:cNvPr id="231" name="Oval 230"/>
          <p:cNvSpPr/>
          <p:nvPr/>
        </p:nvSpPr>
        <p:spPr>
          <a:xfrm flipH="1">
            <a:off x="11001989" y="3361751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 flipH="1">
            <a:off x="11001989" y="3469289"/>
            <a:ext cx="67100" cy="70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10310204" y="3461061"/>
            <a:ext cx="614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129179" y="3037889"/>
            <a:ext cx="95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Fully connected</a:t>
            </a:r>
            <a:endParaRPr lang="en-US" sz="1100" dirty="0"/>
          </a:p>
        </p:txBody>
      </p:sp>
      <p:sp>
        <p:nvSpPr>
          <p:cNvPr id="238" name="TextBox 237"/>
          <p:cNvSpPr txBox="1"/>
          <p:nvPr/>
        </p:nvSpPr>
        <p:spPr>
          <a:xfrm>
            <a:off x="10980297" y="3239621"/>
            <a:ext cx="866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Softmax</a:t>
            </a:r>
            <a:r>
              <a:rPr lang="en-US" sz="1100" dirty="0" smtClean="0"/>
              <a:t> classifier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0911081" y="364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2022943" y="1352037"/>
            <a:ext cx="258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1: Cross-Axial Convolution</a:t>
            </a:r>
            <a:endParaRPr lang="en-US" sz="1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414634" y="1351152"/>
            <a:ext cx="294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2: Cross-Locational Convolution</a:t>
            </a:r>
            <a:endParaRPr lang="en-US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934140" y="1385851"/>
            <a:ext cx="266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3: Integration</a:t>
            </a:r>
            <a:endParaRPr lang="en-US" sz="1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97029" y="5873461"/>
            <a:ext cx="605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The notation “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/>
              <a:t> @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smtClean="0"/>
              <a:t> x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200" dirty="0" smtClean="0"/>
              <a:t>” denotes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/>
              <a:t> feature maps with height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dirty="0" smtClean="0"/>
              <a:t> and width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246011" y="6116340"/>
            <a:ext cx="311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Fig. 8. </a:t>
            </a:r>
            <a:r>
              <a:rPr lang="en-US" sz="1200" dirty="0"/>
              <a:t>2D-hetero </a:t>
            </a:r>
            <a:r>
              <a:rPr lang="en-US" sz="1200" dirty="0" smtClean="0"/>
              <a:t>CNN Architecture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167E-3A09-463C-88BF-D4DA6A8CEE52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– 2D-hetero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partitioned the data into three parts based on sensor locations.</a:t>
            </a:r>
          </a:p>
          <a:p>
            <a:pPr lvl="1"/>
            <a:r>
              <a:rPr lang="en-US" sz="1600" dirty="0" smtClean="0"/>
              <a:t>Chest</a:t>
            </a:r>
            <a:r>
              <a:rPr lang="en-US" sz="1600" dirty="0"/>
              <a:t>, </a:t>
            </a:r>
            <a:r>
              <a:rPr lang="en-US" sz="1600" dirty="0" smtClean="0"/>
              <a:t>left/right thigh, left/right foot</a:t>
            </a:r>
          </a:p>
          <a:p>
            <a:pPr lvl="1"/>
            <a:r>
              <a:rPr lang="en-US" sz="1600" dirty="0" smtClean="0"/>
              <a:t>Aim to capture balance </a:t>
            </a:r>
            <a:r>
              <a:rPr lang="en-US" sz="1600" dirty="0"/>
              <a:t>features </a:t>
            </a:r>
            <a:r>
              <a:rPr lang="en-US" sz="1600" dirty="0" smtClean="0"/>
              <a:t>between left/right thighs and feet</a:t>
            </a:r>
          </a:p>
          <a:p>
            <a:r>
              <a:rPr lang="en-US" sz="1800" b="1" dirty="0" smtClean="0"/>
              <a:t>Stage 1</a:t>
            </a:r>
            <a:r>
              <a:rPr lang="en-US" sz="1800" dirty="0" smtClean="0"/>
              <a:t>: Cross-Axial Convolution</a:t>
            </a:r>
          </a:p>
          <a:p>
            <a:pPr lvl="1"/>
            <a:r>
              <a:rPr lang="en-US" sz="1600" dirty="0" smtClean="0"/>
              <a:t>Convolve among the three axes of a single sensor</a:t>
            </a:r>
          </a:p>
          <a:p>
            <a:pPr lvl="1"/>
            <a:r>
              <a:rPr lang="en-US" sz="1600" dirty="0" smtClean="0"/>
              <a:t>Extract </a:t>
            </a:r>
            <a:r>
              <a:rPr lang="en-US" sz="1600" dirty="0"/>
              <a:t>features </a:t>
            </a:r>
            <a:r>
              <a:rPr lang="en-US" sz="1600" dirty="0" smtClean="0"/>
              <a:t>among axes within a sensor</a:t>
            </a:r>
          </a:p>
          <a:p>
            <a:r>
              <a:rPr lang="en-US" sz="1800" b="1" dirty="0" smtClean="0"/>
              <a:t>Stage 2</a:t>
            </a:r>
            <a:r>
              <a:rPr lang="en-US" sz="1800" dirty="0" smtClean="0"/>
              <a:t>: Cross-Locational Convolution</a:t>
            </a:r>
          </a:p>
          <a:p>
            <a:pPr lvl="1"/>
            <a:r>
              <a:rPr lang="en-US" sz="1600" dirty="0" smtClean="0"/>
              <a:t>Convolve between sensors on left/right thighs and left/right feet</a:t>
            </a:r>
          </a:p>
          <a:p>
            <a:pPr lvl="1"/>
            <a:r>
              <a:rPr lang="en-US" sz="1600" dirty="0" smtClean="0"/>
              <a:t>Extract balance </a:t>
            </a:r>
            <a:r>
              <a:rPr lang="en-US" sz="1600" dirty="0"/>
              <a:t>features </a:t>
            </a:r>
            <a:r>
              <a:rPr lang="en-US" sz="1600" dirty="0" smtClean="0"/>
              <a:t>between the left and the right</a:t>
            </a:r>
          </a:p>
          <a:p>
            <a:r>
              <a:rPr lang="en-US" sz="1800" b="1" dirty="0" smtClean="0"/>
              <a:t>Stage 3</a:t>
            </a:r>
            <a:r>
              <a:rPr lang="en-US" sz="1800" dirty="0" smtClean="0"/>
              <a:t>: Integration</a:t>
            </a:r>
          </a:p>
          <a:p>
            <a:pPr lvl="1"/>
            <a:r>
              <a:rPr lang="en-US" sz="1600" dirty="0" smtClean="0"/>
              <a:t>Integrate extracted </a:t>
            </a:r>
            <a:r>
              <a:rPr lang="en-US" sz="1600" dirty="0"/>
              <a:t>features </a:t>
            </a:r>
            <a:r>
              <a:rPr lang="en-US" sz="1600" dirty="0" smtClean="0"/>
              <a:t>to provide final inference on fall risk assessment</a:t>
            </a:r>
          </a:p>
          <a:p>
            <a:r>
              <a:rPr lang="en-US" sz="1800" dirty="0" smtClean="0"/>
              <a:t>Main novelty compared to traditional 2D CNNs:</a:t>
            </a:r>
          </a:p>
          <a:p>
            <a:pPr lvl="1"/>
            <a:r>
              <a:rPr lang="en-US" sz="1600" dirty="0" smtClean="0"/>
              <a:t>Convolutions along the non-temporal dimension with explicit semantics to handle dimension heterogeneity</a:t>
            </a:r>
            <a:endParaRPr lang="en-US" sz="1200" dirty="0"/>
          </a:p>
          <a:p>
            <a:pPr lvl="2"/>
            <a:r>
              <a:rPr lang="en-US" sz="1400" dirty="0" smtClean="0"/>
              <a:t>Cross-axial and cross-locational convolutions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FC66-993F-493F-9592-D38DF8FD8A8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– 2D-hetero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details:</a:t>
            </a:r>
          </a:p>
          <a:p>
            <a:pPr lvl="1"/>
            <a:r>
              <a:rPr lang="en-US" sz="2000" dirty="0"/>
              <a:t>A rectified linear unit </a:t>
            </a:r>
            <a:r>
              <a:rPr lang="en-US" sz="2000" dirty="0" smtClean="0"/>
              <a:t>(</a:t>
            </a:r>
            <a:r>
              <a:rPr lang="en-US" sz="2000" dirty="0" err="1" smtClean="0"/>
              <a:t>ReLU</a:t>
            </a:r>
            <a:r>
              <a:rPr lang="en-US" sz="2000" dirty="0" smtClean="0"/>
              <a:t>) layer is added after each convolutional layer for model non-linearity.</a:t>
            </a:r>
          </a:p>
          <a:p>
            <a:pPr lvl="2"/>
            <a:r>
              <a:rPr lang="en-US" sz="1800" dirty="0" smtClean="0"/>
              <a:t>Most widely used non-linear function for CNNs</a:t>
            </a:r>
          </a:p>
          <a:p>
            <a:pPr lvl="1"/>
            <a:r>
              <a:rPr lang="en-US" sz="2000" dirty="0" smtClean="0"/>
              <a:t>The maximum is used as the pooling layer.</a:t>
            </a:r>
          </a:p>
          <a:p>
            <a:pPr lvl="2"/>
            <a:r>
              <a:rPr lang="en-US" sz="1800" dirty="0" smtClean="0"/>
              <a:t>Common settings for CNNs</a:t>
            </a:r>
          </a:p>
          <a:p>
            <a:pPr lvl="1"/>
            <a:r>
              <a:rPr lang="en-US" sz="2000" dirty="0" smtClean="0"/>
              <a:t>A dropping layer is added after each pooling layer and the densely connected layer to avoid over-fitting.</a:t>
            </a:r>
          </a:p>
          <a:p>
            <a:pPr lvl="1"/>
            <a:r>
              <a:rPr lang="en-US" sz="2000" dirty="0" smtClean="0"/>
              <a:t>Dataset split:</a:t>
            </a:r>
          </a:p>
          <a:p>
            <a:pPr lvl="2"/>
            <a:r>
              <a:rPr lang="en-US" sz="1800" dirty="0" smtClean="0"/>
              <a:t>Training (60%), validation (20%), test (20%)</a:t>
            </a:r>
          </a:p>
          <a:p>
            <a:pPr lvl="2"/>
            <a:r>
              <a:rPr lang="en-US" sz="1800" dirty="0" smtClean="0"/>
              <a:t>The validation set is used for model selection.</a:t>
            </a:r>
          </a:p>
          <a:p>
            <a:pPr lvl="2"/>
            <a:r>
              <a:rPr lang="en-US" sz="1800" dirty="0" smtClean="0"/>
              <a:t>The test set is used for reporting performance.</a:t>
            </a:r>
          </a:p>
          <a:p>
            <a:pPr lvl="1"/>
            <a:r>
              <a:rPr lang="en-US" sz="2000" dirty="0" smtClean="0"/>
              <a:t>As the model training process can get into local maxima, we train the model for five times and report the average performance.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DF5-4DF2-42EB-BF00-80BC4787BC20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We compare the performance of our </a:t>
            </a:r>
            <a:r>
              <a:rPr lang="en-US" sz="2000" dirty="0"/>
              <a:t>2D-hetero</a:t>
            </a:r>
            <a:r>
              <a:rPr lang="en-US" sz="1900" dirty="0" smtClean="0"/>
              <a:t> CNN model (</a:t>
            </a:r>
            <a:r>
              <a:rPr lang="en-US" sz="1900" b="1" dirty="0" smtClean="0"/>
              <a:t>2D-hetero CNN</a:t>
            </a:r>
            <a:r>
              <a:rPr lang="en-US" sz="1900" dirty="0" smtClean="0"/>
              <a:t>) with state-of-the-art benchmarks for fall risk assessment.</a:t>
            </a:r>
          </a:p>
          <a:p>
            <a:r>
              <a:rPr lang="en-US" sz="1900" b="1" dirty="0" smtClean="0"/>
              <a:t>Benchmark Set 1</a:t>
            </a:r>
            <a:r>
              <a:rPr lang="en-US" sz="1900" dirty="0" smtClean="0"/>
              <a:t>: Feature-based fall risk assessment</a:t>
            </a:r>
          </a:p>
          <a:p>
            <a:pPr lvl="1"/>
            <a:r>
              <a:rPr lang="en-US" sz="1700" dirty="0" smtClean="0"/>
              <a:t>Most widely used approach for fall risk assessment</a:t>
            </a:r>
          </a:p>
          <a:p>
            <a:pPr lvl="1"/>
            <a:r>
              <a:rPr lang="en-US" sz="1700" dirty="0" smtClean="0"/>
              <a:t>We created three benchmark systems based on three most widely investigated features, respectively </a:t>
            </a:r>
            <a:r>
              <a:rPr lang="en-US" sz="1700" dirty="0"/>
              <a:t>(</a:t>
            </a:r>
            <a:r>
              <a:rPr lang="en-US" sz="1700" dirty="0" err="1"/>
              <a:t>Howcroft</a:t>
            </a:r>
            <a:r>
              <a:rPr lang="en-US" sz="1700" dirty="0"/>
              <a:t> et al., 2013; Hubble et al., 2015</a:t>
            </a:r>
            <a:r>
              <a:rPr lang="en-US" sz="1700" dirty="0" smtClean="0"/>
              <a:t>):</a:t>
            </a:r>
          </a:p>
          <a:p>
            <a:pPr lvl="2"/>
            <a:r>
              <a:rPr lang="en-US" sz="1300" dirty="0" smtClean="0"/>
              <a:t>Stride variability (</a:t>
            </a:r>
            <a:r>
              <a:rPr lang="en-US" sz="1300" b="1" dirty="0" smtClean="0"/>
              <a:t>SVAR</a:t>
            </a:r>
            <a:r>
              <a:rPr lang="en-US" sz="1300" dirty="0" smtClean="0"/>
              <a:t>), acceleration root mean square (</a:t>
            </a:r>
            <a:r>
              <a:rPr lang="en-US" sz="1300" b="1" dirty="0" smtClean="0"/>
              <a:t>ARMS</a:t>
            </a:r>
            <a:r>
              <a:rPr lang="en-US" sz="1300" dirty="0" smtClean="0"/>
              <a:t>), walking speed (</a:t>
            </a:r>
            <a:r>
              <a:rPr lang="en-US" sz="1300" b="1" dirty="0" smtClean="0"/>
              <a:t>SPD</a:t>
            </a:r>
            <a:r>
              <a:rPr lang="en-US" sz="1300" dirty="0" smtClean="0"/>
              <a:t>)</a:t>
            </a:r>
          </a:p>
          <a:p>
            <a:pPr lvl="2"/>
            <a:r>
              <a:rPr lang="en-US" sz="1300" dirty="0" smtClean="0"/>
              <a:t>In each benchmark system, the feature acts as the only indicator for assessing fall risks.</a:t>
            </a:r>
          </a:p>
          <a:p>
            <a:pPr lvl="3"/>
            <a:r>
              <a:rPr lang="en-US" sz="1300" dirty="0" smtClean="0"/>
              <a:t>E.g., SVAR &gt; 0.1: high fall risks; SVAR &lt;= 0.1: low fall risks</a:t>
            </a:r>
          </a:p>
          <a:p>
            <a:r>
              <a:rPr lang="en-US" sz="1900" b="1" dirty="0" smtClean="0"/>
              <a:t>Benchmark </a:t>
            </a:r>
            <a:r>
              <a:rPr lang="en-US" sz="1900" b="1" dirty="0"/>
              <a:t>Set 2</a:t>
            </a:r>
            <a:r>
              <a:rPr lang="en-US" sz="1900" dirty="0"/>
              <a:t>: CNN models with alternative architectures</a:t>
            </a:r>
          </a:p>
          <a:p>
            <a:pPr lvl="1"/>
            <a:r>
              <a:rPr lang="en-US" sz="1700" dirty="0"/>
              <a:t>2D homogeneous CNN </a:t>
            </a:r>
            <a:r>
              <a:rPr lang="en-US" sz="1700" dirty="0" smtClean="0"/>
              <a:t>(</a:t>
            </a:r>
            <a:r>
              <a:rPr lang="en-US" sz="1700" b="1" dirty="0" smtClean="0"/>
              <a:t>2D-homo CNN</a:t>
            </a:r>
            <a:r>
              <a:rPr lang="en-US" sz="1700" dirty="0" smtClean="0"/>
              <a:t>) </a:t>
            </a:r>
            <a:r>
              <a:rPr lang="en-US" sz="1700" dirty="0"/>
              <a:t>as applied in medical imaging and other image recognition tasks (</a:t>
            </a:r>
            <a:r>
              <a:rPr lang="en-US" sz="1700" dirty="0" err="1">
                <a:solidFill>
                  <a:sysClr val="windowText" lastClr="000000"/>
                </a:solidFill>
              </a:rPr>
              <a:t>Wimmer</a:t>
            </a:r>
            <a:r>
              <a:rPr lang="en-US" sz="1700" dirty="0">
                <a:solidFill>
                  <a:sysClr val="windowText" lastClr="000000"/>
                </a:solidFill>
              </a:rPr>
              <a:t> et al., 2017; Pereira et al., 2016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1D CNN </a:t>
            </a:r>
            <a:r>
              <a:rPr lang="en-US" sz="1700" dirty="0" smtClean="0"/>
              <a:t>(</a:t>
            </a:r>
            <a:r>
              <a:rPr lang="en-US" sz="1700" b="1" dirty="0" smtClean="0"/>
              <a:t>1D-CNN</a:t>
            </a:r>
            <a:r>
              <a:rPr lang="en-US" sz="1700" dirty="0" smtClean="0"/>
              <a:t>) </a:t>
            </a:r>
            <a:r>
              <a:rPr lang="en-US" sz="1700" dirty="0"/>
              <a:t>as applied in activity recognition and ECG classification tasks (</a:t>
            </a:r>
            <a:r>
              <a:rPr lang="en-US" sz="1700" dirty="0" err="1"/>
              <a:t>Kiranyaz</a:t>
            </a:r>
            <a:r>
              <a:rPr lang="en-US" sz="1700" dirty="0"/>
              <a:t> et al., 2016; Yang et al., 2015)</a:t>
            </a:r>
          </a:p>
          <a:p>
            <a:r>
              <a:rPr lang="en-US" sz="1900" b="1" dirty="0"/>
              <a:t>Benchmark Set 3</a:t>
            </a:r>
            <a:r>
              <a:rPr lang="en-US" sz="1900" dirty="0"/>
              <a:t>: Sensitivity analysis</a:t>
            </a:r>
          </a:p>
          <a:p>
            <a:pPr lvl="1"/>
            <a:r>
              <a:rPr lang="en-US" sz="1700" dirty="0"/>
              <a:t>2D heterogeneous CNN with cross-axial convolutions only </a:t>
            </a:r>
            <a:r>
              <a:rPr lang="en-US" sz="1700" dirty="0" smtClean="0"/>
              <a:t>(</a:t>
            </a:r>
            <a:r>
              <a:rPr lang="en-US" sz="1700" b="1" dirty="0" smtClean="0"/>
              <a:t>2D-axis CNN</a:t>
            </a:r>
            <a:r>
              <a:rPr lang="en-US" sz="1700" dirty="0" smtClean="0"/>
              <a:t>)</a:t>
            </a:r>
            <a:endParaRPr lang="en-US" sz="1700" dirty="0"/>
          </a:p>
          <a:p>
            <a:pPr lvl="1"/>
            <a:r>
              <a:rPr lang="en-US" sz="1700" dirty="0" smtClean="0"/>
              <a:t>2D </a:t>
            </a:r>
            <a:r>
              <a:rPr lang="en-US" sz="1700" dirty="0"/>
              <a:t>heterogeneous CNN with cross-locational convolutions only </a:t>
            </a:r>
            <a:r>
              <a:rPr lang="en-US" sz="1700" dirty="0" smtClean="0"/>
              <a:t>(</a:t>
            </a:r>
            <a:r>
              <a:rPr lang="en-US" sz="1700" b="1" dirty="0" smtClean="0"/>
              <a:t>2D-loc CNN</a:t>
            </a:r>
            <a:r>
              <a:rPr lang="en-US" sz="1700" dirty="0" smtClean="0"/>
              <a:t>).</a:t>
            </a:r>
            <a:endParaRPr lang="en-US" sz="17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DB55-EFF3-467A-9F06-794AA32D461F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Benchmark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5870945" cy="46020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proposed CNN model (</a:t>
            </a:r>
            <a:r>
              <a:rPr lang="en-US" sz="2000" b="1" dirty="0" smtClean="0"/>
              <a:t>2D-hetero CNN</a:t>
            </a:r>
            <a:r>
              <a:rPr lang="en-US" sz="2000" dirty="0" smtClean="0"/>
              <a:t>) achieved F-measure of </a:t>
            </a:r>
            <a:r>
              <a:rPr lang="en-US" sz="2000" b="1" dirty="0" smtClean="0"/>
              <a:t>0.962</a:t>
            </a:r>
            <a:r>
              <a:rPr lang="en-US" sz="2000" dirty="0" smtClean="0"/>
              <a:t>, outperforming all systems in Benchmark Set 1 (</a:t>
            </a:r>
            <a:r>
              <a:rPr lang="en-US" sz="2000" b="1" dirty="0" smtClean="0"/>
              <a:t>0.400</a:t>
            </a:r>
            <a:r>
              <a:rPr lang="en-US" sz="2000" dirty="0" smtClean="0"/>
              <a:t> to </a:t>
            </a:r>
            <a:r>
              <a:rPr lang="en-US" sz="2000" b="1" dirty="0" smtClean="0"/>
              <a:t>0.800</a:t>
            </a:r>
            <a:r>
              <a:rPr lang="en-US" sz="2000" dirty="0" smtClean="0"/>
              <a:t>).</a:t>
            </a:r>
          </a:p>
          <a:p>
            <a:pPr lvl="1"/>
            <a:r>
              <a:rPr lang="en-US" sz="1800" dirty="0" smtClean="0"/>
              <a:t>Some feature-based methods (ARMS, SPD) achieved perfect precision, but low recall (0.250 to 0.667).</a:t>
            </a:r>
          </a:p>
          <a:p>
            <a:pPr lvl="2"/>
            <a:r>
              <a:rPr lang="en-US" sz="1600" dirty="0" smtClean="0"/>
              <a:t>Fail to identify many patients with high fall risks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This result shows the advantage in applying CNNs in sensor-based fall risk assessment.</a:t>
            </a:r>
          </a:p>
          <a:p>
            <a:pPr lvl="1"/>
            <a:r>
              <a:rPr lang="en-US" sz="1800" dirty="0" smtClean="0"/>
              <a:t>More comprehensive features are extracted in 2D-hetero CNN.</a:t>
            </a:r>
          </a:p>
          <a:p>
            <a:pPr lvl="1"/>
            <a:r>
              <a:rPr lang="en-US" sz="1800" dirty="0" smtClean="0"/>
              <a:t>Feature-based systems are oversimplified in coping with the problem.</a:t>
            </a:r>
          </a:p>
          <a:p>
            <a:pPr lvl="1"/>
            <a:endParaRPr lang="en-US" sz="2000" dirty="0" smtClean="0"/>
          </a:p>
          <a:p>
            <a:endParaRPr lang="en-US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63597"/>
              </p:ext>
            </p:extLst>
          </p:nvPr>
        </p:nvGraphicFramePr>
        <p:xfrm>
          <a:off x="6929674" y="2246966"/>
          <a:ext cx="4618700" cy="2331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613"/>
                <a:gridCol w="1079863"/>
                <a:gridCol w="1097280"/>
                <a:gridCol w="1279944"/>
              </a:tblGrid>
              <a:tr h="422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F-measure</a:t>
                      </a:r>
                      <a:endParaRPr lang="en-US" sz="1800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2D-hetero CNN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0.940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0.984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0.962</a:t>
                      </a:r>
                      <a:endParaRPr lang="en-US" b="1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dirty="0" smtClean="0"/>
                        <a:t>ARMS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1.000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0.400</a:t>
                      </a:r>
                      <a:endParaRPr lang="en-US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dirty="0" smtClean="0"/>
                        <a:t>SPD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1.000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29674" y="4679857"/>
            <a:ext cx="46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3. Results with Benchmark Set 1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C397-C641-4001-9A21-6ED66961748E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Benchmark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901267" cy="4530726"/>
          </a:xfrm>
        </p:spPr>
        <p:txBody>
          <a:bodyPr>
            <a:normAutofit/>
          </a:bodyPr>
          <a:lstStyle/>
          <a:p>
            <a:r>
              <a:rPr lang="en-US" sz="2000" dirty="0"/>
              <a:t>The proposed CNN model </a:t>
            </a:r>
            <a:r>
              <a:rPr lang="en-US" sz="2000" dirty="0" smtClean="0"/>
              <a:t>(</a:t>
            </a:r>
            <a:r>
              <a:rPr lang="en-US" sz="2000" b="1" dirty="0"/>
              <a:t>2D-hetero CNN</a:t>
            </a:r>
            <a:r>
              <a:rPr lang="en-US" sz="2000" dirty="0" smtClean="0"/>
              <a:t>) </a:t>
            </a:r>
            <a:r>
              <a:rPr lang="en-US" sz="2000" dirty="0"/>
              <a:t>achieved F-measure of </a:t>
            </a:r>
            <a:r>
              <a:rPr lang="en-US" sz="2000" b="1" dirty="0" smtClean="0"/>
              <a:t>0.962</a:t>
            </a:r>
            <a:r>
              <a:rPr lang="en-US" sz="2000" dirty="0"/>
              <a:t>, outperforming all systems in Benchmark Set </a:t>
            </a:r>
            <a:r>
              <a:rPr lang="en-US" sz="2000" dirty="0" smtClean="0"/>
              <a:t>2 </a:t>
            </a:r>
            <a:r>
              <a:rPr lang="en-US" sz="2000" dirty="0"/>
              <a:t>(</a:t>
            </a:r>
            <a:r>
              <a:rPr lang="en-US" sz="2000" b="1" dirty="0" smtClean="0"/>
              <a:t>0.691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b="1" dirty="0" smtClean="0"/>
              <a:t>0.770</a:t>
            </a:r>
            <a:r>
              <a:rPr lang="en-US" sz="2000" dirty="0" smtClean="0"/>
              <a:t>).</a:t>
            </a:r>
          </a:p>
          <a:p>
            <a:pPr lvl="1"/>
            <a:r>
              <a:rPr lang="en-US" sz="1800" dirty="0" smtClean="0"/>
              <a:t>CNN systems with alternative architectures provided relatively high recall, but much lower precision </a:t>
            </a:r>
            <a:r>
              <a:rPr lang="en-US" sz="1800" dirty="0"/>
              <a:t>(</a:t>
            </a:r>
            <a:r>
              <a:rPr lang="en-US" sz="1800" dirty="0" smtClean="0"/>
              <a:t>0.571 </a:t>
            </a:r>
            <a:r>
              <a:rPr lang="en-US" sz="1800" dirty="0"/>
              <a:t>to </a:t>
            </a:r>
            <a:r>
              <a:rPr lang="en-US" sz="1800" dirty="0" smtClean="0"/>
              <a:t>0.717).</a:t>
            </a:r>
          </a:p>
          <a:p>
            <a:pPr lvl="2"/>
            <a:r>
              <a:rPr lang="en-US" sz="1400" dirty="0"/>
              <a:t>Some </a:t>
            </a:r>
            <a:r>
              <a:rPr lang="en-US" sz="1400" dirty="0" smtClean="0"/>
              <a:t>predicted high fall risk patients </a:t>
            </a:r>
            <a:r>
              <a:rPr lang="en-US" sz="1400" dirty="0"/>
              <a:t>are actually not.</a:t>
            </a:r>
          </a:p>
          <a:p>
            <a:r>
              <a:rPr lang="en-US" sz="2000" dirty="0" smtClean="0"/>
              <a:t>This result shows the advantage of extracting features across sensor axes and locations in a sensible manner.</a:t>
            </a:r>
          </a:p>
          <a:p>
            <a:pPr lvl="1"/>
            <a:r>
              <a:rPr lang="en-US" sz="1800" dirty="0" smtClean="0"/>
              <a:t>1D CNN does not extract such </a:t>
            </a:r>
            <a:r>
              <a:rPr lang="en-US" sz="1800" dirty="0"/>
              <a:t>features.</a:t>
            </a:r>
            <a:endParaRPr lang="en-US" sz="1800" dirty="0" smtClean="0"/>
          </a:p>
          <a:p>
            <a:pPr lvl="1"/>
            <a:r>
              <a:rPr lang="en-US" sz="1800" dirty="0" smtClean="0"/>
              <a:t>2D-homo CNN extracts </a:t>
            </a:r>
            <a:r>
              <a:rPr lang="en-US" sz="1800" dirty="0"/>
              <a:t>features </a:t>
            </a:r>
            <a:r>
              <a:rPr lang="en-US" sz="1800" dirty="0" smtClean="0"/>
              <a:t>across axes, but introduces less interesting features.</a:t>
            </a:r>
          </a:p>
          <a:p>
            <a:pPr lvl="2"/>
            <a:r>
              <a:rPr lang="en-US" sz="1400" dirty="0" smtClean="0"/>
              <a:t>E.g., one axis from the chest sensor and two axes from the right thigh sensor.</a:t>
            </a:r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805448"/>
              </p:ext>
            </p:extLst>
          </p:nvPr>
        </p:nvGraphicFramePr>
        <p:xfrm>
          <a:off x="6929674" y="2335987"/>
          <a:ext cx="4618700" cy="2125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22"/>
                <a:gridCol w="1062445"/>
                <a:gridCol w="1105989"/>
                <a:gridCol w="1279944"/>
              </a:tblGrid>
              <a:tr h="422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F-measure</a:t>
                      </a:r>
                      <a:endParaRPr lang="en-US" sz="1800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2D-hetero CNN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0.940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0.984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0.962</a:t>
                      </a:r>
                      <a:endParaRPr lang="en-US" b="1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2D-homo CNN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0.691</a:t>
                      </a:r>
                      <a:endParaRPr lang="en-US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1D CNN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0.717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0.770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674" y="4616229"/>
            <a:ext cx="46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4. Results with Benchmark Set 2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E9A-2D4E-4019-87E8-EA3E23F41C8D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Benchmark Set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901267" cy="4530726"/>
          </a:xfrm>
        </p:spPr>
        <p:txBody>
          <a:bodyPr>
            <a:normAutofit/>
          </a:bodyPr>
          <a:lstStyle/>
          <a:p>
            <a:r>
              <a:rPr lang="en-US" sz="2000" dirty="0"/>
              <a:t>The proposed CNN model </a:t>
            </a:r>
            <a:r>
              <a:rPr lang="en-US" sz="2000" dirty="0" smtClean="0"/>
              <a:t>(</a:t>
            </a:r>
            <a:r>
              <a:rPr lang="en-US" sz="2000" b="1" dirty="0"/>
              <a:t>2D-hetero </a:t>
            </a:r>
            <a:r>
              <a:rPr lang="en-US" sz="2000" b="1" dirty="0" smtClean="0"/>
              <a:t>CNN</a:t>
            </a:r>
            <a:r>
              <a:rPr lang="en-US" sz="2000" dirty="0" smtClean="0"/>
              <a:t>) </a:t>
            </a:r>
            <a:r>
              <a:rPr lang="en-US" sz="2000" dirty="0"/>
              <a:t>achieved F-measure of </a:t>
            </a:r>
            <a:r>
              <a:rPr lang="en-US" sz="2000" b="1" dirty="0" smtClean="0"/>
              <a:t>0.962</a:t>
            </a:r>
            <a:r>
              <a:rPr lang="en-US" sz="2000" dirty="0"/>
              <a:t>, outperforming all systems in Benchmark Set </a:t>
            </a:r>
            <a:r>
              <a:rPr lang="en-US" sz="2000" dirty="0" smtClean="0"/>
              <a:t>3 </a:t>
            </a:r>
            <a:r>
              <a:rPr lang="en-US" sz="2000" dirty="0"/>
              <a:t>(</a:t>
            </a:r>
            <a:r>
              <a:rPr lang="en-US" sz="2000" b="1" dirty="0" smtClean="0"/>
              <a:t>0.808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b="1" dirty="0" smtClean="0"/>
              <a:t>0.819</a:t>
            </a:r>
            <a:r>
              <a:rPr lang="en-US" sz="2000" dirty="0" smtClean="0"/>
              <a:t>).</a:t>
            </a:r>
          </a:p>
          <a:p>
            <a:pPr lvl="1"/>
            <a:r>
              <a:rPr lang="en-US" sz="1800" dirty="0" smtClean="0"/>
              <a:t>Cross-axial convolution or cross-locational convolution alone can achieve high recall (0.919 to 0.953), but low precision (0.718 to 0.721).</a:t>
            </a:r>
          </a:p>
          <a:p>
            <a:pPr lvl="2"/>
            <a:r>
              <a:rPr lang="en-US" sz="1400" dirty="0" smtClean="0"/>
              <a:t>Some predicted high fall risk patients are actually not.</a:t>
            </a:r>
            <a:endParaRPr lang="en-US" sz="1400" dirty="0"/>
          </a:p>
          <a:p>
            <a:r>
              <a:rPr lang="en-US" sz="2000" dirty="0" smtClean="0"/>
              <a:t>This result shows the value of involving cross-axial and cross-locational convolutions simultaneously.</a:t>
            </a:r>
          </a:p>
          <a:p>
            <a:pPr lvl="1"/>
            <a:r>
              <a:rPr lang="en-US" sz="1800" dirty="0" smtClean="0"/>
              <a:t>Cross-axial convolution extracts </a:t>
            </a:r>
            <a:r>
              <a:rPr lang="en-US" sz="1800" dirty="0"/>
              <a:t>features among axes within a </a:t>
            </a:r>
            <a:r>
              <a:rPr lang="en-US" sz="1800" dirty="0" smtClean="0"/>
              <a:t>sensor.</a:t>
            </a:r>
            <a:endParaRPr lang="en-US" sz="1800" dirty="0"/>
          </a:p>
          <a:p>
            <a:pPr lvl="1"/>
            <a:r>
              <a:rPr lang="en-US" sz="1800" dirty="0" smtClean="0"/>
              <a:t>Cross-locational convolution extracts </a:t>
            </a:r>
            <a:r>
              <a:rPr lang="en-US" sz="1800" dirty="0"/>
              <a:t>features </a:t>
            </a:r>
            <a:r>
              <a:rPr lang="en-US" sz="1800" dirty="0" smtClean="0"/>
              <a:t>between the left and right sides of human body.</a:t>
            </a:r>
          </a:p>
          <a:p>
            <a:pPr lvl="1"/>
            <a:r>
              <a:rPr lang="en-US" sz="1800" dirty="0" smtClean="0"/>
              <a:t>Both of them improve model performance.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544824"/>
              </p:ext>
            </p:extLst>
          </p:nvPr>
        </p:nvGraphicFramePr>
        <p:xfrm>
          <a:off x="6929674" y="2211361"/>
          <a:ext cx="4618700" cy="2343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22"/>
                <a:gridCol w="1062445"/>
                <a:gridCol w="1105989"/>
                <a:gridCol w="1279944"/>
              </a:tblGrid>
              <a:tr h="422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Precision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Recall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F-measure</a:t>
                      </a:r>
                      <a:endParaRPr lang="en-US" sz="1800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2D-hetero CNN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0.940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0.984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0.962</a:t>
                      </a:r>
                      <a:endParaRPr lang="en-US" b="1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2D-axis CNN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0.808</a:t>
                      </a:r>
                      <a:endParaRPr lang="en-US" dirty="0"/>
                    </a:p>
                  </a:txBody>
                  <a:tcPr anchor="ctr"/>
                </a:tc>
              </a:tr>
              <a:tr h="422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2D-loc CNN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0.819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674" y="4736485"/>
            <a:ext cx="461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Table 5. Results with Benchmark Set 3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7497-F352-473D-A31C-B1B9A20C14FC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work, we developed a CNN model to provide fall risk assessment based on motion sensor data.</a:t>
            </a:r>
          </a:p>
          <a:p>
            <a:r>
              <a:rPr lang="en-US" dirty="0" smtClean="0"/>
              <a:t>A novel CNN architecture with cross-axial and cross-locational convolutions was proposed to optimize in our application context of fall risk assessment.</a:t>
            </a:r>
          </a:p>
          <a:p>
            <a:pPr lvl="1"/>
            <a:r>
              <a:rPr lang="en-US" dirty="0" smtClean="0"/>
              <a:t>Considered as a general approach for gait/balance assessment</a:t>
            </a:r>
          </a:p>
          <a:p>
            <a:r>
              <a:rPr lang="en-US" dirty="0" smtClean="0"/>
              <a:t>10-meter ground walking test data from patients with Parkinson's disease were collected at a clinic to evaluate our model.</a:t>
            </a:r>
          </a:p>
          <a:p>
            <a:r>
              <a:rPr lang="en-US" dirty="0" smtClean="0"/>
              <a:t>Our model achieved F-measure of 0.962, significantly outperforming the benchmarks.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6B3D-52FF-4BB7-8631-AD4AE19A9B53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work, we collected data from Parkinson’s disease patients.</a:t>
            </a:r>
          </a:p>
          <a:p>
            <a:pPr lvl="1"/>
            <a:r>
              <a:rPr lang="en-US" dirty="0" smtClean="0"/>
              <a:t>Fall risk assessment for Parkinson’s disease patients</a:t>
            </a:r>
          </a:p>
          <a:p>
            <a:pPr lvl="1"/>
            <a:r>
              <a:rPr lang="en-US" dirty="0" smtClean="0"/>
              <a:t>May not be generalizable for senior citizens with other conditions (e.g., dementia, stroke, etc.)</a:t>
            </a:r>
          </a:p>
          <a:p>
            <a:r>
              <a:rPr lang="en-US" dirty="0" smtClean="0"/>
              <a:t>We collected data from 10-meter walking tests, which only contained walking features.</a:t>
            </a:r>
          </a:p>
          <a:p>
            <a:pPr lvl="1"/>
            <a:r>
              <a:rPr lang="en-US" dirty="0" smtClean="0"/>
              <a:t>More complicated clinical tests could be conducted to obtain patterns of standing up, sitting down, turning around, etc.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timed up and go (TUG)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Similar approaches could be applied to assess disease severity.</a:t>
            </a:r>
          </a:p>
          <a:p>
            <a:pPr lvl="2"/>
            <a:r>
              <a:rPr lang="en-US" dirty="0" smtClean="0"/>
              <a:t>E.g., identifying different stages of Parkinson’s disease by performing TUG tests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0AFB-392D-4124-AB27-9A7808FEC38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ABBE-D1A8-4F03-B908-1B48B01B3C98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Networks, or Convolutional Networks, or CNNs</a:t>
            </a:r>
          </a:p>
          <a:p>
            <a:r>
              <a:rPr lang="en-US" dirty="0" smtClean="0"/>
              <a:t>For processing data with a </a:t>
            </a:r>
            <a:r>
              <a:rPr lang="en-US" dirty="0" smtClean="0">
                <a:solidFill>
                  <a:srgbClr val="FF0000"/>
                </a:solidFill>
              </a:rPr>
              <a:t>grid-like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1-D grid: time-series data, sensor signal data</a:t>
            </a:r>
          </a:p>
          <a:p>
            <a:pPr lvl="1"/>
            <a:r>
              <a:rPr lang="en-US" dirty="0" smtClean="0"/>
              <a:t>2-D grid: image data</a:t>
            </a:r>
          </a:p>
          <a:p>
            <a:endParaRPr lang="en-US" dirty="0"/>
          </a:p>
          <a:p>
            <a:r>
              <a:rPr lang="en-US" dirty="0" smtClean="0"/>
              <a:t>CNNs are neural networks with convolution operations.</a:t>
            </a:r>
          </a:p>
          <a:p>
            <a:r>
              <a:rPr lang="en-US" dirty="0" smtClean="0"/>
              <a:t>The most well used deep learning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23" y="3106528"/>
            <a:ext cx="1547726" cy="778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698" y="2429047"/>
            <a:ext cx="1204152" cy="14557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9C49-6208-45B5-9B7A-CC4D0C357635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Neuroscientific Basis for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4775" cy="4351338"/>
          </a:xfrm>
        </p:spPr>
        <p:txBody>
          <a:bodyPr/>
          <a:lstStyle/>
          <a:p>
            <a:r>
              <a:rPr lang="en-US" dirty="0" smtClean="0"/>
              <a:t>Inspired by the mammalian vision system</a:t>
            </a:r>
          </a:p>
          <a:p>
            <a:pPr lvl="1"/>
            <a:r>
              <a:rPr lang="en-US" dirty="0" smtClean="0"/>
              <a:t>Cells sensitive to small sub-regions of the visual field – receptive field</a:t>
            </a:r>
          </a:p>
          <a:p>
            <a:r>
              <a:rPr lang="en-US" dirty="0" smtClean="0"/>
              <a:t>In the primary visual cortex, or V1, there are:</a:t>
            </a:r>
          </a:p>
          <a:p>
            <a:pPr lvl="1"/>
            <a:r>
              <a:rPr lang="en-US" dirty="0" smtClean="0"/>
              <a:t>Simple cells</a:t>
            </a:r>
          </a:p>
          <a:p>
            <a:pPr lvl="2"/>
            <a:r>
              <a:rPr lang="en-US" dirty="0" smtClean="0"/>
              <a:t>Responsive to specific edge-like patterns of light in a small receptive field</a:t>
            </a:r>
          </a:p>
          <a:p>
            <a:pPr lvl="1"/>
            <a:r>
              <a:rPr lang="en-US" dirty="0" smtClean="0"/>
              <a:t>Complex cells</a:t>
            </a:r>
          </a:p>
          <a:p>
            <a:pPr lvl="2"/>
            <a:r>
              <a:rPr lang="en-US" dirty="0" smtClean="0"/>
              <a:t>Invariant to small shifts in the feature position with a larger receptive field</a:t>
            </a:r>
          </a:p>
          <a:p>
            <a:r>
              <a:rPr lang="en-US" dirty="0" smtClean="0"/>
              <a:t>Similar designs can be found in CNNs.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13" y="1825625"/>
            <a:ext cx="3534268" cy="37343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6DA4-3D97-431F-9102-BBC6D604C53A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Deep Classification Network</a:t>
            </a:r>
            <a:endParaRPr lang="en-US" dirty="0"/>
          </a:p>
        </p:txBody>
      </p:sp>
      <p:pic>
        <p:nvPicPr>
          <p:cNvPr id="4" name="Shape 32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8438" y="1416050"/>
            <a:ext cx="8255123" cy="4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FA69-4DE7-4FCF-8662-92248A3D6B1E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for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CNN typically multiples of the following layers:</a:t>
            </a:r>
          </a:p>
          <a:p>
            <a:pPr lvl="1"/>
            <a:r>
              <a:rPr lang="en-US" dirty="0" smtClean="0"/>
              <a:t>Convolution layer</a:t>
            </a:r>
          </a:p>
          <a:p>
            <a:pPr lvl="2"/>
            <a:r>
              <a:rPr lang="en-US" dirty="0" smtClean="0"/>
              <a:t>“Simple cells”</a:t>
            </a:r>
          </a:p>
          <a:p>
            <a:pPr lvl="2"/>
            <a:r>
              <a:rPr lang="en-US" dirty="0" smtClean="0"/>
              <a:t>Learn local features in a small region</a:t>
            </a:r>
          </a:p>
          <a:p>
            <a:pPr lvl="1"/>
            <a:r>
              <a:rPr lang="en-US" dirty="0" smtClean="0"/>
              <a:t>Detector layer</a:t>
            </a:r>
          </a:p>
          <a:p>
            <a:pPr lvl="2"/>
            <a:r>
              <a:rPr lang="en-US" dirty="0" smtClean="0"/>
              <a:t>Add nonlinearity to the model</a:t>
            </a:r>
          </a:p>
          <a:p>
            <a:pPr lvl="1"/>
            <a:r>
              <a:rPr lang="en-US" dirty="0" smtClean="0"/>
              <a:t>Pooling layer</a:t>
            </a:r>
          </a:p>
          <a:p>
            <a:pPr lvl="2"/>
            <a:r>
              <a:rPr lang="en-US" dirty="0" smtClean="0"/>
              <a:t>“Complex cells”</a:t>
            </a:r>
          </a:p>
          <a:p>
            <a:pPr lvl="2"/>
            <a:r>
              <a:rPr lang="en-US" dirty="0" smtClean="0"/>
              <a:t>Reduce the amount of parameters</a:t>
            </a:r>
          </a:p>
          <a:p>
            <a:pPr lvl="2"/>
            <a:r>
              <a:rPr lang="en-US" dirty="0" smtClean="0"/>
              <a:t>Introduce local translation invariance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122" y="1368471"/>
            <a:ext cx="2299154" cy="4380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310F-D3AA-4498-B002-738A9A4259B5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Convolution?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mathematics, convolution is an operation on two functions.</a:t>
                </a:r>
              </a:p>
              <a:p>
                <a:r>
                  <a:rPr lang="en-US" sz="2400" dirty="0" smtClean="0"/>
                  <a:t>Consider the following example:</a:t>
                </a:r>
              </a:p>
              <a:p>
                <a:pPr lvl="1"/>
                <a:r>
                  <a:rPr lang="en-US" sz="2000" dirty="0" smtClean="0"/>
                  <a:t>We have a laser sensor that can track the location of a spaceship.</a:t>
                </a:r>
              </a:p>
              <a:p>
                <a:pPr lvl="2"/>
                <a:r>
                  <a:rPr lang="en-US" sz="1800" dirty="0" smtClean="0"/>
                  <a:t>We get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the position of the spaceship at time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2000" dirty="0" smtClean="0"/>
                  <a:t>Now suppose that the laser sensor is noisy. To obtain a less noisy estimate, we would like to average several measurements.</a:t>
                </a:r>
              </a:p>
              <a:p>
                <a:pPr lvl="1"/>
                <a:r>
                  <a:rPr lang="en-US" sz="2000" dirty="0" smtClean="0"/>
                  <a:t>Measurements are of different relevance.</a:t>
                </a:r>
              </a:p>
              <a:p>
                <a:pPr lvl="2"/>
                <a:r>
                  <a:rPr lang="en-US" sz="1800" dirty="0" smtClean="0"/>
                  <a:t>We have a weighting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/>
                  <a:t> is the age of a measurement.</a:t>
                </a:r>
              </a:p>
              <a:p>
                <a:pPr lvl="1"/>
                <a:r>
                  <a:rPr lang="en-US" sz="2000" dirty="0" smtClean="0"/>
                  <a:t>If we apply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/>
                  <a:t> at every moment, we obtain a smoothed estimate of the position of the spaceship. Denote the new estimate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,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sz="2000" dirty="0" smtClean="0"/>
                  <a:t>This is the convolution operation, denoted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 rotWithShape="0">
                <a:blip r:embed="rId2"/>
                <a:stretch>
                  <a:fillRect l="-812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C173-7C03-404B-81A2-F5FA5A135A02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E2E8-E6CD-49E4-A7D7-DAB63B012BFC}" type="datetime1">
              <a:rPr lang="en-US" smtClean="0"/>
              <a:t>10/11/2018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3818</Words>
  <Application>Microsoft Office PowerPoint</Application>
  <PresentationFormat>Widescreen</PresentationFormat>
  <Paragraphs>748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 Introduction to Convolutional Neural Networks</vt:lpstr>
      <vt:lpstr>Acknowledgments</vt:lpstr>
      <vt:lpstr>Outline</vt:lpstr>
      <vt:lpstr>Introduction</vt:lpstr>
      <vt:lpstr>Convolutional Neural Networks</vt:lpstr>
      <vt:lpstr>Neuroscientific Basis for CNNs</vt:lpstr>
      <vt:lpstr>A Deep Classification Network</vt:lpstr>
      <vt:lpstr>Building Blocks for CNNs</vt:lpstr>
      <vt:lpstr>What Is Convolution?</vt:lpstr>
      <vt:lpstr>What Is Convolution?</vt:lpstr>
      <vt:lpstr>Two-dimensional Convolution</vt:lpstr>
      <vt:lpstr>Cross-correlation</vt:lpstr>
      <vt:lpstr>An Example of 2-D Convolution</vt:lpstr>
      <vt:lpstr>Convolution Layer Properties</vt:lpstr>
      <vt:lpstr>Convolution Layer Properties</vt:lpstr>
      <vt:lpstr>Convolution Layer Properties</vt:lpstr>
      <vt:lpstr>Detector Layer</vt:lpstr>
      <vt:lpstr>Detector Layer</vt:lpstr>
      <vt:lpstr>Pooling Layer</vt:lpstr>
      <vt:lpstr>Pooling Layer</vt:lpstr>
      <vt:lpstr>Pooling Layer</vt:lpstr>
      <vt:lpstr>An Example for a Three-Layer Forward Pass</vt:lpstr>
      <vt:lpstr>An Example for a Three-Layer Forward Pass</vt:lpstr>
      <vt:lpstr>Other Layers</vt:lpstr>
      <vt:lpstr>Other Layers</vt:lpstr>
      <vt:lpstr>Implementation</vt:lpstr>
      <vt:lpstr>Python CNN Implementation</vt:lpstr>
      <vt:lpstr>Build a CNN in Keras</vt:lpstr>
      <vt:lpstr>Build a CNN in Keras</vt:lpstr>
      <vt:lpstr>Build a CNN in Keras</vt:lpstr>
      <vt:lpstr>Build a CNN in Keras</vt:lpstr>
      <vt:lpstr>Research Example</vt:lpstr>
      <vt:lpstr>Introduction</vt:lpstr>
      <vt:lpstr>Introduction</vt:lpstr>
      <vt:lpstr>Introduction</vt:lpstr>
      <vt:lpstr>Introduction</vt:lpstr>
      <vt:lpstr>Research Design</vt:lpstr>
      <vt:lpstr>Research Design – Data Collection</vt:lpstr>
      <vt:lpstr>Research Design – Data Preprocessing</vt:lpstr>
      <vt:lpstr>Research Design – 2D-hetero CNN</vt:lpstr>
      <vt:lpstr>Research Design – 2D-hetero CNN</vt:lpstr>
      <vt:lpstr>Research Design – 2D-hetero CNN</vt:lpstr>
      <vt:lpstr>Evaluation</vt:lpstr>
      <vt:lpstr>Evaluation – Benchmark Set 1</vt:lpstr>
      <vt:lpstr>Evaluation – Benchmark Set 2</vt:lpstr>
      <vt:lpstr>Evaluation – Benchmark Set 3</vt:lpstr>
      <vt:lpstr>Conclusions and Future Works</vt:lpstr>
      <vt:lpstr>Conclusions and 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Convolutional Neural Networks</dc:title>
  <dc:creator>Yu, Shuo - (shuoyu)</dc:creator>
  <cp:lastModifiedBy>Yu, Shuo - (shuoyu)</cp:lastModifiedBy>
  <cp:revision>102</cp:revision>
  <cp:lastPrinted>2018-10-11T23:49:32Z</cp:lastPrinted>
  <dcterms:created xsi:type="dcterms:W3CDTF">2018-10-03T18:46:46Z</dcterms:created>
  <dcterms:modified xsi:type="dcterms:W3CDTF">2018-10-11T23:49:47Z</dcterms:modified>
</cp:coreProperties>
</file>