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57" r:id="rId4"/>
    <p:sldId id="290" r:id="rId5"/>
    <p:sldId id="258" r:id="rId6"/>
    <p:sldId id="311" r:id="rId7"/>
    <p:sldId id="312" r:id="rId8"/>
    <p:sldId id="324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95" r:id="rId28"/>
    <p:sldId id="296" r:id="rId29"/>
    <p:sldId id="298" r:id="rId30"/>
    <p:sldId id="301" r:id="rId31"/>
    <p:sldId id="302" r:id="rId32"/>
    <p:sldId id="303" r:id="rId33"/>
    <p:sldId id="304" r:id="rId34"/>
    <p:sldId id="325" r:id="rId35"/>
    <p:sldId id="309" r:id="rId3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2D-hetero CNN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0.95899999999999996</c:v>
                </c:pt>
                <c:pt idx="1">
                  <c:v>0.97</c:v>
                </c:pt>
                <c:pt idx="2">
                  <c:v>0.94699999999999995</c:v>
                </c:pt>
                <c:pt idx="3">
                  <c:v>0.96399999999999997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30-49E7-9DBD-500188629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SVAR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</c:v>
                </c:pt>
                <c:pt idx="1">
                  <c:v>0.66700000000000004</c:v>
                </c:pt>
                <c:pt idx="2">
                  <c:v>0.8</c:v>
                </c:pt>
                <c:pt idx="3">
                  <c:v>0.72699999999999998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30-49E7-9DBD-500188629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ARMS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0.25</c:v>
                </c:pt>
                <c:pt idx="2">
                  <c:v>1</c:v>
                </c:pt>
                <c:pt idx="3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30-49E7-9DBD-5001886290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0.66700000000000004</c:v>
                </c:pt>
                <c:pt idx="2">
                  <c:v>1</c:v>
                </c:pt>
                <c:pt idx="3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30-49E7-9DBD-500188629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759192"/>
        <c:axId val="496205024"/>
      </c:barChart>
      <c:catAx>
        <c:axId val="56975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05024"/>
        <c:crosses val="autoZero"/>
        <c:auto val="1"/>
        <c:lblAlgn val="ctr"/>
        <c:lblOffset val="100"/>
        <c:noMultiLvlLbl val="0"/>
      </c:catAx>
      <c:valAx>
        <c:axId val="496205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5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2D-hetero CNN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0.95899999999999996</c:v>
                </c:pt>
                <c:pt idx="1">
                  <c:v>0.97</c:v>
                </c:pt>
                <c:pt idx="2">
                  <c:v>0.94699999999999995</c:v>
                </c:pt>
                <c:pt idx="3">
                  <c:v>0.96399999999999997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BA-4DA8-A041-67773295A4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2D-homo CNN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0.78300000000000003</c:v>
                </c:pt>
                <c:pt idx="1">
                  <c:v>0.86799999999999999</c:v>
                </c:pt>
                <c:pt idx="2">
                  <c:v>0.68799999999999994</c:v>
                </c:pt>
                <c:pt idx="3">
                  <c:v>0.81599999999999995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BA-4DA8-A041-67773295A4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1D CNN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0.72299999999999998</c:v>
                </c:pt>
                <c:pt idx="1">
                  <c:v>0.86699999999999999</c:v>
                </c:pt>
                <c:pt idx="2">
                  <c:v>0.56999999999999995</c:v>
                </c:pt>
                <c:pt idx="3">
                  <c:v>0.77300000000000002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BA-4DA8-A041-67773295A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205416"/>
        <c:axId val="496205808"/>
      </c:barChart>
      <c:catAx>
        <c:axId val="49620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05808"/>
        <c:crosses val="autoZero"/>
        <c:auto val="1"/>
        <c:lblAlgn val="ctr"/>
        <c:lblOffset val="100"/>
        <c:noMultiLvlLbl val="0"/>
      </c:catAx>
      <c:valAx>
        <c:axId val="496205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0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2D-hetero CNN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0.95899999999999996</c:v>
                </c:pt>
                <c:pt idx="1">
                  <c:v>0.97</c:v>
                </c:pt>
                <c:pt idx="2">
                  <c:v>0.94699999999999995</c:v>
                </c:pt>
                <c:pt idx="3">
                  <c:v>0.96399999999999997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7B-4937-92CC-D417403A8E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2D-axial CNN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0.74</c:v>
                </c:pt>
                <c:pt idx="1">
                  <c:v>0.94899999999999995</c:v>
                </c:pt>
                <c:pt idx="2">
                  <c:v>0.56899999999999995</c:v>
                </c:pt>
                <c:pt idx="3">
                  <c:v>0.82699999999999996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7B-4937-92CC-D417403A8E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2D-loc CNN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Specificity</c:v>
                </c:pt>
                <c:pt idx="3">
                  <c:v>F-measure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0.85399999999999998</c:v>
                </c:pt>
                <c:pt idx="1">
                  <c:v>0.94799999999999995</c:v>
                </c:pt>
                <c:pt idx="2">
                  <c:v>0.77200000000000002</c:v>
                </c:pt>
                <c:pt idx="3">
                  <c:v>0.89200000000000002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7B-4937-92CC-D417403A8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995000"/>
        <c:axId val="499994608"/>
      </c:barChart>
      <c:catAx>
        <c:axId val="49999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94608"/>
        <c:crosses val="autoZero"/>
        <c:auto val="1"/>
        <c:lblAlgn val="ctr"/>
        <c:lblOffset val="100"/>
        <c:noMultiLvlLbl val="0"/>
      </c:catAx>
      <c:valAx>
        <c:axId val="499994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9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B16B-E0E2-414A-B5E1-D97AE6650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A451-7218-4D34-821D-BE0E1476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4CE5D2-24D5-41EA-90AB-D40CC980C52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719796-F2FD-4902-B908-6A41303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19796-F2FD-4902-B908-6A413037B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7D5F-6E45-4E90-8F6B-B91AF12B19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6930-30C8-4F59-807C-26C2903281A8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7FBB-10E6-4590-8FF2-789B9359122F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7142-F052-4810-97AA-94D643645966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E2E0-99D1-46CD-9443-8E6BE56F29E8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93C0-E5C9-43A3-B03A-8308BE04B116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9103-4892-44D2-8B1B-3D145AD97D67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235A-7B40-477E-B8D2-265FAA360D94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002-57F3-4099-A79A-05916C0440B0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5A0-C1B9-452B-817B-7AD5E336118B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3FB-A0FB-4CC5-8549-BD5E30A4329D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8423-8427-4772-B241-AC847B092B5C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3872-84A2-45EC-9B70-AEDDC9FC424F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keras.io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An Introduction </a:t>
            </a:r>
            <a:r>
              <a:rPr lang="en-US" sz="4800" dirty="0" smtClean="0"/>
              <a:t>to Convolutional </a:t>
            </a:r>
            <a:r>
              <a:rPr lang="en-US" sz="4800" dirty="0" smtClean="0"/>
              <a:t>Neural </a:t>
            </a:r>
            <a:r>
              <a:rPr lang="en-US" sz="4800" dirty="0" smtClean="0"/>
              <a:t>Networks: </a:t>
            </a:r>
            <a:r>
              <a:rPr lang="en-US" sz="4800" dirty="0" smtClean="0"/>
              <a:t>Overview, Implementation, and Example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78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Shuo Yu and </a:t>
            </a:r>
            <a:r>
              <a:rPr lang="en-US" dirty="0" err="1" smtClean="0"/>
              <a:t>Hsinchun</a:t>
            </a:r>
            <a:r>
              <a:rPr lang="en-US" dirty="0" smtClean="0"/>
              <a:t> </a:t>
            </a:r>
            <a:r>
              <a:rPr lang="en-US" dirty="0" smtClean="0"/>
              <a:t>Chen, AI Lab</a:t>
            </a:r>
          </a:p>
          <a:p>
            <a:r>
              <a:rPr lang="en-US" dirty="0" smtClean="0"/>
              <a:t>University of Arizona</a:t>
            </a:r>
            <a:endParaRPr lang="en-US" dirty="0" smtClean="0"/>
          </a:p>
          <a:p>
            <a:r>
              <a:rPr lang="en-US" dirty="0" smtClean="0"/>
              <a:t>April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ED22-7518-4A7D-9A4E-256116BEC0ED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81" y="893173"/>
            <a:ext cx="8123238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Building-blocks for CNNs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950" y="4919913"/>
            <a:ext cx="2481946" cy="645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Each sub-region yields a feature map, representing its feature.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9001" y="5756366"/>
            <a:ext cx="2569959" cy="454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Images are segmented into sub-regions.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6054" y="3605349"/>
            <a:ext cx="2277842" cy="524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Feature maps are trained with neurons.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6054" y="2168160"/>
            <a:ext cx="2277842" cy="524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Feature maps of a larger region are combined.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1293" y="4772191"/>
            <a:ext cx="161698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weights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r>
              <a:rPr lang="en-US" dirty="0" smtClean="0"/>
              <a:t>: Convolutional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core layer of CNNs</a:t>
            </a:r>
          </a:p>
          <a:p>
            <a:r>
              <a:rPr lang="en-US" sz="2400" dirty="0" smtClean="0"/>
              <a:t>The convolutional layer consists of a set of filters.</a:t>
            </a:r>
          </a:p>
          <a:p>
            <a:pPr lvl="1"/>
            <a:r>
              <a:rPr lang="en-US" sz="2000" dirty="0" smtClean="0"/>
              <a:t>Each filter covers a spatially small portion of the input data.</a:t>
            </a:r>
          </a:p>
          <a:p>
            <a:r>
              <a:rPr lang="en-US" sz="2400" dirty="0" smtClean="0"/>
              <a:t>Each filter is convolved across the dimensions of the input data, producing a multidimensional feature map.</a:t>
            </a:r>
          </a:p>
          <a:p>
            <a:pPr lvl="1"/>
            <a:r>
              <a:rPr lang="en-US" sz="2000" dirty="0" smtClean="0"/>
              <a:t>As we convolve the filter, we are computing the dot product between the parameters of the filter and the input.</a:t>
            </a:r>
          </a:p>
          <a:p>
            <a:r>
              <a:rPr lang="en-US" sz="2400" dirty="0" smtClean="0"/>
              <a:t>Intuition</a:t>
            </a:r>
            <a:r>
              <a:rPr lang="en-US" sz="2400" dirty="0"/>
              <a:t>: the network will learn filters that activate when they see some </a:t>
            </a:r>
            <a:r>
              <a:rPr lang="en-US" sz="2400" dirty="0" smtClean="0"/>
              <a:t>specific </a:t>
            </a:r>
            <a:r>
              <a:rPr lang="en-US" sz="2400" dirty="0"/>
              <a:t>type of feature at some spatial position in the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key architectural characteristics of the convolutional layer is local connectivity and shared weights.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Convolutional Layer</a:t>
            </a:r>
            <a:r>
              <a:rPr lang="en-US" dirty="0" smtClean="0"/>
              <a:t>: Local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012708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/>
              <a:t>Neurons in layer </a:t>
            </a:r>
            <a:r>
              <a:rPr lang="en-US" sz="2400" b="1" dirty="0"/>
              <a:t>m</a:t>
            </a:r>
            <a:r>
              <a:rPr lang="en-US" sz="2400" dirty="0"/>
              <a:t> are only connected to 3 adjacent neurons in the </a:t>
            </a:r>
            <a:r>
              <a:rPr lang="en-US" sz="2400" b="1" dirty="0"/>
              <a:t>m-1</a:t>
            </a:r>
            <a:r>
              <a:rPr lang="en-US" sz="2400" dirty="0"/>
              <a:t> layer.</a:t>
            </a:r>
          </a:p>
          <a:p>
            <a:pPr marL="285750" indent="-285750"/>
            <a:r>
              <a:rPr lang="en-US" sz="2400" dirty="0"/>
              <a:t>Neurons in layer </a:t>
            </a:r>
            <a:r>
              <a:rPr lang="en-US" sz="2400" b="1" dirty="0"/>
              <a:t>m+1</a:t>
            </a:r>
            <a:r>
              <a:rPr lang="en-US" sz="2400" dirty="0"/>
              <a:t> have a similar connectivity with the layer below. </a:t>
            </a:r>
          </a:p>
          <a:p>
            <a:pPr marL="285750" indent="-285750"/>
            <a:r>
              <a:rPr lang="en-US" sz="2400" dirty="0"/>
              <a:t>Each neuron is unresponsive to variations outside of its </a:t>
            </a:r>
            <a:r>
              <a:rPr lang="en-US" sz="2400" i="1" dirty="0"/>
              <a:t>receptive field</a:t>
            </a:r>
            <a:r>
              <a:rPr lang="en-US" sz="2400" dirty="0"/>
              <a:t> with respect to the input. </a:t>
            </a:r>
            <a:endParaRPr lang="en-US" sz="2400" dirty="0" smtClean="0"/>
          </a:p>
          <a:p>
            <a:pPr marL="742950" lvl="1" indent="-285750"/>
            <a:r>
              <a:rPr lang="en-US" sz="2000" dirty="0" smtClean="0"/>
              <a:t>Receptive field: small neuron collections which process portions of the input data</a:t>
            </a:r>
            <a:endParaRPr lang="en-US" sz="2000" dirty="0"/>
          </a:p>
          <a:p>
            <a:pPr marL="285750" indent="-285750"/>
            <a:r>
              <a:rPr lang="en-US" sz="2400" dirty="0"/>
              <a:t>The architecture thus ensures that the learnt </a:t>
            </a:r>
            <a:r>
              <a:rPr lang="en-US" sz="2400" dirty="0" smtClean="0"/>
              <a:t>feature extractors </a:t>
            </a:r>
            <a:r>
              <a:rPr lang="en-US" sz="2400" dirty="0"/>
              <a:t>produce the strongest response to a </a:t>
            </a:r>
            <a:r>
              <a:rPr lang="en-US" sz="2400" b="1" dirty="0"/>
              <a:t>spatially local input pattern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3017620"/>
            <a:ext cx="3864391" cy="18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Convolutional Layer</a:t>
            </a:r>
            <a:r>
              <a:rPr lang="en-US" dirty="0" smtClean="0"/>
              <a:t>: Shared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0543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show 3 hidden neurons belonging to the same feature map (the layer right above the input layer). </a:t>
            </a:r>
          </a:p>
          <a:p>
            <a:r>
              <a:rPr lang="en-US" sz="2400" dirty="0"/>
              <a:t>Weights of the same color are shared—constrained to be identical. </a:t>
            </a:r>
          </a:p>
          <a:p>
            <a:r>
              <a:rPr lang="en-US" sz="2400" dirty="0" smtClean="0"/>
              <a:t>Replicating </a:t>
            </a:r>
            <a:r>
              <a:rPr lang="en-US" sz="2400" dirty="0"/>
              <a:t>neurons in this way allows for features to be detected regardless of their position in the input. </a:t>
            </a:r>
          </a:p>
          <a:p>
            <a:r>
              <a:rPr lang="en-US" sz="2400" dirty="0"/>
              <a:t>Additionally, weight sharing increases learning efficiency by greatly reducing the number of free parameters being learnt.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36" y="2975768"/>
            <a:ext cx="3551828" cy="12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Architecture: </a:t>
            </a:r>
            <a:r>
              <a:rPr lang="en-US" dirty="0" smtClean="0"/>
              <a:t>Non-linear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Intuition: Increase the nonlinearity of the entire architecture without affecting the receptive fields of the convolution layer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 layer of neurons that applies the non-linear activation function, such as,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- Rectified Linear Unit (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Architecture: </a:t>
            </a:r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96124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Intuition: to progressively reduce the </a:t>
            </a:r>
            <a:r>
              <a:rPr lang="en-US" sz="2400" dirty="0"/>
              <a:t>spatial size of the representation to reduce the amount of parameters and computation in the network, and hence to also control </a:t>
            </a:r>
            <a:r>
              <a:rPr lang="en-US" sz="2400" dirty="0" smtClean="0"/>
              <a:t>overfitting</a:t>
            </a:r>
          </a:p>
          <a:p>
            <a:r>
              <a:rPr lang="en-US" sz="2400" dirty="0" smtClean="0"/>
              <a:t>Pooling </a:t>
            </a:r>
            <a:r>
              <a:rPr lang="en-US" sz="2400" dirty="0"/>
              <a:t>partitions the input image into a set of non-overlapping rectangles and, for each such sub-region, outputs the maximum </a:t>
            </a:r>
            <a:r>
              <a:rPr lang="en-US" sz="2400" dirty="0" smtClean="0"/>
              <a:t>value of the features in that region.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15</a:t>
            </a:fld>
            <a:endParaRPr lang="en-US"/>
          </a:p>
        </p:txBody>
      </p:sp>
      <p:pic>
        <p:nvPicPr>
          <p:cNvPr id="1028" name="Picture 4" descr="http://cs231n.github.io/assets/cnn/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48" y="4025289"/>
            <a:ext cx="3413398" cy="26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s231n.github.io/assets/cnn/maxpoo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46" y="4025289"/>
            <a:ext cx="5771633" cy="269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91909" y="3962157"/>
            <a:ext cx="1863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81" y="893173"/>
            <a:ext cx="8123238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Building-blocks for CNNs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950" y="4919913"/>
            <a:ext cx="2481946" cy="645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Each sub-region yields a feature map, representing its feature.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9001" y="5756366"/>
            <a:ext cx="2569959" cy="454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Images are segmented into sub-regions.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6054" y="3605349"/>
            <a:ext cx="2277842" cy="524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Feature maps are trained with neurons.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6054" y="2168160"/>
            <a:ext cx="2277842" cy="524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Feature maps of a larger region are combined.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1293" y="4772191"/>
            <a:ext cx="161698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weights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05114"/>
            <a:ext cx="7895410" cy="581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1"/>
            <a:ext cx="7886700" cy="1325563"/>
          </a:xfrm>
        </p:spPr>
        <p:txBody>
          <a:bodyPr/>
          <a:lstStyle/>
          <a:p>
            <a:r>
              <a:rPr lang="en-US" dirty="0" smtClean="0"/>
              <a:t>Full 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65705" y="2057399"/>
            <a:ext cx="8867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2C"/>
                </a:solidFill>
              </a:rPr>
              <a:t>pooling</a:t>
            </a:r>
            <a:endParaRPr lang="en-US" dirty="0">
              <a:solidFill>
                <a:srgbClr val="00692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4899" y="3747896"/>
            <a:ext cx="11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92C"/>
                </a:solidFill>
              </a:rPr>
              <a:t>pooling</a:t>
            </a:r>
            <a:endParaRPr lang="en-US" dirty="0">
              <a:solidFill>
                <a:srgbClr val="0069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2384" cy="4351338"/>
          </a:xfrm>
        </p:spPr>
        <p:txBody>
          <a:bodyPr/>
          <a:lstStyle/>
          <a:p>
            <a:r>
              <a:rPr lang="en-US" dirty="0" smtClean="0"/>
              <a:t>The convolution, non-linear, and pooling layers are typically used as a set. Multiple sets of the above three layers can appear in a CNN design.</a:t>
            </a:r>
          </a:p>
          <a:p>
            <a:pPr lvl="1"/>
            <a:r>
              <a:rPr lang="en-US" dirty="0" smtClean="0"/>
              <a:t>Input -&gt; Conv. -&gt; Non-linear -&gt; Pooling -&gt; Conv. -&gt; </a:t>
            </a:r>
            <a:r>
              <a:rPr lang="en-US" dirty="0"/>
              <a:t>Non-linear </a:t>
            </a:r>
            <a:r>
              <a:rPr lang="en-US" dirty="0" smtClean="0"/>
              <a:t>-&gt; Pooling -&gt; …</a:t>
            </a:r>
          </a:p>
          <a:p>
            <a:r>
              <a:rPr lang="en-US" dirty="0" smtClean="0"/>
              <a:t>After a few sets, the output is typically sent to one or two </a:t>
            </a:r>
            <a:r>
              <a:rPr lang="en-US" b="1" dirty="0" smtClean="0"/>
              <a:t>fully connected</a:t>
            </a:r>
            <a:r>
              <a:rPr lang="en-US" dirty="0" smtClean="0"/>
              <a:t> layers.</a:t>
            </a:r>
          </a:p>
          <a:p>
            <a:pPr lvl="1"/>
            <a:r>
              <a:rPr lang="en-US" dirty="0" smtClean="0"/>
              <a:t>A fully connected layer is a ordinary neural network layer as in other neural networks.</a:t>
            </a:r>
          </a:p>
          <a:p>
            <a:pPr lvl="1"/>
            <a:r>
              <a:rPr lang="en-US" dirty="0" smtClean="0"/>
              <a:t>Typical activation function is the </a:t>
            </a:r>
            <a:r>
              <a:rPr lang="en-US" b="1" dirty="0" smtClean="0"/>
              <a:t>sigmoid</a:t>
            </a:r>
            <a:r>
              <a:rPr lang="en-US" dirty="0" smtClean="0"/>
              <a:t> function.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7" y="4795837"/>
            <a:ext cx="2466975" cy="1133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45DD-440D-4A6A-B933-405C6B1390FB}" type="datetime1">
              <a:rPr lang="en-US" smtClean="0"/>
              <a:t>4/15/2019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8509" y="2626822"/>
            <a:ext cx="3757353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41869" y="2624931"/>
            <a:ext cx="3757353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2384" cy="4351338"/>
              </a:xfrm>
            </p:spPr>
            <p:txBody>
              <a:bodyPr/>
              <a:lstStyle/>
              <a:p>
                <a:r>
                  <a:rPr lang="en-US" dirty="0" smtClean="0"/>
                  <a:t>The final layer of a CNN is determined by the research task.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Classification: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Layer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outputs are the probabilities of belonging to each class.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Regression: Linear Layer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The output is a real number.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2384" cy="4351338"/>
              </a:xfrm>
              <a:blipFill rotWithShape="0">
                <a:blip r:embed="rId2"/>
                <a:stretch>
                  <a:fillRect l="-102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969-33CE-44D6-AD99-E73BB85B7E26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images, results, and other materials are from:</a:t>
            </a:r>
          </a:p>
          <a:p>
            <a:pPr lvl="1"/>
            <a:r>
              <a:rPr lang="en-US" i="1" dirty="0"/>
              <a:t>Deep </a:t>
            </a:r>
            <a:r>
              <a:rPr lang="en-US" i="1" dirty="0" smtClean="0"/>
              <a:t>Learning </a:t>
            </a:r>
            <a:r>
              <a:rPr lang="en-US" smtClean="0"/>
              <a:t>(2016), </a:t>
            </a:r>
            <a:r>
              <a:rPr lang="en-US" dirty="0" smtClean="0"/>
              <a:t>Ian </a:t>
            </a:r>
            <a:r>
              <a:rPr lang="en-US" dirty="0" err="1" smtClean="0"/>
              <a:t>Goodfellow</a:t>
            </a:r>
            <a:r>
              <a:rPr lang="en-US" dirty="0" smtClean="0"/>
              <a:t>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and Aaron </a:t>
            </a:r>
            <a:r>
              <a:rPr lang="en-US" dirty="0" err="1" smtClean="0"/>
              <a:t>Courville</a:t>
            </a:r>
            <a:endParaRPr lang="en-US" i="1" dirty="0" smtClean="0"/>
          </a:p>
          <a:p>
            <a:pPr lvl="1"/>
            <a:r>
              <a:rPr lang="en-US" dirty="0" smtClean="0"/>
              <a:t>Lee Giles and Alex </a:t>
            </a:r>
            <a:r>
              <a:rPr lang="en-US" dirty="0" err="1" smtClean="0"/>
              <a:t>Ororbia</a:t>
            </a:r>
            <a:r>
              <a:rPr lang="en-US" dirty="0" smtClean="0"/>
              <a:t>, Penn State University</a:t>
            </a:r>
          </a:p>
          <a:p>
            <a:pPr lvl="1"/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New York University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49DF-E986-412E-B705-7F223290DFF3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5EB9-38F5-44AB-94A9-FD4C336F0A90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52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3.5+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https://www.tensorflow.org/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https://keras.io/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Keras</a:t>
            </a:r>
            <a:r>
              <a:rPr lang="en-US" dirty="0"/>
              <a:t> is a high-level neural networks API, written in Python and capable of running on top of </a:t>
            </a:r>
            <a:r>
              <a:rPr lang="en-US" dirty="0" err="1"/>
              <a:t>TensorFlow</a:t>
            </a:r>
            <a:r>
              <a:rPr lang="en-US" dirty="0"/>
              <a:t>, CNTK, or </a:t>
            </a:r>
            <a:r>
              <a:rPr lang="en-US" dirty="0" err="1"/>
              <a:t>Theano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Recommended: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SciPy</a:t>
            </a:r>
            <a:endParaRPr lang="en-US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4526896"/>
            <a:ext cx="3330575" cy="9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nso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99" y="1533199"/>
            <a:ext cx="2168525" cy="18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4570-ACE3-4C48-8CAF-D5D3E0AE3E79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 smtClean="0"/>
              <a:t> model is used to build a linear stack of layers.</a:t>
            </a:r>
          </a:p>
          <a:p>
            <a:r>
              <a:rPr lang="en-US" dirty="0" smtClean="0"/>
              <a:t>Building a CNN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 smtClean="0"/>
              <a:t> model is straightforward.</a:t>
            </a:r>
          </a:p>
          <a:p>
            <a:r>
              <a:rPr lang="en-US" dirty="0" smtClean="0"/>
              <a:t>The following code shows how a typical CNN is built in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3905250"/>
            <a:ext cx="6419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Dense,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Conv2D, MaxPooling2D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keras.optimizers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SGD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8051" y="3766750"/>
            <a:ext cx="4667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en-US" dirty="0" smtClean="0"/>
              <a:t> is the fully connected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 smtClean="0"/>
              <a:t> is used after all CNN layers and before a fully connected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/>
              <a:t> is the 2D convolution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/>
              <a:t> is the 2D max pooling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/>
              <a:t> is stochastic gradient descent algorithm.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B49-5E87-4D65-A4F0-DC215A51F99D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# We </a:t>
            </a:r>
            <a:r>
              <a:rPr lang="en-US" dirty="0">
                <a:solidFill>
                  <a:prstClr val="black"/>
                </a:solidFill>
              </a:rPr>
              <a:t>create an empty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>
                <a:solidFill>
                  <a:prstClr val="black"/>
                </a:solidFill>
              </a:rPr>
              <a:t> model and add layers onto it.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(Conv2D(32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(3, 3), activation='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=(100,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100)))</a:t>
            </a:r>
          </a:p>
          <a:p>
            <a:r>
              <a:rPr lang="en-US" dirty="0">
                <a:solidFill>
                  <a:prstClr val="black"/>
                </a:solidFill>
              </a:rPr>
              <a:t># We </a:t>
            </a:r>
            <a:r>
              <a:rPr lang="en-US" dirty="0" smtClean="0">
                <a:solidFill>
                  <a:prstClr val="black"/>
                </a:solidFill>
              </a:rPr>
              <a:t>add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>
                <a:solidFill>
                  <a:prstClr val="black"/>
                </a:solidFill>
              </a:rPr>
              <a:t> layer with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 smtClean="0">
                <a:solidFill>
                  <a:prstClr val="black"/>
                </a:solidFill>
              </a:rPr>
              <a:t> filters,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each, followed by a detector layer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This is the first layer we add to the model, so we need to specify the shape of the input. In this case we assume our input is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solidFill>
                  <a:prstClr val="black"/>
                </a:solidFill>
              </a:rPr>
              <a:t> matrix.</a:t>
            </a:r>
            <a:endParaRPr lang="en-US" dirty="0">
              <a:solidFill>
                <a:prstClr val="black"/>
              </a:solidFill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(MaxPooling2D(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=(2,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</a:rPr>
              <a:t># We add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layer </a:t>
            </a:r>
            <a:r>
              <a:rPr lang="en-US" dirty="0" smtClean="0">
                <a:solidFill>
                  <a:prstClr val="black"/>
                </a:solidFill>
              </a:rPr>
              <a:t>with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pooling size.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E510-4A45-499E-AA1D-C834FC3FBA52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(Conv2D(32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(3, 3), activation='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=(2, 2)))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</a:t>
            </a:r>
            <a:r>
              <a:rPr lang="en-US" dirty="0">
                <a:solidFill>
                  <a:prstClr val="black"/>
                </a:solidFill>
              </a:rPr>
              <a:t>We </a:t>
            </a:r>
            <a:r>
              <a:rPr lang="en-US" dirty="0" smtClean="0">
                <a:solidFill>
                  <a:prstClr val="black"/>
                </a:solidFill>
              </a:rPr>
              <a:t>can add more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>
                <a:solidFill>
                  <a:prstClr val="black"/>
                </a:solidFill>
              </a:rPr>
              <a:t> layers onto the model.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(Flatten())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After all the desired CNN layers are added, add a Flatten layer.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(Dense(256, activation=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sigmoid'))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Add a fully connected layer followed by a detector layer with the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en-US" dirty="0" smtClean="0">
                <a:solidFill>
                  <a:prstClr val="black"/>
                </a:solidFill>
              </a:rPr>
              <a:t> function.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(Dense(10, activation='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dirty="0" smtClean="0">
                <a:solidFill>
                  <a:prstClr val="black"/>
                </a:solidFill>
              </a:rPr>
              <a:t> layer is added to achieve multiclass classification. In this example we have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prstClr val="black"/>
                </a:solidFill>
              </a:rPr>
              <a:t> classes.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9F1C-8DCA-4C98-81D1-096527298862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SGD(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=0.01, decay=1e-6, momentum=0.9,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nesterov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Default SGD training parameters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(loss=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optimizer=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Compile the model and use categorical </a:t>
            </a:r>
            <a:r>
              <a:rPr lang="en-US" dirty="0" err="1" smtClean="0">
                <a:solidFill>
                  <a:prstClr val="black"/>
                </a:solidFill>
              </a:rPr>
              <a:t>crossentropy</a:t>
            </a:r>
            <a:r>
              <a:rPr lang="en-US" dirty="0" smtClean="0">
                <a:solidFill>
                  <a:prstClr val="black"/>
                </a:solidFill>
              </a:rPr>
              <a:t> as the loss function,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solidFill>
                  <a:prstClr val="black"/>
                </a:solidFill>
              </a:rPr>
              <a:t> as the optimizer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=32, epochs=10)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Fit the model with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en-US" dirty="0" smtClean="0">
                <a:solidFill>
                  <a:prstClr val="black"/>
                </a:solidFill>
              </a:rPr>
              <a:t> can be set to other values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Evaluate model performance using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B3BE-187E-4CFA-B1E5-465E4A42072C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Two-Dimensional Heterogeneous Convolutional Neural Network (2D-hetero CNN) for Mobile Health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5CDB-768F-44A0-BE12-213EB56F5BDD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developed </a:t>
            </a:r>
            <a:r>
              <a:rPr lang="en-US" sz="2000" b="1" dirty="0" smtClean="0"/>
              <a:t>two-dimensional heterogeneous convolutional neural networks (2D-hetero CNN)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dirty="0" smtClean="0"/>
              <a:t>a motion sensor-based system for fall </a:t>
            </a:r>
            <a:r>
              <a:rPr lang="en-US" sz="2000" dirty="0"/>
              <a:t>risk assessment </a:t>
            </a:r>
            <a:r>
              <a:rPr lang="en-US" sz="2000" dirty="0" smtClean="0"/>
              <a:t>using convolutional neural networks (CNN).</a:t>
            </a:r>
            <a:endParaRPr lang="en-US" sz="2000" dirty="0"/>
          </a:p>
          <a:p>
            <a:pPr lvl="1"/>
            <a:r>
              <a:rPr lang="en-US" sz="1800" dirty="0" smtClean="0"/>
              <a:t>Five sensor system (chest, left/right thigh, left/right foot) for clinical tests</a:t>
            </a:r>
          </a:p>
          <a:p>
            <a:pPr lvl="2"/>
            <a:r>
              <a:rPr lang="en-US" sz="1400" dirty="0" smtClean="0"/>
              <a:t>Comprehensive assessment for gait and balance features</a:t>
            </a:r>
          </a:p>
          <a:p>
            <a:pPr lvl="1"/>
            <a:r>
              <a:rPr lang="en-US" sz="1800" dirty="0" smtClean="0"/>
              <a:t>CNNs are powerful in extracting low-level </a:t>
            </a:r>
            <a:r>
              <a:rPr lang="en-US" sz="1800" dirty="0"/>
              <a:t>local features </a:t>
            </a:r>
            <a:r>
              <a:rPr lang="en-US" sz="1800" dirty="0" smtClean="0"/>
              <a:t>as well as integrating them into high-level </a:t>
            </a:r>
            <a:r>
              <a:rPr lang="en-US" sz="1800" dirty="0"/>
              <a:t>global features.</a:t>
            </a:r>
            <a:endParaRPr lang="en-US" sz="1800" dirty="0" smtClean="0"/>
          </a:p>
          <a:p>
            <a:pPr lvl="2"/>
            <a:r>
              <a:rPr lang="en-US" sz="1400" dirty="0" smtClean="0"/>
              <a:t>Feature-less</a:t>
            </a:r>
            <a:r>
              <a:rPr lang="en-US" sz="1400" dirty="0"/>
              <a:t>; avoid feature </a:t>
            </a:r>
            <a:r>
              <a:rPr lang="en-US" sz="1400" dirty="0" smtClean="0"/>
              <a:t>engineering that is labor intensive, ad hoc, and inconclusive.</a:t>
            </a:r>
          </a:p>
          <a:p>
            <a:pPr lvl="2"/>
            <a:endParaRPr lang="en-US" sz="1400" dirty="0" smtClean="0"/>
          </a:p>
          <a:p>
            <a:r>
              <a:rPr lang="en-US" sz="2000" dirty="0" smtClean="0"/>
              <a:t>Main novelty of this work:</a:t>
            </a:r>
          </a:p>
          <a:p>
            <a:pPr lvl="1"/>
            <a:r>
              <a:rPr lang="en-US" sz="1800" dirty="0" smtClean="0"/>
              <a:t>We proposed a novel CNN architecture to extract gait and balance </a:t>
            </a:r>
            <a:r>
              <a:rPr lang="en-US" sz="1800" dirty="0"/>
              <a:t>features </a:t>
            </a:r>
            <a:r>
              <a:rPr lang="en-US" sz="1800" dirty="0" smtClean="0"/>
              <a:t>for fall risk assessment.</a:t>
            </a:r>
          </a:p>
          <a:p>
            <a:pPr lvl="2"/>
            <a:r>
              <a:rPr lang="en-US" sz="1400" dirty="0" smtClean="0"/>
              <a:t>Two-dimensional convolution: temporal convolution + cross-axial and cross-locational convolution</a:t>
            </a:r>
          </a:p>
          <a:p>
            <a:pPr lvl="1"/>
            <a:r>
              <a:rPr lang="en-US" sz="1800" dirty="0" smtClean="0"/>
              <a:t>To the best of our knowledge, we are the first to apply CNNs for motion sensor-based fall risk assessment.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394-EB81-46EC-B83D-D008A8EF251A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5015245" y="6079351"/>
            <a:ext cx="197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2. Research Design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440F8AD-8739-4331-8CD3-1E2810F8CE49}"/>
              </a:ext>
            </a:extLst>
          </p:cNvPr>
          <p:cNvSpPr txBox="1"/>
          <p:nvPr/>
        </p:nvSpPr>
        <p:spPr>
          <a:xfrm>
            <a:off x="1980094" y="1440361"/>
            <a:ext cx="253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Data Collection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2159598" y="1429244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xmlns="" id="{E2A0AB6E-77C4-4869-9237-872871133909}"/>
              </a:ext>
            </a:extLst>
          </p:cNvPr>
          <p:cNvSpPr/>
          <p:nvPr/>
        </p:nvSpPr>
        <p:spPr>
          <a:xfrm>
            <a:off x="4491977" y="3297299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9DB8163-F265-43AE-BF0D-249E3E4D684B}"/>
              </a:ext>
            </a:extLst>
          </p:cNvPr>
          <p:cNvSpPr txBox="1"/>
          <p:nvPr/>
        </p:nvSpPr>
        <p:spPr>
          <a:xfrm>
            <a:off x="2297662" y="3309905"/>
            <a:ext cx="181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Sensor Attachment</a:t>
            </a:r>
            <a:endParaRPr lang="en-US" sz="1600" b="1" dirty="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xmlns="" id="{7FADFAA2-6F37-4DFF-BDB3-029C531553BE}"/>
              </a:ext>
            </a:extLst>
          </p:cNvPr>
          <p:cNvSpPr txBox="1"/>
          <p:nvPr/>
        </p:nvSpPr>
        <p:spPr>
          <a:xfrm>
            <a:off x="4896787" y="1440361"/>
            <a:ext cx="221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Data </a:t>
            </a:r>
            <a:r>
              <a:rPr lang="en-US" sz="2000" b="1" u="sng" dirty="0" smtClean="0">
                <a:solidFill>
                  <a:srgbClr val="C00000"/>
                </a:solidFill>
              </a:rPr>
              <a:t>Preprocessing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36" name="Right Arrow 19">
            <a:extLst>
              <a:ext uri="{FF2B5EF4-FFF2-40B4-BE49-F238E27FC236}">
                <a16:creationId xmlns:a16="http://schemas.microsoft.com/office/drawing/2014/main" xmlns="" id="{D93430AE-0AAA-4406-A1B6-A87F43A5BE39}"/>
              </a:ext>
            </a:extLst>
          </p:cNvPr>
          <p:cNvSpPr/>
          <p:nvPr/>
        </p:nvSpPr>
        <p:spPr>
          <a:xfrm>
            <a:off x="7257943" y="3297298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ight Arrow 20">
            <a:extLst>
              <a:ext uri="{FF2B5EF4-FFF2-40B4-BE49-F238E27FC236}">
                <a16:creationId xmlns:a16="http://schemas.microsoft.com/office/drawing/2014/main" xmlns="" id="{2DF1BFC8-303B-4FF7-AA5F-CC26208BE1C9}"/>
              </a:ext>
            </a:extLst>
          </p:cNvPr>
          <p:cNvSpPr/>
          <p:nvPr/>
        </p:nvSpPr>
        <p:spPr>
          <a:xfrm rot="5400000">
            <a:off x="5836398" y="3830682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4975680" y="3299029"/>
            <a:ext cx="211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Signal Segmentation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xmlns="" id="{7D037E06-C1A2-4A11-8ED0-2EC3A9A5372C}"/>
              </a:ext>
            </a:extLst>
          </p:cNvPr>
          <p:cNvSpPr txBox="1"/>
          <p:nvPr/>
        </p:nvSpPr>
        <p:spPr>
          <a:xfrm>
            <a:off x="7488057" y="1450252"/>
            <a:ext cx="25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 smtClean="0">
                <a:solidFill>
                  <a:srgbClr val="C00000"/>
                </a:solidFill>
              </a:rPr>
              <a:t>Model Design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40" name="Right Arrow 29">
            <a:extLst>
              <a:ext uri="{FF2B5EF4-FFF2-40B4-BE49-F238E27FC236}">
                <a16:creationId xmlns:a16="http://schemas.microsoft.com/office/drawing/2014/main" xmlns="" id="{F15EBAC0-3230-4A8F-BBB7-F163DD2E596C}"/>
              </a:ext>
            </a:extLst>
          </p:cNvPr>
          <p:cNvSpPr/>
          <p:nvPr/>
        </p:nvSpPr>
        <p:spPr>
          <a:xfrm rot="5400000">
            <a:off x="8685551" y="3773486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xmlns="" id="{94D4A7EB-4D37-4C1F-B2EF-0BC6409EB839}"/>
              </a:ext>
            </a:extLst>
          </p:cNvPr>
          <p:cNvSpPr txBox="1"/>
          <p:nvPr/>
        </p:nvSpPr>
        <p:spPr>
          <a:xfrm>
            <a:off x="7529126" y="3282377"/>
            <a:ext cx="255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2D-hetero CNN</a:t>
            </a:r>
            <a:endParaRPr lang="en-US" sz="16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F3D2BCB-47DE-4642-9753-E4B6950F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67" y="2168610"/>
            <a:ext cx="1736633" cy="910332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4" y="1959882"/>
            <a:ext cx="732482" cy="1368239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958" y="2454944"/>
            <a:ext cx="416117" cy="407263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xmlns="" id="{E2A0AB6E-77C4-4869-9237-872871133909}"/>
              </a:ext>
            </a:extLst>
          </p:cNvPr>
          <p:cNvSpPr/>
          <p:nvPr/>
        </p:nvSpPr>
        <p:spPr>
          <a:xfrm>
            <a:off x="2967740" y="2487857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5088786" y="5306965"/>
            <a:ext cx="185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Data Augmentation</a:t>
            </a:r>
            <a:endParaRPr lang="en-US" sz="1600" b="1" dirty="0"/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2620475" y="5306965"/>
            <a:ext cx="125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Walking Test</a:t>
            </a:r>
            <a:endParaRPr lang="en-US" sz="16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3" y="4624181"/>
            <a:ext cx="1914875" cy="479799"/>
          </a:xfrm>
          <a:prstGeom prst="rect">
            <a:avLst/>
          </a:prstGeom>
        </p:spPr>
      </p:pic>
      <p:pic>
        <p:nvPicPr>
          <p:cNvPr id="49" name="Content Placeholder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993" y="4219813"/>
            <a:ext cx="1935682" cy="1001950"/>
          </a:xfrm>
          <a:prstGeom prst="rect">
            <a:avLst/>
          </a:prstGeom>
        </p:spPr>
      </p:pic>
      <p:sp>
        <p:nvSpPr>
          <p:cNvPr id="50" name="Right Arrow 20">
            <a:extLst>
              <a:ext uri="{FF2B5EF4-FFF2-40B4-BE49-F238E27FC236}">
                <a16:creationId xmlns:a16="http://schemas.microsoft.com/office/drawing/2014/main" xmlns="" id="{2DF1BFC8-303B-4FF7-AA5F-CC26208BE1C9}"/>
              </a:ext>
            </a:extLst>
          </p:cNvPr>
          <p:cNvSpPr/>
          <p:nvPr/>
        </p:nvSpPr>
        <p:spPr>
          <a:xfrm rot="5400000">
            <a:off x="3071715" y="3826535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4924281" y="1429244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505066" y="4219813"/>
            <a:ext cx="1113200" cy="1042360"/>
            <a:chOff x="4045314" y="4446667"/>
            <a:chExt cx="1113200" cy="104236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5314" y="4446667"/>
              <a:ext cx="1039989" cy="1036487"/>
            </a:xfrm>
            <a:prstGeom prst="rect">
              <a:avLst/>
            </a:prstGeom>
          </p:spPr>
        </p:pic>
        <p:sp>
          <p:nvSpPr>
            <p:cNvPr id="54" name="Curved Right Arrow 53"/>
            <p:cNvSpPr/>
            <p:nvPr/>
          </p:nvSpPr>
          <p:spPr>
            <a:xfrm rot="5400000">
              <a:off x="4437424" y="4391293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urved Right Arrow 54"/>
            <p:cNvSpPr/>
            <p:nvPr/>
          </p:nvSpPr>
          <p:spPr>
            <a:xfrm rot="10800000">
              <a:off x="4978750" y="4904926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urved Right Arrow 55"/>
            <p:cNvSpPr/>
            <p:nvPr/>
          </p:nvSpPr>
          <p:spPr>
            <a:xfrm rot="16200000">
              <a:off x="4149124" y="5248697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0094" y="2128481"/>
            <a:ext cx="2023878" cy="8500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7714295" y="1424137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8271188" y="5302413"/>
            <a:ext cx="107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Evaluation</a:t>
            </a:r>
            <a:endParaRPr lang="en-US" sz="1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0CD-0581-4284-9497-1E29FA516F59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–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51475" cy="4618719"/>
          </a:xfrm>
        </p:spPr>
        <p:txBody>
          <a:bodyPr>
            <a:normAutofit/>
          </a:bodyPr>
          <a:lstStyle/>
          <a:p>
            <a:r>
              <a:rPr lang="en-US" dirty="0" smtClean="0"/>
              <a:t>Twenty-two (22) subjects were recruited at a neurology clinic.</a:t>
            </a:r>
          </a:p>
          <a:p>
            <a:pPr lvl="1"/>
            <a:r>
              <a:rPr lang="en-US" dirty="0" smtClean="0"/>
              <a:t>12 with high fall risks, 10 with low fall risks</a:t>
            </a:r>
          </a:p>
          <a:p>
            <a:pPr lvl="1"/>
            <a:r>
              <a:rPr lang="en-US" dirty="0" smtClean="0"/>
              <a:t>5 tri-axial accelerometers attached to each subject</a:t>
            </a:r>
          </a:p>
          <a:p>
            <a:pPr lvl="2"/>
            <a:r>
              <a:rPr lang="en-US" dirty="0" smtClean="0"/>
              <a:t>Sampling rate: 25 Hz</a:t>
            </a:r>
          </a:p>
          <a:p>
            <a:pPr lvl="3"/>
            <a:r>
              <a:rPr lang="en-US" dirty="0" smtClean="0"/>
              <a:t>25 sampling points per second; sufficient for capturing gait cycles </a:t>
            </a:r>
          </a:p>
          <a:p>
            <a:pPr lvl="2"/>
            <a:r>
              <a:rPr lang="en-US" dirty="0" smtClean="0"/>
              <a:t>Chest, left/right thigh, left/right foot (as shown in Fig. 4)</a:t>
            </a:r>
          </a:p>
          <a:p>
            <a:pPr lvl="3"/>
            <a:r>
              <a:rPr lang="en-US" dirty="0"/>
              <a:t>To capture body and lower extremity movement (left/right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10-meter ground walking tests were conducted to collect data for gait and balance.</a:t>
            </a:r>
          </a:p>
          <a:p>
            <a:pPr lvl="2"/>
            <a:r>
              <a:rPr lang="en-US" dirty="0" smtClean="0"/>
              <a:t>Subjects are instructed to walk in their comfortable paces for 10 meters in the clinic hallway. 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661537" y="3329265"/>
            <a:ext cx="1046429" cy="1892346"/>
            <a:chOff x="9982200" y="1124743"/>
            <a:chExt cx="1590675" cy="2876551"/>
          </a:xfrm>
        </p:grpSpPr>
        <p:pic>
          <p:nvPicPr>
            <p:cNvPr id="6" name="Picture 2" descr="Image result for human bod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2200" y="1124743"/>
              <a:ext cx="1590675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0704632" y="1923912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446938" y="2772284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974356" y="2774519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934703" y="3788005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478278" y="3788005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150016" y="5329219"/>
            <a:ext cx="197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4. Sensor Locations</a:t>
            </a:r>
            <a:endParaRPr lang="en-US" sz="1200" dirty="0"/>
          </a:p>
        </p:txBody>
      </p:sp>
      <p:pic>
        <p:nvPicPr>
          <p:cNvPr id="14" name="Picture 13" descr="C:\Users\shuoyu\Google Drive\_written_prelim\metawearc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5" y="879712"/>
            <a:ext cx="886509" cy="169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150016" y="2658316"/>
            <a:ext cx="197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3. Shape and Size of </a:t>
            </a:r>
            <a:r>
              <a:rPr lang="en-US" sz="1200" dirty="0" err="1" smtClean="0"/>
              <a:t>SilverLink</a:t>
            </a:r>
            <a:r>
              <a:rPr lang="en-US" sz="1200" dirty="0" smtClean="0"/>
              <a:t> Sensors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E239-A46B-4BD1-9BD1-277E57333C46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Neuroscientific Basis</a:t>
            </a:r>
          </a:p>
          <a:p>
            <a:pPr lvl="1"/>
            <a:r>
              <a:rPr lang="en-US" dirty="0" smtClean="0"/>
              <a:t>Building Blocks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Non-linear Layer</a:t>
            </a:r>
          </a:p>
          <a:p>
            <a:pPr lvl="2"/>
            <a:r>
              <a:rPr lang="en-US" dirty="0" smtClean="0"/>
              <a:t>Pooling Layer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Build a CNN with </a:t>
            </a:r>
            <a:r>
              <a:rPr lang="en-US" dirty="0" err="1" smtClean="0"/>
              <a:t>Keras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Research Example: 2D-hetero </a:t>
            </a:r>
            <a:r>
              <a:rPr lang="en-US" dirty="0"/>
              <a:t>CNN for Mobile Health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dirty="0" smtClean="0"/>
              <a:t>Evaluation and Results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DF2E-6F60-4866-8B60-A3038734735E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8823941" y="1341320"/>
            <a:ext cx="2936668" cy="4543425"/>
          </a:xfrm>
          <a:prstGeom prst="roundRect">
            <a:avLst>
              <a:gd name="adj" fmla="val 5026"/>
            </a:avLst>
          </a:prstGeom>
          <a:solidFill>
            <a:srgbClr val="EB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5294359" y="1323974"/>
            <a:ext cx="3109321" cy="4543425"/>
          </a:xfrm>
          <a:prstGeom prst="roundRect">
            <a:avLst>
              <a:gd name="adj" fmla="val 5026"/>
            </a:avLst>
          </a:prstGeom>
          <a:solidFill>
            <a:srgbClr val="ED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1897542" y="1323975"/>
            <a:ext cx="3350733" cy="4543425"/>
          </a:xfrm>
          <a:prstGeom prst="roundRect">
            <a:avLst>
              <a:gd name="adj" fmla="val 4728"/>
            </a:avLst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– 2D-hetero CNN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3" y="1569132"/>
            <a:ext cx="1151843" cy="59558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2" y="2164712"/>
            <a:ext cx="1151843" cy="5955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9" y="3238037"/>
            <a:ext cx="1151843" cy="59558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1" y="4311362"/>
            <a:ext cx="1151843" cy="595580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0" y="4906942"/>
            <a:ext cx="1151843" cy="595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2960" y="1569131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392" y="2758878"/>
            <a:ext cx="112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Left/right thigh</a:t>
            </a:r>
          </a:p>
          <a:p>
            <a:pPr algn="ctr"/>
            <a:r>
              <a:rPr lang="en-US" sz="1200" dirty="0"/>
              <a:t>6</a:t>
            </a:r>
            <a:r>
              <a:rPr lang="en-US" sz="1200" dirty="0" smtClean="0"/>
              <a:t> x 100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9192" y="381471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Chest</a:t>
            </a:r>
          </a:p>
          <a:p>
            <a:pPr algn="ctr"/>
            <a:r>
              <a:rPr lang="en-US" sz="1200" dirty="0" smtClean="0"/>
              <a:t>3 x 100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55" y="5500560"/>
            <a:ext cx="107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Left/right foot</a:t>
            </a:r>
          </a:p>
          <a:p>
            <a:pPr algn="ctr"/>
            <a:r>
              <a:rPr lang="en-US" sz="1200" dirty="0"/>
              <a:t>6</a:t>
            </a:r>
            <a:r>
              <a:rPr lang="en-US" sz="1200" dirty="0" smtClean="0"/>
              <a:t> x 100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619103" y="172576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8770" y="1786081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8437" y="1846399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2833457" y="191893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2925741" y="200244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3018025" y="2090888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5085" y="221816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73260" y="27588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96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9810" y="1795754"/>
            <a:ext cx="951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  <a:p>
            <a:pPr algn="ctr"/>
            <a:r>
              <a:rPr lang="en-US" sz="1100" dirty="0"/>
              <a:t>s</a:t>
            </a:r>
            <a:r>
              <a:rPr lang="en-US" sz="1100" dirty="0" smtClean="0"/>
              <a:t>tride (3, 1)</a:t>
            </a:r>
            <a:endParaRPr lang="en-US" sz="1100" dirty="0"/>
          </a:p>
          <a:p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49307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9103" y="4458967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8770" y="4519285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58437" y="457960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2833457" y="465214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>
            <a:off x="2925741" y="473565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3018025" y="4824092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5085" y="4951367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73260" y="54920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96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9810" y="4528958"/>
            <a:ext cx="951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  <a:p>
            <a:pPr algn="ctr"/>
            <a:r>
              <a:rPr lang="en-US" sz="1100" dirty="0"/>
              <a:t>s</a:t>
            </a:r>
            <a:r>
              <a:rPr lang="en-US" sz="1100" dirty="0" smtClean="0"/>
              <a:t>tride (3, 1)</a:t>
            </a:r>
            <a:endParaRPr lang="en-US" sz="1100" dirty="0"/>
          </a:p>
          <a:p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949307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69810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49307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34613" y="3136552"/>
            <a:ext cx="446315" cy="16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04280" y="3196871"/>
            <a:ext cx="446315" cy="16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73947" y="3257189"/>
            <a:ext cx="446315" cy="169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2848967" y="33297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2941251" y="341323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3033535" y="350167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50595" y="3628953"/>
            <a:ext cx="446315" cy="185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78152" y="3924987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1 x 96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344380" y="1725763"/>
            <a:ext cx="30663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14046" y="1786081"/>
            <a:ext cx="300689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83714" y="1846399"/>
            <a:ext cx="30068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558733" y="191893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4651017" y="200244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4743301" y="2090888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60362" y="2218163"/>
            <a:ext cx="295112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98536" y="27588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24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468879" y="1943985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4583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44380" y="4458967"/>
            <a:ext cx="30663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14046" y="4519285"/>
            <a:ext cx="300689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83714" y="4579603"/>
            <a:ext cx="30068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>
            <a:off x="4558733" y="465214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>
            <a:off x="4651017" y="473565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4743301" y="4824092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60361" y="4951367"/>
            <a:ext cx="295113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98536" y="54920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24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95086" y="4686738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674583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086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4 pool.</a:t>
            </a:r>
            <a:endParaRPr lang="en-US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674583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359890" y="3136552"/>
            <a:ext cx="291128" cy="16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429556" y="3196871"/>
            <a:ext cx="285179" cy="16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99224" y="3257189"/>
            <a:ext cx="285178" cy="169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4574243" y="33297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4666527" y="341323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H="1">
            <a:off x="4758811" y="350167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875871" y="3628953"/>
            <a:ext cx="279603" cy="185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403428" y="3924987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1 x 24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6004394" y="1725763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074060" y="1786082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43728" y="1846399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1489" y="2759534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147943" y="1943985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 x 5 conv.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334597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39851" y="54754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155100" y="4686738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 x 5 conv.</a:t>
            </a:r>
            <a:endParaRPr lang="en-US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334597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5100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5 conv.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334597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939851" y="39039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553387" y="27395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01517" y="1924027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907221" y="2204660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51749" y="545552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727724" y="4666780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907221" y="4937864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727724" y="3370901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4 pool.</a:t>
            </a:r>
            <a:endParaRPr lang="en-US" sz="11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907221" y="3650557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551749" y="388402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6203643" y="1900550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470386" y="2169573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20376" y="2218164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H="1">
            <a:off x="6237069" y="191889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6329353" y="200240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6421637" y="209084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35785" y="3136572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105451" y="3196891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175119" y="3257208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235034" y="3311359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01777" y="3580382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551767" y="3628973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flipH="1">
            <a:off x="6268460" y="332970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H="1">
            <a:off x="6360744" y="341321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H="1">
            <a:off x="6453028" y="350165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017910" y="4499208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087576" y="4559527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157244" y="4619844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217159" y="4673995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483902" y="4943018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33892" y="4991609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flipH="1">
            <a:off x="6250585" y="469233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flipH="1">
            <a:off x="6342869" y="477584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 flipH="1">
            <a:off x="6435153" y="4864290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564428" y="1715358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634094" y="1775677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703762" y="1835994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763677" y="1890145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30420" y="2159168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80410" y="2207759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 flipH="1">
            <a:off x="7797103" y="190848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flipH="1">
            <a:off x="7889387" y="199199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flipH="1">
            <a:off x="7981671" y="2080440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569427" y="3118744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639093" y="3179063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708761" y="3239380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768676" y="3293531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8035419" y="3562554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085409" y="3611145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 flipH="1">
            <a:off x="7802102" y="331187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 flipH="1">
            <a:off x="7894386" y="339538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 flipH="1">
            <a:off x="7986670" y="34838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577359" y="4475853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647025" y="4536172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716693" y="4596489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776608" y="4650640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043351" y="4919663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093341" y="4968254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 flipH="1">
            <a:off x="7810034" y="466898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 flipH="1">
            <a:off x="7902318" y="475249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 flipH="1">
            <a:off x="7994602" y="484093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Bracket 187"/>
          <p:cNvSpPr/>
          <p:nvPr/>
        </p:nvSpPr>
        <p:spPr>
          <a:xfrm>
            <a:off x="8468156" y="2054180"/>
            <a:ext cx="152400" cy="29466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8620556" y="3440050"/>
            <a:ext cx="199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846796" y="387894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3 x 5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8864474" y="3113662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934140" y="3173981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003808" y="3234298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063723" y="3288449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330466" y="3557472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380456" y="3606063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 flipH="1">
            <a:off x="9097149" y="330679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 flipH="1">
            <a:off x="9189433" y="339030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 flipH="1">
            <a:off x="9281717" y="347874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22960" y="3225098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822158" y="4320815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9634749" y="3448336"/>
            <a:ext cx="423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359087" y="318028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Flatten</a:t>
            </a:r>
            <a:endParaRPr lang="en-US" sz="1100" dirty="0"/>
          </a:p>
        </p:txBody>
      </p:sp>
      <p:sp>
        <p:nvSpPr>
          <p:cNvPr id="208" name="Oval 207"/>
          <p:cNvSpPr/>
          <p:nvPr/>
        </p:nvSpPr>
        <p:spPr>
          <a:xfrm flipH="1">
            <a:off x="10183938" y="2264477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 flipH="1">
            <a:off x="10183938" y="2372015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 flipH="1">
            <a:off x="10183938" y="248563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flipH="1">
            <a:off x="10183938" y="259316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flipH="1">
            <a:off x="10183938" y="2704527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flipH="1">
            <a:off x="10183938" y="2812065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flipH="1">
            <a:off x="10183938" y="292568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 flipH="1">
            <a:off x="10183938" y="303321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flipH="1">
            <a:off x="10183938" y="313759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 flipH="1">
            <a:off x="10183938" y="324513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flipH="1">
            <a:off x="10183938" y="335874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 flipH="1">
            <a:off x="10183938" y="3466286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flipH="1">
            <a:off x="10183938" y="357764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flipH="1">
            <a:off x="10183938" y="368518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 flipH="1">
            <a:off x="10183938" y="379879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flipH="1">
            <a:off x="10183938" y="3906336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10094623" y="3988908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23" y="3988908"/>
                <a:ext cx="26802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Oval 224"/>
          <p:cNvSpPr/>
          <p:nvPr/>
        </p:nvSpPr>
        <p:spPr>
          <a:xfrm flipH="1">
            <a:off x="10185085" y="4266820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flipH="1">
            <a:off x="10185085" y="437435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flipH="1">
            <a:off x="10185085" y="448797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flipH="1">
            <a:off x="10185085" y="459551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0010753" y="47758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300</a:t>
            </a:r>
            <a:endParaRPr lang="en-US" sz="1200" dirty="0"/>
          </a:p>
        </p:txBody>
      </p:sp>
      <p:sp>
        <p:nvSpPr>
          <p:cNvPr id="231" name="Oval 230"/>
          <p:cNvSpPr/>
          <p:nvPr/>
        </p:nvSpPr>
        <p:spPr>
          <a:xfrm flipH="1">
            <a:off x="11001989" y="336175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flipH="1">
            <a:off x="11001989" y="346928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10310204" y="3461061"/>
            <a:ext cx="614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129179" y="3037889"/>
            <a:ext cx="95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Fully connected</a:t>
            </a:r>
            <a:endParaRPr lang="en-US" sz="11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980297" y="3239621"/>
            <a:ext cx="866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Softmax</a:t>
            </a:r>
            <a:r>
              <a:rPr lang="en-US" sz="1100" dirty="0" smtClean="0"/>
              <a:t> classifier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0911081" y="364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022943" y="1352037"/>
            <a:ext cx="258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1: Cross-Axial Convolution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414634" y="1351152"/>
            <a:ext cx="294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2: Cross-Locational Convolution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934140" y="1385851"/>
            <a:ext cx="266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3: Integration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97029" y="5873461"/>
            <a:ext cx="605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The notation “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/>
              <a:t> @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smtClean="0"/>
              <a:t> x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200" dirty="0" smtClean="0"/>
              <a:t>” denotes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/>
              <a:t> feature maps with height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smtClean="0"/>
              <a:t> and width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246011" y="6116340"/>
            <a:ext cx="311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8. </a:t>
            </a:r>
            <a:r>
              <a:rPr lang="en-US" sz="1200" dirty="0"/>
              <a:t>2D-hetero </a:t>
            </a:r>
            <a:r>
              <a:rPr lang="en-US" sz="1200" dirty="0" smtClean="0"/>
              <a:t>CNN Architecture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167E-3A09-463C-88BF-D4DA6A8CEE52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– 2D-hetero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partitioned the data into three parts based on sensor locations.</a:t>
            </a:r>
          </a:p>
          <a:p>
            <a:pPr lvl="1"/>
            <a:r>
              <a:rPr lang="en-US" sz="1600" dirty="0" smtClean="0"/>
              <a:t>Chest</a:t>
            </a:r>
            <a:r>
              <a:rPr lang="en-US" sz="1600" dirty="0"/>
              <a:t>, </a:t>
            </a:r>
            <a:r>
              <a:rPr lang="en-US" sz="1600" dirty="0" smtClean="0"/>
              <a:t>left/right thigh, left/right foot</a:t>
            </a:r>
          </a:p>
          <a:p>
            <a:pPr lvl="1"/>
            <a:r>
              <a:rPr lang="en-US" sz="1600" dirty="0" smtClean="0"/>
              <a:t>Aim to capture balance </a:t>
            </a:r>
            <a:r>
              <a:rPr lang="en-US" sz="1600" dirty="0"/>
              <a:t>features </a:t>
            </a:r>
            <a:r>
              <a:rPr lang="en-US" sz="1600" dirty="0" smtClean="0"/>
              <a:t>between left/right thighs and feet</a:t>
            </a:r>
          </a:p>
          <a:p>
            <a:r>
              <a:rPr lang="en-US" sz="1800" b="1" dirty="0" smtClean="0"/>
              <a:t>Stage 1</a:t>
            </a:r>
            <a:r>
              <a:rPr lang="en-US" sz="1800" dirty="0" smtClean="0"/>
              <a:t>: Cross-Axial Convolution</a:t>
            </a:r>
          </a:p>
          <a:p>
            <a:pPr lvl="1"/>
            <a:r>
              <a:rPr lang="en-US" sz="1600" dirty="0" smtClean="0"/>
              <a:t>Convolve among the three axes of a single sensor</a:t>
            </a:r>
          </a:p>
          <a:p>
            <a:pPr lvl="1"/>
            <a:r>
              <a:rPr lang="en-US" sz="1600" dirty="0" smtClean="0"/>
              <a:t>Extract </a:t>
            </a:r>
            <a:r>
              <a:rPr lang="en-US" sz="1600" dirty="0"/>
              <a:t>features </a:t>
            </a:r>
            <a:r>
              <a:rPr lang="en-US" sz="1600" dirty="0" smtClean="0"/>
              <a:t>among axes within a sensor</a:t>
            </a:r>
          </a:p>
          <a:p>
            <a:r>
              <a:rPr lang="en-US" sz="1800" b="1" dirty="0" smtClean="0"/>
              <a:t>Stage 2</a:t>
            </a:r>
            <a:r>
              <a:rPr lang="en-US" sz="1800" dirty="0" smtClean="0"/>
              <a:t>: Cross-Locational Convolution</a:t>
            </a:r>
          </a:p>
          <a:p>
            <a:pPr lvl="1"/>
            <a:r>
              <a:rPr lang="en-US" sz="1600" dirty="0" smtClean="0"/>
              <a:t>Convolve between sensors on left/right thighs and left/right feet</a:t>
            </a:r>
          </a:p>
          <a:p>
            <a:pPr lvl="1"/>
            <a:r>
              <a:rPr lang="en-US" sz="1600" dirty="0" smtClean="0"/>
              <a:t>Extract balance </a:t>
            </a:r>
            <a:r>
              <a:rPr lang="en-US" sz="1600" dirty="0"/>
              <a:t>features </a:t>
            </a:r>
            <a:r>
              <a:rPr lang="en-US" sz="1600" dirty="0" smtClean="0"/>
              <a:t>between the left and the right</a:t>
            </a:r>
          </a:p>
          <a:p>
            <a:r>
              <a:rPr lang="en-US" sz="1800" b="1" dirty="0" smtClean="0"/>
              <a:t>Stage 3</a:t>
            </a:r>
            <a:r>
              <a:rPr lang="en-US" sz="1800" dirty="0" smtClean="0"/>
              <a:t>: Integration</a:t>
            </a:r>
          </a:p>
          <a:p>
            <a:pPr lvl="1"/>
            <a:r>
              <a:rPr lang="en-US" sz="1600" dirty="0" smtClean="0"/>
              <a:t>Integrate extracted </a:t>
            </a:r>
            <a:r>
              <a:rPr lang="en-US" sz="1600" dirty="0"/>
              <a:t>features </a:t>
            </a:r>
            <a:r>
              <a:rPr lang="en-US" sz="1600" dirty="0" smtClean="0"/>
              <a:t>to provide final inference on fall risk assessment</a:t>
            </a:r>
          </a:p>
          <a:p>
            <a:r>
              <a:rPr lang="en-US" sz="1800" dirty="0" smtClean="0"/>
              <a:t>Main novelty compared to traditional 2D CNNs:</a:t>
            </a:r>
          </a:p>
          <a:p>
            <a:pPr lvl="1"/>
            <a:r>
              <a:rPr lang="en-US" sz="1600" dirty="0" smtClean="0"/>
              <a:t>Convolutions along the non-temporal dimension with explicit semantics to handle dimension heterogeneity</a:t>
            </a:r>
            <a:endParaRPr lang="en-US" sz="1200" dirty="0"/>
          </a:p>
          <a:p>
            <a:pPr lvl="2"/>
            <a:r>
              <a:rPr lang="en-US" sz="1400" dirty="0" smtClean="0"/>
              <a:t>Cross-axial and cross-locational convolutions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FC66-993F-493F-9592-D38DF8FD8A8A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– 2D-hetero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details:</a:t>
            </a:r>
          </a:p>
          <a:p>
            <a:pPr lvl="1"/>
            <a:r>
              <a:rPr lang="en-US" sz="2000" dirty="0"/>
              <a:t>A rectified linear unit </a:t>
            </a:r>
            <a:r>
              <a:rPr lang="en-US" sz="2000" dirty="0" smtClean="0"/>
              <a:t>(</a:t>
            </a:r>
            <a:r>
              <a:rPr lang="en-US" sz="2000" dirty="0" err="1" smtClean="0"/>
              <a:t>ReLU</a:t>
            </a:r>
            <a:r>
              <a:rPr lang="en-US" sz="2000" dirty="0" smtClean="0"/>
              <a:t>) layer is added after each convolutional layer for model non-linearity.</a:t>
            </a:r>
          </a:p>
          <a:p>
            <a:pPr lvl="2"/>
            <a:r>
              <a:rPr lang="en-US" sz="1800" dirty="0" smtClean="0"/>
              <a:t>Most widely used non-linear function for CNNs</a:t>
            </a:r>
          </a:p>
          <a:p>
            <a:pPr lvl="1"/>
            <a:r>
              <a:rPr lang="en-US" sz="2000" dirty="0" smtClean="0"/>
              <a:t>The maximum is used as the pooling layer.</a:t>
            </a:r>
          </a:p>
          <a:p>
            <a:pPr lvl="2"/>
            <a:r>
              <a:rPr lang="en-US" sz="1800" dirty="0" smtClean="0"/>
              <a:t>Common settings for CNNs</a:t>
            </a:r>
          </a:p>
          <a:p>
            <a:pPr lvl="1"/>
            <a:r>
              <a:rPr lang="en-US" sz="2000" dirty="0" smtClean="0"/>
              <a:t>A dropping layer is added after each pooling layer and the densely connected layer to avoid over-fitting.</a:t>
            </a:r>
          </a:p>
          <a:p>
            <a:pPr lvl="1"/>
            <a:r>
              <a:rPr lang="en-US" sz="2000" dirty="0" smtClean="0"/>
              <a:t>Dataset split:</a:t>
            </a:r>
          </a:p>
          <a:p>
            <a:pPr lvl="2"/>
            <a:r>
              <a:rPr lang="en-US" sz="1800" dirty="0" smtClean="0"/>
              <a:t>Training (60%), validation (20%), test (20%)</a:t>
            </a:r>
          </a:p>
          <a:p>
            <a:pPr lvl="2"/>
            <a:r>
              <a:rPr lang="en-US" sz="1800" dirty="0" smtClean="0"/>
              <a:t>The validation set is used for model selection.</a:t>
            </a:r>
          </a:p>
          <a:p>
            <a:pPr lvl="2"/>
            <a:r>
              <a:rPr lang="en-US" sz="1800" dirty="0" smtClean="0"/>
              <a:t>The test set is used for reporting performance.</a:t>
            </a:r>
          </a:p>
          <a:p>
            <a:pPr lvl="1"/>
            <a:r>
              <a:rPr lang="en-US" sz="2000" dirty="0" smtClean="0"/>
              <a:t>As the model training process can get into local maxima, we train the model for five times and report the average performance.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F5-4DF2-42EB-BF00-80BC4787BC20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Benchmark 1</a:t>
            </a:r>
            <a:r>
              <a:rPr lang="en-US" sz="2000" dirty="0" smtClean="0"/>
              <a:t>: Feature-based fall risk assessment</a:t>
            </a:r>
          </a:p>
          <a:p>
            <a:pPr lvl="1"/>
            <a:r>
              <a:rPr lang="en-US" sz="1800" dirty="0" smtClean="0"/>
              <a:t>Most widely used approach for fall risk assessment</a:t>
            </a:r>
          </a:p>
          <a:p>
            <a:pPr lvl="1"/>
            <a:r>
              <a:rPr lang="en-US" sz="1800" dirty="0" smtClean="0"/>
              <a:t>Stride variability (</a:t>
            </a:r>
            <a:r>
              <a:rPr lang="en-US" sz="1800" b="1" dirty="0" smtClean="0"/>
              <a:t>SVAR</a:t>
            </a:r>
            <a:r>
              <a:rPr lang="en-US" sz="1800" dirty="0" smtClean="0"/>
              <a:t>), acceleration root mean square (</a:t>
            </a:r>
            <a:r>
              <a:rPr lang="en-US" sz="1800" b="1" dirty="0" smtClean="0"/>
              <a:t>ARMS</a:t>
            </a:r>
            <a:r>
              <a:rPr lang="en-US" sz="1800" dirty="0" smtClean="0"/>
              <a:t>), walking speed (</a:t>
            </a:r>
            <a:r>
              <a:rPr lang="en-US" sz="1800" b="1" dirty="0" smtClean="0"/>
              <a:t>SPD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Benchmark 2</a:t>
            </a:r>
            <a:r>
              <a:rPr lang="en-US" sz="2000" dirty="0"/>
              <a:t>: CNN models with alternative architectures</a:t>
            </a:r>
          </a:p>
          <a:p>
            <a:pPr lvl="1"/>
            <a:r>
              <a:rPr lang="en-US" sz="1800" dirty="0"/>
              <a:t>2D homogeneous CNN </a:t>
            </a:r>
            <a:r>
              <a:rPr lang="en-US" sz="1800" dirty="0" smtClean="0"/>
              <a:t>(</a:t>
            </a:r>
            <a:r>
              <a:rPr lang="en-US" sz="1800" b="1" dirty="0" smtClean="0"/>
              <a:t>2D-homo CNN</a:t>
            </a:r>
            <a:r>
              <a:rPr lang="en-US" sz="1800" dirty="0" smtClean="0"/>
              <a:t>) </a:t>
            </a:r>
            <a:r>
              <a:rPr lang="en-US" sz="1800" dirty="0"/>
              <a:t>as applied in </a:t>
            </a:r>
            <a:r>
              <a:rPr lang="en-US" sz="1800" dirty="0" smtClean="0"/>
              <a:t>image </a:t>
            </a:r>
            <a:r>
              <a:rPr lang="en-US" sz="1800" dirty="0"/>
              <a:t>recognition tasks </a:t>
            </a:r>
            <a:endParaRPr lang="en-US" sz="1800" dirty="0" smtClean="0"/>
          </a:p>
          <a:p>
            <a:pPr lvl="1"/>
            <a:r>
              <a:rPr lang="en-US" sz="1800" dirty="0" smtClean="0"/>
              <a:t>1D </a:t>
            </a:r>
            <a:r>
              <a:rPr lang="en-US" sz="1800" dirty="0"/>
              <a:t>CNN </a:t>
            </a:r>
            <a:r>
              <a:rPr lang="en-US" sz="1800" dirty="0" smtClean="0"/>
              <a:t>(</a:t>
            </a:r>
            <a:r>
              <a:rPr lang="en-US" sz="1800" b="1" dirty="0" smtClean="0"/>
              <a:t>1D-CNN</a:t>
            </a:r>
            <a:r>
              <a:rPr lang="en-US" sz="1800" dirty="0" smtClean="0"/>
              <a:t>) </a:t>
            </a:r>
            <a:r>
              <a:rPr lang="en-US" sz="1800" dirty="0"/>
              <a:t>as applied in activity recognition and ECG classification </a:t>
            </a:r>
            <a:r>
              <a:rPr lang="en-US" sz="1800" dirty="0" smtClean="0"/>
              <a:t>tasks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Benchmark 3</a:t>
            </a:r>
            <a:r>
              <a:rPr lang="en-US" sz="2000" dirty="0"/>
              <a:t>: </a:t>
            </a:r>
            <a:r>
              <a:rPr lang="en-US" sz="2000" dirty="0" smtClean="0"/>
              <a:t>Ablation </a:t>
            </a:r>
            <a:r>
              <a:rPr lang="en-US" sz="2000" dirty="0"/>
              <a:t>analysis</a:t>
            </a:r>
          </a:p>
          <a:p>
            <a:pPr lvl="1"/>
            <a:r>
              <a:rPr lang="en-US" sz="1800" dirty="0"/>
              <a:t>2D heterogeneous CNN with cross-axial convolutions only </a:t>
            </a:r>
            <a:r>
              <a:rPr lang="en-US" sz="1800" dirty="0" smtClean="0"/>
              <a:t>(</a:t>
            </a:r>
            <a:r>
              <a:rPr lang="en-US" sz="1800" b="1" dirty="0" smtClean="0"/>
              <a:t>2D-axis CNN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2D </a:t>
            </a:r>
            <a:r>
              <a:rPr lang="en-US" sz="1800" dirty="0"/>
              <a:t>heterogeneous CNN with cross-locational convolutions only </a:t>
            </a:r>
            <a:r>
              <a:rPr lang="en-US" sz="1800" dirty="0" smtClean="0"/>
              <a:t>(</a:t>
            </a:r>
            <a:r>
              <a:rPr lang="en-US" sz="1800" b="1" dirty="0" smtClean="0"/>
              <a:t>2D-loc CNN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DB55-EFF3-467A-9F06-794AA32D461F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3418"/>
            <a:ext cx="10515600" cy="2043545"/>
          </a:xfrm>
        </p:spPr>
        <p:txBody>
          <a:bodyPr/>
          <a:lstStyle/>
          <a:p>
            <a:r>
              <a:rPr lang="en-US" dirty="0" smtClean="0"/>
              <a:t>Our proposed 2D-hetero CNN significantly outperformed all three sets of benchmark systems.</a:t>
            </a:r>
          </a:p>
          <a:p>
            <a:pPr lvl="1"/>
            <a:r>
              <a:rPr lang="en-US" dirty="0" smtClean="0"/>
              <a:t>Showing the advantage of 2D-hetero CNN over traditional feature-based and 1D/2D CNN methods.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E2E0-99D1-46CD-9443-8E6BE56F29E8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8713511"/>
              </p:ext>
            </p:extLst>
          </p:nvPr>
        </p:nvGraphicFramePr>
        <p:xfrm>
          <a:off x="838200" y="1474131"/>
          <a:ext cx="3380510" cy="218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40223294"/>
              </p:ext>
            </p:extLst>
          </p:nvPr>
        </p:nvGraphicFramePr>
        <p:xfrm>
          <a:off x="4405745" y="1474131"/>
          <a:ext cx="3380510" cy="218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8507293"/>
              </p:ext>
            </p:extLst>
          </p:nvPr>
        </p:nvGraphicFramePr>
        <p:xfrm>
          <a:off x="7973290" y="1474131"/>
          <a:ext cx="3389744" cy="218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0577748" y="1457324"/>
            <a:ext cx="637309" cy="1583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203" y="1457323"/>
            <a:ext cx="637309" cy="1583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5636" y="1457323"/>
            <a:ext cx="637309" cy="1583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40291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work, we developed 2D-hetero CNN to provide fall risk assessment based on motion sensor data.</a:t>
            </a:r>
          </a:p>
          <a:p>
            <a:endParaRPr lang="en-US" sz="2400" dirty="0" smtClean="0"/>
          </a:p>
          <a:p>
            <a:r>
              <a:rPr lang="en-US" sz="2400" dirty="0" smtClean="0"/>
              <a:t>A novel CNN architecture with cross-axial and cross-locational convolutions was proposed to optimize in our application context of fall risk assessment.</a:t>
            </a:r>
          </a:p>
          <a:p>
            <a:pPr lvl="1"/>
            <a:r>
              <a:rPr lang="en-US" sz="2000" dirty="0" smtClean="0"/>
              <a:t>Considered as a general approach for gait/balance assessment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10-meter ground walking test data from patients with Parkinson's disease were collected at a clinic to evaluate our model.</a:t>
            </a:r>
          </a:p>
          <a:p>
            <a:endParaRPr lang="en-US" sz="2400" dirty="0" smtClean="0"/>
          </a:p>
          <a:p>
            <a:r>
              <a:rPr lang="en-US" sz="2400" dirty="0" smtClean="0"/>
              <a:t>Our model achieved F-measure of 0.962, significantly outperforming the benchmarks.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B3D-52FF-4BB7-8631-AD4AE19A9B53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2526-B812-4492-A2B1-3929EF18242D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Networks, or Convolutional Networks, or CNNs</a:t>
            </a:r>
          </a:p>
          <a:p>
            <a:r>
              <a:rPr lang="en-US" dirty="0" smtClean="0"/>
              <a:t>For processing data with a </a:t>
            </a:r>
            <a:r>
              <a:rPr lang="en-US" dirty="0" smtClean="0">
                <a:solidFill>
                  <a:srgbClr val="FF0000"/>
                </a:solidFill>
              </a:rPr>
              <a:t>grid-like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1-D grid: time-series data, sensor signal data</a:t>
            </a:r>
          </a:p>
          <a:p>
            <a:pPr lvl="1"/>
            <a:r>
              <a:rPr lang="en-US" dirty="0" smtClean="0"/>
              <a:t>2-D grid: image data</a:t>
            </a:r>
          </a:p>
          <a:p>
            <a:endParaRPr lang="en-US" dirty="0"/>
          </a:p>
          <a:p>
            <a:r>
              <a:rPr lang="en-US" dirty="0" smtClean="0"/>
              <a:t>CNNs are neural networks with convolution operations.</a:t>
            </a:r>
          </a:p>
          <a:p>
            <a:r>
              <a:rPr lang="en-US" dirty="0" smtClean="0"/>
              <a:t>The most well used deep learning networks</a:t>
            </a:r>
          </a:p>
          <a:p>
            <a:pPr lvl="1"/>
            <a:r>
              <a:rPr lang="en-US" dirty="0" smtClean="0"/>
              <a:t>Image recognition, </a:t>
            </a:r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23" y="3106528"/>
            <a:ext cx="1547726" cy="778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98" y="2429047"/>
            <a:ext cx="1204152" cy="14557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9C49-6208-45B5-9B7A-CC4D0C357635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 are inspired by </a:t>
            </a:r>
            <a:r>
              <a:rPr lang="en-US" dirty="0" smtClean="0"/>
              <a:t>mammalian </a:t>
            </a:r>
            <a:r>
              <a:rPr lang="en-US" dirty="0"/>
              <a:t>visual cortex.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visual cortex contains a complex arrangement of </a:t>
            </a:r>
            <a:r>
              <a:rPr lang="en-US" dirty="0" smtClean="0"/>
              <a:t>cells, which are </a:t>
            </a:r>
            <a:r>
              <a:rPr lang="en-US" dirty="0"/>
              <a:t>sensitive to small sub-regions of the visual field, called a receptive field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cells act as local filters over the input space and are well-suited to exploit the strong spatially local correlation present in natural images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basic cell </a:t>
            </a:r>
            <a:r>
              <a:rPr lang="en-US" dirty="0" smtClean="0"/>
              <a:t>types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Simple </a:t>
            </a:r>
            <a:r>
              <a:rPr lang="en-US" dirty="0"/>
              <a:t>cells respond maximally to specific edge-like patterns within their receptive </a:t>
            </a:r>
            <a:r>
              <a:rPr lang="en-US" dirty="0" smtClean="0"/>
              <a:t>field.</a:t>
            </a:r>
          </a:p>
          <a:p>
            <a:pPr lvl="2"/>
            <a:r>
              <a:rPr lang="en-US" dirty="0"/>
              <a:t>Complex cells have larger receptive fields and are locally invariant to the exact position of the pattern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32" y="1035050"/>
            <a:ext cx="8943975" cy="56864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0020"/>
          </a:xfrm>
        </p:spPr>
        <p:txBody>
          <a:bodyPr>
            <a:noAutofit/>
          </a:bodyPr>
          <a:lstStyle/>
          <a:p>
            <a:r>
              <a:rPr lang="en-US" sz="3200" dirty="0"/>
              <a:t>The Mammalian Visual Cortex </a:t>
            </a:r>
            <a:r>
              <a:rPr lang="en-US" sz="3200" dirty="0" smtClean="0"/>
              <a:t>Inspires CNN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97375" y="2068944"/>
            <a:ext cx="3620654" cy="3777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4275" y="5283200"/>
            <a:ext cx="6799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402" y="2489861"/>
            <a:ext cx="82586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56" y="2068944"/>
            <a:ext cx="1717722" cy="3777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595" y="1361058"/>
            <a:ext cx="195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Convolutional Neural Net</a:t>
            </a:r>
            <a:endParaRPr lang="en-US" sz="2400" b="1" dirty="0"/>
          </a:p>
        </p:txBody>
      </p:sp>
      <p:sp>
        <p:nvSpPr>
          <p:cNvPr id="10" name="Left-Right Arrow 9"/>
          <p:cNvSpPr/>
          <p:nvPr/>
        </p:nvSpPr>
        <p:spPr>
          <a:xfrm>
            <a:off x="2197678" y="3635946"/>
            <a:ext cx="1033454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 Classification Network</a:t>
            </a:r>
            <a:endParaRPr lang="en-US" dirty="0"/>
          </a:p>
        </p:txBody>
      </p:sp>
      <p:pic>
        <p:nvPicPr>
          <p:cNvPr id="4" name="Shape 32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8438" y="1416050"/>
            <a:ext cx="8255123" cy="4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FA69-4DE7-4FCF-8662-92248A3D6B1E}" type="datetime1">
              <a:rPr lang="en-US" smtClean="0"/>
              <a:t>4/15/2019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Intuition: Neural network with specialized connectivity structure,</a:t>
            </a:r>
          </a:p>
          <a:p>
            <a:pPr lvl="1"/>
            <a:r>
              <a:rPr lang="en-US" dirty="0" smtClean="0"/>
              <a:t>Stacking multiple layers of feature extractors</a:t>
            </a:r>
          </a:p>
          <a:p>
            <a:pPr lvl="1"/>
            <a:r>
              <a:rPr lang="en-US" dirty="0" smtClean="0"/>
              <a:t>Low-level layers extract </a:t>
            </a:r>
            <a:r>
              <a:rPr lang="en-US" dirty="0"/>
              <a:t>local </a:t>
            </a:r>
            <a:r>
              <a:rPr lang="en-US" dirty="0" smtClean="0"/>
              <a:t>features.</a:t>
            </a:r>
            <a:endParaRPr lang="en-US" dirty="0"/>
          </a:p>
          <a:p>
            <a:pPr lvl="1"/>
            <a:r>
              <a:rPr lang="en-US" dirty="0"/>
              <a:t>High-level </a:t>
            </a:r>
            <a:r>
              <a:rPr lang="en-US" dirty="0" smtClean="0"/>
              <a:t>layers extract </a:t>
            </a:r>
            <a:r>
              <a:rPr lang="en-US" dirty="0"/>
              <a:t>learn global patterns.</a:t>
            </a:r>
          </a:p>
          <a:p>
            <a:r>
              <a:rPr lang="en-US" dirty="0"/>
              <a:t>A CNN is a </a:t>
            </a: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layers </a:t>
            </a:r>
            <a:r>
              <a:rPr lang="en-US" dirty="0"/>
              <a:t>that transform the </a:t>
            </a:r>
            <a:r>
              <a:rPr lang="en-US" dirty="0" smtClean="0"/>
              <a:t>input data </a:t>
            </a:r>
            <a:r>
              <a:rPr lang="en-US" dirty="0"/>
              <a:t>into </a:t>
            </a:r>
            <a:r>
              <a:rPr lang="en-US" dirty="0" smtClean="0"/>
              <a:t>an output class/prediction.</a:t>
            </a:r>
          </a:p>
          <a:p>
            <a:r>
              <a:rPr lang="en-US" dirty="0"/>
              <a:t>There are a few distinct types of </a:t>
            </a:r>
            <a:r>
              <a:rPr lang="en-US" dirty="0" smtClean="0"/>
              <a:t>layers:</a:t>
            </a:r>
          </a:p>
          <a:p>
            <a:pPr lvl="1"/>
            <a:r>
              <a:rPr lang="en-US" dirty="0" smtClean="0"/>
              <a:t>Convolutional layer</a:t>
            </a:r>
          </a:p>
          <a:p>
            <a:pPr lvl="1"/>
            <a:r>
              <a:rPr lang="en-US" dirty="0" smtClean="0"/>
              <a:t>Non-linear layer</a:t>
            </a:r>
          </a:p>
          <a:p>
            <a:pPr lvl="1"/>
            <a:r>
              <a:rPr lang="en-US" dirty="0" smtClean="0"/>
              <a:t>Pooling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2405</Words>
  <Application>Microsoft Office PowerPoint</Application>
  <PresentationFormat>Widescreen</PresentationFormat>
  <Paragraphs>388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 Introduction to Convolutional Neural Networks: Overview, Implementation, and Example</vt:lpstr>
      <vt:lpstr>Acknowledgments</vt:lpstr>
      <vt:lpstr>Outline</vt:lpstr>
      <vt:lpstr>Introduction</vt:lpstr>
      <vt:lpstr>Convolutional Neural Network (CNN)</vt:lpstr>
      <vt:lpstr>Convolutional Neural Network (CNN)</vt:lpstr>
      <vt:lpstr>The Mammalian Visual Cortex Inspires CNN</vt:lpstr>
      <vt:lpstr>A Deep Classification Network</vt:lpstr>
      <vt:lpstr>CNN Architecture</vt:lpstr>
      <vt:lpstr>Building-blocks for CNNs</vt:lpstr>
      <vt:lpstr>CNN Architecture: Convolutional Layer</vt:lpstr>
      <vt:lpstr>CNN Convolutional Layer: Local Connectivity</vt:lpstr>
      <vt:lpstr>CNN Convolutional Layer: Shared Weights</vt:lpstr>
      <vt:lpstr>CNN Architecture: Non-linear Layer</vt:lpstr>
      <vt:lpstr>CNN Architecture: Pooling Layer</vt:lpstr>
      <vt:lpstr>Building-blocks for CNNs</vt:lpstr>
      <vt:lpstr>Full CNN</vt:lpstr>
      <vt:lpstr>Other Layers</vt:lpstr>
      <vt:lpstr>Other Layers</vt:lpstr>
      <vt:lpstr>Implementation</vt:lpstr>
      <vt:lpstr>Python CNN Implementation</vt:lpstr>
      <vt:lpstr>Build a CNN in Keras</vt:lpstr>
      <vt:lpstr>Build a CNN in Keras</vt:lpstr>
      <vt:lpstr>Build a CNN in Keras</vt:lpstr>
      <vt:lpstr>Build a CNN in Keras</vt:lpstr>
      <vt:lpstr>Research Example</vt:lpstr>
      <vt:lpstr>Introduction</vt:lpstr>
      <vt:lpstr>Research Design</vt:lpstr>
      <vt:lpstr>Research Design – Data Collection</vt:lpstr>
      <vt:lpstr>Research Design – 2D-hetero CNN</vt:lpstr>
      <vt:lpstr>Research Design – 2D-hetero CNN</vt:lpstr>
      <vt:lpstr>Research Design – 2D-hetero CNN</vt:lpstr>
      <vt:lpstr>Evaluation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Convolutional Neural Networks</dc:title>
  <dc:creator>Yu, Shuo - (shuoyu)</dc:creator>
  <cp:lastModifiedBy>Yu, Shuo - (shuoyu)</cp:lastModifiedBy>
  <cp:revision>117</cp:revision>
  <cp:lastPrinted>2018-10-11T23:49:32Z</cp:lastPrinted>
  <dcterms:created xsi:type="dcterms:W3CDTF">2018-10-03T18:46:46Z</dcterms:created>
  <dcterms:modified xsi:type="dcterms:W3CDTF">2019-04-15T18:43:32Z</dcterms:modified>
</cp:coreProperties>
</file>