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74464" y="2709354"/>
            <a:ext cx="3243071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E46C0A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70C0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302EE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70C0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302EE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70C0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302EE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70C0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70C0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55812" y="63869"/>
            <a:ext cx="9715500" cy="67941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9563100" y="24383"/>
            <a:ext cx="2628899" cy="17525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8527" y="1637060"/>
            <a:ext cx="4407535" cy="953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302EE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470" y="1292052"/>
            <a:ext cx="11273058" cy="3225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300597" y="6341474"/>
            <a:ext cx="1589404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70C0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Hal_Finney_(computer_scientist)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sstyc@nus.edu.sg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0814" y="2709354"/>
            <a:ext cx="77895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>
                <a:solidFill>
                  <a:srgbClr val="E46C0A"/>
                </a:solidFill>
              </a:rPr>
              <a:t>Introduction to Blockchain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1297" y="3593909"/>
            <a:ext cx="5629275" cy="1314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F79646"/>
                </a:solidFill>
                <a:latin typeface="Century Gothic"/>
                <a:cs typeface="Century Gothic"/>
              </a:rPr>
              <a:t>And a demo on Financial</a:t>
            </a:r>
            <a:r>
              <a:rPr dirty="0" sz="2400" spc="75" b="1" i="1">
                <a:solidFill>
                  <a:srgbClr val="F79646"/>
                </a:solidFill>
                <a:latin typeface="Century Gothic"/>
                <a:cs typeface="Century Gothic"/>
              </a:rPr>
              <a:t> </a:t>
            </a:r>
            <a:r>
              <a:rPr dirty="0" sz="2400" spc="-5" b="1" i="1">
                <a:solidFill>
                  <a:srgbClr val="F79646"/>
                </a:solidFill>
                <a:latin typeface="Century Gothic"/>
                <a:cs typeface="Century Gothic"/>
              </a:rPr>
              <a:t>transactions</a:t>
            </a:r>
            <a:endParaRPr sz="2400">
              <a:latin typeface="Century Gothic"/>
              <a:cs typeface="Century Gothic"/>
            </a:endParaRPr>
          </a:p>
          <a:p>
            <a:pPr algn="ctr" marL="1707514" marR="1724660">
              <a:lnSpc>
                <a:spcPct val="100000"/>
              </a:lnSpc>
              <a:spcBef>
                <a:spcPts val="2465"/>
              </a:spcBef>
            </a:pPr>
            <a:r>
              <a:rPr dirty="0" sz="2000">
                <a:solidFill>
                  <a:srgbClr val="808080"/>
                </a:solidFill>
                <a:latin typeface="Century Gothic"/>
                <a:cs typeface="Century Gothic"/>
              </a:rPr>
              <a:t>Eric Tham,</a:t>
            </a:r>
            <a:r>
              <a:rPr dirty="0" sz="2000" spc="-110">
                <a:solidFill>
                  <a:srgbClr val="808080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808080"/>
                </a:solidFill>
                <a:latin typeface="Century Gothic"/>
                <a:cs typeface="Century Gothic"/>
              </a:rPr>
              <a:t>NUS-ISS  </a:t>
            </a:r>
            <a:r>
              <a:rPr dirty="0" sz="2000">
                <a:solidFill>
                  <a:srgbClr val="808080"/>
                </a:solidFill>
                <a:latin typeface="Century Gothic"/>
                <a:cs typeface="Century Gothic"/>
              </a:rPr>
              <a:t>13 July</a:t>
            </a:r>
            <a:r>
              <a:rPr dirty="0" sz="2000" spc="-55">
                <a:solidFill>
                  <a:srgbClr val="808080"/>
                </a:solidFill>
                <a:latin typeface="Century Gothic"/>
                <a:cs typeface="Century Gothic"/>
              </a:rPr>
              <a:t> </a:t>
            </a:r>
            <a:r>
              <a:rPr dirty="0" sz="2000" spc="5">
                <a:solidFill>
                  <a:srgbClr val="808080"/>
                </a:solidFill>
                <a:latin typeface="Century Gothic"/>
                <a:cs typeface="Century Gothic"/>
              </a:rPr>
              <a:t>2018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38" y="488060"/>
            <a:ext cx="366902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00"/>
                </a:solidFill>
              </a:rPr>
              <a:t>Consensus Rules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8313" y="1324959"/>
            <a:ext cx="9625330" cy="394462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 b="1">
                <a:latin typeface="Century Gothic"/>
                <a:cs typeface="Century Gothic"/>
              </a:rPr>
              <a:t>Proof </a:t>
            </a:r>
            <a:r>
              <a:rPr dirty="0" sz="2800" spc="-5" b="1">
                <a:latin typeface="Century Gothic"/>
                <a:cs typeface="Century Gothic"/>
              </a:rPr>
              <a:t>of Work</a:t>
            </a:r>
            <a:r>
              <a:rPr dirty="0" sz="2800" spc="40" b="1">
                <a:latin typeface="Century Gothic"/>
                <a:cs typeface="Century Gothic"/>
              </a:rPr>
              <a:t> </a:t>
            </a:r>
            <a:r>
              <a:rPr dirty="0" sz="2800" spc="-5" b="1">
                <a:latin typeface="Century Gothic"/>
                <a:cs typeface="Century Gothic"/>
              </a:rPr>
              <a:t>(PoW)</a:t>
            </a:r>
            <a:endParaRPr sz="2800">
              <a:latin typeface="Century Gothic"/>
              <a:cs typeface="Century Gothic"/>
            </a:endParaRPr>
          </a:p>
          <a:p>
            <a:pPr lvl="1" marL="6985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0">
                <a:latin typeface="Century Gothic"/>
                <a:cs typeface="Century Gothic"/>
              </a:rPr>
              <a:t>Used </a:t>
            </a:r>
            <a:r>
              <a:rPr dirty="0" sz="2400" spc="5">
                <a:latin typeface="Century Gothic"/>
                <a:cs typeface="Century Gothic"/>
              </a:rPr>
              <a:t>in </a:t>
            </a:r>
            <a:r>
              <a:rPr dirty="0" sz="2400">
                <a:latin typeface="Century Gothic"/>
                <a:cs typeface="Century Gothic"/>
              </a:rPr>
              <a:t>Bitcoin</a:t>
            </a:r>
            <a:r>
              <a:rPr dirty="0" sz="2400" spc="-4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Mining</a:t>
            </a:r>
            <a:endParaRPr sz="2400">
              <a:latin typeface="Century Gothic"/>
              <a:cs typeface="Century Gothic"/>
            </a:endParaRPr>
          </a:p>
          <a:p>
            <a:pPr lvl="1" marL="698500" marR="203200" indent="-228600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>
                <a:latin typeface="Century Gothic"/>
                <a:cs typeface="Century Gothic"/>
              </a:rPr>
              <a:t>approval of the </a:t>
            </a:r>
            <a:r>
              <a:rPr dirty="0" sz="2400" spc="-5">
                <a:latin typeface="Century Gothic"/>
                <a:cs typeface="Century Gothic"/>
              </a:rPr>
              <a:t>work (a </a:t>
            </a:r>
            <a:r>
              <a:rPr dirty="0" sz="2400">
                <a:latin typeface="Century Gothic"/>
                <a:cs typeface="Century Gothic"/>
              </a:rPr>
              <a:t>new </a:t>
            </a:r>
            <a:r>
              <a:rPr dirty="0" sz="2400" spc="-5">
                <a:latin typeface="Century Gothic"/>
                <a:cs typeface="Century Gothic"/>
              </a:rPr>
              <a:t>block added) </a:t>
            </a:r>
            <a:r>
              <a:rPr dirty="0" sz="2400">
                <a:latin typeface="Century Gothic"/>
                <a:cs typeface="Century Gothic"/>
              </a:rPr>
              <a:t>that </a:t>
            </a:r>
            <a:r>
              <a:rPr dirty="0" sz="2400" spc="-5">
                <a:latin typeface="Century Gothic"/>
                <a:cs typeface="Century Gothic"/>
              </a:rPr>
              <a:t>happened  and </a:t>
            </a:r>
            <a:r>
              <a:rPr dirty="0" sz="2400">
                <a:latin typeface="Century Gothic"/>
                <a:cs typeface="Century Gothic"/>
              </a:rPr>
              <a:t>demonstrating </a:t>
            </a:r>
            <a:r>
              <a:rPr dirty="0" sz="2400" spc="5">
                <a:latin typeface="Century Gothic"/>
                <a:cs typeface="Century Gothic"/>
              </a:rPr>
              <a:t>it is</a:t>
            </a:r>
            <a:r>
              <a:rPr dirty="0" sz="2400" spc="-114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right</a:t>
            </a:r>
            <a:endParaRPr sz="2400">
              <a:latin typeface="Century Gothic"/>
              <a:cs typeface="Century Gothic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10" b="1">
                <a:latin typeface="Century Gothic"/>
                <a:cs typeface="Century Gothic"/>
              </a:rPr>
              <a:t>Proof </a:t>
            </a:r>
            <a:r>
              <a:rPr dirty="0" sz="2800" spc="-5" b="1">
                <a:latin typeface="Century Gothic"/>
                <a:cs typeface="Century Gothic"/>
              </a:rPr>
              <a:t>of Stake</a:t>
            </a:r>
            <a:r>
              <a:rPr dirty="0" sz="2800" spc="20" b="1">
                <a:latin typeface="Century Gothic"/>
                <a:cs typeface="Century Gothic"/>
              </a:rPr>
              <a:t> </a:t>
            </a:r>
            <a:r>
              <a:rPr dirty="0" sz="2800" spc="-5" b="1">
                <a:latin typeface="Century Gothic"/>
                <a:cs typeface="Century Gothic"/>
              </a:rPr>
              <a:t>(PoS)</a:t>
            </a:r>
            <a:endParaRPr sz="2800">
              <a:latin typeface="Century Gothic"/>
              <a:cs typeface="Century Gothic"/>
            </a:endParaRPr>
          </a:p>
          <a:p>
            <a:pPr lvl="1" marL="6985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">
                <a:latin typeface="Century Gothic"/>
                <a:cs typeface="Century Gothic"/>
              </a:rPr>
              <a:t>Ethereum Casper</a:t>
            </a:r>
            <a:endParaRPr sz="2400">
              <a:latin typeface="Century Gothic"/>
              <a:cs typeface="Century Gothic"/>
            </a:endParaRPr>
          </a:p>
          <a:p>
            <a:pPr lvl="1" marL="698500" marR="5080" indent="-228600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>
                <a:latin typeface="Century Gothic"/>
                <a:cs typeface="Century Gothic"/>
              </a:rPr>
              <a:t>Forger of new </a:t>
            </a:r>
            <a:r>
              <a:rPr dirty="0" sz="2400" spc="-5">
                <a:latin typeface="Century Gothic"/>
                <a:cs typeface="Century Gothic"/>
              </a:rPr>
              <a:t>block chosen based on stake </a:t>
            </a:r>
            <a:r>
              <a:rPr dirty="0" sz="2400" spc="5">
                <a:latin typeface="Century Gothic"/>
                <a:cs typeface="Century Gothic"/>
              </a:rPr>
              <a:t>in </a:t>
            </a:r>
            <a:r>
              <a:rPr dirty="0" sz="2400" spc="-5">
                <a:latin typeface="Century Gothic"/>
                <a:cs typeface="Century Gothic"/>
              </a:rPr>
              <a:t>blockchain </a:t>
            </a:r>
            <a:r>
              <a:rPr dirty="0" sz="2400">
                <a:latin typeface="Century Gothic"/>
                <a:cs typeface="Century Gothic"/>
              </a:rPr>
              <a:t>or  some randomized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variable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488060"/>
            <a:ext cx="41116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00"/>
                </a:solidFill>
              </a:rPr>
              <a:t>Blockchain</a:t>
            </a:r>
            <a:r>
              <a:rPr dirty="0" sz="3600" spc="-35">
                <a:solidFill>
                  <a:srgbClr val="000000"/>
                </a:solidFill>
              </a:rPr>
              <a:t> </a:t>
            </a:r>
            <a:r>
              <a:rPr dirty="0" sz="3600" spc="-5">
                <a:solidFill>
                  <a:srgbClr val="000000"/>
                </a:solidFill>
              </a:rPr>
              <a:t>Mining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88315" y="1354328"/>
            <a:ext cx="76974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entury Gothic"/>
                <a:cs typeface="Century Gothic"/>
              </a:rPr>
              <a:t>Largest </a:t>
            </a:r>
            <a:r>
              <a:rPr dirty="0" sz="2800">
                <a:latin typeface="Century Gothic"/>
                <a:cs typeface="Century Gothic"/>
              </a:rPr>
              <a:t>mining </a:t>
            </a:r>
            <a:r>
              <a:rPr dirty="0" sz="2800" spc="-5">
                <a:latin typeface="Century Gothic"/>
                <a:cs typeface="Century Gothic"/>
              </a:rPr>
              <a:t>farms, </a:t>
            </a:r>
            <a:r>
              <a:rPr dirty="0" sz="2800" spc="-10">
                <a:latin typeface="Century Gothic"/>
                <a:cs typeface="Century Gothic"/>
              </a:rPr>
              <a:t>Inner </a:t>
            </a:r>
            <a:r>
              <a:rPr dirty="0" sz="2800" spc="-5">
                <a:latin typeface="Century Gothic"/>
                <a:cs typeface="Century Gothic"/>
              </a:rPr>
              <a:t>Mongolia</a:t>
            </a:r>
            <a:r>
              <a:rPr dirty="0" sz="2800" spc="75">
                <a:latin typeface="Century Gothic"/>
                <a:cs typeface="Century Gothic"/>
              </a:rPr>
              <a:t> </a:t>
            </a:r>
            <a:r>
              <a:rPr dirty="0" sz="2800" spc="-5">
                <a:latin typeface="Century Gothic"/>
                <a:cs typeface="Century Gothic"/>
              </a:rPr>
              <a:t>China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9619" y="2724911"/>
            <a:ext cx="3628643" cy="2755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87696" y="2674620"/>
            <a:ext cx="6187438" cy="28056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13297" y="6354174"/>
            <a:ext cx="156400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30"/>
              </a:lnSpc>
            </a:pPr>
            <a:r>
              <a:rPr dirty="0" sz="1200" spc="-5" b="1">
                <a:solidFill>
                  <a:srgbClr val="0070C0"/>
                </a:solidFill>
                <a:latin typeface="Century Gothic"/>
                <a:cs typeface="Century Gothic"/>
              </a:rPr>
              <a:t>#ISSLearningDay2018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1604" y="164504"/>
            <a:ext cx="81432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00"/>
                </a:solidFill>
              </a:rPr>
              <a:t>4 general applications of</a:t>
            </a:r>
            <a:r>
              <a:rPr dirty="0" sz="3600" spc="45">
                <a:solidFill>
                  <a:srgbClr val="000000"/>
                </a:solidFill>
              </a:rPr>
              <a:t> </a:t>
            </a:r>
            <a:r>
              <a:rPr dirty="0" sz="3600" spc="-5">
                <a:solidFill>
                  <a:srgbClr val="000000"/>
                </a:solidFill>
              </a:rPr>
              <a:t>Blockchain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578863" y="963167"/>
            <a:ext cx="7121652" cy="5891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38" y="488060"/>
            <a:ext cx="58889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00"/>
                </a:solidFill>
              </a:rPr>
              <a:t>What </a:t>
            </a:r>
            <a:r>
              <a:rPr dirty="0" sz="3600">
                <a:solidFill>
                  <a:srgbClr val="000000"/>
                </a:solidFill>
              </a:rPr>
              <a:t>is </a:t>
            </a:r>
            <a:r>
              <a:rPr dirty="0" sz="3600" spc="-5">
                <a:solidFill>
                  <a:srgbClr val="000000"/>
                </a:solidFill>
              </a:rPr>
              <a:t>a</a:t>
            </a:r>
            <a:r>
              <a:rPr dirty="0" sz="3600" spc="5">
                <a:solidFill>
                  <a:srgbClr val="000000"/>
                </a:solidFill>
              </a:rPr>
              <a:t> </a:t>
            </a:r>
            <a:r>
              <a:rPr dirty="0" sz="3600" spc="-5">
                <a:solidFill>
                  <a:srgbClr val="000000"/>
                </a:solidFill>
              </a:rPr>
              <a:t>Cryptocurrency?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38" y="1563484"/>
            <a:ext cx="4523740" cy="3283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300">
                <a:latin typeface="Century Gothic"/>
                <a:cs typeface="Century Gothic"/>
              </a:rPr>
              <a:t>A digital</a:t>
            </a:r>
            <a:r>
              <a:rPr dirty="0" sz="2300" spc="-30">
                <a:latin typeface="Century Gothic"/>
                <a:cs typeface="Century Gothic"/>
              </a:rPr>
              <a:t> </a:t>
            </a:r>
            <a:r>
              <a:rPr dirty="0" sz="2300" spc="-5">
                <a:latin typeface="Century Gothic"/>
                <a:cs typeface="Century Gothic"/>
              </a:rPr>
              <a:t>currency</a:t>
            </a:r>
            <a:endParaRPr sz="23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300">
                <a:latin typeface="Century Gothic"/>
                <a:cs typeface="Century Gothic"/>
              </a:rPr>
              <a:t>Peer-to-peer electronic</a:t>
            </a:r>
            <a:r>
              <a:rPr dirty="0" sz="2300" spc="-105">
                <a:latin typeface="Century Gothic"/>
                <a:cs typeface="Century Gothic"/>
              </a:rPr>
              <a:t> </a:t>
            </a:r>
            <a:r>
              <a:rPr dirty="0" sz="2300">
                <a:latin typeface="Century Gothic"/>
                <a:cs typeface="Century Gothic"/>
              </a:rPr>
              <a:t>cash</a:t>
            </a:r>
            <a:endParaRPr sz="23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300" spc="-5">
                <a:latin typeface="Century Gothic"/>
                <a:cs typeface="Century Gothic"/>
              </a:rPr>
              <a:t>Many </a:t>
            </a:r>
            <a:r>
              <a:rPr dirty="0" sz="2300">
                <a:latin typeface="Century Gothic"/>
                <a:cs typeface="Century Gothic"/>
              </a:rPr>
              <a:t>types of</a:t>
            </a:r>
            <a:r>
              <a:rPr dirty="0" sz="2300" spc="-30">
                <a:latin typeface="Century Gothic"/>
                <a:cs typeface="Century Gothic"/>
              </a:rPr>
              <a:t> </a:t>
            </a:r>
            <a:r>
              <a:rPr dirty="0" sz="2300" spc="-5">
                <a:latin typeface="Century Gothic"/>
                <a:cs typeface="Century Gothic"/>
              </a:rPr>
              <a:t>cryptocurrency</a:t>
            </a:r>
            <a:endParaRPr sz="2300">
              <a:latin typeface="Century Gothic"/>
              <a:cs typeface="Century Gothic"/>
            </a:endParaRPr>
          </a:p>
          <a:p>
            <a:pPr lvl="1" marL="697865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300">
                <a:latin typeface="Century Gothic"/>
                <a:cs typeface="Century Gothic"/>
              </a:rPr>
              <a:t>Bitcoin</a:t>
            </a:r>
            <a:endParaRPr sz="2300">
              <a:latin typeface="Century Gothic"/>
              <a:cs typeface="Century Gothic"/>
            </a:endParaRPr>
          </a:p>
          <a:p>
            <a:pPr lvl="1" marL="697865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300" spc="-5">
                <a:latin typeface="Century Gothic"/>
                <a:cs typeface="Century Gothic"/>
              </a:rPr>
              <a:t>Ether</a:t>
            </a:r>
            <a:endParaRPr sz="2300">
              <a:latin typeface="Century Gothic"/>
              <a:cs typeface="Century Gothic"/>
            </a:endParaRPr>
          </a:p>
          <a:p>
            <a:pPr lvl="1" marL="697865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300">
                <a:latin typeface="Century Gothic"/>
                <a:cs typeface="Century Gothic"/>
              </a:rPr>
              <a:t>Litecoin …</a:t>
            </a:r>
            <a:r>
              <a:rPr dirty="0" sz="2300" spc="-55">
                <a:latin typeface="Century Gothic"/>
                <a:cs typeface="Century Gothic"/>
              </a:rPr>
              <a:t> </a:t>
            </a:r>
            <a:r>
              <a:rPr dirty="0" sz="2300">
                <a:latin typeface="Century Gothic"/>
                <a:cs typeface="Century Gothic"/>
              </a:rPr>
              <a:t>…</a:t>
            </a:r>
            <a:endParaRPr sz="23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488060"/>
            <a:ext cx="3096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00"/>
                </a:solidFill>
              </a:rPr>
              <a:t>Bitcoin</a:t>
            </a:r>
            <a:r>
              <a:rPr dirty="0" sz="3600" spc="-40">
                <a:solidFill>
                  <a:srgbClr val="000000"/>
                </a:solidFill>
              </a:rPr>
              <a:t> </a:t>
            </a:r>
            <a:r>
              <a:rPr dirty="0" sz="3600" spc="-5">
                <a:solidFill>
                  <a:srgbClr val="000000"/>
                </a:solidFill>
              </a:rPr>
              <a:t>History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46875"/>
            <a:ext cx="7831455" cy="303847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Century Gothic"/>
                <a:cs typeface="Century Gothic"/>
              </a:rPr>
              <a:t>2008 </a:t>
            </a:r>
            <a:r>
              <a:rPr dirty="0" sz="2400">
                <a:latin typeface="Century Gothic"/>
                <a:cs typeface="Century Gothic"/>
              </a:rPr>
              <a:t>- </a:t>
            </a:r>
            <a:r>
              <a:rPr dirty="0" sz="2400" spc="-5">
                <a:latin typeface="Century Gothic"/>
                <a:cs typeface="Century Gothic"/>
              </a:rPr>
              <a:t>Satoshi</a:t>
            </a:r>
            <a:r>
              <a:rPr dirty="0" sz="2400" spc="-5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Nakamoto</a:t>
            </a:r>
            <a:endParaRPr sz="2400"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Century Gothic"/>
                <a:cs typeface="Century Gothic"/>
              </a:rPr>
              <a:t>2009 </a:t>
            </a:r>
            <a:r>
              <a:rPr dirty="0" sz="2400">
                <a:latin typeface="Century Gothic"/>
                <a:cs typeface="Century Gothic"/>
              </a:rPr>
              <a:t>– Genesis </a:t>
            </a:r>
            <a:r>
              <a:rPr dirty="0" sz="2400" spc="-5">
                <a:latin typeface="Century Gothic"/>
                <a:cs typeface="Century Gothic"/>
              </a:rPr>
              <a:t>Block</a:t>
            </a:r>
            <a:r>
              <a:rPr dirty="0" sz="2400" spc="-7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created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algn="ctr" marL="97790" marR="5080" indent="84455">
              <a:lnSpc>
                <a:spcPts val="2590"/>
              </a:lnSpc>
            </a:pPr>
            <a:r>
              <a:rPr dirty="0" sz="2400" spc="-5">
                <a:latin typeface="Century Gothic"/>
                <a:cs typeface="Century Gothic"/>
              </a:rPr>
              <a:t>"The </a:t>
            </a:r>
            <a:r>
              <a:rPr dirty="0" sz="2400">
                <a:latin typeface="Century Gothic"/>
                <a:cs typeface="Century Gothic"/>
              </a:rPr>
              <a:t>Times </a:t>
            </a:r>
            <a:r>
              <a:rPr dirty="0" sz="2400" spc="-5">
                <a:latin typeface="Century Gothic"/>
                <a:cs typeface="Century Gothic"/>
              </a:rPr>
              <a:t>03/Jan/2009 Chancellor </a:t>
            </a:r>
            <a:r>
              <a:rPr dirty="0" sz="2400">
                <a:latin typeface="Century Gothic"/>
                <a:cs typeface="Century Gothic"/>
              </a:rPr>
              <a:t>on brink of  </a:t>
            </a:r>
            <a:r>
              <a:rPr dirty="0" sz="2400" spc="-5">
                <a:latin typeface="Century Gothic"/>
                <a:cs typeface="Century Gothic"/>
              </a:rPr>
              <a:t>second </a:t>
            </a:r>
            <a:r>
              <a:rPr dirty="0" sz="2400">
                <a:latin typeface="Century Gothic"/>
                <a:cs typeface="Century Gothic"/>
              </a:rPr>
              <a:t>bailout for </a:t>
            </a:r>
            <a:r>
              <a:rPr dirty="0" sz="2400" spc="-5">
                <a:latin typeface="Century Gothic"/>
                <a:cs typeface="Century Gothic"/>
              </a:rPr>
              <a:t>banks.” </a:t>
            </a:r>
            <a:r>
              <a:rPr dirty="0" sz="2400">
                <a:latin typeface="Century Gothic"/>
                <a:cs typeface="Century Gothic"/>
              </a:rPr>
              <a:t>– headline </a:t>
            </a:r>
            <a:r>
              <a:rPr dirty="0" sz="2400" spc="-5">
                <a:latin typeface="Century Gothic"/>
                <a:cs typeface="Century Gothic"/>
              </a:rPr>
              <a:t>from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5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British  tabloid </a:t>
            </a:r>
            <a:r>
              <a:rPr dirty="0" sz="2400" spc="-10">
                <a:latin typeface="Century Gothic"/>
                <a:cs typeface="Century Gothic"/>
              </a:rPr>
              <a:t>The</a:t>
            </a:r>
            <a:r>
              <a:rPr dirty="0" sz="2400" spc="-3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Times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Century Gothic"/>
                <a:cs typeface="Century Gothic"/>
              </a:rPr>
              <a:t>First </a:t>
            </a:r>
            <a:r>
              <a:rPr dirty="0" sz="2400" spc="-5">
                <a:latin typeface="Century Gothic"/>
                <a:cs typeface="Century Gothic"/>
              </a:rPr>
              <a:t>transaction from Satoshi </a:t>
            </a:r>
            <a:r>
              <a:rPr dirty="0" sz="2400">
                <a:latin typeface="Century Gothic"/>
                <a:cs typeface="Century Gothic"/>
              </a:rPr>
              <a:t>to</a:t>
            </a:r>
            <a:r>
              <a:rPr dirty="0" sz="2400">
                <a:solidFill>
                  <a:srgbClr val="0000FF"/>
                </a:solidFill>
                <a:latin typeface="Century Gothic"/>
                <a:cs typeface="Century Gothic"/>
              </a:rPr>
              <a:t> </a:t>
            </a:r>
            <a:r>
              <a:rPr dirty="0" u="heavy" sz="24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entury Gothic"/>
                <a:cs typeface="Century Gothic"/>
                <a:hlinkClick r:id="rId2"/>
              </a:rPr>
              <a:t>Hal</a:t>
            </a:r>
            <a:r>
              <a:rPr dirty="0" u="heavy" sz="2400" spc="-8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entury Gothic"/>
                <a:cs typeface="Century Gothic"/>
                <a:hlinkClick r:id="rId2"/>
              </a:rPr>
              <a:t> </a:t>
            </a:r>
            <a:r>
              <a:rPr dirty="0" u="heavy" sz="2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entury Gothic"/>
                <a:cs typeface="Century Gothic"/>
                <a:hlinkClick r:id="rId2"/>
              </a:rPr>
              <a:t>Finney</a:t>
            </a:r>
            <a:r>
              <a:rPr dirty="0" sz="2400">
                <a:latin typeface="Century Gothic"/>
                <a:cs typeface="Century Gothic"/>
              </a:rPr>
              <a:t>,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488060"/>
            <a:ext cx="40030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00"/>
                </a:solidFill>
              </a:rPr>
              <a:t>Key Bitcoin</a:t>
            </a:r>
            <a:r>
              <a:rPr dirty="0" sz="3600" spc="-20">
                <a:solidFill>
                  <a:srgbClr val="000000"/>
                </a:solidFill>
              </a:rPr>
              <a:t> </a:t>
            </a:r>
            <a:r>
              <a:rPr dirty="0" sz="3600" spc="-5">
                <a:solidFill>
                  <a:srgbClr val="000000"/>
                </a:solidFill>
              </a:rPr>
              <a:t>Events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9740" y="1277811"/>
            <a:ext cx="5367020" cy="3128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Century Gothic"/>
                <a:cs typeface="Century Gothic"/>
              </a:rPr>
              <a:t>Oct 5 2009 </a:t>
            </a:r>
            <a:r>
              <a:rPr dirty="0" sz="2400">
                <a:latin typeface="Century Gothic"/>
                <a:cs typeface="Century Gothic"/>
              </a:rPr>
              <a:t>- </a:t>
            </a:r>
            <a:r>
              <a:rPr dirty="0" sz="2400" spc="-5" i="1">
                <a:latin typeface="Century Gothic"/>
                <a:cs typeface="Century Gothic"/>
              </a:rPr>
              <a:t>USD 1 </a:t>
            </a:r>
            <a:r>
              <a:rPr dirty="0" sz="2400" i="1">
                <a:latin typeface="Century Gothic"/>
                <a:cs typeface="Century Gothic"/>
              </a:rPr>
              <a:t>= </a:t>
            </a:r>
            <a:r>
              <a:rPr dirty="0" sz="2400" spc="-5" i="1">
                <a:latin typeface="Century Gothic"/>
                <a:cs typeface="Century Gothic"/>
              </a:rPr>
              <a:t>1309</a:t>
            </a:r>
            <a:r>
              <a:rPr dirty="0" sz="2400" spc="-90" i="1">
                <a:latin typeface="Century Gothic"/>
                <a:cs typeface="Century Gothic"/>
              </a:rPr>
              <a:t> </a:t>
            </a:r>
            <a:r>
              <a:rPr dirty="0" sz="2400" i="1">
                <a:latin typeface="Century Gothic"/>
                <a:cs typeface="Century Gothic"/>
              </a:rPr>
              <a:t>Bitcoins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Century Gothic"/>
                <a:cs typeface="Century Gothic"/>
              </a:rPr>
              <a:t>May 22 2010 </a:t>
            </a:r>
            <a:r>
              <a:rPr dirty="0" sz="2400">
                <a:latin typeface="Century Gothic"/>
                <a:cs typeface="Century Gothic"/>
              </a:rPr>
              <a:t>-</a:t>
            </a:r>
            <a:r>
              <a:rPr dirty="0" sz="2400" spc="-6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Pizza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Century Gothic"/>
                <a:cs typeface="Century Gothic"/>
              </a:rPr>
              <a:t>March 9 2011 </a:t>
            </a:r>
            <a:r>
              <a:rPr dirty="0" sz="2400">
                <a:latin typeface="Century Gothic"/>
                <a:cs typeface="Century Gothic"/>
              </a:rPr>
              <a:t>- Parity with</a:t>
            </a:r>
            <a:r>
              <a:rPr dirty="0" sz="2400" spc="-120">
                <a:latin typeface="Century Gothic"/>
                <a:cs typeface="Century Gothic"/>
              </a:rPr>
              <a:t> </a:t>
            </a:r>
            <a:r>
              <a:rPr dirty="0" sz="2400" spc="-10">
                <a:latin typeface="Century Gothic"/>
                <a:cs typeface="Century Gothic"/>
              </a:rPr>
              <a:t>USD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7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Century Gothic"/>
                <a:cs typeface="Century Gothic"/>
              </a:rPr>
              <a:t>July 12, 2011: Great Bubble </a:t>
            </a:r>
            <a:r>
              <a:rPr dirty="0" sz="2400">
                <a:latin typeface="Century Gothic"/>
                <a:cs typeface="Century Gothic"/>
              </a:rPr>
              <a:t>of</a:t>
            </a:r>
            <a:r>
              <a:rPr dirty="0" sz="2400" spc="-4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2011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04759" y="2464307"/>
            <a:ext cx="4067555" cy="2714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407" y="420326"/>
            <a:ext cx="40030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00"/>
                </a:solidFill>
              </a:rPr>
              <a:t>Key Bitcoin</a:t>
            </a:r>
            <a:r>
              <a:rPr dirty="0" sz="3600" spc="-20">
                <a:solidFill>
                  <a:srgbClr val="000000"/>
                </a:solidFill>
              </a:rPr>
              <a:t> </a:t>
            </a:r>
            <a:r>
              <a:rPr dirty="0" sz="3600" spc="-5">
                <a:solidFill>
                  <a:srgbClr val="000000"/>
                </a:solidFill>
              </a:rPr>
              <a:t>Events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972" y="1714521"/>
            <a:ext cx="6737350" cy="2495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5">
                <a:latin typeface="Century Gothic"/>
                <a:cs typeface="Century Gothic"/>
              </a:rPr>
              <a:t>Oct 2013 - </a:t>
            </a:r>
            <a:r>
              <a:rPr dirty="0" sz="2800">
                <a:latin typeface="Century Gothic"/>
                <a:cs typeface="Century Gothic"/>
              </a:rPr>
              <a:t>Silk </a:t>
            </a:r>
            <a:r>
              <a:rPr dirty="0" sz="2800" spc="-5">
                <a:latin typeface="Century Gothic"/>
                <a:cs typeface="Century Gothic"/>
              </a:rPr>
              <a:t>Road </a:t>
            </a:r>
            <a:r>
              <a:rPr dirty="0" sz="2800" spc="5">
                <a:latin typeface="Century Gothic"/>
                <a:cs typeface="Century Gothic"/>
              </a:rPr>
              <a:t>is </a:t>
            </a:r>
            <a:r>
              <a:rPr dirty="0" sz="2800" spc="-5">
                <a:latin typeface="Century Gothic"/>
                <a:cs typeface="Century Gothic"/>
              </a:rPr>
              <a:t>clamped</a:t>
            </a:r>
            <a:r>
              <a:rPr dirty="0" sz="2800" spc="-45">
                <a:latin typeface="Century Gothic"/>
                <a:cs typeface="Century Gothic"/>
              </a:rPr>
              <a:t> </a:t>
            </a:r>
            <a:r>
              <a:rPr dirty="0" sz="2800">
                <a:latin typeface="Century Gothic"/>
                <a:cs typeface="Century Gothic"/>
              </a:rPr>
              <a:t>down</a:t>
            </a:r>
            <a:endParaRPr sz="2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dirty="0" sz="2800" spc="-10">
                <a:latin typeface="Century Gothic"/>
                <a:cs typeface="Century Gothic"/>
              </a:rPr>
              <a:t>Feb </a:t>
            </a:r>
            <a:r>
              <a:rPr dirty="0" sz="2800" spc="-5">
                <a:latin typeface="Century Gothic"/>
                <a:cs typeface="Century Gothic"/>
              </a:rPr>
              <a:t>2014 - Bankruptcy of Mt</a:t>
            </a:r>
            <a:r>
              <a:rPr dirty="0" sz="2800" spc="30">
                <a:latin typeface="Century Gothic"/>
                <a:cs typeface="Century Gothic"/>
              </a:rPr>
              <a:t> </a:t>
            </a:r>
            <a:r>
              <a:rPr dirty="0" sz="2800" spc="-5">
                <a:latin typeface="Century Gothic"/>
                <a:cs typeface="Century Gothic"/>
              </a:rPr>
              <a:t>Gox</a:t>
            </a:r>
            <a:endParaRPr sz="2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dirty="0" sz="2800" spc="-5">
                <a:latin typeface="Century Gothic"/>
                <a:cs typeface="Century Gothic"/>
              </a:rPr>
              <a:t>Aug 2017 - </a:t>
            </a:r>
            <a:r>
              <a:rPr dirty="0" sz="2800">
                <a:latin typeface="Century Gothic"/>
                <a:cs typeface="Century Gothic"/>
              </a:rPr>
              <a:t>Bitcoin into Bitcoin</a:t>
            </a:r>
            <a:r>
              <a:rPr dirty="0" sz="2800" spc="-40">
                <a:latin typeface="Century Gothic"/>
                <a:cs typeface="Century Gothic"/>
              </a:rPr>
              <a:t> </a:t>
            </a:r>
            <a:r>
              <a:rPr dirty="0" sz="2800" spc="-10">
                <a:latin typeface="Century Gothic"/>
                <a:cs typeface="Century Gothic"/>
              </a:rPr>
              <a:t>Cash</a:t>
            </a:r>
            <a:endParaRPr sz="2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325" y="275335"/>
            <a:ext cx="48698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latin typeface="Century Gothic"/>
                <a:cs typeface="Century Gothic"/>
              </a:rPr>
              <a:t>Price History of Bitcoin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022400"/>
            <a:ext cx="3032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entury Gothic"/>
                <a:cs typeface="Century Gothic"/>
              </a:rPr>
              <a:t>(till 31</a:t>
            </a:r>
            <a:r>
              <a:rPr dirty="0" baseline="25525" sz="2775">
                <a:latin typeface="Century Gothic"/>
                <a:cs typeface="Century Gothic"/>
              </a:rPr>
              <a:t>st </a:t>
            </a:r>
            <a:r>
              <a:rPr dirty="0" sz="2800" spc="-10">
                <a:latin typeface="Century Gothic"/>
                <a:cs typeface="Century Gothic"/>
              </a:rPr>
              <a:t>May</a:t>
            </a:r>
            <a:r>
              <a:rPr dirty="0" sz="2800" spc="-305">
                <a:latin typeface="Century Gothic"/>
                <a:cs typeface="Century Gothic"/>
              </a:rPr>
              <a:t> </a:t>
            </a:r>
            <a:r>
              <a:rPr dirty="0" sz="2800" spc="-5">
                <a:latin typeface="Century Gothic"/>
                <a:cs typeface="Century Gothic"/>
              </a:rPr>
              <a:t>2018)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51532" y="1696211"/>
            <a:ext cx="7866887" cy="4422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13297" y="6354174"/>
            <a:ext cx="1564005" cy="18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30"/>
              </a:lnSpc>
            </a:pPr>
            <a:r>
              <a:rPr dirty="0" sz="1200" spc="-5" b="1">
                <a:solidFill>
                  <a:srgbClr val="0070C0"/>
                </a:solidFill>
                <a:latin typeface="Century Gothic"/>
                <a:cs typeface="Century Gothic"/>
              </a:rPr>
              <a:t>#ISSLearningDay2018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122935"/>
            <a:ext cx="52647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00"/>
                </a:solidFill>
              </a:rPr>
              <a:t>Recent Events of</a:t>
            </a:r>
            <a:r>
              <a:rPr dirty="0" sz="3600" spc="5">
                <a:solidFill>
                  <a:srgbClr val="000000"/>
                </a:solidFill>
              </a:rPr>
              <a:t> </a:t>
            </a:r>
            <a:r>
              <a:rPr dirty="0" sz="3600" spc="-5">
                <a:solidFill>
                  <a:srgbClr val="000000"/>
                </a:solidFill>
              </a:rPr>
              <a:t>Bitcoin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762000" y="762000"/>
            <a:ext cx="7696199" cy="5714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22935"/>
            <a:ext cx="34455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00"/>
                </a:solidFill>
              </a:rPr>
              <a:t>Hype or</a:t>
            </a:r>
            <a:r>
              <a:rPr dirty="0" sz="3600" spc="-40">
                <a:solidFill>
                  <a:srgbClr val="000000"/>
                </a:solidFill>
              </a:rPr>
              <a:t> </a:t>
            </a:r>
            <a:r>
              <a:rPr dirty="0" sz="3600" spc="-5">
                <a:solidFill>
                  <a:srgbClr val="000000"/>
                </a:solidFill>
              </a:rPr>
              <a:t>Value?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876300" y="922019"/>
            <a:ext cx="7543799" cy="4939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834"/>
            <a:ext cx="1790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00"/>
                </a:solidFill>
              </a:rPr>
              <a:t>Content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860" y="1775684"/>
            <a:ext cx="9601835" cy="382524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5">
                <a:latin typeface="Century Gothic"/>
                <a:cs typeface="Century Gothic"/>
              </a:rPr>
              <a:t>Introduction to</a:t>
            </a:r>
            <a:r>
              <a:rPr dirty="0" sz="2800" spc="-20">
                <a:latin typeface="Century Gothic"/>
                <a:cs typeface="Century Gothic"/>
              </a:rPr>
              <a:t> </a:t>
            </a:r>
            <a:r>
              <a:rPr dirty="0" sz="2800" spc="-5">
                <a:latin typeface="Century Gothic"/>
                <a:cs typeface="Century Gothic"/>
              </a:rPr>
              <a:t>Blockchain</a:t>
            </a:r>
            <a:endParaRPr sz="2800">
              <a:latin typeface="Century Gothic"/>
              <a:cs typeface="Century Gothic"/>
            </a:endParaRPr>
          </a:p>
          <a:p>
            <a:pPr lvl="1" marL="698500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15">
                <a:latin typeface="Century Gothic"/>
                <a:cs typeface="Century Gothic"/>
              </a:rPr>
              <a:t>What </a:t>
            </a:r>
            <a:r>
              <a:rPr dirty="0" sz="2400" spc="5">
                <a:latin typeface="Century Gothic"/>
                <a:cs typeface="Century Gothic"/>
              </a:rPr>
              <a:t>is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Blockchain?</a:t>
            </a:r>
            <a:endParaRPr sz="2400">
              <a:latin typeface="Century Gothic"/>
              <a:cs typeface="Century Gothic"/>
            </a:endParaRPr>
          </a:p>
          <a:p>
            <a:pPr lvl="1" marL="698500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>
                <a:latin typeface="Century Gothic"/>
                <a:cs typeface="Century Gothic"/>
              </a:rPr>
              <a:t>Applications for</a:t>
            </a:r>
            <a:r>
              <a:rPr dirty="0" sz="2400" spc="-40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Blockchain</a:t>
            </a:r>
            <a:endParaRPr sz="2400">
              <a:latin typeface="Century Gothic"/>
              <a:cs typeface="Century Gothic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  <a:buFont typeface="Arial"/>
              <a:buChar char="•"/>
              <a:tabLst>
                <a:tab pos="241935" algn="l"/>
              </a:tabLst>
            </a:pPr>
            <a:r>
              <a:rPr dirty="0" sz="2800" spc="-5">
                <a:latin typeface="Century Gothic"/>
                <a:cs typeface="Century Gothic"/>
              </a:rPr>
              <a:t>Practical demo </a:t>
            </a:r>
            <a:r>
              <a:rPr dirty="0" sz="2800">
                <a:latin typeface="Century Gothic"/>
                <a:cs typeface="Century Gothic"/>
              </a:rPr>
              <a:t>of </a:t>
            </a:r>
            <a:r>
              <a:rPr dirty="0" sz="2800" spc="-5">
                <a:latin typeface="Century Gothic"/>
                <a:cs typeface="Century Gothic"/>
              </a:rPr>
              <a:t>financial applications </a:t>
            </a:r>
            <a:r>
              <a:rPr dirty="0" sz="2800">
                <a:latin typeface="Century Gothic"/>
                <a:cs typeface="Century Gothic"/>
              </a:rPr>
              <a:t>of </a:t>
            </a:r>
            <a:r>
              <a:rPr dirty="0" sz="2800" spc="-5">
                <a:latin typeface="Century Gothic"/>
                <a:cs typeface="Century Gothic"/>
              </a:rPr>
              <a:t>Blockchain  </a:t>
            </a:r>
            <a:r>
              <a:rPr dirty="0" sz="2800">
                <a:latin typeface="Century Gothic"/>
                <a:cs typeface="Century Gothic"/>
              </a:rPr>
              <a:t>(Malvin</a:t>
            </a:r>
            <a:r>
              <a:rPr dirty="0" sz="2800" spc="-5">
                <a:latin typeface="Century Gothic"/>
                <a:cs typeface="Century Gothic"/>
              </a:rPr>
              <a:t> Lo)</a:t>
            </a:r>
            <a:endParaRPr sz="2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5">
                <a:latin typeface="Century Gothic"/>
                <a:cs typeface="Century Gothic"/>
              </a:rPr>
              <a:t>Conclusion</a:t>
            </a:r>
            <a:endParaRPr sz="2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488060"/>
            <a:ext cx="29870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00"/>
                </a:solidFill>
              </a:rPr>
              <a:t>Bitcoin</a:t>
            </a:r>
            <a:r>
              <a:rPr dirty="0" sz="3600" spc="-50">
                <a:solidFill>
                  <a:srgbClr val="000000"/>
                </a:solidFill>
              </a:rPr>
              <a:t> </a:t>
            </a:r>
            <a:r>
              <a:rPr dirty="0" sz="3600" spc="-5">
                <a:solidFill>
                  <a:srgbClr val="000000"/>
                </a:solidFill>
              </a:rPr>
              <a:t>Today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9740" y="1988417"/>
            <a:ext cx="4840605" cy="2356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>
                <a:latin typeface="Century Gothic"/>
                <a:cs typeface="Century Gothic"/>
              </a:rPr>
              <a:t>Survived </a:t>
            </a:r>
            <a:r>
              <a:rPr dirty="0" sz="2600" spc="-5">
                <a:latin typeface="Century Gothic"/>
                <a:cs typeface="Century Gothic"/>
              </a:rPr>
              <a:t>all </a:t>
            </a:r>
            <a:r>
              <a:rPr dirty="0" sz="2600">
                <a:latin typeface="Century Gothic"/>
                <a:cs typeface="Century Gothic"/>
              </a:rPr>
              <a:t>the</a:t>
            </a:r>
            <a:r>
              <a:rPr dirty="0" sz="2600" spc="-45">
                <a:latin typeface="Century Gothic"/>
                <a:cs typeface="Century Gothic"/>
              </a:rPr>
              <a:t> </a:t>
            </a:r>
            <a:r>
              <a:rPr dirty="0" sz="2600" spc="-5">
                <a:latin typeface="Century Gothic"/>
                <a:cs typeface="Century Gothic"/>
              </a:rPr>
              <a:t>scare</a:t>
            </a:r>
            <a:endParaRPr sz="2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9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600" spc="-5">
                <a:latin typeface="Century Gothic"/>
                <a:cs typeface="Century Gothic"/>
              </a:rPr>
              <a:t>Dozens of Bitcoin</a:t>
            </a:r>
            <a:r>
              <a:rPr dirty="0" sz="2600" spc="-35">
                <a:latin typeface="Century Gothic"/>
                <a:cs typeface="Century Gothic"/>
              </a:rPr>
              <a:t> </a:t>
            </a:r>
            <a:r>
              <a:rPr dirty="0" sz="2600" spc="-5">
                <a:latin typeface="Century Gothic"/>
                <a:cs typeface="Century Gothic"/>
              </a:rPr>
              <a:t>exchanges</a:t>
            </a:r>
            <a:endParaRPr sz="2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9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600" spc="-5">
                <a:latin typeface="Century Gothic"/>
                <a:cs typeface="Century Gothic"/>
              </a:rPr>
              <a:t>Blockchain</a:t>
            </a:r>
            <a:r>
              <a:rPr dirty="0" sz="2600" spc="10">
                <a:latin typeface="Century Gothic"/>
                <a:cs typeface="Century Gothic"/>
              </a:rPr>
              <a:t> </a:t>
            </a:r>
            <a:r>
              <a:rPr dirty="0" sz="2600" spc="-5">
                <a:latin typeface="Century Gothic"/>
                <a:cs typeface="Century Gothic"/>
              </a:rPr>
              <a:t>wallets</a:t>
            </a:r>
            <a:endParaRPr sz="26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74308" y="1830323"/>
            <a:ext cx="5545834" cy="3284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38" y="488060"/>
            <a:ext cx="60001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00"/>
                </a:solidFill>
              </a:rPr>
              <a:t>Initial Coin </a:t>
            </a:r>
            <a:r>
              <a:rPr dirty="0" sz="3600">
                <a:solidFill>
                  <a:srgbClr val="000000"/>
                </a:solidFill>
              </a:rPr>
              <a:t>Offerings</a:t>
            </a:r>
            <a:r>
              <a:rPr dirty="0" sz="3600" spc="-15">
                <a:solidFill>
                  <a:srgbClr val="000000"/>
                </a:solidFill>
              </a:rPr>
              <a:t> </a:t>
            </a:r>
            <a:r>
              <a:rPr dirty="0" sz="3600">
                <a:solidFill>
                  <a:srgbClr val="000000"/>
                </a:solidFill>
              </a:rPr>
              <a:t>(ICOs)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470" y="1292052"/>
            <a:ext cx="8307070" cy="3225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500" spc="-10">
                <a:latin typeface="Century Gothic"/>
                <a:cs typeface="Century Gothic"/>
              </a:rPr>
              <a:t>Crowdfunding </a:t>
            </a:r>
            <a:r>
              <a:rPr dirty="0" sz="2500" spc="-5">
                <a:latin typeface="Century Gothic"/>
                <a:cs typeface="Century Gothic"/>
              </a:rPr>
              <a:t>using cryptocurrency</a:t>
            </a:r>
            <a:r>
              <a:rPr dirty="0" sz="2500" spc="55">
                <a:latin typeface="Century Gothic"/>
                <a:cs typeface="Century Gothic"/>
              </a:rPr>
              <a:t> </a:t>
            </a:r>
            <a:r>
              <a:rPr dirty="0" sz="2500" spc="-10">
                <a:latin typeface="Century Gothic"/>
                <a:cs typeface="Century Gothic"/>
              </a:rPr>
              <a:t>tokens</a:t>
            </a:r>
            <a:endParaRPr sz="25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500" spc="-5">
                <a:latin typeface="Century Gothic"/>
                <a:cs typeface="Century Gothic"/>
              </a:rPr>
              <a:t>Utility and Security</a:t>
            </a:r>
            <a:r>
              <a:rPr dirty="0" sz="2500" spc="15">
                <a:latin typeface="Century Gothic"/>
                <a:cs typeface="Century Gothic"/>
              </a:rPr>
              <a:t> </a:t>
            </a:r>
            <a:r>
              <a:rPr dirty="0" sz="2500" spc="-10">
                <a:latin typeface="Century Gothic"/>
                <a:cs typeface="Century Gothic"/>
              </a:rPr>
              <a:t>Tokens</a:t>
            </a:r>
            <a:endParaRPr sz="25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dirty="0" sz="2500" spc="-5">
                <a:latin typeface="Century Gothic"/>
                <a:cs typeface="Century Gothic"/>
              </a:rPr>
              <a:t>Half of </a:t>
            </a:r>
            <a:r>
              <a:rPr dirty="0" sz="2500" spc="-10">
                <a:latin typeface="Century Gothic"/>
                <a:cs typeface="Century Gothic"/>
              </a:rPr>
              <a:t>the </a:t>
            </a:r>
            <a:r>
              <a:rPr dirty="0" sz="2500" spc="-5">
                <a:latin typeface="Century Gothic"/>
                <a:cs typeface="Century Gothic"/>
              </a:rPr>
              <a:t>ICOs already failed by </a:t>
            </a:r>
            <a:r>
              <a:rPr dirty="0" sz="2500" spc="-10">
                <a:latin typeface="Century Gothic"/>
                <a:cs typeface="Century Gothic"/>
              </a:rPr>
              <a:t>2018 </a:t>
            </a:r>
            <a:r>
              <a:rPr dirty="0" sz="2500" spc="-5">
                <a:latin typeface="Century Gothic"/>
                <a:cs typeface="Century Gothic"/>
              </a:rPr>
              <a:t>Feb –</a:t>
            </a:r>
            <a:r>
              <a:rPr dirty="0" sz="2500" spc="85">
                <a:latin typeface="Century Gothic"/>
                <a:cs typeface="Century Gothic"/>
              </a:rPr>
              <a:t> </a:t>
            </a:r>
            <a:r>
              <a:rPr dirty="0" sz="2500" spc="-5">
                <a:latin typeface="Century Gothic"/>
                <a:cs typeface="Century Gothic"/>
              </a:rPr>
              <a:t>scams?</a:t>
            </a:r>
            <a:endParaRPr sz="25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500" spc="-10">
                <a:latin typeface="Century Gothic"/>
                <a:cs typeface="Century Gothic"/>
              </a:rPr>
              <a:t>Worldwide </a:t>
            </a:r>
            <a:r>
              <a:rPr dirty="0" sz="2500" spc="-5">
                <a:latin typeface="Century Gothic"/>
                <a:cs typeface="Century Gothic"/>
              </a:rPr>
              <a:t>regulations</a:t>
            </a:r>
            <a:r>
              <a:rPr dirty="0" sz="2500" spc="80">
                <a:latin typeface="Century Gothic"/>
                <a:cs typeface="Century Gothic"/>
              </a:rPr>
              <a:t> </a:t>
            </a:r>
            <a:r>
              <a:rPr dirty="0" sz="2500" spc="-5">
                <a:latin typeface="Century Gothic"/>
                <a:cs typeface="Century Gothic"/>
              </a:rPr>
              <a:t>worldwide</a:t>
            </a:r>
            <a:endParaRPr sz="25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1535"/>
            <a:ext cx="60001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00"/>
                </a:solidFill>
              </a:rPr>
              <a:t>Initial Coin </a:t>
            </a:r>
            <a:r>
              <a:rPr dirty="0" sz="3600">
                <a:solidFill>
                  <a:srgbClr val="000000"/>
                </a:solidFill>
              </a:rPr>
              <a:t>Offerings</a:t>
            </a:r>
            <a:r>
              <a:rPr dirty="0" sz="3600" spc="-15">
                <a:solidFill>
                  <a:srgbClr val="000000"/>
                </a:solidFill>
              </a:rPr>
              <a:t> </a:t>
            </a:r>
            <a:r>
              <a:rPr dirty="0" sz="3600">
                <a:solidFill>
                  <a:srgbClr val="000000"/>
                </a:solidFill>
              </a:rPr>
              <a:t>(ICOs)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008632" y="1670304"/>
            <a:ext cx="7578851" cy="4170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1535"/>
            <a:ext cx="61626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00"/>
                </a:solidFill>
              </a:rPr>
              <a:t>Failed Coin </a:t>
            </a:r>
            <a:r>
              <a:rPr dirty="0" sz="3600">
                <a:solidFill>
                  <a:srgbClr val="000000"/>
                </a:solidFill>
              </a:rPr>
              <a:t>Offerings</a:t>
            </a:r>
            <a:r>
              <a:rPr dirty="0" sz="3600" spc="-40">
                <a:solidFill>
                  <a:srgbClr val="000000"/>
                </a:solidFill>
              </a:rPr>
              <a:t> </a:t>
            </a:r>
            <a:r>
              <a:rPr dirty="0" sz="3600">
                <a:solidFill>
                  <a:srgbClr val="000000"/>
                </a:solidFill>
              </a:rPr>
              <a:t>(ICOs)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680716" y="2017776"/>
            <a:ext cx="6163055" cy="3467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51535"/>
            <a:ext cx="55937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000000"/>
                </a:solidFill>
              </a:rPr>
              <a:t>MAS </a:t>
            </a:r>
            <a:r>
              <a:rPr dirty="0" sz="3600" spc="-5">
                <a:solidFill>
                  <a:srgbClr val="000000"/>
                </a:solidFill>
              </a:rPr>
              <a:t>Regulations on</a:t>
            </a:r>
            <a:r>
              <a:rPr dirty="0" sz="3600" spc="-35">
                <a:solidFill>
                  <a:srgbClr val="000000"/>
                </a:solidFill>
              </a:rPr>
              <a:t> </a:t>
            </a:r>
            <a:r>
              <a:rPr dirty="0" sz="3600">
                <a:solidFill>
                  <a:srgbClr val="000000"/>
                </a:solidFill>
              </a:rPr>
              <a:t>ICOs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559052" y="1150620"/>
            <a:ext cx="7272527" cy="5205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761867"/>
            <a:ext cx="43046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>
                <a:solidFill>
                  <a:srgbClr val="0070C0"/>
                </a:solidFill>
              </a:rPr>
              <a:t>Demonstration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40252" y="1940051"/>
            <a:ext cx="498475" cy="498475"/>
          </a:xfrm>
          <a:custGeom>
            <a:avLst/>
            <a:gdLst/>
            <a:ahLst/>
            <a:cxnLst/>
            <a:rect l="l" t="t" r="r" b="b"/>
            <a:pathLst>
              <a:path w="498475" h="498475">
                <a:moveTo>
                  <a:pt x="249174" y="0"/>
                </a:moveTo>
                <a:lnTo>
                  <a:pt x="204384" y="4014"/>
                </a:lnTo>
                <a:lnTo>
                  <a:pt x="162228" y="15588"/>
                </a:lnTo>
                <a:lnTo>
                  <a:pt x="123410" y="34019"/>
                </a:lnTo>
                <a:lnTo>
                  <a:pt x="88633" y="58601"/>
                </a:lnTo>
                <a:lnTo>
                  <a:pt x="58601" y="88633"/>
                </a:lnTo>
                <a:lnTo>
                  <a:pt x="34019" y="123410"/>
                </a:lnTo>
                <a:lnTo>
                  <a:pt x="15588" y="162228"/>
                </a:lnTo>
                <a:lnTo>
                  <a:pt x="4014" y="204384"/>
                </a:lnTo>
                <a:lnTo>
                  <a:pt x="0" y="249174"/>
                </a:lnTo>
                <a:lnTo>
                  <a:pt x="4014" y="293963"/>
                </a:lnTo>
                <a:lnTo>
                  <a:pt x="15588" y="336119"/>
                </a:lnTo>
                <a:lnTo>
                  <a:pt x="34019" y="374937"/>
                </a:lnTo>
                <a:lnTo>
                  <a:pt x="58601" y="409714"/>
                </a:lnTo>
                <a:lnTo>
                  <a:pt x="88633" y="439746"/>
                </a:lnTo>
                <a:lnTo>
                  <a:pt x="123410" y="464328"/>
                </a:lnTo>
                <a:lnTo>
                  <a:pt x="162228" y="482759"/>
                </a:lnTo>
                <a:lnTo>
                  <a:pt x="204384" y="494333"/>
                </a:lnTo>
                <a:lnTo>
                  <a:pt x="249174" y="498348"/>
                </a:lnTo>
                <a:lnTo>
                  <a:pt x="293963" y="494333"/>
                </a:lnTo>
                <a:lnTo>
                  <a:pt x="336119" y="482759"/>
                </a:lnTo>
                <a:lnTo>
                  <a:pt x="374937" y="464328"/>
                </a:lnTo>
                <a:lnTo>
                  <a:pt x="409714" y="439746"/>
                </a:lnTo>
                <a:lnTo>
                  <a:pt x="439746" y="409714"/>
                </a:lnTo>
                <a:lnTo>
                  <a:pt x="464328" y="374937"/>
                </a:lnTo>
                <a:lnTo>
                  <a:pt x="482759" y="336119"/>
                </a:lnTo>
                <a:lnTo>
                  <a:pt x="494333" y="293963"/>
                </a:lnTo>
                <a:lnTo>
                  <a:pt x="498348" y="249174"/>
                </a:lnTo>
                <a:lnTo>
                  <a:pt x="494333" y="204384"/>
                </a:lnTo>
                <a:lnTo>
                  <a:pt x="482759" y="162228"/>
                </a:lnTo>
                <a:lnTo>
                  <a:pt x="464328" y="123410"/>
                </a:lnTo>
                <a:lnTo>
                  <a:pt x="439746" y="88633"/>
                </a:lnTo>
                <a:lnTo>
                  <a:pt x="409714" y="58601"/>
                </a:lnTo>
                <a:lnTo>
                  <a:pt x="374937" y="34019"/>
                </a:lnTo>
                <a:lnTo>
                  <a:pt x="336119" y="15588"/>
                </a:lnTo>
                <a:lnTo>
                  <a:pt x="293963" y="4014"/>
                </a:lnTo>
                <a:lnTo>
                  <a:pt x="249174" y="0"/>
                </a:lnTo>
                <a:close/>
              </a:path>
            </a:pathLst>
          </a:custGeom>
          <a:solidFill>
            <a:srgbClr val="3185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08347" y="4314444"/>
            <a:ext cx="500380" cy="498475"/>
          </a:xfrm>
          <a:custGeom>
            <a:avLst/>
            <a:gdLst/>
            <a:ahLst/>
            <a:cxnLst/>
            <a:rect l="l" t="t" r="r" b="b"/>
            <a:pathLst>
              <a:path w="500379" h="498475">
                <a:moveTo>
                  <a:pt x="249936" y="0"/>
                </a:moveTo>
                <a:lnTo>
                  <a:pt x="205009" y="4014"/>
                </a:lnTo>
                <a:lnTo>
                  <a:pt x="162725" y="15588"/>
                </a:lnTo>
                <a:lnTo>
                  <a:pt x="123788" y="34019"/>
                </a:lnTo>
                <a:lnTo>
                  <a:pt x="88905" y="58601"/>
                </a:lnTo>
                <a:lnTo>
                  <a:pt x="58781" y="88633"/>
                </a:lnTo>
                <a:lnTo>
                  <a:pt x="34123" y="123410"/>
                </a:lnTo>
                <a:lnTo>
                  <a:pt x="15636" y="162228"/>
                </a:lnTo>
                <a:lnTo>
                  <a:pt x="4026" y="204384"/>
                </a:lnTo>
                <a:lnTo>
                  <a:pt x="0" y="249173"/>
                </a:lnTo>
                <a:lnTo>
                  <a:pt x="4026" y="293963"/>
                </a:lnTo>
                <a:lnTo>
                  <a:pt x="15636" y="336119"/>
                </a:lnTo>
                <a:lnTo>
                  <a:pt x="34123" y="374937"/>
                </a:lnTo>
                <a:lnTo>
                  <a:pt x="58781" y="409714"/>
                </a:lnTo>
                <a:lnTo>
                  <a:pt x="88905" y="439746"/>
                </a:lnTo>
                <a:lnTo>
                  <a:pt x="123788" y="464328"/>
                </a:lnTo>
                <a:lnTo>
                  <a:pt x="162725" y="482759"/>
                </a:lnTo>
                <a:lnTo>
                  <a:pt x="205009" y="494333"/>
                </a:lnTo>
                <a:lnTo>
                  <a:pt x="249936" y="498347"/>
                </a:lnTo>
                <a:lnTo>
                  <a:pt x="294862" y="494333"/>
                </a:lnTo>
                <a:lnTo>
                  <a:pt x="337146" y="482759"/>
                </a:lnTo>
                <a:lnTo>
                  <a:pt x="376083" y="464328"/>
                </a:lnTo>
                <a:lnTo>
                  <a:pt x="410966" y="439746"/>
                </a:lnTo>
                <a:lnTo>
                  <a:pt x="441090" y="409714"/>
                </a:lnTo>
                <a:lnTo>
                  <a:pt x="465748" y="374937"/>
                </a:lnTo>
                <a:lnTo>
                  <a:pt x="484235" y="336119"/>
                </a:lnTo>
                <a:lnTo>
                  <a:pt x="495845" y="293963"/>
                </a:lnTo>
                <a:lnTo>
                  <a:pt x="499872" y="249173"/>
                </a:lnTo>
                <a:lnTo>
                  <a:pt x="495845" y="204384"/>
                </a:lnTo>
                <a:lnTo>
                  <a:pt x="484235" y="162228"/>
                </a:lnTo>
                <a:lnTo>
                  <a:pt x="465748" y="123410"/>
                </a:lnTo>
                <a:lnTo>
                  <a:pt x="441090" y="88633"/>
                </a:lnTo>
                <a:lnTo>
                  <a:pt x="410966" y="58601"/>
                </a:lnTo>
                <a:lnTo>
                  <a:pt x="376083" y="34019"/>
                </a:lnTo>
                <a:lnTo>
                  <a:pt x="337146" y="15588"/>
                </a:lnTo>
                <a:lnTo>
                  <a:pt x="294862" y="4014"/>
                </a:lnTo>
                <a:lnTo>
                  <a:pt x="249936" y="0"/>
                </a:lnTo>
                <a:close/>
              </a:path>
            </a:pathLst>
          </a:custGeom>
          <a:solidFill>
            <a:srgbClr val="3185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53200" y="4314444"/>
            <a:ext cx="498475" cy="498475"/>
          </a:xfrm>
          <a:custGeom>
            <a:avLst/>
            <a:gdLst/>
            <a:ahLst/>
            <a:cxnLst/>
            <a:rect l="l" t="t" r="r" b="b"/>
            <a:pathLst>
              <a:path w="498475" h="498475">
                <a:moveTo>
                  <a:pt x="249174" y="0"/>
                </a:moveTo>
                <a:lnTo>
                  <a:pt x="204384" y="4014"/>
                </a:lnTo>
                <a:lnTo>
                  <a:pt x="162228" y="15588"/>
                </a:lnTo>
                <a:lnTo>
                  <a:pt x="123410" y="34019"/>
                </a:lnTo>
                <a:lnTo>
                  <a:pt x="88633" y="58601"/>
                </a:lnTo>
                <a:lnTo>
                  <a:pt x="58601" y="88633"/>
                </a:lnTo>
                <a:lnTo>
                  <a:pt x="34019" y="123410"/>
                </a:lnTo>
                <a:lnTo>
                  <a:pt x="15588" y="162228"/>
                </a:lnTo>
                <a:lnTo>
                  <a:pt x="4014" y="204384"/>
                </a:lnTo>
                <a:lnTo>
                  <a:pt x="0" y="249173"/>
                </a:lnTo>
                <a:lnTo>
                  <a:pt x="4014" y="293963"/>
                </a:lnTo>
                <a:lnTo>
                  <a:pt x="15588" y="336119"/>
                </a:lnTo>
                <a:lnTo>
                  <a:pt x="34019" y="374937"/>
                </a:lnTo>
                <a:lnTo>
                  <a:pt x="58601" y="409714"/>
                </a:lnTo>
                <a:lnTo>
                  <a:pt x="88633" y="439746"/>
                </a:lnTo>
                <a:lnTo>
                  <a:pt x="123410" y="464328"/>
                </a:lnTo>
                <a:lnTo>
                  <a:pt x="162228" y="482759"/>
                </a:lnTo>
                <a:lnTo>
                  <a:pt x="204384" y="494333"/>
                </a:lnTo>
                <a:lnTo>
                  <a:pt x="249174" y="498347"/>
                </a:lnTo>
                <a:lnTo>
                  <a:pt x="293963" y="494333"/>
                </a:lnTo>
                <a:lnTo>
                  <a:pt x="336119" y="482759"/>
                </a:lnTo>
                <a:lnTo>
                  <a:pt x="374937" y="464328"/>
                </a:lnTo>
                <a:lnTo>
                  <a:pt x="409714" y="439746"/>
                </a:lnTo>
                <a:lnTo>
                  <a:pt x="439746" y="409714"/>
                </a:lnTo>
                <a:lnTo>
                  <a:pt x="464328" y="374937"/>
                </a:lnTo>
                <a:lnTo>
                  <a:pt x="482759" y="336119"/>
                </a:lnTo>
                <a:lnTo>
                  <a:pt x="494333" y="293963"/>
                </a:lnTo>
                <a:lnTo>
                  <a:pt x="498348" y="249173"/>
                </a:lnTo>
                <a:lnTo>
                  <a:pt x="494333" y="204384"/>
                </a:lnTo>
                <a:lnTo>
                  <a:pt x="482759" y="162228"/>
                </a:lnTo>
                <a:lnTo>
                  <a:pt x="464328" y="123410"/>
                </a:lnTo>
                <a:lnTo>
                  <a:pt x="439746" y="88633"/>
                </a:lnTo>
                <a:lnTo>
                  <a:pt x="409714" y="58601"/>
                </a:lnTo>
                <a:lnTo>
                  <a:pt x="374937" y="34019"/>
                </a:lnTo>
                <a:lnTo>
                  <a:pt x="336119" y="15588"/>
                </a:lnTo>
                <a:lnTo>
                  <a:pt x="293963" y="4014"/>
                </a:lnTo>
                <a:lnTo>
                  <a:pt x="249174" y="0"/>
                </a:lnTo>
                <a:close/>
              </a:path>
            </a:pathLst>
          </a:custGeom>
          <a:solidFill>
            <a:srgbClr val="3185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51547" y="2188464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79" h="500380">
                <a:moveTo>
                  <a:pt x="249936" y="0"/>
                </a:moveTo>
                <a:lnTo>
                  <a:pt x="205009" y="4026"/>
                </a:lnTo>
                <a:lnTo>
                  <a:pt x="162725" y="15636"/>
                </a:lnTo>
                <a:lnTo>
                  <a:pt x="123788" y="34123"/>
                </a:lnTo>
                <a:lnTo>
                  <a:pt x="88905" y="58781"/>
                </a:lnTo>
                <a:lnTo>
                  <a:pt x="58781" y="88905"/>
                </a:lnTo>
                <a:lnTo>
                  <a:pt x="34123" y="123788"/>
                </a:lnTo>
                <a:lnTo>
                  <a:pt x="15636" y="162725"/>
                </a:lnTo>
                <a:lnTo>
                  <a:pt x="4026" y="205009"/>
                </a:lnTo>
                <a:lnTo>
                  <a:pt x="0" y="249936"/>
                </a:lnTo>
                <a:lnTo>
                  <a:pt x="4026" y="294862"/>
                </a:lnTo>
                <a:lnTo>
                  <a:pt x="15636" y="337146"/>
                </a:lnTo>
                <a:lnTo>
                  <a:pt x="34123" y="376083"/>
                </a:lnTo>
                <a:lnTo>
                  <a:pt x="58781" y="410966"/>
                </a:lnTo>
                <a:lnTo>
                  <a:pt x="88905" y="441090"/>
                </a:lnTo>
                <a:lnTo>
                  <a:pt x="123788" y="465748"/>
                </a:lnTo>
                <a:lnTo>
                  <a:pt x="162725" y="484235"/>
                </a:lnTo>
                <a:lnTo>
                  <a:pt x="205009" y="495845"/>
                </a:lnTo>
                <a:lnTo>
                  <a:pt x="249936" y="499872"/>
                </a:lnTo>
                <a:lnTo>
                  <a:pt x="294862" y="495845"/>
                </a:lnTo>
                <a:lnTo>
                  <a:pt x="337146" y="484235"/>
                </a:lnTo>
                <a:lnTo>
                  <a:pt x="376083" y="465748"/>
                </a:lnTo>
                <a:lnTo>
                  <a:pt x="410966" y="441090"/>
                </a:lnTo>
                <a:lnTo>
                  <a:pt x="441090" y="410966"/>
                </a:lnTo>
                <a:lnTo>
                  <a:pt x="465748" y="376083"/>
                </a:lnTo>
                <a:lnTo>
                  <a:pt x="484235" y="337146"/>
                </a:lnTo>
                <a:lnTo>
                  <a:pt x="495845" y="294862"/>
                </a:lnTo>
                <a:lnTo>
                  <a:pt x="499872" y="249936"/>
                </a:lnTo>
                <a:lnTo>
                  <a:pt x="495845" y="205009"/>
                </a:lnTo>
                <a:lnTo>
                  <a:pt x="484235" y="162725"/>
                </a:lnTo>
                <a:lnTo>
                  <a:pt x="465748" y="123788"/>
                </a:lnTo>
                <a:lnTo>
                  <a:pt x="441090" y="88905"/>
                </a:lnTo>
                <a:lnTo>
                  <a:pt x="410966" y="58781"/>
                </a:lnTo>
                <a:lnTo>
                  <a:pt x="376083" y="34123"/>
                </a:lnTo>
                <a:lnTo>
                  <a:pt x="337146" y="15636"/>
                </a:lnTo>
                <a:lnTo>
                  <a:pt x="294862" y="4026"/>
                </a:lnTo>
                <a:lnTo>
                  <a:pt x="249936" y="0"/>
                </a:lnTo>
                <a:close/>
              </a:path>
            </a:pathLst>
          </a:custGeom>
          <a:solidFill>
            <a:srgbClr val="3185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89086" y="1535683"/>
            <a:ext cx="118237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 b="0">
                <a:solidFill>
                  <a:srgbClr val="808080"/>
                </a:solidFill>
                <a:latin typeface="Century Gothic"/>
                <a:cs typeface="Century Gothic"/>
              </a:rPr>
              <a:t>New</a:t>
            </a:r>
            <a:r>
              <a:rPr dirty="0" sz="2000" spc="-100" b="0">
                <a:solidFill>
                  <a:srgbClr val="808080"/>
                </a:solidFill>
                <a:latin typeface="Century Gothic"/>
                <a:cs typeface="Century Gothic"/>
              </a:rPr>
              <a:t> </a:t>
            </a:r>
            <a:r>
              <a:rPr dirty="0" sz="2000" b="0">
                <a:solidFill>
                  <a:srgbClr val="808080"/>
                </a:solidFill>
                <a:latin typeface="Century Gothic"/>
                <a:cs typeface="Century Gothic"/>
              </a:rPr>
              <a:t>York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7565" y="4911986"/>
            <a:ext cx="5753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808080"/>
                </a:solidFill>
                <a:latin typeface="Century Gothic"/>
                <a:cs typeface="Century Gothic"/>
              </a:rPr>
              <a:t>P</a:t>
            </a:r>
            <a:r>
              <a:rPr dirty="0" sz="2000" spc="-5">
                <a:solidFill>
                  <a:srgbClr val="808080"/>
                </a:solidFill>
                <a:latin typeface="Century Gothic"/>
                <a:cs typeface="Century Gothic"/>
              </a:rPr>
              <a:t>a</a:t>
            </a:r>
            <a:r>
              <a:rPr dirty="0" sz="2000" spc="-5">
                <a:solidFill>
                  <a:srgbClr val="808080"/>
                </a:solidFill>
                <a:latin typeface="Century Gothic"/>
                <a:cs typeface="Century Gothic"/>
              </a:rPr>
              <a:t>r</a:t>
            </a:r>
            <a:r>
              <a:rPr dirty="0" sz="2000" spc="-5">
                <a:solidFill>
                  <a:srgbClr val="808080"/>
                </a:solidFill>
                <a:latin typeface="Century Gothic"/>
                <a:cs typeface="Century Gothic"/>
              </a:rPr>
              <a:t>i</a:t>
            </a:r>
            <a:r>
              <a:rPr dirty="0" sz="2000">
                <a:solidFill>
                  <a:srgbClr val="808080"/>
                </a:solidFill>
                <a:latin typeface="Century Gothic"/>
                <a:cs typeface="Century Gothic"/>
              </a:rPr>
              <a:t>s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1232" y="4911986"/>
            <a:ext cx="9594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808080"/>
                </a:solidFill>
                <a:latin typeface="Century Gothic"/>
                <a:cs typeface="Century Gothic"/>
              </a:rPr>
              <a:t>Lo</a:t>
            </a:r>
            <a:r>
              <a:rPr dirty="0" sz="2000">
                <a:solidFill>
                  <a:srgbClr val="808080"/>
                </a:solidFill>
                <a:latin typeface="Century Gothic"/>
                <a:cs typeface="Century Gothic"/>
              </a:rPr>
              <a:t>n</a:t>
            </a:r>
            <a:r>
              <a:rPr dirty="0" sz="2000" spc="-5">
                <a:solidFill>
                  <a:srgbClr val="808080"/>
                </a:solidFill>
                <a:latin typeface="Century Gothic"/>
                <a:cs typeface="Century Gothic"/>
              </a:rPr>
              <a:t>don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26282" y="1678717"/>
            <a:ext cx="8547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solidFill>
                  <a:srgbClr val="808080"/>
                </a:solidFill>
                <a:latin typeface="Century Gothic"/>
                <a:cs typeface="Century Gothic"/>
              </a:rPr>
              <a:t>N</a:t>
            </a:r>
            <a:r>
              <a:rPr dirty="0" sz="2000" spc="-5">
                <a:solidFill>
                  <a:srgbClr val="808080"/>
                </a:solidFill>
                <a:latin typeface="Century Gothic"/>
                <a:cs typeface="Century Gothic"/>
              </a:rPr>
              <a:t>o</a:t>
            </a:r>
            <a:r>
              <a:rPr dirty="0" sz="2000" spc="15">
                <a:solidFill>
                  <a:srgbClr val="808080"/>
                </a:solidFill>
                <a:latin typeface="Century Gothic"/>
                <a:cs typeface="Century Gothic"/>
              </a:rPr>
              <a:t>t</a:t>
            </a:r>
            <a:r>
              <a:rPr dirty="0" sz="2000" spc="-5">
                <a:solidFill>
                  <a:srgbClr val="808080"/>
                </a:solidFill>
                <a:latin typeface="Century Gothic"/>
                <a:cs typeface="Century Gothic"/>
              </a:rPr>
              <a:t>ary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62400" y="2688335"/>
            <a:ext cx="448945" cy="1306195"/>
          </a:xfrm>
          <a:custGeom>
            <a:avLst/>
            <a:gdLst/>
            <a:ahLst/>
            <a:cxnLst/>
            <a:rect l="l" t="t" r="r" b="b"/>
            <a:pathLst>
              <a:path w="448945" h="1306195">
                <a:moveTo>
                  <a:pt x="0" y="0"/>
                </a:moveTo>
                <a:lnTo>
                  <a:pt x="448360" y="1305991"/>
                </a:lnTo>
              </a:path>
            </a:pathLst>
          </a:custGeom>
          <a:ln w="12700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70601" y="3969950"/>
            <a:ext cx="72390" cy="84455"/>
          </a:xfrm>
          <a:custGeom>
            <a:avLst/>
            <a:gdLst/>
            <a:ahLst/>
            <a:cxnLst/>
            <a:rect l="l" t="t" r="r" b="b"/>
            <a:pathLst>
              <a:path w="72389" h="84454">
                <a:moveTo>
                  <a:pt x="72072" y="0"/>
                </a:moveTo>
                <a:lnTo>
                  <a:pt x="0" y="24739"/>
                </a:lnTo>
                <a:lnTo>
                  <a:pt x="60769" y="84442"/>
                </a:lnTo>
                <a:lnTo>
                  <a:pt x="72072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86164" y="2955035"/>
            <a:ext cx="266065" cy="1089660"/>
          </a:xfrm>
          <a:custGeom>
            <a:avLst/>
            <a:gdLst/>
            <a:ahLst/>
            <a:cxnLst/>
            <a:rect l="l" t="t" r="r" b="b"/>
            <a:pathLst>
              <a:path w="266065" h="1089660">
                <a:moveTo>
                  <a:pt x="265518" y="0"/>
                </a:moveTo>
                <a:lnTo>
                  <a:pt x="0" y="1089647"/>
                </a:lnTo>
              </a:path>
            </a:pathLst>
          </a:custGeom>
          <a:ln w="12700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52150" y="4023329"/>
            <a:ext cx="74295" cy="83185"/>
          </a:xfrm>
          <a:custGeom>
            <a:avLst/>
            <a:gdLst/>
            <a:ahLst/>
            <a:cxnLst/>
            <a:rect l="l" t="t" r="r" b="b"/>
            <a:pathLst>
              <a:path w="74295" h="83185">
                <a:moveTo>
                  <a:pt x="0" y="0"/>
                </a:moveTo>
                <a:lnTo>
                  <a:pt x="18986" y="83058"/>
                </a:lnTo>
                <a:lnTo>
                  <a:pt x="74041" y="18034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51959" y="2423160"/>
            <a:ext cx="2023110" cy="1811020"/>
          </a:xfrm>
          <a:custGeom>
            <a:avLst/>
            <a:gdLst/>
            <a:ahLst/>
            <a:cxnLst/>
            <a:rect l="l" t="t" r="r" b="b"/>
            <a:pathLst>
              <a:path w="2023110" h="1811020">
                <a:moveTo>
                  <a:pt x="0" y="0"/>
                </a:moveTo>
                <a:lnTo>
                  <a:pt x="2022563" y="1810727"/>
                </a:lnTo>
              </a:path>
            </a:pathLst>
          </a:custGeom>
          <a:ln w="12700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39648" y="4197029"/>
            <a:ext cx="82550" cy="79375"/>
          </a:xfrm>
          <a:custGeom>
            <a:avLst/>
            <a:gdLst/>
            <a:ahLst/>
            <a:cxnLst/>
            <a:rect l="l" t="t" r="r" b="b"/>
            <a:pathLst>
              <a:path w="82550" h="79375">
                <a:moveTo>
                  <a:pt x="50825" y="0"/>
                </a:moveTo>
                <a:lnTo>
                  <a:pt x="0" y="56769"/>
                </a:lnTo>
                <a:lnTo>
                  <a:pt x="82181" y="79209"/>
                </a:lnTo>
                <a:lnTo>
                  <a:pt x="50825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68367" y="2292095"/>
            <a:ext cx="1930400" cy="20955"/>
          </a:xfrm>
          <a:custGeom>
            <a:avLst/>
            <a:gdLst/>
            <a:ahLst/>
            <a:cxnLst/>
            <a:rect l="l" t="t" r="r" b="b"/>
            <a:pathLst>
              <a:path w="1930400" h="20955">
                <a:moveTo>
                  <a:pt x="0" y="0"/>
                </a:moveTo>
                <a:lnTo>
                  <a:pt x="1930171" y="20878"/>
                </a:lnTo>
              </a:path>
            </a:pathLst>
          </a:custGeom>
          <a:ln w="12700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85429" y="227472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825" y="0"/>
                </a:moveTo>
                <a:lnTo>
                  <a:pt x="0" y="76200"/>
                </a:lnTo>
                <a:lnTo>
                  <a:pt x="76606" y="38925"/>
                </a:lnTo>
                <a:lnTo>
                  <a:pt x="825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69845" y="2569464"/>
            <a:ext cx="1748155" cy="1494790"/>
          </a:xfrm>
          <a:custGeom>
            <a:avLst/>
            <a:gdLst/>
            <a:ahLst/>
            <a:cxnLst/>
            <a:rect l="l" t="t" r="r" b="b"/>
            <a:pathLst>
              <a:path w="1748154" h="1494789">
                <a:moveTo>
                  <a:pt x="1747977" y="0"/>
                </a:moveTo>
                <a:lnTo>
                  <a:pt x="0" y="1494332"/>
                </a:lnTo>
              </a:path>
            </a:pathLst>
          </a:custGeom>
          <a:ln w="12699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21578" y="4026584"/>
            <a:ext cx="83185" cy="78740"/>
          </a:xfrm>
          <a:custGeom>
            <a:avLst/>
            <a:gdLst/>
            <a:ahLst/>
            <a:cxnLst/>
            <a:rect l="l" t="t" r="r" b="b"/>
            <a:pathLst>
              <a:path w="83185" h="78739">
                <a:moveTo>
                  <a:pt x="33159" y="0"/>
                </a:moveTo>
                <a:lnTo>
                  <a:pt x="0" y="78473"/>
                </a:lnTo>
                <a:lnTo>
                  <a:pt x="82676" y="57912"/>
                </a:lnTo>
                <a:lnTo>
                  <a:pt x="3315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75581" y="4600955"/>
            <a:ext cx="927735" cy="8890"/>
          </a:xfrm>
          <a:custGeom>
            <a:avLst/>
            <a:gdLst/>
            <a:ahLst/>
            <a:cxnLst/>
            <a:rect l="l" t="t" r="r" b="b"/>
            <a:pathLst>
              <a:path w="927735" h="8889">
                <a:moveTo>
                  <a:pt x="927265" y="0"/>
                </a:moveTo>
                <a:lnTo>
                  <a:pt x="0" y="8801"/>
                </a:lnTo>
              </a:path>
            </a:pathLst>
          </a:custGeom>
          <a:ln w="12700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12082" y="4571530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5831" y="0"/>
                </a:moveTo>
                <a:lnTo>
                  <a:pt x="0" y="38823"/>
                </a:lnTo>
                <a:lnTo>
                  <a:pt x="76555" y="76200"/>
                </a:lnTo>
                <a:lnTo>
                  <a:pt x="7583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6319" y="2667000"/>
            <a:ext cx="1706880" cy="2682240"/>
          </a:xfrm>
          <a:prstGeom prst="rect">
            <a:avLst/>
          </a:prstGeom>
          <a:solidFill>
            <a:srgbClr val="B3A2C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Times New Roman"/>
              <a:cs typeface="Times New Roman"/>
            </a:endParaRPr>
          </a:p>
          <a:p>
            <a:pPr marL="383540" marR="213995" indent="-163195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r>
              <a:rPr dirty="0" sz="1800" spc="-15">
                <a:solidFill>
                  <a:srgbClr val="FFFFFF"/>
                </a:solidFill>
                <a:latin typeface="Century Gothic"/>
                <a:cs typeface="Century Gothic"/>
              </a:rPr>
              <a:t>an</a:t>
            </a:r>
            <a:r>
              <a:rPr dirty="0" sz="1800" spc="-1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dirty="0" sz="1800" spc="-15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dirty="0" sz="1800" spc="-10">
                <a:solidFill>
                  <a:srgbClr val="FFFFFF"/>
                </a:solidFill>
                <a:latin typeface="Century Gothic"/>
                <a:cs typeface="Century Gothic"/>
              </a:rPr>
              <a:t>c</a:t>
            </a:r>
            <a:r>
              <a:rPr dirty="0" sz="1800" spc="-1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dirty="0" sz="1800" spc="15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dirty="0" sz="1800">
                <a:solidFill>
                  <a:srgbClr val="FFFFFF"/>
                </a:solidFill>
                <a:latin typeface="Century Gothic"/>
                <a:cs typeface="Century Gothic"/>
              </a:rPr>
              <a:t>n  </a:t>
            </a:r>
            <a:r>
              <a:rPr dirty="0" sz="1800" spc="-10">
                <a:solidFill>
                  <a:srgbClr val="FFFFFF"/>
                </a:solidFill>
                <a:latin typeface="Century Gothic"/>
                <a:cs typeface="Century Gothic"/>
              </a:rPr>
              <a:t>Created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4300" y="2667000"/>
            <a:ext cx="1706880" cy="2682240"/>
          </a:xfrm>
          <a:prstGeom prst="rect">
            <a:avLst/>
          </a:prstGeom>
          <a:solidFill>
            <a:srgbClr val="B3A2C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FFFFFF"/>
                </a:solidFill>
                <a:latin typeface="Century Gothic"/>
                <a:cs typeface="Century Gothic"/>
              </a:rPr>
              <a:t>Approvals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2280" y="2667000"/>
            <a:ext cx="1706880" cy="2682240"/>
          </a:xfrm>
          <a:prstGeom prst="rect">
            <a:avLst/>
          </a:prstGeom>
          <a:solidFill>
            <a:srgbClr val="B3A2C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FFFFFF"/>
                </a:solidFill>
                <a:latin typeface="Century Gothic"/>
                <a:cs typeface="Century Gothic"/>
              </a:rPr>
              <a:t>Concensus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00259" y="2667000"/>
            <a:ext cx="1706880" cy="2682240"/>
          </a:xfrm>
          <a:prstGeom prst="rect">
            <a:avLst/>
          </a:prstGeom>
          <a:solidFill>
            <a:srgbClr val="B3A2C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27686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FFFFFF"/>
                </a:solidFill>
                <a:latin typeface="Century Gothic"/>
                <a:cs typeface="Century Gothic"/>
              </a:rPr>
              <a:t>Recording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18460" y="3802379"/>
            <a:ext cx="830580" cy="411480"/>
          </a:xfrm>
          <a:custGeom>
            <a:avLst/>
            <a:gdLst/>
            <a:ahLst/>
            <a:cxnLst/>
            <a:rect l="l" t="t" r="r" b="b"/>
            <a:pathLst>
              <a:path w="830579" h="411479">
                <a:moveTo>
                  <a:pt x="624840" y="0"/>
                </a:moveTo>
                <a:lnTo>
                  <a:pt x="624840" y="102870"/>
                </a:lnTo>
                <a:lnTo>
                  <a:pt x="0" y="102870"/>
                </a:lnTo>
                <a:lnTo>
                  <a:pt x="0" y="308610"/>
                </a:lnTo>
                <a:lnTo>
                  <a:pt x="624840" y="308610"/>
                </a:lnTo>
                <a:lnTo>
                  <a:pt x="624840" y="411480"/>
                </a:lnTo>
                <a:lnTo>
                  <a:pt x="830580" y="205740"/>
                </a:lnTo>
                <a:lnTo>
                  <a:pt x="62484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94419" y="3802379"/>
            <a:ext cx="830580" cy="411480"/>
          </a:xfrm>
          <a:custGeom>
            <a:avLst/>
            <a:gdLst/>
            <a:ahLst/>
            <a:cxnLst/>
            <a:rect l="l" t="t" r="r" b="b"/>
            <a:pathLst>
              <a:path w="830579" h="411479">
                <a:moveTo>
                  <a:pt x="624840" y="0"/>
                </a:moveTo>
                <a:lnTo>
                  <a:pt x="624840" y="102870"/>
                </a:lnTo>
                <a:lnTo>
                  <a:pt x="0" y="102870"/>
                </a:lnTo>
                <a:lnTo>
                  <a:pt x="0" y="308610"/>
                </a:lnTo>
                <a:lnTo>
                  <a:pt x="624840" y="308610"/>
                </a:lnTo>
                <a:lnTo>
                  <a:pt x="624840" y="411480"/>
                </a:lnTo>
                <a:lnTo>
                  <a:pt x="830580" y="205740"/>
                </a:lnTo>
                <a:lnTo>
                  <a:pt x="62484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06440" y="3860291"/>
            <a:ext cx="830580" cy="411480"/>
          </a:xfrm>
          <a:custGeom>
            <a:avLst/>
            <a:gdLst/>
            <a:ahLst/>
            <a:cxnLst/>
            <a:rect l="l" t="t" r="r" b="b"/>
            <a:pathLst>
              <a:path w="830579" h="411479">
                <a:moveTo>
                  <a:pt x="624840" y="0"/>
                </a:moveTo>
                <a:lnTo>
                  <a:pt x="624840" y="102869"/>
                </a:lnTo>
                <a:lnTo>
                  <a:pt x="0" y="102869"/>
                </a:lnTo>
                <a:lnTo>
                  <a:pt x="0" y="308609"/>
                </a:lnTo>
                <a:lnTo>
                  <a:pt x="624840" y="308609"/>
                </a:lnTo>
                <a:lnTo>
                  <a:pt x="624840" y="411479"/>
                </a:lnTo>
                <a:lnTo>
                  <a:pt x="830580" y="205739"/>
                </a:lnTo>
                <a:lnTo>
                  <a:pt x="62484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3589017"/>
            <a:ext cx="1714500" cy="1382395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 sz="4800" spc="-5" b="1">
                <a:solidFill>
                  <a:srgbClr val="0070C0"/>
                </a:solidFill>
                <a:latin typeface="Century Gothic"/>
                <a:cs typeface="Century Gothic"/>
              </a:rPr>
              <a:t>Try</a:t>
            </a:r>
            <a:r>
              <a:rPr dirty="0" sz="4800" spc="-25" b="1">
                <a:solidFill>
                  <a:srgbClr val="0070C0"/>
                </a:solidFill>
                <a:latin typeface="Century Gothic"/>
                <a:cs typeface="Century Gothic"/>
              </a:rPr>
              <a:t> </a:t>
            </a:r>
            <a:r>
              <a:rPr dirty="0" sz="4800" spc="-5" b="1">
                <a:solidFill>
                  <a:srgbClr val="0070C0"/>
                </a:solidFill>
                <a:latin typeface="Century Gothic"/>
                <a:cs typeface="Century Gothic"/>
              </a:rPr>
              <a:t>it</a:t>
            </a:r>
            <a:endParaRPr sz="4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400" spc="-5">
                <a:solidFill>
                  <a:srgbClr val="8A8A8A"/>
                </a:solidFill>
                <a:latin typeface="Century Gothic"/>
                <a:cs typeface="Century Gothic"/>
              </a:rPr>
              <a:t>Bit.ly/2Ud3E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944" y="54864"/>
            <a:ext cx="7758683" cy="6301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8596" y="477012"/>
            <a:ext cx="8243315" cy="5676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Thank</a:t>
            </a:r>
            <a:r>
              <a:rPr dirty="0" spc="-70"/>
              <a:t> </a:t>
            </a:r>
            <a:r>
              <a:rPr dirty="0" spc="-5"/>
              <a:t>You!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2439" y="3592384"/>
            <a:ext cx="26269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entury Gothic"/>
                <a:cs typeface="Century Gothic"/>
                <a:hlinkClick r:id="rId2"/>
              </a:rPr>
              <a:t>isstyc@nus.edu.sg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834"/>
            <a:ext cx="44513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00"/>
                </a:solidFill>
              </a:rPr>
              <a:t>What </a:t>
            </a:r>
            <a:r>
              <a:rPr dirty="0" sz="3600">
                <a:solidFill>
                  <a:srgbClr val="000000"/>
                </a:solidFill>
              </a:rPr>
              <a:t>is</a:t>
            </a:r>
            <a:r>
              <a:rPr dirty="0" sz="3600" spc="-25">
                <a:solidFill>
                  <a:srgbClr val="000000"/>
                </a:solidFill>
              </a:rPr>
              <a:t> </a:t>
            </a:r>
            <a:r>
              <a:rPr dirty="0" sz="3600" spc="-5">
                <a:solidFill>
                  <a:srgbClr val="000000"/>
                </a:solidFill>
              </a:rPr>
              <a:t>Blockchain?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547810"/>
            <a:ext cx="96704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entury Gothic"/>
                <a:cs typeface="Century Gothic"/>
              </a:rPr>
              <a:t>A continuous </a:t>
            </a:r>
            <a:r>
              <a:rPr dirty="0" sz="2800" spc="-10">
                <a:latin typeface="Century Gothic"/>
                <a:cs typeface="Century Gothic"/>
              </a:rPr>
              <a:t>and </a:t>
            </a:r>
            <a:r>
              <a:rPr dirty="0" sz="2800" spc="-5">
                <a:latin typeface="Century Gothic"/>
                <a:cs typeface="Century Gothic"/>
              </a:rPr>
              <a:t>growing chain </a:t>
            </a:r>
            <a:r>
              <a:rPr dirty="0" sz="2800">
                <a:latin typeface="Century Gothic"/>
                <a:cs typeface="Century Gothic"/>
              </a:rPr>
              <a:t>of </a:t>
            </a:r>
            <a:r>
              <a:rPr dirty="0" sz="2800" spc="-5">
                <a:latin typeface="Century Gothic"/>
                <a:cs typeface="Century Gothic"/>
              </a:rPr>
              <a:t>records </a:t>
            </a:r>
            <a:r>
              <a:rPr dirty="0" sz="2800" spc="5">
                <a:latin typeface="Century Gothic"/>
                <a:cs typeface="Century Gothic"/>
              </a:rPr>
              <a:t>in </a:t>
            </a:r>
            <a:r>
              <a:rPr dirty="0" sz="2800" spc="-5">
                <a:latin typeface="Century Gothic"/>
                <a:cs typeface="Century Gothic"/>
              </a:rPr>
              <a:t>a</a:t>
            </a:r>
            <a:r>
              <a:rPr dirty="0" sz="2800" spc="60">
                <a:latin typeface="Century Gothic"/>
                <a:cs typeface="Century Gothic"/>
              </a:rPr>
              <a:t> </a:t>
            </a:r>
            <a:r>
              <a:rPr dirty="0" sz="2800" spc="-10">
                <a:latin typeface="Century Gothic"/>
                <a:cs typeface="Century Gothic"/>
              </a:rPr>
              <a:t>ledger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44139" y="2590800"/>
            <a:ext cx="4931663" cy="3288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05834"/>
            <a:ext cx="44513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00"/>
                </a:solidFill>
              </a:rPr>
              <a:t>What </a:t>
            </a:r>
            <a:r>
              <a:rPr dirty="0" sz="3600">
                <a:solidFill>
                  <a:srgbClr val="000000"/>
                </a:solidFill>
              </a:rPr>
              <a:t>is</a:t>
            </a:r>
            <a:r>
              <a:rPr dirty="0" sz="3600" spc="-25">
                <a:solidFill>
                  <a:srgbClr val="000000"/>
                </a:solidFill>
              </a:rPr>
              <a:t> </a:t>
            </a:r>
            <a:r>
              <a:rPr dirty="0" sz="3600" spc="-5">
                <a:solidFill>
                  <a:srgbClr val="000000"/>
                </a:solidFill>
              </a:rPr>
              <a:t>Blockchain?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610100" y="3192779"/>
            <a:ext cx="2971800" cy="2562225"/>
          </a:xfrm>
          <a:custGeom>
            <a:avLst/>
            <a:gdLst/>
            <a:ahLst/>
            <a:cxnLst/>
            <a:rect l="l" t="t" r="r" b="b"/>
            <a:pathLst>
              <a:path w="2971800" h="2562225">
                <a:moveTo>
                  <a:pt x="0" y="2561844"/>
                </a:moveTo>
                <a:lnTo>
                  <a:pt x="1485900" y="0"/>
                </a:lnTo>
                <a:lnTo>
                  <a:pt x="2971800" y="2561844"/>
                </a:lnTo>
                <a:lnTo>
                  <a:pt x="0" y="2561844"/>
                </a:lnTo>
                <a:close/>
              </a:path>
            </a:pathLst>
          </a:custGeom>
          <a:ln w="57912">
            <a:solidFill>
              <a:srgbClr val="3185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6938" y="1808352"/>
            <a:ext cx="5950585" cy="1243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entury Gothic"/>
                <a:cs typeface="Century Gothic"/>
              </a:rPr>
              <a:t>3 </a:t>
            </a:r>
            <a:r>
              <a:rPr dirty="0" sz="2800" spc="-10">
                <a:latin typeface="Century Gothic"/>
                <a:cs typeface="Century Gothic"/>
              </a:rPr>
              <a:t>key </a:t>
            </a:r>
            <a:r>
              <a:rPr dirty="0" sz="2800" spc="-5">
                <a:latin typeface="Century Gothic"/>
                <a:cs typeface="Century Gothic"/>
              </a:rPr>
              <a:t>principles of</a:t>
            </a:r>
            <a:r>
              <a:rPr dirty="0" sz="2800" spc="20">
                <a:latin typeface="Century Gothic"/>
                <a:cs typeface="Century Gothic"/>
              </a:rPr>
              <a:t> </a:t>
            </a:r>
            <a:r>
              <a:rPr dirty="0" sz="2800" spc="-5">
                <a:latin typeface="Century Gothic"/>
                <a:cs typeface="Century Gothic"/>
              </a:rPr>
              <a:t>Blockchain</a:t>
            </a:r>
            <a:endParaRPr sz="2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2000" b="1">
                <a:solidFill>
                  <a:srgbClr val="1302EE"/>
                </a:solidFill>
                <a:latin typeface="Century Gothic"/>
                <a:cs typeface="Century Gothic"/>
              </a:rPr>
              <a:t>Imm</a:t>
            </a:r>
            <a:r>
              <a:rPr dirty="0" sz="2000" spc="-5" b="1">
                <a:solidFill>
                  <a:srgbClr val="1302EE"/>
                </a:solidFill>
                <a:latin typeface="Century Gothic"/>
                <a:cs typeface="Century Gothic"/>
              </a:rPr>
              <a:t>ut</a:t>
            </a:r>
            <a:r>
              <a:rPr dirty="0" sz="2000" spc="-5" b="1">
                <a:solidFill>
                  <a:srgbClr val="1302EE"/>
                </a:solidFill>
                <a:latin typeface="Century Gothic"/>
                <a:cs typeface="Century Gothic"/>
              </a:rPr>
              <a:t>ab</a:t>
            </a:r>
            <a:r>
              <a:rPr dirty="0" sz="2000" spc="-5" b="1">
                <a:solidFill>
                  <a:srgbClr val="1302EE"/>
                </a:solidFill>
                <a:latin typeface="Century Gothic"/>
                <a:cs typeface="Century Gothic"/>
              </a:rPr>
              <a:t>l</a:t>
            </a:r>
            <a:r>
              <a:rPr dirty="0" sz="2000" b="1">
                <a:solidFill>
                  <a:srgbClr val="1302EE"/>
                </a:solidFill>
                <a:latin typeface="Century Gothic"/>
                <a:cs typeface="Century Gothic"/>
              </a:rPr>
              <a:t>e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67111" y="5801575"/>
            <a:ext cx="13214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1302EE"/>
                </a:solidFill>
                <a:latin typeface="Century Gothic"/>
                <a:cs typeface="Century Gothic"/>
              </a:rPr>
              <a:t>Distributed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63564" y="5870801"/>
            <a:ext cx="173926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1302EE"/>
                </a:solidFill>
                <a:latin typeface="Century Gothic"/>
                <a:cs typeface="Century Gothic"/>
              </a:rPr>
              <a:t>Decentralized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7" y="1434036"/>
            <a:ext cx="4161154" cy="1361440"/>
          </a:xfrm>
          <a:prstGeom prst="rect"/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/>
              <a:t>Immutability</a:t>
            </a:r>
          </a:p>
          <a:p>
            <a:pPr marL="12700" marR="5080">
              <a:lnSpc>
                <a:spcPts val="2700"/>
              </a:lnSpc>
              <a:spcBef>
                <a:spcPts val="765"/>
              </a:spcBef>
            </a:pPr>
            <a:r>
              <a:rPr dirty="0" sz="2500" spc="-5" b="0">
                <a:solidFill>
                  <a:srgbClr val="000000"/>
                </a:solidFill>
                <a:latin typeface="Century Gothic"/>
                <a:cs typeface="Century Gothic"/>
              </a:rPr>
              <a:t>Chained blocks cannot be  altered</a:t>
            </a:r>
            <a:endParaRPr sz="25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527" y="3323335"/>
            <a:ext cx="4196080" cy="83629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195"/>
              </a:lnSpc>
              <a:spcBef>
                <a:spcPts val="95"/>
              </a:spcBef>
            </a:pPr>
            <a:r>
              <a:rPr dirty="0" sz="2800">
                <a:latin typeface="Century Gothic"/>
                <a:cs typeface="Century Gothic"/>
              </a:rPr>
              <a:t>Immutability </a:t>
            </a:r>
            <a:r>
              <a:rPr dirty="0" sz="2800" spc="-5">
                <a:latin typeface="Century Gothic"/>
                <a:cs typeface="Century Gothic"/>
              </a:rPr>
              <a:t>gives rise</a:t>
            </a:r>
            <a:r>
              <a:rPr dirty="0" sz="2800" spc="-70">
                <a:latin typeface="Century Gothic"/>
                <a:cs typeface="Century Gothic"/>
              </a:rPr>
              <a:t> </a:t>
            </a:r>
            <a:r>
              <a:rPr dirty="0" sz="2800" spc="-5">
                <a:latin typeface="Century Gothic"/>
                <a:cs typeface="Century Gothic"/>
              </a:rPr>
              <a:t>to</a:t>
            </a:r>
            <a:endParaRPr sz="2800">
              <a:latin typeface="Century Gothic"/>
              <a:cs typeface="Century Gothic"/>
            </a:endParaRPr>
          </a:p>
          <a:p>
            <a:pPr marL="12700">
              <a:lnSpc>
                <a:spcPts val="3195"/>
              </a:lnSpc>
            </a:pPr>
            <a:r>
              <a:rPr dirty="0" sz="2800" spc="-10" b="1">
                <a:latin typeface="Century Gothic"/>
                <a:cs typeface="Century Gothic"/>
              </a:rPr>
              <a:t>TRUST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3847" y="1770888"/>
            <a:ext cx="4591811" cy="3063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dirty="0" spc="-5"/>
              <a:t>Traditional Centralised  </a:t>
            </a:r>
            <a:r>
              <a:rPr dirty="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527" y="2515616"/>
            <a:ext cx="4302760" cy="23837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 marR="231775">
              <a:lnSpc>
                <a:spcPts val="2700"/>
              </a:lnSpc>
              <a:spcBef>
                <a:spcPts val="434"/>
              </a:spcBef>
            </a:pPr>
            <a:r>
              <a:rPr dirty="0" sz="2500">
                <a:latin typeface="Century Gothic"/>
                <a:cs typeface="Century Gothic"/>
              </a:rPr>
              <a:t>Single </a:t>
            </a:r>
            <a:r>
              <a:rPr dirty="0" sz="2500" spc="-5">
                <a:latin typeface="Century Gothic"/>
                <a:cs typeface="Century Gothic"/>
              </a:rPr>
              <a:t>point of </a:t>
            </a:r>
            <a:r>
              <a:rPr dirty="0" sz="2500">
                <a:latin typeface="Century Gothic"/>
                <a:cs typeface="Century Gothic"/>
              </a:rPr>
              <a:t>service</a:t>
            </a:r>
            <a:r>
              <a:rPr dirty="0" sz="2500" spc="-105">
                <a:latin typeface="Century Gothic"/>
                <a:cs typeface="Century Gothic"/>
              </a:rPr>
              <a:t> </a:t>
            </a:r>
            <a:r>
              <a:rPr dirty="0" sz="2500" spc="-5">
                <a:latin typeface="Century Gothic"/>
                <a:cs typeface="Century Gothic"/>
              </a:rPr>
              <a:t>and  control</a:t>
            </a:r>
            <a:endParaRPr sz="25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ts val="3690"/>
              </a:lnSpc>
            </a:pPr>
            <a:r>
              <a:rPr dirty="0" sz="3200" b="1">
                <a:solidFill>
                  <a:srgbClr val="1302EE"/>
                </a:solidFill>
                <a:latin typeface="Century Gothic"/>
                <a:cs typeface="Century Gothic"/>
              </a:rPr>
              <a:t>Highly</a:t>
            </a:r>
            <a:r>
              <a:rPr dirty="0" sz="3200" spc="-45" b="1">
                <a:solidFill>
                  <a:srgbClr val="1302EE"/>
                </a:solidFill>
                <a:latin typeface="Century Gothic"/>
                <a:cs typeface="Century Gothic"/>
              </a:rPr>
              <a:t> </a:t>
            </a:r>
            <a:r>
              <a:rPr dirty="0" sz="3200" spc="-5" b="1">
                <a:solidFill>
                  <a:srgbClr val="1302EE"/>
                </a:solidFill>
                <a:latin typeface="Century Gothic"/>
                <a:cs typeface="Century Gothic"/>
              </a:rPr>
              <a:t>fail-dependent</a:t>
            </a:r>
            <a:endParaRPr sz="3200">
              <a:latin typeface="Century Gothic"/>
              <a:cs typeface="Century Gothic"/>
            </a:endParaRPr>
          </a:p>
          <a:p>
            <a:pPr marL="12700">
              <a:lnSpc>
                <a:spcPts val="2850"/>
              </a:lnSpc>
            </a:pPr>
            <a:r>
              <a:rPr dirty="0" sz="2500" spc="-5">
                <a:latin typeface="Century Gothic"/>
                <a:cs typeface="Century Gothic"/>
              </a:rPr>
              <a:t>Large </a:t>
            </a:r>
            <a:r>
              <a:rPr dirty="0" sz="2500" spc="-10">
                <a:latin typeface="Century Gothic"/>
                <a:cs typeface="Century Gothic"/>
              </a:rPr>
              <a:t>bandwidth</a:t>
            </a:r>
            <a:endParaRPr sz="25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9464" y="1726692"/>
            <a:ext cx="3547871" cy="3646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7" y="1434036"/>
            <a:ext cx="3949065" cy="1018540"/>
          </a:xfrm>
          <a:prstGeom prst="rect"/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pc="-5"/>
              <a:t>Decentralised</a:t>
            </a: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2500" spc="-5" b="0">
                <a:solidFill>
                  <a:srgbClr val="000000"/>
                </a:solidFill>
                <a:latin typeface="Century Gothic"/>
                <a:cs typeface="Century Gothic"/>
              </a:rPr>
              <a:t>No </a:t>
            </a:r>
            <a:r>
              <a:rPr dirty="0" sz="2500" b="0">
                <a:solidFill>
                  <a:srgbClr val="000000"/>
                </a:solidFill>
                <a:latin typeface="Century Gothic"/>
                <a:cs typeface="Century Gothic"/>
              </a:rPr>
              <a:t>single </a:t>
            </a:r>
            <a:r>
              <a:rPr dirty="0" sz="2500" spc="-5" b="0">
                <a:solidFill>
                  <a:srgbClr val="000000"/>
                </a:solidFill>
                <a:latin typeface="Century Gothic"/>
                <a:cs typeface="Century Gothic"/>
              </a:rPr>
              <a:t>point of</a:t>
            </a:r>
            <a:r>
              <a:rPr dirty="0" sz="2500" spc="-80" b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dirty="0" sz="2500" spc="-5" b="0">
                <a:solidFill>
                  <a:srgbClr val="000000"/>
                </a:solidFill>
                <a:latin typeface="Century Gothic"/>
                <a:cs typeface="Century Gothic"/>
              </a:rPr>
              <a:t>storage</a:t>
            </a:r>
            <a:endParaRPr sz="25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20740" y="1940051"/>
            <a:ext cx="6001511" cy="3153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8527" y="2980436"/>
            <a:ext cx="4327525" cy="178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entury Gothic"/>
                <a:cs typeface="Century Gothic"/>
              </a:rPr>
              <a:t>No </a:t>
            </a:r>
            <a:r>
              <a:rPr dirty="0" sz="2800" spc="-5">
                <a:latin typeface="Century Gothic"/>
                <a:cs typeface="Century Gothic"/>
              </a:rPr>
              <a:t>single point </a:t>
            </a:r>
            <a:r>
              <a:rPr dirty="0" sz="2800">
                <a:latin typeface="Century Gothic"/>
                <a:cs typeface="Century Gothic"/>
              </a:rPr>
              <a:t>of</a:t>
            </a:r>
            <a:r>
              <a:rPr dirty="0" sz="2800" spc="15">
                <a:latin typeface="Century Gothic"/>
                <a:cs typeface="Century Gothic"/>
              </a:rPr>
              <a:t> </a:t>
            </a:r>
            <a:r>
              <a:rPr dirty="0" sz="2800" spc="-5">
                <a:latin typeface="Century Gothic"/>
                <a:cs typeface="Century Gothic"/>
              </a:rPr>
              <a:t>control</a:t>
            </a:r>
            <a:endParaRPr sz="2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ts val="3710"/>
              </a:lnSpc>
            </a:pPr>
            <a:r>
              <a:rPr dirty="0" sz="3200" spc="-5" b="1">
                <a:solidFill>
                  <a:srgbClr val="1302EE"/>
                </a:solidFill>
                <a:latin typeface="Century Gothic"/>
                <a:cs typeface="Century Gothic"/>
              </a:rPr>
              <a:t>Distributed</a:t>
            </a:r>
            <a:endParaRPr sz="3200">
              <a:latin typeface="Century Gothic"/>
              <a:cs typeface="Century Gothic"/>
            </a:endParaRPr>
          </a:p>
          <a:p>
            <a:pPr marL="12700">
              <a:lnSpc>
                <a:spcPts val="2870"/>
              </a:lnSpc>
            </a:pPr>
            <a:r>
              <a:rPr dirty="0" sz="2500" spc="-5">
                <a:latin typeface="Century Gothic"/>
                <a:cs typeface="Century Gothic"/>
              </a:rPr>
              <a:t>No </a:t>
            </a:r>
            <a:r>
              <a:rPr dirty="0" sz="2500">
                <a:latin typeface="Century Gothic"/>
                <a:cs typeface="Century Gothic"/>
              </a:rPr>
              <a:t>single </a:t>
            </a:r>
            <a:r>
              <a:rPr dirty="0" sz="2500" spc="-5">
                <a:latin typeface="Century Gothic"/>
                <a:cs typeface="Century Gothic"/>
              </a:rPr>
              <a:t>point of</a:t>
            </a:r>
            <a:r>
              <a:rPr dirty="0" sz="2500" spc="-30">
                <a:latin typeface="Century Gothic"/>
                <a:cs typeface="Century Gothic"/>
              </a:rPr>
              <a:t> </a:t>
            </a:r>
            <a:r>
              <a:rPr dirty="0" sz="2500" spc="-5">
                <a:latin typeface="Century Gothic"/>
                <a:cs typeface="Century Gothic"/>
              </a:rPr>
              <a:t>failure</a:t>
            </a:r>
            <a:endParaRPr sz="25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38" y="488060"/>
            <a:ext cx="38385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00"/>
                </a:solidFill>
              </a:rPr>
              <a:t>Why</a:t>
            </a:r>
            <a:r>
              <a:rPr dirty="0" sz="3600" spc="-30">
                <a:solidFill>
                  <a:srgbClr val="000000"/>
                </a:solidFill>
              </a:rPr>
              <a:t> </a:t>
            </a:r>
            <a:r>
              <a:rPr dirty="0" sz="3600" spc="-5">
                <a:solidFill>
                  <a:srgbClr val="000000"/>
                </a:solidFill>
              </a:rPr>
              <a:t>Blockchain?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#ISSLearningDay2018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38" y="1991677"/>
            <a:ext cx="6478270" cy="29565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 b="1" i="1">
                <a:solidFill>
                  <a:srgbClr val="1302EE"/>
                </a:solidFill>
                <a:latin typeface="Century Gothic"/>
                <a:cs typeface="Century Gothic"/>
              </a:rPr>
              <a:t>Peer </a:t>
            </a:r>
            <a:r>
              <a:rPr dirty="0" sz="2800" spc="-5" b="1" i="1">
                <a:solidFill>
                  <a:srgbClr val="1302EE"/>
                </a:solidFill>
                <a:latin typeface="Century Gothic"/>
                <a:cs typeface="Century Gothic"/>
              </a:rPr>
              <a:t>to </a:t>
            </a:r>
            <a:r>
              <a:rPr dirty="0" sz="2800" spc="-10" b="1" i="1">
                <a:solidFill>
                  <a:srgbClr val="1302EE"/>
                </a:solidFill>
                <a:latin typeface="Century Gothic"/>
                <a:cs typeface="Century Gothic"/>
              </a:rPr>
              <a:t>peer</a:t>
            </a:r>
            <a:r>
              <a:rPr dirty="0" sz="2800" spc="25" b="1" i="1">
                <a:solidFill>
                  <a:srgbClr val="1302EE"/>
                </a:solidFill>
                <a:latin typeface="Century Gothic"/>
                <a:cs typeface="Century Gothic"/>
              </a:rPr>
              <a:t> </a:t>
            </a:r>
            <a:r>
              <a:rPr dirty="0" sz="2800" spc="-5" b="1" i="1">
                <a:solidFill>
                  <a:srgbClr val="1302EE"/>
                </a:solidFill>
                <a:latin typeface="Century Gothic"/>
                <a:cs typeface="Century Gothic"/>
              </a:rPr>
              <a:t>transaction</a:t>
            </a:r>
            <a:r>
              <a:rPr dirty="0" sz="2800" spc="-5">
                <a:latin typeface="Century Gothic"/>
                <a:cs typeface="Century Gothic"/>
              </a:rPr>
              <a:t>:</a:t>
            </a:r>
            <a:endParaRPr sz="2800">
              <a:latin typeface="Century Gothic"/>
              <a:cs typeface="Century Gothic"/>
            </a:endParaRPr>
          </a:p>
          <a:p>
            <a:pPr lvl="1" marL="6985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>
                <a:latin typeface="Century Gothic"/>
                <a:cs typeface="Century Gothic"/>
              </a:rPr>
              <a:t>Nodes of the </a:t>
            </a:r>
            <a:r>
              <a:rPr dirty="0" sz="2400" spc="-5">
                <a:latin typeface="Century Gothic"/>
                <a:cs typeface="Century Gothic"/>
              </a:rPr>
              <a:t>network works </a:t>
            </a:r>
            <a:r>
              <a:rPr dirty="0" sz="2400">
                <a:latin typeface="Century Gothic"/>
                <a:cs typeface="Century Gothic"/>
              </a:rPr>
              <a:t>to</a:t>
            </a:r>
            <a:r>
              <a:rPr dirty="0" sz="2400" spc="-3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validate</a:t>
            </a:r>
            <a:endParaRPr sz="2400">
              <a:latin typeface="Century Gothic"/>
              <a:cs typeface="Century Gothic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>
                <a:latin typeface="Century Gothic"/>
                <a:cs typeface="Century Gothic"/>
              </a:rPr>
              <a:t>Changes </a:t>
            </a:r>
            <a:r>
              <a:rPr dirty="0" sz="2400" spc="-5">
                <a:latin typeface="Century Gothic"/>
                <a:cs typeface="Century Gothic"/>
              </a:rPr>
              <a:t>are</a:t>
            </a:r>
            <a:r>
              <a:rPr dirty="0" sz="2400" spc="-2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broadcasted</a:t>
            </a:r>
            <a:endParaRPr sz="2400">
              <a:latin typeface="Century Gothic"/>
              <a:cs typeface="Century Gothic"/>
            </a:endParaRPr>
          </a:p>
          <a:p>
            <a:pPr lvl="1" marL="698500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>
                <a:latin typeface="Century Gothic"/>
                <a:cs typeface="Century Gothic"/>
              </a:rPr>
              <a:t>No </a:t>
            </a:r>
            <a:r>
              <a:rPr dirty="0" sz="2400" spc="-5">
                <a:latin typeface="Century Gothic"/>
                <a:cs typeface="Century Gothic"/>
              </a:rPr>
              <a:t>central</a:t>
            </a:r>
            <a:r>
              <a:rPr dirty="0" sz="2400" spc="-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authority</a:t>
            </a:r>
            <a:endParaRPr sz="2400">
              <a:latin typeface="Century Gothic"/>
              <a:cs typeface="Century Gothic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dirty="0" sz="2800" spc="-5">
                <a:latin typeface="Century Gothic"/>
                <a:cs typeface="Century Gothic"/>
              </a:rPr>
              <a:t>Solves double spending</a:t>
            </a:r>
            <a:r>
              <a:rPr dirty="0" sz="2800" spc="35">
                <a:latin typeface="Century Gothic"/>
                <a:cs typeface="Century Gothic"/>
              </a:rPr>
              <a:t> </a:t>
            </a:r>
            <a:r>
              <a:rPr dirty="0" sz="2800" spc="-5">
                <a:latin typeface="Century Gothic"/>
                <a:cs typeface="Century Gothic"/>
              </a:rPr>
              <a:t>problem</a:t>
            </a:r>
            <a:endParaRPr sz="2800">
              <a:latin typeface="Century Gothic"/>
              <a:cs typeface="Century Gothic"/>
            </a:endParaRPr>
          </a:p>
          <a:p>
            <a:pPr lvl="1" marL="698500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">
                <a:latin typeface="Century Gothic"/>
                <a:cs typeface="Century Gothic"/>
              </a:rPr>
              <a:t>Through consensus</a:t>
            </a:r>
            <a:r>
              <a:rPr dirty="0" sz="2400" spc="15">
                <a:latin typeface="Century Gothic"/>
                <a:cs typeface="Century Gothic"/>
              </a:rPr>
              <a:t> </a:t>
            </a:r>
            <a:r>
              <a:rPr dirty="0" sz="2400" spc="-5">
                <a:latin typeface="Century Gothic"/>
                <a:cs typeface="Century Gothic"/>
              </a:rPr>
              <a:t>protocol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Muhammad Faizal Bin Masjudi</dc:creator>
  <dc:title>PowerPoint Presentation</dc:title>
  <dcterms:created xsi:type="dcterms:W3CDTF">2019-01-29T22:42:53Z</dcterms:created>
  <dcterms:modified xsi:type="dcterms:W3CDTF">2019-01-29T22:42:53Z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2018-07-23T00:00:00Z</vt:filetime>
  </property>
  <property fmtid="{D5CDD505-2E9C-101B-9397-08002B2CF9AE}" pid="3" name="Creator">
    <vt:lpwstr>Acrobat PDFMaker 18 for PowerPoint</vt:lpwstr>
  </property>
  <property fmtid="{D5CDD505-2E9C-101B-9397-08002B2CF9AE}" pid="4" name="LastSaved">
    <vt:filetime>2019-01-29T00:00:00Z</vt:filetime>
  </property>
</Properties>
</file>