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382" r:id="rId5"/>
    <p:sldId id="377" r:id="rId6"/>
    <p:sldId id="381" r:id="rId7"/>
    <p:sldId id="383" r:id="rId8"/>
    <p:sldId id="406" r:id="rId9"/>
    <p:sldId id="397" r:id="rId10"/>
    <p:sldId id="407" r:id="rId11"/>
    <p:sldId id="408" r:id="rId12"/>
    <p:sldId id="409" r:id="rId13"/>
    <p:sldId id="398" r:id="rId14"/>
    <p:sldId id="284" r:id="rId15"/>
    <p:sldId id="285" r:id="rId16"/>
    <p:sldId id="411" r:id="rId17"/>
    <p:sldId id="412" r:id="rId18"/>
    <p:sldId id="413" r:id="rId19"/>
    <p:sldId id="286" r:id="rId20"/>
    <p:sldId id="419" r:id="rId21"/>
    <p:sldId id="389" r:id="rId22"/>
    <p:sldId id="391" r:id="rId23"/>
    <p:sldId id="424" r:id="rId24"/>
    <p:sldId id="423" r:id="rId25"/>
    <p:sldId id="426" r:id="rId26"/>
    <p:sldId id="427" r:id="rId27"/>
    <p:sldId id="292" r:id="rId28"/>
    <p:sldId id="425" r:id="rId29"/>
    <p:sldId id="293" r:id="rId30"/>
    <p:sldId id="428" r:id="rId31"/>
    <p:sldId id="294" r:id="rId32"/>
    <p:sldId id="429" r:id="rId33"/>
    <p:sldId id="295" r:id="rId34"/>
    <p:sldId id="394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ACEE"/>
    <a:srgbClr val="E1F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96640-AB03-4BAB-888B-C7D06D21FD74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79C0B-AAD9-4F95-BABB-DAF242DD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64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6D5A-5750-4B58-A9DD-32CEC304C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E6EEF-9198-4612-BF43-C96A84FA9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9745A-C0FB-4264-830B-A6BC1894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C19CB-D40A-420E-93A6-38FF01F134FF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A31B0-9906-433F-8108-1158C6F4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0367-E25F-42DE-A382-0DC00490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3541-95EE-4007-9E17-C30301B4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82DDD-71DE-4B5E-B478-DAEA4960E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9D8A5-FDCC-4DD8-86FC-B14EEFC7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A906-5A86-4070-8280-1DAD9EACB991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BC797-AA35-48B0-AB58-8F519740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17057-6A46-47CD-826D-55139444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6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B2592-4B26-4A56-B6B0-DBCBC1465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701D0-934B-4BD6-BA80-24D40A8D3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D951-1F12-41B9-8F82-450B8CF0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2215-16B9-48C3-971F-EC2E1304B527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73EAE-2037-4C33-95C6-7A59729E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5EBB-463F-49EC-926B-AB0BBBEA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3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6389-6D0E-44E9-A32D-E8C708C6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D4CBC-DABC-4EB3-BC75-BE8EF30B7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86F23-B27C-4360-BFC4-C0106A50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23BAA-ACEB-448B-AAAB-B28D67A06525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F5902-BCDA-49DC-A94A-F2CDE0C4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78612-0787-4A02-8332-1C26E708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7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FAB9-689E-4EF6-9F07-C9969775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95DD-730C-4A49-A2FD-273616D18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338B9-571E-4B62-AA6A-BF105AE8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56835-D6E2-4107-BEE4-41AACAD59459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2D292-2F4B-4439-BA3A-D9181B2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459B6-56CC-48FF-AED6-1B8B92CC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8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E91E-0562-4DD6-9470-8CDC54E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9C55-E1DC-4193-A7AA-BDB1F9E52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E18A6-2FAE-4182-8CBF-9F94F8F4E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88A62-360D-4E98-86F0-CFC9EDBC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8C5B-F78E-4B8C-859F-E2E54F0B1793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083F9-E910-40F9-B317-33CBD15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EED06-D72B-4C99-9EBC-50EB6D8E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5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8F65-9E38-4AE3-81A1-AC60BE446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42095-4247-40D4-B5BF-82AFF8FD8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A2617-D85B-4674-B136-19830956A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8AA5E-61E3-4E40-846F-1F79F636D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99B31-2DDD-4AEE-8AED-F3A683A0E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0FF50-D647-4CFC-84CF-1D821FDC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B5EA-C1AC-47A8-A776-0166F8A109FD}" type="datetime1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96246-2ED7-419E-A592-1F4EB425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C18F97-49C6-421A-A5AC-C87C9998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CD77-40A5-482E-99FA-BC7F5F2D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C3D2F-2912-4AB5-9E1B-2C0925BD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5E88-C1A0-42AF-BBF1-690065E44112}" type="datetime1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275CE-3EBD-420D-BC36-19979A18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3EF55-32B9-496F-8F51-20091288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4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19CEBE-90BA-402B-9806-3A5B8227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C4029-BD63-48E9-B1D3-E97597E9FEEE}" type="datetime1">
              <a:rPr lang="en-US" smtClean="0"/>
              <a:t>4/17/2019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3D107-A5E8-418A-89E7-20D853FB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82E48-115E-4878-A860-20886AA7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1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53F7-6571-4E67-A9EF-018D7AA68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A55AF-02A3-414F-BC3D-6B53746BC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A24AC-3AD7-4AC2-89BD-A518C236F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5F869-43AE-4642-919F-05016BB4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B77D0-2BDE-48A4-A87E-F1DDBE10E394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1C48C-DD53-4DAD-AF7D-95E320BE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0AF8D-BF39-425E-BFDF-B43306B0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8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6F0B-B3BB-41EC-A075-3139E1EB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B21A2-EB69-4AF9-80A5-3AA7F9D48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F34CD-7629-435F-8AD1-98CBEC08D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695DE-0C9F-4D45-AF9A-D2079D0D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C591-FB41-46D7-9D76-361AEA9BD7B1}" type="datetime1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8785C-EB1C-4A8D-B2A4-9EFA78C6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D1477-360F-465E-AE83-F7ECDDFA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8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863DA-1F81-413D-9F7F-142BA314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9C3FE-A6AE-4F5A-B371-E113290F3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BC55F-1A3A-4602-B115-7A63588A89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C5A9A-FE92-4A5A-B3E9-CE76145E2104}" type="datetime1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562C1-C30F-4275-9EC5-680935CD1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681A-1F32-4A1D-8C1C-03C7904D8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D5D9-7E52-44BC-8503-52C80A722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0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layers/recurrent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sequence-classification-lstm-recurrent-neural-networks-python-keras/" TargetMode="External"/><Relationship Id="rId2" Type="http://schemas.openxmlformats.org/officeDocument/2006/relationships/hyperlink" Target="http://ai.stanford.edu/~amaas/data/sentimen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oronto.edu/~graves/preprint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78D2-AA59-4490-85FD-8C8605148E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An Introduction to </a:t>
            </a:r>
            <a:br>
              <a:rPr lang="en-US" sz="4400" dirty="0"/>
            </a:br>
            <a:r>
              <a:rPr lang="en-US" sz="4400" dirty="0"/>
              <a:t>Recurrent Neural Networks: Overview, Implementation, and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BC429-C6A7-4B32-8F08-2700E99B8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Hongyi Zhu and </a:t>
            </a:r>
            <a:r>
              <a:rPr lang="en-US" dirty="0" err="1"/>
              <a:t>Hsinchun</a:t>
            </a:r>
            <a:r>
              <a:rPr lang="en-US" dirty="0"/>
              <a:t> Chen</a:t>
            </a:r>
          </a:p>
          <a:p>
            <a:r>
              <a:rPr lang="en-US" dirty="0"/>
              <a:t>Artificial Intelligence Lab, University of Arizona</a:t>
            </a:r>
          </a:p>
          <a:p>
            <a:r>
              <a:rPr lang="en-US" dirty="0"/>
              <a:t>April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9D368-5F6E-4033-80D2-CA1D2D9D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00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4D9B-EED7-42A5-8D18-362AC91D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Vanilla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FC15E-00C2-40B4-A783-0C230E183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Feed-forward and back-propagation gradient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11C87-25DF-44CE-8E04-E2EDD7D6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897"/>
          <a:stretch/>
        </p:blipFill>
        <p:spPr>
          <a:xfrm>
            <a:off x="7889960" y="2309849"/>
            <a:ext cx="3800475" cy="24300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19072" y="2377440"/>
                <a:ext cx="3219407" cy="1801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𝑥h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072" y="2377440"/>
                <a:ext cx="3219407" cy="18011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5738" y="4178574"/>
                <a:ext cx="56553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r>
                  <a:rPr lang="en-US" dirty="0"/>
                  <a:t> denotes the weights applied on the old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denotes the weights applied on the input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38" y="4178574"/>
                <a:ext cx="5655375" cy="646331"/>
              </a:xfrm>
              <a:prstGeom prst="rect">
                <a:avLst/>
              </a:prstGeom>
              <a:blipFill>
                <a:blip r:embed="rId4"/>
                <a:stretch>
                  <a:fillRect l="-7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3735"/>
          <a:stretch/>
        </p:blipFill>
        <p:spPr>
          <a:xfrm>
            <a:off x="7889960" y="4501739"/>
            <a:ext cx="3857625" cy="22739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55737" y="4843510"/>
                <a:ext cx="5655375" cy="1211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FF0000"/>
                    </a:solidFill>
                  </a:rPr>
                  <a:t>Back-propagation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multiplies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(actually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However, vanilla RNNs suffer from the training difficulty due to exploding and vanishing gradients.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737" y="4843510"/>
                <a:ext cx="5655375" cy="1211422"/>
              </a:xfrm>
              <a:prstGeom prst="rect">
                <a:avLst/>
              </a:prstGeom>
              <a:blipFill>
                <a:blip r:embed="rId6"/>
                <a:stretch>
                  <a:fillRect l="-754" t="-3030" r="-1293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AF9429-1AF2-4801-A456-3FD3A233286C}"/>
                  </a:ext>
                </a:extLst>
              </p:cNvPr>
              <p:cNvSpPr txBox="1"/>
              <p:nvPr/>
            </p:nvSpPr>
            <p:spPr>
              <a:xfrm>
                <a:off x="8463973" y="1666893"/>
                <a:ext cx="30364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Here we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en-US" dirty="0"/>
                  <a:t>as the non-linear activation function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AF9429-1AF2-4801-A456-3FD3A2332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973" y="1666893"/>
                <a:ext cx="3036454" cy="646331"/>
              </a:xfrm>
              <a:prstGeom prst="rect">
                <a:avLst/>
              </a:prstGeom>
              <a:blipFill>
                <a:blip r:embed="rId7"/>
                <a:stretch>
                  <a:fillRect l="-160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55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17" y="1271168"/>
            <a:ext cx="9312966" cy="1948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 and Vanishing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63273"/>
                <a:ext cx="10515600" cy="349307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Backpropagation algorithms correct parameters with the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by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However, in vanilla RNNs, computing this gradient involves many factors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hh</m:t>
                        </m:r>
                      </m:sub>
                    </m:sSub>
                  </m:oMath>
                </a14:m>
                <a:r>
                  <a:rPr lang="en-US" dirty="0"/>
                  <a:t> (and repeated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tanh</a:t>
                </a:r>
                <a:r>
                  <a:rPr lang="en-US" dirty="0"/>
                  <a:t>)*. If we decompose the singular values of the gradient multiplication matrix,</a:t>
                </a:r>
              </a:p>
              <a:p>
                <a:pPr lvl="1"/>
                <a:r>
                  <a:rPr lang="en-US" dirty="0"/>
                  <a:t>Largest singular value &gt; 1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b="1" dirty="0">
                    <a:sym typeface="Wingdings" panose="05000000000000000000" pitchFamily="2" charset="2"/>
                  </a:rPr>
                  <a:t>Exploding gradients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Slight error in the late time steps causes drastic updates in the early time steps  Unstable learning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Largest singular value &lt; 1  </a:t>
                </a:r>
                <a:r>
                  <a:rPr lang="en-US" b="1" dirty="0">
                    <a:sym typeface="Wingdings" panose="05000000000000000000" pitchFamily="2" charset="2"/>
                  </a:rPr>
                  <a:t>Vanishing gradients 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Gradients passed to the early time steps is close to 0.  Uninformed correction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63273"/>
                <a:ext cx="10515600" cy="3493077"/>
              </a:xfrm>
              <a:blipFill>
                <a:blip r:embed="rId3"/>
                <a:stretch>
                  <a:fillRect l="-522" t="-1571" b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8128" y="6538912"/>
            <a:ext cx="623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Refer to </a:t>
            </a:r>
            <a:r>
              <a:rPr lang="en-US" sz="1400" dirty="0" err="1"/>
              <a:t>Bengio</a:t>
            </a:r>
            <a:r>
              <a:rPr lang="en-US" sz="1400" dirty="0"/>
              <a:t> et al. (1994) or </a:t>
            </a:r>
            <a:r>
              <a:rPr lang="en-US" sz="1400" dirty="0" err="1"/>
              <a:t>Goodfellow</a:t>
            </a:r>
            <a:r>
              <a:rPr lang="en-US" sz="1400" dirty="0"/>
              <a:t> et al. (2016) for a complete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394BEA-0F07-4561-8C32-31BAFE08AA43}"/>
                  </a:ext>
                </a:extLst>
              </p:cNvPr>
              <p:cNvSpPr txBox="1"/>
              <p:nvPr/>
            </p:nvSpPr>
            <p:spPr>
              <a:xfrm>
                <a:off x="10194657" y="2336422"/>
                <a:ext cx="1590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394BEA-0F07-4561-8C32-31BAFE08A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4657" y="2336422"/>
                <a:ext cx="1590371" cy="369332"/>
              </a:xfrm>
              <a:prstGeom prst="rect">
                <a:avLst/>
              </a:prstGeom>
              <a:blipFill>
                <a:blip r:embed="rId4"/>
                <a:stretch>
                  <a:fillRect t="-6557" r="-3333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99C0A3-8B6D-44AD-9C74-AF5B08D749D7}"/>
                  </a:ext>
                </a:extLst>
              </p:cNvPr>
              <p:cNvSpPr txBox="1"/>
              <p:nvPr/>
            </p:nvSpPr>
            <p:spPr>
              <a:xfrm>
                <a:off x="8193503" y="3878339"/>
                <a:ext cx="2558980" cy="808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99C0A3-8B6D-44AD-9C74-AF5B08D74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503" y="3878339"/>
                <a:ext cx="2558980" cy="808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27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 and Vanishing Gradients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41849"/>
            <a:ext cx="10515600" cy="1535113"/>
          </a:xfrm>
        </p:spPr>
        <p:txBody>
          <a:bodyPr>
            <a:normAutofit fontScale="70000" lnSpcReduction="20000"/>
          </a:bodyPr>
          <a:lstStyle/>
          <a:p>
            <a:r>
              <a:rPr lang="en-CA" altLang="en-US" b="1" dirty="0"/>
              <a:t>Exploding:</a:t>
            </a:r>
            <a:r>
              <a:rPr lang="en-CA" altLang="en-US" dirty="0"/>
              <a:t> If we start almost exactly on the boundary, tiny changes can make a huge difference.</a:t>
            </a:r>
          </a:p>
          <a:p>
            <a:r>
              <a:rPr lang="en-CA" altLang="en-US" b="1" dirty="0"/>
              <a:t>Vanishing:</a:t>
            </a:r>
            <a:r>
              <a:rPr lang="en-CA" altLang="en-US" dirty="0"/>
              <a:t> If we start a trajectory within an attractor, small changes in where we start make no difference to where we end up.</a:t>
            </a:r>
          </a:p>
          <a:p>
            <a:pPr lvl="1"/>
            <a:endParaRPr lang="en-CA" altLang="en-US" dirty="0"/>
          </a:p>
          <a:p>
            <a:r>
              <a:rPr lang="en-CA" altLang="en-US" dirty="0"/>
              <a:t>Both cases hinder the learning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612" y="3358387"/>
            <a:ext cx="1736435" cy="696881"/>
          </a:xfrm>
          <a:prstGeom prst="rect">
            <a:avLst/>
          </a:prstGeom>
        </p:spPr>
      </p:pic>
      <p:pic>
        <p:nvPicPr>
          <p:cNvPr id="1026" name="Picture 2" descr="http://nikhilbuduma.com/img/rnn_error_surfa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46238"/>
            <a:ext cx="4983607" cy="299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691" y="2240095"/>
            <a:ext cx="5179109" cy="20785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40096" y="1554480"/>
            <a:ext cx="15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Cliff/boundary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971800" y="1690688"/>
            <a:ext cx="2350008" cy="833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6887827" y="1739146"/>
            <a:ext cx="1722773" cy="1113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09349" y="4134310"/>
            <a:ext cx="16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Plane/attractor</a:t>
            </a:r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>
          <a:xfrm flipH="1" flipV="1">
            <a:off x="4279392" y="3584903"/>
            <a:ext cx="1029957" cy="734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</p:cNvCxnSpPr>
          <p:nvPr/>
        </p:nvCxnSpPr>
        <p:spPr>
          <a:xfrm flipV="1">
            <a:off x="6113961" y="3106736"/>
            <a:ext cx="737803" cy="10275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3"/>
          </p:cNvCxnSpPr>
          <p:nvPr/>
        </p:nvCxnSpPr>
        <p:spPr>
          <a:xfrm flipV="1">
            <a:off x="6918572" y="4041917"/>
            <a:ext cx="3063628" cy="277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1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with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1319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Vanilla RNN operates in a “multip</a:t>
            </a:r>
            <a:r>
              <a:rPr lang="en-US" altLang="ja-JP" dirty="0"/>
              <a:t>licative” way.</a:t>
            </a:r>
          </a:p>
          <a:p>
            <a:pPr lvl="1"/>
            <a:r>
              <a:rPr lang="en-US" dirty="0"/>
              <a:t>Necessitate new approaches to process information on the network</a:t>
            </a:r>
          </a:p>
          <a:p>
            <a:pPr lvl="1"/>
            <a:endParaRPr lang="en-US" dirty="0"/>
          </a:p>
          <a:p>
            <a:r>
              <a:rPr lang="en-US" dirty="0"/>
              <a:t>Two recurrent cell designs are proposed and widely adopted: </a:t>
            </a:r>
          </a:p>
          <a:p>
            <a:pPr lvl="1"/>
            <a:r>
              <a:rPr lang="en-US" dirty="0"/>
              <a:t>Long Short-Term Memory (LSTM) (</a:t>
            </a:r>
            <a:r>
              <a:rPr lang="en-US" dirty="0" err="1"/>
              <a:t>Hochreiter</a:t>
            </a:r>
            <a:r>
              <a:rPr lang="en-US" dirty="0"/>
              <a:t> and </a:t>
            </a:r>
            <a:r>
              <a:rPr lang="en-US" dirty="0" err="1"/>
              <a:t>Schmidhuber</a:t>
            </a:r>
            <a:r>
              <a:rPr lang="en-US" dirty="0"/>
              <a:t>, 1997)</a:t>
            </a:r>
          </a:p>
          <a:p>
            <a:pPr lvl="1"/>
            <a:r>
              <a:rPr lang="en-US" dirty="0"/>
              <a:t>Gated Recurrent Unit (GRU) (Cho et al. 2014)</a:t>
            </a:r>
          </a:p>
          <a:p>
            <a:pPr lvl="1"/>
            <a:endParaRPr lang="en-US" dirty="0"/>
          </a:p>
          <a:p>
            <a:r>
              <a:rPr lang="en-US" dirty="0"/>
              <a:t>Both designs process information in an “additive” way with gates to control information flow.</a:t>
            </a:r>
          </a:p>
          <a:p>
            <a:pPr lvl="1"/>
            <a:r>
              <a:rPr lang="en-US" dirty="0"/>
              <a:t>Sigmoid gate outputs numbers between 0 and 1, describing how much of each component should be let through.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55564" y="2001404"/>
            <a:ext cx="199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LSTM Cell</a:t>
            </a:r>
          </a:p>
        </p:txBody>
      </p:sp>
      <p:pic>
        <p:nvPicPr>
          <p:cNvPr id="3074" name="Picture 2" descr="Image result for gated recurrent uni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17"/>
          <a:stretch/>
        </p:blipFill>
        <p:spPr bwMode="auto">
          <a:xfrm>
            <a:off x="8760334" y="2370736"/>
            <a:ext cx="2987420" cy="196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59" y="6119120"/>
            <a:ext cx="3499104" cy="65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753746" y="4152165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GRU Cell</a:t>
            </a:r>
          </a:p>
        </p:txBody>
      </p:sp>
      <p:pic>
        <p:nvPicPr>
          <p:cNvPr id="3078" name="Picture 6" descr="http://colah.github.io/posts/2015-08-Understanding-LSTMs/img/LSTM3-gat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0713" y="4692159"/>
            <a:ext cx="919797" cy="112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442441" y="5821411"/>
            <a:ext cx="161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Sigmoid Gate</a:t>
            </a:r>
          </a:p>
        </p:txBody>
      </p:sp>
      <p:pic>
        <p:nvPicPr>
          <p:cNvPr id="3080" name="Picture 8" descr="Image result for lstm cel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48917" b="10906"/>
          <a:stretch/>
        </p:blipFill>
        <p:spPr bwMode="auto">
          <a:xfrm>
            <a:off x="8760334" y="219115"/>
            <a:ext cx="2987420" cy="18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28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9CF7-75E9-4E45-A44C-4076BDE0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Short-Term Memory (LSTM)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88346-FED4-4314-9939-AF61033A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8107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key to LSTMs is the cell state.</a:t>
            </a:r>
          </a:p>
          <a:p>
            <a:pPr lvl="1"/>
            <a:r>
              <a:rPr lang="en-US" dirty="0"/>
              <a:t>Stores information of the past </a:t>
            </a:r>
            <a:r>
              <a:rPr lang="en-US" dirty="0">
                <a:sym typeface="Wingdings" panose="05000000000000000000" pitchFamily="2" charset="2"/>
              </a:rPr>
              <a:t> long-term memory</a:t>
            </a:r>
            <a:endParaRPr lang="en-US" dirty="0"/>
          </a:p>
          <a:p>
            <a:pPr lvl="1"/>
            <a:r>
              <a:rPr lang="en-US" dirty="0"/>
              <a:t>Passes along time steps with minor linear interactions </a:t>
            </a:r>
            <a:r>
              <a:rPr lang="en-US" dirty="0">
                <a:sym typeface="Wingdings" panose="05000000000000000000" pitchFamily="2" charset="2"/>
              </a:rPr>
              <a:t> “additive”</a:t>
            </a:r>
          </a:p>
          <a:p>
            <a:pPr lvl="1"/>
            <a:r>
              <a:rPr lang="en-US" dirty="0"/>
              <a:t>Results in an uninterrupted gradient flow </a:t>
            </a:r>
            <a:r>
              <a:rPr lang="en-US" dirty="0">
                <a:sym typeface="Wingdings" panose="05000000000000000000" pitchFamily="2" charset="2"/>
              </a:rPr>
              <a:t> errors in the future pertain and impact learning in the past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LSTM cell manipulates input information with three gates.</a:t>
            </a:r>
          </a:p>
          <a:p>
            <a:pPr lvl="1"/>
            <a:r>
              <a:rPr lang="en-US" b="1" dirty="0"/>
              <a:t>Input gate </a:t>
            </a:r>
            <a:r>
              <a:rPr lang="en-US" dirty="0">
                <a:sym typeface="Wingdings" panose="05000000000000000000" pitchFamily="2" charset="2"/>
              </a:rPr>
              <a:t> controls the intake of new information</a:t>
            </a:r>
            <a:endParaRPr lang="en-US" dirty="0"/>
          </a:p>
          <a:p>
            <a:pPr lvl="1"/>
            <a:r>
              <a:rPr lang="en-US" b="1" dirty="0"/>
              <a:t>Forget gate </a:t>
            </a:r>
            <a:r>
              <a:rPr lang="en-US" dirty="0">
                <a:sym typeface="Wingdings" panose="05000000000000000000" pitchFamily="2" charset="2"/>
              </a:rPr>
              <a:t> determines what part of the cell state to be updated</a:t>
            </a:r>
            <a:endParaRPr lang="en-US" dirty="0"/>
          </a:p>
          <a:p>
            <a:pPr lvl="1"/>
            <a:r>
              <a:rPr lang="en-US" b="1" dirty="0"/>
              <a:t>Output gate </a:t>
            </a:r>
            <a:r>
              <a:rPr lang="en-US" dirty="0">
                <a:sym typeface="Wingdings" panose="05000000000000000000" pitchFamily="2" charset="2"/>
              </a:rPr>
              <a:t> determines what part of the cell state to output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A729A-B88B-4F14-BBF9-5407E6F3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14</a:t>
            </a:fld>
            <a:endParaRPr lang="en-US"/>
          </a:p>
        </p:txBody>
      </p:sp>
      <p:pic>
        <p:nvPicPr>
          <p:cNvPr id="4100" name="Picture 4" descr="http://colah.github.io/posts/2015-08-Understanding-LSTMs/img/LSTM3-C-lin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4" r="26853"/>
          <a:stretch/>
        </p:blipFill>
        <p:spPr bwMode="auto">
          <a:xfrm>
            <a:off x="7973814" y="1558748"/>
            <a:ext cx="3952487" cy="24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 LSTM neural network.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942" y="4665443"/>
            <a:ext cx="3933471" cy="147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8211312" y="5135435"/>
            <a:ext cx="381557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32910" y="4784241"/>
            <a:ext cx="16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Gradient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287311" y="3847536"/>
                <a:ext cx="1325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311" y="3847536"/>
                <a:ext cx="1325491" cy="369332"/>
              </a:xfrm>
              <a:prstGeom prst="rect">
                <a:avLst/>
              </a:prstGeom>
              <a:blipFill>
                <a:blip r:embed="rId4"/>
                <a:stretch>
                  <a:fillRect l="-414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5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EE1F-F68F-4EEE-BDFF-BA81340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LSTM Walk Through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Step 1</a:t>
                </a:r>
                <a:r>
                  <a:rPr lang="en-US" dirty="0"/>
                  <a:t>: Decide what information to throw away from the cell state (memory)</a:t>
                </a:r>
              </a:p>
              <a:p>
                <a:pPr lvl="1"/>
                <a:r>
                  <a:rPr lang="en-US" dirty="0"/>
                  <a:t>The output of the previous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the new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jointly determine what to forget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contains selected features from the memory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Forget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ranges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3A697-1A06-485A-A5FD-20BD3463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78" y="4456620"/>
            <a:ext cx="6595404" cy="2036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Image result for lstm cel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48917" b="10906"/>
          <a:stretch/>
        </p:blipFill>
        <p:spPr bwMode="auto">
          <a:xfrm>
            <a:off x="9034654" y="99322"/>
            <a:ext cx="2987420" cy="18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79" y="5786830"/>
            <a:ext cx="2956747" cy="55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66342" y="4595165"/>
            <a:ext cx="124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Forget gate</a:t>
            </a:r>
          </a:p>
        </p:txBody>
      </p:sp>
      <p:cxnSp>
        <p:nvCxnSpPr>
          <p:cNvPr id="11" name="Straight Arrow Connector 10"/>
          <p:cNvCxnSpPr>
            <a:cxnSpLocks/>
            <a:stCxn id="9" idx="2"/>
          </p:cNvCxnSpPr>
          <p:nvPr/>
        </p:nvCxnSpPr>
        <p:spPr>
          <a:xfrm flipH="1">
            <a:off x="1912554" y="4964497"/>
            <a:ext cx="73958" cy="593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E37D07-5194-4B2E-A940-2A8FBD181E52}"/>
                  </a:ext>
                </a:extLst>
              </p:cNvPr>
              <p:cNvSpPr txBox="1"/>
              <p:nvPr/>
            </p:nvSpPr>
            <p:spPr>
              <a:xfrm>
                <a:off x="7482218" y="3815219"/>
                <a:ext cx="441779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Text processing example:</a:t>
                </a:r>
              </a:p>
              <a:p>
                <a:r>
                  <a:rPr lang="en-US" sz="2400" dirty="0"/>
                  <a:t>Cell state may include the </a:t>
                </a:r>
                <a:r>
                  <a:rPr lang="en-US" sz="2400" u="sng" dirty="0"/>
                  <a:t>gender of the current subject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).</a:t>
                </a:r>
              </a:p>
              <a:p>
                <a:r>
                  <a:rPr lang="en-US" sz="2400" dirty="0"/>
                  <a:t>When the model observes a </a:t>
                </a:r>
                <a:r>
                  <a:rPr lang="en-US" sz="2400" u="sng" dirty="0"/>
                  <a:t>new subject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), it may </a:t>
                </a:r>
                <a:r>
                  <a:rPr lang="en-US" sz="2400" u="sng" dirty="0"/>
                  <a:t>want to forget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400" dirty="0"/>
                  <a:t>) the old subject in the </a:t>
                </a:r>
                <a:r>
                  <a:rPr lang="en-US" sz="2400" u="sng" dirty="0"/>
                  <a:t>memory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E37D07-5194-4B2E-A940-2A8FBD181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218" y="3815219"/>
                <a:ext cx="4417794" cy="2677656"/>
              </a:xfrm>
              <a:prstGeom prst="rect">
                <a:avLst/>
              </a:prstGeom>
              <a:blipFill>
                <a:blip r:embed="rId6"/>
                <a:stretch>
                  <a:fillRect l="-2069" t="-1822" r="-1793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234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EE1F-F68F-4EEE-BDFF-BA81340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LSTM Walk Through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Step 2</a:t>
                </a:r>
                <a:r>
                  <a:rPr lang="en-US" dirty="0"/>
                  <a:t>: Prepare the updates for the cell state</a:t>
                </a:r>
              </a:p>
              <a:p>
                <a:pPr lvl="1"/>
                <a:r>
                  <a:rPr lang="en-US" dirty="0"/>
                  <a:t>An alternative cell state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is created from the new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the guidance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Input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ranges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 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3A697-1A06-485A-A5FD-20BD3463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8" descr="Image result for lstm cel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48917" b="10906"/>
          <a:stretch/>
        </p:blipFill>
        <p:spPr bwMode="auto">
          <a:xfrm>
            <a:off x="9034654" y="99322"/>
            <a:ext cx="2987420" cy="18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02" y="5594293"/>
            <a:ext cx="2956747" cy="55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49352"/>
            <a:ext cx="6528053" cy="201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100593" y="4176406"/>
            <a:ext cx="114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gate</a:t>
            </a:r>
          </a:p>
        </p:txBody>
      </p:sp>
      <p:cxnSp>
        <p:nvCxnSpPr>
          <p:cNvPr id="11" name="Straight Arrow Connector 10"/>
          <p:cNvCxnSpPr>
            <a:cxnSpLocks/>
            <a:stCxn id="10" idx="2"/>
          </p:cNvCxnSpPr>
          <p:nvPr/>
        </p:nvCxnSpPr>
        <p:spPr>
          <a:xfrm>
            <a:off x="1670974" y="4545738"/>
            <a:ext cx="205936" cy="3680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EFA392-A037-4AF5-A0E6-10220C9127CE}"/>
              </a:ext>
            </a:extLst>
          </p:cNvPr>
          <p:cNvSpPr txBox="1"/>
          <p:nvPr/>
        </p:nvSpPr>
        <p:spPr>
          <a:xfrm>
            <a:off x="2447291" y="4182596"/>
            <a:ext cx="21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 cell state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D65E41-5C98-4B90-91E2-B6BA93602115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316136" y="4551928"/>
            <a:ext cx="1182469" cy="34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688667-6A55-4D45-891E-ECBCA5602CB7}"/>
                  </a:ext>
                </a:extLst>
              </p:cNvPr>
              <p:cNvSpPr txBox="1"/>
              <p:nvPr/>
            </p:nvSpPr>
            <p:spPr>
              <a:xfrm>
                <a:off x="7572189" y="3857033"/>
                <a:ext cx="4055547" cy="2319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Example:</a:t>
                </a:r>
              </a:p>
              <a:p>
                <a:r>
                  <a:rPr lang="en-US" sz="2400" dirty="0"/>
                  <a:t>The model may </a:t>
                </a:r>
                <a:r>
                  <a:rPr lang="en-US" sz="2400" u="sng" dirty="0"/>
                  <a:t>want to add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sz="2400" dirty="0"/>
                  <a:t>) the </a:t>
                </a:r>
                <a:r>
                  <a:rPr lang="en-US" sz="2400" u="sng" dirty="0"/>
                  <a:t>gender of new subject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) to the cell state to replace the old one it is forgetting.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688667-6A55-4D45-891E-ECBCA5602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189" y="3857033"/>
                <a:ext cx="4055547" cy="2319930"/>
              </a:xfrm>
              <a:prstGeom prst="rect">
                <a:avLst/>
              </a:prstGeom>
              <a:blipFill>
                <a:blip r:embed="rId6"/>
                <a:stretch>
                  <a:fillRect l="-2256" t="-2105" r="-602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281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EE1F-F68F-4EEE-BDFF-BA81340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LSTM Walk Through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Step 3</a:t>
                </a:r>
                <a:r>
                  <a:rPr lang="en-US" dirty="0"/>
                  <a:t>: Update the cell state</a:t>
                </a:r>
              </a:p>
              <a:p>
                <a:pPr lvl="1"/>
                <a:r>
                  <a:rPr lang="en-US" dirty="0"/>
                  <a:t>The new 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comprised of information from the past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valuable new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denotes elementwise multiplication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3A697-1A06-485A-A5FD-20BD3463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8" descr="Image result for lstm cel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48917" b="10906"/>
          <a:stretch/>
        </p:blipFill>
        <p:spPr bwMode="auto">
          <a:xfrm>
            <a:off x="9034654" y="99322"/>
            <a:ext cx="2987420" cy="18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653" y="5216089"/>
            <a:ext cx="2956747" cy="55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1294"/>
            <a:ext cx="6172200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CAE6B3-CD71-48B1-BCC0-F9F8E9906F72}"/>
              </a:ext>
            </a:extLst>
          </p:cNvPr>
          <p:cNvSpPr txBox="1"/>
          <p:nvPr/>
        </p:nvSpPr>
        <p:spPr>
          <a:xfrm>
            <a:off x="3039285" y="3732213"/>
            <a:ext cx="156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cell 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49719A-4B37-43BC-A0DE-D4BAA1BF967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666836" y="4101545"/>
            <a:ext cx="157280" cy="2690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A86BE1-03AE-4121-BE4D-CE1EE2E0876B}"/>
                  </a:ext>
                </a:extLst>
              </p:cNvPr>
              <p:cNvSpPr txBox="1"/>
              <p:nvPr/>
            </p:nvSpPr>
            <p:spPr>
              <a:xfrm>
                <a:off x="7246768" y="3957283"/>
                <a:ext cx="4734583" cy="1950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Example:</a:t>
                </a:r>
              </a:p>
              <a:p>
                <a:r>
                  <a:rPr lang="en-US" sz="2400" dirty="0"/>
                  <a:t>The model </a:t>
                </a:r>
                <a:r>
                  <a:rPr lang="en-US" sz="2400" u="sng" dirty="0"/>
                  <a:t>drops the old gender information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) and </a:t>
                </a:r>
                <a:r>
                  <a:rPr lang="en-US" sz="2400" u="sng" dirty="0"/>
                  <a:t>adds new gender information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) to form the </a:t>
                </a:r>
                <a:r>
                  <a:rPr lang="en-US" sz="2400" u="sng" dirty="0"/>
                  <a:t>new cell state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A86BE1-03AE-4121-BE4D-CE1EE2E08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768" y="3957283"/>
                <a:ext cx="4734583" cy="1950599"/>
              </a:xfrm>
              <a:prstGeom prst="rect">
                <a:avLst/>
              </a:prstGeom>
              <a:blipFill>
                <a:blip r:embed="rId6"/>
                <a:stretch>
                  <a:fillRect l="-2062" t="-250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984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EE1F-F68F-4EEE-BDFF-BA81340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LSTM Walk Through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0373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Step 4</a:t>
                </a:r>
                <a:r>
                  <a:rPr lang="en-US" dirty="0"/>
                  <a:t>: Decide the filtered output from the new cell state</a:t>
                </a:r>
              </a:p>
              <a:p>
                <a:pPr lvl="1"/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tanh</a:t>
                </a:r>
                <a:r>
                  <a:rPr lang="en-US" dirty="0"/>
                  <a:t> function filters the new cell state to characterize stored information</a:t>
                </a:r>
              </a:p>
              <a:p>
                <a:pPr lvl="2"/>
                <a:r>
                  <a:rPr lang="en-US" dirty="0"/>
                  <a:t>Significant information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±1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Minor details  0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Output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ranges between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serves as a control signal for the next time step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6E876-B2F0-4202-A320-E3BC7611A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03731"/>
              </a:xfrm>
              <a:blipFill>
                <a:blip r:embed="rId2"/>
                <a:stretch>
                  <a:fillRect l="-1043" t="-4783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3A697-1A06-485A-A5FD-20BD3463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8" descr="Image result for lstm cel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r="48917" b="10906"/>
          <a:stretch/>
        </p:blipFill>
        <p:spPr bwMode="auto">
          <a:xfrm>
            <a:off x="9034654" y="99322"/>
            <a:ext cx="2987420" cy="185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olah.github.io/posts/2015-08-Understanding-LSTMs/img/LSTM2-not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626" y="6036455"/>
            <a:ext cx="2956747" cy="55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391" y="4735512"/>
            <a:ext cx="6430963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80625" y="5230368"/>
            <a:ext cx="131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gate</a:t>
            </a:r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2292907" y="5415034"/>
            <a:ext cx="708542" cy="290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0D9137-498D-47C7-9D09-8F6A5ED5B6EE}"/>
                  </a:ext>
                </a:extLst>
              </p:cNvPr>
              <p:cNvSpPr txBox="1"/>
              <p:nvPr/>
            </p:nvSpPr>
            <p:spPr>
              <a:xfrm>
                <a:off x="7926215" y="3495464"/>
                <a:ext cx="372035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Example:</a:t>
                </a:r>
              </a:p>
              <a:p>
                <a:r>
                  <a:rPr lang="en-US" sz="2400" dirty="0"/>
                  <a:t>Since the model just saw a new subject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), it might </a:t>
                </a:r>
                <a:r>
                  <a:rPr lang="en-US" sz="2400" u="sng" dirty="0"/>
                  <a:t>want to output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sz="2400" dirty="0"/>
                  <a:t>) information relevant to a verb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), e.g., singular/plural, in case a verb comes next.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0D9137-498D-47C7-9D09-8F6A5ED5B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215" y="3495464"/>
                <a:ext cx="3720351" cy="3046988"/>
              </a:xfrm>
              <a:prstGeom prst="rect">
                <a:avLst/>
              </a:prstGeom>
              <a:blipFill>
                <a:blip r:embed="rId6"/>
                <a:stretch>
                  <a:fillRect l="-2455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433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7955-8F80-4544-B025-7B2D01B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 (GRU)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42FD8-3226-4C7E-BEA6-F270FC5A32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82656" cy="242454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GRU is a variation of LSTM that also adopts the gated design.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Differences:</a:t>
                </a:r>
              </a:p>
              <a:p>
                <a:pPr lvl="1"/>
                <a:r>
                  <a:rPr lang="en-US" dirty="0"/>
                  <a:t>Uses an update gate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to substitute the input and forget gates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Combined the 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in LSTM as a single 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GRU obtains similar performance compared to LSTM with fewer parameters and faster convergence. (Cho et al. 2014)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42FD8-3226-4C7E-BEA6-F270FC5A3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82656" cy="2424549"/>
              </a:xfrm>
              <a:blipFill>
                <a:blip r:embed="rId2"/>
                <a:stretch>
                  <a:fillRect l="-691" t="-5025" b="-2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5BB01-A47C-4E6B-B689-F8A59DEA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19</a:t>
            </a:fld>
            <a:endParaRPr lang="en-US"/>
          </a:p>
        </p:txBody>
      </p:sp>
      <p:pic>
        <p:nvPicPr>
          <p:cNvPr id="6146" name="Picture 2" descr="A gated recurrent unit neural network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32" y="4434840"/>
            <a:ext cx="6454621" cy="19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02036" y="4250174"/>
            <a:ext cx="590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Update gate: </a:t>
            </a:r>
            <a:r>
              <a:rPr lang="en-US" dirty="0"/>
              <a:t>controls the composition of the new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02036" y="4732031"/>
                <a:ext cx="5975833" cy="678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Reset gate:</a:t>
                </a:r>
                <a:r>
                  <a:rPr lang="en-US" dirty="0"/>
                  <a:t> determines how much old information is needed in the alternative state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036" y="4732031"/>
                <a:ext cx="5975833" cy="678904"/>
              </a:xfrm>
              <a:prstGeom prst="rect">
                <a:avLst/>
              </a:prstGeom>
              <a:blipFill>
                <a:blip r:embed="rId4"/>
                <a:stretch>
                  <a:fillRect l="-816" t="-4464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456743" y="5431665"/>
            <a:ext cx="4574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Alternative state:</a:t>
            </a:r>
            <a:r>
              <a:rPr lang="en-US" dirty="0"/>
              <a:t> contains new information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743" y="5931702"/>
            <a:ext cx="508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 state: </a:t>
            </a:r>
            <a:r>
              <a:rPr lang="en-US" dirty="0"/>
              <a:t>replace selected old information with new information in the new state</a:t>
            </a:r>
          </a:p>
        </p:txBody>
      </p:sp>
    </p:spTree>
    <p:extLst>
      <p:ext uri="{BB962C8B-B14F-4D97-AF65-F5344CB8AC3E}">
        <p14:creationId xmlns:p14="http://schemas.microsoft.com/office/powerpoint/2010/main" val="38659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EB44-B92D-44AA-A60C-E6915D6E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D254-20D8-4B76-B978-C02C7D5D3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of the pictures, results, and other materials are taken from:</a:t>
            </a:r>
          </a:p>
          <a:p>
            <a:pPr lvl="1"/>
            <a:r>
              <a:rPr lang="en-US" dirty="0"/>
              <a:t>Andrew Ng, Stanford University</a:t>
            </a:r>
          </a:p>
          <a:p>
            <a:pPr lvl="1"/>
            <a:r>
              <a:rPr lang="en-US" dirty="0"/>
              <a:t>Chris </a:t>
            </a:r>
            <a:r>
              <a:rPr lang="en-US" dirty="0" err="1"/>
              <a:t>Olah</a:t>
            </a:r>
            <a:r>
              <a:rPr lang="en-US" dirty="0"/>
              <a:t>, Google Brain</a:t>
            </a:r>
          </a:p>
          <a:p>
            <a:pPr lvl="1"/>
            <a:r>
              <a:rPr lang="en-US" dirty="0"/>
              <a:t>Fei-Fei Li, Stanford University</a:t>
            </a:r>
          </a:p>
          <a:p>
            <a:pPr lvl="1"/>
            <a:r>
              <a:rPr lang="en-US" dirty="0"/>
              <a:t>Geoffrey Hinton, Google &amp; University of Toronto</a:t>
            </a:r>
          </a:p>
          <a:p>
            <a:pPr lvl="1"/>
            <a:r>
              <a:rPr lang="en-US" dirty="0"/>
              <a:t>Hung-</a:t>
            </a:r>
            <a:r>
              <a:rPr lang="en-US" dirty="0" err="1"/>
              <a:t>yi</a:t>
            </a:r>
            <a:r>
              <a:rPr lang="en-US" dirty="0"/>
              <a:t> Lee, National Taiwan University</a:t>
            </a:r>
          </a:p>
          <a:p>
            <a:pPr lvl="1"/>
            <a:r>
              <a:rPr lang="en-US" dirty="0"/>
              <a:t>Ian </a:t>
            </a:r>
            <a:r>
              <a:rPr lang="en-US" dirty="0" err="1"/>
              <a:t>Goodfellow</a:t>
            </a:r>
            <a:r>
              <a:rPr lang="en-US" dirty="0"/>
              <a:t>, Google Brain</a:t>
            </a:r>
          </a:p>
          <a:p>
            <a:pPr lvl="1"/>
            <a:r>
              <a:rPr lang="en-US" dirty="0"/>
              <a:t>Yann </a:t>
            </a:r>
            <a:r>
              <a:rPr lang="en-US" dirty="0" err="1"/>
              <a:t>LeCun</a:t>
            </a:r>
            <a:r>
              <a:rPr lang="en-US" dirty="0"/>
              <a:t>, New York University</a:t>
            </a:r>
          </a:p>
          <a:p>
            <a:pPr lvl="1"/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, </a:t>
            </a:r>
            <a:r>
              <a:rPr lang="en-US" dirty="0" err="1"/>
              <a:t>Universite</a:t>
            </a:r>
            <a:r>
              <a:rPr lang="en-US" dirty="0"/>
              <a:t> de Montreal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BDA6C-83B4-4B00-9EF6-8DE8E81F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48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Learning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on RNN is more robust when the vanishing/exploding gradient problem is resolved.</a:t>
            </a:r>
          </a:p>
          <a:p>
            <a:pPr lvl="1"/>
            <a:r>
              <a:rPr lang="en-US" dirty="0"/>
              <a:t>RNNs can now be applied to different sequence learning tasks.</a:t>
            </a:r>
          </a:p>
          <a:p>
            <a:pPr lvl="1"/>
            <a:endParaRPr lang="en-US" dirty="0"/>
          </a:p>
          <a:p>
            <a:r>
              <a:rPr lang="en-US" dirty="0"/>
              <a:t>Recurrent network architectures is flexible to operate over various sequences of vectors.</a:t>
            </a:r>
          </a:p>
          <a:p>
            <a:pPr lvl="1"/>
            <a:r>
              <a:rPr lang="en-US" dirty="0"/>
              <a:t>Sequence in the input, the output, or in the most general case both</a:t>
            </a:r>
          </a:p>
          <a:p>
            <a:pPr lvl="1"/>
            <a:r>
              <a:rPr lang="en-US" dirty="0"/>
              <a:t>Architecture with one or more RNN layers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08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Learning with One RNN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474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2" descr="http://karpathy.github.io/assets/rnn/diag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4386"/>
            <a:ext cx="7254168" cy="227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262257" y="2017683"/>
            <a:ext cx="3439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rectangle is a vector and arrows represent functions (e.g. matrix multiply).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vectors are in red, output vectors are in blue and green vectors hold the RNN's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8593" y="4157125"/>
            <a:ext cx="11593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 Standard NN mode without recurrent structure, from fixed-sized input to fixed-sized output (e.g. image classification). </a:t>
            </a:r>
          </a:p>
          <a:p>
            <a:r>
              <a:rPr lang="en-US" dirty="0"/>
              <a:t>(2) Sequence output (e.g. image captioning takes an image and outputs a sentence of words). </a:t>
            </a:r>
          </a:p>
          <a:p>
            <a:r>
              <a:rPr lang="en-US" dirty="0"/>
              <a:t>(3) Sequence input (e.g. sentiment analysis where a given sentence is classified as expressing positive or negative sentiment). </a:t>
            </a:r>
          </a:p>
          <a:p>
            <a:r>
              <a:rPr lang="en-US" dirty="0"/>
              <a:t>(4) Sequence input and sequence output (e.g. Machine Translation: an RNN reads a sentence in English and then outputs a sentence in French). </a:t>
            </a:r>
          </a:p>
          <a:p>
            <a:r>
              <a:rPr lang="en-US" dirty="0"/>
              <a:t>(5) Synced sequence input and output (e.g. video classification where we wish to label each frame of the video).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3314" y="35391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92509" y="35391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39983" y="35391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87705" y="353911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40434" y="3539110"/>
            <a:ext cx="29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76700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Learning with Multiple RNN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6663"/>
                <a:ext cx="6122043" cy="4351338"/>
              </a:xfrm>
            </p:spPr>
            <p:txBody>
              <a:bodyPr/>
              <a:lstStyle/>
              <a:p>
                <a:r>
                  <a:rPr lang="en-US" dirty="0"/>
                  <a:t>Bidirectional RNN</a:t>
                </a:r>
              </a:p>
              <a:p>
                <a:pPr lvl="1"/>
                <a:r>
                  <a:rPr lang="en-US" dirty="0"/>
                  <a:t>Connects two recurrent units (synced many-to-many model) of opposite directions to the same output.</a:t>
                </a:r>
              </a:p>
              <a:p>
                <a:pPr lvl="1"/>
                <a:r>
                  <a:rPr lang="en-US" dirty="0"/>
                  <a:t>Captures forward and backward information from the input sequence</a:t>
                </a:r>
              </a:p>
              <a:p>
                <a:pPr lvl="1"/>
                <a:r>
                  <a:rPr lang="en-US" dirty="0"/>
                  <a:t>Apply to data whose current state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can be better determined when given future information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E.g., in the sentence “the bank is robbed,” the semantics of “bank” can be determined given the verb “robbed.”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6663"/>
                <a:ext cx="6122043" cy="4351338"/>
              </a:xfrm>
              <a:blipFill>
                <a:blip r:embed="rId2"/>
                <a:stretch>
                  <a:fillRect l="-1692" t="-2241" r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826352" y="2123158"/>
            <a:ext cx="5143202" cy="3800722"/>
            <a:chOff x="6480048" y="2555628"/>
            <a:chExt cx="5143202" cy="3800722"/>
          </a:xfrm>
        </p:grpSpPr>
        <p:grpSp>
          <p:nvGrpSpPr>
            <p:cNvPr id="8" name="Group 7"/>
            <p:cNvGrpSpPr/>
            <p:nvPr/>
          </p:nvGrpSpPr>
          <p:grpSpPr>
            <a:xfrm>
              <a:off x="6480048" y="2555628"/>
              <a:ext cx="5110061" cy="762312"/>
              <a:chOff x="6480048" y="1443261"/>
              <a:chExt cx="5110061" cy="76231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/>
              <a:srcRect l="35932" t="67777" r="7225" b="13701"/>
              <a:stretch/>
            </p:blipFill>
            <p:spPr>
              <a:xfrm>
                <a:off x="6480048" y="1443261"/>
                <a:ext cx="5067787" cy="546862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3"/>
              <a:srcRect l="35932" t="54459" r="6751" b="32224"/>
              <a:stretch/>
            </p:blipFill>
            <p:spPr>
              <a:xfrm flipV="1">
                <a:off x="6480048" y="1812381"/>
                <a:ext cx="5110061" cy="393192"/>
              </a:xfrm>
              <a:prstGeom prst="rect">
                <a:avLst/>
              </a:prstGeom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6480048" y="3403915"/>
              <a:ext cx="5143202" cy="2952435"/>
              <a:chOff x="6480048" y="3403915"/>
              <a:chExt cx="5143202" cy="295243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l="35931" t="-13701" r="6380" b="13701"/>
              <a:stretch/>
            </p:blipFill>
            <p:spPr>
              <a:xfrm>
                <a:off x="6480048" y="3403915"/>
                <a:ext cx="5143202" cy="2952435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/>
              <a:srcRect l="35932" t="54459" r="6751" b="32224"/>
              <a:stretch/>
            </p:blipFill>
            <p:spPr>
              <a:xfrm flipV="1">
                <a:off x="6480048" y="3765301"/>
                <a:ext cx="5110061" cy="393192"/>
              </a:xfrm>
              <a:prstGeom prst="rect">
                <a:avLst/>
              </a:prstGeom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10831398" y="3317940"/>
              <a:ext cx="688157" cy="429998"/>
            </a:xfrm>
            <a:prstGeom prst="rect">
              <a:avLst/>
            </a:prstGeom>
            <a:solidFill>
              <a:srgbClr val="E1F7D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63664" y="3317940"/>
              <a:ext cx="688157" cy="429998"/>
            </a:xfrm>
            <a:prstGeom prst="rect">
              <a:avLst/>
            </a:prstGeom>
            <a:solidFill>
              <a:srgbClr val="E1F7D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840649" y="3317940"/>
              <a:ext cx="688157" cy="429998"/>
            </a:xfrm>
            <a:prstGeom prst="rect">
              <a:avLst/>
            </a:prstGeom>
            <a:solidFill>
              <a:srgbClr val="E1F7D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17634" y="3317940"/>
              <a:ext cx="688157" cy="429998"/>
            </a:xfrm>
            <a:prstGeom prst="rect">
              <a:avLst/>
            </a:prstGeom>
            <a:solidFill>
              <a:srgbClr val="E1F7D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1" idx="1"/>
              <a:endCxn id="12" idx="3"/>
            </p:cNvCxnSpPr>
            <p:nvPr/>
          </p:nvCxnSpPr>
          <p:spPr>
            <a:xfrm flipH="1">
              <a:off x="9651821" y="3532939"/>
              <a:ext cx="117957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1"/>
              <a:endCxn id="13" idx="3"/>
            </p:cNvCxnSpPr>
            <p:nvPr/>
          </p:nvCxnSpPr>
          <p:spPr>
            <a:xfrm flipH="1">
              <a:off x="8528806" y="3532939"/>
              <a:ext cx="4348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3" idx="1"/>
              <a:endCxn id="14" idx="3"/>
            </p:cNvCxnSpPr>
            <p:nvPr/>
          </p:nvCxnSpPr>
          <p:spPr>
            <a:xfrm flipH="1">
              <a:off x="7405791" y="3532939"/>
              <a:ext cx="43485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4450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Learning with Multiple RNN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Sequence-to-Sequence (Seq2Seq) model</a:t>
            </a:r>
          </a:p>
          <a:p>
            <a:pPr lvl="1"/>
            <a:r>
              <a:rPr lang="en-US" dirty="0"/>
              <a:t>Concatenate a many-to-one (encoder) and an one-to-many (decoder) RNN with a shared vector</a:t>
            </a:r>
          </a:p>
          <a:p>
            <a:pPr lvl="1"/>
            <a:r>
              <a:rPr lang="en-US" b="1" dirty="0"/>
              <a:t>Encoder RNN</a:t>
            </a:r>
            <a:r>
              <a:rPr lang="en-US" dirty="0"/>
              <a:t>: extract and compress the semantics from the input sequence</a:t>
            </a:r>
          </a:p>
          <a:p>
            <a:pPr lvl="1"/>
            <a:r>
              <a:rPr lang="en-US" b="1" dirty="0"/>
              <a:t>Decoder RNN</a:t>
            </a:r>
            <a:r>
              <a:rPr lang="en-US" dirty="0"/>
              <a:t>: generate a sequence based on the input semantics</a:t>
            </a:r>
          </a:p>
          <a:p>
            <a:pPr lvl="1"/>
            <a:r>
              <a:rPr lang="en-US" dirty="0"/>
              <a:t>Lengths of both RNNs can vary.</a:t>
            </a:r>
          </a:p>
          <a:p>
            <a:pPr lvl="1"/>
            <a:r>
              <a:rPr lang="en-US" dirty="0"/>
              <a:t>Apply to tasks such as translation</a:t>
            </a:r>
          </a:p>
          <a:p>
            <a:pPr lvl="2"/>
            <a:r>
              <a:rPr lang="en-US" dirty="0"/>
              <a:t>Similar underlying semantics</a:t>
            </a:r>
          </a:p>
          <a:p>
            <a:pPr lvl="2"/>
            <a:r>
              <a:rPr lang="en-US" dirty="0"/>
              <a:t>E.g., “I love you.” to “Je </a:t>
            </a:r>
            <a:r>
              <a:rPr lang="en-US" dirty="0" err="1"/>
              <a:t>t’aime</a:t>
            </a:r>
            <a:r>
              <a:rPr lang="en-US" dirty="0"/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23</a:t>
            </a:fld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586984" y="4019582"/>
            <a:ext cx="6528874" cy="2779173"/>
            <a:chOff x="5586984" y="4019582"/>
            <a:chExt cx="6528874" cy="2779173"/>
          </a:xfrm>
        </p:grpSpPr>
        <p:grpSp>
          <p:nvGrpSpPr>
            <p:cNvPr id="39" name="Group 38"/>
            <p:cNvGrpSpPr/>
            <p:nvPr/>
          </p:nvGrpSpPr>
          <p:grpSpPr>
            <a:xfrm>
              <a:off x="5586984" y="4019582"/>
              <a:ext cx="6528874" cy="2779173"/>
              <a:chOff x="5586984" y="4019582"/>
              <a:chExt cx="6528874" cy="2779173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5586984" y="4019582"/>
                <a:ext cx="6528874" cy="2779173"/>
                <a:chOff x="5586984" y="4019582"/>
                <a:chExt cx="6528874" cy="2779173"/>
              </a:xfrm>
            </p:grpSpPr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5931" t="9229" r="6380" b="13701"/>
                <a:stretch/>
              </p:blipFill>
              <p:spPr>
                <a:xfrm>
                  <a:off x="8560261" y="4019582"/>
                  <a:ext cx="3555597" cy="1573046"/>
                </a:xfrm>
                <a:prstGeom prst="rect">
                  <a:avLst/>
                </a:prstGeom>
              </p:spPr>
            </p:pic>
            <p:pic>
              <p:nvPicPr>
                <p:cNvPr id="20" name="Picture 19"/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35931" t="12048" r="6380" b="13701"/>
                <a:stretch/>
              </p:blipFill>
              <p:spPr>
                <a:xfrm>
                  <a:off x="5586984" y="5221224"/>
                  <a:ext cx="3701084" cy="1577531"/>
                </a:xfrm>
                <a:prstGeom prst="rect">
                  <a:avLst/>
                </a:prstGeom>
              </p:spPr>
            </p:pic>
            <p:sp>
              <p:nvSpPr>
                <p:cNvPr id="22" name="Rectangle 21"/>
                <p:cNvSpPr/>
                <p:nvPr/>
              </p:nvSpPr>
              <p:spPr>
                <a:xfrm>
                  <a:off x="9546336" y="4946904"/>
                  <a:ext cx="2432304" cy="600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5744648" y="5193792"/>
                  <a:ext cx="2432304" cy="6000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8756650" y="4655292"/>
                  <a:ext cx="415925" cy="263525"/>
                </a:xfrm>
                <a:prstGeom prst="rect">
                  <a:avLst/>
                </a:prstGeom>
                <a:solidFill>
                  <a:srgbClr val="E1F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9533636" y="4655292"/>
                  <a:ext cx="415925" cy="263525"/>
                </a:xfrm>
                <a:prstGeom prst="rect">
                  <a:avLst/>
                </a:prstGeom>
                <a:solidFill>
                  <a:srgbClr val="E1F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0310622" y="4655292"/>
                  <a:ext cx="415925" cy="263525"/>
                </a:xfrm>
                <a:prstGeom prst="rect">
                  <a:avLst/>
                </a:prstGeom>
                <a:solidFill>
                  <a:srgbClr val="E1F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11596497" y="4655292"/>
                  <a:ext cx="415925" cy="263525"/>
                </a:xfrm>
                <a:prstGeom prst="rect">
                  <a:avLst/>
                </a:prstGeom>
                <a:solidFill>
                  <a:srgbClr val="E1F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8855073" y="4095748"/>
                  <a:ext cx="224633" cy="22463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>
                  <a:normAutofit fontScale="92500" lnSpcReduction="10000"/>
                </a:bodyPr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8818703" y="4043382"/>
                  <a:ext cx="3762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r>
                    <a:rPr lang="en-US" sz="1200" baseline="-25000" dirty="0"/>
                    <a:t>0</a:t>
                  </a: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9631662" y="4095748"/>
                  <a:ext cx="224633" cy="22463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>
                  <a:normAutofit fontScale="92500" lnSpcReduction="10000"/>
                </a:bodyPr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0406267" y="4095748"/>
                  <a:ext cx="224633" cy="22463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>
                  <a:normAutofit fontScale="92500" lnSpcReduction="10000"/>
                </a:bodyPr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1692142" y="4095748"/>
                  <a:ext cx="224633" cy="22463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 anchorCtr="0">
                  <a:normAutofit fontScale="92500" lnSpcReduction="10000"/>
                </a:bodyPr>
                <a:lstStyle/>
                <a:p>
                  <a:pPr algn="ctr"/>
                  <a:endParaRPr lang="en-US" baseline="-25000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9593308" y="4043382"/>
                  <a:ext cx="3762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r>
                    <a:rPr lang="en-US" sz="1200" baseline="-25000" dirty="0"/>
                    <a:t>1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10370595" y="4043382"/>
                  <a:ext cx="3762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y</a:t>
                  </a:r>
                  <a:r>
                    <a:rPr lang="en-US" sz="1200" baseline="-25000" dirty="0"/>
                    <a:t>2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11636185" y="4043382"/>
                  <a:ext cx="37623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y</a:t>
                  </a:r>
                  <a:r>
                    <a:rPr lang="en-US" sz="1200" baseline="-25000" dirty="0" err="1"/>
                    <a:t>m</a:t>
                  </a:r>
                  <a:endParaRPr lang="en-US" sz="1200" baseline="-25000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11007993" y="402433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5973392" y="5221224"/>
              <a:ext cx="2361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 RNN as the encoder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494037" y="5247096"/>
              <a:ext cx="2361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 RNN as the decoder</a:t>
              </a:r>
            </a:p>
          </p:txBody>
        </p:sp>
        <p:cxnSp>
          <p:nvCxnSpPr>
            <p:cNvPr id="43" name="Straight Arrow Connector 42"/>
            <p:cNvCxnSpPr>
              <a:stCxn id="40" idx="2"/>
            </p:cNvCxnSpPr>
            <p:nvPr/>
          </p:nvCxnSpPr>
          <p:spPr>
            <a:xfrm>
              <a:off x="7154004" y="5590556"/>
              <a:ext cx="0" cy="2032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1" idx="0"/>
            </p:cNvCxnSpPr>
            <p:nvPr/>
          </p:nvCxnSpPr>
          <p:spPr>
            <a:xfrm flipV="1">
              <a:off x="10674649" y="5053754"/>
              <a:ext cx="0" cy="1933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9475991" y="6327208"/>
              <a:ext cx="1689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 sequence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565303" y="4693571"/>
              <a:ext cx="1985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Encoded semantics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60589" y="4043382"/>
              <a:ext cx="1971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Decoded sequence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8077200" y="5053754"/>
              <a:ext cx="707078" cy="1931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50" idx="3"/>
            </p:cNvCxnSpPr>
            <p:nvPr/>
          </p:nvCxnSpPr>
          <p:spPr>
            <a:xfrm>
              <a:off x="8532283" y="4228048"/>
              <a:ext cx="2345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8" idx="1"/>
            </p:cNvCxnSpPr>
            <p:nvPr/>
          </p:nvCxnSpPr>
          <p:spPr>
            <a:xfrm flipH="1">
              <a:off x="9172575" y="6511874"/>
              <a:ext cx="30341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2031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RNN in Python using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Keras</a:t>
            </a:r>
            <a:r>
              <a:rPr lang="en-US" dirty="0"/>
              <a:t> provides APIs for the vanilla RNN design, LSTM, and GRU cells:</a:t>
            </a: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keras.layers.SimpleRNN</a:t>
            </a:r>
            <a:r>
              <a:rPr lang="en-US" sz="1800" dirty="0">
                <a:latin typeface="Consolas" panose="020B0609020204030204" pitchFamily="49" charset="0"/>
              </a:rPr>
              <a:t>(units, activation='tanh', </a:t>
            </a:r>
            <a:r>
              <a:rPr lang="en-US" sz="1800" dirty="0" err="1">
                <a:latin typeface="Consolas" panose="020B0609020204030204" pitchFamily="49" charset="0"/>
              </a:rPr>
              <a:t>return_sequences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b="1" dirty="0">
                <a:latin typeface="Consolas" panose="020B0609020204030204" pitchFamily="49" charset="0"/>
              </a:rPr>
              <a:t>False</a:t>
            </a:r>
            <a:r>
              <a:rPr lang="en-US" sz="1800" dirty="0">
                <a:latin typeface="Consolas" panose="020B0609020204030204" pitchFamily="49" charset="0"/>
              </a:rPr>
              <a:t>, …)</a:t>
            </a:r>
          </a:p>
          <a:p>
            <a:pPr lvl="1"/>
            <a:endParaRPr lang="en-US" sz="12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keras.layers.LSTM</a:t>
            </a:r>
            <a:r>
              <a:rPr lang="en-US" sz="1800" dirty="0">
                <a:latin typeface="Consolas" panose="020B0609020204030204" pitchFamily="49" charset="0"/>
              </a:rPr>
              <a:t>(units, activation='tanh', </a:t>
            </a:r>
            <a:r>
              <a:rPr lang="en-US" sz="1800" dirty="0" err="1">
                <a:latin typeface="Consolas" panose="020B0609020204030204" pitchFamily="49" charset="0"/>
              </a:rPr>
              <a:t>recurrent_activation</a:t>
            </a:r>
            <a:r>
              <a:rPr lang="en-US" sz="1800" dirty="0">
                <a:latin typeface="Consolas" panose="020B0609020204030204" pitchFamily="49" charset="0"/>
              </a:rPr>
              <a:t>='</a:t>
            </a:r>
            <a:r>
              <a:rPr lang="en-US" sz="1800" dirty="0" err="1">
                <a:latin typeface="Consolas" panose="020B0609020204030204" pitchFamily="49" charset="0"/>
              </a:rPr>
              <a:t>hard_sigmoid</a:t>
            </a:r>
            <a:r>
              <a:rPr lang="en-US" sz="1800" dirty="0">
                <a:latin typeface="Consolas" panose="020B0609020204030204" pitchFamily="49" charset="0"/>
              </a:rPr>
              <a:t>', …)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keras.layers.GRU</a:t>
            </a:r>
            <a:r>
              <a:rPr lang="en-US" sz="1800" dirty="0">
                <a:latin typeface="Consolas" panose="020B0609020204030204" pitchFamily="49" charset="0"/>
              </a:rPr>
              <a:t>(units, activation='tanh', </a:t>
            </a:r>
            <a:r>
              <a:rPr lang="en-US" sz="1800" dirty="0" err="1">
                <a:latin typeface="Consolas" panose="020B0609020204030204" pitchFamily="49" charset="0"/>
              </a:rPr>
              <a:t>recurrent_activation</a:t>
            </a:r>
            <a:r>
              <a:rPr lang="en-US" sz="1800" dirty="0">
                <a:latin typeface="Consolas" panose="020B0609020204030204" pitchFamily="49" charset="0"/>
              </a:rPr>
              <a:t>='</a:t>
            </a:r>
            <a:r>
              <a:rPr lang="en-US" sz="1800" dirty="0" err="1">
                <a:latin typeface="Consolas" panose="020B0609020204030204" pitchFamily="49" charset="0"/>
              </a:rPr>
              <a:t>hard_sigmoid</a:t>
            </a:r>
            <a:r>
              <a:rPr lang="en-US" sz="1800" dirty="0">
                <a:latin typeface="Consolas" panose="020B0609020204030204" pitchFamily="49" charset="0"/>
              </a:rPr>
              <a:t>', …)</a:t>
            </a:r>
          </a:p>
          <a:p>
            <a:endParaRPr lang="en-US" dirty="0"/>
          </a:p>
          <a:p>
            <a:r>
              <a:rPr lang="en-US" dirty="0"/>
              <a:t>Critical parameters*</a:t>
            </a:r>
          </a:p>
          <a:p>
            <a:pPr lvl="1"/>
            <a:r>
              <a:rPr lang="en-US" dirty="0"/>
              <a:t>units: dimensionality of the output space</a:t>
            </a:r>
          </a:p>
          <a:p>
            <a:pPr lvl="1"/>
            <a:r>
              <a:rPr lang="en-US" dirty="0"/>
              <a:t>activation: activation function to use on the recurrent layer, ‘</a:t>
            </a:r>
            <a:r>
              <a:rPr lang="en-US" dirty="0" err="1"/>
              <a:t>tanh</a:t>
            </a:r>
            <a:r>
              <a:rPr lang="en-US" dirty="0"/>
              <a:t>’ by default</a:t>
            </a:r>
          </a:p>
          <a:p>
            <a:pPr lvl="1"/>
            <a:r>
              <a:rPr lang="en-US" dirty="0" err="1"/>
              <a:t>recurrent_activation</a:t>
            </a:r>
            <a:r>
              <a:rPr lang="en-US" dirty="0"/>
              <a:t>: activation function for the gates</a:t>
            </a:r>
          </a:p>
          <a:p>
            <a:pPr lvl="1"/>
            <a:r>
              <a:rPr lang="en-US" dirty="0" err="1"/>
              <a:t>return_sequences</a:t>
            </a:r>
            <a:r>
              <a:rPr lang="en-US" dirty="0"/>
              <a:t>: </a:t>
            </a:r>
          </a:p>
          <a:p>
            <a:pPr lvl="2"/>
            <a:r>
              <a:rPr lang="en-US" b="1" dirty="0">
                <a:latin typeface="Consolas" panose="020B0609020204030204" pitchFamily="49" charset="0"/>
              </a:rPr>
              <a:t>True</a:t>
            </a:r>
            <a:r>
              <a:rPr lang="en-US" dirty="0"/>
              <a:t> to obtain the output on each time step</a:t>
            </a:r>
          </a:p>
          <a:p>
            <a:pPr lvl="2"/>
            <a:r>
              <a:rPr lang="en-US" b="1" dirty="0">
                <a:latin typeface="Consolas" panose="020B0609020204030204" pitchFamily="49" charset="0"/>
              </a:rPr>
              <a:t>False</a:t>
            </a:r>
            <a:r>
              <a:rPr lang="en-US" dirty="0"/>
              <a:t> to obtain the last output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24</a:t>
            </a:fld>
            <a:endParaRPr lang="en-US"/>
          </a:p>
        </p:txBody>
      </p:sp>
      <p:pic>
        <p:nvPicPr>
          <p:cNvPr id="1026" name="Picture 2" descr="Image result for keras logo">
            <a:extLst>
              <a:ext uri="{FF2B5EF4-FFF2-40B4-BE49-F238E27FC236}">
                <a16:creationId xmlns:a16="http://schemas.microsoft.com/office/drawing/2014/main" id="{600DDE51-7973-4C88-9751-24F2979C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327" y="136525"/>
            <a:ext cx="1577109" cy="45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EA4993-C5E2-48C3-A5F0-898726F8BA96}"/>
              </a:ext>
            </a:extLst>
          </p:cNvPr>
          <p:cNvSpPr/>
          <p:nvPr/>
        </p:nvSpPr>
        <p:spPr>
          <a:xfrm>
            <a:off x="838200" y="6308209"/>
            <a:ext cx="5689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*: More can be found on </a:t>
            </a:r>
            <a:r>
              <a:rPr lang="en-US" dirty="0">
                <a:hlinkClick r:id="rId3"/>
              </a:rPr>
              <a:t>https://keras.io/layers/recurrent/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48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8F7B-DC53-4E4B-ABD7-75820D0B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Example: Sequence Classification with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34EE-A043-4310-A8C3-CD52630AA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683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IMDB movie review sentiment classification problem</a:t>
            </a:r>
            <a:endParaRPr lang="en-US" dirty="0"/>
          </a:p>
          <a:p>
            <a:pPr lvl="1"/>
            <a:r>
              <a:rPr lang="en-US" dirty="0"/>
              <a:t>Classify each movie review into a sentiment class (positive (1) or negative (0))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2CC21-0D90-4A1D-8853-F51185AD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B23517-145F-4937-8F28-2A081B035696}"/>
              </a:ext>
            </a:extLst>
          </p:cNvPr>
          <p:cNvSpPr/>
          <p:nvPr/>
        </p:nvSpPr>
        <p:spPr>
          <a:xfrm>
            <a:off x="838200" y="6327275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https://machinelearningmastery.com/sequence-classification-lstm-recurrent-neural-networks-python-keras/</a:t>
            </a:r>
            <a:endParaRPr lang="en-US" sz="1400" dirty="0"/>
          </a:p>
          <a:p>
            <a:r>
              <a:rPr lang="en-US" sz="1400" dirty="0">
                <a:hlinkClick r:id="rId2"/>
              </a:rPr>
              <a:t>http://ai.stanford.edu/~amaas/data/sentiment/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9D557D-F7DD-42ED-83BA-2752F197DFE8}"/>
              </a:ext>
            </a:extLst>
          </p:cNvPr>
          <p:cNvSpPr/>
          <p:nvPr/>
        </p:nvSpPr>
        <p:spPr>
          <a:xfrm>
            <a:off x="838200" y="2751537"/>
            <a:ext cx="10515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import </a:t>
            </a:r>
            <a:r>
              <a:rPr lang="en-US" sz="1400" dirty="0" err="1">
                <a:latin typeface="Consolas" panose="020B0609020204030204" pitchFamily="49" charset="0"/>
              </a:rPr>
              <a:t>numpy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</a:rPr>
              <a:t>keras.datasets</a:t>
            </a:r>
            <a:r>
              <a:rPr lang="en-US" sz="1400" dirty="0">
                <a:latin typeface="Consolas" panose="020B0609020204030204" pitchFamily="49" charset="0"/>
              </a:rPr>
              <a:t> import </a:t>
            </a:r>
            <a:r>
              <a:rPr lang="en-US" sz="1400" dirty="0" err="1">
                <a:latin typeface="Consolas" panose="020B0609020204030204" pitchFamily="49" charset="0"/>
              </a:rPr>
              <a:t>imdb</a:t>
            </a:r>
            <a:r>
              <a:rPr lang="en-US" sz="1400" dirty="0">
                <a:latin typeface="Consolas" panose="020B0609020204030204" pitchFamily="49" charset="0"/>
              </a:rPr>
              <a:t>				</a:t>
            </a:r>
            <a:r>
              <a:rPr lang="en-US" sz="1400" b="1" dirty="0">
                <a:latin typeface="Consolas" panose="020B0609020204030204" pitchFamily="49" charset="0"/>
              </a:rPr>
              <a:t>// </a:t>
            </a:r>
            <a:r>
              <a:rPr lang="en-US" sz="1400" b="1" dirty="0" err="1">
                <a:latin typeface="Consolas" panose="020B0609020204030204" pitchFamily="49" charset="0"/>
              </a:rPr>
              <a:t>keras</a:t>
            </a:r>
            <a:r>
              <a:rPr lang="en-US" sz="1400" b="1" dirty="0">
                <a:latin typeface="Consolas" panose="020B0609020204030204" pitchFamily="49" charset="0"/>
              </a:rPr>
              <a:t> provides this built-in dataset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</a:rPr>
              <a:t>keras.models</a:t>
            </a:r>
            <a:r>
              <a:rPr lang="en-US" sz="1400" dirty="0">
                <a:latin typeface="Consolas" panose="020B0609020204030204" pitchFamily="49" charset="0"/>
              </a:rPr>
              <a:t> import Sequential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</a:rPr>
              <a:t>keras.layers</a:t>
            </a:r>
            <a:r>
              <a:rPr lang="en-US" sz="1400" dirty="0">
                <a:latin typeface="Consolas" panose="020B0609020204030204" pitchFamily="49" charset="0"/>
              </a:rPr>
              <a:t> import Dense, LSTM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</a:rPr>
              <a:t>keras.layers.embeddings</a:t>
            </a:r>
            <a:r>
              <a:rPr lang="en-US" sz="1400" dirty="0">
                <a:latin typeface="Consolas" panose="020B0609020204030204" pitchFamily="49" charset="0"/>
              </a:rPr>
              <a:t> import Embedding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from </a:t>
            </a:r>
            <a:r>
              <a:rPr lang="en-US" sz="1400" dirty="0" err="1">
                <a:latin typeface="Consolas" panose="020B0609020204030204" pitchFamily="49" charset="0"/>
              </a:rPr>
              <a:t>keras.preprocessing</a:t>
            </a:r>
            <a:r>
              <a:rPr lang="en-US" sz="1400" dirty="0">
                <a:latin typeface="Consolas" panose="020B0609020204030204" pitchFamily="49" charset="0"/>
              </a:rPr>
              <a:t> import sequence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# fix random seed for reproducibility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numpy.random.seed</a:t>
            </a:r>
            <a:r>
              <a:rPr lang="en-US" sz="1400" dirty="0">
                <a:latin typeface="Consolas" panose="020B0609020204030204" pitchFamily="49" charset="0"/>
              </a:rPr>
              <a:t>(7)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# load the dataset but only keep the top n words, zero the rest  // data preprocessing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top_words</a:t>
            </a:r>
            <a:r>
              <a:rPr lang="en-US" sz="1400" dirty="0">
                <a:latin typeface="Consolas" panose="020B0609020204030204" pitchFamily="49" charset="0"/>
              </a:rPr>
              <a:t> = 5000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X_train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y_train</a:t>
            </a:r>
            <a:r>
              <a:rPr lang="en-US" sz="1400" dirty="0">
                <a:latin typeface="Consolas" panose="020B0609020204030204" pitchFamily="49" charset="0"/>
              </a:rPr>
              <a:t>), (</a:t>
            </a:r>
            <a:r>
              <a:rPr lang="en-US" sz="1400" dirty="0" err="1">
                <a:latin typeface="Consolas" panose="020B0609020204030204" pitchFamily="49" charset="0"/>
              </a:rPr>
              <a:t>X_test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y_test</a:t>
            </a:r>
            <a:r>
              <a:rPr lang="en-US" sz="1400" dirty="0">
                <a:latin typeface="Consolas" panose="020B0609020204030204" pitchFamily="49" charset="0"/>
              </a:rPr>
              <a:t>) = </a:t>
            </a:r>
            <a:r>
              <a:rPr lang="en-US" sz="1400" dirty="0" err="1">
                <a:latin typeface="Consolas" panose="020B0609020204030204" pitchFamily="49" charset="0"/>
              </a:rPr>
              <a:t>imdb.load_data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num_words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</a:rPr>
              <a:t>top_words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# truncate and pad input sequences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max_review_length</a:t>
            </a:r>
            <a:r>
              <a:rPr lang="en-US" sz="1400" dirty="0">
                <a:latin typeface="Consolas" panose="020B0609020204030204" pitchFamily="49" charset="0"/>
              </a:rPr>
              <a:t> = 500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X_train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sequence.pad_sequences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X_train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maxlen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</a:rPr>
              <a:t>max_review_length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X_test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sequence.pad_sequences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X_test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maxlen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</a:rPr>
              <a:t>max_review_length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5824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D466-B31A-4BAD-A036-4CA45873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Example: Sequence Classification with LSTM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6FDD6-614F-4304-AF47-FEE45DA8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DF1E3-FD3E-4100-8D32-27950A53BF6E}"/>
              </a:ext>
            </a:extLst>
          </p:cNvPr>
          <p:cNvSpPr txBox="1"/>
          <p:nvPr/>
        </p:nvSpPr>
        <p:spPr>
          <a:xfrm>
            <a:off x="808776" y="1819780"/>
            <a:ext cx="879789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</a:rPr>
              <a:t># define word embedding size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embedding_vecor_length</a:t>
            </a:r>
            <a:r>
              <a:rPr lang="en-US" sz="1400" dirty="0">
                <a:latin typeface="Consolas" panose="020B0609020204030204" pitchFamily="49" charset="0"/>
              </a:rPr>
              <a:t> = 32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# create a sequential model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model = Sequential()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# transform input sequence into word embedding representation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model.add</a:t>
            </a:r>
            <a:r>
              <a:rPr lang="en-US" sz="1400" dirty="0">
                <a:latin typeface="Consolas" panose="020B0609020204030204" pitchFamily="49" charset="0"/>
              </a:rPr>
              <a:t>(Embedding(</a:t>
            </a:r>
            <a:r>
              <a:rPr lang="en-US" sz="1400" dirty="0" err="1">
                <a:latin typeface="Consolas" panose="020B0609020204030204" pitchFamily="49" charset="0"/>
              </a:rPr>
              <a:t>top_words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embedding_vecor_length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input_length</a:t>
            </a:r>
            <a:r>
              <a:rPr lang="en-US" sz="1400" dirty="0">
                <a:latin typeface="Consolas" panose="020B0609020204030204" pitchFamily="49" charset="0"/>
              </a:rPr>
              <a:t>=</a:t>
            </a:r>
            <a:r>
              <a:rPr lang="en-US" sz="1400" dirty="0" err="1">
                <a:latin typeface="Consolas" panose="020B0609020204030204" pitchFamily="49" charset="0"/>
              </a:rPr>
              <a:t>max_review_length</a:t>
            </a:r>
            <a:r>
              <a:rPr lang="en-US" sz="14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# generate a 100-dimention output, can be replaced by GRU or </a:t>
            </a:r>
            <a:r>
              <a:rPr lang="en-US" sz="1400" b="1" dirty="0" err="1">
                <a:latin typeface="Consolas" panose="020B0609020204030204" pitchFamily="49" charset="0"/>
              </a:rPr>
              <a:t>SimpleRNN</a:t>
            </a:r>
            <a:r>
              <a:rPr lang="en-US" sz="1400" b="1" dirty="0">
                <a:latin typeface="Consolas" panose="020B0609020204030204" pitchFamily="49" charset="0"/>
              </a:rPr>
              <a:t> recurrent cells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model.add</a:t>
            </a:r>
            <a:r>
              <a:rPr lang="en-US" sz="1400" dirty="0">
                <a:latin typeface="Consolas" panose="020B0609020204030204" pitchFamily="49" charset="0"/>
              </a:rPr>
              <a:t>(LSTM(100))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# a fully connected layer weight the 100-dimention output to one node for prediction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model.add</a:t>
            </a:r>
            <a:r>
              <a:rPr lang="en-US" sz="1400" dirty="0">
                <a:latin typeface="Consolas" panose="020B0609020204030204" pitchFamily="49" charset="0"/>
              </a:rPr>
              <a:t>(Dense(1, activation='sigmoid’))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# use </a:t>
            </a:r>
            <a:r>
              <a:rPr lang="en-US" sz="1400" b="1" dirty="0" err="1">
                <a:latin typeface="Consolas" panose="020B0609020204030204" pitchFamily="49" charset="0"/>
              </a:rPr>
              <a:t>binary_crossentropy</a:t>
            </a:r>
            <a:r>
              <a:rPr lang="en-US" sz="1400" b="1" dirty="0">
                <a:latin typeface="Consolas" panose="020B0609020204030204" pitchFamily="49" charset="0"/>
              </a:rPr>
              <a:t> as the loss function for the classification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model.compile</a:t>
            </a:r>
            <a:r>
              <a:rPr lang="en-US" sz="1400" dirty="0">
                <a:latin typeface="Consolas" panose="020B0609020204030204" pitchFamily="49" charset="0"/>
              </a:rPr>
              <a:t>(loss='</a:t>
            </a:r>
            <a:r>
              <a:rPr lang="en-US" sz="1400" dirty="0" err="1">
                <a:latin typeface="Consolas" panose="020B0609020204030204" pitchFamily="49" charset="0"/>
              </a:rPr>
              <a:t>binary_crossentropy</a:t>
            </a:r>
            <a:r>
              <a:rPr lang="en-US" sz="1400" dirty="0">
                <a:latin typeface="Consolas" panose="020B0609020204030204" pitchFamily="49" charset="0"/>
              </a:rPr>
              <a:t>', optimizer='</a:t>
            </a:r>
            <a:r>
              <a:rPr lang="en-US" sz="1400" dirty="0" err="1">
                <a:latin typeface="Consolas" panose="020B0609020204030204" pitchFamily="49" charset="0"/>
              </a:rPr>
              <a:t>adam</a:t>
            </a:r>
            <a:r>
              <a:rPr lang="en-US" sz="1400" dirty="0">
                <a:latin typeface="Consolas" panose="020B0609020204030204" pitchFamily="49" charset="0"/>
              </a:rPr>
              <a:t>', metrics=['accuracy'])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print(</a:t>
            </a:r>
            <a:r>
              <a:rPr lang="en-US" sz="1400" dirty="0" err="1">
                <a:latin typeface="Consolas" panose="020B0609020204030204" pitchFamily="49" charset="0"/>
              </a:rPr>
              <a:t>model.summary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# model training (for 3 epochs)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model.fit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X_train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y_train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validation_data</a:t>
            </a:r>
            <a:r>
              <a:rPr lang="en-US" sz="1400" dirty="0">
                <a:latin typeface="Consolas" panose="020B0609020204030204" pitchFamily="49" charset="0"/>
              </a:rPr>
              <a:t>=(</a:t>
            </a:r>
            <a:r>
              <a:rPr lang="en-US" sz="1400" dirty="0" err="1">
                <a:latin typeface="Consolas" panose="020B0609020204030204" pitchFamily="49" charset="0"/>
              </a:rPr>
              <a:t>X_test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y_test</a:t>
            </a:r>
            <a:r>
              <a:rPr lang="en-US" sz="1400" dirty="0">
                <a:latin typeface="Consolas" panose="020B0609020204030204" pitchFamily="49" charset="0"/>
              </a:rPr>
              <a:t>), epochs=3, </a:t>
            </a:r>
            <a:r>
              <a:rPr lang="en-US" sz="1400" dirty="0" err="1">
                <a:latin typeface="Consolas" panose="020B0609020204030204" pitchFamily="49" charset="0"/>
              </a:rPr>
              <a:t>batch_size</a:t>
            </a:r>
            <a:r>
              <a:rPr lang="en-US" sz="1400" dirty="0">
                <a:latin typeface="Consolas" panose="020B0609020204030204" pitchFamily="49" charset="0"/>
              </a:rPr>
              <a:t>=64)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</a:rPr>
              <a:t># Final evaluation of the model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scores = </a:t>
            </a:r>
            <a:r>
              <a:rPr lang="en-US" sz="1400" dirty="0" err="1">
                <a:latin typeface="Consolas" panose="020B0609020204030204" pitchFamily="49" charset="0"/>
              </a:rPr>
              <a:t>model.evaluate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X_test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y_test</a:t>
            </a:r>
            <a:r>
              <a:rPr lang="en-US" sz="1400" dirty="0">
                <a:latin typeface="Consolas" panose="020B0609020204030204" pitchFamily="49" charset="0"/>
              </a:rPr>
              <a:t>, verbose=0)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print("Accuracy: %.2f%%" % (scores[1]*100))</a:t>
            </a:r>
          </a:p>
        </p:txBody>
      </p:sp>
      <p:pic>
        <p:nvPicPr>
          <p:cNvPr id="8" name="Picture 2" descr="http://karpathy.github.io/assets/rnn/diags.jpeg">
            <a:extLst>
              <a:ext uri="{FF2B5EF4-FFF2-40B4-BE49-F238E27FC236}">
                <a16:creationId xmlns:a16="http://schemas.microsoft.com/office/drawing/2014/main" id="{1FD76E67-5BFF-49DF-8561-410CB1286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4" t="9581" r="48529"/>
          <a:stretch/>
        </p:blipFill>
        <p:spPr bwMode="auto">
          <a:xfrm>
            <a:off x="9397999" y="1423870"/>
            <a:ext cx="2338403" cy="353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1EFC93E-4FDE-4FCA-80A8-04D739215F83}"/>
              </a:ext>
            </a:extLst>
          </p:cNvPr>
          <p:cNvSpPr/>
          <p:nvPr/>
        </p:nvSpPr>
        <p:spPr>
          <a:xfrm>
            <a:off x="11623890" y="1748616"/>
            <a:ext cx="400514" cy="4005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869054-FD61-44C2-B1E9-E06DA969495B}"/>
              </a:ext>
            </a:extLst>
          </p:cNvPr>
          <p:cNvSpPr txBox="1"/>
          <p:nvPr/>
        </p:nvSpPr>
        <p:spPr>
          <a:xfrm>
            <a:off x="9982200" y="1834901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100 dims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6672ED-1532-4AA3-90EE-840422845EEE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1142345" y="1690688"/>
            <a:ext cx="481545" cy="258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203019-6BDE-48AA-A231-D5F81E88D53A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1142345" y="1841775"/>
            <a:ext cx="481545" cy="107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BC09E8-6E27-4F8A-A1F5-87D2E7285E0D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1129010" y="1948873"/>
            <a:ext cx="494880" cy="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5D6931-FE34-46C2-9008-47D2FCEB69FA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1129010" y="1948873"/>
            <a:ext cx="494880" cy="144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A0600E-F9F3-46DD-A8C0-BCE1B76EC07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1129010" y="1948873"/>
            <a:ext cx="494880" cy="255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4B0993E-8665-44FB-9DF8-1CE124C227AB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1129010" y="1948873"/>
            <a:ext cx="494880" cy="350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D6ECA67-5FAE-46EA-85D8-C7CE02904D34}"/>
              </a:ext>
            </a:extLst>
          </p:cNvPr>
          <p:cNvSpPr txBox="1"/>
          <p:nvPr/>
        </p:nvSpPr>
        <p:spPr>
          <a:xfrm>
            <a:off x="11074156" y="2158598"/>
            <a:ext cx="1205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Fully connected layer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4823CB-F0ED-4836-8FCF-6F86D117D0DE}"/>
              </a:ext>
            </a:extLst>
          </p:cNvPr>
          <p:cNvSpPr txBox="1"/>
          <p:nvPr/>
        </p:nvSpPr>
        <p:spPr>
          <a:xfrm>
            <a:off x="9420899" y="3654187"/>
            <a:ext cx="193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Word embeddings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471979-C668-4D60-BBAF-BB67DE46D53A}"/>
              </a:ext>
            </a:extLst>
          </p:cNvPr>
          <p:cNvSpPr txBox="1"/>
          <p:nvPr/>
        </p:nvSpPr>
        <p:spPr>
          <a:xfrm>
            <a:off x="9485744" y="2485241"/>
            <a:ext cx="1500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Recurrent cell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1FC9D9-00DA-47F1-B490-2DBE5EC6EAF5}"/>
              </a:ext>
            </a:extLst>
          </p:cNvPr>
          <p:cNvSpPr txBox="1"/>
          <p:nvPr/>
        </p:nvSpPr>
        <p:spPr>
          <a:xfrm>
            <a:off x="9144884" y="4797980"/>
            <a:ext cx="304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movie fantastic awesome 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48F269-7893-4605-9B3A-39FA38B143F2}"/>
              </a:ext>
            </a:extLst>
          </p:cNvPr>
          <p:cNvSpPr txBox="1"/>
          <p:nvPr/>
        </p:nvSpPr>
        <p:spPr>
          <a:xfrm>
            <a:off x="9047612" y="4550419"/>
            <a:ext cx="87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Review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3068FF6-D3EB-4C1A-B457-F9C6D0D84231}"/>
              </a:ext>
            </a:extLst>
          </p:cNvPr>
          <p:cNvCxnSpPr/>
          <p:nvPr/>
        </p:nvCxnSpPr>
        <p:spPr>
          <a:xfrm flipV="1">
            <a:off x="9815332" y="4735085"/>
            <a:ext cx="16686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583895-8E42-4DE5-BEAC-9C105B87121D}"/>
              </a:ext>
            </a:extLst>
          </p:cNvPr>
          <p:cNvCxnSpPr>
            <a:cxnSpLocks/>
          </p:cNvCxnSpPr>
          <p:nvPr/>
        </p:nvCxnSpPr>
        <p:spPr>
          <a:xfrm flipV="1">
            <a:off x="10567200" y="4674201"/>
            <a:ext cx="0" cy="24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8BBCDB-A64D-4DAE-942B-D4BC8E5208BE}"/>
              </a:ext>
            </a:extLst>
          </p:cNvPr>
          <p:cNvCxnSpPr>
            <a:cxnSpLocks/>
          </p:cNvCxnSpPr>
          <p:nvPr/>
        </p:nvCxnSpPr>
        <p:spPr>
          <a:xfrm flipH="1" flipV="1">
            <a:off x="11142345" y="4694909"/>
            <a:ext cx="138369" cy="19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ED4EE88-8F11-4480-9E8E-0F1DB2B4A2E8}"/>
              </a:ext>
            </a:extLst>
          </p:cNvPr>
          <p:cNvSpPr txBox="1"/>
          <p:nvPr/>
        </p:nvSpPr>
        <p:spPr>
          <a:xfrm>
            <a:off x="9020712" y="4129552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32 dims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FB873F8-7965-4A75-8644-E36C06DD7B3D}"/>
              </a:ext>
            </a:extLst>
          </p:cNvPr>
          <p:cNvSpPr txBox="1"/>
          <p:nvPr/>
        </p:nvSpPr>
        <p:spPr>
          <a:xfrm>
            <a:off x="11511401" y="131957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0/1?</a:t>
            </a:r>
          </a:p>
        </p:txBody>
      </p:sp>
      <p:pic>
        <p:nvPicPr>
          <p:cNvPr id="2050" name="Picture 2" descr="Image result for sigmoid icon">
            <a:extLst>
              <a:ext uri="{FF2B5EF4-FFF2-40B4-BE49-F238E27FC236}">
                <a16:creationId xmlns:a16="http://schemas.microsoft.com/office/drawing/2014/main" id="{4F2137AC-3F39-452F-B492-AA66F0B98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0" t="13601" r="4401" b="24799"/>
          <a:stretch/>
        </p:blipFill>
        <p:spPr bwMode="auto">
          <a:xfrm>
            <a:off x="11710886" y="1878331"/>
            <a:ext cx="226522" cy="16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480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6CA4-0C55-44ED-B51A-D8D09836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Applications: High-level Activities of Daily Living (HL-ADL)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BF78-404B-471F-9C46-E37B2ACC0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Activities of Daily Living (ADLs) are introduced to evaluate the self-care ability of senior citizens (Williams 2014).</a:t>
            </a:r>
          </a:p>
          <a:p>
            <a:pPr lvl="1"/>
            <a:r>
              <a:rPr lang="en-US" dirty="0"/>
              <a:t>Requires consistent monitoring </a:t>
            </a:r>
            <a:r>
              <a:rPr lang="en-US" dirty="0">
                <a:sym typeface="Wingdings" panose="05000000000000000000" pitchFamily="2" charset="2"/>
              </a:rPr>
              <a:t> Sensor-based systems</a:t>
            </a:r>
          </a:p>
          <a:p>
            <a:pPr lvl="1"/>
            <a:endParaRPr lang="en-US" dirty="0"/>
          </a:p>
          <a:p>
            <a:r>
              <a:rPr lang="en-US" dirty="0"/>
              <a:t>Sensor-based home monitoring systems</a:t>
            </a:r>
          </a:p>
          <a:p>
            <a:pPr lvl="1"/>
            <a:r>
              <a:rPr lang="en-US" b="1" dirty="0"/>
              <a:t>Environment:</a:t>
            </a:r>
            <a:r>
              <a:rPr lang="en-US" dirty="0"/>
              <a:t> Placed in the environment to capture changes (e.g., on/off, motion)</a:t>
            </a:r>
          </a:p>
          <a:p>
            <a:pPr lvl="1"/>
            <a:r>
              <a:rPr lang="en-US" b="1" dirty="0"/>
              <a:t>Wearable:</a:t>
            </a:r>
            <a:r>
              <a:rPr lang="en-US" dirty="0"/>
              <a:t> Attached to the body to measure movements and physiological signals</a:t>
            </a:r>
          </a:p>
          <a:p>
            <a:pPr lvl="1"/>
            <a:endParaRPr lang="en-US" dirty="0"/>
          </a:p>
          <a:p>
            <a:r>
              <a:rPr lang="en-US" dirty="0"/>
              <a:t>Sensors sample at 10 Hz </a:t>
            </a:r>
            <a:r>
              <a:rPr lang="en-US" dirty="0">
                <a:sym typeface="Wingdings" panose="05000000000000000000" pitchFamily="2" charset="2"/>
              </a:rPr>
              <a:t> 0.8 million records per day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Various data types: continuous, discrete, …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Machine learning (esp. deep learning) needed to recognize ADLs from the large amount of data</a:t>
            </a:r>
          </a:p>
          <a:p>
            <a:pPr lvl="1"/>
            <a:r>
              <a:rPr lang="en-US" dirty="0"/>
              <a:t>Mid-level (ML) ADLs: gestures, gait, etc.</a:t>
            </a:r>
          </a:p>
          <a:p>
            <a:pPr lvl="1"/>
            <a:r>
              <a:rPr lang="en-US" b="1" dirty="0"/>
              <a:t>High-level (HL) ADLs: preparing food, medical intake, etc.</a:t>
            </a:r>
          </a:p>
          <a:p>
            <a:pPr lvl="1"/>
            <a:endParaRPr lang="en-US" dirty="0"/>
          </a:p>
          <a:p>
            <a:r>
              <a:rPr lang="en-US" dirty="0"/>
              <a:t>Past methods recognize ADLs on a specific sensor type.</a:t>
            </a:r>
          </a:p>
          <a:p>
            <a:pPr lvl="1"/>
            <a:r>
              <a:rPr lang="en-US" dirty="0"/>
              <a:t>Not generalizable to setting changes</a:t>
            </a:r>
          </a:p>
          <a:p>
            <a:pPr lvl="1"/>
            <a:r>
              <a:rPr lang="en-US" dirty="0"/>
              <a:t>Data recorded by different sensors during the same activity not utilized jointly for activity recognition</a:t>
            </a:r>
          </a:p>
          <a:p>
            <a:pPr lvl="1"/>
            <a:endParaRPr lang="en-US" dirty="0"/>
          </a:p>
          <a:p>
            <a:r>
              <a:rPr lang="en-US" dirty="0"/>
              <a:t>Research Objective: develop a universal ADL recognition framework to extract HL-ADLs from raw sensor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8ADB4-4520-49B4-8DE1-17BD9457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65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Applications: Research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63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28</a:t>
            </a:fld>
            <a:endParaRPr lang="en-US"/>
          </a:p>
        </p:txBody>
      </p:sp>
      <p:pic>
        <p:nvPicPr>
          <p:cNvPr id="5" name="图片 1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646238"/>
            <a:ext cx="7353300" cy="269990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38200" y="4602024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Intuition: Recognizing the HL-ADLs from the sensor data is similar to captioning/translation. We can generate ADL label sequence with a Seq2Seq model for the input data. The underlying semantics are similar.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Activity reconstruction step creates a consistent temporally-aligned representation for any combination of environment and motion sensor data that can be used by the Seq2Seq model to recognize the HL-ADL.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Seq2Seq model is designed to extract HL-ADLs from the activity state sequence</a:t>
            </a:r>
          </a:p>
        </p:txBody>
      </p:sp>
    </p:spTree>
    <p:extLst>
      <p:ext uri="{BB962C8B-B14F-4D97-AF65-F5344CB8AC3E}">
        <p14:creationId xmlns:p14="http://schemas.microsoft.com/office/powerpoint/2010/main" val="3937318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FD63-0A27-4E2B-A4D8-3F7D4302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Applications: Activity 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47F80-2AB9-483A-8F67-D8AFB7553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772400" cy="330517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Objective: create temporally aligned activity representation from different data sources </a:t>
            </a:r>
          </a:p>
          <a:p>
            <a:pPr lvl="1"/>
            <a:endParaRPr lang="en-US" dirty="0"/>
          </a:p>
          <a:p>
            <a:r>
              <a:rPr lang="en-US" dirty="0"/>
              <a:t>Four sensors for demonstration:</a:t>
            </a:r>
          </a:p>
          <a:p>
            <a:pPr lvl="1"/>
            <a:r>
              <a:rPr lang="en-US" dirty="0"/>
              <a:t>a force plate </a:t>
            </a:r>
            <a:r>
              <a:rPr lang="en-US" dirty="0">
                <a:sym typeface="Wingdings" panose="05000000000000000000" pitchFamily="2" charset="2"/>
              </a:rPr>
              <a:t> pressure on the floor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door on/off sensor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open (o) and close (c) states</a:t>
            </a:r>
          </a:p>
          <a:p>
            <a:pPr lvl="1"/>
            <a:r>
              <a:rPr lang="en-US" dirty="0"/>
              <a:t>a human motion sensor</a:t>
            </a:r>
          </a:p>
          <a:p>
            <a:pPr lvl="1"/>
            <a:r>
              <a:rPr lang="en-US" dirty="0"/>
              <a:t>object motion sensor attached on the fridge </a:t>
            </a:r>
          </a:p>
          <a:p>
            <a:pPr lvl="1"/>
            <a:endParaRPr lang="en-US" dirty="0"/>
          </a:p>
          <a:p>
            <a:r>
              <a:rPr lang="en-US" b="1" dirty="0"/>
              <a:t>Step 1.</a:t>
            </a:r>
            <a:r>
              <a:rPr lang="en-US" dirty="0"/>
              <a:t> Extract discrete motion states from motion sensor data with a state-of-the-art gesture recognition model</a:t>
            </a:r>
          </a:p>
          <a:p>
            <a:pPr lvl="1"/>
            <a:endParaRPr lang="en-US" dirty="0"/>
          </a:p>
          <a:p>
            <a:r>
              <a:rPr lang="en-US" b="1" dirty="0"/>
              <a:t>Steps 2.</a:t>
            </a:r>
            <a:r>
              <a:rPr lang="en-US" dirty="0"/>
              <a:t> Interpolate discrete data from each sensor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64084-F499-4CFD-B609-6127EE3B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A5DEDA-D81E-4DFA-B55E-174EDF69C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680" y="4469131"/>
            <a:ext cx="6370320" cy="2391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E9426C-11C5-43A0-AF3F-8DA32A356D89}"/>
              </a:ext>
            </a:extLst>
          </p:cNvPr>
          <p:cNvSpPr txBox="1"/>
          <p:nvPr/>
        </p:nvSpPr>
        <p:spPr>
          <a:xfrm>
            <a:off x="1148080" y="4934883"/>
            <a:ext cx="4561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Piecewise Cubic Hermite Interpolating Polynomial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Discrete value (event-based sampling)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Latest value interpolation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Discrete value (consistent sampling)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Nearest neighbor interpolation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D0F65C-4B70-4A54-9667-F14D1359D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920" y="1292585"/>
            <a:ext cx="3508424" cy="31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81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7DF2-F361-4179-A923-9D1E51C1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75AEE-6190-4CE1-BCFF-C4705B95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Recurrent Neural Networks</a:t>
            </a:r>
          </a:p>
          <a:p>
            <a:pPr lvl="1"/>
            <a:r>
              <a:rPr lang="en-US" dirty="0"/>
              <a:t>Vanilla RNN</a:t>
            </a:r>
          </a:p>
          <a:p>
            <a:pPr lvl="1"/>
            <a:r>
              <a:rPr lang="en-US" dirty="0"/>
              <a:t>Exploding and Vanishing Gradients</a:t>
            </a:r>
          </a:p>
          <a:p>
            <a:pPr lvl="1"/>
            <a:endParaRPr lang="en-US" dirty="0"/>
          </a:p>
          <a:p>
            <a:r>
              <a:rPr lang="en-US" dirty="0"/>
              <a:t>Networks with Memory</a:t>
            </a:r>
          </a:p>
          <a:p>
            <a:pPr lvl="1"/>
            <a:r>
              <a:rPr lang="en-US" dirty="0"/>
              <a:t>Long Short-Term Memory (LSTM)</a:t>
            </a:r>
          </a:p>
          <a:p>
            <a:pPr lvl="1"/>
            <a:r>
              <a:rPr lang="en-US" dirty="0"/>
              <a:t>Gated Recurrent Unit (GRU)</a:t>
            </a:r>
          </a:p>
          <a:p>
            <a:pPr lvl="1"/>
            <a:endParaRPr lang="en-US" sz="2400" dirty="0"/>
          </a:p>
          <a:p>
            <a:r>
              <a:rPr lang="en-US" dirty="0"/>
              <a:t>Sequence Learning Architectures</a:t>
            </a:r>
          </a:p>
          <a:p>
            <a:pPr lvl="1"/>
            <a:r>
              <a:rPr lang="en-US" dirty="0"/>
              <a:t>Sequence Learning with one RNN Layer</a:t>
            </a:r>
          </a:p>
          <a:p>
            <a:pPr lvl="1"/>
            <a:r>
              <a:rPr lang="en-US" dirty="0"/>
              <a:t>Sequence Learning with multiple RNN Layers</a:t>
            </a:r>
          </a:p>
          <a:p>
            <a:pPr lvl="1"/>
            <a:endParaRPr lang="en-US" dirty="0"/>
          </a:p>
          <a:p>
            <a:r>
              <a:rPr lang="en-US" dirty="0"/>
              <a:t>Implementation using </a:t>
            </a:r>
            <a:r>
              <a:rPr lang="en-US" dirty="0" err="1"/>
              <a:t>Keras</a:t>
            </a:r>
            <a:r>
              <a:rPr lang="en-US" dirty="0"/>
              <a:t> in Python</a:t>
            </a:r>
          </a:p>
          <a:p>
            <a:pPr lvl="1"/>
            <a:endParaRPr lang="en-US" dirty="0"/>
          </a:p>
          <a:p>
            <a:r>
              <a:rPr lang="en-US" dirty="0"/>
              <a:t>Application: Sequence-to-Sequence Model in Activities of Daily Living (ADL) Recognition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81939-4185-4AC0-8293-DF37876F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8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CCC3-D537-4081-B09C-BB4FC251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Applications: Activity Reconstruction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D76DE-FB75-4C02-A611-97B51324C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847211" cy="466725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Steps 3.</a:t>
                </a:r>
                <a:r>
                  <a:rPr lang="en-US" dirty="0"/>
                  <a:t> Sample each data stream at same timestamps to construct the Activity State representations</a:t>
                </a:r>
              </a:p>
              <a:p>
                <a:pPr lvl="1"/>
                <a:r>
                  <a:rPr lang="en-US" dirty="0"/>
                  <a:t>Temporally aligned observations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Steps 4. </a:t>
                </a:r>
                <a:r>
                  <a:rPr lang="en-US" dirty="0"/>
                  <a:t>Encode the Activity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Encode categorical (discrete) values using one-hot encoding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Step 5.</a:t>
                </a:r>
                <a:r>
                  <a:rPr lang="en-US" dirty="0"/>
                  <a:t> Organize the states vector in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aggregates temporally aligned sensor observation sequences to represent the activity.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DD76DE-FB75-4C02-A611-97B51324C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847211" cy="4667250"/>
              </a:xfrm>
              <a:blipFill>
                <a:blip r:embed="rId2"/>
                <a:stretch>
                  <a:fillRect l="-1425" t="-1958" r="-267" b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15843-CB80-4C40-BCD0-D876ED376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61FDB9-9B74-4F22-B015-F51B175F2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411" y="1443083"/>
            <a:ext cx="4438109" cy="541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38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E05-8E6D-417A-823E-C784161D4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Applications: Seq2Seq – 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6822440" cy="453072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encoder network takes the Activity State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 the input to generate the activity semantics vector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Input data is standardized to avoid feature scaling issues (Goodfellow 2016).</a:t>
                </a:r>
              </a:p>
              <a:p>
                <a:endParaRPr lang="en-US" dirty="0"/>
              </a:p>
              <a:p>
                <a:r>
                  <a:rPr lang="en-US" dirty="0"/>
                  <a:t>The encoder network adopts GRU recurrent cells to learn temporal patterns.</a:t>
                </a:r>
              </a:p>
              <a:p>
                <a:pPr lvl="1"/>
                <a:r>
                  <a:rPr lang="en-US" dirty="0"/>
                  <a:t>Each hidden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depends on the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the previous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. 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expected to be a condensed representation for human/object motions, object usages, and their temporal patterns during the period.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6822440" cy="4530725"/>
              </a:xfrm>
              <a:blipFill>
                <a:blip r:embed="rId2"/>
                <a:stretch>
                  <a:fillRect l="-1251" t="-3091" r="-1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F33FF-1976-498C-9804-BD113DB5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2BE09A-A418-4CF6-8F64-67D3B280F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640" y="1582928"/>
            <a:ext cx="4340545" cy="2761742"/>
          </a:xfrm>
          <a:prstGeom prst="rect">
            <a:avLst/>
          </a:prstGeom>
        </p:spPr>
      </p:pic>
      <p:pic>
        <p:nvPicPr>
          <p:cNvPr id="10" name="Picture 2" descr="A gated recurrent unit neural network.">
            <a:extLst>
              <a:ext uri="{FF2B5EF4-FFF2-40B4-BE49-F238E27FC236}">
                <a16:creationId xmlns:a16="http://schemas.microsoft.com/office/drawing/2014/main" id="{105592D2-C35B-4960-84C3-B20322660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54"/>
          <a:stretch/>
        </p:blipFill>
        <p:spPr bwMode="auto">
          <a:xfrm>
            <a:off x="8338421" y="4353684"/>
            <a:ext cx="2984981" cy="19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46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26F3-A842-49EC-93DA-C15E1679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Applications: Seq2Seq –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5C069-B7E5-445B-879A-999EE4FE63D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7127240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decoder network takes the encoded activity semantics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generate HL-ADL label for each input vector.</a:t>
                </a:r>
              </a:p>
              <a:p>
                <a:pPr lvl="1"/>
                <a:r>
                  <a:rPr lang="en-US" dirty="0"/>
                  <a:t>Decoded labels form a HL-ADL label sequence for the input Activity State Sequence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The decoder network also adopts GRU recurrent cells to interpret the temporal patterns.</a:t>
                </a:r>
              </a:p>
              <a:p>
                <a:pPr lvl="1"/>
                <a:r>
                  <a:rPr lang="en-US" dirty="0"/>
                  <a:t>Activity semantics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provided to ensure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can access complete encoded temporal patterns.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Multi-class classification 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dirty="0" err="1">
                    <a:sym typeface="Wingdings" panose="05000000000000000000" pitchFamily="2" charset="2"/>
                  </a:rPr>
                  <a:t>Softmax</a:t>
                </a:r>
                <a:r>
                  <a:rPr lang="en-US" dirty="0">
                    <a:sym typeface="Wingdings" panose="05000000000000000000" pitchFamily="2" charset="2"/>
                  </a:rPr>
                  <a:t>  probability distribution over output classes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C</a:t>
                </a:r>
                <a:r>
                  <a:rPr lang="en-US" dirty="0"/>
                  <a:t>ategorical cross-entropy loss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35C069-B7E5-445B-879A-999EE4FE6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7127240" cy="4351338"/>
              </a:xfrm>
              <a:blipFill>
                <a:blip r:embed="rId2"/>
                <a:stretch>
                  <a:fillRect l="-1198" t="-3221" r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83E7-7C03-4D91-92BB-26123E31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BB021-6C53-4929-862B-EE2A30635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017" y="1610648"/>
            <a:ext cx="4303983" cy="293363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130991-B743-44A3-BCB9-D9CE68EB54E5}"/>
              </a:ext>
            </a:extLst>
          </p:cNvPr>
          <p:cNvGrpSpPr/>
          <p:nvPr/>
        </p:nvGrpSpPr>
        <p:grpSpPr>
          <a:xfrm>
            <a:off x="9122967" y="4786009"/>
            <a:ext cx="2230833" cy="1570341"/>
            <a:chOff x="8547517" y="4545261"/>
            <a:chExt cx="2984981" cy="2101205"/>
          </a:xfrm>
        </p:grpSpPr>
        <p:pic>
          <p:nvPicPr>
            <p:cNvPr id="8" name="Picture 2" descr="A gated recurrent unit neural network.">
              <a:extLst>
                <a:ext uri="{FF2B5EF4-FFF2-40B4-BE49-F238E27FC236}">
                  <a16:creationId xmlns:a16="http://schemas.microsoft.com/office/drawing/2014/main" id="{73DF5E82-B359-48A2-B2BB-BBF31E78FA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754"/>
            <a:stretch/>
          </p:blipFill>
          <p:spPr bwMode="auto">
            <a:xfrm>
              <a:off x="8547517" y="4545261"/>
              <a:ext cx="2984981" cy="1993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D17D1C8-D92C-49F1-8535-830A7A24ACC9}"/>
                    </a:ext>
                  </a:extLst>
                </p:cNvPr>
                <p:cNvSpPr txBox="1"/>
                <p:nvPr/>
              </p:nvSpPr>
              <p:spPr>
                <a:xfrm>
                  <a:off x="8798560" y="6338689"/>
                  <a:ext cx="311752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D17D1C8-D92C-49F1-8535-830A7A24AC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8560" y="6338689"/>
                  <a:ext cx="31175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1681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18A9-298A-4633-839A-307B55963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Applications: Activities of Daily Living (ADL)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EE63-922D-4CDC-BAB0-F268CE150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Our proposed model is evaluated on two different datasets.</a:t>
            </a:r>
          </a:p>
          <a:p>
            <a:pPr lvl="1"/>
            <a:endParaRPr lang="en-US" dirty="0"/>
          </a:p>
          <a:p>
            <a:r>
              <a:rPr lang="en-US" dirty="0"/>
              <a:t>The result suggests that our framework is more flexible in adjusting to different real-life HL-ADL recognition applications.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14A6A-9F17-47A7-B252-2B54B78D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635119"/>
              </p:ext>
            </p:extLst>
          </p:nvPr>
        </p:nvGraphicFramePr>
        <p:xfrm>
          <a:off x="440435" y="5022771"/>
          <a:ext cx="1131113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7185">
                  <a:extLst>
                    <a:ext uri="{9D8B030D-6E8A-4147-A177-3AD203B41FA5}">
                      <a16:colId xmlns:a16="http://schemas.microsoft.com/office/drawing/2014/main" val="1544237268"/>
                    </a:ext>
                  </a:extLst>
                </a:gridCol>
                <a:gridCol w="1267668">
                  <a:extLst>
                    <a:ext uri="{9D8B030D-6E8A-4147-A177-3AD203B41FA5}">
                      <a16:colId xmlns:a16="http://schemas.microsoft.com/office/drawing/2014/main" val="3987978801"/>
                    </a:ext>
                  </a:extLst>
                </a:gridCol>
                <a:gridCol w="1160116">
                  <a:extLst>
                    <a:ext uri="{9D8B030D-6E8A-4147-A177-3AD203B41FA5}">
                      <a16:colId xmlns:a16="http://schemas.microsoft.com/office/drawing/2014/main" val="2248394085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1659061033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1666061674"/>
                    </a:ext>
                  </a:extLst>
                </a:gridCol>
                <a:gridCol w="1178243">
                  <a:extLst>
                    <a:ext uri="{9D8B030D-6E8A-4147-A177-3AD203B41FA5}">
                      <a16:colId xmlns:a16="http://schemas.microsoft.com/office/drawing/2014/main" val="101965515"/>
                    </a:ext>
                  </a:extLst>
                </a:gridCol>
                <a:gridCol w="1249541">
                  <a:extLst>
                    <a:ext uri="{9D8B030D-6E8A-4147-A177-3AD203B41FA5}">
                      <a16:colId xmlns:a16="http://schemas.microsoft.com/office/drawing/2014/main" val="2225967072"/>
                    </a:ext>
                  </a:extLst>
                </a:gridCol>
                <a:gridCol w="1366761">
                  <a:extLst>
                    <a:ext uri="{9D8B030D-6E8A-4147-A177-3AD203B41FA5}">
                      <a16:colId xmlns:a16="http://schemas.microsoft.com/office/drawing/2014/main" val="3123673569"/>
                    </a:ext>
                  </a:extLst>
                </a:gridCol>
                <a:gridCol w="1305130">
                  <a:extLst>
                    <a:ext uri="{9D8B030D-6E8A-4147-A177-3AD203B41FA5}">
                      <a16:colId xmlns:a16="http://schemas.microsoft.com/office/drawing/2014/main" val="159748395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Recall (%)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Filling pillbox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Watch DVD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Water plants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Answer the phone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Prepare gift card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Prepare soup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Cleaning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Choose outfit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962745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S2S_GRU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88.6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79.0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58.5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80.8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92.1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71.1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85.0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58.0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96329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HMM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33.2***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31.6***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16.8***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22.0***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29.9***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26.4***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20.4***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22.5***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950819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S2S_LSTM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86.1*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77.8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64.3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74.9*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90.8*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69.6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82.5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49.5**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835886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187366"/>
              </p:ext>
            </p:extLst>
          </p:nvPr>
        </p:nvGraphicFramePr>
        <p:xfrm>
          <a:off x="440435" y="3490595"/>
          <a:ext cx="11311126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866">
                  <a:extLst>
                    <a:ext uri="{9D8B030D-6E8A-4147-A177-3AD203B41FA5}">
                      <a16:colId xmlns:a16="http://schemas.microsoft.com/office/drawing/2014/main" val="3847179990"/>
                    </a:ext>
                  </a:extLst>
                </a:gridCol>
                <a:gridCol w="1887652">
                  <a:extLst>
                    <a:ext uri="{9D8B030D-6E8A-4147-A177-3AD203B41FA5}">
                      <a16:colId xmlns:a16="http://schemas.microsoft.com/office/drawing/2014/main" val="2994943675"/>
                    </a:ext>
                  </a:extLst>
                </a:gridCol>
                <a:gridCol w="1887652">
                  <a:extLst>
                    <a:ext uri="{9D8B030D-6E8A-4147-A177-3AD203B41FA5}">
                      <a16:colId xmlns:a16="http://schemas.microsoft.com/office/drawing/2014/main" val="974443578"/>
                    </a:ext>
                  </a:extLst>
                </a:gridCol>
                <a:gridCol w="1887652">
                  <a:extLst>
                    <a:ext uri="{9D8B030D-6E8A-4147-A177-3AD203B41FA5}">
                      <a16:colId xmlns:a16="http://schemas.microsoft.com/office/drawing/2014/main" val="1797590210"/>
                    </a:ext>
                  </a:extLst>
                </a:gridCol>
                <a:gridCol w="1887652">
                  <a:extLst>
                    <a:ext uri="{9D8B030D-6E8A-4147-A177-3AD203B41FA5}">
                      <a16:colId xmlns:a16="http://schemas.microsoft.com/office/drawing/2014/main" val="1340621151"/>
                    </a:ext>
                  </a:extLst>
                </a:gridCol>
                <a:gridCol w="1887652">
                  <a:extLst>
                    <a:ext uri="{9D8B030D-6E8A-4147-A177-3AD203B41FA5}">
                      <a16:colId xmlns:a16="http://schemas.microsoft.com/office/drawing/2014/main" val="201752628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Recall (%)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Relaxing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Coffee 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Early morning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Cleanup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Sandwich time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278123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S2S_GRU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61.7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66.5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72.1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82.6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79.1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7590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HMM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48.8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19.5***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6.4***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17.4***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40.9***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422113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S2S_LSTM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60.0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54.9**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75.9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83.2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59.9***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87529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99745" y="3121660"/>
            <a:ext cx="863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of S2S_GRU against benchmarks on a wearable/environment motion sensor dataset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41449" y="4682967"/>
            <a:ext cx="695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of S2S_GRU against benchmarks on a environment sensor dataset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435" y="6356350"/>
            <a:ext cx="409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*: p-value&lt;0.05, **: p-value&lt;0.01, ***: p-value&lt;0.001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95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RNNs reuse the same parameters for different time steps.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Vanilla RNNs face vanishing and exploding gradient problems.</a:t>
            </a:r>
          </a:p>
          <a:p>
            <a:pPr lvl="1"/>
            <a:endParaRPr lang="en-US" dirty="0"/>
          </a:p>
          <a:p>
            <a:r>
              <a:rPr lang="en-US" dirty="0"/>
              <a:t>LSTM and GRU are recurrent units that retain past information and update with a gated design. </a:t>
            </a:r>
          </a:p>
          <a:p>
            <a:pPr lvl="1"/>
            <a:r>
              <a:rPr lang="en-US" dirty="0"/>
              <a:t>The “additive” structure avoids vanishing gradient problem.</a:t>
            </a:r>
          </a:p>
          <a:p>
            <a:pPr lvl="1"/>
            <a:endParaRPr lang="en-US" dirty="0"/>
          </a:p>
          <a:p>
            <a:r>
              <a:rPr lang="en-US" dirty="0"/>
              <a:t>RNNs allow flexible architecture designs to adapt to different sequence learning requirements.</a:t>
            </a:r>
          </a:p>
          <a:p>
            <a:pPr lvl="1"/>
            <a:r>
              <a:rPr lang="en-US" dirty="0"/>
              <a:t>Sequential input, output, or both</a:t>
            </a:r>
          </a:p>
          <a:p>
            <a:pPr lvl="1"/>
            <a:r>
              <a:rPr lang="en-US" dirty="0"/>
              <a:t>One or more RNN layers</a:t>
            </a:r>
          </a:p>
          <a:p>
            <a:pPr lvl="1"/>
            <a:endParaRPr lang="en-US" dirty="0"/>
          </a:p>
          <a:p>
            <a:r>
              <a:rPr lang="en-US" dirty="0"/>
              <a:t>RNNs have broad real-life applications.</a:t>
            </a:r>
          </a:p>
          <a:p>
            <a:pPr lvl="1"/>
            <a:r>
              <a:rPr lang="en-US" dirty="0"/>
              <a:t>Text processing, machine translation, signal extraction/recognition, image captioning, 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50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3EF8-C63F-4E19-B9AB-10D076A9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7C3F6-B580-469B-8C2B-22D49F150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Bengio</a:t>
            </a:r>
            <a:r>
              <a:rPr lang="en-US" dirty="0"/>
              <a:t>, Y., Simard, P., &amp; </a:t>
            </a:r>
            <a:r>
              <a:rPr lang="en-US" dirty="0" err="1"/>
              <a:t>Frasconi</a:t>
            </a:r>
            <a:r>
              <a:rPr lang="en-US" dirty="0"/>
              <a:t>, P. (1994). Learning long-term dependencies with gradient descent is difficult. </a:t>
            </a:r>
            <a:r>
              <a:rPr lang="en-US" i="1" dirty="0"/>
              <a:t>IEEE transactions on neural networks</a:t>
            </a:r>
            <a:r>
              <a:rPr lang="en-US" dirty="0"/>
              <a:t>, </a:t>
            </a:r>
            <a:r>
              <a:rPr lang="en-US" i="1" dirty="0"/>
              <a:t>5</a:t>
            </a:r>
            <a:r>
              <a:rPr lang="en-US" dirty="0"/>
              <a:t>(2), 157-166.</a:t>
            </a:r>
          </a:p>
          <a:p>
            <a:r>
              <a:rPr lang="en-US" dirty="0" err="1"/>
              <a:t>Goodfellow</a:t>
            </a:r>
            <a:r>
              <a:rPr lang="en-US" dirty="0"/>
              <a:t>, I., </a:t>
            </a:r>
            <a:r>
              <a:rPr lang="en-US" dirty="0" err="1"/>
              <a:t>Bengio</a:t>
            </a:r>
            <a:r>
              <a:rPr lang="en-US" dirty="0"/>
              <a:t>, Y., Courville, A., &amp; </a:t>
            </a:r>
            <a:r>
              <a:rPr lang="en-US" dirty="0" err="1"/>
              <a:t>Bengio</a:t>
            </a:r>
            <a:r>
              <a:rPr lang="en-US" dirty="0"/>
              <a:t>, Y. (2016). </a:t>
            </a:r>
            <a:r>
              <a:rPr lang="en-US" i="1" dirty="0"/>
              <a:t>Deep learning</a:t>
            </a:r>
            <a:r>
              <a:rPr lang="en-US" dirty="0"/>
              <a:t> (Vol. 1). Cambridge: MIT press.</a:t>
            </a:r>
          </a:p>
          <a:p>
            <a:r>
              <a:rPr lang="en-US" dirty="0"/>
              <a:t>Graves, A. (2012). </a:t>
            </a:r>
            <a:r>
              <a:rPr lang="en-US" i="1" dirty="0"/>
              <a:t>Supervised sequence labelling with recurrent neural networks</a:t>
            </a:r>
            <a:r>
              <a:rPr lang="en-US" dirty="0"/>
              <a:t>.</a:t>
            </a:r>
            <a:r>
              <a:rPr lang="en-US" i="1" dirty="0"/>
              <a:t> </a:t>
            </a:r>
            <a:r>
              <a:rPr lang="en-US" i="1" dirty="0">
                <a:hlinkClick r:id="rId2"/>
              </a:rPr>
              <a:t>https://www.cs.toronto.edu/~graves/preprint.pdf</a:t>
            </a:r>
            <a:endParaRPr lang="en-US" i="1" dirty="0"/>
          </a:p>
          <a:p>
            <a:r>
              <a:rPr lang="en-US" dirty="0" err="1"/>
              <a:t>Jozefowicz</a:t>
            </a:r>
            <a:r>
              <a:rPr lang="en-US" dirty="0"/>
              <a:t>, R., </a:t>
            </a:r>
            <a:r>
              <a:rPr lang="en-US" dirty="0" err="1"/>
              <a:t>Zaremba</a:t>
            </a:r>
            <a:r>
              <a:rPr lang="en-US" dirty="0"/>
              <a:t>, W., &amp; </a:t>
            </a:r>
            <a:r>
              <a:rPr lang="en-US" dirty="0" err="1"/>
              <a:t>Sutskever</a:t>
            </a:r>
            <a:r>
              <a:rPr lang="en-US" dirty="0"/>
              <a:t>, I. (2015, June). An empirical exploration of recurrent network architectures. In </a:t>
            </a:r>
            <a:r>
              <a:rPr lang="en-US" i="1" dirty="0"/>
              <a:t>International Conference on Machine Learning</a:t>
            </a:r>
            <a:r>
              <a:rPr lang="en-US" dirty="0"/>
              <a:t> (pp. 2342-2350).</a:t>
            </a:r>
          </a:p>
          <a:p>
            <a:r>
              <a:rPr lang="en-US" dirty="0"/>
              <a:t>Lipton, Z. C., Berkowitz, J., &amp; Elkan, C. (2015). A critical review of recurrent neural networks for sequence learning. </a:t>
            </a:r>
            <a:r>
              <a:rPr lang="en-US" i="1" dirty="0" err="1"/>
              <a:t>arXiv</a:t>
            </a:r>
            <a:r>
              <a:rPr lang="en-US" i="1" dirty="0"/>
              <a:t> preprint arXiv:1506.00019</a:t>
            </a:r>
            <a:r>
              <a:rPr lang="en-US" dirty="0"/>
              <a:t>.</a:t>
            </a:r>
          </a:p>
          <a:p>
            <a:r>
              <a:rPr lang="en-US" dirty="0" err="1"/>
              <a:t>Salehinejad</a:t>
            </a:r>
            <a:r>
              <a:rPr lang="en-US" dirty="0"/>
              <a:t>, H., </a:t>
            </a:r>
            <a:r>
              <a:rPr lang="en-US" dirty="0" err="1"/>
              <a:t>Baarbe</a:t>
            </a:r>
            <a:r>
              <a:rPr lang="en-US" dirty="0"/>
              <a:t>, J., Sankar, S., </a:t>
            </a:r>
            <a:r>
              <a:rPr lang="en-US" dirty="0" err="1"/>
              <a:t>Barfett</a:t>
            </a:r>
            <a:r>
              <a:rPr lang="en-US" dirty="0"/>
              <a:t>, J., </a:t>
            </a:r>
            <a:r>
              <a:rPr lang="en-US" dirty="0" err="1"/>
              <a:t>Colak</a:t>
            </a:r>
            <a:r>
              <a:rPr lang="en-US" dirty="0"/>
              <a:t>, E., &amp; </a:t>
            </a:r>
            <a:r>
              <a:rPr lang="en-US" dirty="0" err="1"/>
              <a:t>Valaee</a:t>
            </a:r>
            <a:r>
              <a:rPr lang="en-US" dirty="0"/>
              <a:t>, S. (2017). Recent Advances in Recurrent Neural Networks. </a:t>
            </a:r>
            <a:r>
              <a:rPr lang="en-US" i="1" dirty="0" err="1"/>
              <a:t>arXiv</a:t>
            </a:r>
            <a:r>
              <a:rPr lang="en-US" i="1" dirty="0"/>
              <a:t> preprint arXiv:1801.01078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8D822-1C91-4927-8AA2-D1603DF6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3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 brain deals with information streams. Most data is obtained, processed, and generated sequentially.</a:t>
            </a:r>
          </a:p>
          <a:p>
            <a:pPr lvl="1"/>
            <a:r>
              <a:rPr lang="en-US" dirty="0"/>
              <a:t>E.g., listening: soundwaves </a:t>
            </a:r>
            <a:r>
              <a:rPr lang="en-US" dirty="0">
                <a:sym typeface="Wingdings" panose="05000000000000000000" pitchFamily="2" charset="2"/>
              </a:rPr>
              <a:t> vocabularies/sentences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E.g., action: brain signals/instructions  sequential muscle movements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Human thoughts have persistence; humans don’t start their thinking from scratch every second. </a:t>
            </a:r>
          </a:p>
          <a:p>
            <a:pPr lvl="1"/>
            <a:r>
              <a:rPr lang="en-US" dirty="0"/>
              <a:t>As you read this sentence, you understand each word based on your prior knowledge.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3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applications of standard Artificial Neural Networks (and also Convolutional Networks) are limited due to:</a:t>
            </a:r>
          </a:p>
          <a:p>
            <a:pPr lvl="1"/>
            <a:r>
              <a:rPr lang="en-US" dirty="0"/>
              <a:t>They only accepted a fixed-size vector as input (e.g., an image) and produce a fixed-size vector as output (e.g., probabilities of different classes). </a:t>
            </a:r>
          </a:p>
          <a:p>
            <a:pPr lvl="1"/>
            <a:r>
              <a:rPr lang="en-US" dirty="0"/>
              <a:t>These models use a fixed amount of computational steps (e.g. the number of layers in the model).</a:t>
            </a:r>
          </a:p>
          <a:p>
            <a:pPr lvl="1"/>
            <a:endParaRPr lang="en-US" dirty="0"/>
          </a:p>
          <a:p>
            <a:r>
              <a:rPr lang="en-US" dirty="0"/>
              <a:t>Recurrent Neural Networks (RNNs) are a family of neural networks introduced to learn sequential data.</a:t>
            </a:r>
          </a:p>
          <a:p>
            <a:pPr lvl="1"/>
            <a:r>
              <a:rPr lang="en-US" dirty="0"/>
              <a:t>Inspired by the temporal-dependent and persistent human thoughts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Sequence Learning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74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RNNs can be applied to various type of sequential data to learn the temporal patterns.</a:t>
            </a:r>
          </a:p>
          <a:p>
            <a:pPr lvl="1"/>
            <a:r>
              <a:rPr lang="en-US" dirty="0"/>
              <a:t>Time-series data (e.g., stock price) </a:t>
            </a:r>
            <a:r>
              <a:rPr lang="en-US" dirty="0">
                <a:sym typeface="Wingdings" panose="05000000000000000000" pitchFamily="2" charset="2"/>
              </a:rPr>
              <a:t> Prediction, regression</a:t>
            </a:r>
          </a:p>
          <a:p>
            <a:pPr lvl="1"/>
            <a:r>
              <a:rPr lang="en-US" dirty="0"/>
              <a:t>Raw sensor data (e.g., signal, voice, handwriting) </a:t>
            </a:r>
            <a:r>
              <a:rPr lang="en-US" dirty="0">
                <a:sym typeface="Wingdings" panose="05000000000000000000" pitchFamily="2" charset="2"/>
              </a:rPr>
              <a:t> Labels or text sequences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Text  Label (e.g., sentiment) or text sequence (e.g., translation, summary, answer)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Image and video  Text description (e.g., captions, scene interpretation)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144FA-A4B6-4BA2-9DD1-C172BBD468E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069379"/>
              </p:ext>
            </p:extLst>
          </p:nvPr>
        </p:nvGraphicFramePr>
        <p:xfrm>
          <a:off x="838200" y="3833091"/>
          <a:ext cx="10515600" cy="2377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5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632">
                <a:tc>
                  <a:txBody>
                    <a:bodyPr/>
                    <a:lstStyle/>
                    <a:p>
                      <a:r>
                        <a:rPr lang="en-US" sz="1600" b="1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32">
                <a:tc>
                  <a:txBody>
                    <a:bodyPr/>
                    <a:lstStyle/>
                    <a:p>
                      <a:r>
                        <a:rPr lang="en-US" sz="1600" dirty="0"/>
                        <a:t>Activity Recognition</a:t>
                      </a:r>
                      <a:r>
                        <a:rPr lang="en-US" sz="1600" baseline="0" dirty="0"/>
                        <a:t> (Zhu et al. 2018)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Sensor Signals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Activity</a:t>
                      </a:r>
                      <a:r>
                        <a:rPr lang="en-US" sz="1600" baseline="0" dirty="0"/>
                        <a:t> Labels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177718"/>
                  </a:ext>
                </a:extLst>
              </a:tr>
              <a:tr h="339632">
                <a:tc>
                  <a:txBody>
                    <a:bodyPr/>
                    <a:lstStyle/>
                    <a:p>
                      <a:r>
                        <a:rPr lang="en-US" sz="1600" dirty="0"/>
                        <a:t>Machine translation (</a:t>
                      </a:r>
                      <a:r>
                        <a:rPr lang="en-US" sz="1600" dirty="0" err="1"/>
                        <a:t>Sutskever</a:t>
                      </a:r>
                      <a:r>
                        <a:rPr lang="en-US" sz="1600" dirty="0"/>
                        <a:t> et al. 2014)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English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French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32">
                <a:tc>
                  <a:txBody>
                    <a:bodyPr/>
                    <a:lstStyle/>
                    <a:p>
                      <a:r>
                        <a:rPr lang="en-US" sz="1600" dirty="0"/>
                        <a:t>Question answering (</a:t>
                      </a:r>
                      <a:r>
                        <a:rPr lang="en-US" sz="1600" dirty="0" err="1"/>
                        <a:t>Bordes</a:t>
                      </a:r>
                      <a:r>
                        <a:rPr lang="en-US" sz="1600" dirty="0"/>
                        <a:t> et al. 2014)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Answer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32">
                <a:tc>
                  <a:txBody>
                    <a:bodyPr/>
                    <a:lstStyle/>
                    <a:p>
                      <a:r>
                        <a:rPr lang="en-US" sz="1600" dirty="0"/>
                        <a:t>Speech recognition (Graves et al. 2013)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Text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32">
                <a:tc>
                  <a:txBody>
                    <a:bodyPr/>
                    <a:lstStyle/>
                    <a:p>
                      <a:r>
                        <a:rPr lang="en-US" sz="1600" dirty="0"/>
                        <a:t>Handwriting prediction (Graves</a:t>
                      </a:r>
                      <a:r>
                        <a:rPr lang="en-US" sz="1600" baseline="0" dirty="0"/>
                        <a:t> 2013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Handwriting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632">
                <a:tc>
                  <a:txBody>
                    <a:bodyPr/>
                    <a:lstStyle/>
                    <a:p>
                      <a:r>
                        <a:rPr lang="en-US" sz="1600" dirty="0"/>
                        <a:t>Opinion mining (</a:t>
                      </a:r>
                      <a:r>
                        <a:rPr lang="en-US" sz="1600" dirty="0" err="1"/>
                        <a:t>Irsoy</a:t>
                      </a:r>
                      <a:r>
                        <a:rPr lang="en-US" sz="1600" dirty="0"/>
                        <a:t> et al. 2014)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Text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Opinion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7875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4743"/>
          </a:xfrm>
        </p:spPr>
        <p:txBody>
          <a:bodyPr>
            <a:normAutofit/>
          </a:bodyPr>
          <a:lstStyle/>
          <a:p>
            <a:r>
              <a:rPr lang="en-US" dirty="0"/>
              <a:t>Recurrent Neural Networks are networks with loops in them, allowing information to persist.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690368"/>
            <a:ext cx="3952875" cy="214229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9600" y="4936533"/>
            <a:ext cx="44577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en-US" dirty="0">
                <a:solidFill>
                  <a:srgbClr val="333333"/>
                </a:solidFill>
                <a:latin typeface="+mn-lt"/>
                <a:ea typeface="CMS"/>
              </a:rPr>
              <a:t>In the above diagram, a chunk of neural network, </a:t>
            </a:r>
            <a:r>
              <a:rPr lang="en-US" altLang="en-US" b="1" i="1" dirty="0">
                <a:solidFill>
                  <a:srgbClr val="333333"/>
                </a:solidFill>
                <a:latin typeface="+mn-lt"/>
                <a:ea typeface="CMS"/>
              </a:rPr>
              <a:t>A=</a:t>
            </a:r>
            <a:r>
              <a:rPr lang="en-US" altLang="en-US" b="1" i="1" dirty="0" err="1">
                <a:solidFill>
                  <a:srgbClr val="333333"/>
                </a:solidFill>
                <a:latin typeface="+mn-lt"/>
                <a:ea typeface="CMS"/>
              </a:rPr>
              <a:t>f</a:t>
            </a:r>
            <a:r>
              <a:rPr lang="en-US" altLang="en-US" b="1" i="1" baseline="-25000" dirty="0" err="1">
                <a:solidFill>
                  <a:srgbClr val="333333"/>
                </a:solidFill>
                <a:latin typeface="+mn-lt"/>
                <a:ea typeface="CMS"/>
              </a:rPr>
              <a:t>W</a:t>
            </a:r>
            <a:r>
              <a:rPr lang="en-US" altLang="en-US" dirty="0">
                <a:solidFill>
                  <a:srgbClr val="333333"/>
                </a:solidFill>
                <a:latin typeface="+mn-lt"/>
                <a:ea typeface="CMS"/>
              </a:rPr>
              <a:t>, looks at some input </a:t>
            </a:r>
            <a:r>
              <a:rPr lang="en-US" altLang="en-US" sz="2000" b="1" i="1" dirty="0" err="1">
                <a:solidFill>
                  <a:srgbClr val="333333"/>
                </a:solidFill>
                <a:latin typeface="+mn-lt"/>
                <a:ea typeface="MathJax_Math-italic"/>
              </a:rPr>
              <a:t>x</a:t>
            </a:r>
            <a:r>
              <a:rPr lang="en-US" altLang="en-US" sz="1100" b="1" i="1" dirty="0" err="1">
                <a:solidFill>
                  <a:srgbClr val="333333"/>
                </a:solidFill>
                <a:latin typeface="+mn-lt"/>
                <a:ea typeface="MathJax_Math-italic"/>
              </a:rPr>
              <a:t>t</a:t>
            </a:r>
            <a:r>
              <a:rPr lang="en-US" altLang="en-US" dirty="0">
                <a:solidFill>
                  <a:srgbClr val="333333"/>
                </a:solidFill>
                <a:latin typeface="+mn-lt"/>
                <a:ea typeface="CMS"/>
              </a:rPr>
              <a:t> and outputs a value </a:t>
            </a:r>
            <a:r>
              <a:rPr lang="en-US" altLang="en-US" b="1" i="1" dirty="0">
                <a:solidFill>
                  <a:srgbClr val="333333"/>
                </a:solidFill>
                <a:latin typeface="+mn-lt"/>
                <a:ea typeface="MathJax_Math-italic"/>
              </a:rPr>
              <a:t>h</a:t>
            </a:r>
            <a:r>
              <a:rPr lang="en-US" altLang="en-US" sz="1050" b="1" i="1" dirty="0">
                <a:solidFill>
                  <a:srgbClr val="333333"/>
                </a:solidFill>
                <a:latin typeface="+mn-lt"/>
                <a:ea typeface="MathJax_Math-italic"/>
              </a:rPr>
              <a:t>t</a:t>
            </a:r>
            <a:r>
              <a:rPr lang="en-US" altLang="en-US" dirty="0">
                <a:solidFill>
                  <a:srgbClr val="333333"/>
                </a:solidFill>
                <a:latin typeface="+mn-lt"/>
                <a:ea typeface="CMS"/>
              </a:rPr>
              <a:t>. </a:t>
            </a:r>
          </a:p>
          <a:p>
            <a:pPr algn="just"/>
            <a:r>
              <a:rPr lang="en-US" altLang="en-US" dirty="0">
                <a:solidFill>
                  <a:srgbClr val="333333"/>
                </a:solidFill>
                <a:latin typeface="+mn-lt"/>
                <a:ea typeface="CMS"/>
              </a:rPr>
              <a:t>A loop allows information to be passed from one step of the network to the next.</a:t>
            </a:r>
            <a:r>
              <a:rPr lang="en-US" altLang="en-US" sz="800" dirty="0">
                <a:latin typeface="+mn-lt"/>
              </a:rPr>
              <a:t> </a:t>
            </a:r>
            <a:endParaRPr lang="en-US" altLang="en-US" sz="2400" dirty="0"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D2D744-2E1A-4B6D-A345-2E1AAE7ED126}"/>
                  </a:ext>
                </a:extLst>
              </p:cNvPr>
              <p:cNvSpPr txBox="1"/>
              <p:nvPr/>
            </p:nvSpPr>
            <p:spPr>
              <a:xfrm>
                <a:off x="5151043" y="3969361"/>
                <a:ext cx="6721647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D2D744-2E1A-4B6D-A345-2E1AAE7ED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43" y="3969361"/>
                <a:ext cx="6721647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09DF2B6-24B8-415C-B8AB-7F2DC73B40DE}"/>
              </a:ext>
            </a:extLst>
          </p:cNvPr>
          <p:cNvSpPr/>
          <p:nvPr/>
        </p:nvSpPr>
        <p:spPr>
          <a:xfrm>
            <a:off x="5215695" y="3969361"/>
            <a:ext cx="1148157" cy="11937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47B34-7363-42C5-97A3-23C9269A535D}"/>
              </a:ext>
            </a:extLst>
          </p:cNvPr>
          <p:cNvSpPr txBox="1"/>
          <p:nvPr/>
        </p:nvSpPr>
        <p:spPr>
          <a:xfrm>
            <a:off x="4887616" y="3499904"/>
            <a:ext cx="1603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new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87649C-C924-4FB2-A69F-0F4119C2D595}"/>
              </a:ext>
            </a:extLst>
          </p:cNvPr>
          <p:cNvSpPr/>
          <p:nvPr/>
        </p:nvSpPr>
        <p:spPr>
          <a:xfrm>
            <a:off x="7117186" y="3969361"/>
            <a:ext cx="1148157" cy="119376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4CDA77-781B-4598-8C22-A6D9928E6E42}"/>
                  </a:ext>
                </a:extLst>
              </p:cNvPr>
              <p:cNvSpPr txBox="1"/>
              <p:nvPr/>
            </p:nvSpPr>
            <p:spPr>
              <a:xfrm>
                <a:off x="6562627" y="5193633"/>
                <a:ext cx="23597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function with parameter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4CDA77-781B-4598-8C22-A6D9928E6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627" y="5193633"/>
                <a:ext cx="2359700" cy="954107"/>
              </a:xfrm>
              <a:prstGeom prst="rect">
                <a:avLst/>
              </a:prstGeom>
              <a:blipFill>
                <a:blip r:embed="rId4"/>
                <a:stretch>
                  <a:fillRect l="-5426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2C7CE3F5-BD66-4D18-BE92-32781E4FACBE}"/>
              </a:ext>
            </a:extLst>
          </p:cNvPr>
          <p:cNvSpPr/>
          <p:nvPr/>
        </p:nvSpPr>
        <p:spPr>
          <a:xfrm>
            <a:off x="8593422" y="3992940"/>
            <a:ext cx="1575814" cy="11937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B87670-738D-4C2F-92F8-63AAFBF8D7D3}"/>
              </a:ext>
            </a:extLst>
          </p:cNvPr>
          <p:cNvSpPr txBox="1"/>
          <p:nvPr/>
        </p:nvSpPr>
        <p:spPr>
          <a:xfrm>
            <a:off x="8610601" y="3522720"/>
            <a:ext cx="1558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old state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3A2411-A9E4-417B-A06C-A5983B1E8B10}"/>
              </a:ext>
            </a:extLst>
          </p:cNvPr>
          <p:cNvSpPr/>
          <p:nvPr/>
        </p:nvSpPr>
        <p:spPr>
          <a:xfrm>
            <a:off x="10291390" y="3992940"/>
            <a:ext cx="1148157" cy="1193766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16E281-9CFF-4513-B9C4-DD6DC82345A8}"/>
              </a:ext>
            </a:extLst>
          </p:cNvPr>
          <p:cNvSpPr txBox="1"/>
          <p:nvPr/>
        </p:nvSpPr>
        <p:spPr>
          <a:xfrm>
            <a:off x="9642764" y="5217212"/>
            <a:ext cx="2453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Input vector at some time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A10B06-A090-484E-B05C-B7B3EE71321C}"/>
                  </a:ext>
                </a:extLst>
              </p:cNvPr>
              <p:cNvSpPr txBox="1"/>
              <p:nvPr/>
            </p:nvSpPr>
            <p:spPr>
              <a:xfrm>
                <a:off x="3743902" y="2638401"/>
                <a:ext cx="434135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Usually want to predict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at some time steps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A10B06-A090-484E-B05C-B7B3EE713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02" y="2638401"/>
                <a:ext cx="4341351" cy="830997"/>
              </a:xfrm>
              <a:prstGeom prst="rect">
                <a:avLst/>
              </a:prstGeom>
              <a:blipFill>
                <a:blip r:embed="rId5"/>
                <a:stretch>
                  <a:fillRect l="-2107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F80656-18B8-403C-8B88-08F9F91733BC}"/>
              </a:ext>
            </a:extLst>
          </p:cNvPr>
          <p:cNvCxnSpPr/>
          <p:nvPr/>
        </p:nvCxnSpPr>
        <p:spPr>
          <a:xfrm flipH="1">
            <a:off x="2838450" y="3026268"/>
            <a:ext cx="874568" cy="546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08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51B1-8A81-4D7B-8FE3-42E6134B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98565-6441-41FB-9B5D-27469A23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Unrolling RNN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18526-10FA-42C5-910A-BF3FC4C1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99C8F-8EAB-4293-B231-C28F12CBA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15" y="2345625"/>
            <a:ext cx="6247369" cy="20688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89B461-2357-47FE-8154-CBD1E518C4B0}"/>
              </a:ext>
            </a:extLst>
          </p:cNvPr>
          <p:cNvSpPr/>
          <p:nvPr/>
        </p:nvSpPr>
        <p:spPr>
          <a:xfrm>
            <a:off x="2743198" y="4834074"/>
            <a:ext cx="6705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</a:rPr>
              <a:t>A recurrent neural network can be thought of as multiple copies of the same network, each passing a message to a successor. </a:t>
            </a:r>
          </a:p>
          <a:p>
            <a:r>
              <a:rPr lang="en-US" dirty="0">
                <a:solidFill>
                  <a:srgbClr val="333333"/>
                </a:solidFill>
              </a:rPr>
              <a:t>The diagram above shows what happens if we unroll the loop.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9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recurrent structure of RNNs enables the following characteristics:</a:t>
                </a:r>
              </a:p>
              <a:p>
                <a:pPr lvl="1"/>
                <a:r>
                  <a:rPr lang="en-US" dirty="0"/>
                  <a:t>Specialized for processing a sequence of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Each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processed with the same network </a:t>
                </a:r>
                <a:r>
                  <a:rPr lang="en-US" b="1" i="1" dirty="0"/>
                  <a:t>A </a:t>
                </a:r>
                <a:r>
                  <a:rPr lang="en-US" dirty="0"/>
                  <a:t>that preserves past information</a:t>
                </a:r>
              </a:p>
              <a:p>
                <a:pPr lvl="2"/>
                <a:endParaRPr lang="en-US" b="1" i="1" dirty="0"/>
              </a:p>
              <a:p>
                <a:pPr lvl="1"/>
                <a:r>
                  <a:rPr lang="en-US" dirty="0"/>
                  <a:t>Can scale to much longer sequences than would be practical for networks without a recurrent structure</a:t>
                </a:r>
              </a:p>
              <a:p>
                <a:pPr lvl="2"/>
                <a:r>
                  <a:rPr lang="en-US" dirty="0"/>
                  <a:t>Reusing network </a:t>
                </a:r>
                <a:r>
                  <a:rPr lang="en-US" b="1" i="1" dirty="0"/>
                  <a:t>A</a:t>
                </a:r>
                <a:r>
                  <a:rPr lang="en-US" dirty="0"/>
                  <a:t> reduces the required amount of parameters in the network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Can process variable-length sequences</a:t>
                </a:r>
              </a:p>
              <a:p>
                <a:pPr lvl="2"/>
                <a:r>
                  <a:rPr lang="en-US" dirty="0"/>
                  <a:t>The network complexity does not vary when the input length changes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D5D9-7E52-44BC-8503-52C80A722C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87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8467</TotalTime>
  <Words>3362</Words>
  <Application>Microsoft Office PowerPoint</Application>
  <PresentationFormat>Widescreen</PresentationFormat>
  <Paragraphs>515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Office Theme</vt:lpstr>
      <vt:lpstr>An Introduction to  Recurrent Neural Networks: Overview, Implementation, and Application</vt:lpstr>
      <vt:lpstr>Acknowledgements</vt:lpstr>
      <vt:lpstr>Outline</vt:lpstr>
      <vt:lpstr>Recurrent Neural Networks</vt:lpstr>
      <vt:lpstr>Recurrent Neural Networks</vt:lpstr>
      <vt:lpstr>Real-life Sequence Learning Applications</vt:lpstr>
      <vt:lpstr>Recurrent Neural Networks</vt:lpstr>
      <vt:lpstr>Recurrent Neural Networks</vt:lpstr>
      <vt:lpstr>Recurrent Neural Networks</vt:lpstr>
      <vt:lpstr>A Vanilla RNN</vt:lpstr>
      <vt:lpstr>Exploding and Vanishing Gradients</vt:lpstr>
      <vt:lpstr>Exploding and Vanishing Gradients</vt:lpstr>
      <vt:lpstr>Networks with Memory</vt:lpstr>
      <vt:lpstr>Long Short-Term Memory (LSTM)</vt:lpstr>
      <vt:lpstr>Step-by-step LSTM Walk Through</vt:lpstr>
      <vt:lpstr>Step-by-step LSTM Walk Through</vt:lpstr>
      <vt:lpstr>Step-by-step LSTM Walk Through</vt:lpstr>
      <vt:lpstr>Step-by-step LSTM Walk Through</vt:lpstr>
      <vt:lpstr>Gated Recurrent Unit (GRU)</vt:lpstr>
      <vt:lpstr>Sequence Learning Architectures</vt:lpstr>
      <vt:lpstr>Sequence Learning with One RNN Layer</vt:lpstr>
      <vt:lpstr>Sequence Learning with Multiple RNN Layers</vt:lpstr>
      <vt:lpstr>Sequence Learning with Multiple RNN Layers</vt:lpstr>
      <vt:lpstr>Implementing RNN in Python using Keras</vt:lpstr>
      <vt:lpstr>Implementation Example: Sequence Classification with LSTM</vt:lpstr>
      <vt:lpstr>Implementation Example: Sequence Classification with LSTM</vt:lpstr>
      <vt:lpstr>RNN Applications: High-level Activities of Daily Living (HL-ADL) Recognition</vt:lpstr>
      <vt:lpstr>RNN Applications: Research Design</vt:lpstr>
      <vt:lpstr>RNN Applications: Activity Reconstruction</vt:lpstr>
      <vt:lpstr>RNN Applications: Activity Reconstruction</vt:lpstr>
      <vt:lpstr>RNN Applications: Seq2Seq – Encoder</vt:lpstr>
      <vt:lpstr>RNN Applications: Seq2Seq – Decoder</vt:lpstr>
      <vt:lpstr>RNN Applications: Activities of Daily Living (ADL) Recognition</vt:lpstr>
      <vt:lpstr>Summary</vt:lpstr>
      <vt:lpstr>Important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 Recurrent Neural Networks</dc:title>
  <dc:creator>Zhu Hongyi</dc:creator>
  <cp:lastModifiedBy>Hongyi Zhu</cp:lastModifiedBy>
  <cp:revision>165</cp:revision>
  <dcterms:created xsi:type="dcterms:W3CDTF">2018-10-12T00:19:17Z</dcterms:created>
  <dcterms:modified xsi:type="dcterms:W3CDTF">2019-04-17T23:31:17Z</dcterms:modified>
</cp:coreProperties>
</file>