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4"/>
  </p:notesMasterIdLst>
  <p:sldIdLst>
    <p:sldId id="256" r:id="rId2"/>
    <p:sldId id="349" r:id="rId3"/>
    <p:sldId id="358" r:id="rId4"/>
    <p:sldId id="350" r:id="rId5"/>
    <p:sldId id="390" r:id="rId6"/>
    <p:sldId id="351" r:id="rId7"/>
    <p:sldId id="359" r:id="rId8"/>
    <p:sldId id="352" r:id="rId9"/>
    <p:sldId id="353" r:id="rId10"/>
    <p:sldId id="354" r:id="rId11"/>
    <p:sldId id="357" r:id="rId12"/>
    <p:sldId id="264" r:id="rId13"/>
    <p:sldId id="379" r:id="rId14"/>
    <p:sldId id="380" r:id="rId15"/>
    <p:sldId id="381" r:id="rId16"/>
    <p:sldId id="382" r:id="rId17"/>
    <p:sldId id="356" r:id="rId18"/>
    <p:sldId id="265" r:id="rId19"/>
    <p:sldId id="280" r:id="rId20"/>
    <p:sldId id="283" r:id="rId21"/>
    <p:sldId id="284" r:id="rId22"/>
    <p:sldId id="285" r:id="rId23"/>
    <p:sldId id="362" r:id="rId24"/>
    <p:sldId id="281" r:id="rId25"/>
    <p:sldId id="272" r:id="rId26"/>
    <p:sldId id="282" r:id="rId27"/>
    <p:sldId id="275" r:id="rId28"/>
    <p:sldId id="277" r:id="rId29"/>
    <p:sldId id="267" r:id="rId30"/>
    <p:sldId id="385" r:id="rId31"/>
    <p:sldId id="286" r:id="rId32"/>
    <p:sldId id="287" r:id="rId33"/>
    <p:sldId id="384" r:id="rId34"/>
    <p:sldId id="363" r:id="rId35"/>
    <p:sldId id="306" r:id="rId36"/>
    <p:sldId id="377" r:id="rId37"/>
    <p:sldId id="386" r:id="rId38"/>
    <p:sldId id="311" r:id="rId39"/>
    <p:sldId id="307" r:id="rId40"/>
    <p:sldId id="383" r:id="rId41"/>
    <p:sldId id="323" r:id="rId42"/>
    <p:sldId id="313" r:id="rId43"/>
    <p:sldId id="312" r:id="rId44"/>
    <p:sldId id="321" r:id="rId45"/>
    <p:sldId id="319" r:id="rId46"/>
    <p:sldId id="389" r:id="rId47"/>
    <p:sldId id="325" r:id="rId48"/>
    <p:sldId id="326" r:id="rId49"/>
    <p:sldId id="391" r:id="rId50"/>
    <p:sldId id="388" r:id="rId51"/>
    <p:sldId id="393" r:id="rId52"/>
    <p:sldId id="387" r:id="rId53"/>
    <p:sldId id="263" r:id="rId54"/>
    <p:sldId id="395" r:id="rId55"/>
    <p:sldId id="408" r:id="rId56"/>
    <p:sldId id="396" r:id="rId57"/>
    <p:sldId id="397" r:id="rId58"/>
    <p:sldId id="410" r:id="rId59"/>
    <p:sldId id="398" r:id="rId60"/>
    <p:sldId id="399" r:id="rId61"/>
    <p:sldId id="400" r:id="rId62"/>
    <p:sldId id="401" r:id="rId63"/>
    <p:sldId id="402" r:id="rId64"/>
    <p:sldId id="403" r:id="rId65"/>
    <p:sldId id="404" r:id="rId66"/>
    <p:sldId id="405" r:id="rId67"/>
    <p:sldId id="406" r:id="rId68"/>
    <p:sldId id="407" r:id="rId69"/>
    <p:sldId id="409" r:id="rId70"/>
    <p:sldId id="327" r:id="rId71"/>
    <p:sldId id="328" r:id="rId72"/>
    <p:sldId id="329" r:id="rId73"/>
    <p:sldId id="330" r:id="rId74"/>
    <p:sldId id="331" r:id="rId75"/>
    <p:sldId id="332" r:id="rId76"/>
    <p:sldId id="333" r:id="rId77"/>
    <p:sldId id="335" r:id="rId78"/>
    <p:sldId id="336" r:id="rId79"/>
    <p:sldId id="337" r:id="rId80"/>
    <p:sldId id="338" r:id="rId81"/>
    <p:sldId id="339" r:id="rId82"/>
    <p:sldId id="340" r:id="rId83"/>
    <p:sldId id="341" r:id="rId84"/>
    <p:sldId id="342" r:id="rId85"/>
    <p:sldId id="343" r:id="rId86"/>
    <p:sldId id="344" r:id="rId87"/>
    <p:sldId id="345" r:id="rId88"/>
    <p:sldId id="346" r:id="rId89"/>
    <p:sldId id="347" r:id="rId90"/>
    <p:sldId id="348" r:id="rId91"/>
    <p:sldId id="368" r:id="rId92"/>
    <p:sldId id="364" r:id="rId93"/>
    <p:sldId id="369" r:id="rId94"/>
    <p:sldId id="366" r:id="rId95"/>
    <p:sldId id="367" r:id="rId96"/>
    <p:sldId id="370" r:id="rId97"/>
    <p:sldId id="371" r:id="rId98"/>
    <p:sldId id="372" r:id="rId99"/>
    <p:sldId id="373" r:id="rId100"/>
    <p:sldId id="374" r:id="rId101"/>
    <p:sldId id="375" r:id="rId102"/>
    <p:sldId id="365" r:id="rId10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27" autoAdjust="0"/>
    <p:restoredTop sz="71554" autoAdjust="0"/>
  </p:normalViewPr>
  <p:slideViewPr>
    <p:cSldViewPr>
      <p:cViewPr varScale="1">
        <p:scale>
          <a:sx n="87" d="100"/>
          <a:sy n="87" d="100"/>
        </p:scale>
        <p:origin x="2178"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heme" Target="theme/theme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DEFE5E-6B88-45A8-93A7-2A100A6BCC2A}" type="datetimeFigureOut">
              <a:rPr lang="en-US" smtClean="0"/>
              <a:pPr/>
              <a:t>2/24/2016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089739-BCB6-4FF1-8A39-277BC4EB69FB}" type="slidenum">
              <a:rPr lang="en-US" smtClean="0"/>
              <a:pPr/>
              <a:t>‹#›</a:t>
            </a:fld>
            <a:endParaRPr lang="en-US"/>
          </a:p>
        </p:txBody>
      </p:sp>
    </p:spTree>
    <p:extLst>
      <p:ext uri="{BB962C8B-B14F-4D97-AF65-F5344CB8AC3E}">
        <p14:creationId xmlns:p14="http://schemas.microsoft.com/office/powerpoint/2010/main" val="3189915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1</a:t>
            </a:fld>
            <a:endParaRPr lang="en-US"/>
          </a:p>
        </p:txBody>
      </p:sp>
    </p:spTree>
    <p:extLst>
      <p:ext uri="{BB962C8B-B14F-4D97-AF65-F5344CB8AC3E}">
        <p14:creationId xmlns:p14="http://schemas.microsoft.com/office/powerpoint/2010/main" val="31823920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10</a:t>
            </a:fld>
            <a:endParaRPr lang="en-US"/>
          </a:p>
        </p:txBody>
      </p:sp>
    </p:spTree>
    <p:extLst>
      <p:ext uri="{BB962C8B-B14F-4D97-AF65-F5344CB8AC3E}">
        <p14:creationId xmlns:p14="http://schemas.microsoft.com/office/powerpoint/2010/main" val="2266673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11</a:t>
            </a:fld>
            <a:endParaRPr lang="en-US"/>
          </a:p>
        </p:txBody>
      </p:sp>
    </p:spTree>
    <p:extLst>
      <p:ext uri="{BB962C8B-B14F-4D97-AF65-F5344CB8AC3E}">
        <p14:creationId xmlns:p14="http://schemas.microsoft.com/office/powerpoint/2010/main" val="2794875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12</a:t>
            </a:fld>
            <a:endParaRPr lang="en-US"/>
          </a:p>
        </p:txBody>
      </p:sp>
    </p:spTree>
    <p:extLst>
      <p:ext uri="{BB962C8B-B14F-4D97-AF65-F5344CB8AC3E}">
        <p14:creationId xmlns:p14="http://schemas.microsoft.com/office/powerpoint/2010/main" val="696382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13</a:t>
            </a:fld>
            <a:endParaRPr lang="en-US"/>
          </a:p>
        </p:txBody>
      </p:sp>
    </p:spTree>
    <p:extLst>
      <p:ext uri="{BB962C8B-B14F-4D97-AF65-F5344CB8AC3E}">
        <p14:creationId xmlns:p14="http://schemas.microsoft.com/office/powerpoint/2010/main" val="703245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56089739-BCB6-4FF1-8A39-277BC4EB69FB}" type="slidenum">
              <a:rPr lang="en-US" smtClean="0"/>
              <a:pPr/>
              <a:t>14</a:t>
            </a:fld>
            <a:endParaRPr lang="en-US"/>
          </a:p>
        </p:txBody>
      </p:sp>
    </p:spTree>
    <p:extLst>
      <p:ext uri="{BB962C8B-B14F-4D97-AF65-F5344CB8AC3E}">
        <p14:creationId xmlns:p14="http://schemas.microsoft.com/office/powerpoint/2010/main" val="372726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Why is block 2 in</a:t>
            </a:r>
            <a:r>
              <a:rPr lang="en-US" baseline="0" dirty="0" smtClean="0"/>
              <a:t> red?</a:t>
            </a:r>
            <a:endParaRPr lang="en-US" dirty="0" smtClean="0"/>
          </a:p>
        </p:txBody>
      </p:sp>
      <p:sp>
        <p:nvSpPr>
          <p:cNvPr id="4" name="Slide Number Placeholder 3"/>
          <p:cNvSpPr>
            <a:spLocks noGrp="1"/>
          </p:cNvSpPr>
          <p:nvPr>
            <p:ph type="sldNum" sz="quarter" idx="10"/>
          </p:nvPr>
        </p:nvSpPr>
        <p:spPr/>
        <p:txBody>
          <a:bodyPr/>
          <a:lstStyle/>
          <a:p>
            <a:fld id="{56089739-BCB6-4FF1-8A39-277BC4EB69FB}" type="slidenum">
              <a:rPr lang="en-US" smtClean="0"/>
              <a:pPr/>
              <a:t>15</a:t>
            </a:fld>
            <a:endParaRPr lang="en-US"/>
          </a:p>
        </p:txBody>
      </p:sp>
    </p:spTree>
    <p:extLst>
      <p:ext uri="{BB962C8B-B14F-4D97-AF65-F5344CB8AC3E}">
        <p14:creationId xmlns:p14="http://schemas.microsoft.com/office/powerpoint/2010/main" val="6881095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16</a:t>
            </a:fld>
            <a:endParaRPr lang="en-US"/>
          </a:p>
        </p:txBody>
      </p:sp>
    </p:spTree>
    <p:extLst>
      <p:ext uri="{BB962C8B-B14F-4D97-AF65-F5344CB8AC3E}">
        <p14:creationId xmlns:p14="http://schemas.microsoft.com/office/powerpoint/2010/main" val="18033814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17</a:t>
            </a:fld>
            <a:endParaRPr lang="en-US"/>
          </a:p>
        </p:txBody>
      </p:sp>
    </p:spTree>
    <p:extLst>
      <p:ext uri="{BB962C8B-B14F-4D97-AF65-F5344CB8AC3E}">
        <p14:creationId xmlns:p14="http://schemas.microsoft.com/office/powerpoint/2010/main" val="9022316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18</a:t>
            </a:fld>
            <a:endParaRPr lang="en-US"/>
          </a:p>
        </p:txBody>
      </p:sp>
    </p:spTree>
    <p:extLst>
      <p:ext uri="{BB962C8B-B14F-4D97-AF65-F5344CB8AC3E}">
        <p14:creationId xmlns:p14="http://schemas.microsoft.com/office/powerpoint/2010/main" val="14182132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19</a:t>
            </a:fld>
            <a:endParaRPr lang="en-US"/>
          </a:p>
        </p:txBody>
      </p:sp>
    </p:spTree>
    <p:extLst>
      <p:ext uri="{BB962C8B-B14F-4D97-AF65-F5344CB8AC3E}">
        <p14:creationId xmlns:p14="http://schemas.microsoft.com/office/powerpoint/2010/main" val="4049495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2</a:t>
            </a:fld>
            <a:endParaRPr lang="en-US"/>
          </a:p>
        </p:txBody>
      </p:sp>
    </p:spTree>
    <p:extLst>
      <p:ext uri="{BB962C8B-B14F-4D97-AF65-F5344CB8AC3E}">
        <p14:creationId xmlns:p14="http://schemas.microsoft.com/office/powerpoint/2010/main" val="13079486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20</a:t>
            </a:fld>
            <a:endParaRPr lang="en-US"/>
          </a:p>
        </p:txBody>
      </p:sp>
    </p:spTree>
    <p:extLst>
      <p:ext uri="{BB962C8B-B14F-4D97-AF65-F5344CB8AC3E}">
        <p14:creationId xmlns:p14="http://schemas.microsoft.com/office/powerpoint/2010/main" val="10581345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21</a:t>
            </a:fld>
            <a:endParaRPr lang="en-US"/>
          </a:p>
        </p:txBody>
      </p:sp>
    </p:spTree>
    <p:extLst>
      <p:ext uri="{BB962C8B-B14F-4D97-AF65-F5344CB8AC3E}">
        <p14:creationId xmlns:p14="http://schemas.microsoft.com/office/powerpoint/2010/main" val="23804045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22</a:t>
            </a:fld>
            <a:endParaRPr lang="en-US"/>
          </a:p>
        </p:txBody>
      </p:sp>
    </p:spTree>
    <p:extLst>
      <p:ext uri="{BB962C8B-B14F-4D97-AF65-F5344CB8AC3E}">
        <p14:creationId xmlns:p14="http://schemas.microsoft.com/office/powerpoint/2010/main" val="7663412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23</a:t>
            </a:fld>
            <a:endParaRPr lang="en-US"/>
          </a:p>
        </p:txBody>
      </p:sp>
    </p:spTree>
    <p:extLst>
      <p:ext uri="{BB962C8B-B14F-4D97-AF65-F5344CB8AC3E}">
        <p14:creationId xmlns:p14="http://schemas.microsoft.com/office/powerpoint/2010/main" val="3186706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56089739-BCB6-4FF1-8A39-277BC4EB69FB}" type="slidenum">
              <a:rPr lang="en-US" smtClean="0"/>
              <a:pPr/>
              <a:t>24</a:t>
            </a:fld>
            <a:endParaRPr lang="en-US"/>
          </a:p>
        </p:txBody>
      </p:sp>
    </p:spTree>
    <p:extLst>
      <p:ext uri="{BB962C8B-B14F-4D97-AF65-F5344CB8AC3E}">
        <p14:creationId xmlns:p14="http://schemas.microsoft.com/office/powerpoint/2010/main" val="32474870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25</a:t>
            </a:fld>
            <a:endParaRPr lang="en-US"/>
          </a:p>
        </p:txBody>
      </p:sp>
    </p:spTree>
    <p:extLst>
      <p:ext uri="{BB962C8B-B14F-4D97-AF65-F5344CB8AC3E}">
        <p14:creationId xmlns:p14="http://schemas.microsoft.com/office/powerpoint/2010/main" val="5529679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26</a:t>
            </a:fld>
            <a:endParaRPr lang="en-US"/>
          </a:p>
        </p:txBody>
      </p:sp>
    </p:spTree>
    <p:extLst>
      <p:ext uri="{BB962C8B-B14F-4D97-AF65-F5344CB8AC3E}">
        <p14:creationId xmlns:p14="http://schemas.microsoft.com/office/powerpoint/2010/main" val="30042178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27</a:t>
            </a:fld>
            <a:endParaRPr lang="en-US"/>
          </a:p>
        </p:txBody>
      </p:sp>
    </p:spTree>
    <p:extLst>
      <p:ext uri="{BB962C8B-B14F-4D97-AF65-F5344CB8AC3E}">
        <p14:creationId xmlns:p14="http://schemas.microsoft.com/office/powerpoint/2010/main" val="29328677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28</a:t>
            </a:fld>
            <a:endParaRPr lang="en-US"/>
          </a:p>
        </p:txBody>
      </p:sp>
    </p:spTree>
    <p:extLst>
      <p:ext uri="{BB962C8B-B14F-4D97-AF65-F5344CB8AC3E}">
        <p14:creationId xmlns:p14="http://schemas.microsoft.com/office/powerpoint/2010/main" val="23898411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56089739-BCB6-4FF1-8A39-277BC4EB69FB}" type="slidenum">
              <a:rPr lang="en-US" smtClean="0"/>
              <a:pPr/>
              <a:t>29</a:t>
            </a:fld>
            <a:endParaRPr lang="en-US"/>
          </a:p>
        </p:txBody>
      </p:sp>
    </p:spTree>
    <p:extLst>
      <p:ext uri="{BB962C8B-B14F-4D97-AF65-F5344CB8AC3E}">
        <p14:creationId xmlns:p14="http://schemas.microsoft.com/office/powerpoint/2010/main" val="2400839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6089739-BCB6-4FF1-8A39-277BC4EB69FB}" type="slidenum">
              <a:rPr lang="en-US" smtClean="0"/>
              <a:pPr/>
              <a:t>3</a:t>
            </a:fld>
            <a:endParaRPr lang="en-US"/>
          </a:p>
        </p:txBody>
      </p:sp>
    </p:spTree>
    <p:extLst>
      <p:ext uri="{BB962C8B-B14F-4D97-AF65-F5344CB8AC3E}">
        <p14:creationId xmlns:p14="http://schemas.microsoft.com/office/powerpoint/2010/main" val="22994932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30</a:t>
            </a:fld>
            <a:endParaRPr lang="en-US"/>
          </a:p>
        </p:txBody>
      </p:sp>
    </p:spTree>
    <p:extLst>
      <p:ext uri="{BB962C8B-B14F-4D97-AF65-F5344CB8AC3E}">
        <p14:creationId xmlns:p14="http://schemas.microsoft.com/office/powerpoint/2010/main" val="39067694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31</a:t>
            </a:fld>
            <a:endParaRPr lang="en-US"/>
          </a:p>
        </p:txBody>
      </p:sp>
    </p:spTree>
    <p:extLst>
      <p:ext uri="{BB962C8B-B14F-4D97-AF65-F5344CB8AC3E}">
        <p14:creationId xmlns:p14="http://schemas.microsoft.com/office/powerpoint/2010/main" val="8413691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32</a:t>
            </a:fld>
            <a:endParaRPr lang="en-US"/>
          </a:p>
        </p:txBody>
      </p:sp>
    </p:spTree>
    <p:extLst>
      <p:ext uri="{BB962C8B-B14F-4D97-AF65-F5344CB8AC3E}">
        <p14:creationId xmlns:p14="http://schemas.microsoft.com/office/powerpoint/2010/main" val="17558026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33</a:t>
            </a:fld>
            <a:endParaRPr lang="en-US"/>
          </a:p>
        </p:txBody>
      </p:sp>
    </p:spTree>
    <p:extLst>
      <p:ext uri="{BB962C8B-B14F-4D97-AF65-F5344CB8AC3E}">
        <p14:creationId xmlns:p14="http://schemas.microsoft.com/office/powerpoint/2010/main" val="6710713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6089739-BCB6-4FF1-8A39-277BC4EB69FB}" type="slidenum">
              <a:rPr lang="en-US" smtClean="0"/>
              <a:pPr/>
              <a:t>34</a:t>
            </a:fld>
            <a:endParaRPr lang="en-US"/>
          </a:p>
        </p:txBody>
      </p:sp>
    </p:spTree>
    <p:extLst>
      <p:ext uri="{BB962C8B-B14F-4D97-AF65-F5344CB8AC3E}">
        <p14:creationId xmlns:p14="http://schemas.microsoft.com/office/powerpoint/2010/main" val="37270582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35</a:t>
            </a:fld>
            <a:endParaRPr lang="en-US"/>
          </a:p>
        </p:txBody>
      </p:sp>
    </p:spTree>
    <p:extLst>
      <p:ext uri="{BB962C8B-B14F-4D97-AF65-F5344CB8AC3E}">
        <p14:creationId xmlns:p14="http://schemas.microsoft.com/office/powerpoint/2010/main" val="38835192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36</a:t>
            </a:fld>
            <a:endParaRPr lang="en-US"/>
          </a:p>
        </p:txBody>
      </p:sp>
    </p:spTree>
    <p:extLst>
      <p:ext uri="{BB962C8B-B14F-4D97-AF65-F5344CB8AC3E}">
        <p14:creationId xmlns:p14="http://schemas.microsoft.com/office/powerpoint/2010/main" val="4245050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37</a:t>
            </a:fld>
            <a:endParaRPr lang="en-US"/>
          </a:p>
        </p:txBody>
      </p:sp>
    </p:spTree>
    <p:extLst>
      <p:ext uri="{BB962C8B-B14F-4D97-AF65-F5344CB8AC3E}">
        <p14:creationId xmlns:p14="http://schemas.microsoft.com/office/powerpoint/2010/main" val="6645411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98EA50-0FED-4317-B389-5F6D737C6AFF}" type="slidenum">
              <a:rPr lang="en-US"/>
              <a:pPr/>
              <a:t>38</a:t>
            </a:fld>
            <a:endParaRPr lang="en-US"/>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4250060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56089739-BCB6-4FF1-8A39-277BC4EB69FB}" type="slidenum">
              <a:rPr lang="en-US" smtClean="0"/>
              <a:pPr/>
              <a:t>39</a:t>
            </a:fld>
            <a:endParaRPr lang="en-US"/>
          </a:p>
        </p:txBody>
      </p:sp>
    </p:spTree>
    <p:extLst>
      <p:ext uri="{BB962C8B-B14F-4D97-AF65-F5344CB8AC3E}">
        <p14:creationId xmlns:p14="http://schemas.microsoft.com/office/powerpoint/2010/main" val="3266397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4</a:t>
            </a:fld>
            <a:endParaRPr lang="en-US"/>
          </a:p>
        </p:txBody>
      </p:sp>
    </p:spTree>
    <p:extLst>
      <p:ext uri="{BB962C8B-B14F-4D97-AF65-F5344CB8AC3E}">
        <p14:creationId xmlns:p14="http://schemas.microsoft.com/office/powerpoint/2010/main" val="15121947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56089739-BCB6-4FF1-8A39-277BC4EB69FB}" type="slidenum">
              <a:rPr lang="en-US" smtClean="0"/>
              <a:pPr/>
              <a:t>40</a:t>
            </a:fld>
            <a:endParaRPr lang="en-US"/>
          </a:p>
        </p:txBody>
      </p:sp>
    </p:spTree>
    <p:extLst>
      <p:ext uri="{BB962C8B-B14F-4D97-AF65-F5344CB8AC3E}">
        <p14:creationId xmlns:p14="http://schemas.microsoft.com/office/powerpoint/2010/main" val="10248199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41</a:t>
            </a:fld>
            <a:endParaRPr lang="en-US"/>
          </a:p>
        </p:txBody>
      </p:sp>
    </p:spTree>
    <p:extLst>
      <p:ext uri="{BB962C8B-B14F-4D97-AF65-F5344CB8AC3E}">
        <p14:creationId xmlns:p14="http://schemas.microsoft.com/office/powerpoint/2010/main" val="40797916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42</a:t>
            </a:fld>
            <a:endParaRPr lang="en-US"/>
          </a:p>
        </p:txBody>
      </p:sp>
    </p:spTree>
    <p:extLst>
      <p:ext uri="{BB962C8B-B14F-4D97-AF65-F5344CB8AC3E}">
        <p14:creationId xmlns:p14="http://schemas.microsoft.com/office/powerpoint/2010/main" val="25030274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43</a:t>
            </a:fld>
            <a:endParaRPr lang="en-US"/>
          </a:p>
        </p:txBody>
      </p:sp>
    </p:spTree>
    <p:extLst>
      <p:ext uri="{BB962C8B-B14F-4D97-AF65-F5344CB8AC3E}">
        <p14:creationId xmlns:p14="http://schemas.microsoft.com/office/powerpoint/2010/main" val="33882099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44</a:t>
            </a:fld>
            <a:endParaRPr lang="en-US"/>
          </a:p>
        </p:txBody>
      </p:sp>
    </p:spTree>
    <p:extLst>
      <p:ext uri="{BB962C8B-B14F-4D97-AF65-F5344CB8AC3E}">
        <p14:creationId xmlns:p14="http://schemas.microsoft.com/office/powerpoint/2010/main" val="38558307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45</a:t>
            </a:fld>
            <a:endParaRPr lang="en-US"/>
          </a:p>
        </p:txBody>
      </p:sp>
    </p:spTree>
    <p:extLst>
      <p:ext uri="{BB962C8B-B14F-4D97-AF65-F5344CB8AC3E}">
        <p14:creationId xmlns:p14="http://schemas.microsoft.com/office/powerpoint/2010/main" val="60979809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46</a:t>
            </a:fld>
            <a:endParaRPr lang="en-US"/>
          </a:p>
        </p:txBody>
      </p:sp>
    </p:spTree>
    <p:extLst>
      <p:ext uri="{BB962C8B-B14F-4D97-AF65-F5344CB8AC3E}">
        <p14:creationId xmlns:p14="http://schemas.microsoft.com/office/powerpoint/2010/main" val="93542943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47</a:t>
            </a:fld>
            <a:endParaRPr lang="en-US"/>
          </a:p>
        </p:txBody>
      </p:sp>
    </p:spTree>
    <p:extLst>
      <p:ext uri="{BB962C8B-B14F-4D97-AF65-F5344CB8AC3E}">
        <p14:creationId xmlns:p14="http://schemas.microsoft.com/office/powerpoint/2010/main" val="239848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48</a:t>
            </a:fld>
            <a:endParaRPr lang="en-US"/>
          </a:p>
        </p:txBody>
      </p:sp>
    </p:spTree>
    <p:extLst>
      <p:ext uri="{BB962C8B-B14F-4D97-AF65-F5344CB8AC3E}">
        <p14:creationId xmlns:p14="http://schemas.microsoft.com/office/powerpoint/2010/main" val="118000547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49</a:t>
            </a:fld>
            <a:endParaRPr lang="en-US"/>
          </a:p>
        </p:txBody>
      </p:sp>
    </p:spTree>
    <p:extLst>
      <p:ext uri="{BB962C8B-B14F-4D97-AF65-F5344CB8AC3E}">
        <p14:creationId xmlns:p14="http://schemas.microsoft.com/office/powerpoint/2010/main" val="3285004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5</a:t>
            </a:fld>
            <a:endParaRPr lang="en-US"/>
          </a:p>
        </p:txBody>
      </p:sp>
    </p:spTree>
    <p:extLst>
      <p:ext uri="{BB962C8B-B14F-4D97-AF65-F5344CB8AC3E}">
        <p14:creationId xmlns:p14="http://schemas.microsoft.com/office/powerpoint/2010/main" val="11961794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50</a:t>
            </a:fld>
            <a:endParaRPr lang="en-US"/>
          </a:p>
        </p:txBody>
      </p:sp>
    </p:spTree>
    <p:extLst>
      <p:ext uri="{BB962C8B-B14F-4D97-AF65-F5344CB8AC3E}">
        <p14:creationId xmlns:p14="http://schemas.microsoft.com/office/powerpoint/2010/main" val="3425086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51</a:t>
            </a:fld>
            <a:endParaRPr lang="en-US"/>
          </a:p>
        </p:txBody>
      </p:sp>
    </p:spTree>
    <p:extLst>
      <p:ext uri="{BB962C8B-B14F-4D97-AF65-F5344CB8AC3E}">
        <p14:creationId xmlns:p14="http://schemas.microsoft.com/office/powerpoint/2010/main" val="384149096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52</a:t>
            </a:fld>
            <a:endParaRPr lang="en-US"/>
          </a:p>
        </p:txBody>
      </p:sp>
    </p:spTree>
    <p:extLst>
      <p:ext uri="{BB962C8B-B14F-4D97-AF65-F5344CB8AC3E}">
        <p14:creationId xmlns:p14="http://schemas.microsoft.com/office/powerpoint/2010/main" val="240616505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53</a:t>
            </a:fld>
            <a:endParaRPr lang="en-US"/>
          </a:p>
        </p:txBody>
      </p:sp>
    </p:spTree>
    <p:extLst>
      <p:ext uri="{BB962C8B-B14F-4D97-AF65-F5344CB8AC3E}">
        <p14:creationId xmlns:p14="http://schemas.microsoft.com/office/powerpoint/2010/main" val="244103776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6089739-BCB6-4FF1-8A39-277BC4EB69FB}" type="slidenum">
              <a:rPr lang="en-US" smtClean="0"/>
              <a:pPr/>
              <a:t>54</a:t>
            </a:fld>
            <a:endParaRPr lang="en-US"/>
          </a:p>
        </p:txBody>
      </p:sp>
    </p:spTree>
    <p:extLst>
      <p:ext uri="{BB962C8B-B14F-4D97-AF65-F5344CB8AC3E}">
        <p14:creationId xmlns:p14="http://schemas.microsoft.com/office/powerpoint/2010/main" val="1153805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http://www.thecloudavenue.com/2014/01/resilient-distributed-datasets-rdd.html</a:t>
            </a:r>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58</a:t>
            </a:fld>
            <a:endParaRPr lang="en-US"/>
          </a:p>
        </p:txBody>
      </p:sp>
    </p:spTree>
    <p:extLst>
      <p:ext uri="{BB962C8B-B14F-4D97-AF65-F5344CB8AC3E}">
        <p14:creationId xmlns:p14="http://schemas.microsoft.com/office/powerpoint/2010/main" val="230648890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6089739-BCB6-4FF1-8A39-277BC4EB69FB}" type="slidenum">
              <a:rPr lang="en-US" smtClean="0"/>
              <a:pPr/>
              <a:t>70</a:t>
            </a:fld>
            <a:endParaRPr lang="en-US"/>
          </a:p>
        </p:txBody>
      </p:sp>
    </p:spTree>
    <p:extLst>
      <p:ext uri="{BB962C8B-B14F-4D97-AF65-F5344CB8AC3E}">
        <p14:creationId xmlns:p14="http://schemas.microsoft.com/office/powerpoint/2010/main" val="427314970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6089739-BCB6-4FF1-8A39-277BC4EB69FB}" type="slidenum">
              <a:rPr lang="en-US" smtClean="0"/>
              <a:pPr/>
              <a:t>71</a:t>
            </a:fld>
            <a:endParaRPr lang="en-US"/>
          </a:p>
        </p:txBody>
      </p:sp>
    </p:spTree>
    <p:extLst>
      <p:ext uri="{BB962C8B-B14F-4D97-AF65-F5344CB8AC3E}">
        <p14:creationId xmlns:p14="http://schemas.microsoft.com/office/powerpoint/2010/main" val="211108278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6089739-BCB6-4FF1-8A39-277BC4EB69FB}" type="slidenum">
              <a:rPr lang="en-US" smtClean="0"/>
              <a:pPr/>
              <a:t>72</a:t>
            </a:fld>
            <a:endParaRPr lang="en-US"/>
          </a:p>
        </p:txBody>
      </p:sp>
    </p:spTree>
    <p:extLst>
      <p:ext uri="{BB962C8B-B14F-4D97-AF65-F5344CB8AC3E}">
        <p14:creationId xmlns:p14="http://schemas.microsoft.com/office/powerpoint/2010/main" val="399101967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6089739-BCB6-4FF1-8A39-277BC4EB69FB}" type="slidenum">
              <a:rPr lang="en-US" smtClean="0"/>
              <a:pPr/>
              <a:t>73</a:t>
            </a:fld>
            <a:endParaRPr lang="en-US"/>
          </a:p>
        </p:txBody>
      </p:sp>
    </p:spTree>
    <p:extLst>
      <p:ext uri="{BB962C8B-B14F-4D97-AF65-F5344CB8AC3E}">
        <p14:creationId xmlns:p14="http://schemas.microsoft.com/office/powerpoint/2010/main" val="3348340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6</a:t>
            </a:fld>
            <a:endParaRPr lang="en-US"/>
          </a:p>
        </p:txBody>
      </p:sp>
    </p:spTree>
    <p:extLst>
      <p:ext uri="{BB962C8B-B14F-4D97-AF65-F5344CB8AC3E}">
        <p14:creationId xmlns:p14="http://schemas.microsoft.com/office/powerpoint/2010/main" val="36721199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6089739-BCB6-4FF1-8A39-277BC4EB69FB}" type="slidenum">
              <a:rPr lang="en-US" smtClean="0"/>
              <a:pPr/>
              <a:t>74</a:t>
            </a:fld>
            <a:endParaRPr lang="en-US"/>
          </a:p>
        </p:txBody>
      </p:sp>
    </p:spTree>
    <p:extLst>
      <p:ext uri="{BB962C8B-B14F-4D97-AF65-F5344CB8AC3E}">
        <p14:creationId xmlns:p14="http://schemas.microsoft.com/office/powerpoint/2010/main" val="196854790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6089739-BCB6-4FF1-8A39-277BC4EB69FB}" type="slidenum">
              <a:rPr lang="en-US" smtClean="0"/>
              <a:pPr/>
              <a:t>75</a:t>
            </a:fld>
            <a:endParaRPr lang="en-US"/>
          </a:p>
        </p:txBody>
      </p:sp>
    </p:spTree>
    <p:extLst>
      <p:ext uri="{BB962C8B-B14F-4D97-AF65-F5344CB8AC3E}">
        <p14:creationId xmlns:p14="http://schemas.microsoft.com/office/powerpoint/2010/main" val="125058861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76</a:t>
            </a:fld>
            <a:endParaRPr lang="en-US"/>
          </a:p>
        </p:txBody>
      </p:sp>
    </p:spTree>
    <p:extLst>
      <p:ext uri="{BB962C8B-B14F-4D97-AF65-F5344CB8AC3E}">
        <p14:creationId xmlns:p14="http://schemas.microsoft.com/office/powerpoint/2010/main" val="206347794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6089739-BCB6-4FF1-8A39-277BC4EB69FB}" type="slidenum">
              <a:rPr lang="en-US" smtClean="0"/>
              <a:pPr/>
              <a:t>77</a:t>
            </a:fld>
            <a:endParaRPr lang="en-US"/>
          </a:p>
        </p:txBody>
      </p:sp>
    </p:spTree>
    <p:extLst>
      <p:ext uri="{BB962C8B-B14F-4D97-AF65-F5344CB8AC3E}">
        <p14:creationId xmlns:p14="http://schemas.microsoft.com/office/powerpoint/2010/main" val="337689415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6089739-BCB6-4FF1-8A39-277BC4EB69FB}" type="slidenum">
              <a:rPr lang="en-US" smtClean="0"/>
              <a:pPr/>
              <a:t>78</a:t>
            </a:fld>
            <a:endParaRPr lang="en-US"/>
          </a:p>
        </p:txBody>
      </p:sp>
    </p:spTree>
    <p:extLst>
      <p:ext uri="{BB962C8B-B14F-4D97-AF65-F5344CB8AC3E}">
        <p14:creationId xmlns:p14="http://schemas.microsoft.com/office/powerpoint/2010/main" val="1805002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79</a:t>
            </a:fld>
            <a:endParaRPr lang="en-US"/>
          </a:p>
        </p:txBody>
      </p:sp>
    </p:spTree>
    <p:extLst>
      <p:ext uri="{BB962C8B-B14F-4D97-AF65-F5344CB8AC3E}">
        <p14:creationId xmlns:p14="http://schemas.microsoft.com/office/powerpoint/2010/main" val="78035752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80</a:t>
            </a:fld>
            <a:endParaRPr lang="en-US"/>
          </a:p>
        </p:txBody>
      </p:sp>
    </p:spTree>
    <p:extLst>
      <p:ext uri="{BB962C8B-B14F-4D97-AF65-F5344CB8AC3E}">
        <p14:creationId xmlns:p14="http://schemas.microsoft.com/office/powerpoint/2010/main" val="227971869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6089739-BCB6-4FF1-8A39-277BC4EB69FB}" type="slidenum">
              <a:rPr lang="en-US" smtClean="0"/>
              <a:pPr/>
              <a:t>81</a:t>
            </a:fld>
            <a:endParaRPr lang="en-US"/>
          </a:p>
        </p:txBody>
      </p:sp>
    </p:spTree>
    <p:extLst>
      <p:ext uri="{BB962C8B-B14F-4D97-AF65-F5344CB8AC3E}">
        <p14:creationId xmlns:p14="http://schemas.microsoft.com/office/powerpoint/2010/main" val="27721380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6089739-BCB6-4FF1-8A39-277BC4EB69FB}" type="slidenum">
              <a:rPr lang="en-US" smtClean="0"/>
              <a:pPr/>
              <a:t>82</a:t>
            </a:fld>
            <a:endParaRPr lang="en-US"/>
          </a:p>
        </p:txBody>
      </p:sp>
    </p:spTree>
    <p:extLst>
      <p:ext uri="{BB962C8B-B14F-4D97-AF65-F5344CB8AC3E}">
        <p14:creationId xmlns:p14="http://schemas.microsoft.com/office/powerpoint/2010/main" val="134655115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6089739-BCB6-4FF1-8A39-277BC4EB69FB}" type="slidenum">
              <a:rPr lang="en-US" smtClean="0"/>
              <a:pPr/>
              <a:t>83</a:t>
            </a:fld>
            <a:endParaRPr lang="en-US"/>
          </a:p>
        </p:txBody>
      </p:sp>
    </p:spTree>
    <p:extLst>
      <p:ext uri="{BB962C8B-B14F-4D97-AF65-F5344CB8AC3E}">
        <p14:creationId xmlns:p14="http://schemas.microsoft.com/office/powerpoint/2010/main" val="681809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7</a:t>
            </a:fld>
            <a:endParaRPr lang="en-US"/>
          </a:p>
        </p:txBody>
      </p:sp>
    </p:spTree>
    <p:extLst>
      <p:ext uri="{BB962C8B-B14F-4D97-AF65-F5344CB8AC3E}">
        <p14:creationId xmlns:p14="http://schemas.microsoft.com/office/powerpoint/2010/main" val="108184715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6089739-BCB6-4FF1-8A39-277BC4EB69FB}" type="slidenum">
              <a:rPr lang="en-US" smtClean="0"/>
              <a:pPr/>
              <a:t>84</a:t>
            </a:fld>
            <a:endParaRPr lang="en-US"/>
          </a:p>
        </p:txBody>
      </p:sp>
    </p:spTree>
    <p:extLst>
      <p:ext uri="{BB962C8B-B14F-4D97-AF65-F5344CB8AC3E}">
        <p14:creationId xmlns:p14="http://schemas.microsoft.com/office/powerpoint/2010/main" val="45033125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6089739-BCB6-4FF1-8A39-277BC4EB69FB}" type="slidenum">
              <a:rPr lang="en-US" smtClean="0"/>
              <a:pPr/>
              <a:t>85</a:t>
            </a:fld>
            <a:endParaRPr lang="en-US"/>
          </a:p>
        </p:txBody>
      </p:sp>
    </p:spTree>
    <p:extLst>
      <p:ext uri="{BB962C8B-B14F-4D97-AF65-F5344CB8AC3E}">
        <p14:creationId xmlns:p14="http://schemas.microsoft.com/office/powerpoint/2010/main" val="336153571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6089739-BCB6-4FF1-8A39-277BC4EB69FB}" type="slidenum">
              <a:rPr lang="en-US" smtClean="0"/>
              <a:pPr/>
              <a:t>86</a:t>
            </a:fld>
            <a:endParaRPr lang="en-US"/>
          </a:p>
        </p:txBody>
      </p:sp>
    </p:spTree>
    <p:extLst>
      <p:ext uri="{BB962C8B-B14F-4D97-AF65-F5344CB8AC3E}">
        <p14:creationId xmlns:p14="http://schemas.microsoft.com/office/powerpoint/2010/main" val="85147261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6089739-BCB6-4FF1-8A39-277BC4EB69FB}" type="slidenum">
              <a:rPr lang="en-US" smtClean="0"/>
              <a:pPr/>
              <a:t>87</a:t>
            </a:fld>
            <a:endParaRPr lang="en-US"/>
          </a:p>
        </p:txBody>
      </p:sp>
    </p:spTree>
    <p:extLst>
      <p:ext uri="{BB962C8B-B14F-4D97-AF65-F5344CB8AC3E}">
        <p14:creationId xmlns:p14="http://schemas.microsoft.com/office/powerpoint/2010/main" val="127962009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6089739-BCB6-4FF1-8A39-277BC4EB69FB}" type="slidenum">
              <a:rPr lang="en-US" smtClean="0"/>
              <a:pPr/>
              <a:t>88</a:t>
            </a:fld>
            <a:endParaRPr lang="en-US"/>
          </a:p>
        </p:txBody>
      </p:sp>
    </p:spTree>
    <p:extLst>
      <p:ext uri="{BB962C8B-B14F-4D97-AF65-F5344CB8AC3E}">
        <p14:creationId xmlns:p14="http://schemas.microsoft.com/office/powerpoint/2010/main" val="389339971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6089739-BCB6-4FF1-8A39-277BC4EB69FB}" type="slidenum">
              <a:rPr lang="en-US" smtClean="0"/>
              <a:pPr/>
              <a:t>89</a:t>
            </a:fld>
            <a:endParaRPr lang="en-US"/>
          </a:p>
        </p:txBody>
      </p:sp>
    </p:spTree>
    <p:extLst>
      <p:ext uri="{BB962C8B-B14F-4D97-AF65-F5344CB8AC3E}">
        <p14:creationId xmlns:p14="http://schemas.microsoft.com/office/powerpoint/2010/main" val="147137594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6089739-BCB6-4FF1-8A39-277BC4EB69FB}" type="slidenum">
              <a:rPr lang="en-US" smtClean="0"/>
              <a:pPr/>
              <a:t>90</a:t>
            </a:fld>
            <a:endParaRPr lang="en-US"/>
          </a:p>
        </p:txBody>
      </p:sp>
    </p:spTree>
    <p:extLst>
      <p:ext uri="{BB962C8B-B14F-4D97-AF65-F5344CB8AC3E}">
        <p14:creationId xmlns:p14="http://schemas.microsoft.com/office/powerpoint/2010/main" val="76595725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6089739-BCB6-4FF1-8A39-277BC4EB69FB}" type="slidenum">
              <a:rPr lang="en-US" smtClean="0"/>
              <a:pPr/>
              <a:t>91</a:t>
            </a:fld>
            <a:endParaRPr lang="en-US"/>
          </a:p>
        </p:txBody>
      </p:sp>
    </p:spTree>
    <p:extLst>
      <p:ext uri="{BB962C8B-B14F-4D97-AF65-F5344CB8AC3E}">
        <p14:creationId xmlns:p14="http://schemas.microsoft.com/office/powerpoint/2010/main" val="53137741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6089739-BCB6-4FF1-8A39-277BC4EB69FB}" type="slidenum">
              <a:rPr lang="en-US" smtClean="0"/>
              <a:pPr/>
              <a:t>92</a:t>
            </a:fld>
            <a:endParaRPr lang="en-US"/>
          </a:p>
        </p:txBody>
      </p:sp>
    </p:spTree>
    <p:extLst>
      <p:ext uri="{BB962C8B-B14F-4D97-AF65-F5344CB8AC3E}">
        <p14:creationId xmlns:p14="http://schemas.microsoft.com/office/powerpoint/2010/main" val="350755227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6089739-BCB6-4FF1-8A39-277BC4EB69FB}" type="slidenum">
              <a:rPr lang="en-US" smtClean="0"/>
              <a:pPr/>
              <a:t>93</a:t>
            </a:fld>
            <a:endParaRPr lang="en-US"/>
          </a:p>
        </p:txBody>
      </p:sp>
    </p:spTree>
    <p:extLst>
      <p:ext uri="{BB962C8B-B14F-4D97-AF65-F5344CB8AC3E}">
        <p14:creationId xmlns:p14="http://schemas.microsoft.com/office/powerpoint/2010/main" val="2476944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56089739-BCB6-4FF1-8A39-277BC4EB69FB}" type="slidenum">
              <a:rPr lang="en-US" smtClean="0"/>
              <a:pPr/>
              <a:t>8</a:t>
            </a:fld>
            <a:endParaRPr lang="en-US"/>
          </a:p>
        </p:txBody>
      </p:sp>
    </p:spTree>
    <p:extLst>
      <p:ext uri="{BB962C8B-B14F-4D97-AF65-F5344CB8AC3E}">
        <p14:creationId xmlns:p14="http://schemas.microsoft.com/office/powerpoint/2010/main" val="404316593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6089739-BCB6-4FF1-8A39-277BC4EB69FB}" type="slidenum">
              <a:rPr lang="en-US" smtClean="0"/>
              <a:pPr/>
              <a:t>94</a:t>
            </a:fld>
            <a:endParaRPr lang="en-US"/>
          </a:p>
        </p:txBody>
      </p:sp>
    </p:spTree>
    <p:extLst>
      <p:ext uri="{BB962C8B-B14F-4D97-AF65-F5344CB8AC3E}">
        <p14:creationId xmlns:p14="http://schemas.microsoft.com/office/powerpoint/2010/main" val="213359211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6089739-BCB6-4FF1-8A39-277BC4EB69FB}" type="slidenum">
              <a:rPr lang="en-US" smtClean="0"/>
              <a:pPr/>
              <a:t>95</a:t>
            </a:fld>
            <a:endParaRPr lang="en-US"/>
          </a:p>
        </p:txBody>
      </p:sp>
    </p:spTree>
    <p:extLst>
      <p:ext uri="{BB962C8B-B14F-4D97-AF65-F5344CB8AC3E}">
        <p14:creationId xmlns:p14="http://schemas.microsoft.com/office/powerpoint/2010/main" val="110333741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6089739-BCB6-4FF1-8A39-277BC4EB69FB}" type="slidenum">
              <a:rPr lang="en-US" smtClean="0"/>
              <a:pPr/>
              <a:t>96</a:t>
            </a:fld>
            <a:endParaRPr lang="en-US"/>
          </a:p>
        </p:txBody>
      </p:sp>
    </p:spTree>
    <p:extLst>
      <p:ext uri="{BB962C8B-B14F-4D97-AF65-F5344CB8AC3E}">
        <p14:creationId xmlns:p14="http://schemas.microsoft.com/office/powerpoint/2010/main" val="108705732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6089739-BCB6-4FF1-8A39-277BC4EB69FB}" type="slidenum">
              <a:rPr lang="en-US" smtClean="0"/>
              <a:pPr/>
              <a:t>97</a:t>
            </a:fld>
            <a:endParaRPr lang="en-US"/>
          </a:p>
        </p:txBody>
      </p:sp>
    </p:spTree>
    <p:extLst>
      <p:ext uri="{BB962C8B-B14F-4D97-AF65-F5344CB8AC3E}">
        <p14:creationId xmlns:p14="http://schemas.microsoft.com/office/powerpoint/2010/main" val="85562611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6089739-BCB6-4FF1-8A39-277BC4EB69FB}" type="slidenum">
              <a:rPr lang="en-US" smtClean="0"/>
              <a:pPr/>
              <a:t>98</a:t>
            </a:fld>
            <a:endParaRPr lang="en-US"/>
          </a:p>
        </p:txBody>
      </p:sp>
    </p:spTree>
    <p:extLst>
      <p:ext uri="{BB962C8B-B14F-4D97-AF65-F5344CB8AC3E}">
        <p14:creationId xmlns:p14="http://schemas.microsoft.com/office/powerpoint/2010/main" val="323065530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6089739-BCB6-4FF1-8A39-277BC4EB69FB}" type="slidenum">
              <a:rPr lang="en-US" smtClean="0"/>
              <a:pPr/>
              <a:t>99</a:t>
            </a:fld>
            <a:endParaRPr lang="en-US"/>
          </a:p>
        </p:txBody>
      </p:sp>
    </p:spTree>
    <p:extLst>
      <p:ext uri="{BB962C8B-B14F-4D97-AF65-F5344CB8AC3E}">
        <p14:creationId xmlns:p14="http://schemas.microsoft.com/office/powerpoint/2010/main" val="367544457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6089739-BCB6-4FF1-8A39-277BC4EB69FB}" type="slidenum">
              <a:rPr lang="en-US" smtClean="0"/>
              <a:pPr/>
              <a:t>100</a:t>
            </a:fld>
            <a:endParaRPr lang="en-US"/>
          </a:p>
        </p:txBody>
      </p:sp>
    </p:spTree>
    <p:extLst>
      <p:ext uri="{BB962C8B-B14F-4D97-AF65-F5344CB8AC3E}">
        <p14:creationId xmlns:p14="http://schemas.microsoft.com/office/powerpoint/2010/main" val="13369335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6089739-BCB6-4FF1-8A39-277BC4EB69FB}" type="slidenum">
              <a:rPr lang="en-US" smtClean="0"/>
              <a:pPr/>
              <a:t>101</a:t>
            </a:fld>
            <a:endParaRPr lang="en-US"/>
          </a:p>
        </p:txBody>
      </p:sp>
    </p:spTree>
    <p:extLst>
      <p:ext uri="{BB962C8B-B14F-4D97-AF65-F5344CB8AC3E}">
        <p14:creationId xmlns:p14="http://schemas.microsoft.com/office/powerpoint/2010/main" val="107114427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6089739-BCB6-4FF1-8A39-277BC4EB69FB}" type="slidenum">
              <a:rPr lang="en-US" smtClean="0"/>
              <a:pPr/>
              <a:t>102</a:t>
            </a:fld>
            <a:endParaRPr lang="en-US"/>
          </a:p>
        </p:txBody>
      </p:sp>
    </p:spTree>
    <p:extLst>
      <p:ext uri="{BB962C8B-B14F-4D97-AF65-F5344CB8AC3E}">
        <p14:creationId xmlns:p14="http://schemas.microsoft.com/office/powerpoint/2010/main" val="1263469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89739-BCB6-4FF1-8A39-277BC4EB69FB}" type="slidenum">
              <a:rPr lang="en-US" smtClean="0"/>
              <a:pPr/>
              <a:t>9</a:t>
            </a:fld>
            <a:endParaRPr lang="en-US"/>
          </a:p>
        </p:txBody>
      </p:sp>
    </p:spTree>
    <p:extLst>
      <p:ext uri="{BB962C8B-B14F-4D97-AF65-F5344CB8AC3E}">
        <p14:creationId xmlns:p14="http://schemas.microsoft.com/office/powerpoint/2010/main" val="1710058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7C48108-B01E-4341-82CA-1C65331FEE4E}" type="datetime1">
              <a:rPr lang="zh-CN" altLang="en-US" smtClean="0"/>
              <a:t>2016/2/24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CCD0FF6-0347-4011-8494-FB659BCA7DD9}" type="datetime1">
              <a:rPr lang="zh-CN" altLang="en-US" smtClean="0"/>
              <a:t>2016/2/24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D93E796-F98E-413F-8451-DDCF9FFD03FE}" type="datetime1">
              <a:rPr lang="zh-CN" altLang="en-US" smtClean="0"/>
              <a:t>2016/2/24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F2CF3A7-9639-41D3-8726-FF2A054C628A}" type="datetime1">
              <a:rPr lang="zh-CN" altLang="en-US" smtClean="0"/>
              <a:t>2016/2/24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4E84E22-1377-44CF-AF8B-92808DA7696C}" type="datetime1">
              <a:rPr lang="zh-CN" altLang="en-US" smtClean="0"/>
              <a:t>2016/2/24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1B37189-974C-457A-A283-8AAE7BCBA666}" type="datetime1">
              <a:rPr lang="zh-CN" altLang="en-US" smtClean="0"/>
              <a:t>2016/2/24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B140397-19EC-4BA9-B9AC-B6ABE37F0F1D}" type="datetime1">
              <a:rPr lang="zh-CN" altLang="en-US" smtClean="0"/>
              <a:t>2016/2/24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DF41A46-EEBB-40DB-A3F9-6C52960254DE}" type="datetime1">
              <a:rPr lang="zh-CN" altLang="en-US" smtClean="0"/>
              <a:t>2016/2/24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B09F73E-48AB-43C1-B3EC-09509FDB2A6E}" type="datetime1">
              <a:rPr lang="zh-CN" altLang="en-US" smtClean="0"/>
              <a:t>2016/2/24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5186FAD-462B-461E-9D20-1856F025DC67}" type="datetime1">
              <a:rPr lang="zh-CN" altLang="en-US" smtClean="0"/>
              <a:t>2016/2/24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8AB6DE7-CF46-4C5A-831D-D2AFF1222211}" type="datetime1">
              <a:rPr lang="zh-CN" altLang="en-US" smtClean="0"/>
              <a:t>2016/2/24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9CE627-D0BE-41C6-A6EE-BC4C435E2026}" type="datetime1">
              <a:rPr lang="zh-CN" altLang="en-US" smtClean="0"/>
              <a:t>2016/2/24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6.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hyperlink" Target="http://docs.aws.amazon.com/ElasticMapReduce/latest/DeveloperGuide/emr-what-is-emr.html" TargetMode="External"/><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jpeg"/><Relationship Id="rId7"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14.jpeg"/><Relationship Id="rId11" Type="http://schemas.openxmlformats.org/officeDocument/2006/relationships/image" Target="../media/image19.jpeg"/><Relationship Id="rId5" Type="http://schemas.openxmlformats.org/officeDocument/2006/relationships/image" Target="../media/image13.jpe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blog.markedup.com/2013/02/cassandra-hive-and-hadoop-how-we-picked-our-analytics-stack/"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hyperlink" Target="http://db-engines.com/en/systems/MongoDB;HBase" TargetMode="External"/><Relationship Id="rId4" Type="http://schemas.openxmlformats.org/officeDocument/2006/relationships/hyperlink" Target="http://kkovacs.eu/cassandra-vs-mongodb-vs-couchdb-vs-redis/"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developer.yahoo.com/hadoop/tutorial/module1.html" TargetMode="External"/><Relationship Id="rId7" Type="http://schemas.openxmlformats.org/officeDocument/2006/relationships/hyperlink" Target="http://www.fromdev.com/2010/12/interview-questions-hadoop-mapreduce.html"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hyperlink" Target="http://www.slideshare.net/cloudera/tokyo-nosqlslidesonly" TargetMode="External"/><Relationship Id="rId5" Type="http://schemas.openxmlformats.org/officeDocument/2006/relationships/hyperlink" Target="http://www.michael-noll.com/tutorials/" TargetMode="External"/><Relationship Id="rId4" Type="http://schemas.openxmlformats.org/officeDocument/2006/relationships/hyperlink" Target="https://hadoop.apache.org/docs/r1.2.1/mapred_tutorial.html" TargetMode="Externa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s://databricks.com/" TargetMode="External"/><Relationship Id="rId2" Type="http://schemas.openxmlformats.org/officeDocument/2006/relationships/hyperlink" Target="http://bigdatauniversity.com/courses/spark-fundamentals/" TargetMode="External"/><Relationship Id="rId1" Type="http://schemas.openxmlformats.org/officeDocument/2006/relationships/slideLayout" Target="../slideLayouts/slideLayout2.xml"/><Relationship Id="rId5" Type="http://schemas.openxmlformats.org/officeDocument/2006/relationships/hyperlink" Target="http://www.tutorialspoint.com/apache_spark/" TargetMode="External"/><Relationship Id="rId4" Type="http://schemas.openxmlformats.org/officeDocument/2006/relationships/hyperlink" Target="http://spark.apache.or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hyperlink" Target="https://www.virtualbox.org/" TargetMode="External"/><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hyperlink" Target="http://www.ubuntu.com/download/desktop" TargetMode="Externa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hyperlink" Target="http://localhost:50070/" TargetMode="External"/><Relationship Id="rId2" Type="http://schemas.openxmlformats.org/officeDocument/2006/relationships/notesSlide" Target="../notesSlides/notesSlide73.xml"/><Relationship Id="rId1" Type="http://schemas.openxmlformats.org/officeDocument/2006/relationships/slideLayout" Target="../slideLayouts/slideLayout2.xml"/><Relationship Id="rId5" Type="http://schemas.openxmlformats.org/officeDocument/2006/relationships/hyperlink" Target="http://localhost:50060/" TargetMode="External"/><Relationship Id="rId4" Type="http://schemas.openxmlformats.org/officeDocument/2006/relationships/hyperlink" Target="http://localhost:50030/" TargetMode="External"/></Relationships>
</file>

<file path=ppt/slides/_rels/slide8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hyperlink" Target="http://aws.amazon.com/" TargetMode="External"/><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hyperlink" Target="https://console.aws.amazon.com/s3/" TargetMode="External"/><Relationship Id="rId2" Type="http://schemas.openxmlformats.org/officeDocument/2006/relationships/notesSlide" Target="../notesSlides/notesSlide81.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96.xml.rels><?xml version="1.0" encoding="UTF-8" standalone="yes"?>
<Relationships xmlns="http://schemas.openxmlformats.org/package/2006/relationships"><Relationship Id="rId3" Type="http://schemas.openxmlformats.org/officeDocument/2006/relationships/hyperlink" Target="https://console.aws.amazon.com/elasticmapreduce/vnext" TargetMode="External"/><Relationship Id="rId2" Type="http://schemas.openxmlformats.org/officeDocument/2006/relationships/notesSlide" Target="../notesSlides/notesSlide82.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9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hyperlink" Target="https://console.aws.amazon.com/ec2" TargetMode="External"/><Relationship Id="rId2" Type="http://schemas.openxmlformats.org/officeDocument/2006/relationships/notesSlide" Target="../notesSlides/notesSlide84.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hyperlink" Target="https://console.aws.amazon.com/iam/home?" TargetMode="External"/></Relationships>
</file>

<file path=ppt/slides/_rels/slide9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Introduction to Hadoop, MapReduce, and Apache Spark</a:t>
            </a:r>
            <a:endParaRPr lang="zh-CN" altLang="en-US" dirty="0"/>
          </a:p>
        </p:txBody>
      </p:sp>
      <p:sp>
        <p:nvSpPr>
          <p:cNvPr id="3" name="副标题 2"/>
          <p:cNvSpPr>
            <a:spLocks noGrp="1"/>
          </p:cNvSpPr>
          <p:nvPr>
            <p:ph type="subTitle" idx="1"/>
          </p:nvPr>
        </p:nvSpPr>
        <p:spPr/>
        <p:txBody>
          <a:bodyPr>
            <a:normAutofit fontScale="85000" lnSpcReduction="20000"/>
          </a:bodyPr>
          <a:lstStyle/>
          <a:p>
            <a:r>
              <a:rPr lang="en-US" altLang="zh-CN" dirty="0" smtClean="0"/>
              <a:t>Concepts and Tools</a:t>
            </a:r>
          </a:p>
          <a:p>
            <a:pPr algn="r"/>
            <a:endParaRPr lang="en-US" altLang="zh-CN" sz="1600" dirty="0" smtClean="0"/>
          </a:p>
          <a:p>
            <a:pPr algn="r"/>
            <a:endParaRPr lang="en-US" altLang="zh-CN" sz="1600" dirty="0" smtClean="0"/>
          </a:p>
          <a:p>
            <a:pPr algn="r"/>
            <a:endParaRPr lang="en-US" altLang="zh-CN" sz="1600" dirty="0" smtClean="0"/>
          </a:p>
          <a:p>
            <a:pPr algn="r"/>
            <a:r>
              <a:rPr lang="en-US" altLang="zh-CN" sz="2600" dirty="0" smtClean="0"/>
              <a:t>Shan Jiang, with updates from </a:t>
            </a:r>
            <a:r>
              <a:rPr lang="en-US" altLang="zh-CN" sz="2600" dirty="0" err="1" smtClean="0"/>
              <a:t>Sagar</a:t>
            </a:r>
            <a:r>
              <a:rPr lang="en-US" altLang="zh-CN" sz="2600" dirty="0" smtClean="0"/>
              <a:t> </a:t>
            </a:r>
            <a:r>
              <a:rPr lang="en-US" altLang="zh-CN" sz="2600" dirty="0" err="1" smtClean="0"/>
              <a:t>Samtani</a:t>
            </a:r>
            <a:endParaRPr lang="en-US" altLang="zh-CN" sz="2600" dirty="0" smtClean="0"/>
          </a:p>
          <a:p>
            <a:pPr algn="r"/>
            <a:r>
              <a:rPr lang="en-US" altLang="zh-CN" sz="2600" dirty="0" smtClean="0"/>
              <a:t>Spring 2016</a:t>
            </a:r>
            <a:endParaRPr lang="zh-CN" altLang="en-US" sz="2600"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1</a:t>
            </a:fld>
            <a:endParaRPr lang="zh-CN" altLang="en-US"/>
          </a:p>
        </p:txBody>
      </p:sp>
      <p:sp>
        <p:nvSpPr>
          <p:cNvPr id="5" name="TextBox 4"/>
          <p:cNvSpPr txBox="1"/>
          <p:nvPr/>
        </p:nvSpPr>
        <p:spPr>
          <a:xfrm>
            <a:off x="107504" y="5805264"/>
            <a:ext cx="9026895" cy="646331"/>
          </a:xfrm>
          <a:prstGeom prst="rect">
            <a:avLst/>
          </a:prstGeom>
          <a:noFill/>
        </p:spPr>
        <p:txBody>
          <a:bodyPr wrap="none" rtlCol="0">
            <a:spAutoFit/>
          </a:bodyPr>
          <a:lstStyle/>
          <a:p>
            <a:r>
              <a:rPr lang="en-US" b="1" dirty="0" smtClean="0"/>
              <a:t>Acknowledgements:</a:t>
            </a:r>
            <a:r>
              <a:rPr lang="en-US" dirty="0" smtClean="0"/>
              <a:t> The Apache Software Foundation and Data Bricks</a:t>
            </a:r>
          </a:p>
          <a:p>
            <a:r>
              <a:rPr lang="en-US" dirty="0" smtClean="0"/>
              <a:t>Reza </a:t>
            </a:r>
            <a:r>
              <a:rPr lang="en-US" dirty="0" err="1" smtClean="0"/>
              <a:t>Zadeh</a:t>
            </a:r>
            <a:r>
              <a:rPr lang="en-US" dirty="0" smtClean="0"/>
              <a:t> – Institute for Computational and Mathematical Engineering at Stanford University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Hadoop </a:t>
            </a:r>
            <a:r>
              <a:rPr lang="en-US" altLang="zh-CN" dirty="0" err="1" smtClean="0"/>
              <a:t>vs</a:t>
            </a:r>
            <a:r>
              <a:rPr lang="en-US" altLang="zh-CN" dirty="0" smtClean="0"/>
              <a:t> RDBMS</a:t>
            </a:r>
            <a:endParaRPr lang="zh-CN" altLang="en-US" dirty="0"/>
          </a:p>
        </p:txBody>
      </p:sp>
      <p:sp>
        <p:nvSpPr>
          <p:cNvPr id="3" name="内容占位符 2"/>
          <p:cNvSpPr>
            <a:spLocks noGrp="1"/>
          </p:cNvSpPr>
          <p:nvPr>
            <p:ph idx="1"/>
          </p:nvPr>
        </p:nvSpPr>
        <p:spPr>
          <a:xfrm>
            <a:off x="457200" y="1600200"/>
            <a:ext cx="8229600" cy="5257800"/>
          </a:xfrm>
        </p:spPr>
        <p:txBody>
          <a:bodyPr>
            <a:normAutofit lnSpcReduction="10000"/>
          </a:bodyPr>
          <a:lstStyle/>
          <a:p>
            <a:r>
              <a:rPr lang="en-US" altLang="zh-CN" dirty="0" smtClean="0"/>
              <a:t>Many businesses are turning from RDBMS to Hadoop-based systems for data management.</a:t>
            </a:r>
          </a:p>
          <a:p>
            <a:endParaRPr lang="en-US" altLang="zh-CN" dirty="0" smtClean="0"/>
          </a:p>
          <a:p>
            <a:endParaRPr lang="en-US" altLang="zh-CN" dirty="0" smtClean="0"/>
          </a:p>
          <a:p>
            <a:endParaRPr lang="en-US" altLang="zh-CN" dirty="0" smtClean="0"/>
          </a:p>
          <a:p>
            <a:pPr>
              <a:buNone/>
            </a:pPr>
            <a:endParaRPr lang="en-US" altLang="zh-CN" dirty="0" smtClean="0"/>
          </a:p>
          <a:p>
            <a:r>
              <a:rPr lang="en-US" altLang="zh-CN" dirty="0" smtClean="0"/>
              <a:t>In a word, if businesses need to process and analyze large-scale, real-time data, choose Hadoop. Otherwise staying with RDBMS is still a wise choice.</a:t>
            </a:r>
            <a:endParaRPr lang="zh-CN" altLang="en-US" dirty="0"/>
          </a:p>
        </p:txBody>
      </p:sp>
      <p:graphicFrame>
        <p:nvGraphicFramePr>
          <p:cNvPr id="4" name="表格 3"/>
          <p:cNvGraphicFramePr>
            <a:graphicFrameLocks noGrp="1"/>
          </p:cNvGraphicFramePr>
          <p:nvPr/>
        </p:nvGraphicFramePr>
        <p:xfrm>
          <a:off x="827584" y="2564904"/>
          <a:ext cx="7920880" cy="2123440"/>
        </p:xfrm>
        <a:graphic>
          <a:graphicData uri="http://schemas.openxmlformats.org/drawingml/2006/table">
            <a:tbl>
              <a:tblPr firstRow="1" bandRow="1">
                <a:tableStyleId>{5C22544A-7EE6-4342-B048-85BDC9FD1C3A}</a:tableStyleId>
              </a:tblPr>
              <a:tblGrid>
                <a:gridCol w="1512168"/>
                <a:gridCol w="2808312"/>
                <a:gridCol w="3600400"/>
              </a:tblGrid>
              <a:tr h="370840">
                <a:tc>
                  <a:txBody>
                    <a:bodyPr/>
                    <a:lstStyle/>
                    <a:p>
                      <a:endParaRPr lang="zh-CN" altLang="en-US" dirty="0"/>
                    </a:p>
                  </a:txBody>
                  <a:tcPr/>
                </a:tc>
                <a:tc>
                  <a:txBody>
                    <a:bodyPr/>
                    <a:lstStyle/>
                    <a:p>
                      <a:r>
                        <a:rPr lang="en-US" altLang="zh-CN" b="1" dirty="0" smtClean="0"/>
                        <a:t>Hadoop-based</a:t>
                      </a:r>
                      <a:endParaRPr lang="zh-CN" altLang="en-US" b="1" dirty="0"/>
                    </a:p>
                  </a:txBody>
                  <a:tcPr/>
                </a:tc>
                <a:tc>
                  <a:txBody>
                    <a:bodyPr/>
                    <a:lstStyle/>
                    <a:p>
                      <a:r>
                        <a:rPr lang="en-US" altLang="zh-CN" b="1" dirty="0" smtClean="0"/>
                        <a:t>RDBMS</a:t>
                      </a:r>
                      <a:endParaRPr lang="zh-CN" altLang="en-US" b="1" dirty="0"/>
                    </a:p>
                  </a:txBody>
                  <a:tcPr/>
                </a:tc>
              </a:tr>
              <a:tr h="370840">
                <a:tc>
                  <a:txBody>
                    <a:bodyPr/>
                    <a:lstStyle/>
                    <a:p>
                      <a:r>
                        <a:rPr lang="en-US" altLang="zh-CN" dirty="0" smtClean="0"/>
                        <a:t>Data</a:t>
                      </a:r>
                      <a:r>
                        <a:rPr lang="en-US" altLang="zh-CN" baseline="0" dirty="0" smtClean="0"/>
                        <a:t> format</a:t>
                      </a:r>
                      <a:endParaRPr lang="zh-CN" altLang="en-US" dirty="0"/>
                    </a:p>
                  </a:txBody>
                  <a:tcPr/>
                </a:tc>
                <a:tc>
                  <a:txBody>
                    <a:bodyPr/>
                    <a:lstStyle/>
                    <a:p>
                      <a:r>
                        <a:rPr lang="en-US" altLang="zh-CN" dirty="0" smtClean="0"/>
                        <a:t>Structured</a:t>
                      </a:r>
                      <a:r>
                        <a:rPr lang="en-US" altLang="zh-CN" baseline="0" dirty="0" smtClean="0"/>
                        <a:t> &amp; </a:t>
                      </a:r>
                      <a:r>
                        <a:rPr lang="en-US" altLang="zh-CN" dirty="0" smtClean="0"/>
                        <a:t>Unstructured</a:t>
                      </a:r>
                      <a:endParaRPr lang="zh-CN" altLang="en-US" dirty="0"/>
                    </a:p>
                  </a:txBody>
                  <a:tcPr/>
                </a:tc>
                <a:tc>
                  <a:txBody>
                    <a:bodyPr/>
                    <a:lstStyle/>
                    <a:p>
                      <a:r>
                        <a:rPr lang="en-US" altLang="zh-CN" dirty="0" smtClean="0"/>
                        <a:t>Mostly structured</a:t>
                      </a:r>
                      <a:endParaRPr lang="zh-CN" altLang="en-US" dirty="0"/>
                    </a:p>
                  </a:txBody>
                  <a:tcPr/>
                </a:tc>
              </a:tr>
              <a:tr h="370840">
                <a:tc>
                  <a:txBody>
                    <a:bodyPr/>
                    <a:lstStyle/>
                    <a:p>
                      <a:r>
                        <a:rPr lang="en-US" altLang="zh-CN" dirty="0" smtClean="0"/>
                        <a:t>Scalability</a:t>
                      </a:r>
                      <a:endParaRPr lang="zh-CN" altLang="en-US" dirty="0"/>
                    </a:p>
                  </a:txBody>
                  <a:tcPr/>
                </a:tc>
                <a:tc>
                  <a:txBody>
                    <a:bodyPr/>
                    <a:lstStyle/>
                    <a:p>
                      <a:r>
                        <a:rPr lang="en-US" altLang="zh-CN" dirty="0" smtClean="0"/>
                        <a:t>Very high</a:t>
                      </a:r>
                      <a:endParaRPr lang="zh-CN" altLang="en-US" dirty="0"/>
                    </a:p>
                  </a:txBody>
                  <a:tcPr/>
                </a:tc>
                <a:tc>
                  <a:txBody>
                    <a:bodyPr/>
                    <a:lstStyle/>
                    <a:p>
                      <a:r>
                        <a:rPr lang="en-US" altLang="zh-CN" dirty="0" smtClean="0"/>
                        <a:t>Limited</a:t>
                      </a:r>
                      <a:endParaRPr lang="zh-CN" altLang="en-US" dirty="0"/>
                    </a:p>
                  </a:txBody>
                  <a:tcPr/>
                </a:tc>
              </a:tr>
              <a:tr h="370840">
                <a:tc>
                  <a:txBody>
                    <a:bodyPr/>
                    <a:lstStyle/>
                    <a:p>
                      <a:r>
                        <a:rPr lang="en-US" altLang="zh-CN" dirty="0" smtClean="0"/>
                        <a:t>Speed</a:t>
                      </a:r>
                      <a:endParaRPr lang="zh-CN" altLang="en-US" dirty="0"/>
                    </a:p>
                  </a:txBody>
                  <a:tcPr/>
                </a:tc>
                <a:tc>
                  <a:txBody>
                    <a:bodyPr/>
                    <a:lstStyle/>
                    <a:p>
                      <a:r>
                        <a:rPr lang="en-US" altLang="zh-CN" dirty="0" smtClean="0"/>
                        <a:t>Fast for large-scale data</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Very fast for</a:t>
                      </a:r>
                      <a:r>
                        <a:rPr lang="zh-CN" altLang="en-US" baseline="0" dirty="0" smtClean="0"/>
                        <a:t> </a:t>
                      </a:r>
                      <a:r>
                        <a:rPr lang="en-US" altLang="zh-CN" baseline="0" dirty="0" smtClean="0"/>
                        <a:t>small-medium size data. </a:t>
                      </a:r>
                      <a:endParaRPr lang="zh-CN" altLang="en-US" dirty="0" smtClean="0"/>
                    </a:p>
                  </a:txBody>
                  <a:tcPr/>
                </a:tc>
              </a:tr>
              <a:tr h="370840">
                <a:tc>
                  <a:txBody>
                    <a:bodyPr/>
                    <a:lstStyle/>
                    <a:p>
                      <a:r>
                        <a:rPr lang="en-US" altLang="zh-CN" dirty="0" smtClean="0"/>
                        <a:t>Analytics</a:t>
                      </a:r>
                      <a:endParaRPr lang="zh-CN" altLang="en-US" dirty="0"/>
                    </a:p>
                  </a:txBody>
                  <a:tcPr/>
                </a:tc>
                <a:tc>
                  <a:txBody>
                    <a:bodyPr/>
                    <a:lstStyle/>
                    <a:p>
                      <a:r>
                        <a:rPr lang="en-US" altLang="zh-CN" dirty="0" smtClean="0"/>
                        <a:t>Powerful</a:t>
                      </a:r>
                      <a:r>
                        <a:rPr lang="en-US" altLang="zh-CN" baseline="0" dirty="0" smtClean="0"/>
                        <a:t> analytical tools for big-data.</a:t>
                      </a:r>
                      <a:endParaRPr lang="zh-CN" altLang="en-US" dirty="0"/>
                    </a:p>
                  </a:txBody>
                  <a:tcPr/>
                </a:tc>
                <a:tc>
                  <a:txBody>
                    <a:bodyPr/>
                    <a:lstStyle/>
                    <a:p>
                      <a:r>
                        <a:rPr lang="en-US" altLang="zh-CN" dirty="0" smtClean="0"/>
                        <a:t>Some limited built-in analytics.</a:t>
                      </a:r>
                      <a:endParaRPr lang="zh-CN" altLang="en-US" dirty="0"/>
                    </a:p>
                  </a:txBody>
                  <a:tcPr/>
                </a:tc>
              </a:tr>
            </a:tbl>
          </a:graphicData>
        </a:graphic>
      </p:graphicFrame>
      <p:sp>
        <p:nvSpPr>
          <p:cNvPr id="5" name="Slide Number Placeholder 4"/>
          <p:cNvSpPr>
            <a:spLocks noGrp="1"/>
          </p:cNvSpPr>
          <p:nvPr>
            <p:ph type="sldNum" sz="quarter" idx="12"/>
          </p:nvPr>
        </p:nvSpPr>
        <p:spPr/>
        <p:txBody>
          <a:bodyPr/>
          <a:lstStyle/>
          <a:p>
            <a:fld id="{0C913308-F349-4B6D-A68A-DD1791B4A57B}" type="slidenum">
              <a:rPr lang="zh-CN" altLang="en-US" smtClean="0"/>
              <a:pPr/>
              <a:t>10</a:t>
            </a:fld>
            <a:endParaRPr lang="zh-CN" alt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Examples of Hadoop program configurations</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Picture 2"/>
          <p:cNvPicPr>
            <a:picLocks noChangeAspect="1" noChangeArrowheads="1"/>
          </p:cNvPicPr>
          <p:nvPr/>
        </p:nvPicPr>
        <p:blipFill>
          <a:blip r:embed="rId3" cstate="print"/>
          <a:srcRect l="21553" t="29295" r="38285" b="45190"/>
          <a:stretch>
            <a:fillRect/>
          </a:stretch>
        </p:blipFill>
        <p:spPr bwMode="auto">
          <a:xfrm>
            <a:off x="2433921" y="4193704"/>
            <a:ext cx="6710079" cy="2664296"/>
          </a:xfrm>
          <a:prstGeom prst="rect">
            <a:avLst/>
          </a:prstGeom>
          <a:noFill/>
          <a:ln w="9525">
            <a:noFill/>
            <a:miter lim="800000"/>
            <a:headEnd/>
            <a:tailEnd/>
          </a:ln>
        </p:spPr>
      </p:pic>
      <p:pic>
        <p:nvPicPr>
          <p:cNvPr id="70658" name="Picture 2"/>
          <p:cNvPicPr>
            <a:picLocks noChangeAspect="1" noChangeArrowheads="1"/>
          </p:cNvPicPr>
          <p:nvPr/>
        </p:nvPicPr>
        <p:blipFill>
          <a:blip r:embed="rId4" cstate="print"/>
          <a:srcRect l="19191" t="25515" r="39466" b="44246"/>
          <a:stretch>
            <a:fillRect/>
          </a:stretch>
        </p:blipFill>
        <p:spPr bwMode="auto">
          <a:xfrm>
            <a:off x="-1" y="1556791"/>
            <a:ext cx="5670631" cy="2592289"/>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0C913308-F349-4B6D-A68A-DD1791B4A57B}" type="slidenum">
              <a:rPr lang="zh-CN" altLang="en-US" smtClean="0"/>
              <a:pPr/>
              <a:t>100</a:t>
            </a:fld>
            <a:endParaRPr lang="zh-CN" alt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 Launch the cluster </a:t>
            </a:r>
            <a:endParaRPr lang="zh-CN" altLang="en-US" dirty="0"/>
          </a:p>
        </p:txBody>
      </p:sp>
      <p:sp>
        <p:nvSpPr>
          <p:cNvPr id="3" name="内容占位符 2"/>
          <p:cNvSpPr>
            <a:spLocks noGrp="1"/>
          </p:cNvSpPr>
          <p:nvPr>
            <p:ph idx="1"/>
          </p:nvPr>
        </p:nvSpPr>
        <p:spPr/>
        <p:txBody>
          <a:bodyPr>
            <a:normAutofit fontScale="92500"/>
          </a:bodyPr>
          <a:lstStyle/>
          <a:p>
            <a:r>
              <a:rPr lang="en-US" altLang="zh-CN" dirty="0" smtClean="0"/>
              <a:t>After finishing all the steps, click “Create Cluster at the bottom”, then you will be guided to Hadoop Cluster console where you can monitor the running progress.</a:t>
            </a:r>
          </a:p>
          <a:p>
            <a:r>
              <a:rPr lang="en-US" altLang="zh-CN" dirty="0" smtClean="0"/>
              <a:t>The AEM will automatically run all the steps (jobs) you specified, terminate the cluster upon finish, and delete the cluster after two months</a:t>
            </a:r>
          </a:p>
          <a:p>
            <a:pPr lvl="1"/>
            <a:r>
              <a:rPr lang="en-US" altLang="zh-CN" dirty="0" smtClean="0"/>
              <a:t>Charges only occur when the cluster is running. No charges after termination.</a:t>
            </a:r>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101</a:t>
            </a:fld>
            <a:endParaRPr lang="zh-CN" alt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For more information</a:t>
            </a:r>
            <a:endParaRPr lang="zh-CN" altLang="en-US" dirty="0"/>
          </a:p>
        </p:txBody>
      </p:sp>
      <p:sp>
        <p:nvSpPr>
          <p:cNvPr id="3" name="内容占位符 2"/>
          <p:cNvSpPr>
            <a:spLocks noGrp="1"/>
          </p:cNvSpPr>
          <p:nvPr>
            <p:ph idx="1"/>
          </p:nvPr>
        </p:nvSpPr>
        <p:spPr/>
        <p:txBody>
          <a:bodyPr/>
          <a:lstStyle/>
          <a:p>
            <a:r>
              <a:rPr lang="en-US" altLang="zh-CN" dirty="0" smtClean="0"/>
              <a:t>Follow a more complete tutorial of using AEM at </a:t>
            </a:r>
            <a:r>
              <a:rPr lang="en-US" altLang="zh-CN" dirty="0" smtClean="0">
                <a:hlinkClick r:id="rId3"/>
              </a:rPr>
              <a:t>http://docs.aws.amazon.com/ElasticMapReduce/latest/DeveloperGuide</a:t>
            </a:r>
            <a:endParaRPr lang="zh-CN" alt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102</a:t>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Hadoop </a:t>
            </a:r>
            <a:r>
              <a:rPr lang="en-US" altLang="zh-CN" dirty="0" err="1" smtClean="0"/>
              <a:t>vs</a:t>
            </a:r>
            <a:r>
              <a:rPr lang="en-US" altLang="zh-CN" dirty="0" smtClean="0"/>
              <a:t> Other Distributed Systems</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Common Challenges in Distributed Systems</a:t>
            </a:r>
          </a:p>
          <a:p>
            <a:pPr lvl="1"/>
            <a:r>
              <a:rPr lang="en-US" altLang="zh-CN" dirty="0" smtClean="0"/>
              <a:t>Component Failure</a:t>
            </a:r>
          </a:p>
          <a:p>
            <a:pPr lvl="2"/>
            <a:r>
              <a:rPr lang="en-US" altLang="zh-CN" dirty="0" smtClean="0"/>
              <a:t>Individual computer nodes may overheat, crash, experience hard drive failures, or run out of memory or disk space. </a:t>
            </a:r>
          </a:p>
          <a:p>
            <a:pPr lvl="1"/>
            <a:r>
              <a:rPr lang="en-US" altLang="zh-CN" dirty="0" smtClean="0"/>
              <a:t>Network Congestion</a:t>
            </a:r>
          </a:p>
          <a:p>
            <a:pPr lvl="2"/>
            <a:r>
              <a:rPr lang="en-US" altLang="zh-CN" dirty="0" smtClean="0"/>
              <a:t>Data may not arrive at a particular point in time.</a:t>
            </a:r>
          </a:p>
          <a:p>
            <a:pPr lvl="1"/>
            <a:r>
              <a:rPr lang="en-US" altLang="zh-CN" dirty="0" smtClean="0"/>
              <a:t>Communication Failure</a:t>
            </a:r>
          </a:p>
          <a:p>
            <a:pPr lvl="2"/>
            <a:r>
              <a:rPr lang="en-US" altLang="zh-CN" dirty="0" smtClean="0"/>
              <a:t>Multiple implementations or versions of client software may speak slightly different protocols from one another.</a:t>
            </a:r>
          </a:p>
          <a:p>
            <a:pPr lvl="1"/>
            <a:r>
              <a:rPr lang="en-US" altLang="zh-CN" dirty="0" smtClean="0"/>
              <a:t>Security</a:t>
            </a:r>
          </a:p>
          <a:p>
            <a:pPr lvl="2"/>
            <a:r>
              <a:rPr lang="en-US" altLang="zh-CN" dirty="0" smtClean="0"/>
              <a:t>Data may be corrupted, or maliciously or improperly transmitted.  </a:t>
            </a:r>
          </a:p>
          <a:p>
            <a:pPr lvl="1"/>
            <a:r>
              <a:rPr lang="en-US" altLang="zh-CN" dirty="0" smtClean="0"/>
              <a:t>Synchronization Problem</a:t>
            </a:r>
          </a:p>
          <a:p>
            <a:pPr lvl="1"/>
            <a:r>
              <a:rPr lang="en-US" altLang="zh-CN" dirty="0" smtClean="0"/>
              <a:t>….</a:t>
            </a:r>
            <a:endParaRPr lang="zh-CN" alt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11</a:t>
            </a:fld>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Hadoop </a:t>
            </a:r>
            <a:r>
              <a:rPr lang="en-US" altLang="zh-CN" dirty="0" err="1" smtClean="0"/>
              <a:t>vs</a:t>
            </a:r>
            <a:r>
              <a:rPr lang="en-US" altLang="zh-CN" dirty="0" smtClean="0"/>
              <a:t> Other Distributed Systems</a:t>
            </a:r>
            <a:endParaRPr lang="zh-CN" altLang="en-US" dirty="0"/>
          </a:p>
        </p:txBody>
      </p:sp>
      <p:sp>
        <p:nvSpPr>
          <p:cNvPr id="3" name="内容占位符 2"/>
          <p:cNvSpPr>
            <a:spLocks noGrp="1"/>
          </p:cNvSpPr>
          <p:nvPr>
            <p:ph idx="1"/>
          </p:nvPr>
        </p:nvSpPr>
        <p:spPr/>
        <p:txBody>
          <a:bodyPr>
            <a:normAutofit/>
          </a:bodyPr>
          <a:lstStyle/>
          <a:p>
            <a:r>
              <a:rPr lang="en-US" altLang="zh-CN" dirty="0" smtClean="0"/>
              <a:t>Hadoop</a:t>
            </a:r>
          </a:p>
          <a:p>
            <a:pPr lvl="1"/>
            <a:r>
              <a:rPr lang="en-US" altLang="zh-CN" dirty="0" smtClean="0"/>
              <a:t>Uses efficient programming model.</a:t>
            </a:r>
          </a:p>
          <a:p>
            <a:pPr lvl="1"/>
            <a:r>
              <a:rPr lang="en-US" altLang="zh-CN" dirty="0" smtClean="0"/>
              <a:t>Efficient, automatic distribution of data and work across machines.</a:t>
            </a:r>
          </a:p>
          <a:p>
            <a:pPr lvl="1"/>
            <a:r>
              <a:rPr lang="en-US" altLang="zh-CN" dirty="0" smtClean="0"/>
              <a:t>Good in component failure and network congestion problems.</a:t>
            </a:r>
          </a:p>
          <a:p>
            <a:pPr lvl="1"/>
            <a:r>
              <a:rPr lang="en-US" altLang="zh-CN" dirty="0" smtClean="0"/>
              <a:t>Weak for security issues.</a:t>
            </a:r>
          </a:p>
          <a:p>
            <a:endParaRPr lang="en-US" altLang="zh-CN" dirty="0" smtClean="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12</a:t>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HDFS</a:t>
            </a:r>
            <a:endParaRPr lang="zh-CN" altLang="en-US" dirty="0"/>
          </a:p>
        </p:txBody>
      </p:sp>
      <p:sp>
        <p:nvSpPr>
          <p:cNvPr id="3" name="副标题 2"/>
          <p:cNvSpPr>
            <a:spLocks noGrp="1"/>
          </p:cNvSpPr>
          <p:nvPr>
            <p:ph type="subTitle" idx="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13</a:t>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HDFS Framework</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Hadoop Distributed File System (HDFS) is a </a:t>
            </a:r>
            <a:r>
              <a:rPr lang="en-US" u="sng" dirty="0" smtClean="0"/>
              <a:t>highly fault-tolerant </a:t>
            </a:r>
            <a:r>
              <a:rPr lang="en-US" dirty="0" smtClean="0"/>
              <a:t>distributed file system for Hadoop.</a:t>
            </a:r>
          </a:p>
          <a:p>
            <a:pPr lvl="1"/>
            <a:r>
              <a:rPr lang="en-US" dirty="0" smtClean="0"/>
              <a:t>Infrastructure of Hadoop Cluster</a:t>
            </a:r>
          </a:p>
          <a:p>
            <a:pPr lvl="1"/>
            <a:r>
              <a:rPr lang="en-US" dirty="0" smtClean="0"/>
              <a:t>Hadoop ≈ MapReduce + HDFS</a:t>
            </a:r>
          </a:p>
          <a:p>
            <a:r>
              <a:rPr lang="en-US" altLang="zh-CN" dirty="0" smtClean="0"/>
              <a:t>Specifically designed to work with MapReduce.</a:t>
            </a:r>
          </a:p>
          <a:p>
            <a:endParaRPr lang="en-US" dirty="0" smtClean="0"/>
          </a:p>
          <a:p>
            <a:r>
              <a:rPr lang="en-US" dirty="0" smtClean="0"/>
              <a:t>Major assumptions:</a:t>
            </a:r>
          </a:p>
          <a:p>
            <a:pPr lvl="1"/>
            <a:r>
              <a:rPr lang="en-US" altLang="zh-CN" dirty="0" smtClean="0"/>
              <a:t>Large data sets.</a:t>
            </a:r>
          </a:p>
          <a:p>
            <a:pPr lvl="1"/>
            <a:r>
              <a:rPr lang="en-US" dirty="0" smtClean="0"/>
              <a:t>Hardware failure.</a:t>
            </a:r>
          </a:p>
          <a:p>
            <a:pPr lvl="1"/>
            <a:r>
              <a:rPr lang="en-US" dirty="0" smtClean="0"/>
              <a:t>Streaming data access.</a:t>
            </a:r>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14</a:t>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HDFS Framework</a:t>
            </a:r>
            <a:endParaRPr lang="zh-CN" altLang="en-US" dirty="0"/>
          </a:p>
        </p:txBody>
      </p:sp>
      <p:sp>
        <p:nvSpPr>
          <p:cNvPr id="3" name="内容占位符 2"/>
          <p:cNvSpPr>
            <a:spLocks noGrp="1"/>
          </p:cNvSpPr>
          <p:nvPr>
            <p:ph idx="1"/>
          </p:nvPr>
        </p:nvSpPr>
        <p:spPr>
          <a:xfrm>
            <a:off x="457200" y="1600201"/>
            <a:ext cx="8229600" cy="2332856"/>
          </a:xfrm>
        </p:spPr>
        <p:txBody>
          <a:bodyPr>
            <a:normAutofit fontScale="62500" lnSpcReduction="20000"/>
          </a:bodyPr>
          <a:lstStyle/>
          <a:p>
            <a:r>
              <a:rPr lang="en-US" altLang="zh-CN" dirty="0" smtClean="0"/>
              <a:t>Key features of HDFS:</a:t>
            </a:r>
          </a:p>
          <a:p>
            <a:pPr lvl="1"/>
            <a:r>
              <a:rPr lang="en-US" b="1" dirty="0" smtClean="0"/>
              <a:t>Fault Tolerance</a:t>
            </a:r>
            <a:r>
              <a:rPr lang="en-US" dirty="0" smtClean="0"/>
              <a:t> - Automatically and seamlessly recover from failures</a:t>
            </a:r>
          </a:p>
          <a:p>
            <a:pPr lvl="1"/>
            <a:r>
              <a:rPr lang="en-US" altLang="zh-CN" b="1" dirty="0" smtClean="0"/>
              <a:t>Data Replication</a:t>
            </a:r>
            <a:r>
              <a:rPr lang="en-US" altLang="zh-CN" dirty="0" smtClean="0"/>
              <a:t>- to provide redundancy.</a:t>
            </a:r>
          </a:p>
          <a:p>
            <a:pPr lvl="1"/>
            <a:r>
              <a:rPr lang="en-US" b="1" dirty="0" smtClean="0"/>
              <a:t>Load Balancing</a:t>
            </a:r>
            <a:r>
              <a:rPr lang="en-US" dirty="0" smtClean="0"/>
              <a:t> - Place data intelligently for maximum efficiency and utilization</a:t>
            </a:r>
          </a:p>
          <a:p>
            <a:pPr lvl="1"/>
            <a:r>
              <a:rPr lang="en-US" b="1" dirty="0" smtClean="0"/>
              <a:t>Scalability</a:t>
            </a:r>
            <a:r>
              <a:rPr lang="en-US" dirty="0" smtClean="0"/>
              <a:t>- Add servers to increase capacity</a:t>
            </a:r>
          </a:p>
          <a:p>
            <a:pPr lvl="1"/>
            <a:endParaRPr lang="en-US" dirty="0" smtClean="0"/>
          </a:p>
          <a:p>
            <a:pPr lvl="1"/>
            <a:r>
              <a:rPr lang="en-US" altLang="zh-CN" dirty="0" smtClean="0"/>
              <a:t>“Moving computations is cheaper than moving data.”</a:t>
            </a:r>
          </a:p>
          <a:p>
            <a:pPr lvl="1"/>
            <a:endParaRPr lang="en-US" altLang="zh-CN" dirty="0" smtClean="0"/>
          </a:p>
        </p:txBody>
      </p:sp>
      <p:pic>
        <p:nvPicPr>
          <p:cNvPr id="30722" name="Picture 2" descr="HDFS Data Distribution"/>
          <p:cNvPicPr>
            <a:picLocks noChangeAspect="1" noChangeArrowheads="1"/>
          </p:cNvPicPr>
          <p:nvPr/>
        </p:nvPicPr>
        <p:blipFill>
          <a:blip r:embed="rId3" cstate="print"/>
          <a:srcRect/>
          <a:stretch>
            <a:fillRect/>
          </a:stretch>
        </p:blipFill>
        <p:spPr bwMode="auto">
          <a:xfrm>
            <a:off x="467544" y="3717032"/>
            <a:ext cx="8172450" cy="2695576"/>
          </a:xfrm>
          <a:prstGeom prst="rect">
            <a:avLst/>
          </a:prstGeom>
          <a:noFill/>
        </p:spPr>
      </p:pic>
      <p:sp>
        <p:nvSpPr>
          <p:cNvPr id="4" name="Slide Number Placeholder 3"/>
          <p:cNvSpPr>
            <a:spLocks noGrp="1"/>
          </p:cNvSpPr>
          <p:nvPr>
            <p:ph type="sldNum" sz="quarter" idx="12"/>
          </p:nvPr>
        </p:nvSpPr>
        <p:spPr/>
        <p:txBody>
          <a:bodyPr/>
          <a:lstStyle/>
          <a:p>
            <a:fld id="{0C913308-F349-4B6D-A68A-DD1791B4A57B}" type="slidenum">
              <a:rPr lang="zh-CN" altLang="en-US" smtClean="0"/>
              <a:pPr/>
              <a:t>15</a:t>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HDFS Framework</a:t>
            </a:r>
            <a:endParaRPr lang="en-US" dirty="0"/>
          </a:p>
        </p:txBody>
      </p:sp>
      <p:sp>
        <p:nvSpPr>
          <p:cNvPr id="3" name="Content Placeholder 2"/>
          <p:cNvSpPr>
            <a:spLocks noGrp="1"/>
          </p:cNvSpPr>
          <p:nvPr>
            <p:ph idx="1"/>
          </p:nvPr>
        </p:nvSpPr>
        <p:spPr/>
        <p:txBody>
          <a:bodyPr/>
          <a:lstStyle/>
          <a:p>
            <a:r>
              <a:rPr lang="en-US" altLang="zh-CN" dirty="0" smtClean="0"/>
              <a:t>Components of HDFS:</a:t>
            </a:r>
          </a:p>
          <a:p>
            <a:pPr lvl="1"/>
            <a:r>
              <a:rPr lang="en-US" altLang="zh-CN" dirty="0" err="1" smtClean="0"/>
              <a:t>DataNodes</a:t>
            </a:r>
            <a:endParaRPr lang="en-US" altLang="zh-CN" dirty="0" smtClean="0"/>
          </a:p>
          <a:p>
            <a:pPr lvl="2"/>
            <a:r>
              <a:rPr lang="en-US" altLang="zh-CN" dirty="0" smtClean="0"/>
              <a:t>Store the data with optimized redundancy.</a:t>
            </a:r>
          </a:p>
          <a:p>
            <a:pPr lvl="1"/>
            <a:r>
              <a:rPr lang="en-US" altLang="zh-CN" dirty="0" err="1" smtClean="0"/>
              <a:t>NameNode</a:t>
            </a:r>
            <a:endParaRPr lang="en-US" altLang="zh-CN" dirty="0" smtClean="0"/>
          </a:p>
          <a:p>
            <a:pPr lvl="2"/>
            <a:r>
              <a:rPr lang="en-US" altLang="zh-CN" dirty="0" smtClean="0"/>
              <a:t>Manage the </a:t>
            </a:r>
            <a:r>
              <a:rPr lang="en-US" altLang="zh-CN" dirty="0" err="1" smtClean="0"/>
              <a:t>DataNodes</a:t>
            </a:r>
            <a:r>
              <a:rPr lang="en-US" altLang="zh-CN" dirty="0" smtClean="0"/>
              <a:t>.</a:t>
            </a:r>
          </a:p>
          <a:p>
            <a:endParaRPr 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16</a:t>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MapReduce Framework</a:t>
            </a:r>
            <a:endParaRPr lang="zh-CN" altLang="en-US" dirty="0"/>
          </a:p>
        </p:txBody>
      </p:sp>
      <p:sp>
        <p:nvSpPr>
          <p:cNvPr id="3" name="副标题 2"/>
          <p:cNvSpPr>
            <a:spLocks noGrp="1"/>
          </p:cNvSpPr>
          <p:nvPr>
            <p:ph type="subTitle" idx="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17</a:t>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MapReduce Framework</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1026" name="Picture 2"/>
          <p:cNvPicPr>
            <a:picLocks noChangeAspect="1" noChangeArrowheads="1"/>
          </p:cNvPicPr>
          <p:nvPr/>
        </p:nvPicPr>
        <p:blipFill>
          <a:blip r:embed="rId3" cstate="print"/>
          <a:srcRect l="11513" t="21735" r="27654" b="15896"/>
          <a:stretch>
            <a:fillRect/>
          </a:stretch>
        </p:blipFill>
        <p:spPr bwMode="auto">
          <a:xfrm>
            <a:off x="755576" y="1556792"/>
            <a:ext cx="7416824" cy="4752528"/>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0C913308-F349-4B6D-A68A-DD1791B4A57B}" type="slidenum">
              <a:rPr lang="zh-CN" altLang="en-US" smtClean="0"/>
              <a:pPr/>
              <a:t>18</a:t>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MapReduce Framework</a:t>
            </a:r>
            <a:endParaRPr lang="zh-CN" altLang="en-US" dirty="0"/>
          </a:p>
        </p:txBody>
      </p:sp>
      <p:sp>
        <p:nvSpPr>
          <p:cNvPr id="3" name="内容占位符 2"/>
          <p:cNvSpPr>
            <a:spLocks noGrp="1"/>
          </p:cNvSpPr>
          <p:nvPr>
            <p:ph idx="1"/>
          </p:nvPr>
        </p:nvSpPr>
        <p:spPr>
          <a:xfrm>
            <a:off x="457200" y="1600200"/>
            <a:ext cx="6491064" cy="4525963"/>
          </a:xfrm>
        </p:spPr>
        <p:txBody>
          <a:bodyPr>
            <a:normAutofit lnSpcReduction="10000"/>
          </a:bodyPr>
          <a:lstStyle/>
          <a:p>
            <a:r>
              <a:rPr lang="en-US" altLang="zh-CN" dirty="0" smtClean="0"/>
              <a:t>Map: </a:t>
            </a:r>
          </a:p>
          <a:p>
            <a:pPr lvl="1"/>
            <a:r>
              <a:rPr lang="en-US" altLang="zh-CN" dirty="0" smtClean="0"/>
              <a:t>Extract something of interest from each chunk of record.</a:t>
            </a:r>
          </a:p>
          <a:p>
            <a:r>
              <a:rPr lang="en-US" altLang="zh-CN" dirty="0" smtClean="0"/>
              <a:t>Reduce:</a:t>
            </a:r>
          </a:p>
          <a:p>
            <a:pPr lvl="1"/>
            <a:r>
              <a:rPr lang="en-US" altLang="zh-CN" dirty="0" smtClean="0"/>
              <a:t>Aggregate the intermediate outputs from the Map process.</a:t>
            </a:r>
          </a:p>
          <a:p>
            <a:pPr lvl="1"/>
            <a:endParaRPr lang="en-US" altLang="zh-CN" dirty="0" smtClean="0"/>
          </a:p>
          <a:p>
            <a:r>
              <a:rPr lang="en-US" altLang="zh-CN" dirty="0" smtClean="0"/>
              <a:t>The </a:t>
            </a:r>
            <a:r>
              <a:rPr lang="en-US" altLang="zh-CN" b="1" dirty="0" smtClean="0"/>
              <a:t>Map</a:t>
            </a:r>
            <a:r>
              <a:rPr lang="en-US" altLang="zh-CN" dirty="0" smtClean="0"/>
              <a:t> and </a:t>
            </a:r>
            <a:r>
              <a:rPr lang="en-US" altLang="zh-CN" b="1" dirty="0" smtClean="0"/>
              <a:t>Reduce</a:t>
            </a:r>
            <a:r>
              <a:rPr lang="en-US" altLang="zh-CN" dirty="0" smtClean="0"/>
              <a:t> have different instantiations in different problems.</a:t>
            </a:r>
            <a:endParaRPr lang="zh-CN" altLang="en-US" dirty="0"/>
          </a:p>
        </p:txBody>
      </p:sp>
      <p:sp>
        <p:nvSpPr>
          <p:cNvPr id="4" name="Right Brace 3"/>
          <p:cNvSpPr/>
          <p:nvPr/>
        </p:nvSpPr>
        <p:spPr>
          <a:xfrm>
            <a:off x="6372200" y="1844824"/>
            <a:ext cx="864096" cy="2592288"/>
          </a:xfrm>
          <a:prstGeom prst="rightBrace">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7524328" y="2924944"/>
            <a:ext cx="1619672" cy="646331"/>
          </a:xfrm>
          <a:prstGeom prst="rect">
            <a:avLst/>
          </a:prstGeom>
          <a:noFill/>
        </p:spPr>
        <p:txBody>
          <a:bodyPr wrap="square" rtlCol="0">
            <a:spAutoFit/>
          </a:bodyPr>
          <a:lstStyle/>
          <a:p>
            <a:r>
              <a:rPr lang="en-US" b="1" dirty="0" smtClean="0"/>
              <a:t>General framework</a:t>
            </a:r>
            <a:endParaRPr lang="en-US" b="1" dirty="0"/>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19</a:t>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Overview</a:t>
            </a:r>
          </a:p>
          <a:p>
            <a:r>
              <a:rPr lang="en-US" altLang="zh-CN" dirty="0" smtClean="0"/>
              <a:t>MapReduce Framework</a:t>
            </a:r>
          </a:p>
          <a:p>
            <a:r>
              <a:rPr lang="en-US" altLang="zh-CN" dirty="0" smtClean="0"/>
              <a:t>HDFS Framework</a:t>
            </a:r>
          </a:p>
          <a:p>
            <a:r>
              <a:rPr lang="en-US" altLang="zh-CN" dirty="0" smtClean="0"/>
              <a:t>Hadoop Mechanisms</a:t>
            </a:r>
          </a:p>
          <a:p>
            <a:r>
              <a:rPr lang="en-US" altLang="zh-CN" dirty="0" smtClean="0"/>
              <a:t>Relevant Technologies</a:t>
            </a:r>
          </a:p>
          <a:p>
            <a:r>
              <a:rPr lang="en-US" altLang="zh-CN" dirty="0" smtClean="0"/>
              <a:t>Apache Spark</a:t>
            </a:r>
          </a:p>
          <a:p>
            <a:r>
              <a:rPr lang="en-US" altLang="zh-CN" dirty="0" smtClean="0"/>
              <a:t>Hadoop and Spark Implementation (Hands-on Tutorial)</a:t>
            </a:r>
          </a:p>
          <a:p>
            <a:endParaRPr lang="zh-CN" altLang="en-US" dirty="0"/>
          </a:p>
        </p:txBody>
      </p:sp>
      <p:sp>
        <p:nvSpPr>
          <p:cNvPr id="4" name="TextBox 3"/>
          <p:cNvSpPr txBox="1"/>
          <p:nvPr/>
        </p:nvSpPr>
        <p:spPr>
          <a:xfrm>
            <a:off x="4716016" y="1628800"/>
            <a:ext cx="3240360" cy="584775"/>
          </a:xfrm>
          <a:prstGeom prst="rect">
            <a:avLst/>
          </a:prstGeom>
          <a:noFill/>
        </p:spPr>
        <p:txBody>
          <a:bodyPr wrap="square" rtlCol="0">
            <a:spAutoFit/>
          </a:bodyPr>
          <a:lstStyle/>
          <a:p>
            <a:r>
              <a:rPr lang="en-US" sz="3200" b="1" dirty="0" smtClean="0">
                <a:solidFill>
                  <a:srgbClr val="FF0000"/>
                </a:solidFill>
              </a:rPr>
              <a:t>What and Why?</a:t>
            </a:r>
            <a:endParaRPr lang="en-US" sz="3200" b="1" dirty="0">
              <a:solidFill>
                <a:srgbClr val="FF0000"/>
              </a:solidFill>
            </a:endParaRPr>
          </a:p>
        </p:txBody>
      </p:sp>
      <p:sp>
        <p:nvSpPr>
          <p:cNvPr id="5" name="TextBox 4"/>
          <p:cNvSpPr txBox="1"/>
          <p:nvPr/>
        </p:nvSpPr>
        <p:spPr>
          <a:xfrm>
            <a:off x="5004048" y="2276872"/>
            <a:ext cx="3240360" cy="1569660"/>
          </a:xfrm>
          <a:prstGeom prst="rect">
            <a:avLst/>
          </a:prstGeom>
          <a:noFill/>
        </p:spPr>
        <p:txBody>
          <a:bodyPr wrap="square" rtlCol="0">
            <a:spAutoFit/>
          </a:bodyPr>
          <a:lstStyle/>
          <a:p>
            <a:r>
              <a:rPr lang="en-US" sz="9600" b="1" dirty="0" smtClean="0">
                <a:solidFill>
                  <a:srgbClr val="FF0000"/>
                </a:solidFill>
              </a:rPr>
              <a:t>}     </a:t>
            </a:r>
            <a:r>
              <a:rPr lang="en-US" sz="3200" b="1" dirty="0" smtClean="0">
                <a:solidFill>
                  <a:srgbClr val="FF0000"/>
                </a:solidFill>
              </a:rPr>
              <a:t>How?</a:t>
            </a:r>
            <a:endParaRPr lang="en-US" sz="3200" b="1" dirty="0">
              <a:solidFill>
                <a:srgbClr val="FF0000"/>
              </a:solidFill>
            </a:endParaRPr>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MapReduce Framework</a:t>
            </a:r>
            <a:endParaRPr lang="en-US" dirty="0"/>
          </a:p>
        </p:txBody>
      </p:sp>
      <p:sp>
        <p:nvSpPr>
          <p:cNvPr id="3" name="Content Placeholder 2"/>
          <p:cNvSpPr>
            <a:spLocks noGrp="1"/>
          </p:cNvSpPr>
          <p:nvPr>
            <p:ph idx="1"/>
          </p:nvPr>
        </p:nvSpPr>
        <p:spPr/>
        <p:txBody>
          <a:bodyPr/>
          <a:lstStyle/>
          <a:p>
            <a:r>
              <a:rPr lang="en-US" dirty="0" smtClean="0"/>
              <a:t>Inputs and outputs of </a:t>
            </a:r>
            <a:r>
              <a:rPr lang="en-US" dirty="0" err="1" smtClean="0"/>
              <a:t>Mappers</a:t>
            </a:r>
            <a:r>
              <a:rPr lang="en-US" dirty="0" smtClean="0"/>
              <a:t> and Reducers are key value pairs &lt;</a:t>
            </a:r>
            <a:r>
              <a:rPr lang="en-US" dirty="0" err="1" smtClean="0"/>
              <a:t>k,v</a:t>
            </a:r>
            <a:r>
              <a:rPr lang="en-US" dirty="0" smtClean="0"/>
              <a:t>&gt;.</a:t>
            </a:r>
          </a:p>
          <a:p>
            <a:r>
              <a:rPr lang="en-US" dirty="0" smtClean="0"/>
              <a:t>Programmers must do the coding according to the MapReduce Model</a:t>
            </a:r>
          </a:p>
          <a:p>
            <a:pPr lvl="1"/>
            <a:r>
              <a:rPr lang="en-US" dirty="0" smtClean="0"/>
              <a:t>Specify Map method</a:t>
            </a:r>
          </a:p>
          <a:p>
            <a:pPr lvl="1"/>
            <a:r>
              <a:rPr lang="en-US" dirty="0" smtClean="0"/>
              <a:t>Specify Reduce Method</a:t>
            </a:r>
          </a:p>
          <a:p>
            <a:pPr lvl="1"/>
            <a:r>
              <a:rPr lang="en-US" dirty="0" smtClean="0"/>
              <a:t>Define the intermediate outputs in &lt;</a:t>
            </a:r>
            <a:r>
              <a:rPr lang="en-US" dirty="0" err="1" smtClean="0"/>
              <a:t>k,v</a:t>
            </a:r>
            <a:r>
              <a:rPr lang="en-US" dirty="0" smtClean="0"/>
              <a:t>&gt; format.</a:t>
            </a:r>
            <a:endParaRPr 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20</a:t>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WordCount</a:t>
            </a:r>
            <a:endParaRPr lang="en-US" dirty="0"/>
          </a:p>
        </p:txBody>
      </p:sp>
      <p:sp>
        <p:nvSpPr>
          <p:cNvPr id="3" name="Content Placeholder 2"/>
          <p:cNvSpPr>
            <a:spLocks noGrp="1"/>
          </p:cNvSpPr>
          <p:nvPr>
            <p:ph idx="1"/>
          </p:nvPr>
        </p:nvSpPr>
        <p:spPr>
          <a:xfrm>
            <a:off x="457200" y="1600201"/>
            <a:ext cx="8229600" cy="2692896"/>
          </a:xfrm>
        </p:spPr>
        <p:txBody>
          <a:bodyPr>
            <a:normAutofit fontScale="92500" lnSpcReduction="20000"/>
          </a:bodyPr>
          <a:lstStyle/>
          <a:p>
            <a:r>
              <a:rPr lang="en-US" dirty="0" smtClean="0"/>
              <a:t>A “</a:t>
            </a:r>
            <a:r>
              <a:rPr lang="en-US" dirty="0" err="1" smtClean="0"/>
              <a:t>HelloWorld</a:t>
            </a:r>
            <a:r>
              <a:rPr lang="en-US" dirty="0" smtClean="0"/>
              <a:t>” problem for MapReduce.</a:t>
            </a:r>
          </a:p>
          <a:p>
            <a:r>
              <a:rPr lang="en-US" dirty="0" smtClean="0"/>
              <a:t>Input: 1,000,000 documents (text data). </a:t>
            </a:r>
          </a:p>
          <a:p>
            <a:r>
              <a:rPr lang="en-US" dirty="0" smtClean="0"/>
              <a:t>Job: Count the frequency of each word.</a:t>
            </a:r>
          </a:p>
          <a:p>
            <a:pPr lvl="1"/>
            <a:r>
              <a:rPr lang="en-US" dirty="0" smtClean="0"/>
              <a:t>Too slow to do in one machine.</a:t>
            </a:r>
          </a:p>
          <a:p>
            <a:r>
              <a:rPr lang="en-US" dirty="0" smtClean="0"/>
              <a:t>Each </a:t>
            </a:r>
            <a:r>
              <a:rPr lang="en-US" b="1" dirty="0" smtClean="0"/>
              <a:t>Map</a:t>
            </a:r>
            <a:r>
              <a:rPr lang="en-US" dirty="0" smtClean="0"/>
              <a:t> function produces &lt;word,1&gt; pairs for its assigned task (say, 1000 articles)</a:t>
            </a:r>
            <a:endParaRPr lang="en-US" dirty="0"/>
          </a:p>
        </p:txBody>
      </p:sp>
      <p:sp>
        <p:nvSpPr>
          <p:cNvPr id="4" name="Flowchart: Multidocument 3"/>
          <p:cNvSpPr/>
          <p:nvPr/>
        </p:nvSpPr>
        <p:spPr>
          <a:xfrm>
            <a:off x="971600" y="4581128"/>
            <a:ext cx="3456384" cy="1296144"/>
          </a:xfrm>
          <a:prstGeom prst="flowChartMulti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chemeClr val="tx1"/>
                </a:solidFill>
              </a:rPr>
              <a:t>document 1</a:t>
            </a:r>
            <a:r>
              <a:rPr lang="en-US" dirty="0" smtClean="0">
                <a:solidFill>
                  <a:schemeClr val="tx1"/>
                </a:solidFill>
              </a:rPr>
              <a:t>: a dog ran into a cat.</a:t>
            </a:r>
          </a:p>
          <a:p>
            <a:r>
              <a:rPr lang="en-US" b="1" dirty="0" smtClean="0">
                <a:solidFill>
                  <a:schemeClr val="tx1"/>
                </a:solidFill>
              </a:rPr>
              <a:t>document 2</a:t>
            </a:r>
            <a:r>
              <a:rPr lang="en-US" dirty="0" smtClean="0">
                <a:solidFill>
                  <a:schemeClr val="tx1"/>
                </a:solidFill>
              </a:rPr>
              <a:t>: …..</a:t>
            </a:r>
          </a:p>
          <a:p>
            <a:r>
              <a:rPr lang="en-US" dirty="0" smtClean="0">
                <a:solidFill>
                  <a:schemeClr val="tx1"/>
                </a:solidFill>
              </a:rPr>
              <a:t>……</a:t>
            </a:r>
            <a:endParaRPr lang="en-US" dirty="0">
              <a:solidFill>
                <a:schemeClr val="tx1"/>
              </a:solidFill>
            </a:endParaRPr>
          </a:p>
        </p:txBody>
      </p:sp>
      <p:sp>
        <p:nvSpPr>
          <p:cNvPr id="5" name="Double Brace 4"/>
          <p:cNvSpPr/>
          <p:nvPr/>
        </p:nvSpPr>
        <p:spPr>
          <a:xfrm>
            <a:off x="5364088" y="4365104"/>
            <a:ext cx="2664296" cy="1656184"/>
          </a:xfrm>
          <a:prstGeom prst="brace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dirty="0" smtClean="0"/>
              <a:t>&lt;a,1&gt;</a:t>
            </a:r>
          </a:p>
          <a:p>
            <a:r>
              <a:rPr lang="en-US" dirty="0" smtClean="0"/>
              <a:t>&lt;dog,1&gt;</a:t>
            </a:r>
          </a:p>
          <a:p>
            <a:r>
              <a:rPr lang="en-US" dirty="0" smtClean="0"/>
              <a:t>&lt;ran,1&gt;</a:t>
            </a:r>
          </a:p>
          <a:p>
            <a:r>
              <a:rPr lang="en-US" dirty="0" smtClean="0"/>
              <a:t>&lt;into,1&gt;</a:t>
            </a:r>
          </a:p>
          <a:p>
            <a:r>
              <a:rPr lang="en-US" dirty="0" smtClean="0"/>
              <a:t>&lt;a,1&gt;</a:t>
            </a:r>
          </a:p>
          <a:p>
            <a:r>
              <a:rPr lang="en-US" dirty="0" smtClean="0"/>
              <a:t>&lt;cat,1&gt;</a:t>
            </a:r>
          </a:p>
          <a:p>
            <a:r>
              <a:rPr lang="en-US" dirty="0" smtClean="0"/>
              <a:t>… …</a:t>
            </a:r>
            <a:endParaRPr lang="en-US" dirty="0"/>
          </a:p>
        </p:txBody>
      </p:sp>
      <p:sp>
        <p:nvSpPr>
          <p:cNvPr id="6" name="Right Arrow 5"/>
          <p:cNvSpPr/>
          <p:nvPr/>
        </p:nvSpPr>
        <p:spPr>
          <a:xfrm>
            <a:off x="4716016" y="5085184"/>
            <a:ext cx="504056"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644008" y="4581128"/>
            <a:ext cx="792088" cy="369332"/>
          </a:xfrm>
          <a:prstGeom prst="rect">
            <a:avLst/>
          </a:prstGeom>
          <a:noFill/>
        </p:spPr>
        <p:txBody>
          <a:bodyPr wrap="square" rtlCol="0">
            <a:spAutoFit/>
          </a:bodyPr>
          <a:lstStyle/>
          <a:p>
            <a:r>
              <a:rPr lang="en-US" b="1" dirty="0" smtClean="0"/>
              <a:t>Map</a:t>
            </a:r>
            <a:endParaRPr lang="en-US" b="1" dirty="0"/>
          </a:p>
        </p:txBody>
      </p:sp>
      <p:sp>
        <p:nvSpPr>
          <p:cNvPr id="8" name="Slide Number Placeholder 7"/>
          <p:cNvSpPr>
            <a:spLocks noGrp="1"/>
          </p:cNvSpPr>
          <p:nvPr>
            <p:ph type="sldNum" sz="quarter" idx="12"/>
          </p:nvPr>
        </p:nvSpPr>
        <p:spPr/>
        <p:txBody>
          <a:bodyPr/>
          <a:lstStyle/>
          <a:p>
            <a:fld id="{0C913308-F349-4B6D-A68A-DD1791B4A57B}" type="slidenum">
              <a:rPr lang="zh-CN" altLang="en-US" smtClean="0"/>
              <a:pPr/>
              <a:t>21</a:t>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WordCount</a:t>
            </a:r>
            <a:endParaRPr lang="en-US" dirty="0"/>
          </a:p>
        </p:txBody>
      </p:sp>
      <p:sp>
        <p:nvSpPr>
          <p:cNvPr id="3" name="Content Placeholder 2"/>
          <p:cNvSpPr>
            <a:spLocks noGrp="1"/>
          </p:cNvSpPr>
          <p:nvPr>
            <p:ph idx="1"/>
          </p:nvPr>
        </p:nvSpPr>
        <p:spPr>
          <a:xfrm>
            <a:off x="467544" y="1556793"/>
            <a:ext cx="8229600" cy="1224135"/>
          </a:xfrm>
        </p:spPr>
        <p:txBody>
          <a:bodyPr>
            <a:normAutofit fontScale="92500" lnSpcReduction="20000"/>
          </a:bodyPr>
          <a:lstStyle/>
          <a:p>
            <a:r>
              <a:rPr lang="en-US" dirty="0" smtClean="0"/>
              <a:t>Each </a:t>
            </a:r>
            <a:r>
              <a:rPr lang="en-US" b="1" dirty="0" smtClean="0"/>
              <a:t>Reduce</a:t>
            </a:r>
            <a:r>
              <a:rPr lang="en-US" dirty="0" smtClean="0"/>
              <a:t> function aggregates &lt;word,1&gt; pairs for its assigned task. The task is assigned after map outputs are </a:t>
            </a:r>
            <a:r>
              <a:rPr lang="en-US" u="sng" dirty="0" smtClean="0"/>
              <a:t>sorted and shuffled</a:t>
            </a:r>
            <a:r>
              <a:rPr lang="en-US" dirty="0" smtClean="0"/>
              <a:t>.</a:t>
            </a:r>
            <a:endParaRPr lang="en-US" dirty="0"/>
          </a:p>
        </p:txBody>
      </p:sp>
      <p:sp>
        <p:nvSpPr>
          <p:cNvPr id="5" name="Double Brace 4"/>
          <p:cNvSpPr/>
          <p:nvPr/>
        </p:nvSpPr>
        <p:spPr>
          <a:xfrm>
            <a:off x="5292080" y="3284984"/>
            <a:ext cx="2664296" cy="1656184"/>
          </a:xfrm>
          <a:prstGeom prst="brace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dirty="0" smtClean="0"/>
              <a:t>&lt;a,4&gt;</a:t>
            </a:r>
          </a:p>
          <a:p>
            <a:r>
              <a:rPr lang="en-US" dirty="0" smtClean="0"/>
              <a:t>&lt;cat,1&gt;</a:t>
            </a:r>
          </a:p>
          <a:p>
            <a:r>
              <a:rPr lang="en-US" dirty="0" smtClean="0"/>
              <a:t>&lt;dog,3&gt;</a:t>
            </a:r>
          </a:p>
          <a:p>
            <a:r>
              <a:rPr lang="en-US" dirty="0" smtClean="0"/>
              <a:t>&lt;into,1&gt;</a:t>
            </a:r>
          </a:p>
          <a:p>
            <a:r>
              <a:rPr lang="en-US" dirty="0" smtClean="0"/>
              <a:t>… …</a:t>
            </a:r>
            <a:endParaRPr lang="en-US" dirty="0"/>
          </a:p>
        </p:txBody>
      </p:sp>
      <p:sp>
        <p:nvSpPr>
          <p:cNvPr id="6" name="Right Arrow 5"/>
          <p:cNvSpPr/>
          <p:nvPr/>
        </p:nvSpPr>
        <p:spPr>
          <a:xfrm>
            <a:off x="4211960" y="3933056"/>
            <a:ext cx="79208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067944" y="3573016"/>
            <a:ext cx="1008112" cy="369332"/>
          </a:xfrm>
          <a:prstGeom prst="rect">
            <a:avLst/>
          </a:prstGeom>
          <a:noFill/>
        </p:spPr>
        <p:txBody>
          <a:bodyPr wrap="square" rtlCol="0">
            <a:spAutoFit/>
          </a:bodyPr>
          <a:lstStyle/>
          <a:p>
            <a:r>
              <a:rPr lang="en-US" b="1" dirty="0" smtClean="0"/>
              <a:t>Reduce</a:t>
            </a:r>
            <a:endParaRPr lang="en-US" b="1" dirty="0"/>
          </a:p>
        </p:txBody>
      </p:sp>
      <p:sp>
        <p:nvSpPr>
          <p:cNvPr id="8" name="Double Brace 7"/>
          <p:cNvSpPr/>
          <p:nvPr/>
        </p:nvSpPr>
        <p:spPr>
          <a:xfrm>
            <a:off x="1115616" y="2852936"/>
            <a:ext cx="2664296" cy="2448272"/>
          </a:xfrm>
          <a:prstGeom prst="brace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dirty="0" smtClean="0"/>
              <a:t>&lt;a,1&gt;</a:t>
            </a:r>
          </a:p>
          <a:p>
            <a:r>
              <a:rPr lang="en-US" dirty="0" smtClean="0"/>
              <a:t>&lt;dog,1&gt;</a:t>
            </a:r>
          </a:p>
          <a:p>
            <a:r>
              <a:rPr lang="en-US" dirty="0" smtClean="0"/>
              <a:t>&lt;into,1&gt;</a:t>
            </a:r>
          </a:p>
          <a:p>
            <a:r>
              <a:rPr lang="en-US" dirty="0" smtClean="0"/>
              <a:t>&lt;a,1&gt;</a:t>
            </a:r>
          </a:p>
          <a:p>
            <a:r>
              <a:rPr lang="en-US" dirty="0" smtClean="0"/>
              <a:t>&lt;a,1&gt;</a:t>
            </a:r>
          </a:p>
          <a:p>
            <a:r>
              <a:rPr lang="en-US" dirty="0" smtClean="0"/>
              <a:t>&lt;a,1&gt;</a:t>
            </a:r>
          </a:p>
          <a:p>
            <a:r>
              <a:rPr lang="en-US" dirty="0" smtClean="0"/>
              <a:t>&lt;dog, 1&gt;</a:t>
            </a:r>
          </a:p>
          <a:p>
            <a:r>
              <a:rPr lang="en-US" dirty="0" smtClean="0"/>
              <a:t>&lt;cat,1&gt;</a:t>
            </a:r>
          </a:p>
          <a:p>
            <a:r>
              <a:rPr lang="en-US" dirty="0" smtClean="0"/>
              <a:t>&lt;dog, 1&gt;</a:t>
            </a:r>
          </a:p>
          <a:p>
            <a:r>
              <a:rPr lang="en-US" dirty="0" smtClean="0"/>
              <a:t>… …</a:t>
            </a:r>
            <a:endParaRPr lang="en-US" dirty="0"/>
          </a:p>
        </p:txBody>
      </p:sp>
      <p:sp>
        <p:nvSpPr>
          <p:cNvPr id="9" name="Content Placeholder 2"/>
          <p:cNvSpPr txBox="1">
            <a:spLocks/>
          </p:cNvSpPr>
          <p:nvPr/>
        </p:nvSpPr>
        <p:spPr>
          <a:xfrm>
            <a:off x="467544" y="5633865"/>
            <a:ext cx="8229600" cy="1224135"/>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All Reduce</a:t>
            </a:r>
            <a:r>
              <a:rPr kumimoji="0" lang="en-US" sz="3200" b="0" i="0" u="none" strike="noStrike" kern="1200" cap="none" spc="0" normalizeH="0" noProof="0" dirty="0" smtClean="0">
                <a:ln>
                  <a:noFill/>
                </a:ln>
                <a:solidFill>
                  <a:schemeClr val="tx1"/>
                </a:solidFill>
                <a:effectLst/>
                <a:uLnTx/>
                <a:uFillTx/>
                <a:latin typeface="+mn-lt"/>
                <a:ea typeface="+mn-ea"/>
                <a:cs typeface="+mn-cs"/>
              </a:rPr>
              <a:t> outputs are finally aggregated and merged.</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22</a:t>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Hadoop Mechanisms</a:t>
            </a:r>
            <a:endParaRPr lang="zh-CN" altLang="en-US" dirty="0"/>
          </a:p>
        </p:txBody>
      </p:sp>
      <p:sp>
        <p:nvSpPr>
          <p:cNvPr id="3" name="副标题 2"/>
          <p:cNvSpPr>
            <a:spLocks noGrp="1"/>
          </p:cNvSpPr>
          <p:nvPr>
            <p:ph type="subTitle" idx="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23</a:t>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Hadoop Architecture</a:t>
            </a:r>
            <a:endParaRPr lang="en-US" dirty="0"/>
          </a:p>
        </p:txBody>
      </p:sp>
      <p:sp>
        <p:nvSpPr>
          <p:cNvPr id="3" name="Content Placeholder 2"/>
          <p:cNvSpPr>
            <a:spLocks noGrp="1"/>
          </p:cNvSpPr>
          <p:nvPr>
            <p:ph idx="1"/>
          </p:nvPr>
        </p:nvSpPr>
        <p:spPr/>
        <p:txBody>
          <a:bodyPr>
            <a:normAutofit/>
          </a:bodyPr>
          <a:lstStyle/>
          <a:p>
            <a:r>
              <a:rPr lang="en-US" dirty="0" smtClean="0"/>
              <a:t>Hadoop has a master/slave architecture. </a:t>
            </a:r>
          </a:p>
          <a:p>
            <a:r>
              <a:rPr lang="en-US" dirty="0" smtClean="0"/>
              <a:t>Typically one machine in the cluster is designated as the </a:t>
            </a:r>
            <a:r>
              <a:rPr lang="en-US" dirty="0" err="1" smtClean="0"/>
              <a:t>NameNode</a:t>
            </a:r>
            <a:r>
              <a:rPr lang="en-US" dirty="0" smtClean="0"/>
              <a:t> and another machine as the </a:t>
            </a:r>
            <a:r>
              <a:rPr lang="en-US" dirty="0" err="1" smtClean="0"/>
              <a:t>JobTracker</a:t>
            </a:r>
            <a:r>
              <a:rPr lang="en-US" dirty="0" smtClean="0"/>
              <a:t>, exclusively. </a:t>
            </a:r>
          </a:p>
          <a:p>
            <a:pPr lvl="1"/>
            <a:r>
              <a:rPr lang="en-US" dirty="0" smtClean="0"/>
              <a:t>These are the </a:t>
            </a:r>
            <a:r>
              <a:rPr lang="en-US" i="1" dirty="0" smtClean="0"/>
              <a:t>masters</a:t>
            </a:r>
            <a:r>
              <a:rPr lang="en-US" dirty="0" smtClean="0"/>
              <a:t>. </a:t>
            </a:r>
          </a:p>
          <a:p>
            <a:r>
              <a:rPr lang="en-US" dirty="0" smtClean="0"/>
              <a:t>The rest of the machines in the cluster act as both </a:t>
            </a:r>
            <a:r>
              <a:rPr lang="en-US" dirty="0" err="1" smtClean="0"/>
              <a:t>DataNode</a:t>
            </a:r>
            <a:r>
              <a:rPr lang="en-US" dirty="0" smtClean="0"/>
              <a:t> </a:t>
            </a:r>
            <a:r>
              <a:rPr lang="en-US" i="1" dirty="0" smtClean="0"/>
              <a:t>and</a:t>
            </a:r>
            <a:r>
              <a:rPr lang="en-US" dirty="0" smtClean="0"/>
              <a:t> </a:t>
            </a:r>
            <a:r>
              <a:rPr lang="en-US" dirty="0" err="1" smtClean="0"/>
              <a:t>TaskTracker</a:t>
            </a:r>
            <a:r>
              <a:rPr lang="en-US" dirty="0" smtClean="0"/>
              <a:t>.</a:t>
            </a:r>
          </a:p>
          <a:p>
            <a:pPr lvl="1"/>
            <a:r>
              <a:rPr lang="en-US" dirty="0" smtClean="0"/>
              <a:t> These are the </a:t>
            </a:r>
            <a:r>
              <a:rPr lang="en-US" i="1" dirty="0" smtClean="0"/>
              <a:t>slaves</a:t>
            </a:r>
            <a:r>
              <a:rPr lang="en-US" dirty="0" smtClean="0"/>
              <a:t>.</a:t>
            </a:r>
          </a:p>
          <a:p>
            <a:endParaRPr 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24</a:t>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Hadoop Architecture</a:t>
            </a:r>
            <a:endParaRPr lang="en-US" dirty="0"/>
          </a:p>
        </p:txBody>
      </p:sp>
      <p:sp>
        <p:nvSpPr>
          <p:cNvPr id="3" name="Content Placeholder 2"/>
          <p:cNvSpPr>
            <a:spLocks noGrp="1"/>
          </p:cNvSpPr>
          <p:nvPr>
            <p:ph idx="1"/>
          </p:nvPr>
        </p:nvSpPr>
        <p:spPr/>
        <p:txBody>
          <a:bodyPr/>
          <a:lstStyle/>
          <a:p>
            <a:r>
              <a:rPr lang="en-US" dirty="0" smtClean="0"/>
              <a:t>Example 1</a:t>
            </a:r>
            <a:endParaRPr lang="en-US" dirty="0"/>
          </a:p>
        </p:txBody>
      </p:sp>
      <p:pic>
        <p:nvPicPr>
          <p:cNvPr id="3074" name="Picture 2" descr="http://www.linuxidc.com/upload/2013_06/130611074851231.gif"/>
          <p:cNvPicPr>
            <a:picLocks noChangeAspect="1" noChangeArrowheads="1"/>
          </p:cNvPicPr>
          <p:nvPr/>
        </p:nvPicPr>
        <p:blipFill>
          <a:blip r:embed="rId3" cstate="print"/>
          <a:srcRect l="7281" t="28375" r="2923" b="6768"/>
          <a:stretch>
            <a:fillRect/>
          </a:stretch>
        </p:blipFill>
        <p:spPr bwMode="auto">
          <a:xfrm>
            <a:off x="755576" y="2348880"/>
            <a:ext cx="7826370" cy="3384376"/>
          </a:xfrm>
          <a:prstGeom prst="rect">
            <a:avLst/>
          </a:prstGeom>
          <a:noFill/>
        </p:spPr>
      </p:pic>
      <p:sp>
        <p:nvSpPr>
          <p:cNvPr id="7" name="Rectangle 6"/>
          <p:cNvSpPr/>
          <p:nvPr/>
        </p:nvSpPr>
        <p:spPr>
          <a:xfrm>
            <a:off x="1691680" y="2420888"/>
            <a:ext cx="4464496" cy="936104"/>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Rectangle 4"/>
          <p:cNvSpPr/>
          <p:nvPr/>
        </p:nvSpPr>
        <p:spPr>
          <a:xfrm>
            <a:off x="3923928" y="2852936"/>
            <a:ext cx="1872208" cy="50405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NameNode</a:t>
            </a:r>
            <a:endParaRPr lang="en-US" b="1" dirty="0">
              <a:solidFill>
                <a:schemeClr val="tx1"/>
              </a:solidFill>
            </a:endParaRPr>
          </a:p>
        </p:txBody>
      </p:sp>
      <p:sp>
        <p:nvSpPr>
          <p:cNvPr id="6" name="Rectangle 5"/>
          <p:cNvSpPr/>
          <p:nvPr/>
        </p:nvSpPr>
        <p:spPr>
          <a:xfrm>
            <a:off x="1979712" y="2852936"/>
            <a:ext cx="1944216" cy="50405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Job Tracker</a:t>
            </a:r>
            <a:endParaRPr lang="en-US" b="1" dirty="0">
              <a:solidFill>
                <a:schemeClr val="tx1"/>
              </a:solidFill>
            </a:endParaRPr>
          </a:p>
        </p:txBody>
      </p:sp>
      <p:sp>
        <p:nvSpPr>
          <p:cNvPr id="8" name="TextBox 7"/>
          <p:cNvSpPr txBox="1"/>
          <p:nvPr/>
        </p:nvSpPr>
        <p:spPr>
          <a:xfrm>
            <a:off x="5292080" y="2420888"/>
            <a:ext cx="1080120" cy="369332"/>
          </a:xfrm>
          <a:prstGeom prst="rect">
            <a:avLst/>
          </a:prstGeom>
          <a:noFill/>
        </p:spPr>
        <p:txBody>
          <a:bodyPr wrap="square" rtlCol="0">
            <a:spAutoFit/>
          </a:bodyPr>
          <a:lstStyle/>
          <a:p>
            <a:r>
              <a:rPr lang="en-US" b="1" dirty="0" smtClean="0"/>
              <a:t>masters</a:t>
            </a:r>
            <a:endParaRPr lang="en-US" b="1"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25</a:t>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Hadoop Architecture</a:t>
            </a:r>
            <a:endParaRPr lang="en-US" dirty="0"/>
          </a:p>
        </p:txBody>
      </p:sp>
      <p:sp>
        <p:nvSpPr>
          <p:cNvPr id="3" name="Content Placeholder 2"/>
          <p:cNvSpPr>
            <a:spLocks noGrp="1"/>
          </p:cNvSpPr>
          <p:nvPr>
            <p:ph idx="1"/>
          </p:nvPr>
        </p:nvSpPr>
        <p:spPr/>
        <p:txBody>
          <a:bodyPr/>
          <a:lstStyle/>
          <a:p>
            <a:r>
              <a:rPr lang="en-US" dirty="0" smtClean="0"/>
              <a:t>Example 2 (for small problems)</a:t>
            </a:r>
            <a:endParaRPr lang="en-US" dirty="0"/>
          </a:p>
        </p:txBody>
      </p:sp>
      <p:pic>
        <p:nvPicPr>
          <p:cNvPr id="34818" name="Picture 2" descr="http://www.michael-noll.com/blog/uploads/Hadoop-multi-node-cluster-overview.png"/>
          <p:cNvPicPr>
            <a:picLocks noChangeAspect="1" noChangeArrowheads="1"/>
          </p:cNvPicPr>
          <p:nvPr/>
        </p:nvPicPr>
        <p:blipFill>
          <a:blip r:embed="rId3" cstate="print"/>
          <a:srcRect/>
          <a:stretch>
            <a:fillRect/>
          </a:stretch>
        </p:blipFill>
        <p:spPr bwMode="auto">
          <a:xfrm>
            <a:off x="1835696" y="2132856"/>
            <a:ext cx="5760640" cy="4475575"/>
          </a:xfrm>
          <a:prstGeom prst="rect">
            <a:avLst/>
          </a:prstGeom>
          <a:noFill/>
        </p:spPr>
      </p:pic>
      <p:sp>
        <p:nvSpPr>
          <p:cNvPr id="4" name="Slide Number Placeholder 3"/>
          <p:cNvSpPr>
            <a:spLocks noGrp="1"/>
          </p:cNvSpPr>
          <p:nvPr>
            <p:ph type="sldNum" sz="quarter" idx="12"/>
          </p:nvPr>
        </p:nvSpPr>
        <p:spPr/>
        <p:txBody>
          <a:bodyPr/>
          <a:lstStyle/>
          <a:p>
            <a:fld id="{0C913308-F349-4B6D-A68A-DD1791B4A57B}" type="slidenum">
              <a:rPr lang="zh-CN" altLang="en-US" smtClean="0"/>
              <a:pPr/>
              <a:t>26</a:t>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Hadoop Architecture</a:t>
            </a:r>
            <a:endParaRPr lang="en-US" dirty="0"/>
          </a:p>
        </p:txBody>
      </p:sp>
      <p:sp>
        <p:nvSpPr>
          <p:cNvPr id="3" name="Content Placeholder 2"/>
          <p:cNvSpPr>
            <a:spLocks noGrp="1"/>
          </p:cNvSpPr>
          <p:nvPr>
            <p:ph idx="1"/>
          </p:nvPr>
        </p:nvSpPr>
        <p:spPr/>
        <p:txBody>
          <a:bodyPr>
            <a:noAutofit/>
          </a:bodyPr>
          <a:lstStyle/>
          <a:p>
            <a:r>
              <a:rPr lang="en-US" sz="2400" b="1" dirty="0" err="1" smtClean="0"/>
              <a:t>NameNode</a:t>
            </a:r>
            <a:r>
              <a:rPr lang="en-US" sz="2400" dirty="0" smtClean="0"/>
              <a:t> (master)</a:t>
            </a:r>
          </a:p>
          <a:p>
            <a:pPr lvl="1"/>
            <a:r>
              <a:rPr lang="en-US" sz="2000" dirty="0" smtClean="0"/>
              <a:t>Manages the file system namespace.</a:t>
            </a:r>
          </a:p>
          <a:p>
            <a:pPr lvl="1"/>
            <a:r>
              <a:rPr lang="en-US" sz="2000" dirty="0" smtClean="0"/>
              <a:t>Executes file system namespace operations like opening, closing, and renaming files and directories. </a:t>
            </a:r>
          </a:p>
          <a:p>
            <a:pPr lvl="1"/>
            <a:r>
              <a:rPr lang="en-US" sz="2000" dirty="0" smtClean="0"/>
              <a:t>It also determines the mapping of data chunks to </a:t>
            </a:r>
            <a:r>
              <a:rPr lang="en-US" sz="2000" dirty="0" err="1" smtClean="0"/>
              <a:t>DataNodes</a:t>
            </a:r>
            <a:r>
              <a:rPr lang="en-US" sz="2000" dirty="0" smtClean="0"/>
              <a:t>.</a:t>
            </a:r>
          </a:p>
          <a:p>
            <a:pPr lvl="1"/>
            <a:r>
              <a:rPr lang="en-US" sz="2000" dirty="0" smtClean="0"/>
              <a:t>Monitor </a:t>
            </a:r>
            <a:r>
              <a:rPr lang="en-US" sz="2000" dirty="0" err="1" smtClean="0"/>
              <a:t>DataNodes</a:t>
            </a:r>
            <a:r>
              <a:rPr lang="en-US" sz="2000" dirty="0" smtClean="0"/>
              <a:t> by receiving heartbeats.</a:t>
            </a:r>
          </a:p>
          <a:p>
            <a:r>
              <a:rPr lang="en-US" sz="2400" b="1" dirty="0" err="1" smtClean="0"/>
              <a:t>DataNodes</a:t>
            </a:r>
            <a:r>
              <a:rPr lang="en-US" sz="2400" dirty="0" smtClean="0"/>
              <a:t> (slaves)</a:t>
            </a:r>
          </a:p>
          <a:p>
            <a:pPr lvl="1"/>
            <a:r>
              <a:rPr lang="en-US" sz="2000" dirty="0" smtClean="0"/>
              <a:t>Manage storage attached to the nodes that they run on.</a:t>
            </a:r>
          </a:p>
          <a:p>
            <a:pPr lvl="1"/>
            <a:r>
              <a:rPr lang="en-US" sz="2000" dirty="0" smtClean="0"/>
              <a:t>Serve read and write requests from the file system’s clients. </a:t>
            </a:r>
          </a:p>
          <a:p>
            <a:pPr lvl="1"/>
            <a:r>
              <a:rPr lang="en-US" sz="2000" dirty="0" smtClean="0"/>
              <a:t>Perform block creation, deletion, and replication upon instruction from the </a:t>
            </a:r>
            <a:r>
              <a:rPr lang="en-US" sz="2000" dirty="0" err="1" smtClean="0"/>
              <a:t>NameNode</a:t>
            </a:r>
            <a:r>
              <a:rPr lang="en-US" sz="2000" dirty="0" smtClean="0"/>
              <a:t>. </a:t>
            </a:r>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27</a:t>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Hadoop Architecture</a:t>
            </a:r>
            <a:endParaRPr lang="en-US" dirty="0"/>
          </a:p>
        </p:txBody>
      </p:sp>
      <p:sp>
        <p:nvSpPr>
          <p:cNvPr id="3" name="Content Placeholder 2"/>
          <p:cNvSpPr>
            <a:spLocks noGrp="1"/>
          </p:cNvSpPr>
          <p:nvPr>
            <p:ph idx="1"/>
          </p:nvPr>
        </p:nvSpPr>
        <p:spPr/>
        <p:txBody>
          <a:bodyPr>
            <a:normAutofit fontScale="70000" lnSpcReduction="20000"/>
          </a:bodyPr>
          <a:lstStyle/>
          <a:p>
            <a:r>
              <a:rPr lang="en-US" b="1" dirty="0" err="1" smtClean="0"/>
              <a:t>JobTracker</a:t>
            </a:r>
            <a:r>
              <a:rPr lang="en-US" b="1" dirty="0" smtClean="0"/>
              <a:t> (master)</a:t>
            </a:r>
          </a:p>
          <a:p>
            <a:pPr lvl="1"/>
            <a:r>
              <a:rPr lang="en-US" dirty="0" smtClean="0"/>
              <a:t>Receive jobs from client.</a:t>
            </a:r>
          </a:p>
          <a:p>
            <a:pPr lvl="1"/>
            <a:r>
              <a:rPr lang="en-US" dirty="0" smtClean="0"/>
              <a:t>Talks to the </a:t>
            </a:r>
            <a:r>
              <a:rPr lang="en-US" dirty="0" err="1" smtClean="0"/>
              <a:t>NameNode</a:t>
            </a:r>
            <a:r>
              <a:rPr lang="en-US" dirty="0" smtClean="0"/>
              <a:t> to determine the location of the data</a:t>
            </a:r>
          </a:p>
          <a:p>
            <a:pPr lvl="1"/>
            <a:r>
              <a:rPr lang="en-US" dirty="0" smtClean="0"/>
              <a:t>Manage and schedule the entire job. </a:t>
            </a:r>
          </a:p>
          <a:p>
            <a:pPr lvl="1"/>
            <a:r>
              <a:rPr lang="en-US" dirty="0" smtClean="0"/>
              <a:t>Split and assign tasks to slaves (</a:t>
            </a:r>
            <a:r>
              <a:rPr lang="en-US" dirty="0" err="1" smtClean="0"/>
              <a:t>TaskTrackers</a:t>
            </a:r>
            <a:r>
              <a:rPr lang="en-US" dirty="0" smtClean="0"/>
              <a:t>).</a:t>
            </a:r>
          </a:p>
          <a:p>
            <a:pPr lvl="1"/>
            <a:r>
              <a:rPr lang="en-US" dirty="0" smtClean="0"/>
              <a:t>Monitor the slave nodes by receiving heartbeats.</a:t>
            </a:r>
          </a:p>
          <a:p>
            <a:r>
              <a:rPr lang="en-US" b="1" dirty="0" err="1" smtClean="0"/>
              <a:t>TaskTrackers</a:t>
            </a:r>
            <a:r>
              <a:rPr lang="en-US" b="1" dirty="0" smtClean="0"/>
              <a:t> (slaves)</a:t>
            </a:r>
          </a:p>
          <a:p>
            <a:pPr lvl="1"/>
            <a:r>
              <a:rPr lang="en-US" dirty="0" smtClean="0"/>
              <a:t>Manage individual tasks assigned by the </a:t>
            </a:r>
            <a:r>
              <a:rPr lang="en-US" dirty="0" err="1" smtClean="0"/>
              <a:t>JobTracker</a:t>
            </a:r>
            <a:r>
              <a:rPr lang="en-US" dirty="0" smtClean="0"/>
              <a:t>, including Map operations and Reduce operations.</a:t>
            </a:r>
          </a:p>
          <a:p>
            <a:pPr lvl="1"/>
            <a:r>
              <a:rPr lang="en-US" dirty="0" smtClean="0"/>
              <a:t>Every </a:t>
            </a:r>
            <a:r>
              <a:rPr lang="en-US" dirty="0" err="1" smtClean="0"/>
              <a:t>TaskTracker</a:t>
            </a:r>
            <a:r>
              <a:rPr lang="en-US" dirty="0" smtClean="0"/>
              <a:t> is configured with a set of slots, these indicate the number of tasks that it can accept.</a:t>
            </a:r>
          </a:p>
          <a:p>
            <a:pPr lvl="1"/>
            <a:r>
              <a:rPr lang="en-US" dirty="0" smtClean="0"/>
              <a:t>Send out heartbeat messages to the </a:t>
            </a:r>
            <a:r>
              <a:rPr lang="en-US" dirty="0" err="1" smtClean="0"/>
              <a:t>JobTracker</a:t>
            </a:r>
            <a:r>
              <a:rPr lang="en-US" dirty="0" smtClean="0"/>
              <a:t> to tell that it is still alive. </a:t>
            </a:r>
          </a:p>
          <a:p>
            <a:pPr lvl="1"/>
            <a:r>
              <a:rPr lang="en-US" dirty="0" smtClean="0"/>
              <a:t>Notify the </a:t>
            </a:r>
            <a:r>
              <a:rPr lang="en-US" dirty="0" err="1" smtClean="0"/>
              <a:t>JobTracker</a:t>
            </a:r>
            <a:r>
              <a:rPr lang="en-US" dirty="0" smtClean="0"/>
              <a:t> when succeeds or fails.</a:t>
            </a:r>
          </a:p>
          <a:p>
            <a:pPr lvl="1"/>
            <a:endParaRPr 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28</a:t>
            </a:fld>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Hadoop program (Java)</a:t>
            </a:r>
            <a:endParaRPr lang="zh-CN" altLang="en-US" dirty="0"/>
          </a:p>
        </p:txBody>
      </p:sp>
      <p:sp>
        <p:nvSpPr>
          <p:cNvPr id="3" name="内容占位符 2"/>
          <p:cNvSpPr>
            <a:spLocks noGrp="1"/>
          </p:cNvSpPr>
          <p:nvPr>
            <p:ph idx="1"/>
          </p:nvPr>
        </p:nvSpPr>
        <p:spPr>
          <a:xfrm>
            <a:off x="457200" y="1600201"/>
            <a:ext cx="8229600" cy="4637111"/>
          </a:xfrm>
        </p:spPr>
        <p:txBody>
          <a:bodyPr>
            <a:normAutofit fontScale="77500" lnSpcReduction="20000"/>
          </a:bodyPr>
          <a:lstStyle/>
          <a:p>
            <a:r>
              <a:rPr lang="en-US" altLang="zh-CN" sz="3600" dirty="0" smtClean="0"/>
              <a:t>Hadoop </a:t>
            </a:r>
            <a:r>
              <a:rPr lang="en-US" altLang="zh-CN" sz="3600" dirty="0" smtClean="0"/>
              <a:t>programs </a:t>
            </a:r>
            <a:r>
              <a:rPr lang="en-US" altLang="zh-CN" sz="3600" dirty="0" smtClean="0"/>
              <a:t>must be written to conform to MapReduce model. It must </a:t>
            </a:r>
            <a:r>
              <a:rPr lang="en-US" altLang="zh-CN" sz="3600" dirty="0" smtClean="0"/>
              <a:t>contain:</a:t>
            </a:r>
            <a:endParaRPr lang="en-US" altLang="zh-CN" sz="3600" dirty="0" smtClean="0"/>
          </a:p>
          <a:p>
            <a:pPr lvl="1"/>
            <a:r>
              <a:rPr lang="en-US" altLang="zh-CN" dirty="0" err="1" smtClean="0"/>
              <a:t>Mapper</a:t>
            </a:r>
            <a:r>
              <a:rPr lang="en-US" altLang="zh-CN" dirty="0" smtClean="0"/>
              <a:t> Class</a:t>
            </a:r>
          </a:p>
          <a:p>
            <a:pPr lvl="2"/>
            <a:r>
              <a:rPr lang="en-US" altLang="zh-CN" dirty="0" smtClean="0"/>
              <a:t>Define a map method</a:t>
            </a:r>
          </a:p>
          <a:p>
            <a:pPr lvl="3"/>
            <a:r>
              <a:rPr lang="en-US" altLang="zh-CN" dirty="0" smtClean="0"/>
              <a:t>map(KEY </a:t>
            </a:r>
            <a:r>
              <a:rPr lang="en-US" altLang="zh-CN" dirty="0" err="1" smtClean="0"/>
              <a:t>key</a:t>
            </a:r>
            <a:r>
              <a:rPr lang="en-US" altLang="zh-CN" dirty="0" smtClean="0"/>
              <a:t>, VALUE </a:t>
            </a:r>
            <a:r>
              <a:rPr lang="en-US" altLang="zh-CN" dirty="0" err="1" smtClean="0"/>
              <a:t>value</a:t>
            </a:r>
            <a:r>
              <a:rPr lang="en-US" altLang="zh-CN" dirty="0" smtClean="0"/>
              <a:t>, </a:t>
            </a:r>
            <a:r>
              <a:rPr lang="en-US" altLang="zh-CN" dirty="0" err="1" smtClean="0"/>
              <a:t>OutputCollector</a:t>
            </a:r>
            <a:r>
              <a:rPr lang="en-US" altLang="zh-CN" dirty="0" smtClean="0"/>
              <a:t> output) or map(KEY key, VALUE </a:t>
            </a:r>
            <a:r>
              <a:rPr lang="en-US" altLang="zh-CN" dirty="0" err="1" smtClean="0"/>
              <a:t>value</a:t>
            </a:r>
            <a:r>
              <a:rPr lang="en-US" altLang="zh-CN" dirty="0" smtClean="0"/>
              <a:t>, Context </a:t>
            </a:r>
            <a:r>
              <a:rPr lang="en-US" altLang="zh-CN" dirty="0" err="1" smtClean="0"/>
              <a:t>context</a:t>
            </a:r>
            <a:r>
              <a:rPr lang="en-US" altLang="zh-CN" dirty="0" smtClean="0"/>
              <a:t>)</a:t>
            </a:r>
          </a:p>
          <a:p>
            <a:pPr lvl="1"/>
            <a:r>
              <a:rPr lang="en-US" altLang="zh-CN" dirty="0" smtClean="0"/>
              <a:t>Reducer Class</a:t>
            </a:r>
          </a:p>
          <a:p>
            <a:pPr lvl="2"/>
            <a:r>
              <a:rPr lang="en-US" altLang="zh-CN" dirty="0" smtClean="0"/>
              <a:t>Define a reduce method</a:t>
            </a:r>
          </a:p>
          <a:p>
            <a:pPr lvl="3"/>
            <a:r>
              <a:rPr lang="en-US" altLang="zh-CN" dirty="0" smtClean="0"/>
              <a:t>reduce(KEY </a:t>
            </a:r>
            <a:r>
              <a:rPr lang="en-US" altLang="zh-CN" dirty="0" err="1" smtClean="0"/>
              <a:t>key</a:t>
            </a:r>
            <a:r>
              <a:rPr lang="en-US" altLang="zh-CN" dirty="0" smtClean="0"/>
              <a:t>, VALUE </a:t>
            </a:r>
            <a:r>
              <a:rPr lang="en-US" altLang="zh-CN" dirty="0" err="1" smtClean="0"/>
              <a:t>value</a:t>
            </a:r>
            <a:r>
              <a:rPr lang="en-US" altLang="zh-CN" dirty="0" smtClean="0"/>
              <a:t>, </a:t>
            </a:r>
            <a:r>
              <a:rPr lang="en-US" altLang="zh-CN" dirty="0" err="1" smtClean="0"/>
              <a:t>OutputCollector</a:t>
            </a:r>
            <a:r>
              <a:rPr lang="en-US" altLang="zh-CN" dirty="0" smtClean="0"/>
              <a:t> output) or reduce(KEY </a:t>
            </a:r>
            <a:r>
              <a:rPr lang="en-US" altLang="zh-CN" dirty="0" err="1" smtClean="0"/>
              <a:t>key</a:t>
            </a:r>
            <a:r>
              <a:rPr lang="en-US" altLang="zh-CN" dirty="0" smtClean="0"/>
              <a:t>, VALUE </a:t>
            </a:r>
            <a:r>
              <a:rPr lang="en-US" altLang="zh-CN" dirty="0" err="1" smtClean="0"/>
              <a:t>value</a:t>
            </a:r>
            <a:r>
              <a:rPr lang="en-US" altLang="zh-CN" dirty="0" smtClean="0"/>
              <a:t>, Context </a:t>
            </a:r>
            <a:r>
              <a:rPr lang="en-US" altLang="zh-CN" dirty="0" err="1" smtClean="0"/>
              <a:t>context</a:t>
            </a:r>
            <a:r>
              <a:rPr lang="en-US" altLang="zh-CN" dirty="0" smtClean="0"/>
              <a:t>)</a:t>
            </a:r>
          </a:p>
          <a:p>
            <a:pPr lvl="3"/>
            <a:endParaRPr lang="en-US" altLang="zh-CN" dirty="0" smtClean="0"/>
          </a:p>
          <a:p>
            <a:pPr lvl="1"/>
            <a:r>
              <a:rPr lang="en-US" altLang="zh-CN" dirty="0" smtClean="0"/>
              <a:t>Main function with job configurations.</a:t>
            </a:r>
          </a:p>
          <a:p>
            <a:pPr lvl="2"/>
            <a:r>
              <a:rPr lang="en-US" altLang="zh-CN" dirty="0" smtClean="0"/>
              <a:t>Define input and output paths.</a:t>
            </a:r>
          </a:p>
          <a:p>
            <a:pPr lvl="2"/>
            <a:r>
              <a:rPr lang="en-US" altLang="zh-CN" dirty="0" smtClean="0"/>
              <a:t>Define input and output formats.</a:t>
            </a:r>
          </a:p>
          <a:p>
            <a:pPr lvl="2"/>
            <a:r>
              <a:rPr lang="en-US" altLang="zh-CN" dirty="0" smtClean="0"/>
              <a:t>Specify </a:t>
            </a:r>
            <a:r>
              <a:rPr lang="en-US" altLang="zh-CN" dirty="0" err="1" smtClean="0"/>
              <a:t>Mapper</a:t>
            </a:r>
            <a:r>
              <a:rPr lang="en-US" altLang="zh-CN" dirty="0" smtClean="0"/>
              <a:t> and Reducer Classes</a:t>
            </a:r>
          </a:p>
          <a:p>
            <a:pPr lvl="1"/>
            <a:endParaRPr lang="en-US" altLang="zh-CN" dirty="0" smtClean="0"/>
          </a:p>
          <a:p>
            <a:endParaRPr lang="en-US" altLang="zh-CN" dirty="0" smtClean="0"/>
          </a:p>
          <a:p>
            <a:pPr>
              <a:buNone/>
            </a:pPr>
            <a:endParaRPr lang="en-US" altLang="zh-CN" dirty="0" smtClean="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29</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Overview of Hadoop</a:t>
            </a:r>
            <a:endParaRPr lang="zh-CN" altLang="en-US" dirty="0"/>
          </a:p>
        </p:txBody>
      </p:sp>
      <p:sp>
        <p:nvSpPr>
          <p:cNvPr id="3" name="副标题 2"/>
          <p:cNvSpPr>
            <a:spLocks noGrp="1"/>
          </p:cNvSpPr>
          <p:nvPr>
            <p:ph type="subTitle" idx="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3</a:t>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Hadoop program (Java)</a:t>
            </a:r>
            <a:endParaRPr lang="zh-CN" altLang="en-US" dirty="0"/>
          </a:p>
        </p:txBody>
      </p:sp>
      <p:sp>
        <p:nvSpPr>
          <p:cNvPr id="3" name="内容占位符 2"/>
          <p:cNvSpPr>
            <a:spLocks noGrp="1"/>
          </p:cNvSpPr>
          <p:nvPr>
            <p:ph idx="1"/>
          </p:nvPr>
        </p:nvSpPr>
        <p:spPr>
          <a:xfrm>
            <a:off x="457200" y="1600201"/>
            <a:ext cx="8229600" cy="1828799"/>
          </a:xfrm>
        </p:spPr>
        <p:txBody>
          <a:bodyPr>
            <a:normAutofit/>
          </a:bodyPr>
          <a:lstStyle/>
          <a:p>
            <a:pPr>
              <a:buNone/>
            </a:pPr>
            <a:endParaRPr lang="en-US" altLang="zh-CN" dirty="0" smtClean="0"/>
          </a:p>
        </p:txBody>
      </p:sp>
      <p:pic>
        <p:nvPicPr>
          <p:cNvPr id="9217" name="Picture 1"/>
          <p:cNvPicPr>
            <a:picLocks noChangeAspect="1" noChangeArrowheads="1"/>
          </p:cNvPicPr>
          <p:nvPr/>
        </p:nvPicPr>
        <p:blipFill>
          <a:blip r:embed="rId3" cstate="print"/>
          <a:srcRect/>
          <a:stretch>
            <a:fillRect/>
          </a:stretch>
        </p:blipFill>
        <p:spPr bwMode="auto">
          <a:xfrm>
            <a:off x="765427" y="2204864"/>
            <a:ext cx="7622997" cy="3855453"/>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0C913308-F349-4B6D-A68A-DD1791B4A57B}" type="slidenum">
              <a:rPr lang="zh-CN" altLang="en-US" smtClean="0"/>
              <a:pPr/>
              <a:t>30</a:t>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 </a:t>
            </a:r>
            <a:r>
              <a:rPr lang="en-US" altLang="zh-CN" dirty="0" err="1" smtClean="0"/>
              <a:t>WordCount</a:t>
            </a:r>
            <a:endParaRPr lang="zh-CN" altLang="en-US" dirty="0"/>
          </a:p>
        </p:txBody>
      </p:sp>
      <p:sp>
        <p:nvSpPr>
          <p:cNvPr id="3" name="内容占位符 2"/>
          <p:cNvSpPr>
            <a:spLocks noGrp="1"/>
          </p:cNvSpPr>
          <p:nvPr>
            <p:ph idx="1"/>
          </p:nvPr>
        </p:nvSpPr>
        <p:spPr>
          <a:xfrm>
            <a:off x="457200" y="1600201"/>
            <a:ext cx="8229600" cy="1180727"/>
          </a:xfrm>
        </p:spPr>
        <p:txBody>
          <a:bodyPr>
            <a:normAutofit/>
          </a:bodyPr>
          <a:lstStyle/>
          <a:p>
            <a:r>
              <a:rPr lang="en-US" altLang="zh-CN" sz="3600" dirty="0" smtClean="0"/>
              <a:t>WordCount.java</a:t>
            </a:r>
          </a:p>
          <a:p>
            <a:pPr>
              <a:buNone/>
            </a:pPr>
            <a:endParaRPr lang="en-US" altLang="zh-CN" dirty="0" smtClean="0"/>
          </a:p>
        </p:txBody>
      </p:sp>
      <p:pic>
        <p:nvPicPr>
          <p:cNvPr id="41986" name="Picture 2"/>
          <p:cNvPicPr>
            <a:picLocks noChangeAspect="1" noChangeArrowheads="1"/>
          </p:cNvPicPr>
          <p:nvPr/>
        </p:nvPicPr>
        <p:blipFill>
          <a:blip r:embed="rId3" cstate="print"/>
          <a:srcRect/>
          <a:stretch>
            <a:fillRect/>
          </a:stretch>
        </p:blipFill>
        <p:spPr bwMode="auto">
          <a:xfrm>
            <a:off x="539552" y="2204864"/>
            <a:ext cx="8372475" cy="42672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0C913308-F349-4B6D-A68A-DD1791B4A57B}" type="slidenum">
              <a:rPr lang="zh-CN" altLang="en-US" smtClean="0"/>
              <a:pPr/>
              <a:t>31</a:t>
            </a:fld>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 </a:t>
            </a:r>
            <a:r>
              <a:rPr lang="en-US" altLang="zh-CN" dirty="0" err="1" smtClean="0"/>
              <a:t>WordCount</a:t>
            </a:r>
            <a:r>
              <a:rPr lang="en-US" altLang="zh-CN" dirty="0" smtClean="0"/>
              <a:t> (cont’d)</a:t>
            </a:r>
            <a:endParaRPr lang="zh-CN" altLang="en-US" dirty="0"/>
          </a:p>
        </p:txBody>
      </p:sp>
      <p:sp>
        <p:nvSpPr>
          <p:cNvPr id="3" name="内容占位符 2"/>
          <p:cNvSpPr>
            <a:spLocks noGrp="1"/>
          </p:cNvSpPr>
          <p:nvPr>
            <p:ph idx="1"/>
          </p:nvPr>
        </p:nvSpPr>
        <p:spPr>
          <a:xfrm>
            <a:off x="457200" y="1600201"/>
            <a:ext cx="8229600" cy="1180727"/>
          </a:xfrm>
        </p:spPr>
        <p:txBody>
          <a:bodyPr>
            <a:normAutofit/>
          </a:bodyPr>
          <a:lstStyle/>
          <a:p>
            <a:r>
              <a:rPr lang="en-US" altLang="zh-CN" sz="3600" dirty="0" smtClean="0"/>
              <a:t>WordCount.java</a:t>
            </a:r>
          </a:p>
          <a:p>
            <a:pPr>
              <a:buNone/>
            </a:pPr>
            <a:endParaRPr lang="en-US" altLang="zh-CN" dirty="0" smtClean="0"/>
          </a:p>
        </p:txBody>
      </p:sp>
      <p:pic>
        <p:nvPicPr>
          <p:cNvPr id="43010" name="Picture 2"/>
          <p:cNvPicPr>
            <a:picLocks noChangeAspect="1" noChangeArrowheads="1"/>
          </p:cNvPicPr>
          <p:nvPr/>
        </p:nvPicPr>
        <p:blipFill>
          <a:blip r:embed="rId3" cstate="print"/>
          <a:srcRect/>
          <a:stretch>
            <a:fillRect/>
          </a:stretch>
        </p:blipFill>
        <p:spPr bwMode="auto">
          <a:xfrm>
            <a:off x="827584" y="2348880"/>
            <a:ext cx="7128792" cy="3961738"/>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0C913308-F349-4B6D-A68A-DD1791B4A57B}" type="slidenum">
              <a:rPr lang="zh-CN" altLang="en-US" smtClean="0"/>
              <a:pPr/>
              <a:t>32</a:t>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is Hadoop going?</a:t>
            </a:r>
            <a:endParaRPr lang="en-US" dirty="0"/>
          </a:p>
        </p:txBody>
      </p:sp>
      <p:sp>
        <p:nvSpPr>
          <p:cNvPr id="3" name="Content Placeholder 2"/>
          <p:cNvSpPr>
            <a:spLocks noGrp="1"/>
          </p:cNvSpPr>
          <p:nvPr>
            <p:ph idx="1"/>
          </p:nvPr>
        </p:nvSpPr>
        <p:spPr/>
        <p:txBody>
          <a:bodyPr/>
          <a:lstStyle/>
          <a:p>
            <a:endParaRPr lang="en-US"/>
          </a:p>
        </p:txBody>
      </p:sp>
      <p:pic>
        <p:nvPicPr>
          <p:cNvPr id="72706" name="Picture 2" descr="YARN is the future of Hadoop"/>
          <p:cNvPicPr>
            <a:picLocks noChangeAspect="1" noChangeArrowheads="1"/>
          </p:cNvPicPr>
          <p:nvPr/>
        </p:nvPicPr>
        <p:blipFill>
          <a:blip r:embed="rId3" cstate="print"/>
          <a:srcRect/>
          <a:stretch>
            <a:fillRect/>
          </a:stretch>
        </p:blipFill>
        <p:spPr bwMode="auto">
          <a:xfrm>
            <a:off x="467544" y="2204864"/>
            <a:ext cx="8172450" cy="3419475"/>
          </a:xfrm>
          <a:prstGeom prst="rect">
            <a:avLst/>
          </a:prstGeom>
          <a:noFill/>
        </p:spPr>
      </p:pic>
      <p:sp>
        <p:nvSpPr>
          <p:cNvPr id="4" name="Slide Number Placeholder 3"/>
          <p:cNvSpPr>
            <a:spLocks noGrp="1"/>
          </p:cNvSpPr>
          <p:nvPr>
            <p:ph type="sldNum" sz="quarter" idx="12"/>
          </p:nvPr>
        </p:nvSpPr>
        <p:spPr/>
        <p:txBody>
          <a:bodyPr/>
          <a:lstStyle/>
          <a:p>
            <a:fld id="{0C913308-F349-4B6D-A68A-DD1791B4A57B}" type="slidenum">
              <a:rPr lang="zh-CN" altLang="en-US" smtClean="0"/>
              <a:pPr/>
              <a:t>33</a:t>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Relevant Technologies</a:t>
            </a:r>
            <a:endParaRPr lang="zh-CN" altLang="en-US" dirty="0"/>
          </a:p>
        </p:txBody>
      </p:sp>
      <p:sp>
        <p:nvSpPr>
          <p:cNvPr id="3" name="副标题 2"/>
          <p:cNvSpPr>
            <a:spLocks noGrp="1"/>
          </p:cNvSpPr>
          <p:nvPr>
            <p:ph type="subTitle" idx="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34</a:t>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relevant to Hadoop</a:t>
            </a:r>
            <a:endParaRPr lang="en-US" dirty="0"/>
          </a:p>
        </p:txBody>
      </p:sp>
      <p:pic>
        <p:nvPicPr>
          <p:cNvPr id="10242" name="Picture 2" descr="http://gigaom2.files.wordpress.com/2011/01/hbase.jpeg"/>
          <p:cNvPicPr>
            <a:picLocks noChangeAspect="1" noChangeArrowheads="1"/>
          </p:cNvPicPr>
          <p:nvPr/>
        </p:nvPicPr>
        <p:blipFill>
          <a:blip r:embed="rId3" cstate="print"/>
          <a:srcRect/>
          <a:stretch>
            <a:fillRect/>
          </a:stretch>
        </p:blipFill>
        <p:spPr bwMode="auto">
          <a:xfrm>
            <a:off x="5364088" y="1412776"/>
            <a:ext cx="2113615" cy="1437344"/>
          </a:xfrm>
          <a:prstGeom prst="rect">
            <a:avLst/>
          </a:prstGeom>
          <a:noFill/>
        </p:spPr>
      </p:pic>
      <p:pic>
        <p:nvPicPr>
          <p:cNvPr id="5" name="Picture 2" descr="http://doc.mapr.com/download/attachments/13371605/hive_logo.png?version=1&amp;modificationDate=1380050405000&amp;api=v2"/>
          <p:cNvPicPr>
            <a:picLocks noChangeAspect="1" noChangeArrowheads="1"/>
          </p:cNvPicPr>
          <p:nvPr/>
        </p:nvPicPr>
        <p:blipFill>
          <a:blip r:embed="rId4" cstate="print"/>
          <a:srcRect/>
          <a:stretch>
            <a:fillRect/>
          </a:stretch>
        </p:blipFill>
        <p:spPr bwMode="auto">
          <a:xfrm>
            <a:off x="2051720" y="4653136"/>
            <a:ext cx="1800200" cy="1728193"/>
          </a:xfrm>
          <a:prstGeom prst="rect">
            <a:avLst/>
          </a:prstGeom>
          <a:noFill/>
        </p:spPr>
      </p:pic>
      <p:pic>
        <p:nvPicPr>
          <p:cNvPr id="46082" name="Picture 2" descr="http://p.blog.csdn.net/images/p_blog_csdn_net/accesine960/260153/o_yahoo-pic-files.jpg"/>
          <p:cNvPicPr>
            <a:picLocks noChangeAspect="1" noChangeArrowheads="1"/>
          </p:cNvPicPr>
          <p:nvPr/>
        </p:nvPicPr>
        <p:blipFill>
          <a:blip r:embed="rId5" cstate="print"/>
          <a:srcRect/>
          <a:stretch>
            <a:fillRect/>
          </a:stretch>
        </p:blipFill>
        <p:spPr bwMode="auto">
          <a:xfrm>
            <a:off x="4139952" y="4509120"/>
            <a:ext cx="1504950" cy="2143125"/>
          </a:xfrm>
          <a:prstGeom prst="rect">
            <a:avLst/>
          </a:prstGeom>
          <a:noFill/>
        </p:spPr>
      </p:pic>
      <p:pic>
        <p:nvPicPr>
          <p:cNvPr id="9" name="Picture 4" descr="http://svn.apache.org/repos/asf/hadoop/zookeeper/logo/zookeeper.jpg?p=900000"/>
          <p:cNvPicPr>
            <a:picLocks noGrp="1" noChangeAspect="1" noChangeArrowheads="1"/>
          </p:cNvPicPr>
          <p:nvPr>
            <p:ph idx="1"/>
          </p:nvPr>
        </p:nvPicPr>
        <p:blipFill>
          <a:blip r:embed="rId6" cstate="print"/>
          <a:srcRect/>
          <a:stretch>
            <a:fillRect/>
          </a:stretch>
        </p:blipFill>
        <p:spPr bwMode="auto">
          <a:xfrm>
            <a:off x="3131840" y="2276872"/>
            <a:ext cx="1917869" cy="2077691"/>
          </a:xfrm>
          <a:prstGeom prst="rect">
            <a:avLst/>
          </a:prstGeom>
          <a:noFill/>
        </p:spPr>
      </p:pic>
      <p:sp>
        <p:nvSpPr>
          <p:cNvPr id="10" name="TextBox 9"/>
          <p:cNvSpPr txBox="1"/>
          <p:nvPr/>
        </p:nvSpPr>
        <p:spPr>
          <a:xfrm>
            <a:off x="1835696" y="3645024"/>
            <a:ext cx="1656184" cy="369332"/>
          </a:xfrm>
          <a:prstGeom prst="rect">
            <a:avLst/>
          </a:prstGeom>
          <a:noFill/>
        </p:spPr>
        <p:txBody>
          <a:bodyPr wrap="square" rtlCol="0">
            <a:spAutoFit/>
          </a:bodyPr>
          <a:lstStyle/>
          <a:p>
            <a:r>
              <a:rPr lang="en-US" b="1" dirty="0" smtClean="0">
                <a:solidFill>
                  <a:srgbClr val="00B050"/>
                </a:solidFill>
              </a:rPr>
              <a:t>Zookeeper</a:t>
            </a:r>
            <a:endParaRPr lang="en-US" b="1" dirty="0">
              <a:solidFill>
                <a:srgbClr val="00B050"/>
              </a:solidFill>
            </a:endParaRPr>
          </a:p>
        </p:txBody>
      </p:sp>
      <p:sp>
        <p:nvSpPr>
          <p:cNvPr id="11" name="TextBox 10"/>
          <p:cNvSpPr txBox="1"/>
          <p:nvPr/>
        </p:nvSpPr>
        <p:spPr>
          <a:xfrm>
            <a:off x="5292080" y="5229200"/>
            <a:ext cx="1656184" cy="707886"/>
          </a:xfrm>
          <a:prstGeom prst="rect">
            <a:avLst/>
          </a:prstGeom>
          <a:noFill/>
        </p:spPr>
        <p:txBody>
          <a:bodyPr wrap="square" rtlCol="0">
            <a:spAutoFit/>
          </a:bodyPr>
          <a:lstStyle/>
          <a:p>
            <a:r>
              <a:rPr lang="en-US" sz="4000" b="1" dirty="0" smtClean="0">
                <a:solidFill>
                  <a:schemeClr val="accent6">
                    <a:lumMod val="60000"/>
                    <a:lumOff val="40000"/>
                  </a:schemeClr>
                </a:solidFill>
              </a:rPr>
              <a:t>Pig</a:t>
            </a:r>
            <a:endParaRPr lang="en-US" sz="4000" b="1" dirty="0">
              <a:solidFill>
                <a:schemeClr val="accent6">
                  <a:lumMod val="60000"/>
                  <a:lumOff val="40000"/>
                </a:schemeClr>
              </a:solidFill>
            </a:endParaRPr>
          </a:p>
        </p:txBody>
      </p:sp>
      <p:pic>
        <p:nvPicPr>
          <p:cNvPr id="46086" name="Picture 6" descr="http://www.thebuzzmedia.com/wp-content/uploads/2010/07/mongo-db-huge-logo.png"/>
          <p:cNvPicPr>
            <a:picLocks noChangeAspect="1" noChangeArrowheads="1"/>
          </p:cNvPicPr>
          <p:nvPr/>
        </p:nvPicPr>
        <p:blipFill>
          <a:blip r:embed="rId7" cstate="print"/>
          <a:srcRect/>
          <a:stretch>
            <a:fillRect/>
          </a:stretch>
        </p:blipFill>
        <p:spPr bwMode="auto">
          <a:xfrm>
            <a:off x="4905672" y="2780928"/>
            <a:ext cx="4238328" cy="1412776"/>
          </a:xfrm>
          <a:prstGeom prst="rect">
            <a:avLst/>
          </a:prstGeom>
          <a:noFill/>
        </p:spPr>
      </p:pic>
      <p:pic>
        <p:nvPicPr>
          <p:cNvPr id="46088" name="Picture 8" descr="http://mahout.apache.org/images/mantle-mahout.png"/>
          <p:cNvPicPr>
            <a:picLocks noChangeAspect="1" noChangeArrowheads="1"/>
          </p:cNvPicPr>
          <p:nvPr/>
        </p:nvPicPr>
        <p:blipFill>
          <a:blip r:embed="rId8" cstate="print"/>
          <a:srcRect/>
          <a:stretch>
            <a:fillRect/>
          </a:stretch>
        </p:blipFill>
        <p:spPr bwMode="auto">
          <a:xfrm>
            <a:off x="-756592" y="3284984"/>
            <a:ext cx="4886325" cy="1924051"/>
          </a:xfrm>
          <a:prstGeom prst="rect">
            <a:avLst/>
          </a:prstGeom>
          <a:noFill/>
        </p:spPr>
      </p:pic>
      <p:pic>
        <p:nvPicPr>
          <p:cNvPr id="46090" name="Picture 10" descr="http://www.dimagi.com/wp-content/uploads/2011/06/couchdb-logo1.png"/>
          <p:cNvPicPr>
            <a:picLocks noChangeAspect="1" noChangeArrowheads="1"/>
          </p:cNvPicPr>
          <p:nvPr/>
        </p:nvPicPr>
        <p:blipFill>
          <a:blip r:embed="rId9" cstate="print"/>
          <a:srcRect/>
          <a:stretch>
            <a:fillRect/>
          </a:stretch>
        </p:blipFill>
        <p:spPr bwMode="auto">
          <a:xfrm>
            <a:off x="6444208" y="4293096"/>
            <a:ext cx="2095500" cy="1905000"/>
          </a:xfrm>
          <a:prstGeom prst="rect">
            <a:avLst/>
          </a:prstGeom>
          <a:noFill/>
        </p:spPr>
      </p:pic>
      <p:pic>
        <p:nvPicPr>
          <p:cNvPr id="16386" name="Picture 2" descr="http://cdn-static.zdnet.com/i/story/70/00/009361/thumb.png"/>
          <p:cNvPicPr>
            <a:picLocks noChangeAspect="1" noChangeArrowheads="1"/>
          </p:cNvPicPr>
          <p:nvPr/>
        </p:nvPicPr>
        <p:blipFill>
          <a:blip r:embed="rId10" cstate="print"/>
          <a:srcRect/>
          <a:stretch>
            <a:fillRect/>
          </a:stretch>
        </p:blipFill>
        <p:spPr bwMode="auto">
          <a:xfrm>
            <a:off x="0" y="1196752"/>
            <a:ext cx="3409950" cy="2428875"/>
          </a:xfrm>
          <a:prstGeom prst="rect">
            <a:avLst/>
          </a:prstGeom>
          <a:noFill/>
        </p:spPr>
      </p:pic>
      <p:pic>
        <p:nvPicPr>
          <p:cNvPr id="74754" name="Picture 2" descr="https://encrypted-tbn1.gstatic.com/images?q=tbn:ANd9GcRDzTCM2iRNp9c1XTFZP-b-s0d5Ox2bOE6VBs7RR97J3O5jVEqL"/>
          <p:cNvPicPr>
            <a:picLocks noChangeAspect="1" noChangeArrowheads="1"/>
          </p:cNvPicPr>
          <p:nvPr/>
        </p:nvPicPr>
        <p:blipFill>
          <a:blip r:embed="rId11" cstate="print"/>
          <a:srcRect/>
          <a:stretch>
            <a:fillRect/>
          </a:stretch>
        </p:blipFill>
        <p:spPr bwMode="auto">
          <a:xfrm>
            <a:off x="251520" y="5517232"/>
            <a:ext cx="2114550" cy="1085850"/>
          </a:xfrm>
          <a:prstGeom prst="rect">
            <a:avLst/>
          </a:prstGeom>
          <a:noFill/>
        </p:spPr>
      </p:pic>
      <p:sp>
        <p:nvSpPr>
          <p:cNvPr id="3" name="Slide Number Placeholder 2"/>
          <p:cNvSpPr>
            <a:spLocks noGrp="1"/>
          </p:cNvSpPr>
          <p:nvPr>
            <p:ph type="sldNum" sz="quarter" idx="12"/>
          </p:nvPr>
        </p:nvSpPr>
        <p:spPr/>
        <p:txBody>
          <a:bodyPr/>
          <a:lstStyle/>
          <a:p>
            <a:fld id="{0C913308-F349-4B6D-A68A-DD1791B4A57B}" type="slidenum">
              <a:rPr lang="zh-CN" altLang="en-US" smtClean="0"/>
              <a:pPr/>
              <a:t>35</a:t>
            </a:fld>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Ecosystem</a:t>
            </a:r>
            <a:endParaRPr lang="en-US" dirty="0"/>
          </a:p>
        </p:txBody>
      </p:sp>
      <p:pic>
        <p:nvPicPr>
          <p:cNvPr id="88066" name="Picture 2"/>
          <p:cNvPicPr>
            <a:picLocks noChangeAspect="1" noChangeArrowheads="1"/>
          </p:cNvPicPr>
          <p:nvPr/>
        </p:nvPicPr>
        <p:blipFill>
          <a:blip r:embed="rId3" cstate="print"/>
          <a:srcRect/>
          <a:stretch>
            <a:fillRect/>
          </a:stretch>
        </p:blipFill>
        <p:spPr bwMode="auto">
          <a:xfrm>
            <a:off x="539552" y="1988840"/>
            <a:ext cx="7777314" cy="4078188"/>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0C913308-F349-4B6D-A68A-DD1791B4A57B}" type="slidenum">
              <a:rPr lang="zh-CN" altLang="en-US" smtClean="0"/>
              <a:pPr/>
              <a:t>36</a:t>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Sqoop</a:t>
            </a:r>
            <a:endParaRPr lang="en-US" dirty="0"/>
          </a:p>
        </p:txBody>
      </p:sp>
      <p:sp>
        <p:nvSpPr>
          <p:cNvPr id="3" name="Content Placeholder 2"/>
          <p:cNvSpPr>
            <a:spLocks noGrp="1"/>
          </p:cNvSpPr>
          <p:nvPr>
            <p:ph idx="1"/>
          </p:nvPr>
        </p:nvSpPr>
        <p:spPr/>
        <p:txBody>
          <a:bodyPr/>
          <a:lstStyle/>
          <a:p>
            <a:r>
              <a:rPr lang="en-US" dirty="0" smtClean="0"/>
              <a:t>Provides simple interface for importing data straight from relational DB to Hadoop.</a:t>
            </a:r>
            <a:endParaRPr lang="en-US" dirty="0"/>
          </a:p>
        </p:txBody>
      </p:sp>
      <p:pic>
        <p:nvPicPr>
          <p:cNvPr id="119810" name="Picture 2" descr="https://encrypted-tbn0.gstatic.com/images?q=tbn:ANd9GcRFeilSXmJOdWXiOwlf9AG_YKYyXkOSzwX2VWPvOhANWMAbySUX"/>
          <p:cNvPicPr>
            <a:picLocks noChangeAspect="1" noChangeArrowheads="1"/>
          </p:cNvPicPr>
          <p:nvPr/>
        </p:nvPicPr>
        <p:blipFill>
          <a:blip r:embed="rId3" cstate="print"/>
          <a:srcRect/>
          <a:stretch>
            <a:fillRect/>
          </a:stretch>
        </p:blipFill>
        <p:spPr bwMode="auto">
          <a:xfrm>
            <a:off x="2699792" y="2636913"/>
            <a:ext cx="3309829" cy="3384376"/>
          </a:xfrm>
          <a:prstGeom prst="rect">
            <a:avLst/>
          </a:prstGeom>
          <a:noFill/>
        </p:spPr>
      </p:pic>
      <p:sp>
        <p:nvSpPr>
          <p:cNvPr id="4" name="Slide Number Placeholder 3"/>
          <p:cNvSpPr>
            <a:spLocks noGrp="1"/>
          </p:cNvSpPr>
          <p:nvPr>
            <p:ph type="sldNum" sz="quarter" idx="12"/>
          </p:nvPr>
        </p:nvSpPr>
        <p:spPr/>
        <p:txBody>
          <a:bodyPr/>
          <a:lstStyle/>
          <a:p>
            <a:fld id="{0C913308-F349-4B6D-A68A-DD1791B4A57B}" type="slidenum">
              <a:rPr lang="zh-CN" altLang="en-US" smtClean="0"/>
              <a:pPr/>
              <a:t>37</a:t>
            </a:fld>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dirty="0" err="1" smtClean="0"/>
              <a:t>NoSQL</a:t>
            </a:r>
            <a:endParaRPr lang="en-US" dirty="0"/>
          </a:p>
        </p:txBody>
      </p:sp>
      <p:sp>
        <p:nvSpPr>
          <p:cNvPr id="58371" name="Rectangle 3"/>
          <p:cNvSpPr>
            <a:spLocks noGrp="1" noChangeArrowheads="1"/>
          </p:cNvSpPr>
          <p:nvPr>
            <p:ph type="body" idx="1"/>
          </p:nvPr>
        </p:nvSpPr>
        <p:spPr/>
        <p:txBody>
          <a:bodyPr>
            <a:normAutofit fontScale="85000" lnSpcReduction="10000"/>
          </a:bodyPr>
          <a:lstStyle/>
          <a:p>
            <a:r>
              <a:rPr lang="en-US" dirty="0" smtClean="0"/>
              <a:t>HDFS- Append only file system</a:t>
            </a:r>
          </a:p>
          <a:p>
            <a:pPr lvl="1"/>
            <a:r>
              <a:rPr lang="en-US" sz="2600" dirty="0" smtClean="0"/>
              <a:t> A file once created, written, and closed need not be changed. </a:t>
            </a:r>
          </a:p>
          <a:p>
            <a:pPr lvl="1"/>
            <a:r>
              <a:rPr lang="en-US" sz="2600" dirty="0" smtClean="0"/>
              <a:t>To modify any portion of a file that is already written, one must rewrite the entire file and replace the old file.</a:t>
            </a:r>
          </a:p>
          <a:p>
            <a:pPr lvl="1"/>
            <a:r>
              <a:rPr lang="en-US" sz="2600" dirty="0" smtClean="0"/>
              <a:t>Not efficient for random read/write.</a:t>
            </a:r>
          </a:p>
          <a:p>
            <a:pPr lvl="1"/>
            <a:r>
              <a:rPr lang="en-US" sz="2600" dirty="0" smtClean="0"/>
              <a:t>Use relational database? Not scalable.</a:t>
            </a:r>
          </a:p>
          <a:p>
            <a:r>
              <a:rPr lang="en-US" dirty="0" smtClean="0"/>
              <a:t>Solution: </a:t>
            </a:r>
            <a:r>
              <a:rPr lang="en-US" dirty="0" err="1" smtClean="0"/>
              <a:t>NoSQL</a:t>
            </a:r>
            <a:endParaRPr lang="en-US" dirty="0" smtClean="0"/>
          </a:p>
          <a:p>
            <a:pPr lvl="1"/>
            <a:r>
              <a:rPr lang="en-US" sz="2400" dirty="0" smtClean="0"/>
              <a:t>Stands </a:t>
            </a:r>
            <a:r>
              <a:rPr lang="en-US" sz="2400" dirty="0"/>
              <a:t>for </a:t>
            </a:r>
            <a:r>
              <a:rPr lang="en-US" sz="2400" b="1" dirty="0"/>
              <a:t>N</a:t>
            </a:r>
            <a:r>
              <a:rPr lang="en-US" sz="2400" dirty="0"/>
              <a:t>ot </a:t>
            </a:r>
            <a:r>
              <a:rPr lang="en-US" sz="2400" b="1" dirty="0"/>
              <a:t>O</a:t>
            </a:r>
            <a:r>
              <a:rPr lang="en-US" sz="2400" dirty="0"/>
              <a:t>nly </a:t>
            </a:r>
            <a:r>
              <a:rPr lang="en-US" sz="2400" b="1" dirty="0" smtClean="0"/>
              <a:t>SQL.</a:t>
            </a:r>
            <a:endParaRPr lang="en-US" sz="2400" b="1" dirty="0"/>
          </a:p>
          <a:p>
            <a:pPr lvl="1"/>
            <a:r>
              <a:rPr lang="en-US" sz="2400" dirty="0"/>
              <a:t>Class of non-relational data storage </a:t>
            </a:r>
            <a:r>
              <a:rPr lang="en-US" sz="2400" dirty="0" smtClean="0"/>
              <a:t>systems.</a:t>
            </a:r>
            <a:endParaRPr lang="en-US" sz="2400" dirty="0"/>
          </a:p>
          <a:p>
            <a:pPr lvl="1"/>
            <a:r>
              <a:rPr lang="en-US" sz="2400" dirty="0"/>
              <a:t>Usually do not require a </a:t>
            </a:r>
            <a:r>
              <a:rPr lang="en-US" sz="2400" dirty="0" smtClean="0"/>
              <a:t>pre-defined table schema in advance.</a:t>
            </a:r>
          </a:p>
          <a:p>
            <a:pPr lvl="1"/>
            <a:r>
              <a:rPr lang="en-US" sz="2400" dirty="0" smtClean="0"/>
              <a:t>Scale horizontally.</a:t>
            </a:r>
          </a:p>
          <a:p>
            <a:pPr lvl="2"/>
            <a:r>
              <a:rPr lang="en-US" sz="2000" dirty="0" smtClean="0"/>
              <a:t>VS vertically.</a:t>
            </a:r>
          </a:p>
          <a:p>
            <a:endParaRPr lang="en-US" sz="2400" dirty="0" smtClean="0"/>
          </a:p>
          <a:p>
            <a:pPr lvl="1"/>
            <a:endParaRPr lang="en-US" sz="2000" dirty="0"/>
          </a:p>
        </p:txBody>
      </p:sp>
      <p:sp>
        <p:nvSpPr>
          <p:cNvPr id="2" name="Slide Number Placeholder 1"/>
          <p:cNvSpPr>
            <a:spLocks noGrp="1"/>
          </p:cNvSpPr>
          <p:nvPr>
            <p:ph type="sldNum" sz="quarter" idx="12"/>
          </p:nvPr>
        </p:nvSpPr>
        <p:spPr/>
        <p:txBody>
          <a:bodyPr/>
          <a:lstStyle/>
          <a:p>
            <a:fld id="{0C913308-F349-4B6D-A68A-DD1791B4A57B}" type="slidenum">
              <a:rPr lang="zh-CN" altLang="en-US" smtClean="0"/>
              <a:pPr/>
              <a:t>38</a:t>
            </a:fld>
            <a:endParaRPr lang="zh-CN" altLang="en-US"/>
          </a:p>
        </p:txBody>
      </p:sp>
    </p:spTree>
    <p:extLst>
      <p:ext uri="{BB962C8B-B14F-4D97-AF65-F5344CB8AC3E}">
        <p14:creationId xmlns:p14="http://schemas.microsoft.com/office/powerpoint/2010/main" val="11590926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NoSQL</a:t>
            </a:r>
            <a:endParaRPr lang="en-US" dirty="0"/>
          </a:p>
        </p:txBody>
      </p:sp>
      <p:sp>
        <p:nvSpPr>
          <p:cNvPr id="3" name="Content Placeholder 2"/>
          <p:cNvSpPr>
            <a:spLocks noGrp="1"/>
          </p:cNvSpPr>
          <p:nvPr>
            <p:ph idx="1"/>
          </p:nvPr>
        </p:nvSpPr>
        <p:spPr/>
        <p:txBody>
          <a:bodyPr>
            <a:normAutofit fontScale="77500" lnSpcReduction="20000"/>
          </a:bodyPr>
          <a:lstStyle/>
          <a:p>
            <a:r>
              <a:rPr lang="en-US" sz="3300" dirty="0" err="1" smtClean="0"/>
              <a:t>NoSQL</a:t>
            </a:r>
            <a:r>
              <a:rPr lang="en-US" sz="3300" dirty="0" smtClean="0"/>
              <a:t> data store models:</a:t>
            </a:r>
          </a:p>
          <a:p>
            <a:pPr lvl="1"/>
            <a:r>
              <a:rPr lang="en-US" sz="2900" dirty="0" smtClean="0"/>
              <a:t>Document store</a:t>
            </a:r>
          </a:p>
          <a:p>
            <a:pPr lvl="1"/>
            <a:r>
              <a:rPr lang="en-US" sz="2900" dirty="0" smtClean="0"/>
              <a:t>Wide-column store</a:t>
            </a:r>
          </a:p>
          <a:p>
            <a:pPr lvl="1"/>
            <a:r>
              <a:rPr lang="en-US" sz="2900" dirty="0" smtClean="0"/>
              <a:t>Key Value store</a:t>
            </a:r>
          </a:p>
          <a:p>
            <a:pPr lvl="1"/>
            <a:r>
              <a:rPr lang="en-US" sz="2900" dirty="0" smtClean="0"/>
              <a:t>Graph store</a:t>
            </a:r>
          </a:p>
          <a:p>
            <a:pPr lvl="1"/>
            <a:endParaRPr lang="en-US" sz="2900" dirty="0" smtClean="0"/>
          </a:p>
          <a:p>
            <a:r>
              <a:rPr lang="en-US" sz="3300" dirty="0" err="1" smtClean="0"/>
              <a:t>NoSQL</a:t>
            </a:r>
            <a:r>
              <a:rPr lang="en-US" sz="3300" dirty="0" smtClean="0"/>
              <a:t> Examples:</a:t>
            </a:r>
          </a:p>
          <a:p>
            <a:pPr lvl="1"/>
            <a:r>
              <a:rPr lang="en-US" sz="2000" dirty="0" err="1" smtClean="0"/>
              <a:t>HBase</a:t>
            </a:r>
            <a:endParaRPr lang="en-US" sz="2000" dirty="0" smtClean="0"/>
          </a:p>
          <a:p>
            <a:pPr lvl="1"/>
            <a:r>
              <a:rPr lang="en-US" sz="2000" dirty="0" smtClean="0"/>
              <a:t>Cassandra</a:t>
            </a:r>
          </a:p>
          <a:p>
            <a:pPr lvl="1"/>
            <a:r>
              <a:rPr lang="en-US" sz="2000" dirty="0" err="1" smtClean="0"/>
              <a:t>MongoDB</a:t>
            </a:r>
            <a:endParaRPr lang="en-US" sz="2000" dirty="0" smtClean="0"/>
          </a:p>
          <a:p>
            <a:pPr lvl="1"/>
            <a:r>
              <a:rPr lang="en-US" sz="2000" dirty="0" err="1" smtClean="0"/>
              <a:t>CouchDB</a:t>
            </a:r>
            <a:endParaRPr lang="en-US" sz="2000" dirty="0" smtClean="0"/>
          </a:p>
          <a:p>
            <a:pPr lvl="1"/>
            <a:r>
              <a:rPr lang="en-US" sz="2000" dirty="0" err="1" smtClean="0"/>
              <a:t>Redis</a:t>
            </a:r>
            <a:endParaRPr lang="en-US" sz="2000" dirty="0" smtClean="0"/>
          </a:p>
          <a:p>
            <a:pPr lvl="1"/>
            <a:r>
              <a:rPr lang="en-US" sz="2000" dirty="0" err="1" smtClean="0"/>
              <a:t>Riak</a:t>
            </a:r>
            <a:endParaRPr lang="en-US" sz="2000" dirty="0" smtClean="0"/>
          </a:p>
          <a:p>
            <a:pPr lvl="1"/>
            <a:r>
              <a:rPr lang="en-US" sz="2000" dirty="0" smtClean="0"/>
              <a:t>Neo4J</a:t>
            </a:r>
          </a:p>
          <a:p>
            <a:pPr lvl="1"/>
            <a:r>
              <a:rPr lang="en-US" sz="2000" dirty="0" smtClean="0"/>
              <a:t>….</a:t>
            </a:r>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39</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Why Hadoop? </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Hadoop addresses “big data” challenges.</a:t>
            </a:r>
          </a:p>
          <a:p>
            <a:r>
              <a:rPr lang="en-US" altLang="zh-CN" dirty="0" smtClean="0"/>
              <a:t>“Big data” creates large business values today.</a:t>
            </a:r>
          </a:p>
          <a:p>
            <a:pPr lvl="1"/>
            <a:r>
              <a:rPr lang="en-US" altLang="zh-CN" dirty="0" smtClean="0"/>
              <a:t>$10.2 billion worldwide revenue from big data analytics in 2013*.</a:t>
            </a:r>
          </a:p>
          <a:p>
            <a:pPr lvl="1"/>
            <a:endParaRPr lang="en-US" altLang="zh-CN" dirty="0" smtClean="0"/>
          </a:p>
          <a:p>
            <a:r>
              <a:rPr lang="en-US" altLang="zh-CN" dirty="0" smtClean="0"/>
              <a:t>Various industries face “big data” challenges. Without an efficient data processing approach, the data cannot create business values.</a:t>
            </a:r>
          </a:p>
          <a:p>
            <a:pPr lvl="1"/>
            <a:r>
              <a:rPr lang="en-US" altLang="zh-CN" dirty="0" smtClean="0"/>
              <a:t>Many firms end up creating large amounts of data that they are unable to gain any insight from.</a:t>
            </a:r>
          </a:p>
          <a:p>
            <a:pPr lvl="1"/>
            <a:endParaRPr lang="en-US" altLang="zh-CN" dirty="0" smtClean="0"/>
          </a:p>
          <a:p>
            <a:pPr lvl="8"/>
            <a:endParaRPr lang="en-US" altLang="zh-CN" dirty="0" smtClean="0"/>
          </a:p>
          <a:p>
            <a:endParaRPr lang="en-US" altLang="zh-CN" dirty="0" smtClean="0"/>
          </a:p>
        </p:txBody>
      </p:sp>
      <p:sp>
        <p:nvSpPr>
          <p:cNvPr id="4" name="TextBox 3"/>
          <p:cNvSpPr txBox="1"/>
          <p:nvPr/>
        </p:nvSpPr>
        <p:spPr>
          <a:xfrm>
            <a:off x="755576" y="6237312"/>
            <a:ext cx="7308304" cy="369332"/>
          </a:xfrm>
          <a:prstGeom prst="rect">
            <a:avLst/>
          </a:prstGeom>
          <a:noFill/>
        </p:spPr>
        <p:txBody>
          <a:bodyPr wrap="square" rtlCol="0">
            <a:spAutoFit/>
          </a:bodyPr>
          <a:lstStyle/>
          <a:p>
            <a:r>
              <a:rPr lang="en-US" altLang="zh-CN" dirty="0" smtClean="0"/>
              <a:t>*http://wikibon.org/</a:t>
            </a:r>
            <a:endParaRPr lang="zh-CN" altLang="en-US" dirty="0"/>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pPr/>
              <a:t>4</a:t>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HBase</a:t>
            </a:r>
            <a:endParaRPr lang="en-US" dirty="0"/>
          </a:p>
        </p:txBody>
      </p:sp>
      <p:sp>
        <p:nvSpPr>
          <p:cNvPr id="3" name="Content Placeholder 2"/>
          <p:cNvSpPr>
            <a:spLocks noGrp="1"/>
          </p:cNvSpPr>
          <p:nvPr>
            <p:ph idx="1"/>
          </p:nvPr>
        </p:nvSpPr>
        <p:spPr/>
        <p:txBody>
          <a:bodyPr/>
          <a:lstStyle/>
          <a:p>
            <a:r>
              <a:rPr lang="en-US" dirty="0" err="1" smtClean="0"/>
              <a:t>HBase</a:t>
            </a:r>
            <a:endParaRPr lang="en-US" dirty="0" smtClean="0"/>
          </a:p>
          <a:p>
            <a:pPr lvl="1"/>
            <a:r>
              <a:rPr lang="en-US" dirty="0" smtClean="0"/>
              <a:t>Hadoop Database.</a:t>
            </a:r>
          </a:p>
          <a:p>
            <a:pPr lvl="2"/>
            <a:r>
              <a:rPr lang="en-US" dirty="0" smtClean="0"/>
              <a:t>Good integration with Hadoop.</a:t>
            </a:r>
          </a:p>
          <a:p>
            <a:pPr lvl="1"/>
            <a:r>
              <a:rPr lang="en-US" dirty="0" smtClean="0"/>
              <a:t>A </a:t>
            </a:r>
            <a:r>
              <a:rPr lang="en-US" dirty="0" err="1" smtClean="0"/>
              <a:t>datastore</a:t>
            </a:r>
            <a:r>
              <a:rPr lang="en-US" dirty="0" smtClean="0"/>
              <a:t> on HDFS that supports random read and write.</a:t>
            </a:r>
          </a:p>
          <a:p>
            <a:pPr lvl="1"/>
            <a:r>
              <a:rPr lang="en-US" dirty="0" smtClean="0"/>
              <a:t>A distributed database modeled after Google </a:t>
            </a:r>
            <a:r>
              <a:rPr lang="en-US" dirty="0" err="1" smtClean="0"/>
              <a:t>BigTable</a:t>
            </a:r>
            <a:r>
              <a:rPr lang="en-US" dirty="0" smtClean="0"/>
              <a:t>.</a:t>
            </a:r>
          </a:p>
          <a:p>
            <a:pPr lvl="1"/>
            <a:r>
              <a:rPr lang="en-US" dirty="0" smtClean="0"/>
              <a:t>Best fit for very large Hadoop projects.</a:t>
            </a:r>
          </a:p>
          <a:p>
            <a:endParaRPr 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40</a:t>
            </a:fld>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between </a:t>
            </a:r>
            <a:r>
              <a:rPr lang="en-US" dirty="0" err="1" smtClean="0"/>
              <a:t>NoSQLs</a:t>
            </a:r>
            <a:endParaRPr lang="en-US" dirty="0"/>
          </a:p>
        </p:txBody>
      </p:sp>
      <p:sp>
        <p:nvSpPr>
          <p:cNvPr id="3" name="Content Placeholder 2"/>
          <p:cNvSpPr>
            <a:spLocks noGrp="1"/>
          </p:cNvSpPr>
          <p:nvPr>
            <p:ph idx="1"/>
          </p:nvPr>
        </p:nvSpPr>
        <p:spPr/>
        <p:txBody>
          <a:bodyPr>
            <a:normAutofit fontScale="92500"/>
          </a:bodyPr>
          <a:lstStyle/>
          <a:p>
            <a:r>
              <a:rPr lang="en-US" dirty="0" smtClean="0"/>
              <a:t>The following articles and websites provide a comparison on pros and cons of different </a:t>
            </a:r>
            <a:r>
              <a:rPr lang="en-US" dirty="0" err="1" smtClean="0"/>
              <a:t>NoSQLs</a:t>
            </a:r>
            <a:endParaRPr lang="en-US" dirty="0" smtClean="0"/>
          </a:p>
          <a:p>
            <a:pPr lvl="1"/>
            <a:r>
              <a:rPr lang="en-US" dirty="0" smtClean="0"/>
              <a:t>Articles</a:t>
            </a:r>
            <a:endParaRPr lang="en-US" dirty="0" smtClean="0">
              <a:hlinkClick r:id="rId3"/>
            </a:endParaRPr>
          </a:p>
          <a:p>
            <a:pPr lvl="2"/>
            <a:r>
              <a:rPr lang="en-US" dirty="0" smtClean="0">
                <a:hlinkClick r:id="rId3"/>
              </a:rPr>
              <a:t>http://blog.markedup.com/2013/02/cassandra-hive-and-hadoop-how-we-picked-our-analytics-stack/</a:t>
            </a:r>
            <a:endParaRPr lang="en-US" dirty="0" smtClean="0"/>
          </a:p>
          <a:p>
            <a:pPr lvl="2"/>
            <a:r>
              <a:rPr lang="en-US" dirty="0" smtClean="0">
                <a:hlinkClick r:id="rId4"/>
              </a:rPr>
              <a:t>http://kkovacs.eu/cassandra-vs-mongodb-vs-couchdb-vs-redis/</a:t>
            </a:r>
            <a:endParaRPr lang="en-US" dirty="0" smtClean="0"/>
          </a:p>
          <a:p>
            <a:pPr lvl="1"/>
            <a:r>
              <a:rPr lang="en-US" dirty="0" smtClean="0"/>
              <a:t>DB Engine Comparison</a:t>
            </a:r>
          </a:p>
          <a:p>
            <a:pPr lvl="2"/>
            <a:r>
              <a:rPr lang="en-US" dirty="0" smtClean="0">
                <a:hlinkClick r:id="rId5"/>
              </a:rPr>
              <a:t>http://db-engines.com/en/systems/MongoDB%3BHBase</a:t>
            </a:r>
            <a:endParaRPr 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41</a:t>
            </a:fld>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for High-Level Languages</a:t>
            </a:r>
            <a:endParaRPr lang="en-US" dirty="0"/>
          </a:p>
        </p:txBody>
      </p:sp>
      <p:sp>
        <p:nvSpPr>
          <p:cNvPr id="3" name="Content Placeholder 2"/>
          <p:cNvSpPr>
            <a:spLocks noGrp="1"/>
          </p:cNvSpPr>
          <p:nvPr>
            <p:ph idx="1"/>
          </p:nvPr>
        </p:nvSpPr>
        <p:spPr/>
        <p:txBody>
          <a:bodyPr/>
          <a:lstStyle/>
          <a:p>
            <a:r>
              <a:rPr lang="en-US" dirty="0" smtClean="0"/>
              <a:t>Hadoop is great for large data processing!</a:t>
            </a:r>
          </a:p>
          <a:p>
            <a:pPr lvl="1"/>
            <a:r>
              <a:rPr lang="en-US" dirty="0" smtClean="0"/>
              <a:t>But writing </a:t>
            </a:r>
            <a:r>
              <a:rPr lang="en-US" dirty="0" err="1" smtClean="0"/>
              <a:t>Mappers</a:t>
            </a:r>
            <a:r>
              <a:rPr lang="en-US" dirty="0" smtClean="0"/>
              <a:t> and Reducers for everything is verbose and slow.</a:t>
            </a:r>
          </a:p>
          <a:p>
            <a:r>
              <a:rPr lang="en-US" dirty="0" smtClean="0"/>
              <a:t>Solution: develop higher-level data processing languages.</a:t>
            </a:r>
          </a:p>
          <a:p>
            <a:pPr lvl="1"/>
            <a:r>
              <a:rPr lang="en-US" dirty="0" smtClean="0"/>
              <a:t>Hive: </a:t>
            </a:r>
            <a:r>
              <a:rPr lang="en-US" dirty="0" err="1" smtClean="0"/>
              <a:t>HiveQL</a:t>
            </a:r>
            <a:r>
              <a:rPr lang="en-US" dirty="0" smtClean="0"/>
              <a:t> is like SQL.</a:t>
            </a:r>
          </a:p>
          <a:p>
            <a:pPr lvl="1"/>
            <a:r>
              <a:rPr lang="en-US" dirty="0" smtClean="0"/>
              <a:t>Pig: Pig Latin similar to Perl.</a:t>
            </a:r>
            <a:endParaRPr 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42</a:t>
            </a:fld>
            <a:endParaRPr lang="zh-CN" altLang="en-US"/>
          </a:p>
        </p:txBody>
      </p:sp>
    </p:spTree>
    <p:extLst>
      <p:ext uri="{BB962C8B-B14F-4D97-AF65-F5344CB8AC3E}">
        <p14:creationId xmlns:p14="http://schemas.microsoft.com/office/powerpoint/2010/main" val="2926669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a:t>
            </a:r>
            <a:endParaRPr lang="en-US" dirty="0"/>
          </a:p>
        </p:txBody>
      </p:sp>
      <p:sp>
        <p:nvSpPr>
          <p:cNvPr id="3" name="Content Placeholder 2"/>
          <p:cNvSpPr>
            <a:spLocks noGrp="1"/>
          </p:cNvSpPr>
          <p:nvPr>
            <p:ph idx="1"/>
          </p:nvPr>
        </p:nvSpPr>
        <p:spPr/>
        <p:txBody>
          <a:bodyPr>
            <a:normAutofit/>
          </a:bodyPr>
          <a:lstStyle/>
          <a:p>
            <a:r>
              <a:rPr lang="en-US" dirty="0" smtClean="0"/>
              <a:t>Hive: data warehousing application based on Hadoop.</a:t>
            </a:r>
          </a:p>
          <a:p>
            <a:pPr lvl="1"/>
            <a:r>
              <a:rPr lang="en-US" dirty="0" smtClean="0"/>
              <a:t>Query language is </a:t>
            </a:r>
            <a:r>
              <a:rPr lang="en-US" dirty="0" err="1" smtClean="0"/>
              <a:t>HiveQL</a:t>
            </a:r>
            <a:r>
              <a:rPr lang="en-US" dirty="0" smtClean="0"/>
              <a:t>, which looks similar to SQL.</a:t>
            </a:r>
          </a:p>
          <a:p>
            <a:pPr lvl="1"/>
            <a:r>
              <a:rPr lang="en-US" dirty="0" smtClean="0"/>
              <a:t>Translate </a:t>
            </a:r>
            <a:r>
              <a:rPr lang="en-US" dirty="0" err="1" smtClean="0"/>
              <a:t>HiveQL</a:t>
            </a:r>
            <a:r>
              <a:rPr lang="en-US" dirty="0" smtClean="0"/>
              <a:t> into MapReduce jobs.</a:t>
            </a:r>
          </a:p>
          <a:p>
            <a:pPr lvl="1"/>
            <a:r>
              <a:rPr lang="en-US" dirty="0" smtClean="0"/>
              <a:t>Store &amp; manage data on HDFS.</a:t>
            </a:r>
          </a:p>
          <a:p>
            <a:pPr lvl="1"/>
            <a:r>
              <a:rPr lang="en-US" dirty="0" smtClean="0"/>
              <a:t>Can be used as an interface for </a:t>
            </a:r>
            <a:r>
              <a:rPr lang="en-US" dirty="0" err="1" smtClean="0"/>
              <a:t>HBase</a:t>
            </a:r>
            <a:r>
              <a:rPr lang="en-US" dirty="0" smtClean="0"/>
              <a:t>, </a:t>
            </a:r>
            <a:r>
              <a:rPr lang="en-US" dirty="0" err="1" smtClean="0"/>
              <a:t>MongoDB</a:t>
            </a:r>
            <a:r>
              <a:rPr lang="en-US" dirty="0" smtClean="0"/>
              <a:t> etc.</a:t>
            </a:r>
          </a:p>
          <a:p>
            <a:endParaRPr 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43</a:t>
            </a:fld>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WordCount.hql</a:t>
            </a:r>
            <a:endParaRPr lang="en-US" dirty="0"/>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3" cstate="print"/>
          <a:srcRect t="8696" b="52174"/>
          <a:stretch>
            <a:fillRect/>
          </a:stretch>
        </p:blipFill>
        <p:spPr bwMode="auto">
          <a:xfrm>
            <a:off x="323528" y="1844824"/>
            <a:ext cx="8589800" cy="216024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0C913308-F349-4B6D-A68A-DD1791B4A57B}" type="slidenum">
              <a:rPr lang="zh-CN" altLang="en-US" smtClean="0"/>
              <a:pPr/>
              <a:t>44</a:t>
            </a:fld>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Pig</a:t>
            </a:r>
            <a:endParaRPr lang="en-US" dirty="0"/>
          </a:p>
        </p:txBody>
      </p:sp>
      <p:sp>
        <p:nvSpPr>
          <p:cNvPr id="3" name="Content Placeholder 2"/>
          <p:cNvSpPr>
            <a:spLocks noGrp="1"/>
          </p:cNvSpPr>
          <p:nvPr>
            <p:ph idx="1"/>
          </p:nvPr>
        </p:nvSpPr>
        <p:spPr/>
        <p:txBody>
          <a:bodyPr>
            <a:normAutofit/>
          </a:bodyPr>
          <a:lstStyle/>
          <a:p>
            <a:r>
              <a:rPr lang="en-US" dirty="0" smtClean="0"/>
              <a:t>A high-level platform for creating MapReduce programs used i</a:t>
            </a:r>
            <a:r>
              <a:rPr lang="en-US" altLang="zh-CN" dirty="0" smtClean="0"/>
              <a:t>n </a:t>
            </a:r>
            <a:r>
              <a:rPr lang="en-US" dirty="0" smtClean="0"/>
              <a:t>Hadoop.</a:t>
            </a:r>
          </a:p>
          <a:p>
            <a:r>
              <a:rPr lang="en-US" dirty="0" smtClean="0"/>
              <a:t>Translate into efficient sequences of one or more MapReduce jobs.</a:t>
            </a:r>
          </a:p>
          <a:p>
            <a:r>
              <a:rPr lang="en-US" dirty="0" smtClean="0"/>
              <a:t>Executing the MapReduce jobs.</a:t>
            </a:r>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45</a:t>
            </a:fld>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Pig WordCount.hql</a:t>
            </a:r>
            <a:endParaRPr lang="en-US" dirty="0"/>
          </a:p>
        </p:txBody>
      </p:sp>
      <p:sp>
        <p:nvSpPr>
          <p:cNvPr id="3" name="Content Placeholder 2"/>
          <p:cNvSpPr>
            <a:spLocks noGrp="1"/>
          </p:cNvSpPr>
          <p:nvPr>
            <p:ph idx="1"/>
          </p:nvPr>
        </p:nvSpPr>
        <p:spPr/>
        <p:txBody>
          <a:bodyPr/>
          <a:lstStyle/>
          <a:p>
            <a:r>
              <a:rPr lang="en-US" dirty="0" smtClean="0"/>
              <a:t>A = load './input/';</a:t>
            </a:r>
            <a:br>
              <a:rPr lang="en-US" dirty="0" smtClean="0"/>
            </a:br>
            <a:r>
              <a:rPr lang="en-US" dirty="0" smtClean="0"/>
              <a:t>B = </a:t>
            </a:r>
            <a:r>
              <a:rPr lang="en-US" dirty="0" err="1" smtClean="0"/>
              <a:t>foreach</a:t>
            </a:r>
            <a:r>
              <a:rPr lang="en-US" dirty="0" smtClean="0"/>
              <a:t> A generate flatten(TOKENIZE((</a:t>
            </a:r>
            <a:r>
              <a:rPr lang="en-US" dirty="0" err="1" smtClean="0"/>
              <a:t>chararray</a:t>
            </a:r>
            <a:r>
              <a:rPr lang="en-US" dirty="0" smtClean="0"/>
              <a:t>)$0)) as word;</a:t>
            </a:r>
            <a:br>
              <a:rPr lang="en-US" dirty="0" smtClean="0"/>
            </a:br>
            <a:r>
              <a:rPr lang="en-US" dirty="0" smtClean="0"/>
              <a:t>C = group B by word;</a:t>
            </a:r>
            <a:br>
              <a:rPr lang="en-US" dirty="0" smtClean="0"/>
            </a:br>
            <a:r>
              <a:rPr lang="en-US" dirty="0" smtClean="0"/>
              <a:t>D = </a:t>
            </a:r>
            <a:r>
              <a:rPr lang="en-US" dirty="0" err="1" smtClean="0"/>
              <a:t>foreach</a:t>
            </a:r>
            <a:r>
              <a:rPr lang="en-US" dirty="0" smtClean="0"/>
              <a:t> C generate COUNT(B), group;</a:t>
            </a:r>
            <a:br>
              <a:rPr lang="en-US" dirty="0" smtClean="0"/>
            </a:br>
            <a:r>
              <a:rPr lang="en-US" dirty="0" smtClean="0"/>
              <a:t>store D into './</a:t>
            </a:r>
            <a:r>
              <a:rPr lang="en-US" dirty="0" err="1" smtClean="0"/>
              <a:t>wordcount</a:t>
            </a:r>
            <a:r>
              <a:rPr lang="en-US" dirty="0" smtClean="0"/>
              <a:t>';</a:t>
            </a:r>
            <a:endParaRPr 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46</a:t>
            </a:fld>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Mahout</a:t>
            </a:r>
            <a:endParaRPr lang="en-US" dirty="0"/>
          </a:p>
        </p:txBody>
      </p:sp>
      <p:sp>
        <p:nvSpPr>
          <p:cNvPr id="3" name="Content Placeholder 2"/>
          <p:cNvSpPr>
            <a:spLocks noGrp="1"/>
          </p:cNvSpPr>
          <p:nvPr>
            <p:ph idx="1"/>
          </p:nvPr>
        </p:nvSpPr>
        <p:spPr/>
        <p:txBody>
          <a:bodyPr/>
          <a:lstStyle/>
          <a:p>
            <a:r>
              <a:rPr lang="en-US" dirty="0" smtClean="0"/>
              <a:t>A scalable data mining engine on Hadoop (and other clusters).</a:t>
            </a:r>
          </a:p>
          <a:p>
            <a:pPr lvl="1"/>
            <a:r>
              <a:rPr lang="en-US" dirty="0" smtClean="0"/>
              <a:t>“Weka on Hadoop Cluster”.</a:t>
            </a:r>
          </a:p>
          <a:p>
            <a:r>
              <a:rPr lang="en-US" dirty="0" smtClean="0"/>
              <a:t>Steps:</a:t>
            </a:r>
          </a:p>
          <a:p>
            <a:pPr lvl="1"/>
            <a:r>
              <a:rPr lang="en-US" dirty="0" smtClean="0"/>
              <a:t>1) Prepare the input data on HDFS.</a:t>
            </a:r>
          </a:p>
          <a:p>
            <a:pPr lvl="1"/>
            <a:r>
              <a:rPr lang="en-US" dirty="0" smtClean="0"/>
              <a:t>2) Run a data mining algorithm using Mahout on the master node.</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47</a:t>
            </a:fld>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Mahout</a:t>
            </a:r>
            <a:endParaRPr lang="en-US" dirty="0"/>
          </a:p>
        </p:txBody>
      </p:sp>
      <p:sp>
        <p:nvSpPr>
          <p:cNvPr id="3" name="Content Placeholder 2"/>
          <p:cNvSpPr>
            <a:spLocks noGrp="1"/>
          </p:cNvSpPr>
          <p:nvPr>
            <p:ph idx="1"/>
          </p:nvPr>
        </p:nvSpPr>
        <p:spPr/>
        <p:txBody>
          <a:bodyPr>
            <a:normAutofit fontScale="62500" lnSpcReduction="20000"/>
          </a:bodyPr>
          <a:lstStyle/>
          <a:p>
            <a:pPr fontAlgn="base"/>
            <a:r>
              <a:rPr lang="en-US" b="1" dirty="0" smtClean="0"/>
              <a:t>Mahout currently has</a:t>
            </a:r>
          </a:p>
          <a:p>
            <a:pPr lvl="1" fontAlgn="base"/>
            <a:r>
              <a:rPr lang="en-US" dirty="0" smtClean="0"/>
              <a:t>Collaborative Filtering.</a:t>
            </a:r>
          </a:p>
          <a:p>
            <a:pPr lvl="1" fontAlgn="base"/>
            <a:r>
              <a:rPr lang="en-US" dirty="0" smtClean="0"/>
              <a:t>User and Item based recommenders.</a:t>
            </a:r>
          </a:p>
          <a:p>
            <a:pPr lvl="1" fontAlgn="base"/>
            <a:r>
              <a:rPr lang="en-US" dirty="0" smtClean="0"/>
              <a:t>K-Means, Fuzzy K-Means clustering.</a:t>
            </a:r>
          </a:p>
          <a:p>
            <a:pPr lvl="1" fontAlgn="base"/>
            <a:r>
              <a:rPr lang="en-US" dirty="0" smtClean="0"/>
              <a:t>Mean Shift clustering.</a:t>
            </a:r>
          </a:p>
          <a:p>
            <a:pPr lvl="1" fontAlgn="base"/>
            <a:r>
              <a:rPr lang="en-US" dirty="0" smtClean="0"/>
              <a:t>Dirichlet process clustering.</a:t>
            </a:r>
          </a:p>
          <a:p>
            <a:pPr lvl="1" fontAlgn="base"/>
            <a:r>
              <a:rPr lang="en-US" dirty="0" smtClean="0"/>
              <a:t>Latent Dirichlet Allocation.</a:t>
            </a:r>
          </a:p>
          <a:p>
            <a:pPr lvl="1" fontAlgn="base"/>
            <a:r>
              <a:rPr lang="en-US" dirty="0" smtClean="0"/>
              <a:t>Singular value decomposition.</a:t>
            </a:r>
          </a:p>
          <a:p>
            <a:pPr lvl="1" fontAlgn="base"/>
            <a:r>
              <a:rPr lang="en-US" dirty="0" smtClean="0"/>
              <a:t>Parallel Frequent Pattern mining.</a:t>
            </a:r>
          </a:p>
          <a:p>
            <a:pPr lvl="1" fontAlgn="base"/>
            <a:r>
              <a:rPr lang="en-US" dirty="0" smtClean="0"/>
              <a:t>Complementary Naive </a:t>
            </a:r>
            <a:r>
              <a:rPr lang="en-US" dirty="0" err="1" smtClean="0"/>
              <a:t>Bayes</a:t>
            </a:r>
            <a:r>
              <a:rPr lang="en-US" dirty="0" smtClean="0"/>
              <a:t> classifier.</a:t>
            </a:r>
          </a:p>
          <a:p>
            <a:pPr lvl="1" fontAlgn="base"/>
            <a:r>
              <a:rPr lang="en-US" dirty="0" smtClean="0"/>
              <a:t>Random forest decision tree based classifier.</a:t>
            </a:r>
          </a:p>
          <a:p>
            <a:pPr lvl="1" fontAlgn="base"/>
            <a:r>
              <a:rPr lang="en-US" dirty="0" smtClean="0"/>
              <a:t>High performance java collections (previously colt collections).</a:t>
            </a:r>
          </a:p>
          <a:p>
            <a:pPr lvl="1" fontAlgn="base"/>
            <a:r>
              <a:rPr lang="en-US" dirty="0" smtClean="0"/>
              <a:t>A vibrant community.</a:t>
            </a:r>
          </a:p>
          <a:p>
            <a:pPr lvl="1" fontAlgn="base"/>
            <a:r>
              <a:rPr lang="en-US" dirty="0" smtClean="0"/>
              <a:t>and many more cool stuff to come by this summer thanks to Google summer of code.</a:t>
            </a:r>
          </a:p>
          <a:p>
            <a:pPr lvl="1"/>
            <a:r>
              <a:rPr lang="en-US" dirty="0" smtClean="0"/>
              <a:t>….</a:t>
            </a:r>
            <a:endParaRPr 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48</a:t>
            </a:fld>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Zookeeper</a:t>
            </a:r>
            <a:endParaRPr lang="en-US" dirty="0"/>
          </a:p>
        </p:txBody>
      </p:sp>
      <p:sp>
        <p:nvSpPr>
          <p:cNvPr id="3" name="Content Placeholder 2"/>
          <p:cNvSpPr>
            <a:spLocks noGrp="1"/>
          </p:cNvSpPr>
          <p:nvPr>
            <p:ph idx="1"/>
          </p:nvPr>
        </p:nvSpPr>
        <p:spPr>
          <a:xfrm>
            <a:off x="457200" y="1600201"/>
            <a:ext cx="8363272" cy="2620888"/>
          </a:xfrm>
        </p:spPr>
        <p:txBody>
          <a:bodyPr>
            <a:noAutofit/>
          </a:bodyPr>
          <a:lstStyle/>
          <a:p>
            <a:r>
              <a:rPr lang="en-US" sz="2400" dirty="0" smtClean="0"/>
              <a:t>Zookeeper: A cluster management tool that supports coordination between nodes in a distributed system.</a:t>
            </a:r>
          </a:p>
          <a:p>
            <a:pPr lvl="1"/>
            <a:r>
              <a:rPr lang="en-US" sz="1800" dirty="0" smtClean="0"/>
              <a:t>When designing a Hadoop-based application, a lot of coordination works need to be considered. Writing these functionalities is difficult.</a:t>
            </a:r>
          </a:p>
          <a:p>
            <a:pPr lvl="1"/>
            <a:endParaRPr lang="en-US" sz="1800" dirty="0" smtClean="0"/>
          </a:p>
          <a:p>
            <a:r>
              <a:rPr lang="en-US" sz="2400" dirty="0" smtClean="0"/>
              <a:t>Zookeeper provides services that can be used to develop distributed applications.</a:t>
            </a:r>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49</a:t>
            </a:fld>
            <a:endParaRPr lang="zh-CN" altLang="en-US"/>
          </a:p>
        </p:txBody>
      </p:sp>
      <p:sp>
        <p:nvSpPr>
          <p:cNvPr id="5" name="TextBox 4"/>
          <p:cNvSpPr txBox="1"/>
          <p:nvPr/>
        </p:nvSpPr>
        <p:spPr>
          <a:xfrm>
            <a:off x="6228184" y="4504143"/>
            <a:ext cx="3096344" cy="1938992"/>
          </a:xfrm>
          <a:prstGeom prst="rect">
            <a:avLst/>
          </a:prstGeom>
          <a:noFill/>
        </p:spPr>
        <p:txBody>
          <a:bodyPr wrap="square" rtlCol="0">
            <a:spAutoFit/>
          </a:bodyPr>
          <a:lstStyle/>
          <a:p>
            <a:r>
              <a:rPr lang="en-US" sz="2400" dirty="0"/>
              <a:t>Who use it?</a:t>
            </a:r>
          </a:p>
          <a:p>
            <a:pPr lvl="1"/>
            <a:r>
              <a:rPr lang="en-US" dirty="0" err="1"/>
              <a:t>Hbase</a:t>
            </a:r>
            <a:endParaRPr lang="en-US" dirty="0"/>
          </a:p>
          <a:p>
            <a:pPr lvl="1"/>
            <a:r>
              <a:rPr lang="en-US" dirty="0"/>
              <a:t>Cloudera</a:t>
            </a:r>
          </a:p>
          <a:p>
            <a:pPr lvl="1"/>
            <a:r>
              <a:rPr lang="en-US" dirty="0"/>
              <a:t>…</a:t>
            </a:r>
          </a:p>
          <a:p>
            <a:pPr lvl="1"/>
            <a:endParaRPr lang="en-US" dirty="0"/>
          </a:p>
          <a:p>
            <a:endParaRPr lang="en-US" sz="2400" dirty="0"/>
          </a:p>
        </p:txBody>
      </p:sp>
      <p:sp>
        <p:nvSpPr>
          <p:cNvPr id="6" name="TextBox 5"/>
          <p:cNvSpPr txBox="1"/>
          <p:nvPr/>
        </p:nvSpPr>
        <p:spPr>
          <a:xfrm>
            <a:off x="457200" y="4403652"/>
            <a:ext cx="5194920" cy="2215991"/>
          </a:xfrm>
          <a:prstGeom prst="rect">
            <a:avLst/>
          </a:prstGeom>
          <a:noFill/>
        </p:spPr>
        <p:txBody>
          <a:bodyPr wrap="square" rtlCol="0">
            <a:spAutoFit/>
          </a:bodyPr>
          <a:lstStyle/>
          <a:p>
            <a:pPr marL="342900" indent="-342900">
              <a:buFont typeface="Arial" panose="020B0604020202020204" pitchFamily="34" charset="0"/>
              <a:buChar char="•"/>
            </a:pPr>
            <a:r>
              <a:rPr lang="en-US" sz="2400" dirty="0"/>
              <a:t>Zookeeper provide services such as :</a:t>
            </a:r>
          </a:p>
          <a:p>
            <a:pPr lvl="1"/>
            <a:r>
              <a:rPr lang="en-US" dirty="0"/>
              <a:t>Configuration management</a:t>
            </a:r>
          </a:p>
          <a:p>
            <a:pPr lvl="1"/>
            <a:r>
              <a:rPr lang="en-US" dirty="0"/>
              <a:t>Synchronization</a:t>
            </a:r>
          </a:p>
          <a:p>
            <a:pPr lvl="1"/>
            <a:r>
              <a:rPr lang="en-US" dirty="0"/>
              <a:t>Group services</a:t>
            </a:r>
          </a:p>
          <a:p>
            <a:pPr lvl="1"/>
            <a:r>
              <a:rPr lang="en-US" dirty="0"/>
              <a:t>Leader election</a:t>
            </a:r>
          </a:p>
          <a:p>
            <a:pPr lvl="1"/>
            <a:r>
              <a:rPr lang="en-US" dirty="0"/>
              <a:t>….</a:t>
            </a:r>
          </a:p>
          <a:p>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Big Data Facts</a:t>
            </a:r>
            <a:endParaRPr lang="zh-CN" altLang="en-US" dirty="0"/>
          </a:p>
        </p:txBody>
      </p:sp>
      <p:sp>
        <p:nvSpPr>
          <p:cNvPr id="3" name="内容占位符 2"/>
          <p:cNvSpPr>
            <a:spLocks noGrp="1"/>
          </p:cNvSpPr>
          <p:nvPr>
            <p:ph idx="1"/>
          </p:nvPr>
        </p:nvSpPr>
        <p:spPr/>
        <p:txBody>
          <a:bodyPr>
            <a:normAutofit fontScale="92500" lnSpcReduction="20000"/>
          </a:bodyPr>
          <a:lstStyle/>
          <a:p>
            <a:r>
              <a:rPr lang="en-US" dirty="0" smtClean="0"/>
              <a:t>KB MB GB TB PB EB ZB YB</a:t>
            </a:r>
          </a:p>
          <a:p>
            <a:endParaRPr lang="en-US" dirty="0" smtClean="0"/>
          </a:p>
          <a:p>
            <a:r>
              <a:rPr lang="en-US" dirty="0" smtClean="0"/>
              <a:t>[</a:t>
            </a:r>
            <a:r>
              <a:rPr lang="en-US" dirty="0" smtClean="0">
                <a:solidFill>
                  <a:schemeClr val="bg1"/>
                </a:solidFill>
              </a:rPr>
              <a:t>100 TB</a:t>
            </a:r>
            <a:r>
              <a:rPr lang="en-US" dirty="0" smtClean="0"/>
              <a:t>] of data uploaded daily to </a:t>
            </a:r>
            <a:r>
              <a:rPr lang="en-US" dirty="0" err="1" smtClean="0"/>
              <a:t>Facebook</a:t>
            </a:r>
            <a:r>
              <a:rPr lang="en-US" dirty="0" smtClean="0"/>
              <a:t>.</a:t>
            </a:r>
          </a:p>
          <a:p>
            <a:r>
              <a:rPr lang="en-US" dirty="0" smtClean="0"/>
              <a:t>[</a:t>
            </a:r>
            <a:r>
              <a:rPr lang="en-US" dirty="0" smtClean="0">
                <a:solidFill>
                  <a:schemeClr val="bg1"/>
                </a:solidFill>
              </a:rPr>
              <a:t>235 TB</a:t>
            </a:r>
            <a:r>
              <a:rPr lang="en-US" dirty="0" smtClean="0"/>
              <a:t>] of data has been collected by the U.S. Library of Congress in April 2011. </a:t>
            </a:r>
          </a:p>
          <a:p>
            <a:r>
              <a:rPr lang="en-US" dirty="0" err="1" smtClean="0"/>
              <a:t>Walmart</a:t>
            </a:r>
            <a:r>
              <a:rPr lang="en-US" dirty="0" smtClean="0"/>
              <a:t> handles more than 1 million customer transactions every hour, which is more than [</a:t>
            </a:r>
            <a:r>
              <a:rPr lang="en-US" dirty="0" smtClean="0">
                <a:solidFill>
                  <a:schemeClr val="bg1"/>
                </a:solidFill>
              </a:rPr>
              <a:t>2.5 PB</a:t>
            </a:r>
            <a:r>
              <a:rPr lang="en-US" dirty="0" smtClean="0"/>
              <a:t>] of data.</a:t>
            </a:r>
          </a:p>
          <a:p>
            <a:r>
              <a:rPr lang="en-US" dirty="0" smtClean="0"/>
              <a:t>Google processes [</a:t>
            </a:r>
            <a:r>
              <a:rPr lang="en-US" dirty="0" smtClean="0">
                <a:solidFill>
                  <a:schemeClr val="bg1"/>
                </a:solidFill>
              </a:rPr>
              <a:t>20 PB</a:t>
            </a:r>
            <a:r>
              <a:rPr lang="en-US" dirty="0" smtClean="0"/>
              <a:t>] per day.</a:t>
            </a:r>
          </a:p>
          <a:p>
            <a:r>
              <a:rPr lang="en-US" dirty="0" smtClean="0"/>
              <a:t>[</a:t>
            </a:r>
            <a:r>
              <a:rPr lang="en-US" dirty="0" smtClean="0">
                <a:solidFill>
                  <a:schemeClr val="bg1"/>
                </a:solidFill>
              </a:rPr>
              <a:t>2.7 ZB</a:t>
            </a:r>
            <a:r>
              <a:rPr lang="en-US" dirty="0" smtClean="0"/>
              <a:t>] of data exist in the digital universe today.</a:t>
            </a:r>
          </a:p>
        </p:txBody>
      </p:sp>
      <p:sp>
        <p:nvSpPr>
          <p:cNvPr id="4" name="TextBox 3"/>
          <p:cNvSpPr txBox="1"/>
          <p:nvPr/>
        </p:nvSpPr>
        <p:spPr>
          <a:xfrm>
            <a:off x="899592" y="2420888"/>
            <a:ext cx="1296144" cy="553998"/>
          </a:xfrm>
          <a:prstGeom prst="rect">
            <a:avLst/>
          </a:prstGeom>
          <a:noFill/>
        </p:spPr>
        <p:txBody>
          <a:bodyPr wrap="square" rtlCol="0">
            <a:spAutoFit/>
          </a:bodyPr>
          <a:lstStyle/>
          <a:p>
            <a:r>
              <a:rPr lang="en-US" sz="3000" dirty="0" smtClean="0"/>
              <a:t>100 TB</a:t>
            </a:r>
            <a:endParaRPr lang="en-US" sz="3000" dirty="0"/>
          </a:p>
        </p:txBody>
      </p:sp>
      <p:sp>
        <p:nvSpPr>
          <p:cNvPr id="5" name="TextBox 4"/>
          <p:cNvSpPr txBox="1"/>
          <p:nvPr/>
        </p:nvSpPr>
        <p:spPr>
          <a:xfrm>
            <a:off x="899592" y="2924944"/>
            <a:ext cx="1296144" cy="553998"/>
          </a:xfrm>
          <a:prstGeom prst="rect">
            <a:avLst/>
          </a:prstGeom>
          <a:noFill/>
        </p:spPr>
        <p:txBody>
          <a:bodyPr wrap="square" rtlCol="0">
            <a:spAutoFit/>
          </a:bodyPr>
          <a:lstStyle/>
          <a:p>
            <a:r>
              <a:rPr lang="en-US" sz="3000" dirty="0" smtClean="0"/>
              <a:t>235 TB</a:t>
            </a:r>
            <a:endParaRPr lang="en-US" sz="3000" dirty="0"/>
          </a:p>
        </p:txBody>
      </p:sp>
      <p:sp>
        <p:nvSpPr>
          <p:cNvPr id="6" name="TextBox 5"/>
          <p:cNvSpPr txBox="1"/>
          <p:nvPr/>
        </p:nvSpPr>
        <p:spPr>
          <a:xfrm>
            <a:off x="7847856" y="4077072"/>
            <a:ext cx="1296144" cy="553998"/>
          </a:xfrm>
          <a:prstGeom prst="rect">
            <a:avLst/>
          </a:prstGeom>
          <a:noFill/>
        </p:spPr>
        <p:txBody>
          <a:bodyPr wrap="square" rtlCol="0">
            <a:spAutoFit/>
          </a:bodyPr>
          <a:lstStyle/>
          <a:p>
            <a:r>
              <a:rPr lang="en-US" sz="3000" dirty="0" smtClean="0"/>
              <a:t>2.5 PB</a:t>
            </a:r>
            <a:endParaRPr lang="en-US" sz="3000" dirty="0"/>
          </a:p>
        </p:txBody>
      </p:sp>
      <p:sp>
        <p:nvSpPr>
          <p:cNvPr id="7" name="TextBox 6"/>
          <p:cNvSpPr txBox="1"/>
          <p:nvPr/>
        </p:nvSpPr>
        <p:spPr>
          <a:xfrm>
            <a:off x="3707904" y="4941168"/>
            <a:ext cx="1296144" cy="553998"/>
          </a:xfrm>
          <a:prstGeom prst="rect">
            <a:avLst/>
          </a:prstGeom>
          <a:noFill/>
        </p:spPr>
        <p:txBody>
          <a:bodyPr wrap="square" rtlCol="0">
            <a:spAutoFit/>
          </a:bodyPr>
          <a:lstStyle/>
          <a:p>
            <a:r>
              <a:rPr lang="en-US" sz="3000" dirty="0" smtClean="0"/>
              <a:t>20PB</a:t>
            </a:r>
            <a:endParaRPr lang="en-US" sz="3000" dirty="0"/>
          </a:p>
        </p:txBody>
      </p:sp>
      <p:sp>
        <p:nvSpPr>
          <p:cNvPr id="8" name="TextBox 7"/>
          <p:cNvSpPr txBox="1"/>
          <p:nvPr/>
        </p:nvSpPr>
        <p:spPr>
          <a:xfrm>
            <a:off x="899592" y="5373216"/>
            <a:ext cx="1296144" cy="553998"/>
          </a:xfrm>
          <a:prstGeom prst="rect">
            <a:avLst/>
          </a:prstGeom>
          <a:noFill/>
        </p:spPr>
        <p:txBody>
          <a:bodyPr wrap="square" rtlCol="0">
            <a:spAutoFit/>
          </a:bodyPr>
          <a:lstStyle/>
          <a:p>
            <a:r>
              <a:rPr lang="en-US" sz="3000" dirty="0" smtClean="0"/>
              <a:t>2.7 ZB</a:t>
            </a:r>
            <a:endParaRPr lang="en-US" sz="3000" dirty="0"/>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pPr/>
              <a:t>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wipe(down)">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down)">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wipe(down)">
                                      <p:cBhvr>
                                        <p:cTn id="2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P spid="5" grpId="0" build="allAtOnce"/>
      <p:bldP spid="6" grpId="0" build="allAtOnce"/>
      <p:bldP spid="7" grpId="0" build="allAtOnce"/>
      <p:bldP spid="8" grpId="0" build="allAtOnce"/>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Cloudera</a:t>
            </a:r>
            <a:endParaRPr lang="en-US" dirty="0"/>
          </a:p>
        </p:txBody>
      </p:sp>
      <p:sp>
        <p:nvSpPr>
          <p:cNvPr id="3" name="Content Placeholder 2"/>
          <p:cNvSpPr>
            <a:spLocks noGrp="1"/>
          </p:cNvSpPr>
          <p:nvPr>
            <p:ph idx="1"/>
          </p:nvPr>
        </p:nvSpPr>
        <p:spPr>
          <a:xfrm>
            <a:off x="457200" y="1600201"/>
            <a:ext cx="8229600" cy="4997151"/>
          </a:xfrm>
        </p:spPr>
        <p:txBody>
          <a:bodyPr/>
          <a:lstStyle/>
          <a:p>
            <a:r>
              <a:rPr lang="en-US" dirty="0" smtClean="0"/>
              <a:t>A platform that integrates many Hadoop-based products and services.</a:t>
            </a:r>
          </a:p>
          <a:p>
            <a:pPr lvl="1"/>
            <a:endParaRPr lang="en-US" dirty="0"/>
          </a:p>
        </p:txBody>
      </p:sp>
      <p:pic>
        <p:nvPicPr>
          <p:cNvPr id="121860" name="Picture 4" descr="Cloudera's Hadoop"/>
          <p:cNvPicPr>
            <a:picLocks noChangeAspect="1" noChangeArrowheads="1"/>
          </p:cNvPicPr>
          <p:nvPr/>
        </p:nvPicPr>
        <p:blipFill>
          <a:blip r:embed="rId3" cstate="print"/>
          <a:srcRect/>
          <a:stretch>
            <a:fillRect/>
          </a:stretch>
        </p:blipFill>
        <p:spPr bwMode="auto">
          <a:xfrm>
            <a:off x="1115616" y="2492896"/>
            <a:ext cx="6552728" cy="4164154"/>
          </a:xfrm>
          <a:prstGeom prst="rect">
            <a:avLst/>
          </a:prstGeom>
          <a:noFill/>
        </p:spPr>
      </p:pic>
      <p:sp>
        <p:nvSpPr>
          <p:cNvPr id="4" name="Slide Number Placeholder 3"/>
          <p:cNvSpPr>
            <a:spLocks noGrp="1"/>
          </p:cNvSpPr>
          <p:nvPr>
            <p:ph type="sldNum" sz="quarter" idx="12"/>
          </p:nvPr>
        </p:nvSpPr>
        <p:spPr/>
        <p:txBody>
          <a:bodyPr/>
          <a:lstStyle/>
          <a:p>
            <a:fld id="{0C913308-F349-4B6D-A68A-DD1791B4A57B}" type="slidenum">
              <a:rPr lang="zh-CN" altLang="en-US" smtClean="0"/>
              <a:pPr/>
              <a:t>50</a:t>
            </a:fld>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Hadoop is powerful. But where do we find so many commodity machines?</a:t>
            </a:r>
            <a:endParaRPr 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51</a:t>
            </a:fld>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Amazon Elastic MapReduce</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Setting up Hadoop clusters on the cloud.</a:t>
            </a:r>
          </a:p>
          <a:p>
            <a:r>
              <a:rPr lang="en-US" altLang="zh-CN" dirty="0" smtClean="0"/>
              <a:t>Amazon Elastic MapReduce (AEM).</a:t>
            </a:r>
          </a:p>
          <a:p>
            <a:pPr lvl="1"/>
            <a:r>
              <a:rPr lang="en-US" altLang="zh-CN" dirty="0" smtClean="0"/>
              <a:t>Powered by Hadoop.</a:t>
            </a:r>
          </a:p>
          <a:p>
            <a:pPr lvl="1"/>
            <a:r>
              <a:rPr lang="en-US" altLang="zh-CN" dirty="0" smtClean="0"/>
              <a:t>Uses EC2 instances as virtual servers for the master and slave nodes.</a:t>
            </a:r>
          </a:p>
          <a:p>
            <a:r>
              <a:rPr lang="en-US" altLang="zh-CN" dirty="0" smtClean="0"/>
              <a:t>Key Features:</a:t>
            </a:r>
          </a:p>
          <a:p>
            <a:pPr lvl="1"/>
            <a:r>
              <a:rPr lang="en-US" altLang="zh-CN" dirty="0" smtClean="0"/>
              <a:t>No need to do server maintenance.</a:t>
            </a:r>
          </a:p>
          <a:p>
            <a:pPr lvl="1"/>
            <a:r>
              <a:rPr lang="en-US" altLang="zh-CN" dirty="0" smtClean="0"/>
              <a:t>Resizable clusters.</a:t>
            </a:r>
          </a:p>
          <a:p>
            <a:pPr lvl="1"/>
            <a:r>
              <a:rPr lang="en-US" altLang="zh-CN" dirty="0" smtClean="0"/>
              <a:t>Hadoop application support including </a:t>
            </a:r>
            <a:r>
              <a:rPr lang="en-US" altLang="zh-CN" dirty="0" err="1" smtClean="0"/>
              <a:t>HBase</a:t>
            </a:r>
            <a:r>
              <a:rPr lang="en-US" altLang="zh-CN" dirty="0" smtClean="0"/>
              <a:t>, Pig, Hive etc.</a:t>
            </a:r>
          </a:p>
          <a:p>
            <a:pPr lvl="1"/>
            <a:r>
              <a:rPr lang="en-US" altLang="zh-CN" dirty="0" smtClean="0"/>
              <a:t>Easy to use, monitor, and manage.</a:t>
            </a:r>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52</a:t>
            </a:fld>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References</a:t>
            </a:r>
            <a:endParaRPr lang="zh-CN" altLang="en-US" dirty="0"/>
          </a:p>
        </p:txBody>
      </p:sp>
      <p:sp>
        <p:nvSpPr>
          <p:cNvPr id="3" name="内容占位符 2"/>
          <p:cNvSpPr>
            <a:spLocks noGrp="1"/>
          </p:cNvSpPr>
          <p:nvPr>
            <p:ph idx="1"/>
          </p:nvPr>
        </p:nvSpPr>
        <p:spPr/>
        <p:txBody>
          <a:bodyPr>
            <a:normAutofit/>
          </a:bodyPr>
          <a:lstStyle/>
          <a:p>
            <a:r>
              <a:rPr lang="en-US" altLang="zh-CN" dirty="0" smtClean="0"/>
              <a:t>These articles are good for learning Hadoop.</a:t>
            </a:r>
          </a:p>
          <a:p>
            <a:pPr lvl="1"/>
            <a:r>
              <a:rPr lang="en-US" altLang="zh-CN" dirty="0" smtClean="0">
                <a:hlinkClick r:id="rId3"/>
              </a:rPr>
              <a:t>http://developer.yahoo.com/hadoop/tutorial/</a:t>
            </a:r>
            <a:endParaRPr lang="en-US" altLang="zh-CN" dirty="0" smtClean="0"/>
          </a:p>
          <a:p>
            <a:pPr lvl="1"/>
            <a:r>
              <a:rPr lang="en-US" altLang="zh-CN" dirty="0" smtClean="0">
                <a:hlinkClick r:id="rId4"/>
              </a:rPr>
              <a:t>https://hadoop.apache.org/docs/r1.2.1/mapred_tutorial.html</a:t>
            </a:r>
            <a:endParaRPr lang="en-US" altLang="zh-CN" dirty="0" smtClean="0"/>
          </a:p>
          <a:p>
            <a:pPr lvl="1"/>
            <a:r>
              <a:rPr lang="en-US" dirty="0" smtClean="0">
                <a:hlinkClick r:id="rId5"/>
              </a:rPr>
              <a:t>http://www.michael-noll.com/tutorials/</a:t>
            </a:r>
            <a:endParaRPr lang="en-US" dirty="0" smtClean="0"/>
          </a:p>
          <a:p>
            <a:pPr lvl="1"/>
            <a:r>
              <a:rPr lang="en-US" dirty="0" smtClean="0">
                <a:hlinkClick r:id="rId6"/>
              </a:rPr>
              <a:t>http://www.slideshare.net/cloudera/tokyo-nosqlslidesonly</a:t>
            </a:r>
          </a:p>
          <a:p>
            <a:pPr lvl="1"/>
            <a:r>
              <a:rPr lang="en-US" dirty="0" smtClean="0">
                <a:hlinkClick r:id="rId7"/>
              </a:rPr>
              <a:t>http://www.fromdev.com/2010/12/interview-questions-hadoop-mapreduce.html</a:t>
            </a:r>
            <a:endParaRPr lang="zh-CN" altLang="en-US" b="1"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53</a:t>
            </a:fld>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Apache Spark</a:t>
            </a:r>
            <a:endParaRPr lang="zh-CN" altLang="en-US" dirty="0"/>
          </a:p>
        </p:txBody>
      </p:sp>
      <p:sp>
        <p:nvSpPr>
          <p:cNvPr id="3" name="副标题 2"/>
          <p:cNvSpPr>
            <a:spLocks noGrp="1"/>
          </p:cNvSpPr>
          <p:nvPr>
            <p:ph type="subTitle" idx="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54</a:t>
            </a:fld>
            <a:endParaRPr lang="zh-CN" altLang="en-US"/>
          </a:p>
        </p:txBody>
      </p:sp>
    </p:spTree>
    <p:extLst>
      <p:ext uri="{BB962C8B-B14F-4D97-AF65-F5344CB8AC3E}">
        <p14:creationId xmlns:p14="http://schemas.microsoft.com/office/powerpoint/2010/main" val="6273664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Spark Background</a:t>
            </a:r>
          </a:p>
        </p:txBody>
      </p:sp>
      <p:sp>
        <p:nvSpPr>
          <p:cNvPr id="3" name="Content Placeholder 2"/>
          <p:cNvSpPr>
            <a:spLocks noGrp="1"/>
          </p:cNvSpPr>
          <p:nvPr>
            <p:ph idx="1"/>
          </p:nvPr>
        </p:nvSpPr>
        <p:spPr/>
        <p:txBody>
          <a:bodyPr>
            <a:normAutofit/>
          </a:bodyPr>
          <a:lstStyle/>
          <a:p>
            <a:r>
              <a:rPr lang="en-US" sz="2400" dirty="0" smtClean="0"/>
              <a:t>Many of the aforementioned Big Data technologies (</a:t>
            </a:r>
            <a:r>
              <a:rPr lang="en-US" sz="2400" dirty="0" err="1" smtClean="0"/>
              <a:t>Hbase</a:t>
            </a:r>
            <a:r>
              <a:rPr lang="en-US" sz="2400" dirty="0" smtClean="0"/>
              <a:t>, Hive, Pig, Mahout, etc.) are not integrated with each other.  </a:t>
            </a:r>
          </a:p>
          <a:p>
            <a:pPr lvl="1"/>
            <a:endParaRPr lang="en-US" sz="2000" dirty="0"/>
          </a:p>
          <a:p>
            <a:r>
              <a:rPr lang="en-US" sz="2400" dirty="0" smtClean="0"/>
              <a:t>This can lead to reduced performance and integration difficulties. </a:t>
            </a:r>
          </a:p>
          <a:p>
            <a:pPr lvl="1"/>
            <a:endParaRPr lang="en-US" sz="2000" dirty="0" smtClean="0"/>
          </a:p>
          <a:p>
            <a:r>
              <a:rPr lang="en-US" sz="2400" dirty="0" smtClean="0"/>
              <a:t>However, Apache Spark is a state-of-the-art Big Data technology that integrates many of the core functions from each of these technologies under one framework. </a:t>
            </a:r>
            <a:endParaRPr lang="en-US" sz="2400" dirty="0"/>
          </a:p>
          <a:p>
            <a:endParaRPr lang="en-US" sz="2400"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55</a:t>
            </a:fld>
            <a:endParaRPr lang="zh-CN" altLang="en-US"/>
          </a:p>
        </p:txBody>
      </p:sp>
    </p:spTree>
    <p:extLst>
      <p:ext uri="{BB962C8B-B14F-4D97-AF65-F5344CB8AC3E}">
        <p14:creationId xmlns:p14="http://schemas.microsoft.com/office/powerpoint/2010/main" val="32672691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Spark Background</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Apache Spark is fast and general engine for large-scale data processing</a:t>
            </a:r>
            <a:r>
              <a:rPr lang="en-US" dirty="0"/>
              <a:t> </a:t>
            </a:r>
            <a:r>
              <a:rPr lang="en-US" dirty="0" smtClean="0"/>
              <a:t>built upon distributed file systems. </a:t>
            </a:r>
          </a:p>
          <a:p>
            <a:pPr lvl="1"/>
            <a:r>
              <a:rPr lang="en-US" dirty="0" smtClean="0"/>
              <a:t>Most common is Hadoop Distributed File System (HDFS). </a:t>
            </a:r>
          </a:p>
          <a:p>
            <a:pPr lvl="1"/>
            <a:endParaRPr lang="en-US" dirty="0"/>
          </a:p>
          <a:p>
            <a:r>
              <a:rPr lang="en-US" dirty="0" smtClean="0"/>
              <a:t>Claims to be 100 times faster than MapReduce and supports Java, Python, and Scala API’s.</a:t>
            </a:r>
          </a:p>
          <a:p>
            <a:pPr lvl="1"/>
            <a:endParaRPr lang="en-US" dirty="0" smtClean="0"/>
          </a:p>
          <a:p>
            <a:r>
              <a:rPr lang="en-US" dirty="0"/>
              <a:t>Spark is good for distributed computing tasks, and can handle batch, interactive, and real-time data within a single framework. </a:t>
            </a:r>
          </a:p>
          <a:p>
            <a:pPr lvl="1"/>
            <a:endParaRPr lang="en-US" dirty="0"/>
          </a:p>
          <a:p>
            <a:r>
              <a:rPr lang="en-US" dirty="0"/>
              <a:t>Spark can also be run independently of Hadoop as well. </a:t>
            </a:r>
            <a:r>
              <a:rPr lang="en-US" dirty="0" smtClean="0"/>
              <a:t> </a:t>
            </a:r>
            <a:endParaRPr lang="en-US" dirty="0"/>
          </a:p>
        </p:txBody>
      </p:sp>
      <p:sp>
        <p:nvSpPr>
          <p:cNvPr id="4" name="Slide Number Placeholder 3"/>
          <p:cNvSpPr>
            <a:spLocks noGrp="1"/>
          </p:cNvSpPr>
          <p:nvPr>
            <p:ph type="sldNum" sz="quarter" idx="12"/>
          </p:nvPr>
        </p:nvSpPr>
        <p:spPr/>
        <p:txBody>
          <a:bodyPr/>
          <a:lstStyle/>
          <a:p>
            <a:fld id="{84077164-4E94-45A3-8EDF-E58C74D8CCD7}" type="slidenum">
              <a:rPr lang="en-US" smtClean="0"/>
              <a:t>56</a:t>
            </a:fld>
            <a:endParaRPr lang="en-US"/>
          </a:p>
        </p:txBody>
      </p:sp>
    </p:spTree>
    <p:extLst>
      <p:ext uri="{BB962C8B-B14F-4D97-AF65-F5344CB8AC3E}">
        <p14:creationId xmlns:p14="http://schemas.microsoft.com/office/powerpoint/2010/main" val="287703097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Spark Background</a:t>
            </a:r>
            <a:endParaRPr lang="en-US" dirty="0"/>
          </a:p>
        </p:txBody>
      </p:sp>
      <p:sp>
        <p:nvSpPr>
          <p:cNvPr id="3" name="Content Placeholder 2"/>
          <p:cNvSpPr>
            <a:spLocks noGrp="1"/>
          </p:cNvSpPr>
          <p:nvPr>
            <p:ph idx="1"/>
          </p:nvPr>
        </p:nvSpPr>
        <p:spPr/>
        <p:txBody>
          <a:bodyPr/>
          <a:lstStyle/>
          <a:p>
            <a:r>
              <a:rPr lang="en-US" dirty="0" smtClean="0"/>
              <a:t>Previous Big Data processing techniques involved leveraging several engines.</a:t>
            </a:r>
          </a:p>
          <a:p>
            <a:endParaRPr lang="en-US" dirty="0"/>
          </a:p>
          <a:p>
            <a:endParaRPr lang="en-US" dirty="0" smtClean="0"/>
          </a:p>
          <a:p>
            <a:pPr lvl="1"/>
            <a:endParaRPr lang="en-US" dirty="0"/>
          </a:p>
          <a:p>
            <a:r>
              <a:rPr lang="en-US" dirty="0" smtClean="0"/>
              <a:t>However, Apache Spark allows users to leverage a single engine via Python, Scala, and other languages for multiple tasks. </a:t>
            </a:r>
            <a:endParaRPr lang="en-US" dirty="0"/>
          </a:p>
        </p:txBody>
      </p:sp>
      <p:sp>
        <p:nvSpPr>
          <p:cNvPr id="4" name="Slide Number Placeholder 3"/>
          <p:cNvSpPr>
            <a:spLocks noGrp="1"/>
          </p:cNvSpPr>
          <p:nvPr>
            <p:ph type="sldNum" sz="quarter" idx="12"/>
          </p:nvPr>
        </p:nvSpPr>
        <p:spPr/>
        <p:txBody>
          <a:bodyPr/>
          <a:lstStyle/>
          <a:p>
            <a:fld id="{84077164-4E94-45A3-8EDF-E58C74D8CCD7}" type="slidenum">
              <a:rPr lang="en-US" smtClean="0"/>
              <a:t>57</a:t>
            </a:fld>
            <a:endParaRPr lang="en-US"/>
          </a:p>
        </p:txBody>
      </p:sp>
      <p:pic>
        <p:nvPicPr>
          <p:cNvPr id="5" name="Picture 4"/>
          <p:cNvPicPr>
            <a:picLocks noChangeAspect="1"/>
          </p:cNvPicPr>
          <p:nvPr/>
        </p:nvPicPr>
        <p:blipFill>
          <a:blip r:embed="rId2"/>
          <a:stretch>
            <a:fillRect/>
          </a:stretch>
        </p:blipFill>
        <p:spPr>
          <a:xfrm>
            <a:off x="2239566" y="3064669"/>
            <a:ext cx="4664869" cy="728663"/>
          </a:xfrm>
          <a:prstGeom prst="rect">
            <a:avLst/>
          </a:prstGeom>
        </p:spPr>
      </p:pic>
      <p:pic>
        <p:nvPicPr>
          <p:cNvPr id="6" name="Picture 5"/>
          <p:cNvPicPr>
            <a:picLocks noChangeAspect="1"/>
          </p:cNvPicPr>
          <p:nvPr/>
        </p:nvPicPr>
        <p:blipFill>
          <a:blip r:embed="rId3"/>
          <a:stretch>
            <a:fillRect/>
          </a:stretch>
        </p:blipFill>
        <p:spPr>
          <a:xfrm>
            <a:off x="3053953" y="5877272"/>
            <a:ext cx="3036094" cy="907256"/>
          </a:xfrm>
          <a:prstGeom prst="rect">
            <a:avLst/>
          </a:prstGeom>
        </p:spPr>
      </p:pic>
    </p:spTree>
    <p:extLst>
      <p:ext uri="{BB962C8B-B14F-4D97-AF65-F5344CB8AC3E}">
        <p14:creationId xmlns:p14="http://schemas.microsoft.com/office/powerpoint/2010/main" val="65213196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Spark Background</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58</a:t>
            </a:fld>
            <a:endParaRPr lang="zh-CN" altLang="en-US"/>
          </a:p>
        </p:txBody>
      </p:sp>
      <p:pic>
        <p:nvPicPr>
          <p:cNvPr id="5" name="Picture 4"/>
          <p:cNvPicPr>
            <a:picLocks noChangeAspect="1"/>
          </p:cNvPicPr>
          <p:nvPr/>
        </p:nvPicPr>
        <p:blipFill>
          <a:blip r:embed="rId3"/>
          <a:stretch>
            <a:fillRect/>
          </a:stretch>
        </p:blipFill>
        <p:spPr>
          <a:xfrm>
            <a:off x="1887559" y="1600201"/>
            <a:ext cx="5368882" cy="1250106"/>
          </a:xfrm>
          <a:prstGeom prst="rect">
            <a:avLst/>
          </a:prstGeom>
        </p:spPr>
      </p:pic>
      <p:pic>
        <p:nvPicPr>
          <p:cNvPr id="6" name="Picture 5"/>
          <p:cNvPicPr>
            <a:picLocks noChangeAspect="1"/>
          </p:cNvPicPr>
          <p:nvPr/>
        </p:nvPicPr>
        <p:blipFill>
          <a:blip r:embed="rId4"/>
          <a:stretch>
            <a:fillRect/>
          </a:stretch>
        </p:blipFill>
        <p:spPr>
          <a:xfrm>
            <a:off x="1912600" y="4108094"/>
            <a:ext cx="5318800" cy="1212372"/>
          </a:xfrm>
          <a:prstGeom prst="rect">
            <a:avLst/>
          </a:prstGeom>
        </p:spPr>
      </p:pic>
      <p:sp>
        <p:nvSpPr>
          <p:cNvPr id="7" name="TextBox 6"/>
          <p:cNvSpPr txBox="1"/>
          <p:nvPr/>
        </p:nvSpPr>
        <p:spPr>
          <a:xfrm>
            <a:off x="1691680" y="2852936"/>
            <a:ext cx="6010043" cy="369332"/>
          </a:xfrm>
          <a:prstGeom prst="rect">
            <a:avLst/>
          </a:prstGeom>
          <a:noFill/>
        </p:spPr>
        <p:txBody>
          <a:bodyPr wrap="none" rtlCol="0">
            <a:spAutoFit/>
          </a:bodyPr>
          <a:lstStyle/>
          <a:p>
            <a:r>
              <a:rPr lang="en-US" dirty="0" smtClean="0"/>
              <a:t>Traditional data processing on Hadoop involved heavy disk I/O.</a:t>
            </a:r>
            <a:endParaRPr lang="en-US" dirty="0"/>
          </a:p>
        </p:txBody>
      </p:sp>
      <p:sp>
        <p:nvSpPr>
          <p:cNvPr id="8" name="TextBox 7"/>
          <p:cNvSpPr txBox="1"/>
          <p:nvPr/>
        </p:nvSpPr>
        <p:spPr>
          <a:xfrm>
            <a:off x="1030701" y="5157192"/>
            <a:ext cx="7141699" cy="646331"/>
          </a:xfrm>
          <a:prstGeom prst="rect">
            <a:avLst/>
          </a:prstGeom>
          <a:noFill/>
        </p:spPr>
        <p:txBody>
          <a:bodyPr wrap="none" rtlCol="0">
            <a:spAutoFit/>
          </a:bodyPr>
          <a:lstStyle/>
          <a:p>
            <a:pPr algn="ctr"/>
            <a:r>
              <a:rPr lang="en-US" dirty="0" smtClean="0"/>
              <a:t>Apache Spark is built around the concept of Resilient Distributed Datasets </a:t>
            </a:r>
          </a:p>
          <a:p>
            <a:pPr algn="ctr"/>
            <a:r>
              <a:rPr lang="en-US" dirty="0" smtClean="0"/>
              <a:t>(RDD’s) where the data processing occurs primarily in memory. </a:t>
            </a:r>
            <a:endParaRPr lang="en-US" dirty="0"/>
          </a:p>
        </p:txBody>
      </p:sp>
    </p:spTree>
    <p:extLst>
      <p:ext uri="{BB962C8B-B14F-4D97-AF65-F5344CB8AC3E}">
        <p14:creationId xmlns:p14="http://schemas.microsoft.com/office/powerpoint/2010/main" val="276825638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Deployment Options</a:t>
            </a:r>
            <a:endParaRPr lang="en-US" dirty="0"/>
          </a:p>
        </p:txBody>
      </p:sp>
      <p:sp>
        <p:nvSpPr>
          <p:cNvPr id="6" name="Content Placeholder 2"/>
          <p:cNvSpPr>
            <a:spLocks noGrp="1"/>
          </p:cNvSpPr>
          <p:nvPr>
            <p:ph idx="1"/>
          </p:nvPr>
        </p:nvSpPr>
        <p:spPr>
          <a:xfrm>
            <a:off x="4765876" y="1805652"/>
            <a:ext cx="4126604" cy="4550698"/>
          </a:xfrm>
        </p:spPr>
        <p:txBody>
          <a:bodyPr>
            <a:normAutofit fontScale="55000" lnSpcReduction="20000"/>
          </a:bodyPr>
          <a:lstStyle/>
          <a:p>
            <a:r>
              <a:rPr lang="en-US" b="1" dirty="0"/>
              <a:t>Standalone</a:t>
            </a:r>
            <a:r>
              <a:rPr lang="en-US" dirty="0"/>
              <a:t> − </a:t>
            </a:r>
            <a:r>
              <a:rPr lang="en-US" dirty="0" smtClean="0"/>
              <a:t>Spark </a:t>
            </a:r>
            <a:r>
              <a:rPr lang="en-US" dirty="0"/>
              <a:t>occupies the place on top of </a:t>
            </a:r>
            <a:r>
              <a:rPr lang="en-US" dirty="0" smtClean="0"/>
              <a:t>HDFS. Spark </a:t>
            </a:r>
            <a:r>
              <a:rPr lang="en-US" dirty="0"/>
              <a:t>and MapReduce </a:t>
            </a:r>
            <a:r>
              <a:rPr lang="en-US" dirty="0" smtClean="0"/>
              <a:t>run side-by-side for all jobs.</a:t>
            </a:r>
          </a:p>
          <a:p>
            <a:pPr lvl="1"/>
            <a:endParaRPr lang="en-US" dirty="0"/>
          </a:p>
          <a:p>
            <a:r>
              <a:rPr lang="en-US" b="1" dirty="0"/>
              <a:t>Hadoop Yarn</a:t>
            </a:r>
            <a:r>
              <a:rPr lang="en-US" dirty="0"/>
              <a:t> − S</a:t>
            </a:r>
            <a:r>
              <a:rPr lang="en-US" dirty="0" smtClean="0"/>
              <a:t>park </a:t>
            </a:r>
            <a:r>
              <a:rPr lang="en-US" dirty="0"/>
              <a:t>runs on Yarn without any pre-installation or root access required. It helps to integrate Spark into Hadoop ecosystem or Hadoop stack. It allows other components to run on top of </a:t>
            </a:r>
            <a:r>
              <a:rPr lang="en-US" dirty="0" smtClean="0"/>
              <a:t>the stack.</a:t>
            </a:r>
          </a:p>
          <a:p>
            <a:pPr lvl="1"/>
            <a:endParaRPr lang="en-US" dirty="0"/>
          </a:p>
          <a:p>
            <a:r>
              <a:rPr lang="en-US" b="1" dirty="0"/>
              <a:t>Spark in MapReduce (SIMR)</a:t>
            </a:r>
            <a:r>
              <a:rPr lang="en-US" dirty="0"/>
              <a:t> − Spark in MapReduce is used to launch spark job in addition to standalone deployment. With SIMR, user can start Spark and uses its shell without any administrative access</a:t>
            </a:r>
            <a:r>
              <a:rPr lang="en-US" dirty="0" smtClean="0"/>
              <a:t>.</a:t>
            </a:r>
            <a:endParaRPr lang="en-US" dirty="0"/>
          </a:p>
        </p:txBody>
      </p:sp>
      <p:sp>
        <p:nvSpPr>
          <p:cNvPr id="4" name="Slide Number Placeholder 3"/>
          <p:cNvSpPr>
            <a:spLocks noGrp="1"/>
          </p:cNvSpPr>
          <p:nvPr>
            <p:ph type="sldNum" sz="quarter" idx="12"/>
          </p:nvPr>
        </p:nvSpPr>
        <p:spPr/>
        <p:txBody>
          <a:bodyPr/>
          <a:lstStyle/>
          <a:p>
            <a:fld id="{84077164-4E94-45A3-8EDF-E58C74D8CCD7}" type="slidenum">
              <a:rPr lang="en-US" smtClean="0"/>
              <a:t>59</a:t>
            </a:fld>
            <a:endParaRPr lang="en-US"/>
          </a:p>
        </p:txBody>
      </p:sp>
      <p:pic>
        <p:nvPicPr>
          <p:cNvPr id="5" name="Picture 4"/>
          <p:cNvPicPr>
            <a:picLocks noChangeAspect="1"/>
          </p:cNvPicPr>
          <p:nvPr/>
        </p:nvPicPr>
        <p:blipFill>
          <a:blip r:embed="rId2"/>
          <a:stretch>
            <a:fillRect/>
          </a:stretch>
        </p:blipFill>
        <p:spPr>
          <a:xfrm>
            <a:off x="85130" y="2542086"/>
            <a:ext cx="4507419" cy="2242497"/>
          </a:xfrm>
          <a:prstGeom prst="rect">
            <a:avLst/>
          </a:prstGeom>
        </p:spPr>
      </p:pic>
    </p:spTree>
    <p:extLst>
      <p:ext uri="{BB962C8B-B14F-4D97-AF65-F5344CB8AC3E}">
        <p14:creationId xmlns:p14="http://schemas.microsoft.com/office/powerpoint/2010/main" val="34389790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Why Hadoop?</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b="1" dirty="0" smtClean="0"/>
              <a:t>Hadoop</a:t>
            </a:r>
            <a:r>
              <a:rPr lang="en-US" altLang="zh-CN" dirty="0" smtClean="0"/>
              <a:t> is a platform for storage and processing huge datasets distributed on clusters of commodity machines.</a:t>
            </a: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dirty="0" smtClean="0"/>
              <a:t>Two core components of Hadoop:</a:t>
            </a:r>
          </a:p>
          <a:p>
            <a:pPr lvl="1"/>
            <a:r>
              <a:rPr lang="en-US" altLang="zh-CN" dirty="0" smtClean="0"/>
              <a:t>MapReduce </a:t>
            </a:r>
          </a:p>
          <a:p>
            <a:pPr lvl="1"/>
            <a:r>
              <a:rPr lang="en-US" altLang="zh-CN" dirty="0" smtClean="0"/>
              <a:t>HDFS (Hadoop Distributed File Systems)</a:t>
            </a:r>
            <a:endParaRPr lang="zh-CN" altLang="en-US" dirty="0" smtClean="0"/>
          </a:p>
          <a:p>
            <a:endParaRPr lang="zh-CN" altLang="en-US" dirty="0"/>
          </a:p>
        </p:txBody>
      </p:sp>
      <p:pic>
        <p:nvPicPr>
          <p:cNvPr id="4" name="Picture 2" descr="http://www.michael-noll.com/blog/uploads/Yahoo-hadoop-cluster_OSCON_2007.jpeg"/>
          <p:cNvPicPr>
            <a:picLocks noChangeAspect="1" noChangeArrowheads="1"/>
          </p:cNvPicPr>
          <p:nvPr/>
        </p:nvPicPr>
        <p:blipFill>
          <a:blip r:embed="rId3" cstate="print"/>
          <a:srcRect/>
          <a:stretch>
            <a:fillRect/>
          </a:stretch>
        </p:blipFill>
        <p:spPr bwMode="auto">
          <a:xfrm>
            <a:off x="2051720" y="2564904"/>
            <a:ext cx="5004048" cy="2160081"/>
          </a:xfrm>
          <a:prstGeom prst="rect">
            <a:avLst/>
          </a:prstGeom>
          <a:noFill/>
        </p:spPr>
      </p:pic>
      <p:sp>
        <p:nvSpPr>
          <p:cNvPr id="5" name="Slide Number Placeholder 4"/>
          <p:cNvSpPr>
            <a:spLocks noGrp="1"/>
          </p:cNvSpPr>
          <p:nvPr>
            <p:ph type="sldNum" sz="quarter" idx="12"/>
          </p:nvPr>
        </p:nvSpPr>
        <p:spPr/>
        <p:txBody>
          <a:bodyPr/>
          <a:lstStyle/>
          <a:p>
            <a:fld id="{0C913308-F349-4B6D-A68A-DD1791B4A57B}" type="slidenum">
              <a:rPr lang="zh-CN" altLang="en-US" smtClean="0"/>
              <a:pPr/>
              <a:t>6</a:t>
            </a:fld>
            <a:endParaRPr lang="zh-CN" alt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Components</a:t>
            </a:r>
            <a:endParaRPr lang="en-US" dirty="0"/>
          </a:p>
        </p:txBody>
      </p:sp>
      <p:sp>
        <p:nvSpPr>
          <p:cNvPr id="7" name="Content Placeholder 2"/>
          <p:cNvSpPr>
            <a:spLocks noGrp="1"/>
          </p:cNvSpPr>
          <p:nvPr>
            <p:ph idx="1"/>
          </p:nvPr>
        </p:nvSpPr>
        <p:spPr>
          <a:xfrm>
            <a:off x="4653022" y="2226469"/>
            <a:ext cx="4262378" cy="3263504"/>
          </a:xfrm>
        </p:spPr>
        <p:txBody>
          <a:bodyPr>
            <a:normAutofit fontScale="70000" lnSpcReduction="20000"/>
          </a:bodyPr>
          <a:lstStyle/>
          <a:p>
            <a:r>
              <a:rPr lang="en-US" dirty="0" smtClean="0"/>
              <a:t>Regardless of deployment, Spark provides four standard libraries. </a:t>
            </a:r>
          </a:p>
          <a:p>
            <a:pPr lvl="1"/>
            <a:r>
              <a:rPr lang="en-US" dirty="0" smtClean="0"/>
              <a:t>Spark SQL – allows for SQL like queries of data</a:t>
            </a:r>
          </a:p>
          <a:p>
            <a:pPr lvl="1"/>
            <a:r>
              <a:rPr lang="en-US" dirty="0" smtClean="0"/>
              <a:t>Spark Streaming – allows real-time processing of data</a:t>
            </a:r>
          </a:p>
          <a:p>
            <a:pPr lvl="1"/>
            <a:r>
              <a:rPr lang="en-US" dirty="0" err="1" smtClean="0"/>
              <a:t>GraphX</a:t>
            </a:r>
            <a:r>
              <a:rPr lang="en-US" dirty="0" smtClean="0"/>
              <a:t> – allows graph analytics</a:t>
            </a:r>
          </a:p>
          <a:p>
            <a:pPr lvl="1"/>
            <a:r>
              <a:rPr lang="en-US" dirty="0" err="1" smtClean="0"/>
              <a:t>Mllib</a:t>
            </a:r>
            <a:r>
              <a:rPr lang="en-US" dirty="0" smtClean="0"/>
              <a:t> – provides Machine Learning tools. </a:t>
            </a:r>
            <a:endParaRPr lang="en-US" dirty="0"/>
          </a:p>
        </p:txBody>
      </p:sp>
      <p:sp>
        <p:nvSpPr>
          <p:cNvPr id="4" name="Slide Number Placeholder 3"/>
          <p:cNvSpPr>
            <a:spLocks noGrp="1"/>
          </p:cNvSpPr>
          <p:nvPr>
            <p:ph type="sldNum" sz="quarter" idx="12"/>
          </p:nvPr>
        </p:nvSpPr>
        <p:spPr/>
        <p:txBody>
          <a:bodyPr/>
          <a:lstStyle/>
          <a:p>
            <a:fld id="{84077164-4E94-45A3-8EDF-E58C74D8CCD7}" type="slidenum">
              <a:rPr lang="en-US" smtClean="0"/>
              <a:t>60</a:t>
            </a:fld>
            <a:endParaRPr lang="en-US"/>
          </a:p>
        </p:txBody>
      </p:sp>
      <p:pic>
        <p:nvPicPr>
          <p:cNvPr id="5" name="Picture 4"/>
          <p:cNvPicPr>
            <a:picLocks noChangeAspect="1"/>
          </p:cNvPicPr>
          <p:nvPr/>
        </p:nvPicPr>
        <p:blipFill rotWithShape="1">
          <a:blip r:embed="rId2"/>
          <a:srcRect l="1235" t="27263" r="4930"/>
          <a:stretch/>
        </p:blipFill>
        <p:spPr>
          <a:xfrm>
            <a:off x="121535" y="2792859"/>
            <a:ext cx="4531488" cy="1730326"/>
          </a:xfrm>
          <a:prstGeom prst="rect">
            <a:avLst/>
          </a:prstGeom>
        </p:spPr>
      </p:pic>
    </p:spTree>
    <p:extLst>
      <p:ext uri="{BB962C8B-B14F-4D97-AF65-F5344CB8AC3E}">
        <p14:creationId xmlns:p14="http://schemas.microsoft.com/office/powerpoint/2010/main" val="183854423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Components – Spark SQL</a:t>
            </a:r>
            <a:endParaRPr lang="en-US" dirty="0"/>
          </a:p>
        </p:txBody>
      </p:sp>
      <p:sp>
        <p:nvSpPr>
          <p:cNvPr id="3" name="Content Placeholder 2"/>
          <p:cNvSpPr>
            <a:spLocks noGrp="1"/>
          </p:cNvSpPr>
          <p:nvPr>
            <p:ph idx="1"/>
          </p:nvPr>
        </p:nvSpPr>
        <p:spPr/>
        <p:txBody>
          <a:bodyPr>
            <a:normAutofit fontScale="85000" lnSpcReduction="20000"/>
          </a:bodyPr>
          <a:lstStyle/>
          <a:p>
            <a:pPr marL="171450" lvl="1">
              <a:spcBef>
                <a:spcPts val="750"/>
              </a:spcBef>
            </a:pPr>
            <a:r>
              <a:rPr lang="en-US" dirty="0"/>
              <a:t>Spark </a:t>
            </a:r>
            <a:r>
              <a:rPr lang="en-US" dirty="0" smtClean="0"/>
              <a:t>SQL </a:t>
            </a:r>
            <a:r>
              <a:rPr lang="en-US" dirty="0"/>
              <a:t>introduces a new data abstraction called </a:t>
            </a:r>
            <a:r>
              <a:rPr lang="en-US" dirty="0" err="1"/>
              <a:t>SchemaRDD</a:t>
            </a:r>
            <a:r>
              <a:rPr lang="en-US" dirty="0"/>
              <a:t>, which provides support for structured and semi-structured data</a:t>
            </a:r>
            <a:r>
              <a:rPr lang="en-US" dirty="0" smtClean="0"/>
              <a:t>. Consider the examples below. </a:t>
            </a:r>
          </a:p>
          <a:p>
            <a:pPr marL="171450" lvl="1">
              <a:spcBef>
                <a:spcPts val="750"/>
              </a:spcBef>
            </a:pPr>
            <a:endParaRPr lang="en-US" dirty="0"/>
          </a:p>
          <a:p>
            <a:pPr marL="171450" lvl="1">
              <a:spcBef>
                <a:spcPts val="750"/>
              </a:spcBef>
            </a:pPr>
            <a:r>
              <a:rPr lang="en-US" dirty="0" smtClean="0"/>
              <a:t>From Hive:</a:t>
            </a:r>
          </a:p>
          <a:p>
            <a:pPr marL="0" lvl="1" indent="0">
              <a:spcBef>
                <a:spcPts val="750"/>
              </a:spcBef>
              <a:buNone/>
            </a:pPr>
            <a:r>
              <a:rPr lang="en-US" dirty="0"/>
              <a:t>	</a:t>
            </a:r>
            <a:r>
              <a:rPr lang="en-US" dirty="0" smtClean="0"/>
              <a:t>c = </a:t>
            </a:r>
            <a:r>
              <a:rPr lang="en-US" dirty="0" err="1" smtClean="0"/>
              <a:t>HiveContext</a:t>
            </a:r>
            <a:r>
              <a:rPr lang="en-US" dirty="0" smtClean="0"/>
              <a:t>(</a:t>
            </a:r>
            <a:r>
              <a:rPr lang="en-US" dirty="0" err="1" smtClean="0"/>
              <a:t>sc</a:t>
            </a:r>
            <a:r>
              <a:rPr lang="en-US" dirty="0" smtClean="0"/>
              <a:t>)</a:t>
            </a:r>
          </a:p>
          <a:p>
            <a:pPr marL="0" lvl="1" indent="0">
              <a:spcBef>
                <a:spcPts val="750"/>
              </a:spcBef>
              <a:buNone/>
            </a:pPr>
            <a:r>
              <a:rPr lang="en-US" dirty="0"/>
              <a:t>	</a:t>
            </a:r>
            <a:r>
              <a:rPr lang="en-US" dirty="0" smtClean="0"/>
              <a:t>rows = </a:t>
            </a:r>
            <a:r>
              <a:rPr lang="en-US" dirty="0" err="1" smtClean="0"/>
              <a:t>c.sql</a:t>
            </a:r>
            <a:r>
              <a:rPr lang="en-US" dirty="0" smtClean="0"/>
              <a:t>(“select text, year, from </a:t>
            </a:r>
            <a:r>
              <a:rPr lang="en-US" dirty="0" err="1" smtClean="0"/>
              <a:t>hivetable</a:t>
            </a:r>
            <a:r>
              <a:rPr lang="en-US" dirty="0" smtClean="0"/>
              <a:t>”)</a:t>
            </a:r>
          </a:p>
          <a:p>
            <a:pPr marL="0" lvl="1" indent="0">
              <a:spcBef>
                <a:spcPts val="750"/>
              </a:spcBef>
              <a:buNone/>
            </a:pPr>
            <a:r>
              <a:rPr lang="en-US" dirty="0"/>
              <a:t>	</a:t>
            </a:r>
            <a:r>
              <a:rPr lang="en-US" dirty="0" err="1" smtClean="0"/>
              <a:t>rows.filter</a:t>
            </a:r>
            <a:r>
              <a:rPr lang="en-US" dirty="0" smtClean="0"/>
              <a:t>(</a:t>
            </a:r>
            <a:r>
              <a:rPr lang="en-US" dirty="0" err="1" smtClean="0"/>
              <a:t>lamba</a:t>
            </a:r>
            <a:r>
              <a:rPr lang="en-US" dirty="0" smtClean="0"/>
              <a:t> r: </a:t>
            </a:r>
            <a:r>
              <a:rPr lang="en-US" dirty="0" err="1" smtClean="0"/>
              <a:t>r.year</a:t>
            </a:r>
            <a:r>
              <a:rPr lang="en-US" dirty="0"/>
              <a:t> </a:t>
            </a:r>
            <a:r>
              <a:rPr lang="en-US" dirty="0" smtClean="0"/>
              <a:t>&gt; 2013).collect()</a:t>
            </a:r>
            <a:br>
              <a:rPr lang="en-US" dirty="0" smtClean="0"/>
            </a:br>
            <a:r>
              <a:rPr lang="en-US" dirty="0" smtClean="0"/>
              <a:t>	</a:t>
            </a:r>
          </a:p>
          <a:p>
            <a:pPr marL="171450" lvl="1">
              <a:spcBef>
                <a:spcPts val="750"/>
              </a:spcBef>
            </a:pPr>
            <a:r>
              <a:rPr lang="en-US" dirty="0" smtClean="0"/>
              <a:t>From JSON: </a:t>
            </a:r>
          </a:p>
          <a:p>
            <a:pPr marL="0" lvl="1" indent="0">
              <a:spcBef>
                <a:spcPts val="750"/>
              </a:spcBef>
              <a:buNone/>
            </a:pPr>
            <a:r>
              <a:rPr lang="en-US" dirty="0"/>
              <a:t>	</a:t>
            </a:r>
            <a:r>
              <a:rPr lang="en-US" dirty="0" err="1" smtClean="0"/>
              <a:t>c.jsonFile</a:t>
            </a:r>
            <a:r>
              <a:rPr lang="en-US" dirty="0" smtClean="0"/>
              <a:t>(“</a:t>
            </a:r>
            <a:r>
              <a:rPr lang="en-US" dirty="0" err="1" smtClean="0"/>
              <a:t>tweets.json</a:t>
            </a:r>
            <a:r>
              <a:rPr lang="en-US" dirty="0" smtClean="0"/>
              <a:t>”).</a:t>
            </a:r>
            <a:r>
              <a:rPr lang="en-US" dirty="0" err="1" smtClean="0"/>
              <a:t>registerAsTable</a:t>
            </a:r>
            <a:r>
              <a:rPr lang="en-US" dirty="0" smtClean="0"/>
              <a:t>(“tweets”)</a:t>
            </a:r>
          </a:p>
          <a:p>
            <a:pPr marL="0" lvl="1" indent="0">
              <a:spcBef>
                <a:spcPts val="750"/>
              </a:spcBef>
              <a:buNone/>
            </a:pPr>
            <a:r>
              <a:rPr lang="en-US" dirty="0"/>
              <a:t>	</a:t>
            </a:r>
            <a:r>
              <a:rPr lang="en-US" dirty="0" err="1" smtClean="0"/>
              <a:t>c.sql</a:t>
            </a:r>
            <a:r>
              <a:rPr lang="en-US" dirty="0" smtClean="0"/>
              <a:t>(“select text, user.name from tweets”)</a:t>
            </a:r>
            <a:endParaRPr lang="en-US" dirty="0"/>
          </a:p>
        </p:txBody>
      </p:sp>
      <p:sp>
        <p:nvSpPr>
          <p:cNvPr id="4" name="Slide Number Placeholder 3"/>
          <p:cNvSpPr>
            <a:spLocks noGrp="1"/>
          </p:cNvSpPr>
          <p:nvPr>
            <p:ph type="sldNum" sz="quarter" idx="12"/>
          </p:nvPr>
        </p:nvSpPr>
        <p:spPr/>
        <p:txBody>
          <a:bodyPr/>
          <a:lstStyle/>
          <a:p>
            <a:fld id="{84077164-4E94-45A3-8EDF-E58C74D8CCD7}" type="slidenum">
              <a:rPr lang="en-US" smtClean="0"/>
              <a:t>61</a:t>
            </a:fld>
            <a:endParaRPr lang="en-US"/>
          </a:p>
        </p:txBody>
      </p:sp>
      <p:pic>
        <p:nvPicPr>
          <p:cNvPr id="5" name="Picture 4"/>
          <p:cNvPicPr>
            <a:picLocks noChangeAspect="1"/>
          </p:cNvPicPr>
          <p:nvPr/>
        </p:nvPicPr>
        <p:blipFill>
          <a:blip r:embed="rId2"/>
          <a:stretch>
            <a:fillRect/>
          </a:stretch>
        </p:blipFill>
        <p:spPr>
          <a:xfrm>
            <a:off x="7223094" y="4293096"/>
            <a:ext cx="1461374" cy="892576"/>
          </a:xfrm>
          <a:prstGeom prst="rect">
            <a:avLst/>
          </a:prstGeom>
        </p:spPr>
      </p:pic>
    </p:spTree>
    <p:extLst>
      <p:ext uri="{BB962C8B-B14F-4D97-AF65-F5344CB8AC3E}">
        <p14:creationId xmlns:p14="http://schemas.microsoft.com/office/powerpoint/2010/main" val="12640770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Spark Components – Spark Steaming</a:t>
            </a:r>
            <a:endParaRPr lang="en-US" dirty="0"/>
          </a:p>
        </p:txBody>
      </p:sp>
      <p:sp>
        <p:nvSpPr>
          <p:cNvPr id="3" name="Content Placeholder 2"/>
          <p:cNvSpPr>
            <a:spLocks noGrp="1"/>
          </p:cNvSpPr>
          <p:nvPr>
            <p:ph idx="1"/>
          </p:nvPr>
        </p:nvSpPr>
        <p:spPr>
          <a:xfrm>
            <a:off x="3566160" y="2226469"/>
            <a:ext cx="5394960" cy="3263504"/>
          </a:xfrm>
        </p:spPr>
        <p:txBody>
          <a:bodyPr>
            <a:normAutofit fontScale="85000" lnSpcReduction="20000"/>
          </a:bodyPr>
          <a:lstStyle/>
          <a:p>
            <a:pPr marL="171450" lvl="1">
              <a:spcBef>
                <a:spcPts val="750"/>
              </a:spcBef>
            </a:pPr>
            <a:r>
              <a:rPr lang="en-US" sz="2100" dirty="0"/>
              <a:t>Spark Streaming leverages Spark’s fast scheduling ability to perform streaming analytics.</a:t>
            </a:r>
            <a:endParaRPr lang="en-US" dirty="0" smtClean="0"/>
          </a:p>
          <a:p>
            <a:pPr lvl="1"/>
            <a:r>
              <a:rPr lang="en-US" dirty="0" smtClean="0"/>
              <a:t>Chops up the live stream into batches of X seconds</a:t>
            </a:r>
          </a:p>
          <a:p>
            <a:pPr lvl="1"/>
            <a:r>
              <a:rPr lang="en-US" dirty="0" smtClean="0"/>
              <a:t>Spark treats each data batch as Resilient Distributed Datasets (RDDs) and processes them using RDD operations</a:t>
            </a:r>
          </a:p>
          <a:p>
            <a:pPr lvl="1"/>
            <a:r>
              <a:rPr lang="en-US" dirty="0" smtClean="0"/>
              <a:t>The processed results of the RDD operations are returned in batches</a:t>
            </a:r>
            <a:endParaRPr lang="en-US" dirty="0"/>
          </a:p>
        </p:txBody>
      </p:sp>
      <p:sp>
        <p:nvSpPr>
          <p:cNvPr id="4" name="Slide Number Placeholder 3"/>
          <p:cNvSpPr>
            <a:spLocks noGrp="1"/>
          </p:cNvSpPr>
          <p:nvPr>
            <p:ph type="sldNum" sz="quarter" idx="12"/>
          </p:nvPr>
        </p:nvSpPr>
        <p:spPr/>
        <p:txBody>
          <a:bodyPr/>
          <a:lstStyle/>
          <a:p>
            <a:fld id="{84077164-4E94-45A3-8EDF-E58C74D8CCD7}" type="slidenum">
              <a:rPr lang="en-US" smtClean="0"/>
              <a:t>62</a:t>
            </a:fld>
            <a:endParaRPr lang="en-US"/>
          </a:p>
        </p:txBody>
      </p:sp>
      <p:pic>
        <p:nvPicPr>
          <p:cNvPr id="5" name="Picture 4"/>
          <p:cNvPicPr>
            <a:picLocks noChangeAspect="1"/>
          </p:cNvPicPr>
          <p:nvPr/>
        </p:nvPicPr>
        <p:blipFill>
          <a:blip r:embed="rId2"/>
          <a:stretch>
            <a:fillRect/>
          </a:stretch>
        </p:blipFill>
        <p:spPr>
          <a:xfrm>
            <a:off x="454580" y="2226469"/>
            <a:ext cx="2862284" cy="2676287"/>
          </a:xfrm>
          <a:prstGeom prst="rect">
            <a:avLst/>
          </a:prstGeom>
        </p:spPr>
      </p:pic>
    </p:spTree>
    <p:extLst>
      <p:ext uri="{BB962C8B-B14F-4D97-AF65-F5344CB8AC3E}">
        <p14:creationId xmlns:p14="http://schemas.microsoft.com/office/powerpoint/2010/main" val="188786841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Spark Components – Spark Steaming</a:t>
            </a:r>
            <a:endParaRPr lang="en-US" dirty="0"/>
          </a:p>
        </p:txBody>
      </p:sp>
      <p:sp>
        <p:nvSpPr>
          <p:cNvPr id="3" name="Content Placeholder 2"/>
          <p:cNvSpPr>
            <a:spLocks noGrp="1"/>
          </p:cNvSpPr>
          <p:nvPr>
            <p:ph idx="1"/>
          </p:nvPr>
        </p:nvSpPr>
        <p:spPr>
          <a:xfrm>
            <a:off x="3566160" y="2226469"/>
            <a:ext cx="5394960" cy="3263504"/>
          </a:xfrm>
        </p:spPr>
        <p:txBody>
          <a:bodyPr>
            <a:normAutofit fontScale="70000" lnSpcReduction="20000"/>
          </a:bodyPr>
          <a:lstStyle/>
          <a:p>
            <a:pPr marL="342900" lvl="1" indent="-342900">
              <a:spcBef>
                <a:spcPts val="750"/>
              </a:spcBef>
              <a:buFont typeface="Arial" panose="020B0604020202020204" pitchFamily="34" charset="0"/>
              <a:buChar char="•"/>
            </a:pPr>
            <a:r>
              <a:rPr lang="en-US" sz="3100" dirty="0"/>
              <a:t>Spark Streaming leverages Spark’s fast scheduling ability to perform streaming analytics.</a:t>
            </a:r>
            <a:endParaRPr lang="en-US" sz="4100" dirty="0" smtClean="0"/>
          </a:p>
          <a:p>
            <a:pPr lvl="1"/>
            <a:r>
              <a:rPr lang="en-US" dirty="0" smtClean="0"/>
              <a:t>Chops up the live stream into batches of X seconds</a:t>
            </a:r>
          </a:p>
          <a:p>
            <a:pPr lvl="1"/>
            <a:r>
              <a:rPr lang="en-US" dirty="0" smtClean="0"/>
              <a:t>Spark treats each data batch as Resilient Distributed Datasets (RDDs) and processes them using RDD operations</a:t>
            </a:r>
          </a:p>
          <a:p>
            <a:pPr lvl="1"/>
            <a:r>
              <a:rPr lang="en-US" dirty="0" smtClean="0"/>
              <a:t>The processed results of the RDD operations are returned in batches</a:t>
            </a:r>
          </a:p>
        </p:txBody>
      </p:sp>
      <p:sp>
        <p:nvSpPr>
          <p:cNvPr id="4" name="Slide Number Placeholder 3"/>
          <p:cNvSpPr>
            <a:spLocks noGrp="1"/>
          </p:cNvSpPr>
          <p:nvPr>
            <p:ph type="sldNum" sz="quarter" idx="12"/>
          </p:nvPr>
        </p:nvSpPr>
        <p:spPr/>
        <p:txBody>
          <a:bodyPr/>
          <a:lstStyle/>
          <a:p>
            <a:fld id="{84077164-4E94-45A3-8EDF-E58C74D8CCD7}" type="slidenum">
              <a:rPr lang="en-US" smtClean="0"/>
              <a:t>63</a:t>
            </a:fld>
            <a:endParaRPr lang="en-US"/>
          </a:p>
        </p:txBody>
      </p:sp>
      <p:pic>
        <p:nvPicPr>
          <p:cNvPr id="5" name="Picture 4"/>
          <p:cNvPicPr>
            <a:picLocks noChangeAspect="1"/>
          </p:cNvPicPr>
          <p:nvPr/>
        </p:nvPicPr>
        <p:blipFill>
          <a:blip r:embed="rId2"/>
          <a:stretch>
            <a:fillRect/>
          </a:stretch>
        </p:blipFill>
        <p:spPr>
          <a:xfrm>
            <a:off x="454580" y="2226469"/>
            <a:ext cx="2862284" cy="2676287"/>
          </a:xfrm>
          <a:prstGeom prst="rect">
            <a:avLst/>
          </a:prstGeom>
        </p:spPr>
      </p:pic>
    </p:spTree>
    <p:extLst>
      <p:ext uri="{BB962C8B-B14F-4D97-AF65-F5344CB8AC3E}">
        <p14:creationId xmlns:p14="http://schemas.microsoft.com/office/powerpoint/2010/main" val="189104145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Components - </a:t>
            </a:r>
            <a:r>
              <a:rPr lang="en-US" dirty="0" err="1" smtClean="0"/>
              <a:t>GraphX</a:t>
            </a:r>
            <a:endParaRPr lang="en-US" dirty="0"/>
          </a:p>
        </p:txBody>
      </p:sp>
      <p:sp>
        <p:nvSpPr>
          <p:cNvPr id="3" name="Content Placeholder 2"/>
          <p:cNvSpPr>
            <a:spLocks noGrp="1"/>
          </p:cNvSpPr>
          <p:nvPr>
            <p:ph idx="1"/>
          </p:nvPr>
        </p:nvSpPr>
        <p:spPr/>
        <p:txBody>
          <a:bodyPr/>
          <a:lstStyle/>
          <a:p>
            <a:r>
              <a:rPr lang="en-US" dirty="0" err="1" smtClean="0"/>
              <a:t>GraphX</a:t>
            </a:r>
            <a:r>
              <a:rPr lang="en-US" dirty="0" smtClean="0"/>
              <a:t> </a:t>
            </a:r>
            <a:r>
              <a:rPr lang="en-US" dirty="0"/>
              <a:t>is a distributed graph-processing framework on top of Spark. </a:t>
            </a:r>
            <a:endParaRPr lang="en-US" dirty="0" smtClean="0"/>
          </a:p>
          <a:p>
            <a:pPr lvl="1"/>
            <a:endParaRPr lang="en-US" dirty="0"/>
          </a:p>
          <a:p>
            <a:r>
              <a:rPr lang="en-US" dirty="0" smtClean="0"/>
              <a:t>Users can build graphs using RDDs of nodes and edges. </a:t>
            </a:r>
          </a:p>
          <a:p>
            <a:pPr lvl="1"/>
            <a:endParaRPr lang="en-US" dirty="0"/>
          </a:p>
          <a:p>
            <a:r>
              <a:rPr lang="en-US" dirty="0" smtClean="0"/>
              <a:t>Provides a large library of graph algorithms with decomposable steps. </a:t>
            </a:r>
            <a:endParaRPr lang="en-US" dirty="0"/>
          </a:p>
          <a:p>
            <a:endParaRPr lang="en-US" dirty="0"/>
          </a:p>
        </p:txBody>
      </p:sp>
      <p:sp>
        <p:nvSpPr>
          <p:cNvPr id="4" name="Slide Number Placeholder 3"/>
          <p:cNvSpPr>
            <a:spLocks noGrp="1"/>
          </p:cNvSpPr>
          <p:nvPr>
            <p:ph type="sldNum" sz="quarter" idx="12"/>
          </p:nvPr>
        </p:nvSpPr>
        <p:spPr/>
        <p:txBody>
          <a:bodyPr/>
          <a:lstStyle/>
          <a:p>
            <a:fld id="{84077164-4E94-45A3-8EDF-E58C74D8CCD7}" type="slidenum">
              <a:rPr lang="en-US" smtClean="0"/>
              <a:t>64</a:t>
            </a:fld>
            <a:endParaRPr lang="en-US"/>
          </a:p>
        </p:txBody>
      </p:sp>
    </p:spTree>
    <p:extLst>
      <p:ext uri="{BB962C8B-B14F-4D97-AF65-F5344CB8AC3E}">
        <p14:creationId xmlns:p14="http://schemas.microsoft.com/office/powerpoint/2010/main" val="394392389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Components - </a:t>
            </a:r>
            <a:r>
              <a:rPr lang="en-US" dirty="0" err="1" smtClean="0"/>
              <a:t>GraphX</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4077164-4E94-45A3-8EDF-E58C74D8CCD7}" type="slidenum">
              <a:rPr lang="en-US" smtClean="0"/>
              <a:t>65</a:t>
            </a:fld>
            <a:endParaRPr lang="en-US"/>
          </a:p>
        </p:txBody>
      </p:sp>
      <p:pic>
        <p:nvPicPr>
          <p:cNvPr id="5" name="Picture 4"/>
          <p:cNvPicPr>
            <a:picLocks noChangeAspect="1"/>
          </p:cNvPicPr>
          <p:nvPr/>
        </p:nvPicPr>
        <p:blipFill>
          <a:blip r:embed="rId2"/>
          <a:stretch>
            <a:fillRect/>
          </a:stretch>
        </p:blipFill>
        <p:spPr>
          <a:xfrm>
            <a:off x="1697629" y="2088143"/>
            <a:ext cx="5748743" cy="3810213"/>
          </a:xfrm>
          <a:prstGeom prst="rect">
            <a:avLst/>
          </a:prstGeom>
        </p:spPr>
      </p:pic>
    </p:spTree>
    <p:extLst>
      <p:ext uri="{BB962C8B-B14F-4D97-AF65-F5344CB8AC3E}">
        <p14:creationId xmlns:p14="http://schemas.microsoft.com/office/powerpoint/2010/main" val="250974965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Spark Components – </a:t>
            </a:r>
            <a:r>
              <a:rPr lang="en-US" dirty="0" err="1"/>
              <a:t>GraphX</a:t>
            </a:r>
            <a:r>
              <a:rPr lang="en-US" dirty="0"/>
              <a:t> Algorithms</a:t>
            </a:r>
          </a:p>
        </p:txBody>
      </p:sp>
      <p:sp>
        <p:nvSpPr>
          <p:cNvPr id="3" name="Content Placeholder 2"/>
          <p:cNvSpPr>
            <a:spLocks noGrp="1"/>
          </p:cNvSpPr>
          <p:nvPr>
            <p:ph sz="half" idx="1"/>
          </p:nvPr>
        </p:nvSpPr>
        <p:spPr/>
        <p:txBody>
          <a:bodyPr>
            <a:normAutofit fontScale="85000" lnSpcReduction="20000"/>
          </a:bodyPr>
          <a:lstStyle/>
          <a:p>
            <a:r>
              <a:rPr lang="en-US" b="1" dirty="0" smtClean="0"/>
              <a:t>Collaborative Filtering</a:t>
            </a:r>
          </a:p>
          <a:p>
            <a:pPr lvl="1"/>
            <a:r>
              <a:rPr lang="en-US" dirty="0" smtClean="0"/>
              <a:t>Alternating Least Squares</a:t>
            </a:r>
          </a:p>
          <a:p>
            <a:pPr lvl="1"/>
            <a:r>
              <a:rPr lang="en-US" dirty="0" smtClean="0"/>
              <a:t>Stochastic Gradient Descent</a:t>
            </a:r>
          </a:p>
          <a:p>
            <a:pPr lvl="1"/>
            <a:r>
              <a:rPr lang="en-US" dirty="0" smtClean="0"/>
              <a:t>Tensor Factorization</a:t>
            </a:r>
          </a:p>
          <a:p>
            <a:pPr lvl="1"/>
            <a:endParaRPr lang="en-US" dirty="0"/>
          </a:p>
          <a:p>
            <a:r>
              <a:rPr lang="en-US" b="1" dirty="0" smtClean="0"/>
              <a:t>Structured Prediction</a:t>
            </a:r>
          </a:p>
          <a:p>
            <a:pPr lvl="1"/>
            <a:r>
              <a:rPr lang="en-US" dirty="0" smtClean="0"/>
              <a:t>Loopy Belief Propagation</a:t>
            </a:r>
          </a:p>
          <a:p>
            <a:pPr lvl="1"/>
            <a:r>
              <a:rPr lang="en-US" dirty="0" smtClean="0"/>
              <a:t>Max-Product Linear Programs</a:t>
            </a:r>
          </a:p>
          <a:p>
            <a:pPr lvl="1"/>
            <a:r>
              <a:rPr lang="en-US" dirty="0" smtClean="0"/>
              <a:t>Gibbs Sampling</a:t>
            </a:r>
          </a:p>
          <a:p>
            <a:pPr lvl="1"/>
            <a:endParaRPr lang="en-US" dirty="0"/>
          </a:p>
          <a:p>
            <a:r>
              <a:rPr lang="en-US" b="1" dirty="0" smtClean="0"/>
              <a:t>Semi-supervised ML</a:t>
            </a:r>
          </a:p>
          <a:p>
            <a:pPr lvl="1"/>
            <a:r>
              <a:rPr lang="en-US" dirty="0" smtClean="0"/>
              <a:t>Graph SSL</a:t>
            </a:r>
          </a:p>
          <a:p>
            <a:pPr lvl="1"/>
            <a:r>
              <a:rPr lang="en-US" dirty="0" err="1" smtClean="0"/>
              <a:t>CoEM</a:t>
            </a:r>
            <a:endParaRPr lang="en-US" dirty="0"/>
          </a:p>
        </p:txBody>
      </p:sp>
      <p:sp>
        <p:nvSpPr>
          <p:cNvPr id="4" name="Content Placeholder 3"/>
          <p:cNvSpPr>
            <a:spLocks noGrp="1"/>
          </p:cNvSpPr>
          <p:nvPr>
            <p:ph sz="half" idx="2"/>
          </p:nvPr>
        </p:nvSpPr>
        <p:spPr/>
        <p:txBody>
          <a:bodyPr>
            <a:normAutofit fontScale="85000" lnSpcReduction="20000"/>
          </a:bodyPr>
          <a:lstStyle/>
          <a:p>
            <a:r>
              <a:rPr lang="en-US" b="1" dirty="0" smtClean="0"/>
              <a:t>Community Detection</a:t>
            </a:r>
          </a:p>
          <a:p>
            <a:pPr lvl="1"/>
            <a:r>
              <a:rPr lang="en-US" dirty="0" smtClean="0"/>
              <a:t>Triangle Counting</a:t>
            </a:r>
          </a:p>
          <a:p>
            <a:pPr lvl="1"/>
            <a:r>
              <a:rPr lang="en-US" dirty="0" smtClean="0"/>
              <a:t>K-core Decomposition</a:t>
            </a:r>
          </a:p>
          <a:p>
            <a:pPr lvl="1"/>
            <a:r>
              <a:rPr lang="en-US" dirty="0" smtClean="0"/>
              <a:t>K-Truss</a:t>
            </a:r>
          </a:p>
          <a:p>
            <a:pPr lvl="1"/>
            <a:endParaRPr lang="en-US" dirty="0"/>
          </a:p>
          <a:p>
            <a:r>
              <a:rPr lang="en-US" b="1" dirty="0" smtClean="0"/>
              <a:t>Graph Analytics</a:t>
            </a:r>
          </a:p>
          <a:p>
            <a:pPr lvl="1"/>
            <a:r>
              <a:rPr lang="en-US" dirty="0" smtClean="0"/>
              <a:t>PageRank</a:t>
            </a:r>
          </a:p>
          <a:p>
            <a:pPr lvl="1"/>
            <a:r>
              <a:rPr lang="en-US" dirty="0" smtClean="0"/>
              <a:t>Personalized PageRank</a:t>
            </a:r>
          </a:p>
          <a:p>
            <a:pPr lvl="1"/>
            <a:r>
              <a:rPr lang="en-US" dirty="0" smtClean="0"/>
              <a:t>Shortest Path</a:t>
            </a:r>
          </a:p>
          <a:p>
            <a:pPr lvl="1"/>
            <a:r>
              <a:rPr lang="en-US" dirty="0" smtClean="0"/>
              <a:t>Graph Coloring</a:t>
            </a:r>
          </a:p>
          <a:p>
            <a:pPr lvl="1"/>
            <a:endParaRPr lang="en-US" dirty="0"/>
          </a:p>
          <a:p>
            <a:r>
              <a:rPr lang="en-US" b="1" dirty="0" smtClean="0"/>
              <a:t>Classification</a:t>
            </a:r>
          </a:p>
          <a:p>
            <a:pPr lvl="1"/>
            <a:r>
              <a:rPr lang="en-US" dirty="0" smtClean="0"/>
              <a:t>Neural Networks </a:t>
            </a:r>
            <a:endParaRPr lang="en-US" dirty="0"/>
          </a:p>
        </p:txBody>
      </p:sp>
      <p:sp>
        <p:nvSpPr>
          <p:cNvPr id="5" name="Slide Number Placeholder 4"/>
          <p:cNvSpPr>
            <a:spLocks noGrp="1"/>
          </p:cNvSpPr>
          <p:nvPr>
            <p:ph type="sldNum" sz="quarter" idx="12"/>
          </p:nvPr>
        </p:nvSpPr>
        <p:spPr/>
        <p:txBody>
          <a:bodyPr/>
          <a:lstStyle/>
          <a:p>
            <a:fld id="{84077164-4E94-45A3-8EDF-E58C74D8CCD7}" type="slidenum">
              <a:rPr lang="en-US" smtClean="0"/>
              <a:t>66</a:t>
            </a:fld>
            <a:endParaRPr lang="en-US"/>
          </a:p>
        </p:txBody>
      </p:sp>
    </p:spTree>
    <p:extLst>
      <p:ext uri="{BB962C8B-B14F-4D97-AF65-F5344CB8AC3E}">
        <p14:creationId xmlns:p14="http://schemas.microsoft.com/office/powerpoint/2010/main" val="349615314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Components – </a:t>
            </a:r>
            <a:r>
              <a:rPr lang="en-US" dirty="0" err="1" smtClean="0"/>
              <a:t>MLlib</a:t>
            </a:r>
            <a:r>
              <a:rPr lang="en-US" dirty="0" smtClean="0"/>
              <a:t> </a:t>
            </a:r>
            <a:endParaRPr lang="en-US" dirty="0"/>
          </a:p>
        </p:txBody>
      </p:sp>
      <p:sp>
        <p:nvSpPr>
          <p:cNvPr id="3" name="Content Placeholder 2"/>
          <p:cNvSpPr>
            <a:spLocks noGrp="1"/>
          </p:cNvSpPr>
          <p:nvPr>
            <p:ph idx="1"/>
          </p:nvPr>
        </p:nvSpPr>
        <p:spPr/>
        <p:txBody>
          <a:bodyPr>
            <a:normAutofit fontScale="92500"/>
          </a:bodyPr>
          <a:lstStyle/>
          <a:p>
            <a:r>
              <a:rPr lang="en-US" dirty="0" err="1"/>
              <a:t>MLlib</a:t>
            </a:r>
            <a:r>
              <a:rPr lang="en-US" dirty="0"/>
              <a:t> (Machine Learning </a:t>
            </a:r>
            <a:r>
              <a:rPr lang="en-US" dirty="0" smtClean="0"/>
              <a:t>Library) is a </a:t>
            </a:r>
            <a:r>
              <a:rPr lang="en-US" dirty="0"/>
              <a:t>distributed machine learning framework above </a:t>
            </a:r>
            <a:r>
              <a:rPr lang="en-US" dirty="0" smtClean="0"/>
              <a:t>Spark. </a:t>
            </a:r>
          </a:p>
          <a:p>
            <a:pPr marL="342900" lvl="1" indent="0">
              <a:buNone/>
            </a:pPr>
            <a:endParaRPr lang="en-US" dirty="0"/>
          </a:p>
          <a:p>
            <a:r>
              <a:rPr lang="en-US" dirty="0" smtClean="0"/>
              <a:t>Spark </a:t>
            </a:r>
            <a:r>
              <a:rPr lang="en-US" dirty="0" err="1"/>
              <a:t>MLlib</a:t>
            </a:r>
            <a:r>
              <a:rPr lang="en-US" dirty="0"/>
              <a:t> is nine times as fast as the Hadoop disk-based version of </a:t>
            </a:r>
            <a:r>
              <a:rPr lang="en-US" b="1" dirty="0"/>
              <a:t>Apache Mahout</a:t>
            </a:r>
            <a:r>
              <a:rPr lang="en-US" dirty="0"/>
              <a:t> (before Mahout gained a Spark interface</a:t>
            </a:r>
            <a:r>
              <a:rPr lang="en-US" dirty="0" smtClean="0"/>
              <a:t>).</a:t>
            </a:r>
          </a:p>
          <a:p>
            <a:pPr lvl="1"/>
            <a:endParaRPr lang="en-US" dirty="0"/>
          </a:p>
          <a:p>
            <a:r>
              <a:rPr lang="en-US" dirty="0" smtClean="0"/>
              <a:t>Spark </a:t>
            </a:r>
            <a:r>
              <a:rPr lang="en-US" dirty="0" err="1" smtClean="0"/>
              <a:t>MLlib</a:t>
            </a:r>
            <a:r>
              <a:rPr lang="en-US" dirty="0" smtClean="0"/>
              <a:t> provides a variety of machine learning classic algorithms.</a:t>
            </a:r>
            <a:endParaRPr lang="en-US" dirty="0"/>
          </a:p>
          <a:p>
            <a:endParaRPr lang="en-US" dirty="0"/>
          </a:p>
        </p:txBody>
      </p:sp>
      <p:sp>
        <p:nvSpPr>
          <p:cNvPr id="4" name="Slide Number Placeholder 3"/>
          <p:cNvSpPr>
            <a:spLocks noGrp="1"/>
          </p:cNvSpPr>
          <p:nvPr>
            <p:ph type="sldNum" sz="quarter" idx="12"/>
          </p:nvPr>
        </p:nvSpPr>
        <p:spPr/>
        <p:txBody>
          <a:bodyPr/>
          <a:lstStyle/>
          <a:p>
            <a:fld id="{84077164-4E94-45A3-8EDF-E58C74D8CCD7}" type="slidenum">
              <a:rPr lang="en-US" smtClean="0"/>
              <a:t>67</a:t>
            </a:fld>
            <a:endParaRPr lang="en-US"/>
          </a:p>
        </p:txBody>
      </p:sp>
    </p:spTree>
    <p:extLst>
      <p:ext uri="{BB962C8B-B14F-4D97-AF65-F5344CB8AC3E}">
        <p14:creationId xmlns:p14="http://schemas.microsoft.com/office/powerpoint/2010/main" val="172953629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Spark Components – </a:t>
            </a:r>
            <a:r>
              <a:rPr lang="en-US" dirty="0" err="1" smtClean="0"/>
              <a:t>MLlib</a:t>
            </a:r>
            <a:r>
              <a:rPr lang="en-US" dirty="0" smtClean="0"/>
              <a:t> Algorithms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Classification – logistic regression, linear SVM, Naïve Bayes, classification tree</a:t>
            </a:r>
          </a:p>
          <a:p>
            <a:pPr lvl="1"/>
            <a:endParaRPr lang="en-US" dirty="0"/>
          </a:p>
          <a:p>
            <a:r>
              <a:rPr lang="en-US" dirty="0" smtClean="0"/>
              <a:t>Regression – Generalized Linear Models (GLMs), Regression tree</a:t>
            </a:r>
          </a:p>
          <a:p>
            <a:pPr lvl="1"/>
            <a:endParaRPr lang="en-US" dirty="0"/>
          </a:p>
          <a:p>
            <a:r>
              <a:rPr lang="en-US" dirty="0" smtClean="0"/>
              <a:t>Collaborative filtering – Alternating Least Squares (ALS), Non-negative Matrix Factorization (NMF)</a:t>
            </a:r>
          </a:p>
          <a:p>
            <a:pPr lvl="1"/>
            <a:endParaRPr lang="en-US" dirty="0"/>
          </a:p>
          <a:p>
            <a:r>
              <a:rPr lang="en-US" dirty="0" smtClean="0"/>
              <a:t>Clustering – k-means</a:t>
            </a:r>
          </a:p>
          <a:p>
            <a:pPr lvl="1"/>
            <a:endParaRPr lang="en-US" dirty="0"/>
          </a:p>
          <a:p>
            <a:r>
              <a:rPr lang="en-US" dirty="0" smtClean="0"/>
              <a:t>Decomposition – SVD, PCA</a:t>
            </a:r>
          </a:p>
          <a:p>
            <a:pPr lvl="1"/>
            <a:endParaRPr lang="en-US" dirty="0"/>
          </a:p>
          <a:p>
            <a:r>
              <a:rPr lang="en-US" dirty="0" smtClean="0"/>
              <a:t>Optimization – stochastic gradient descent, L-BFGS</a:t>
            </a:r>
            <a:endParaRPr lang="en-US" dirty="0"/>
          </a:p>
        </p:txBody>
      </p:sp>
      <p:sp>
        <p:nvSpPr>
          <p:cNvPr id="4" name="Slide Number Placeholder 3"/>
          <p:cNvSpPr>
            <a:spLocks noGrp="1"/>
          </p:cNvSpPr>
          <p:nvPr>
            <p:ph type="sldNum" sz="quarter" idx="12"/>
          </p:nvPr>
        </p:nvSpPr>
        <p:spPr/>
        <p:txBody>
          <a:bodyPr/>
          <a:lstStyle/>
          <a:p>
            <a:fld id="{84077164-4E94-45A3-8EDF-E58C74D8CCD7}" type="slidenum">
              <a:rPr lang="en-US" smtClean="0"/>
              <a:t>68</a:t>
            </a:fld>
            <a:endParaRPr lang="en-US"/>
          </a:p>
        </p:txBody>
      </p:sp>
    </p:spTree>
    <p:extLst>
      <p:ext uri="{BB962C8B-B14F-4D97-AF65-F5344CB8AC3E}">
        <p14:creationId xmlns:p14="http://schemas.microsoft.com/office/powerpoint/2010/main" val="262387461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for Apache Spark</a:t>
            </a:r>
            <a:endParaRPr lang="en-US" dirty="0"/>
          </a:p>
        </p:txBody>
      </p:sp>
      <p:sp>
        <p:nvSpPr>
          <p:cNvPr id="3" name="Content Placeholder 2"/>
          <p:cNvSpPr>
            <a:spLocks noGrp="1"/>
          </p:cNvSpPr>
          <p:nvPr>
            <p:ph idx="1"/>
          </p:nvPr>
        </p:nvSpPr>
        <p:spPr/>
        <p:txBody>
          <a:bodyPr>
            <a:normAutofit fontScale="92500"/>
          </a:bodyPr>
          <a:lstStyle/>
          <a:p>
            <a:r>
              <a:rPr lang="en-US" dirty="0" smtClean="0"/>
              <a:t>Spark has a variety of free resources you can learn from. </a:t>
            </a:r>
          </a:p>
          <a:p>
            <a:pPr lvl="1"/>
            <a:r>
              <a:rPr lang="en-US" dirty="0" smtClean="0"/>
              <a:t>Big </a:t>
            </a:r>
            <a:r>
              <a:rPr lang="en-US" dirty="0"/>
              <a:t>Data University - </a:t>
            </a:r>
            <a:r>
              <a:rPr lang="en-US" dirty="0">
                <a:hlinkClick r:id="rId2"/>
              </a:rPr>
              <a:t>http://bigdatauniversity.com/courses/spark-fundamentals</a:t>
            </a:r>
            <a:r>
              <a:rPr lang="en-US" dirty="0" smtClean="0">
                <a:hlinkClick r:id="rId2"/>
              </a:rPr>
              <a:t>/</a:t>
            </a:r>
            <a:r>
              <a:rPr lang="en-US" dirty="0" smtClean="0"/>
              <a:t> </a:t>
            </a:r>
          </a:p>
          <a:p>
            <a:pPr lvl="1"/>
            <a:r>
              <a:rPr lang="en-US" dirty="0" smtClean="0"/>
              <a:t>Founders of Spark, </a:t>
            </a:r>
            <a:r>
              <a:rPr lang="en-US" dirty="0" err="1" smtClean="0"/>
              <a:t>Databricks</a:t>
            </a:r>
            <a:r>
              <a:rPr lang="en-US" dirty="0" smtClean="0"/>
              <a:t> </a:t>
            </a:r>
            <a:r>
              <a:rPr lang="en-US" dirty="0"/>
              <a:t>- </a:t>
            </a:r>
            <a:r>
              <a:rPr lang="en-US" dirty="0">
                <a:hlinkClick r:id="rId3"/>
              </a:rPr>
              <a:t>https://databricks.com</a:t>
            </a:r>
            <a:r>
              <a:rPr lang="en-US" dirty="0" smtClean="0">
                <a:hlinkClick r:id="rId3"/>
              </a:rPr>
              <a:t>/</a:t>
            </a:r>
            <a:r>
              <a:rPr lang="en-US" dirty="0" smtClean="0"/>
              <a:t> </a:t>
            </a:r>
          </a:p>
          <a:p>
            <a:pPr lvl="1"/>
            <a:r>
              <a:rPr lang="en-US" dirty="0" smtClean="0"/>
              <a:t>Apache </a:t>
            </a:r>
            <a:r>
              <a:rPr lang="en-US" dirty="0"/>
              <a:t>Spark download - </a:t>
            </a:r>
            <a:r>
              <a:rPr lang="en-US" dirty="0">
                <a:hlinkClick r:id="rId4"/>
              </a:rPr>
              <a:t>http://spark.apache.org</a:t>
            </a:r>
            <a:r>
              <a:rPr lang="en-US" dirty="0" smtClean="0">
                <a:hlinkClick r:id="rId4"/>
              </a:rPr>
              <a:t>/</a:t>
            </a:r>
            <a:r>
              <a:rPr lang="en-US" dirty="0" smtClean="0"/>
              <a:t> </a:t>
            </a:r>
          </a:p>
          <a:p>
            <a:pPr lvl="1"/>
            <a:r>
              <a:rPr lang="en-US" dirty="0" smtClean="0"/>
              <a:t>Apache Spark set </a:t>
            </a:r>
            <a:r>
              <a:rPr lang="en-US" dirty="0"/>
              <a:t>up tutorial - </a:t>
            </a:r>
            <a:r>
              <a:rPr lang="en-US" dirty="0">
                <a:hlinkClick r:id="rId5"/>
              </a:rPr>
              <a:t>http://www.tutorialspoint.com/apache_spark</a:t>
            </a:r>
            <a:r>
              <a:rPr lang="en-US" dirty="0" smtClean="0">
                <a:hlinkClick r:id="rId5"/>
              </a:rPr>
              <a:t>/</a:t>
            </a:r>
            <a:r>
              <a:rPr lang="en-US" dirty="0" smtClean="0"/>
              <a:t> </a:t>
            </a:r>
            <a:endParaRPr 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69</a:t>
            </a:fld>
            <a:endParaRPr lang="zh-CN" altLang="en-US"/>
          </a:p>
        </p:txBody>
      </p:sp>
    </p:spTree>
    <p:extLst>
      <p:ext uri="{BB962C8B-B14F-4D97-AF65-F5344CB8AC3E}">
        <p14:creationId xmlns:p14="http://schemas.microsoft.com/office/powerpoint/2010/main" val="1107004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Core Components of Hadoop</a:t>
            </a:r>
            <a:endParaRPr lang="en-US" dirty="0"/>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3" cstate="print"/>
          <a:srcRect/>
          <a:stretch>
            <a:fillRect/>
          </a:stretch>
        </p:blipFill>
        <p:spPr bwMode="auto">
          <a:xfrm>
            <a:off x="1331640" y="1628800"/>
            <a:ext cx="6019800" cy="4219575"/>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0C913308-F349-4B6D-A68A-DD1791B4A57B}" type="slidenum">
              <a:rPr lang="zh-CN" altLang="en-US" smtClean="0"/>
              <a:pPr/>
              <a:t>7</a:t>
            </a:fld>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Tutorial on </a:t>
            </a:r>
            <a:br>
              <a:rPr lang="en-US" dirty="0" smtClean="0"/>
            </a:br>
            <a:r>
              <a:rPr lang="en-US" dirty="0" smtClean="0"/>
              <a:t>Hadoop Cluster and Spark Setup</a:t>
            </a:r>
            <a:endParaRPr lang="en-US" dirty="0"/>
          </a:p>
        </p:txBody>
      </p:sp>
      <p:sp>
        <p:nvSpPr>
          <p:cNvPr id="3" name="Subtitle 2"/>
          <p:cNvSpPr>
            <a:spLocks noGrp="1"/>
          </p:cNvSpPr>
          <p:nvPr>
            <p:ph type="subTitle" idx="1"/>
          </p:nvPr>
        </p:nvSpPr>
        <p:spPr/>
        <p:txBody>
          <a:bodyPr/>
          <a:lstStyle/>
          <a:p>
            <a:endParaRPr 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70</a:t>
            </a:fld>
            <a:endParaRPr lang="zh-CN"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Familiarize with Linux Platform:</a:t>
            </a:r>
          </a:p>
          <a:p>
            <a:pPr lvl="1"/>
            <a:r>
              <a:rPr lang="en-US" dirty="0" smtClean="0"/>
              <a:t>Preliminary Unix/Linux understandings.</a:t>
            </a:r>
          </a:p>
          <a:p>
            <a:pPr lvl="1"/>
            <a:r>
              <a:rPr lang="en-US" dirty="0" smtClean="0"/>
              <a:t>If you use Windows OS, download </a:t>
            </a:r>
            <a:r>
              <a:rPr lang="en-US" dirty="0" err="1" smtClean="0"/>
              <a:t>VirtualBox</a:t>
            </a:r>
            <a:r>
              <a:rPr lang="en-US" dirty="0" smtClean="0"/>
              <a:t> and install a Linux distribution on it.</a:t>
            </a:r>
          </a:p>
          <a:p>
            <a:pPr lvl="1"/>
            <a:r>
              <a:rPr lang="en-US" dirty="0" err="1" smtClean="0"/>
              <a:t>VirtualBox</a:t>
            </a:r>
            <a:r>
              <a:rPr lang="en-US" dirty="0" smtClean="0"/>
              <a:t>: </a:t>
            </a:r>
          </a:p>
          <a:p>
            <a:pPr lvl="2"/>
            <a:r>
              <a:rPr lang="en-US" dirty="0" smtClean="0">
                <a:hlinkClick r:id="rId3"/>
              </a:rPr>
              <a:t>https://www.virtualbox.org/</a:t>
            </a:r>
            <a:endParaRPr lang="en-US" dirty="0" smtClean="0"/>
          </a:p>
          <a:p>
            <a:pPr lvl="1"/>
            <a:r>
              <a:rPr lang="en-US" dirty="0" smtClean="0"/>
              <a:t>The latest </a:t>
            </a:r>
            <a:r>
              <a:rPr lang="en-US" dirty="0" err="1" smtClean="0"/>
              <a:t>Ubuntu</a:t>
            </a:r>
            <a:r>
              <a:rPr lang="en-US" dirty="0" smtClean="0"/>
              <a:t> Distribution:</a:t>
            </a:r>
          </a:p>
          <a:p>
            <a:pPr lvl="2"/>
            <a:r>
              <a:rPr lang="en-US" dirty="0" smtClean="0">
                <a:hlinkClick r:id="rId4"/>
              </a:rPr>
              <a:t>http://www.ubuntu.com/download/desktop</a:t>
            </a:r>
            <a:endParaRPr lang="en-US" dirty="0" smtClean="0"/>
          </a:p>
          <a:p>
            <a:r>
              <a:rPr lang="en-US" dirty="0" smtClean="0"/>
              <a:t>Do the following in the terminal:</a:t>
            </a:r>
          </a:p>
          <a:p>
            <a:pPr lvl="1"/>
            <a:r>
              <a:rPr lang="en-US" dirty="0" smtClean="0"/>
              <a:t>Install JAVA 7:</a:t>
            </a:r>
          </a:p>
          <a:p>
            <a:pPr lvl="2"/>
            <a:r>
              <a:rPr lang="en-US" i="1" dirty="0" smtClean="0"/>
              <a:t>$ </a:t>
            </a:r>
            <a:r>
              <a:rPr lang="en-US" i="1" dirty="0" err="1" smtClean="0"/>
              <a:t>sudo</a:t>
            </a:r>
            <a:r>
              <a:rPr lang="en-US" i="1" dirty="0" smtClean="0"/>
              <a:t> apt-get install openjdk-7-jdk</a:t>
            </a:r>
          </a:p>
          <a:p>
            <a:pPr lvl="1"/>
            <a:r>
              <a:rPr lang="en-US" dirty="0" smtClean="0"/>
              <a:t>Install SSH:</a:t>
            </a:r>
          </a:p>
          <a:p>
            <a:pPr lvl="2"/>
            <a:r>
              <a:rPr lang="en-US" i="1" dirty="0" smtClean="0"/>
              <a:t>$ </a:t>
            </a:r>
            <a:r>
              <a:rPr lang="en-US" i="1" dirty="0" err="1" smtClean="0"/>
              <a:t>sudo</a:t>
            </a:r>
            <a:r>
              <a:rPr lang="en-US" i="1" dirty="0" smtClean="0"/>
              <a:t> apt-get install </a:t>
            </a:r>
            <a:r>
              <a:rPr lang="en-US" i="1" dirty="0" err="1" smtClean="0"/>
              <a:t>ssh</a:t>
            </a:r>
            <a:endParaRPr lang="en-US" i="1" dirty="0" smtClean="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71</a:t>
            </a:fld>
            <a:endParaRPr lang="zh-CN"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Install and Setup Hadoop on a Single Node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Install Hadoop:</a:t>
            </a:r>
          </a:p>
          <a:p>
            <a:pPr lvl="1"/>
            <a:r>
              <a:rPr lang="en-US" i="1" dirty="0" smtClean="0"/>
              <a:t>$ </a:t>
            </a:r>
            <a:r>
              <a:rPr lang="en-US" i="1" dirty="0" err="1" smtClean="0"/>
              <a:t>wget</a:t>
            </a:r>
            <a:r>
              <a:rPr lang="en-US" i="1" dirty="0" smtClean="0"/>
              <a:t> http://http://mirror.cc.columbia.edu/pub/software/apache/hadoop/common/hadoop-1.2.1/hadoop-1.2.1.tar.gz</a:t>
            </a:r>
          </a:p>
          <a:p>
            <a:r>
              <a:rPr lang="en-US" dirty="0" smtClean="0"/>
              <a:t>Unpack the downloaded </a:t>
            </a:r>
            <a:r>
              <a:rPr lang="en-US" dirty="0" err="1" smtClean="0"/>
              <a:t>hadoop</a:t>
            </a:r>
            <a:r>
              <a:rPr lang="en-US" dirty="0" smtClean="0"/>
              <a:t> distribution:</a:t>
            </a:r>
          </a:p>
          <a:p>
            <a:pPr lvl="1"/>
            <a:r>
              <a:rPr lang="en-US" i="1" dirty="0" smtClean="0"/>
              <a:t>$ tar </a:t>
            </a:r>
            <a:r>
              <a:rPr lang="en-US" i="1" dirty="0" err="1" smtClean="0"/>
              <a:t>xzf</a:t>
            </a:r>
            <a:r>
              <a:rPr lang="en-US" i="1" dirty="0" smtClean="0"/>
              <a:t> hadoop-1.2.1.tar.gz</a:t>
            </a:r>
          </a:p>
          <a:p>
            <a:r>
              <a:rPr lang="en-US" dirty="0" smtClean="0"/>
              <a:t>Set environment variables (assume you unpacked the </a:t>
            </a:r>
            <a:r>
              <a:rPr lang="en-US" dirty="0" err="1" smtClean="0"/>
              <a:t>hadoop</a:t>
            </a:r>
            <a:r>
              <a:rPr lang="en-US" dirty="0" smtClean="0"/>
              <a:t> distribution under home directory):</a:t>
            </a:r>
          </a:p>
          <a:p>
            <a:pPr lvl="1"/>
            <a:r>
              <a:rPr lang="en-US" i="1" dirty="0" smtClean="0"/>
              <a:t>$ export HADOOP_HOME=/home/hadoop-1.2.1</a:t>
            </a:r>
          </a:p>
          <a:p>
            <a:r>
              <a:rPr lang="en-US" dirty="0" smtClean="0"/>
              <a:t>Open with a text editor “conf/hadoop-env.sh”, and set the JAVA_HOME variable as the path where you installed JDK.</a:t>
            </a:r>
          </a:p>
          <a:p>
            <a:pPr lvl="1"/>
            <a:r>
              <a:rPr lang="en-US" dirty="0" smtClean="0"/>
              <a:t>e.g. “</a:t>
            </a:r>
            <a:r>
              <a:rPr lang="en-US" b="1" dirty="0" smtClean="0"/>
              <a:t>export JAVA_HOME=/</a:t>
            </a:r>
            <a:r>
              <a:rPr lang="en-US" b="1" dirty="0" err="1" smtClean="0"/>
              <a:t>usr</a:t>
            </a:r>
            <a:r>
              <a:rPr lang="en-US" b="1" dirty="0" smtClean="0"/>
              <a:t>/lib/java-7-openjdk</a:t>
            </a:r>
            <a:r>
              <a:rPr lang="en-US" dirty="0" smtClean="0"/>
              <a:t>”</a:t>
            </a:r>
          </a:p>
          <a:p>
            <a:pPr lvl="1"/>
            <a:endParaRPr lang="en-US" dirty="0" smtClean="0"/>
          </a:p>
          <a:p>
            <a:endParaRPr 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72</a:t>
            </a:fld>
            <a:endParaRPr lang="zh-CN"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Single Node Hadoop</a:t>
            </a:r>
            <a:endParaRPr lang="en-US" dirty="0"/>
          </a:p>
        </p:txBody>
      </p:sp>
      <p:sp>
        <p:nvSpPr>
          <p:cNvPr id="3" name="Content Placeholder 2"/>
          <p:cNvSpPr>
            <a:spLocks noGrp="1"/>
          </p:cNvSpPr>
          <p:nvPr>
            <p:ph idx="1"/>
          </p:nvPr>
        </p:nvSpPr>
        <p:spPr/>
        <p:txBody>
          <a:bodyPr/>
          <a:lstStyle/>
          <a:p>
            <a:r>
              <a:rPr lang="en-US" dirty="0" smtClean="0"/>
              <a:t>Go to the directory defined by HADOOP_HOME:</a:t>
            </a:r>
          </a:p>
          <a:p>
            <a:pPr marL="742950" lvl="2" indent="-342900"/>
            <a:r>
              <a:rPr lang="en-US" i="1" dirty="0" smtClean="0"/>
              <a:t>$ </a:t>
            </a:r>
            <a:r>
              <a:rPr lang="en-US" i="1" dirty="0" err="1" smtClean="0"/>
              <a:t>cd</a:t>
            </a:r>
            <a:r>
              <a:rPr lang="en-US" i="1" dirty="0" smtClean="0"/>
              <a:t> hadoop-1.2.1</a:t>
            </a:r>
            <a:endParaRPr lang="en-US" dirty="0" smtClean="0"/>
          </a:p>
          <a:p>
            <a:r>
              <a:rPr lang="en-US" dirty="0" smtClean="0"/>
              <a:t>Use Hadoop to calculate pi:</a:t>
            </a:r>
          </a:p>
          <a:p>
            <a:pPr lvl="1"/>
            <a:r>
              <a:rPr lang="en-US" i="1" dirty="0" smtClean="0"/>
              <a:t>$ bin/</a:t>
            </a:r>
            <a:r>
              <a:rPr lang="en-US" i="1" dirty="0" err="1" smtClean="0"/>
              <a:t>hadoop</a:t>
            </a:r>
            <a:r>
              <a:rPr lang="en-US" i="1" dirty="0" smtClean="0"/>
              <a:t> jar </a:t>
            </a:r>
            <a:r>
              <a:rPr lang="en-US" i="1" dirty="0" err="1" smtClean="0"/>
              <a:t>hadoop</a:t>
            </a:r>
            <a:r>
              <a:rPr lang="en-US" i="1" dirty="0" smtClean="0"/>
              <a:t>-examples-*.jar pi 3 10000</a:t>
            </a:r>
          </a:p>
          <a:p>
            <a:r>
              <a:rPr lang="en-US" dirty="0" smtClean="0"/>
              <a:t>If Hadoop and Java is installed correctly, you will see an approximate value of pi.</a:t>
            </a:r>
            <a:endParaRPr 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73</a:t>
            </a:fld>
            <a:endParaRPr lang="zh-CN"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a multi-node Hadoop cluster</a:t>
            </a:r>
            <a:endParaRPr lang="en-US" dirty="0"/>
          </a:p>
        </p:txBody>
      </p:sp>
      <p:sp>
        <p:nvSpPr>
          <p:cNvPr id="3" name="Content Placeholder 2"/>
          <p:cNvSpPr>
            <a:spLocks noGrp="1"/>
          </p:cNvSpPr>
          <p:nvPr>
            <p:ph idx="1"/>
          </p:nvPr>
        </p:nvSpPr>
        <p:spPr>
          <a:xfrm>
            <a:off x="457200" y="1600200"/>
            <a:ext cx="8229600" cy="1684783"/>
          </a:xfrm>
        </p:spPr>
        <p:txBody>
          <a:bodyPr>
            <a:normAutofit fontScale="77500" lnSpcReduction="20000"/>
          </a:bodyPr>
          <a:lstStyle/>
          <a:p>
            <a:r>
              <a:rPr lang="en-US" dirty="0" smtClean="0"/>
              <a:t>1. Install and Setup Hadoop (as well as Java &amp; </a:t>
            </a:r>
            <a:r>
              <a:rPr lang="en-US" dirty="0" err="1" smtClean="0"/>
              <a:t>ssh</a:t>
            </a:r>
            <a:r>
              <a:rPr lang="en-US" dirty="0" smtClean="0"/>
              <a:t>) in every node in your cluster. </a:t>
            </a:r>
          </a:p>
          <a:p>
            <a:pPr lvl="1"/>
            <a:r>
              <a:rPr lang="en-US" dirty="0" smtClean="0"/>
              <a:t>In this tutorial, we will set up a Hadoop cluster with 3 nodes.</a:t>
            </a:r>
          </a:p>
          <a:p>
            <a:pPr lvl="1"/>
            <a:r>
              <a:rPr lang="en-US" dirty="0" smtClean="0"/>
              <a:t>The diagram below shows the assumed IP addresses for three nodes. Ensure the network connection between three nodes.</a:t>
            </a:r>
          </a:p>
          <a:p>
            <a:pPr lvl="1"/>
            <a:endParaRPr lang="en-US" dirty="0"/>
          </a:p>
        </p:txBody>
      </p:sp>
      <p:grpSp>
        <p:nvGrpSpPr>
          <p:cNvPr id="4" name="Group 18"/>
          <p:cNvGrpSpPr/>
          <p:nvPr/>
        </p:nvGrpSpPr>
        <p:grpSpPr>
          <a:xfrm>
            <a:off x="1187624" y="3501008"/>
            <a:ext cx="7416824" cy="2880320"/>
            <a:chOff x="1115616" y="3429000"/>
            <a:chExt cx="7200800" cy="3429000"/>
          </a:xfrm>
        </p:grpSpPr>
        <p:pic>
          <p:nvPicPr>
            <p:cNvPr id="44034" name="Picture 2" descr="http://clipartist.info/RSS/openclipart.org/2011/August/13-Saturday/server-999px.png"/>
            <p:cNvPicPr>
              <a:picLocks noChangeAspect="1" noChangeArrowheads="1"/>
            </p:cNvPicPr>
            <p:nvPr/>
          </p:nvPicPr>
          <p:blipFill>
            <a:blip r:embed="rId3" cstate="print"/>
            <a:srcRect/>
            <a:stretch>
              <a:fillRect/>
            </a:stretch>
          </p:blipFill>
          <p:spPr bwMode="auto">
            <a:xfrm>
              <a:off x="2195736" y="4509120"/>
              <a:ext cx="656701" cy="1014961"/>
            </a:xfrm>
            <a:prstGeom prst="rect">
              <a:avLst/>
            </a:prstGeom>
            <a:noFill/>
          </p:spPr>
        </p:pic>
        <p:pic>
          <p:nvPicPr>
            <p:cNvPr id="5" name="Picture 2" descr="http://clipartist.info/RSS/openclipart.org/2011/August/13-Saturday/server-999px.png"/>
            <p:cNvPicPr>
              <a:picLocks noChangeAspect="1" noChangeArrowheads="1"/>
            </p:cNvPicPr>
            <p:nvPr/>
          </p:nvPicPr>
          <p:blipFill>
            <a:blip r:embed="rId3" cstate="print"/>
            <a:srcRect/>
            <a:stretch>
              <a:fillRect/>
            </a:stretch>
          </p:blipFill>
          <p:spPr bwMode="auto">
            <a:xfrm>
              <a:off x="4788024" y="3861048"/>
              <a:ext cx="656701" cy="1014961"/>
            </a:xfrm>
            <a:prstGeom prst="rect">
              <a:avLst/>
            </a:prstGeom>
            <a:noFill/>
          </p:spPr>
        </p:pic>
        <p:pic>
          <p:nvPicPr>
            <p:cNvPr id="6" name="Picture 2" descr="http://clipartist.info/RSS/openclipart.org/2011/August/13-Saturday/server-999px.png"/>
            <p:cNvPicPr>
              <a:picLocks noChangeAspect="1" noChangeArrowheads="1"/>
            </p:cNvPicPr>
            <p:nvPr/>
          </p:nvPicPr>
          <p:blipFill>
            <a:blip r:embed="rId3" cstate="print"/>
            <a:srcRect/>
            <a:stretch>
              <a:fillRect/>
            </a:stretch>
          </p:blipFill>
          <p:spPr bwMode="auto">
            <a:xfrm>
              <a:off x="4788024" y="5517232"/>
              <a:ext cx="656701" cy="1014961"/>
            </a:xfrm>
            <a:prstGeom prst="rect">
              <a:avLst/>
            </a:prstGeom>
            <a:noFill/>
          </p:spPr>
        </p:pic>
        <p:sp>
          <p:nvSpPr>
            <p:cNvPr id="7" name="Oval 6"/>
            <p:cNvSpPr/>
            <p:nvPr/>
          </p:nvSpPr>
          <p:spPr>
            <a:xfrm>
              <a:off x="1115616" y="3429000"/>
              <a:ext cx="6480720" cy="3429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164288" y="3645024"/>
              <a:ext cx="1152128" cy="646331"/>
            </a:xfrm>
            <a:prstGeom prst="rect">
              <a:avLst/>
            </a:prstGeom>
            <a:noFill/>
          </p:spPr>
          <p:txBody>
            <a:bodyPr wrap="square" rtlCol="0">
              <a:spAutoFit/>
            </a:bodyPr>
            <a:lstStyle/>
            <a:p>
              <a:r>
                <a:rPr lang="en-US" b="1" dirty="0" smtClean="0"/>
                <a:t>Hadoop cluster</a:t>
              </a:r>
              <a:endParaRPr lang="en-US" b="1" dirty="0"/>
            </a:p>
          </p:txBody>
        </p:sp>
        <p:sp>
          <p:nvSpPr>
            <p:cNvPr id="9" name="TextBox 8"/>
            <p:cNvSpPr txBox="1"/>
            <p:nvPr/>
          </p:nvSpPr>
          <p:spPr>
            <a:xfrm>
              <a:off x="2051720" y="5661248"/>
              <a:ext cx="1152128" cy="523220"/>
            </a:xfrm>
            <a:prstGeom prst="rect">
              <a:avLst/>
            </a:prstGeom>
            <a:noFill/>
          </p:spPr>
          <p:txBody>
            <a:bodyPr wrap="square" rtlCol="0">
              <a:spAutoFit/>
            </a:bodyPr>
            <a:lstStyle/>
            <a:p>
              <a:r>
                <a:rPr lang="en-US" sz="1400" b="1" dirty="0" smtClean="0"/>
                <a:t>Master node</a:t>
              </a:r>
            </a:p>
            <a:p>
              <a:r>
                <a:rPr lang="en-US" sz="1400" b="1" dirty="0" smtClean="0"/>
                <a:t>128.196.0.1</a:t>
              </a:r>
              <a:endParaRPr lang="en-US" sz="1400" b="1" dirty="0"/>
            </a:p>
          </p:txBody>
        </p:sp>
        <p:sp>
          <p:nvSpPr>
            <p:cNvPr id="10" name="TextBox 9"/>
            <p:cNvSpPr txBox="1"/>
            <p:nvPr/>
          </p:nvSpPr>
          <p:spPr>
            <a:xfrm>
              <a:off x="5580112" y="4149080"/>
              <a:ext cx="1152128" cy="523220"/>
            </a:xfrm>
            <a:prstGeom prst="rect">
              <a:avLst/>
            </a:prstGeom>
            <a:noFill/>
          </p:spPr>
          <p:txBody>
            <a:bodyPr wrap="square" rtlCol="0">
              <a:spAutoFit/>
            </a:bodyPr>
            <a:lstStyle/>
            <a:p>
              <a:r>
                <a:rPr lang="en-US" sz="1400" b="1" dirty="0" smtClean="0"/>
                <a:t>Slave node 1</a:t>
              </a:r>
            </a:p>
            <a:p>
              <a:r>
                <a:rPr lang="en-US" sz="1400" b="1" dirty="0" smtClean="0"/>
                <a:t>128.196.0.2</a:t>
              </a:r>
              <a:endParaRPr lang="en-US" sz="1400" b="1" dirty="0"/>
            </a:p>
          </p:txBody>
        </p:sp>
        <p:sp>
          <p:nvSpPr>
            <p:cNvPr id="11" name="TextBox 10"/>
            <p:cNvSpPr txBox="1"/>
            <p:nvPr/>
          </p:nvSpPr>
          <p:spPr>
            <a:xfrm>
              <a:off x="5580112" y="5589240"/>
              <a:ext cx="1152128" cy="523220"/>
            </a:xfrm>
            <a:prstGeom prst="rect">
              <a:avLst/>
            </a:prstGeom>
            <a:noFill/>
          </p:spPr>
          <p:txBody>
            <a:bodyPr wrap="square" rtlCol="0">
              <a:spAutoFit/>
            </a:bodyPr>
            <a:lstStyle/>
            <a:p>
              <a:r>
                <a:rPr lang="en-US" sz="1400" b="1" dirty="0" smtClean="0"/>
                <a:t>Slave node 2</a:t>
              </a:r>
            </a:p>
            <a:p>
              <a:r>
                <a:rPr lang="en-US" sz="1400" b="1" dirty="0" smtClean="0"/>
                <a:t>128.196.0.3</a:t>
              </a:r>
              <a:endParaRPr lang="en-US" sz="1400" b="1" dirty="0"/>
            </a:p>
          </p:txBody>
        </p:sp>
        <p:cxnSp>
          <p:nvCxnSpPr>
            <p:cNvPr id="13" name="Straight Connector 12"/>
            <p:cNvCxnSpPr>
              <a:endCxn id="5" idx="1"/>
            </p:cNvCxnSpPr>
            <p:nvPr/>
          </p:nvCxnSpPr>
          <p:spPr>
            <a:xfrm flipV="1">
              <a:off x="2843808" y="4368529"/>
              <a:ext cx="1944216" cy="356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6" idx="1"/>
            </p:cNvCxnSpPr>
            <p:nvPr/>
          </p:nvCxnSpPr>
          <p:spPr>
            <a:xfrm>
              <a:off x="2843808" y="5081760"/>
              <a:ext cx="1944216" cy="9429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 idx="2"/>
              <a:endCxn id="6" idx="0"/>
            </p:cNvCxnSpPr>
            <p:nvPr/>
          </p:nvCxnSpPr>
          <p:spPr>
            <a:xfrm>
              <a:off x="5116375" y="4876009"/>
              <a:ext cx="0" cy="641223"/>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 name="Slide Number Placeholder 11"/>
          <p:cNvSpPr>
            <a:spLocks noGrp="1"/>
          </p:cNvSpPr>
          <p:nvPr>
            <p:ph type="sldNum" sz="quarter" idx="12"/>
          </p:nvPr>
        </p:nvSpPr>
        <p:spPr/>
        <p:txBody>
          <a:bodyPr/>
          <a:lstStyle/>
          <a:p>
            <a:fld id="{0C913308-F349-4B6D-A68A-DD1791B4A57B}" type="slidenum">
              <a:rPr lang="zh-CN" altLang="en-US" smtClean="0"/>
              <a:pPr/>
              <a:t>74</a:t>
            </a:fld>
            <a:endParaRPr lang="zh-CN"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a multi-node Hadoop cluster</a:t>
            </a:r>
            <a:endParaRPr lang="en-US" dirty="0"/>
          </a:p>
        </p:txBody>
      </p:sp>
      <p:sp>
        <p:nvSpPr>
          <p:cNvPr id="3" name="Content Placeholder 2"/>
          <p:cNvSpPr>
            <a:spLocks noGrp="1"/>
          </p:cNvSpPr>
          <p:nvPr>
            <p:ph idx="1"/>
          </p:nvPr>
        </p:nvSpPr>
        <p:spPr/>
        <p:txBody>
          <a:bodyPr>
            <a:normAutofit/>
          </a:bodyPr>
          <a:lstStyle/>
          <a:p>
            <a:r>
              <a:rPr lang="en-US" dirty="0" smtClean="0"/>
              <a:t>2. Shutdown each single-node Hadoop before continuing if you haven’t done so already.</a:t>
            </a:r>
          </a:p>
          <a:p>
            <a:pPr lvl="1"/>
            <a:r>
              <a:rPr lang="en-US" i="1" dirty="0" smtClean="0"/>
              <a:t>$ bin/stop-all.sh</a:t>
            </a:r>
          </a:p>
          <a:p>
            <a:pPr lvl="2"/>
            <a:endParaRPr 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75</a:t>
            </a:fld>
            <a:endParaRPr lang="zh-CN"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a multi-node Hadoop cluster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3. Configure the SSH access.</a:t>
            </a:r>
          </a:p>
          <a:p>
            <a:pPr lvl="1"/>
            <a:r>
              <a:rPr lang="en-US" dirty="0" smtClean="0"/>
              <a:t>1) Generate an SSH key for the master node.</a:t>
            </a:r>
          </a:p>
          <a:p>
            <a:pPr lvl="2"/>
            <a:r>
              <a:rPr lang="en-US" dirty="0" smtClean="0"/>
              <a:t>$ </a:t>
            </a:r>
            <a:r>
              <a:rPr lang="en-US" dirty="0" err="1" smtClean="0"/>
              <a:t>ssh-keygen</a:t>
            </a:r>
            <a:r>
              <a:rPr lang="en-US" dirty="0" smtClean="0"/>
              <a:t> -t </a:t>
            </a:r>
            <a:r>
              <a:rPr lang="en-US" dirty="0" err="1" smtClean="0"/>
              <a:t>rsa</a:t>
            </a:r>
            <a:r>
              <a:rPr lang="en-US" dirty="0" smtClean="0"/>
              <a:t> -P '' -f ~/.</a:t>
            </a:r>
            <a:r>
              <a:rPr lang="en-US" dirty="0" err="1" smtClean="0"/>
              <a:t>ssh</a:t>
            </a:r>
            <a:r>
              <a:rPr lang="en-US" dirty="0" smtClean="0"/>
              <a:t>/</a:t>
            </a:r>
            <a:r>
              <a:rPr lang="en-US" dirty="0" err="1" smtClean="0"/>
              <a:t>id_rsa</a:t>
            </a:r>
            <a:r>
              <a:rPr lang="en-US" dirty="0" smtClean="0"/>
              <a:t> </a:t>
            </a:r>
          </a:p>
          <a:p>
            <a:pPr lvl="1"/>
            <a:r>
              <a:rPr lang="en-US" dirty="0" smtClean="0"/>
              <a:t>2) Copy the master’s public key to all nodes.</a:t>
            </a:r>
          </a:p>
          <a:p>
            <a:pPr lvl="2"/>
            <a:r>
              <a:rPr lang="en-US" dirty="0" smtClean="0"/>
              <a:t>$ cat ~/.</a:t>
            </a:r>
            <a:r>
              <a:rPr lang="en-US" dirty="0" err="1" smtClean="0"/>
              <a:t>ssh</a:t>
            </a:r>
            <a:r>
              <a:rPr lang="en-US" dirty="0" smtClean="0"/>
              <a:t>/id_rsa.pub &gt;&gt; ~/.</a:t>
            </a:r>
            <a:r>
              <a:rPr lang="en-US" dirty="0" err="1" smtClean="0"/>
              <a:t>ssh</a:t>
            </a:r>
            <a:r>
              <a:rPr lang="en-US" dirty="0" smtClean="0"/>
              <a:t>/</a:t>
            </a:r>
            <a:r>
              <a:rPr lang="en-US" dirty="0" err="1" smtClean="0"/>
              <a:t>authorized_keys</a:t>
            </a:r>
            <a:endParaRPr lang="en-US" dirty="0" smtClean="0"/>
          </a:p>
          <a:p>
            <a:pPr lvl="2"/>
            <a:r>
              <a:rPr lang="en-US" dirty="0" smtClean="0"/>
              <a:t>$ </a:t>
            </a:r>
            <a:r>
              <a:rPr lang="en-US" dirty="0" err="1" smtClean="0"/>
              <a:t>ssh</a:t>
            </a:r>
            <a:r>
              <a:rPr lang="en-US" dirty="0" smtClean="0"/>
              <a:t>-copy-id -</a:t>
            </a:r>
            <a:r>
              <a:rPr lang="en-US" dirty="0" err="1" smtClean="0"/>
              <a:t>i</a:t>
            </a:r>
            <a:r>
              <a:rPr lang="en-US" dirty="0" smtClean="0"/>
              <a:t> ~/.</a:t>
            </a:r>
            <a:r>
              <a:rPr lang="en-US" dirty="0" err="1" smtClean="0"/>
              <a:t>ssh</a:t>
            </a:r>
            <a:r>
              <a:rPr lang="en-US" dirty="0" smtClean="0"/>
              <a:t>/id_rsa.pub </a:t>
            </a:r>
            <a:r>
              <a:rPr lang="en-US" dirty="0" smtClean="0">
                <a:solidFill>
                  <a:srgbClr val="00B0F0"/>
                </a:solidFill>
              </a:rPr>
              <a:t>yourusername</a:t>
            </a:r>
            <a:r>
              <a:rPr lang="en-US" dirty="0" smtClean="0"/>
              <a:t>@128.196.0.2</a:t>
            </a:r>
          </a:p>
          <a:p>
            <a:pPr lvl="2"/>
            <a:r>
              <a:rPr lang="en-US" dirty="0" smtClean="0"/>
              <a:t>$ </a:t>
            </a:r>
            <a:r>
              <a:rPr lang="en-US" dirty="0" err="1" smtClean="0"/>
              <a:t>ssh</a:t>
            </a:r>
            <a:r>
              <a:rPr lang="en-US" dirty="0" smtClean="0"/>
              <a:t>-copy-id -</a:t>
            </a:r>
            <a:r>
              <a:rPr lang="en-US" dirty="0" err="1" smtClean="0"/>
              <a:t>i</a:t>
            </a:r>
            <a:r>
              <a:rPr lang="en-US" dirty="0" smtClean="0"/>
              <a:t> ~/.</a:t>
            </a:r>
            <a:r>
              <a:rPr lang="en-US" dirty="0" err="1" smtClean="0"/>
              <a:t>ssh</a:t>
            </a:r>
            <a:r>
              <a:rPr lang="en-US" dirty="0" smtClean="0"/>
              <a:t>/id_rsa.pub </a:t>
            </a:r>
            <a:r>
              <a:rPr lang="en-US" dirty="0" smtClean="0">
                <a:solidFill>
                  <a:srgbClr val="00B0F0"/>
                </a:solidFill>
              </a:rPr>
              <a:t>yourusername</a:t>
            </a:r>
            <a:r>
              <a:rPr lang="en-US" dirty="0" smtClean="0"/>
              <a:t>@128.196.0.3</a:t>
            </a:r>
          </a:p>
          <a:p>
            <a:pPr lvl="1"/>
            <a:r>
              <a:rPr lang="en-US" dirty="0" smtClean="0"/>
              <a:t>3) Test the SSH access.</a:t>
            </a:r>
          </a:p>
          <a:p>
            <a:pPr lvl="2"/>
            <a:r>
              <a:rPr lang="en-US" dirty="0" smtClean="0"/>
              <a:t>$ </a:t>
            </a:r>
            <a:r>
              <a:rPr lang="en-US" dirty="0" err="1" smtClean="0"/>
              <a:t>ssh</a:t>
            </a:r>
            <a:r>
              <a:rPr lang="en-US" dirty="0" smtClean="0"/>
              <a:t> 128.196.0.1</a:t>
            </a:r>
          </a:p>
          <a:p>
            <a:pPr lvl="2"/>
            <a:r>
              <a:rPr lang="en-US" dirty="0" smtClean="0"/>
              <a:t>$ </a:t>
            </a:r>
            <a:r>
              <a:rPr lang="en-US" dirty="0" err="1" smtClean="0"/>
              <a:t>ssh</a:t>
            </a:r>
            <a:r>
              <a:rPr lang="en-US" dirty="0" smtClean="0"/>
              <a:t> 128.196.0.2</a:t>
            </a:r>
          </a:p>
          <a:p>
            <a:pPr lvl="2"/>
            <a:r>
              <a:rPr lang="en-US" dirty="0" smtClean="0"/>
              <a:t>$ </a:t>
            </a:r>
            <a:r>
              <a:rPr lang="en-US" dirty="0" err="1" smtClean="0"/>
              <a:t>ssh</a:t>
            </a:r>
            <a:r>
              <a:rPr lang="en-US" dirty="0" smtClean="0"/>
              <a:t> 128.196.0.3</a:t>
            </a:r>
          </a:p>
          <a:p>
            <a:pPr lvl="2"/>
            <a:endParaRPr lang="en-US" dirty="0" smtClean="0"/>
          </a:p>
          <a:p>
            <a:r>
              <a:rPr lang="en-US" dirty="0" smtClean="0"/>
              <a:t>All of these must be done on the master node.</a:t>
            </a:r>
          </a:p>
          <a:p>
            <a:endParaRPr 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76</a:t>
            </a:fld>
            <a:endParaRPr lang="zh-CN"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a multi-node Hadoop cluster</a:t>
            </a:r>
            <a:endParaRPr lang="en-US" dirty="0"/>
          </a:p>
        </p:txBody>
      </p:sp>
      <p:sp>
        <p:nvSpPr>
          <p:cNvPr id="3" name="Content Placeholder 2"/>
          <p:cNvSpPr>
            <a:spLocks noGrp="1"/>
          </p:cNvSpPr>
          <p:nvPr>
            <p:ph idx="1"/>
          </p:nvPr>
        </p:nvSpPr>
        <p:spPr>
          <a:xfrm>
            <a:off x="457200" y="1600201"/>
            <a:ext cx="8229600" cy="2044823"/>
          </a:xfrm>
        </p:spPr>
        <p:txBody>
          <a:bodyPr>
            <a:normAutofit fontScale="92500"/>
          </a:bodyPr>
          <a:lstStyle/>
          <a:p>
            <a:r>
              <a:rPr lang="en-US" dirty="0" smtClean="0"/>
              <a:t>4. Determine the Hadoop architecture.</a:t>
            </a:r>
          </a:p>
          <a:p>
            <a:pPr lvl="1"/>
            <a:r>
              <a:rPr lang="en-US" dirty="0" smtClean="0"/>
              <a:t>In this tutorial, we are going to put </a:t>
            </a:r>
            <a:r>
              <a:rPr lang="en-US" dirty="0" err="1" smtClean="0"/>
              <a:t>NameNode</a:t>
            </a:r>
            <a:r>
              <a:rPr lang="en-US" dirty="0" smtClean="0"/>
              <a:t> and </a:t>
            </a:r>
            <a:r>
              <a:rPr lang="en-US" dirty="0" err="1" smtClean="0"/>
              <a:t>JobTracker</a:t>
            </a:r>
            <a:r>
              <a:rPr lang="en-US" dirty="0" smtClean="0"/>
              <a:t> on the same master node, and assign </a:t>
            </a:r>
            <a:r>
              <a:rPr lang="en-US" dirty="0" err="1" smtClean="0"/>
              <a:t>DataNode</a:t>
            </a:r>
            <a:r>
              <a:rPr lang="en-US" dirty="0" smtClean="0"/>
              <a:t> and </a:t>
            </a:r>
            <a:r>
              <a:rPr lang="en-US" dirty="0" err="1" smtClean="0"/>
              <a:t>TaskTracker</a:t>
            </a:r>
            <a:r>
              <a:rPr lang="en-US" dirty="0" smtClean="0"/>
              <a:t> to each of the rest nodes.</a:t>
            </a:r>
          </a:p>
        </p:txBody>
      </p:sp>
      <p:grpSp>
        <p:nvGrpSpPr>
          <p:cNvPr id="4" name="Group 3"/>
          <p:cNvGrpSpPr/>
          <p:nvPr/>
        </p:nvGrpSpPr>
        <p:grpSpPr>
          <a:xfrm>
            <a:off x="971600" y="3717032"/>
            <a:ext cx="7416824" cy="2880320"/>
            <a:chOff x="1115616" y="3429000"/>
            <a:chExt cx="7200800" cy="3429000"/>
          </a:xfrm>
        </p:grpSpPr>
        <p:pic>
          <p:nvPicPr>
            <p:cNvPr id="5" name="Picture 2" descr="http://clipartist.info/RSS/openclipart.org/2011/August/13-Saturday/server-999px.png"/>
            <p:cNvPicPr>
              <a:picLocks noChangeAspect="1" noChangeArrowheads="1"/>
            </p:cNvPicPr>
            <p:nvPr/>
          </p:nvPicPr>
          <p:blipFill>
            <a:blip r:embed="rId3" cstate="print"/>
            <a:srcRect/>
            <a:stretch>
              <a:fillRect/>
            </a:stretch>
          </p:blipFill>
          <p:spPr bwMode="auto">
            <a:xfrm>
              <a:off x="2195736" y="4509120"/>
              <a:ext cx="656701" cy="1014961"/>
            </a:xfrm>
            <a:prstGeom prst="rect">
              <a:avLst/>
            </a:prstGeom>
            <a:noFill/>
          </p:spPr>
        </p:pic>
        <p:pic>
          <p:nvPicPr>
            <p:cNvPr id="6" name="Picture 2" descr="http://clipartist.info/RSS/openclipart.org/2011/August/13-Saturday/server-999px.png"/>
            <p:cNvPicPr>
              <a:picLocks noChangeAspect="1" noChangeArrowheads="1"/>
            </p:cNvPicPr>
            <p:nvPr/>
          </p:nvPicPr>
          <p:blipFill>
            <a:blip r:embed="rId3" cstate="print"/>
            <a:srcRect/>
            <a:stretch>
              <a:fillRect/>
            </a:stretch>
          </p:blipFill>
          <p:spPr bwMode="auto">
            <a:xfrm>
              <a:off x="4788024" y="3861048"/>
              <a:ext cx="656701" cy="1014961"/>
            </a:xfrm>
            <a:prstGeom prst="rect">
              <a:avLst/>
            </a:prstGeom>
            <a:noFill/>
          </p:spPr>
        </p:pic>
        <p:pic>
          <p:nvPicPr>
            <p:cNvPr id="7" name="Picture 2" descr="http://clipartist.info/RSS/openclipart.org/2011/August/13-Saturday/server-999px.png"/>
            <p:cNvPicPr>
              <a:picLocks noChangeAspect="1" noChangeArrowheads="1"/>
            </p:cNvPicPr>
            <p:nvPr/>
          </p:nvPicPr>
          <p:blipFill>
            <a:blip r:embed="rId3" cstate="print"/>
            <a:srcRect/>
            <a:stretch>
              <a:fillRect/>
            </a:stretch>
          </p:blipFill>
          <p:spPr bwMode="auto">
            <a:xfrm>
              <a:off x="4788024" y="5517232"/>
              <a:ext cx="656701" cy="1014961"/>
            </a:xfrm>
            <a:prstGeom prst="rect">
              <a:avLst/>
            </a:prstGeom>
            <a:noFill/>
          </p:spPr>
        </p:pic>
        <p:sp>
          <p:nvSpPr>
            <p:cNvPr id="8" name="Oval 7"/>
            <p:cNvSpPr/>
            <p:nvPr/>
          </p:nvSpPr>
          <p:spPr>
            <a:xfrm>
              <a:off x="1115616" y="3429000"/>
              <a:ext cx="6480720" cy="3429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164288" y="3645024"/>
              <a:ext cx="1152128" cy="646331"/>
            </a:xfrm>
            <a:prstGeom prst="rect">
              <a:avLst/>
            </a:prstGeom>
            <a:noFill/>
          </p:spPr>
          <p:txBody>
            <a:bodyPr wrap="square" rtlCol="0">
              <a:spAutoFit/>
            </a:bodyPr>
            <a:lstStyle/>
            <a:p>
              <a:r>
                <a:rPr lang="en-US" b="1" dirty="0" smtClean="0"/>
                <a:t>Hadoop cluster</a:t>
              </a:r>
              <a:endParaRPr lang="en-US" b="1" dirty="0"/>
            </a:p>
          </p:txBody>
        </p:sp>
        <p:sp>
          <p:nvSpPr>
            <p:cNvPr id="11" name="TextBox 10"/>
            <p:cNvSpPr txBox="1"/>
            <p:nvPr/>
          </p:nvSpPr>
          <p:spPr>
            <a:xfrm>
              <a:off x="5580111" y="4149080"/>
              <a:ext cx="1338090" cy="622890"/>
            </a:xfrm>
            <a:prstGeom prst="rect">
              <a:avLst/>
            </a:prstGeom>
            <a:noFill/>
          </p:spPr>
          <p:txBody>
            <a:bodyPr wrap="square" rtlCol="0">
              <a:spAutoFit/>
            </a:bodyPr>
            <a:lstStyle/>
            <a:p>
              <a:r>
                <a:rPr lang="en-US" sz="1400" b="1" dirty="0" smtClean="0"/>
                <a:t>DataNode_1</a:t>
              </a:r>
            </a:p>
            <a:p>
              <a:r>
                <a:rPr lang="en-US" sz="1400" b="1" dirty="0" smtClean="0"/>
                <a:t>TaskTracker_2</a:t>
              </a:r>
              <a:endParaRPr lang="en-US" sz="1400" b="1" dirty="0"/>
            </a:p>
          </p:txBody>
        </p:sp>
        <p:sp>
          <p:nvSpPr>
            <p:cNvPr id="12" name="TextBox 11"/>
            <p:cNvSpPr txBox="1"/>
            <p:nvPr/>
          </p:nvSpPr>
          <p:spPr>
            <a:xfrm>
              <a:off x="5580111" y="5589240"/>
              <a:ext cx="1338090" cy="622890"/>
            </a:xfrm>
            <a:prstGeom prst="rect">
              <a:avLst/>
            </a:prstGeom>
            <a:noFill/>
          </p:spPr>
          <p:txBody>
            <a:bodyPr wrap="square" rtlCol="0">
              <a:spAutoFit/>
            </a:bodyPr>
            <a:lstStyle/>
            <a:p>
              <a:r>
                <a:rPr lang="en-US" sz="1400" b="1" dirty="0" smtClean="0"/>
                <a:t>DataNode_2</a:t>
              </a:r>
            </a:p>
            <a:p>
              <a:r>
                <a:rPr lang="en-US" sz="1400" b="1" dirty="0" smtClean="0"/>
                <a:t>TaskTracker_2</a:t>
              </a:r>
              <a:endParaRPr lang="en-US" sz="1400" b="1" dirty="0"/>
            </a:p>
          </p:txBody>
        </p:sp>
        <p:cxnSp>
          <p:nvCxnSpPr>
            <p:cNvPr id="13" name="Straight Connector 12"/>
            <p:cNvCxnSpPr>
              <a:endCxn id="6" idx="1"/>
            </p:cNvCxnSpPr>
            <p:nvPr/>
          </p:nvCxnSpPr>
          <p:spPr>
            <a:xfrm flipV="1">
              <a:off x="2843808" y="4368529"/>
              <a:ext cx="1944216" cy="356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7" idx="1"/>
            </p:cNvCxnSpPr>
            <p:nvPr/>
          </p:nvCxnSpPr>
          <p:spPr>
            <a:xfrm>
              <a:off x="2843808" y="5081760"/>
              <a:ext cx="1944216" cy="9429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 idx="2"/>
              <a:endCxn id="7" idx="0"/>
            </p:cNvCxnSpPr>
            <p:nvPr/>
          </p:nvCxnSpPr>
          <p:spPr>
            <a:xfrm>
              <a:off x="5116375" y="4876009"/>
              <a:ext cx="0" cy="641223"/>
            </a:xfrm>
            <a:prstGeom prst="line">
              <a:avLst/>
            </a:prstGeom>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1835696" y="5517232"/>
            <a:ext cx="1378233" cy="523220"/>
          </a:xfrm>
          <a:prstGeom prst="rect">
            <a:avLst/>
          </a:prstGeom>
          <a:noFill/>
        </p:spPr>
        <p:txBody>
          <a:bodyPr wrap="square" rtlCol="0">
            <a:spAutoFit/>
          </a:bodyPr>
          <a:lstStyle/>
          <a:p>
            <a:r>
              <a:rPr lang="en-US" sz="1400" b="1" dirty="0" err="1" smtClean="0"/>
              <a:t>NameNode</a:t>
            </a:r>
            <a:endParaRPr lang="en-US" sz="1400" b="1" dirty="0" smtClean="0"/>
          </a:p>
          <a:p>
            <a:r>
              <a:rPr lang="en-US" sz="1400" b="1" dirty="0" err="1" smtClean="0"/>
              <a:t>JobTracker</a:t>
            </a:r>
            <a:endParaRPr lang="en-US" sz="1400" b="1" dirty="0"/>
          </a:p>
        </p:txBody>
      </p:sp>
      <p:sp>
        <p:nvSpPr>
          <p:cNvPr id="10" name="Slide Number Placeholder 9"/>
          <p:cNvSpPr>
            <a:spLocks noGrp="1"/>
          </p:cNvSpPr>
          <p:nvPr>
            <p:ph type="sldNum" sz="quarter" idx="12"/>
          </p:nvPr>
        </p:nvSpPr>
        <p:spPr/>
        <p:txBody>
          <a:bodyPr/>
          <a:lstStyle/>
          <a:p>
            <a:fld id="{0C913308-F349-4B6D-A68A-DD1791B4A57B}" type="slidenum">
              <a:rPr lang="zh-CN" altLang="en-US" smtClean="0"/>
              <a:pPr/>
              <a:t>77</a:t>
            </a:fld>
            <a:endParaRPr lang="zh-CN"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a multi-node Hadoop cluster</a:t>
            </a:r>
            <a:endParaRPr lang="en-US" dirty="0"/>
          </a:p>
        </p:txBody>
      </p:sp>
      <p:sp>
        <p:nvSpPr>
          <p:cNvPr id="3" name="Content Placeholder 2"/>
          <p:cNvSpPr>
            <a:spLocks noGrp="1"/>
          </p:cNvSpPr>
          <p:nvPr>
            <p:ph idx="1"/>
          </p:nvPr>
        </p:nvSpPr>
        <p:spPr>
          <a:xfrm>
            <a:off x="457200" y="1600200"/>
            <a:ext cx="8229600" cy="2764904"/>
          </a:xfrm>
        </p:spPr>
        <p:txBody>
          <a:bodyPr>
            <a:normAutofit fontScale="77500" lnSpcReduction="20000"/>
          </a:bodyPr>
          <a:lstStyle/>
          <a:p>
            <a:r>
              <a:rPr lang="en-US" dirty="0" smtClean="0"/>
              <a:t>5. Define the secondary </a:t>
            </a:r>
            <a:r>
              <a:rPr lang="en-US" dirty="0" err="1" smtClean="0"/>
              <a:t>NameNode</a:t>
            </a:r>
            <a:r>
              <a:rPr lang="en-US" dirty="0" smtClean="0"/>
              <a:t> (Optional).</a:t>
            </a:r>
          </a:p>
          <a:p>
            <a:pPr lvl="1"/>
            <a:r>
              <a:rPr lang="en-US" dirty="0" smtClean="0"/>
              <a:t>We need to do this step </a:t>
            </a:r>
            <a:r>
              <a:rPr lang="en-US" b="1" dirty="0" smtClean="0"/>
              <a:t>only on the master node.</a:t>
            </a:r>
          </a:p>
          <a:p>
            <a:pPr lvl="1"/>
            <a:r>
              <a:rPr lang="en-US" dirty="0" smtClean="0"/>
              <a:t>This node works as the substitute when the primary </a:t>
            </a:r>
            <a:r>
              <a:rPr lang="en-US" dirty="0" err="1" smtClean="0"/>
              <a:t>NameNode</a:t>
            </a:r>
            <a:r>
              <a:rPr lang="en-US" dirty="0" smtClean="0"/>
              <a:t> fails.</a:t>
            </a:r>
          </a:p>
          <a:p>
            <a:pPr lvl="1"/>
            <a:r>
              <a:rPr lang="en-US" dirty="0" smtClean="0">
                <a:solidFill>
                  <a:srgbClr val="0070C0"/>
                </a:solidFill>
              </a:rPr>
              <a:t>HADOOP_HOME/conf/master</a:t>
            </a:r>
            <a:r>
              <a:rPr lang="en-US" dirty="0" smtClean="0"/>
              <a:t> is the file which defines the secondary </a:t>
            </a:r>
            <a:r>
              <a:rPr lang="en-US" dirty="0" err="1" smtClean="0"/>
              <a:t>NameNode</a:t>
            </a:r>
            <a:r>
              <a:rPr lang="en-US" dirty="0" smtClean="0"/>
              <a:t>.</a:t>
            </a:r>
          </a:p>
          <a:p>
            <a:pPr lvl="1"/>
            <a:r>
              <a:rPr lang="en-US" dirty="0" smtClean="0"/>
              <a:t>e.g. We set the slave node 3 as the secondary </a:t>
            </a:r>
            <a:r>
              <a:rPr lang="en-US" dirty="0" err="1" smtClean="0"/>
              <a:t>NameNode</a:t>
            </a:r>
            <a:r>
              <a:rPr lang="en-US" dirty="0" smtClean="0"/>
              <a:t>. To do this, open conf/master and write 128.196.0.3 in the file.</a:t>
            </a:r>
          </a:p>
          <a:p>
            <a:pPr lvl="1"/>
            <a:endParaRPr lang="en-US" dirty="0"/>
          </a:p>
        </p:txBody>
      </p:sp>
      <p:pic>
        <p:nvPicPr>
          <p:cNvPr id="50178" name="Picture 2"/>
          <p:cNvPicPr>
            <a:picLocks noChangeAspect="1" noChangeArrowheads="1"/>
          </p:cNvPicPr>
          <p:nvPr/>
        </p:nvPicPr>
        <p:blipFill>
          <a:blip r:embed="rId3" cstate="print"/>
          <a:srcRect/>
          <a:stretch>
            <a:fillRect/>
          </a:stretch>
        </p:blipFill>
        <p:spPr bwMode="auto">
          <a:xfrm>
            <a:off x="1763688" y="4437112"/>
            <a:ext cx="5219700" cy="590550"/>
          </a:xfrm>
          <a:prstGeom prst="rect">
            <a:avLst/>
          </a:prstGeom>
          <a:noFill/>
          <a:ln w="9525">
            <a:noFill/>
            <a:miter lim="800000"/>
            <a:headEnd/>
            <a:tailEnd/>
          </a:ln>
        </p:spPr>
      </p:pic>
      <p:sp>
        <p:nvSpPr>
          <p:cNvPr id="5" name="Content Placeholder 2"/>
          <p:cNvSpPr txBox="1">
            <a:spLocks/>
          </p:cNvSpPr>
          <p:nvPr/>
        </p:nvSpPr>
        <p:spPr>
          <a:xfrm>
            <a:off x="539552" y="5085184"/>
            <a:ext cx="8229600" cy="1512168"/>
          </a:xfrm>
          <a:prstGeom prst="rect">
            <a:avLst/>
          </a:prstGeom>
        </p:spPr>
        <p:txBody>
          <a:bodyPr vert="horz" lIns="91440" tIns="45720" rIns="91440" bIns="45720" rtlCol="0">
            <a:normAutofit/>
          </a:bodyPr>
          <a:lstStyle/>
          <a:p>
            <a:pPr marL="285750" indent="-285750">
              <a:spcBef>
                <a:spcPct val="20000"/>
              </a:spcBef>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78</a:t>
            </a:fld>
            <a:endParaRPr lang="zh-CN" alt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a multi-node Hadoop cluster</a:t>
            </a:r>
            <a:endParaRPr lang="en-US" dirty="0"/>
          </a:p>
        </p:txBody>
      </p:sp>
      <p:sp>
        <p:nvSpPr>
          <p:cNvPr id="3" name="Content Placeholder 2"/>
          <p:cNvSpPr>
            <a:spLocks noGrp="1"/>
          </p:cNvSpPr>
          <p:nvPr>
            <p:ph idx="1"/>
          </p:nvPr>
        </p:nvSpPr>
        <p:spPr>
          <a:xfrm>
            <a:off x="457200" y="1600201"/>
            <a:ext cx="8229600" cy="3268960"/>
          </a:xfrm>
        </p:spPr>
        <p:txBody>
          <a:bodyPr>
            <a:normAutofit fontScale="85000" lnSpcReduction="20000"/>
          </a:bodyPr>
          <a:lstStyle/>
          <a:p>
            <a:r>
              <a:rPr lang="en-US" dirty="0" smtClean="0"/>
              <a:t>5. Define the slave nodes.</a:t>
            </a:r>
          </a:p>
          <a:p>
            <a:pPr lvl="1"/>
            <a:r>
              <a:rPr lang="en-US" dirty="0" smtClean="0"/>
              <a:t>We need to do this step </a:t>
            </a:r>
            <a:r>
              <a:rPr lang="en-US" b="1" dirty="0" smtClean="0"/>
              <a:t>only on the master node.</a:t>
            </a:r>
            <a:endParaRPr lang="en-US" dirty="0" smtClean="0"/>
          </a:p>
          <a:p>
            <a:pPr lvl="1"/>
            <a:r>
              <a:rPr lang="en-US" dirty="0" smtClean="0"/>
              <a:t>The slave nodes are where </a:t>
            </a:r>
            <a:r>
              <a:rPr lang="en-US" dirty="0" err="1" smtClean="0"/>
              <a:t>DataNodes</a:t>
            </a:r>
            <a:r>
              <a:rPr lang="en-US" dirty="0" smtClean="0"/>
              <a:t> and </a:t>
            </a:r>
            <a:r>
              <a:rPr lang="en-US" dirty="0" err="1" smtClean="0"/>
              <a:t>TaskTrackers</a:t>
            </a:r>
            <a:r>
              <a:rPr lang="en-US" dirty="0" smtClean="0"/>
              <a:t> will be run.</a:t>
            </a:r>
          </a:p>
          <a:p>
            <a:pPr lvl="1"/>
            <a:r>
              <a:rPr lang="en-US" dirty="0" smtClean="0">
                <a:solidFill>
                  <a:srgbClr val="0070C0"/>
                </a:solidFill>
              </a:rPr>
              <a:t>HADOOP_HOME/conf/slaves</a:t>
            </a:r>
            <a:r>
              <a:rPr lang="en-US" dirty="0" smtClean="0"/>
              <a:t> is the file which defines the slave nodes.</a:t>
            </a:r>
          </a:p>
          <a:p>
            <a:pPr lvl="1"/>
            <a:r>
              <a:rPr lang="en-US" dirty="0" smtClean="0"/>
              <a:t>e.g. We use the slave nodes 2 &amp; 3. To do this, open conf/slaves and write 128.196.0.2 and 128.196.0.3 in the file.</a:t>
            </a:r>
          </a:p>
          <a:p>
            <a:pPr lvl="1"/>
            <a:endParaRPr lang="en-US" dirty="0"/>
          </a:p>
        </p:txBody>
      </p:sp>
      <p:pic>
        <p:nvPicPr>
          <p:cNvPr id="49154" name="Picture 2"/>
          <p:cNvPicPr>
            <a:picLocks noChangeAspect="1" noChangeArrowheads="1"/>
          </p:cNvPicPr>
          <p:nvPr/>
        </p:nvPicPr>
        <p:blipFill>
          <a:blip r:embed="rId3" cstate="print"/>
          <a:srcRect/>
          <a:stretch>
            <a:fillRect/>
          </a:stretch>
        </p:blipFill>
        <p:spPr bwMode="auto">
          <a:xfrm>
            <a:off x="1691680" y="4797152"/>
            <a:ext cx="5781675" cy="9334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0C913308-F349-4B6D-A68A-DD1791B4A57B}" type="slidenum">
              <a:rPr lang="zh-CN" altLang="en-US" smtClean="0"/>
              <a:pPr/>
              <a:t>79</a:t>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Core Components of Hadoop</a:t>
            </a:r>
            <a:endParaRPr lang="zh-CN" altLang="en-US" dirty="0"/>
          </a:p>
        </p:txBody>
      </p:sp>
      <p:sp>
        <p:nvSpPr>
          <p:cNvPr id="3" name="内容占位符 2"/>
          <p:cNvSpPr>
            <a:spLocks noGrp="1"/>
          </p:cNvSpPr>
          <p:nvPr>
            <p:ph idx="1"/>
          </p:nvPr>
        </p:nvSpPr>
        <p:spPr>
          <a:xfrm>
            <a:off x="457200" y="1600200"/>
            <a:ext cx="8229600" cy="2836911"/>
          </a:xfrm>
        </p:spPr>
        <p:txBody>
          <a:bodyPr>
            <a:normAutofit fontScale="85000" lnSpcReduction="20000"/>
          </a:bodyPr>
          <a:lstStyle/>
          <a:p>
            <a:r>
              <a:rPr lang="en-US" altLang="zh-CN" dirty="0" smtClean="0"/>
              <a:t>MapReduce</a:t>
            </a:r>
          </a:p>
          <a:p>
            <a:pPr lvl="1"/>
            <a:r>
              <a:rPr lang="en-US" altLang="zh-CN" dirty="0" smtClean="0"/>
              <a:t>An efficient programming framework for processing parallelizable problems across huge datasets using a large number of </a:t>
            </a:r>
            <a:r>
              <a:rPr lang="en-US" dirty="0"/>
              <a:t>commodity </a:t>
            </a:r>
            <a:r>
              <a:rPr lang="en-US" altLang="zh-CN" dirty="0" smtClean="0"/>
              <a:t>machines.</a:t>
            </a:r>
          </a:p>
          <a:p>
            <a:r>
              <a:rPr lang="en-US" altLang="zh-CN" dirty="0" smtClean="0"/>
              <a:t>HDFS</a:t>
            </a:r>
          </a:p>
          <a:p>
            <a:pPr lvl="1"/>
            <a:r>
              <a:rPr lang="en-US" altLang="zh-CN" dirty="0" smtClean="0"/>
              <a:t>A distributed file system designed to </a:t>
            </a:r>
            <a:r>
              <a:rPr lang="en-US" dirty="0" smtClean="0"/>
              <a:t>efficiently allocate data across multiple commodity machines, and provide self-healing functions when some of them go down</a:t>
            </a:r>
            <a:r>
              <a:rPr lang="en-US" altLang="zh-CN" dirty="0" smtClean="0"/>
              <a:t>.</a:t>
            </a:r>
          </a:p>
          <a:p>
            <a:pPr lvl="1"/>
            <a:endParaRPr lang="en-US" altLang="zh-CN" dirty="0" smtClean="0"/>
          </a:p>
          <a:p>
            <a:pPr lvl="1"/>
            <a:endParaRPr lang="en-US" altLang="zh-CN" dirty="0" smtClean="0"/>
          </a:p>
        </p:txBody>
      </p:sp>
      <p:graphicFrame>
        <p:nvGraphicFramePr>
          <p:cNvPr id="4" name="表格 3"/>
          <p:cNvGraphicFramePr>
            <a:graphicFrameLocks noGrp="1"/>
          </p:cNvGraphicFramePr>
          <p:nvPr/>
        </p:nvGraphicFramePr>
        <p:xfrm>
          <a:off x="827584" y="4365104"/>
          <a:ext cx="7344816" cy="2194560"/>
        </p:xfrm>
        <a:graphic>
          <a:graphicData uri="http://schemas.openxmlformats.org/drawingml/2006/table">
            <a:tbl>
              <a:tblPr firstRow="1" bandRow="1">
                <a:tableStyleId>{5C22544A-7EE6-4342-B048-85BDC9FD1C3A}</a:tableStyleId>
              </a:tblPr>
              <a:tblGrid>
                <a:gridCol w="1944216"/>
                <a:gridCol w="2520280"/>
                <a:gridCol w="2880320"/>
              </a:tblGrid>
              <a:tr h="432048">
                <a:tc>
                  <a:txBody>
                    <a:bodyPr/>
                    <a:lstStyle/>
                    <a:p>
                      <a:endParaRPr lang="zh-CN" altLang="en-US" sz="2400" dirty="0"/>
                    </a:p>
                  </a:txBody>
                  <a:tcPr/>
                </a:tc>
                <a:tc>
                  <a:txBody>
                    <a:bodyPr/>
                    <a:lstStyle/>
                    <a:p>
                      <a:r>
                        <a:rPr lang="en-US" altLang="zh-CN" sz="2400" dirty="0" smtClean="0"/>
                        <a:t>Commodity machine</a:t>
                      </a:r>
                      <a:endParaRPr lang="zh-CN" altLang="en-US" sz="2400" dirty="0"/>
                    </a:p>
                  </a:txBody>
                  <a:tcPr/>
                </a:tc>
                <a:tc>
                  <a:txBody>
                    <a:bodyPr/>
                    <a:lstStyle/>
                    <a:p>
                      <a:r>
                        <a:rPr lang="en-US" altLang="zh-CN" sz="2400" dirty="0" smtClean="0"/>
                        <a:t>Super computer</a:t>
                      </a:r>
                      <a:endParaRPr lang="zh-CN" altLang="en-US" sz="2400" dirty="0"/>
                    </a:p>
                  </a:txBody>
                  <a:tcPr/>
                </a:tc>
              </a:tr>
              <a:tr h="356438">
                <a:tc>
                  <a:txBody>
                    <a:bodyPr/>
                    <a:lstStyle/>
                    <a:p>
                      <a:r>
                        <a:rPr lang="en-US" altLang="zh-CN" sz="2400" dirty="0" smtClean="0"/>
                        <a:t>Performance</a:t>
                      </a:r>
                      <a:endParaRPr lang="zh-CN" altLang="en-US" sz="2400" dirty="0"/>
                    </a:p>
                  </a:txBody>
                  <a:tcPr/>
                </a:tc>
                <a:tc>
                  <a:txBody>
                    <a:bodyPr/>
                    <a:lstStyle/>
                    <a:p>
                      <a:r>
                        <a:rPr lang="en-US" altLang="zh-CN" sz="2400" dirty="0" smtClean="0"/>
                        <a:t>Low</a:t>
                      </a:r>
                      <a:endParaRPr lang="zh-CN" altLang="en-US" sz="2400" dirty="0"/>
                    </a:p>
                  </a:txBody>
                  <a:tcPr/>
                </a:tc>
                <a:tc>
                  <a:txBody>
                    <a:bodyPr/>
                    <a:lstStyle/>
                    <a:p>
                      <a:r>
                        <a:rPr lang="en-US" altLang="zh-CN" sz="2400" dirty="0" smtClean="0"/>
                        <a:t>High</a:t>
                      </a:r>
                      <a:endParaRPr lang="zh-CN" altLang="en-US" sz="2400" dirty="0"/>
                    </a:p>
                  </a:txBody>
                  <a:tcPr/>
                </a:tc>
              </a:tr>
              <a:tr h="356438">
                <a:tc>
                  <a:txBody>
                    <a:bodyPr/>
                    <a:lstStyle/>
                    <a:p>
                      <a:r>
                        <a:rPr lang="en-US" altLang="zh-CN" sz="2400" dirty="0" smtClean="0"/>
                        <a:t>Cost</a:t>
                      </a:r>
                      <a:endParaRPr lang="zh-CN" altLang="en-US" sz="2400" dirty="0"/>
                    </a:p>
                  </a:txBody>
                  <a:tcPr/>
                </a:tc>
                <a:tc>
                  <a:txBody>
                    <a:bodyPr/>
                    <a:lstStyle/>
                    <a:p>
                      <a:r>
                        <a:rPr lang="en-US" altLang="zh-CN" sz="2400" dirty="0" smtClean="0"/>
                        <a:t>Low</a:t>
                      </a:r>
                      <a:endParaRPr lang="zh-CN" altLang="en-US" sz="2400" dirty="0"/>
                    </a:p>
                  </a:txBody>
                  <a:tcPr/>
                </a:tc>
                <a:tc>
                  <a:txBody>
                    <a:bodyPr/>
                    <a:lstStyle/>
                    <a:p>
                      <a:r>
                        <a:rPr lang="en-US" altLang="zh-CN" sz="2400" dirty="0" smtClean="0"/>
                        <a:t>High</a:t>
                      </a:r>
                      <a:endParaRPr lang="zh-CN" altLang="en-US" sz="2400" dirty="0"/>
                    </a:p>
                  </a:txBody>
                  <a:tcPr/>
                </a:tc>
              </a:tr>
              <a:tr h="356438">
                <a:tc>
                  <a:txBody>
                    <a:bodyPr/>
                    <a:lstStyle/>
                    <a:p>
                      <a:r>
                        <a:rPr lang="en-US" altLang="zh-CN" sz="2400" dirty="0" smtClean="0"/>
                        <a:t>Availability</a:t>
                      </a:r>
                      <a:endParaRPr lang="zh-CN" altLang="en-US" sz="2400" dirty="0"/>
                    </a:p>
                  </a:txBody>
                  <a:tcPr/>
                </a:tc>
                <a:tc>
                  <a:txBody>
                    <a:bodyPr/>
                    <a:lstStyle/>
                    <a:p>
                      <a:r>
                        <a:rPr lang="en-US" altLang="zh-CN" sz="2400" dirty="0" smtClean="0"/>
                        <a:t>Readily available</a:t>
                      </a:r>
                      <a:endParaRPr lang="zh-CN" altLang="en-US" sz="2400" dirty="0"/>
                    </a:p>
                  </a:txBody>
                  <a:tcPr/>
                </a:tc>
                <a:tc>
                  <a:txBody>
                    <a:bodyPr/>
                    <a:lstStyle/>
                    <a:p>
                      <a:r>
                        <a:rPr lang="en-US" altLang="zh-CN" sz="2400" dirty="0" smtClean="0"/>
                        <a:t>Hard to obtain</a:t>
                      </a:r>
                      <a:endParaRPr lang="zh-CN" altLang="en-US" sz="2400" dirty="0"/>
                    </a:p>
                  </a:txBody>
                  <a:tcPr/>
                </a:tc>
              </a:tr>
            </a:tbl>
          </a:graphicData>
        </a:graphic>
      </p:graphicFrame>
      <p:sp>
        <p:nvSpPr>
          <p:cNvPr id="5" name="Slide Number Placeholder 4"/>
          <p:cNvSpPr>
            <a:spLocks noGrp="1"/>
          </p:cNvSpPr>
          <p:nvPr>
            <p:ph type="sldNum" sz="quarter" idx="12"/>
          </p:nvPr>
        </p:nvSpPr>
        <p:spPr/>
        <p:txBody>
          <a:bodyPr/>
          <a:lstStyle/>
          <a:p>
            <a:fld id="{0C913308-F349-4B6D-A68A-DD1791B4A57B}" type="slidenum">
              <a:rPr lang="zh-CN" altLang="en-US" smtClean="0"/>
              <a:pPr/>
              <a:t>8</a:t>
            </a:fld>
            <a:endParaRPr lang="zh-CN" alt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a multi-node Hadoop cluster</a:t>
            </a:r>
            <a:endParaRPr lang="en-US" dirty="0"/>
          </a:p>
        </p:txBody>
      </p:sp>
      <p:sp>
        <p:nvSpPr>
          <p:cNvPr id="3" name="Content Placeholder 2"/>
          <p:cNvSpPr>
            <a:spLocks noGrp="1"/>
          </p:cNvSpPr>
          <p:nvPr>
            <p:ph idx="1"/>
          </p:nvPr>
        </p:nvSpPr>
        <p:spPr>
          <a:xfrm>
            <a:off x="457200" y="1600201"/>
            <a:ext cx="8229600" cy="2692895"/>
          </a:xfrm>
        </p:spPr>
        <p:txBody>
          <a:bodyPr>
            <a:normAutofit fontScale="85000" lnSpcReduction="10000"/>
          </a:bodyPr>
          <a:lstStyle/>
          <a:p>
            <a:r>
              <a:rPr lang="en-US" dirty="0" smtClean="0"/>
              <a:t>6. Modify the configuration files </a:t>
            </a:r>
            <a:r>
              <a:rPr lang="en-US" b="1" dirty="0" smtClean="0"/>
              <a:t>on each node.</a:t>
            </a:r>
          </a:p>
          <a:p>
            <a:pPr lvl="1"/>
            <a:r>
              <a:rPr lang="en-US" dirty="0" smtClean="0"/>
              <a:t>There are three configuration files</a:t>
            </a:r>
            <a:r>
              <a:rPr lang="en-US" b="1" dirty="0" smtClean="0"/>
              <a:t>: conf/core-site.xml</a:t>
            </a:r>
            <a:r>
              <a:rPr lang="en-US" dirty="0" smtClean="0"/>
              <a:t>, </a:t>
            </a:r>
            <a:r>
              <a:rPr lang="en-US" b="1" dirty="0" smtClean="0"/>
              <a:t>conf/mapred-site.xml</a:t>
            </a:r>
            <a:r>
              <a:rPr lang="en-US" dirty="0" smtClean="0"/>
              <a:t>, and </a:t>
            </a:r>
            <a:r>
              <a:rPr lang="en-US" b="1" dirty="0" smtClean="0"/>
              <a:t>conf/hdfs-site.xml</a:t>
            </a:r>
          </a:p>
          <a:p>
            <a:pPr lvl="1"/>
            <a:endParaRPr lang="en-US" b="1" dirty="0" smtClean="0"/>
          </a:p>
          <a:p>
            <a:pPr>
              <a:buNone/>
            </a:pPr>
            <a:r>
              <a:rPr lang="en-US" b="1" dirty="0" smtClean="0"/>
              <a:t>conf/core-</a:t>
            </a:r>
            <a:r>
              <a:rPr lang="en-US" b="1" dirty="0" err="1" smtClean="0"/>
              <a:t>site.xm</a:t>
            </a:r>
            <a:endParaRPr lang="en-US" b="1" dirty="0" smtClean="0"/>
          </a:p>
          <a:p>
            <a:pPr>
              <a:buNone/>
            </a:pPr>
            <a:r>
              <a:rPr lang="en-US" dirty="0" smtClean="0"/>
              <a:t>	This file specifies the </a:t>
            </a:r>
            <a:r>
              <a:rPr lang="en-US" dirty="0" err="1" smtClean="0"/>
              <a:t>NameNode</a:t>
            </a:r>
            <a:r>
              <a:rPr lang="en-US" dirty="0" smtClean="0"/>
              <a:t> host and port.</a:t>
            </a:r>
            <a:endParaRPr lang="en-US" dirty="0"/>
          </a:p>
        </p:txBody>
      </p:sp>
      <p:pic>
        <p:nvPicPr>
          <p:cNvPr id="51202" name="Picture 2"/>
          <p:cNvPicPr>
            <a:picLocks noChangeAspect="1" noChangeArrowheads="1"/>
          </p:cNvPicPr>
          <p:nvPr/>
        </p:nvPicPr>
        <p:blipFill>
          <a:blip r:embed="rId3" cstate="print"/>
          <a:srcRect/>
          <a:stretch>
            <a:fillRect/>
          </a:stretch>
        </p:blipFill>
        <p:spPr bwMode="auto">
          <a:xfrm>
            <a:off x="1691680" y="4149080"/>
            <a:ext cx="5857875" cy="24003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0C913308-F349-4B6D-A68A-DD1791B4A57B}" type="slidenum">
              <a:rPr lang="zh-CN" altLang="en-US" smtClean="0"/>
              <a:pPr/>
              <a:t>80</a:t>
            </a:fld>
            <a:endParaRPr lang="zh-CN" alt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a multi-node Hadoop cluster</a:t>
            </a:r>
            <a:endParaRPr lang="en-US" dirty="0"/>
          </a:p>
        </p:txBody>
      </p:sp>
      <p:sp>
        <p:nvSpPr>
          <p:cNvPr id="3" name="Content Placeholder 2"/>
          <p:cNvSpPr>
            <a:spLocks noGrp="1"/>
          </p:cNvSpPr>
          <p:nvPr>
            <p:ph idx="1"/>
          </p:nvPr>
        </p:nvSpPr>
        <p:spPr>
          <a:xfrm>
            <a:off x="457200" y="1600201"/>
            <a:ext cx="8229600" cy="1324743"/>
          </a:xfrm>
        </p:spPr>
        <p:txBody>
          <a:bodyPr>
            <a:normAutofit/>
          </a:bodyPr>
          <a:lstStyle/>
          <a:p>
            <a:r>
              <a:rPr lang="en-US" b="1" dirty="0" smtClean="0"/>
              <a:t>conf/mapred-site.xml</a:t>
            </a:r>
          </a:p>
          <a:p>
            <a:pPr lvl="1"/>
            <a:r>
              <a:rPr lang="en-US" dirty="0" smtClean="0"/>
              <a:t>This file specifies the </a:t>
            </a:r>
            <a:r>
              <a:rPr lang="en-US" dirty="0" err="1" smtClean="0"/>
              <a:t>JobTracker</a:t>
            </a:r>
            <a:r>
              <a:rPr lang="en-US" dirty="0" smtClean="0"/>
              <a:t> host and port.</a:t>
            </a:r>
          </a:p>
          <a:p>
            <a:endParaRPr lang="en-US" dirty="0"/>
          </a:p>
        </p:txBody>
      </p:sp>
      <p:pic>
        <p:nvPicPr>
          <p:cNvPr id="52226" name="Picture 2"/>
          <p:cNvPicPr>
            <a:picLocks noChangeAspect="1" noChangeArrowheads="1"/>
          </p:cNvPicPr>
          <p:nvPr/>
        </p:nvPicPr>
        <p:blipFill>
          <a:blip r:embed="rId3" cstate="print"/>
          <a:srcRect/>
          <a:stretch>
            <a:fillRect/>
          </a:stretch>
        </p:blipFill>
        <p:spPr bwMode="auto">
          <a:xfrm>
            <a:off x="1619672" y="2996952"/>
            <a:ext cx="6607793" cy="2880320"/>
          </a:xfrm>
          <a:prstGeom prst="rect">
            <a:avLst/>
          </a:prstGeom>
          <a:noFill/>
          <a:ln w="9525">
            <a:noFill/>
            <a:miter lim="800000"/>
            <a:headEnd/>
            <a:tailEnd/>
          </a:ln>
        </p:spPr>
      </p:pic>
      <p:sp>
        <p:nvSpPr>
          <p:cNvPr id="5" name="Content Placeholder 2"/>
          <p:cNvSpPr txBox="1">
            <a:spLocks/>
          </p:cNvSpPr>
          <p:nvPr/>
        </p:nvSpPr>
        <p:spPr>
          <a:xfrm>
            <a:off x="611560" y="4797152"/>
            <a:ext cx="8229600" cy="103671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81</a:t>
            </a:fld>
            <a:endParaRPr lang="zh-CN" alt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a multi-node Hadoop cluster</a:t>
            </a:r>
            <a:endParaRPr lang="en-US" dirty="0"/>
          </a:p>
        </p:txBody>
      </p:sp>
      <p:sp>
        <p:nvSpPr>
          <p:cNvPr id="3" name="Content Placeholder 2"/>
          <p:cNvSpPr>
            <a:spLocks noGrp="1"/>
          </p:cNvSpPr>
          <p:nvPr>
            <p:ph idx="1"/>
          </p:nvPr>
        </p:nvSpPr>
        <p:spPr>
          <a:xfrm>
            <a:off x="457200" y="1600201"/>
            <a:ext cx="8229600" cy="2476871"/>
          </a:xfrm>
        </p:spPr>
        <p:txBody>
          <a:bodyPr>
            <a:normAutofit fontScale="92500" lnSpcReduction="20000"/>
          </a:bodyPr>
          <a:lstStyle/>
          <a:p>
            <a:pPr lvl="0">
              <a:defRPr/>
            </a:pPr>
            <a:r>
              <a:rPr lang="en-US" b="1" dirty="0" smtClean="0"/>
              <a:t>conf/hdfs-site.xml</a:t>
            </a:r>
          </a:p>
          <a:p>
            <a:pPr lvl="1"/>
            <a:r>
              <a:rPr lang="en-US" sz="3000" dirty="0" smtClean="0"/>
              <a:t>This file specifies how many machines a single file should be replicated to before it becomes available.</a:t>
            </a:r>
          </a:p>
          <a:p>
            <a:pPr lvl="1"/>
            <a:r>
              <a:rPr lang="en-US" sz="3000" dirty="0" smtClean="0"/>
              <a:t>The higher this value is, the more robust the Hadoop cluster becomes, but slower for starting.</a:t>
            </a:r>
          </a:p>
          <a:p>
            <a:endParaRPr lang="en-US" dirty="0"/>
          </a:p>
        </p:txBody>
      </p:sp>
      <p:pic>
        <p:nvPicPr>
          <p:cNvPr id="53250" name="Picture 2"/>
          <p:cNvPicPr>
            <a:picLocks noChangeAspect="1" noChangeArrowheads="1"/>
          </p:cNvPicPr>
          <p:nvPr/>
        </p:nvPicPr>
        <p:blipFill>
          <a:blip r:embed="rId3" cstate="print"/>
          <a:srcRect/>
          <a:stretch>
            <a:fillRect/>
          </a:stretch>
        </p:blipFill>
        <p:spPr bwMode="auto">
          <a:xfrm>
            <a:off x="1691680" y="4077072"/>
            <a:ext cx="6264696" cy="2593804"/>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0C913308-F349-4B6D-A68A-DD1791B4A57B}" type="slidenum">
              <a:rPr lang="zh-CN" altLang="en-US" smtClean="0"/>
              <a:pPr/>
              <a:t>82</a:t>
            </a:fld>
            <a:endParaRPr lang="zh-CN" alt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a multi-node Hadoop cluster</a:t>
            </a:r>
            <a:endParaRPr lang="en-US" dirty="0"/>
          </a:p>
        </p:txBody>
      </p:sp>
      <p:sp>
        <p:nvSpPr>
          <p:cNvPr id="3" name="Content Placeholder 2"/>
          <p:cNvSpPr>
            <a:spLocks noGrp="1"/>
          </p:cNvSpPr>
          <p:nvPr>
            <p:ph idx="1"/>
          </p:nvPr>
        </p:nvSpPr>
        <p:spPr/>
        <p:txBody>
          <a:bodyPr/>
          <a:lstStyle/>
          <a:p>
            <a:r>
              <a:rPr lang="en-US" dirty="0" smtClean="0"/>
              <a:t>7. Format the Hadoop Cluster.</a:t>
            </a:r>
          </a:p>
          <a:p>
            <a:pPr lvl="1"/>
            <a:r>
              <a:rPr lang="en-US" dirty="0" smtClean="0"/>
              <a:t>We need to do this only once for setting up the Hadoop </a:t>
            </a:r>
            <a:r>
              <a:rPr lang="en-US" dirty="0" err="1" smtClean="0"/>
              <a:t>cluser</a:t>
            </a:r>
            <a:r>
              <a:rPr lang="en-US" dirty="0" smtClean="0"/>
              <a:t>.</a:t>
            </a:r>
          </a:p>
          <a:p>
            <a:pPr lvl="2"/>
            <a:r>
              <a:rPr lang="en-US" dirty="0" smtClean="0"/>
              <a:t>Never do this when Hadoop is running.</a:t>
            </a:r>
          </a:p>
          <a:p>
            <a:pPr lvl="1"/>
            <a:r>
              <a:rPr lang="en-US" dirty="0" smtClean="0"/>
              <a:t>Run the following command on the node where  </a:t>
            </a:r>
            <a:r>
              <a:rPr lang="en-US" dirty="0" err="1" smtClean="0"/>
              <a:t>NameNode</a:t>
            </a:r>
            <a:r>
              <a:rPr lang="en-US" dirty="0" smtClean="0"/>
              <a:t> is defined.</a:t>
            </a:r>
          </a:p>
          <a:p>
            <a:pPr lvl="2"/>
            <a:r>
              <a:rPr lang="en-US" i="1" dirty="0" smtClean="0"/>
              <a:t>$ bin/</a:t>
            </a:r>
            <a:r>
              <a:rPr lang="en-US" i="1" dirty="0" err="1" smtClean="0"/>
              <a:t>hadoop</a:t>
            </a:r>
            <a:r>
              <a:rPr lang="en-US" i="1" dirty="0" smtClean="0"/>
              <a:t> </a:t>
            </a:r>
            <a:r>
              <a:rPr lang="en-US" i="1" dirty="0" err="1" smtClean="0"/>
              <a:t>namenode</a:t>
            </a:r>
            <a:r>
              <a:rPr lang="en-US" i="1" dirty="0" smtClean="0"/>
              <a:t> -format</a:t>
            </a:r>
          </a:p>
          <a:p>
            <a:pPr lvl="1"/>
            <a:endParaRPr 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83</a:t>
            </a:fld>
            <a:endParaRPr lang="zh-CN" alt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a multi-node Hadoop cluster</a:t>
            </a:r>
            <a:endParaRPr lang="en-US" dirty="0"/>
          </a:p>
        </p:txBody>
      </p:sp>
      <p:sp>
        <p:nvSpPr>
          <p:cNvPr id="3" name="Content Placeholder 2"/>
          <p:cNvSpPr>
            <a:spLocks noGrp="1"/>
          </p:cNvSpPr>
          <p:nvPr>
            <p:ph idx="1"/>
          </p:nvPr>
        </p:nvSpPr>
        <p:spPr/>
        <p:txBody>
          <a:bodyPr/>
          <a:lstStyle/>
          <a:p>
            <a:r>
              <a:rPr lang="en-US" dirty="0" smtClean="0"/>
              <a:t>8. Start the Hadoop cluster.</a:t>
            </a:r>
          </a:p>
          <a:p>
            <a:pPr lvl="1"/>
            <a:r>
              <a:rPr lang="en-US" dirty="0" smtClean="0"/>
              <a:t>First start the HDFS daemon on the node where  </a:t>
            </a:r>
            <a:r>
              <a:rPr lang="en-US" dirty="0" err="1" smtClean="0"/>
              <a:t>NameNode</a:t>
            </a:r>
            <a:r>
              <a:rPr lang="en-US" dirty="0" smtClean="0"/>
              <a:t> is defined.</a:t>
            </a:r>
          </a:p>
          <a:p>
            <a:pPr lvl="2"/>
            <a:r>
              <a:rPr lang="en-US" i="1" dirty="0" smtClean="0"/>
              <a:t>$ bin/start-dfs.sh</a:t>
            </a:r>
          </a:p>
          <a:p>
            <a:pPr lvl="1"/>
            <a:endParaRPr lang="en-US" dirty="0" smtClean="0"/>
          </a:p>
          <a:p>
            <a:pPr lvl="1"/>
            <a:r>
              <a:rPr lang="en-US" dirty="0" smtClean="0"/>
              <a:t>Then start the MapReduce daemon on the node where  </a:t>
            </a:r>
            <a:r>
              <a:rPr lang="en-US" dirty="0" err="1" smtClean="0"/>
              <a:t>JobTracker</a:t>
            </a:r>
            <a:r>
              <a:rPr lang="en-US" dirty="0" smtClean="0"/>
              <a:t> is defined (in our tutorial, the same master node).</a:t>
            </a:r>
          </a:p>
          <a:p>
            <a:pPr lvl="2"/>
            <a:r>
              <a:rPr lang="en-US" i="1" dirty="0" smtClean="0"/>
              <a:t>$ bin/start-mapred.sh</a:t>
            </a:r>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84</a:t>
            </a:fld>
            <a:endParaRPr lang="zh-CN" alt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a multi-node Hadoop cluster</a:t>
            </a:r>
            <a:endParaRPr lang="en-US" dirty="0"/>
          </a:p>
        </p:txBody>
      </p:sp>
      <p:sp>
        <p:nvSpPr>
          <p:cNvPr id="3" name="Content Placeholder 2"/>
          <p:cNvSpPr>
            <a:spLocks noGrp="1"/>
          </p:cNvSpPr>
          <p:nvPr>
            <p:ph idx="1"/>
          </p:nvPr>
        </p:nvSpPr>
        <p:spPr/>
        <p:txBody>
          <a:bodyPr/>
          <a:lstStyle/>
          <a:p>
            <a:r>
              <a:rPr lang="en-US" dirty="0" smtClean="0"/>
              <a:t>9. Run some Hadoop Program.</a:t>
            </a:r>
          </a:p>
          <a:p>
            <a:pPr lvl="1"/>
            <a:r>
              <a:rPr lang="en-US" dirty="0" smtClean="0"/>
              <a:t>Now you can use your Hadoop cluster to run a program written for Hadoop. The larger data your program processes, the faster you will feel for using Hadoop.</a:t>
            </a:r>
          </a:p>
          <a:p>
            <a:pPr lvl="1"/>
            <a:r>
              <a:rPr lang="en-US" i="1" dirty="0" smtClean="0"/>
              <a:t>bin/</a:t>
            </a:r>
            <a:r>
              <a:rPr lang="en-US" i="1" dirty="0" err="1" smtClean="0"/>
              <a:t>hadoop</a:t>
            </a:r>
            <a:r>
              <a:rPr lang="en-US" i="1" dirty="0" smtClean="0"/>
              <a:t> jar {</a:t>
            </a:r>
            <a:r>
              <a:rPr lang="en-US" i="1" dirty="0" err="1" smtClean="0"/>
              <a:t>yourprogram</a:t>
            </a:r>
            <a:r>
              <a:rPr lang="en-US" i="1" dirty="0" smtClean="0"/>
              <a:t>}.jar [argument_1], [argument_2] …</a:t>
            </a:r>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85</a:t>
            </a:fld>
            <a:endParaRPr lang="zh-CN" alt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a multi-node Hadoop cluster</a:t>
            </a:r>
            <a:endParaRPr lang="en-US" dirty="0"/>
          </a:p>
        </p:txBody>
      </p:sp>
      <p:sp>
        <p:nvSpPr>
          <p:cNvPr id="3" name="Content Placeholder 2"/>
          <p:cNvSpPr>
            <a:spLocks noGrp="1"/>
          </p:cNvSpPr>
          <p:nvPr>
            <p:ph idx="1"/>
          </p:nvPr>
        </p:nvSpPr>
        <p:spPr/>
        <p:txBody>
          <a:bodyPr>
            <a:normAutofit/>
          </a:bodyPr>
          <a:lstStyle/>
          <a:p>
            <a:r>
              <a:rPr lang="en-US" dirty="0" smtClean="0"/>
              <a:t>10. Stop the Hadoop cluster.</a:t>
            </a:r>
          </a:p>
          <a:p>
            <a:pPr lvl="1"/>
            <a:r>
              <a:rPr lang="en-US" dirty="0" smtClean="0"/>
              <a:t>First stop the MapReduce daemon on the node where  </a:t>
            </a:r>
            <a:r>
              <a:rPr lang="en-US" dirty="0" err="1" smtClean="0"/>
              <a:t>JobTracker</a:t>
            </a:r>
            <a:r>
              <a:rPr lang="en-US" dirty="0" smtClean="0"/>
              <a:t> is defined.</a:t>
            </a:r>
          </a:p>
          <a:p>
            <a:pPr lvl="1"/>
            <a:r>
              <a:rPr lang="en-US" i="1" dirty="0" smtClean="0"/>
              <a:t>$ bin/stop-dfs.sh</a:t>
            </a:r>
          </a:p>
          <a:p>
            <a:pPr lvl="1"/>
            <a:endParaRPr lang="en-US" dirty="0" smtClean="0"/>
          </a:p>
          <a:p>
            <a:pPr lvl="1"/>
            <a:r>
              <a:rPr lang="en-US" dirty="0" smtClean="0"/>
              <a:t>Then stop the HDFS daemon on the node where  </a:t>
            </a:r>
            <a:r>
              <a:rPr lang="en-US" dirty="0" err="1" smtClean="0"/>
              <a:t>NameNode</a:t>
            </a:r>
            <a:r>
              <a:rPr lang="en-US" dirty="0" smtClean="0"/>
              <a:t> is defined (in our tutorial, the same master node).</a:t>
            </a:r>
          </a:p>
          <a:p>
            <a:pPr lvl="1"/>
            <a:r>
              <a:rPr lang="en-US" i="1" dirty="0" smtClean="0"/>
              <a:t>$ bin/stop-mapred.sh</a:t>
            </a:r>
          </a:p>
          <a:p>
            <a:pPr lvl="1"/>
            <a:endParaRPr lang="en-US" dirty="0" smtClean="0"/>
          </a:p>
          <a:p>
            <a:pPr lvl="1"/>
            <a:endParaRPr lang="en-US" dirty="0" smtClean="0"/>
          </a:p>
          <a:p>
            <a:endParaRPr 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86</a:t>
            </a:fld>
            <a:endParaRPr lang="zh-CN"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Web Interfaces</a:t>
            </a:r>
            <a:endParaRPr lang="en-US" dirty="0"/>
          </a:p>
        </p:txBody>
      </p:sp>
      <p:sp>
        <p:nvSpPr>
          <p:cNvPr id="3" name="Content Placeholder 2"/>
          <p:cNvSpPr>
            <a:spLocks noGrp="1"/>
          </p:cNvSpPr>
          <p:nvPr>
            <p:ph idx="1"/>
          </p:nvPr>
        </p:nvSpPr>
        <p:spPr/>
        <p:txBody>
          <a:bodyPr/>
          <a:lstStyle/>
          <a:p>
            <a:pPr fontAlgn="base"/>
            <a:r>
              <a:rPr lang="en-US" dirty="0" smtClean="0">
                <a:hlinkClick r:id="rId3"/>
              </a:rPr>
              <a:t>http://localhost:50070/</a:t>
            </a:r>
            <a:r>
              <a:rPr lang="en-US" dirty="0" smtClean="0"/>
              <a:t> </a:t>
            </a:r>
          </a:p>
          <a:p>
            <a:pPr lvl="1" fontAlgn="base"/>
            <a:r>
              <a:rPr lang="en-US" dirty="0" smtClean="0"/>
              <a:t>Web UI of the </a:t>
            </a:r>
            <a:r>
              <a:rPr lang="en-US" dirty="0" err="1" smtClean="0"/>
              <a:t>NameNode</a:t>
            </a:r>
            <a:r>
              <a:rPr lang="en-US" dirty="0" smtClean="0"/>
              <a:t> daemon</a:t>
            </a:r>
          </a:p>
          <a:p>
            <a:pPr fontAlgn="base"/>
            <a:r>
              <a:rPr lang="en-US" dirty="0" smtClean="0">
                <a:hlinkClick r:id="rId4"/>
              </a:rPr>
              <a:t>http://localhost:50030/</a:t>
            </a:r>
            <a:r>
              <a:rPr lang="en-US" dirty="0" smtClean="0"/>
              <a:t> </a:t>
            </a:r>
          </a:p>
          <a:p>
            <a:pPr lvl="1" fontAlgn="base"/>
            <a:r>
              <a:rPr lang="en-US" dirty="0" smtClean="0"/>
              <a:t> Web UI of the </a:t>
            </a:r>
            <a:r>
              <a:rPr lang="en-US" dirty="0" err="1" smtClean="0"/>
              <a:t>JobTracker</a:t>
            </a:r>
            <a:r>
              <a:rPr lang="en-US" dirty="0" smtClean="0"/>
              <a:t> daemon</a:t>
            </a:r>
          </a:p>
          <a:p>
            <a:pPr fontAlgn="base"/>
            <a:r>
              <a:rPr lang="en-US" dirty="0" smtClean="0">
                <a:hlinkClick r:id="rId5"/>
              </a:rPr>
              <a:t>http://localhost:50060/</a:t>
            </a:r>
            <a:r>
              <a:rPr lang="en-US" dirty="0" smtClean="0"/>
              <a:t> </a:t>
            </a:r>
          </a:p>
          <a:p>
            <a:pPr lvl="1" fontAlgn="base"/>
            <a:r>
              <a:rPr lang="en-US" dirty="0" smtClean="0"/>
              <a:t> Web UI of the </a:t>
            </a:r>
            <a:r>
              <a:rPr lang="en-US" dirty="0" err="1" smtClean="0"/>
              <a:t>TaskTracker</a:t>
            </a:r>
            <a:r>
              <a:rPr lang="en-US" dirty="0" smtClean="0"/>
              <a:t> daemon</a:t>
            </a:r>
          </a:p>
          <a:p>
            <a:endParaRPr 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87</a:t>
            </a:fld>
            <a:endParaRPr lang="zh-CN" alt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NameNode</a:t>
            </a:r>
            <a:r>
              <a:rPr lang="en-US" dirty="0" smtClean="0"/>
              <a:t> Interface</a:t>
            </a:r>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3" cstate="print"/>
          <a:srcRect/>
          <a:stretch>
            <a:fillRect/>
          </a:stretch>
        </p:blipFill>
        <p:spPr bwMode="auto">
          <a:xfrm>
            <a:off x="683568" y="1196752"/>
            <a:ext cx="7992888" cy="5266302"/>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0C913308-F349-4B6D-A68A-DD1791B4A57B}" type="slidenum">
              <a:rPr lang="zh-CN" altLang="en-US" smtClean="0"/>
              <a:pPr/>
              <a:t>88</a:t>
            </a:fld>
            <a:endParaRPr lang="zh-CN" alt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JobTracker</a:t>
            </a:r>
            <a:r>
              <a:rPr lang="en-US" dirty="0" smtClean="0"/>
              <a:t> Interface</a:t>
            </a:r>
            <a:endParaRPr lang="en-US"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3" cstate="print"/>
          <a:srcRect/>
          <a:stretch>
            <a:fillRect/>
          </a:stretch>
        </p:blipFill>
        <p:spPr bwMode="auto">
          <a:xfrm>
            <a:off x="827584" y="1268760"/>
            <a:ext cx="7416824" cy="5248583"/>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0C913308-F349-4B6D-A68A-DD1791B4A57B}" type="slidenum">
              <a:rPr lang="zh-CN" altLang="en-US" smtClean="0"/>
              <a:pPr/>
              <a:t>89</a:t>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Hadoop </a:t>
            </a:r>
            <a:r>
              <a:rPr lang="en-US" altLang="zh-CN" dirty="0" err="1" smtClean="0"/>
              <a:t>vs</a:t>
            </a:r>
            <a:r>
              <a:rPr lang="en-US" altLang="zh-CN" dirty="0" smtClean="0"/>
              <a:t> MapReduce</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They are not the same thing!</a:t>
            </a:r>
          </a:p>
          <a:p>
            <a:endParaRPr lang="en-US" altLang="zh-CN" dirty="0" smtClean="0"/>
          </a:p>
          <a:p>
            <a:r>
              <a:rPr lang="en-US" altLang="zh-CN" dirty="0" smtClean="0"/>
              <a:t>Hadoop = MapReduce + HDFS</a:t>
            </a:r>
          </a:p>
          <a:p>
            <a:r>
              <a:rPr lang="en-US" altLang="zh-CN" dirty="0" smtClean="0"/>
              <a:t>Hadoop is an </a:t>
            </a:r>
            <a:r>
              <a:rPr lang="en-US" altLang="zh-CN" u="sng" dirty="0" smtClean="0"/>
              <a:t>open source </a:t>
            </a:r>
            <a:r>
              <a:rPr lang="en-US" altLang="zh-CN" dirty="0" smtClean="0"/>
              <a:t>implementation of MapReduce framework.</a:t>
            </a:r>
          </a:p>
          <a:p>
            <a:pPr lvl="1"/>
            <a:r>
              <a:rPr lang="en-US" altLang="zh-CN" dirty="0" smtClean="0"/>
              <a:t>There are other implementations, such as Google MapReduce.</a:t>
            </a:r>
          </a:p>
          <a:p>
            <a:pPr lvl="2"/>
            <a:r>
              <a:rPr lang="en-US" altLang="zh-CN" dirty="0" smtClean="0"/>
              <a:t>Google MapReduce (C++, not public)</a:t>
            </a:r>
          </a:p>
          <a:p>
            <a:pPr lvl="2"/>
            <a:r>
              <a:rPr lang="en-US" altLang="zh-CN" dirty="0" smtClean="0"/>
              <a:t>Hadoop (Java, open source)</a:t>
            </a:r>
            <a:endParaRPr lang="zh-CN" alt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9</a:t>
            </a:fld>
            <a:endParaRPr lang="zh-CN" alt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TaskTracker</a:t>
            </a:r>
            <a:r>
              <a:rPr lang="en-US" dirty="0" smtClean="0"/>
              <a:t> Interface</a:t>
            </a:r>
            <a:endParaRPr lang="en-US" dirty="0"/>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3" cstate="print"/>
          <a:srcRect/>
          <a:stretch>
            <a:fillRect/>
          </a:stretch>
        </p:blipFill>
        <p:spPr bwMode="auto">
          <a:xfrm>
            <a:off x="899592" y="1556792"/>
            <a:ext cx="7037445" cy="4717331"/>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0C913308-F349-4B6D-A68A-DD1791B4A57B}" type="slidenum">
              <a:rPr lang="zh-CN" altLang="en-US" smtClean="0"/>
              <a:pPr/>
              <a:t>90</a:t>
            </a:fld>
            <a:endParaRPr lang="zh-CN" alt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Amazon Elastic MapReduce</a:t>
            </a:r>
            <a:endParaRPr lang="zh-CN" altLang="en-US" dirty="0"/>
          </a:p>
        </p:txBody>
      </p:sp>
      <p:sp>
        <p:nvSpPr>
          <p:cNvPr id="3" name="副标题 2"/>
          <p:cNvSpPr>
            <a:spLocks noGrp="1"/>
          </p:cNvSpPr>
          <p:nvPr>
            <p:ph type="subTitle" idx="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91</a:t>
            </a:fld>
            <a:endParaRPr lang="zh-CN" alt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Cloud Implementation of Hadoop</a:t>
            </a:r>
            <a:endParaRPr lang="zh-CN" altLang="en-US" dirty="0"/>
          </a:p>
        </p:txBody>
      </p:sp>
      <p:sp>
        <p:nvSpPr>
          <p:cNvPr id="3" name="内容占位符 2"/>
          <p:cNvSpPr>
            <a:spLocks noGrp="1"/>
          </p:cNvSpPr>
          <p:nvPr>
            <p:ph idx="1"/>
          </p:nvPr>
        </p:nvSpPr>
        <p:spPr/>
        <p:txBody>
          <a:bodyPr>
            <a:normAutofit/>
          </a:bodyPr>
          <a:lstStyle/>
          <a:p>
            <a:r>
              <a:rPr lang="en-US" altLang="zh-CN" dirty="0" smtClean="0"/>
              <a:t>Amazon Elastic MapReduce (AEM) Key Features:</a:t>
            </a:r>
          </a:p>
          <a:p>
            <a:pPr lvl="1"/>
            <a:r>
              <a:rPr lang="en-US" altLang="zh-CN" dirty="0" smtClean="0"/>
              <a:t>Resizable clusters.</a:t>
            </a:r>
          </a:p>
          <a:p>
            <a:pPr lvl="1"/>
            <a:r>
              <a:rPr lang="en-US" altLang="zh-CN" dirty="0" smtClean="0"/>
              <a:t>Hadoop application support including </a:t>
            </a:r>
            <a:r>
              <a:rPr lang="en-US" altLang="zh-CN" dirty="0" err="1" smtClean="0"/>
              <a:t>HBase</a:t>
            </a:r>
            <a:r>
              <a:rPr lang="en-US" altLang="zh-CN" dirty="0" smtClean="0"/>
              <a:t>, Pig, Hive etc.</a:t>
            </a:r>
          </a:p>
          <a:p>
            <a:pPr lvl="1"/>
            <a:r>
              <a:rPr lang="en-US" altLang="zh-CN" dirty="0" smtClean="0"/>
              <a:t>Easy to use, monitor, and manage.</a:t>
            </a:r>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92</a:t>
            </a:fld>
            <a:endParaRPr lang="zh-CN" alt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AEM Pricing</a:t>
            </a:r>
            <a:endParaRPr lang="zh-CN" altLang="en-US" dirty="0"/>
          </a:p>
        </p:txBody>
      </p:sp>
      <p:sp>
        <p:nvSpPr>
          <p:cNvPr id="3" name="内容占位符 2"/>
          <p:cNvSpPr>
            <a:spLocks noGrp="1"/>
          </p:cNvSpPr>
          <p:nvPr>
            <p:ph idx="1"/>
          </p:nvPr>
        </p:nvSpPr>
        <p:spPr>
          <a:xfrm>
            <a:off x="457200" y="1600200"/>
            <a:ext cx="8229600" cy="5257800"/>
          </a:xfrm>
        </p:spPr>
        <p:txBody>
          <a:bodyPr>
            <a:normAutofit fontScale="77500" lnSpcReduction="20000"/>
          </a:bodyPr>
          <a:lstStyle/>
          <a:p>
            <a:r>
              <a:rPr lang="en-US" altLang="zh-CN" dirty="0" smtClean="0"/>
              <a:t>Unfortunately, it’s not free.</a:t>
            </a:r>
          </a:p>
          <a:p>
            <a:pPr lvl="1"/>
            <a:r>
              <a:rPr lang="en-US" altLang="zh-CN" dirty="0" smtClean="0"/>
              <a:t>Pay for AEM service.</a:t>
            </a:r>
          </a:p>
          <a:p>
            <a:pPr lvl="1"/>
            <a:r>
              <a:rPr lang="en-US" altLang="zh-CN" dirty="0" smtClean="0"/>
              <a:t>Since ARM uses EC2 instances, also pay for EC2.</a:t>
            </a:r>
          </a:p>
          <a:p>
            <a:r>
              <a:rPr lang="en-US" altLang="zh-CN" dirty="0" smtClean="0"/>
              <a:t>Typical Costs:</a:t>
            </a:r>
          </a:p>
          <a:p>
            <a:endParaRPr lang="en-US" altLang="zh-CN" dirty="0" smtClean="0"/>
          </a:p>
          <a:p>
            <a:endParaRPr lang="en-US" altLang="zh-CN" dirty="0" smtClean="0"/>
          </a:p>
          <a:p>
            <a:endParaRPr lang="en-US" altLang="zh-CN" dirty="0" smtClean="0"/>
          </a:p>
          <a:p>
            <a:pPr lvl="1"/>
            <a:endParaRPr lang="en-US" altLang="zh-CN" dirty="0" smtClean="0"/>
          </a:p>
          <a:p>
            <a:pPr lvl="1"/>
            <a:endParaRPr lang="en-US" altLang="zh-CN" dirty="0" smtClean="0"/>
          </a:p>
          <a:p>
            <a:pPr lvl="1"/>
            <a:endParaRPr lang="en-US" altLang="zh-CN" dirty="0" smtClean="0"/>
          </a:p>
          <a:p>
            <a:r>
              <a:rPr lang="en-US" altLang="zh-CN" dirty="0" smtClean="0"/>
              <a:t>You pay for what you use.</a:t>
            </a:r>
          </a:p>
          <a:p>
            <a:pPr lvl="1"/>
            <a:r>
              <a:rPr lang="en-US" altLang="zh-CN" dirty="0" smtClean="0"/>
              <a:t>Automatically terminates the clusters when no job is running. Only charges for the resources used during running time.</a:t>
            </a:r>
          </a:p>
          <a:p>
            <a:pPr lvl="1"/>
            <a:r>
              <a:rPr lang="en-US" altLang="zh-CN" dirty="0" smtClean="0"/>
              <a:t>Adjust the size of clusters.</a:t>
            </a:r>
            <a:endParaRPr lang="zh-CN" altLang="en-US" dirty="0"/>
          </a:p>
        </p:txBody>
      </p:sp>
      <p:pic>
        <p:nvPicPr>
          <p:cNvPr id="65538" name="Picture 2"/>
          <p:cNvPicPr>
            <a:picLocks noChangeAspect="1" noChangeArrowheads="1"/>
          </p:cNvPicPr>
          <p:nvPr/>
        </p:nvPicPr>
        <p:blipFill>
          <a:blip r:embed="rId3" cstate="print"/>
          <a:srcRect l="29231" t="27405" r="12888" b="50860"/>
          <a:stretch>
            <a:fillRect/>
          </a:stretch>
        </p:blipFill>
        <p:spPr bwMode="auto">
          <a:xfrm>
            <a:off x="246316" y="3068960"/>
            <a:ext cx="8897684" cy="2088232"/>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0C913308-F349-4B6D-A68A-DD1791B4A57B}" type="slidenum">
              <a:rPr lang="zh-CN" altLang="en-US" smtClean="0"/>
              <a:pPr/>
              <a:t>93</a:t>
            </a:fld>
            <a:endParaRPr lang="zh-CN" alt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1. Login to Amazon AWS account.</a:t>
            </a:r>
            <a:endParaRPr lang="zh-CN" altLang="en-US" dirty="0"/>
          </a:p>
        </p:txBody>
      </p:sp>
      <p:sp>
        <p:nvSpPr>
          <p:cNvPr id="3" name="内容占位符 2"/>
          <p:cNvSpPr>
            <a:spLocks noGrp="1"/>
          </p:cNvSpPr>
          <p:nvPr>
            <p:ph idx="1"/>
          </p:nvPr>
        </p:nvSpPr>
        <p:spPr/>
        <p:txBody>
          <a:bodyPr/>
          <a:lstStyle/>
          <a:p>
            <a:r>
              <a:rPr lang="en-US" altLang="zh-CN" dirty="0" smtClean="0"/>
              <a:t>If not, sign up for Amazon Web Services (</a:t>
            </a:r>
            <a:r>
              <a:rPr lang="en-US" altLang="zh-CN" dirty="0" smtClean="0">
                <a:hlinkClick r:id="rId3"/>
              </a:rPr>
              <a:t>http://aws.amazon.com/</a:t>
            </a:r>
            <a:r>
              <a:rPr lang="en-US" altLang="zh-CN" dirty="0" smtClean="0"/>
              <a:t>).</a:t>
            </a:r>
          </a:p>
          <a:p>
            <a:pPr>
              <a:buNone/>
            </a:pPr>
            <a:endParaRPr lang="zh-CN" alt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94</a:t>
            </a:fld>
            <a:endParaRPr lang="zh-CN" alt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 Create an Amazon S3 bucket</a:t>
            </a:r>
            <a:endParaRPr lang="zh-CN" altLang="en-US" dirty="0"/>
          </a:p>
        </p:txBody>
      </p:sp>
      <p:sp>
        <p:nvSpPr>
          <p:cNvPr id="3" name="内容占位符 2"/>
          <p:cNvSpPr>
            <a:spLocks noGrp="1"/>
          </p:cNvSpPr>
          <p:nvPr>
            <p:ph idx="1"/>
          </p:nvPr>
        </p:nvSpPr>
        <p:spPr>
          <a:xfrm>
            <a:off x="457200" y="1600200"/>
            <a:ext cx="8229600" cy="5257800"/>
          </a:xfrm>
        </p:spPr>
        <p:txBody>
          <a:bodyPr>
            <a:normAutofit fontScale="77500" lnSpcReduction="20000"/>
          </a:bodyPr>
          <a:lstStyle/>
          <a:p>
            <a:r>
              <a:rPr lang="en-US" altLang="zh-CN" dirty="0" smtClean="0"/>
              <a:t>Go to </a:t>
            </a:r>
            <a:r>
              <a:rPr lang="en-US" altLang="zh-CN" u="sng" dirty="0" smtClean="0">
                <a:hlinkClick r:id="rId3"/>
              </a:rPr>
              <a:t>https://console.aws.amazon.com/s3/</a:t>
            </a:r>
            <a:endParaRPr lang="en-US" altLang="zh-CN" u="sng" dirty="0" smtClean="0"/>
          </a:p>
          <a:p>
            <a:r>
              <a:rPr lang="en-US" altLang="zh-CN" dirty="0" smtClean="0"/>
              <a:t>The bucket is used t</a:t>
            </a:r>
            <a:r>
              <a:rPr lang="en-US" altLang="zh-CN" u="sng" dirty="0" smtClean="0"/>
              <a:t>o </a:t>
            </a:r>
            <a:r>
              <a:rPr lang="en-US" altLang="zh-CN" dirty="0" smtClean="0"/>
              <a:t>store the application files and input/output of Hadoop program running on the cluster.</a:t>
            </a:r>
            <a:endParaRPr lang="en-US" altLang="zh-CN" u="sng" dirty="0" smtClean="0"/>
          </a:p>
          <a:p>
            <a:endParaRPr lang="en-US" altLang="zh-CN" u="sng"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dirty="0" smtClean="0"/>
              <a:t>To avoid cross-region bandwidth charges, create the bucket in the same region as the cluster you'll launch. For this tutorial, select the region US Standard.</a:t>
            </a:r>
            <a:endParaRPr lang="zh-CN" altLang="en-US" dirty="0"/>
          </a:p>
        </p:txBody>
      </p:sp>
      <p:pic>
        <p:nvPicPr>
          <p:cNvPr id="64514" name="Picture 2"/>
          <p:cNvPicPr>
            <a:picLocks noChangeAspect="1" noChangeArrowheads="1"/>
          </p:cNvPicPr>
          <p:nvPr/>
        </p:nvPicPr>
        <p:blipFill>
          <a:blip r:embed="rId4" cstate="print"/>
          <a:srcRect l="21262" t="33075" r="22039" b="28181"/>
          <a:stretch>
            <a:fillRect/>
          </a:stretch>
        </p:blipFill>
        <p:spPr bwMode="auto">
          <a:xfrm>
            <a:off x="971600" y="2708920"/>
            <a:ext cx="6912768" cy="2952328"/>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0C913308-F349-4B6D-A68A-DD1791B4A57B}" type="slidenum">
              <a:rPr lang="zh-CN" altLang="en-US" smtClean="0"/>
              <a:pPr/>
              <a:t>95</a:t>
            </a:fld>
            <a:endParaRPr lang="zh-CN" alt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Create a cluster</a:t>
            </a:r>
            <a:endParaRPr lang="zh-CN" altLang="en-US" dirty="0"/>
          </a:p>
        </p:txBody>
      </p:sp>
      <p:sp>
        <p:nvSpPr>
          <p:cNvPr id="3" name="内容占位符 2"/>
          <p:cNvSpPr>
            <a:spLocks noGrp="1"/>
          </p:cNvSpPr>
          <p:nvPr>
            <p:ph idx="1"/>
          </p:nvPr>
        </p:nvSpPr>
        <p:spPr>
          <a:xfrm>
            <a:off x="457200" y="1600200"/>
            <a:ext cx="8229600" cy="2044823"/>
          </a:xfrm>
        </p:spPr>
        <p:txBody>
          <a:bodyPr>
            <a:normAutofit fontScale="85000" lnSpcReduction="20000"/>
          </a:bodyPr>
          <a:lstStyle/>
          <a:p>
            <a:r>
              <a:rPr lang="en-US" altLang="zh-CN" dirty="0" smtClean="0"/>
              <a:t>1) Go to </a:t>
            </a:r>
            <a:r>
              <a:rPr lang="en-US" altLang="zh-CN" sz="1800" dirty="0" smtClean="0">
                <a:hlinkClick r:id="rId3"/>
              </a:rPr>
              <a:t>https://console.aws.amazon.com/elasticmapreduce/vnext</a:t>
            </a:r>
            <a:r>
              <a:rPr lang="en-US" altLang="zh-CN" sz="1800" dirty="0" smtClean="0"/>
              <a:t> </a:t>
            </a:r>
            <a:r>
              <a:rPr lang="en-US" altLang="zh-CN" dirty="0" smtClean="0"/>
              <a:t>and select “Create a cluster.”</a:t>
            </a:r>
          </a:p>
          <a:p>
            <a:r>
              <a:rPr lang="en-US" altLang="zh-CN" dirty="0" smtClean="0"/>
              <a:t>2) (optional) Select “Configure sample application:</a:t>
            </a:r>
          </a:p>
          <a:p>
            <a:pPr lvl="1"/>
            <a:r>
              <a:rPr lang="en-US" altLang="zh-CN" dirty="0" smtClean="0"/>
              <a:t>Choose “Word count” as sample application.</a:t>
            </a:r>
          </a:p>
          <a:p>
            <a:pPr lvl="1"/>
            <a:r>
              <a:rPr lang="en-US" altLang="zh-CN" dirty="0" smtClean="0"/>
              <a:t>Specify the output location, using your S3 bucket name.</a:t>
            </a:r>
            <a:endParaRPr lang="zh-CN" altLang="en-US" dirty="0"/>
          </a:p>
        </p:txBody>
      </p:sp>
      <p:pic>
        <p:nvPicPr>
          <p:cNvPr id="66563" name="Picture 3"/>
          <p:cNvPicPr>
            <a:picLocks noChangeAspect="1" noChangeArrowheads="1"/>
          </p:cNvPicPr>
          <p:nvPr/>
        </p:nvPicPr>
        <p:blipFill>
          <a:blip r:embed="rId4" cstate="print"/>
          <a:srcRect l="26578" t="20790" r="13479" b="51805"/>
          <a:stretch>
            <a:fillRect/>
          </a:stretch>
        </p:blipFill>
        <p:spPr bwMode="auto">
          <a:xfrm>
            <a:off x="1187624" y="3429000"/>
            <a:ext cx="7308304" cy="2088232"/>
          </a:xfrm>
          <a:prstGeom prst="rect">
            <a:avLst/>
          </a:prstGeom>
          <a:noFill/>
          <a:ln w="9525">
            <a:noFill/>
            <a:miter lim="800000"/>
            <a:headEnd/>
            <a:tailEnd/>
          </a:ln>
        </p:spPr>
      </p:pic>
      <p:sp>
        <p:nvSpPr>
          <p:cNvPr id="5" name="圆角矩形 4"/>
          <p:cNvSpPr/>
          <p:nvPr/>
        </p:nvSpPr>
        <p:spPr>
          <a:xfrm>
            <a:off x="6156176" y="3429000"/>
            <a:ext cx="2376264" cy="432048"/>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3563888" y="5229200"/>
            <a:ext cx="1152128" cy="216024"/>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3275856" y="4869160"/>
            <a:ext cx="3384376" cy="288032"/>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2"/>
          <p:cNvSpPr txBox="1">
            <a:spLocks/>
          </p:cNvSpPr>
          <p:nvPr/>
        </p:nvSpPr>
        <p:spPr>
          <a:xfrm>
            <a:off x="914400" y="5589241"/>
            <a:ext cx="8229600" cy="93610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*If you use your own Hadoop program,</a:t>
            </a:r>
            <a:r>
              <a:rPr kumimoji="0" lang="en-US" altLang="zh-CN" sz="2400" b="0" i="0" u="none" strike="noStrike" kern="1200" cap="none" spc="0" normalizeH="0" noProof="0" dirty="0" smtClean="0">
                <a:ln>
                  <a:noFill/>
                </a:ln>
                <a:solidFill>
                  <a:schemeClr val="tx1"/>
                </a:solidFill>
                <a:effectLst/>
                <a:uLnTx/>
                <a:uFillTx/>
                <a:latin typeface="+mn-lt"/>
                <a:ea typeface="+mn-ea"/>
                <a:cs typeface="+mn-cs"/>
              </a:rPr>
              <a:t> you will specify the input/output in later steps.</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96</a:t>
            </a:fld>
            <a:endParaRPr lang="zh-CN" alt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Create a cluster</a:t>
            </a:r>
            <a:endParaRPr lang="zh-CN" altLang="en-US" dirty="0"/>
          </a:p>
        </p:txBody>
      </p:sp>
      <p:sp>
        <p:nvSpPr>
          <p:cNvPr id="3" name="内容占位符 2"/>
          <p:cNvSpPr>
            <a:spLocks noGrp="1"/>
          </p:cNvSpPr>
          <p:nvPr>
            <p:ph idx="1"/>
          </p:nvPr>
        </p:nvSpPr>
        <p:spPr>
          <a:xfrm>
            <a:off x="457200" y="1600201"/>
            <a:ext cx="8229600" cy="1900807"/>
          </a:xfrm>
        </p:spPr>
        <p:txBody>
          <a:bodyPr>
            <a:normAutofit fontScale="85000" lnSpcReduction="10000"/>
          </a:bodyPr>
          <a:lstStyle/>
          <a:p>
            <a:r>
              <a:rPr lang="en-US" altLang="zh-CN" dirty="0" smtClean="0"/>
              <a:t>3) Configure hardware.</a:t>
            </a:r>
          </a:p>
          <a:p>
            <a:r>
              <a:rPr lang="en-US" altLang="zh-CN" dirty="0" smtClean="0"/>
              <a:t>In Hardware Configuration section, determine the number of nodes in the cluster.</a:t>
            </a:r>
          </a:p>
          <a:p>
            <a:pPr lvl="1"/>
            <a:r>
              <a:rPr lang="en-US" altLang="zh-CN" dirty="0" smtClean="0"/>
              <a:t>In this tutorial, we use minimum numbers to reduce cost.</a:t>
            </a:r>
            <a:endParaRPr lang="zh-CN" altLang="en-US" dirty="0"/>
          </a:p>
        </p:txBody>
      </p:sp>
      <p:pic>
        <p:nvPicPr>
          <p:cNvPr id="67586" name="Picture 2"/>
          <p:cNvPicPr>
            <a:picLocks noChangeAspect="1" noChangeArrowheads="1"/>
          </p:cNvPicPr>
          <p:nvPr/>
        </p:nvPicPr>
        <p:blipFill>
          <a:blip r:embed="rId3" cstate="print"/>
          <a:srcRect l="12994" t="28350" r="40938" b="31961"/>
          <a:stretch>
            <a:fillRect/>
          </a:stretch>
        </p:blipFill>
        <p:spPr bwMode="auto">
          <a:xfrm>
            <a:off x="1115616" y="3562249"/>
            <a:ext cx="6120680" cy="3295751"/>
          </a:xfrm>
          <a:prstGeom prst="rect">
            <a:avLst/>
          </a:prstGeom>
          <a:noFill/>
          <a:ln w="9525">
            <a:noFill/>
            <a:miter lim="800000"/>
            <a:headEnd/>
            <a:tailEnd/>
          </a:ln>
        </p:spPr>
      </p:pic>
      <p:sp>
        <p:nvSpPr>
          <p:cNvPr id="5" name="圆角矩形 4"/>
          <p:cNvSpPr/>
          <p:nvPr/>
        </p:nvSpPr>
        <p:spPr>
          <a:xfrm>
            <a:off x="2771800" y="5517232"/>
            <a:ext cx="4104456" cy="1340768"/>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97</a:t>
            </a:fld>
            <a:endParaRPr lang="zh-CN" alt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Create a cluster</a:t>
            </a:r>
            <a:endParaRPr lang="zh-CN" altLang="en-US" dirty="0"/>
          </a:p>
        </p:txBody>
      </p:sp>
      <p:sp>
        <p:nvSpPr>
          <p:cNvPr id="3" name="内容占位符 2"/>
          <p:cNvSpPr>
            <a:spLocks noGrp="1"/>
          </p:cNvSpPr>
          <p:nvPr>
            <p:ph idx="1"/>
          </p:nvPr>
        </p:nvSpPr>
        <p:spPr>
          <a:xfrm>
            <a:off x="539552" y="1340768"/>
            <a:ext cx="8229600" cy="5257800"/>
          </a:xfrm>
        </p:spPr>
        <p:txBody>
          <a:bodyPr>
            <a:normAutofit fontScale="62500" lnSpcReduction="20000"/>
          </a:bodyPr>
          <a:lstStyle/>
          <a:p>
            <a:r>
              <a:rPr lang="en-US" altLang="zh-CN" dirty="0" smtClean="0"/>
              <a:t>4) Configure the key pair.</a:t>
            </a:r>
          </a:p>
          <a:p>
            <a:pPr lvl="1"/>
            <a:r>
              <a:rPr lang="en-US" altLang="zh-CN" dirty="0" smtClean="0"/>
              <a:t>This is used to </a:t>
            </a:r>
            <a:r>
              <a:rPr lang="en-US" altLang="zh-CN" dirty="0" err="1" smtClean="0"/>
              <a:t>ssh</a:t>
            </a:r>
            <a:r>
              <a:rPr lang="en-US" altLang="zh-CN" dirty="0" smtClean="0"/>
              <a:t> the master nodes.</a:t>
            </a:r>
          </a:p>
          <a:p>
            <a:pPr lvl="1"/>
            <a:r>
              <a:rPr lang="en-US" altLang="zh-CN" dirty="0" smtClean="0"/>
              <a:t>Choose the Region where you locate the Hadoop Cluster,, and select a key pair.</a:t>
            </a:r>
          </a:p>
          <a:p>
            <a:pPr lvl="1"/>
            <a:endParaRPr lang="en-US" altLang="zh-CN" dirty="0" smtClean="0"/>
          </a:p>
          <a:p>
            <a:pPr lvl="1">
              <a:buNone/>
            </a:pPr>
            <a:endParaRPr lang="en-US" altLang="zh-CN" dirty="0" smtClean="0"/>
          </a:p>
          <a:p>
            <a:pPr lvl="1"/>
            <a:endParaRPr lang="en-US" altLang="zh-CN" dirty="0" smtClean="0"/>
          </a:p>
          <a:p>
            <a:pPr lvl="1"/>
            <a:endParaRPr lang="en-US" altLang="zh-CN" dirty="0" smtClean="0"/>
          </a:p>
          <a:p>
            <a:pPr lvl="1">
              <a:buNone/>
            </a:pPr>
            <a:endParaRPr lang="en-US" altLang="zh-CN" dirty="0" smtClean="0"/>
          </a:p>
          <a:p>
            <a:pPr lvl="1">
              <a:buNone/>
            </a:pPr>
            <a:endParaRPr lang="en-US" altLang="zh-CN" dirty="0" smtClean="0"/>
          </a:p>
          <a:p>
            <a:pPr lvl="1">
              <a:buNone/>
            </a:pPr>
            <a:endParaRPr lang="en-US" altLang="zh-CN" dirty="0" smtClean="0"/>
          </a:p>
          <a:p>
            <a:pPr lvl="1">
              <a:buNone/>
            </a:pPr>
            <a:endParaRPr lang="en-US" altLang="zh-CN" dirty="0" smtClean="0"/>
          </a:p>
          <a:p>
            <a:pPr lvl="1">
              <a:buNone/>
            </a:pPr>
            <a:endParaRPr lang="en-US" altLang="zh-CN" dirty="0" smtClean="0"/>
          </a:p>
          <a:p>
            <a:pPr lvl="1">
              <a:buNone/>
            </a:pPr>
            <a:endParaRPr lang="en-US" altLang="zh-CN" dirty="0" smtClean="0"/>
          </a:p>
          <a:p>
            <a:pPr lvl="1"/>
            <a:r>
              <a:rPr lang="en-US" altLang="zh-CN" dirty="0" smtClean="0"/>
              <a:t>If no key pairs have been created, go to </a:t>
            </a:r>
            <a:r>
              <a:rPr lang="en-US" altLang="zh-CN" dirty="0" smtClean="0">
                <a:hlinkClick r:id="rId3"/>
              </a:rPr>
              <a:t>https://console.aws.amazon.com/ec2</a:t>
            </a:r>
            <a:r>
              <a:rPr lang="en-US" altLang="zh-CN" dirty="0" smtClean="0"/>
              <a:t>, choose “Key Pair”, and create one.</a:t>
            </a:r>
          </a:p>
          <a:p>
            <a:pPr lvl="1"/>
            <a:r>
              <a:rPr lang="en-US" altLang="zh-CN" dirty="0" smtClean="0">
                <a:hlinkClick r:id="rId4"/>
              </a:rPr>
              <a:t>Also, you may need to go to https://console.aws.amazon.com/iam/home?#security_credential </a:t>
            </a:r>
            <a:r>
              <a:rPr lang="en-US" altLang="zh-CN" dirty="0" smtClean="0"/>
              <a:t> to create security </a:t>
            </a:r>
            <a:r>
              <a:rPr lang="en-US" altLang="zh-CN" dirty="0" err="1" smtClean="0"/>
              <a:t>acess</a:t>
            </a:r>
            <a:r>
              <a:rPr lang="en-US" altLang="zh-CN" dirty="0" smtClean="0"/>
              <a:t> keys.</a:t>
            </a:r>
            <a:br>
              <a:rPr lang="en-US" altLang="zh-CN" dirty="0" smtClean="0"/>
            </a:br>
            <a:endParaRPr lang="zh-CN" altLang="en-US" dirty="0"/>
          </a:p>
        </p:txBody>
      </p:sp>
      <p:grpSp>
        <p:nvGrpSpPr>
          <p:cNvPr id="8" name="组合 7"/>
          <p:cNvGrpSpPr/>
          <p:nvPr/>
        </p:nvGrpSpPr>
        <p:grpSpPr>
          <a:xfrm>
            <a:off x="467544" y="2564904"/>
            <a:ext cx="8676456" cy="2049784"/>
            <a:chOff x="467544" y="2924944"/>
            <a:chExt cx="8676456" cy="2049784"/>
          </a:xfrm>
        </p:grpSpPr>
        <p:pic>
          <p:nvPicPr>
            <p:cNvPr id="68611" name="Picture 3"/>
            <p:cNvPicPr>
              <a:picLocks noChangeAspect="1" noChangeArrowheads="1"/>
            </p:cNvPicPr>
            <p:nvPr/>
          </p:nvPicPr>
          <p:blipFill>
            <a:blip r:embed="rId5" cstate="print"/>
            <a:srcRect l="12500" t="9090" r="6885" b="62560"/>
            <a:stretch>
              <a:fillRect/>
            </a:stretch>
          </p:blipFill>
          <p:spPr bwMode="auto">
            <a:xfrm>
              <a:off x="467544" y="2924944"/>
              <a:ext cx="8676456" cy="2049784"/>
            </a:xfrm>
            <a:prstGeom prst="rect">
              <a:avLst/>
            </a:prstGeom>
            <a:noFill/>
            <a:ln w="9525">
              <a:noFill/>
              <a:miter lim="800000"/>
              <a:headEnd/>
              <a:tailEnd/>
            </a:ln>
          </p:spPr>
        </p:pic>
        <p:sp>
          <p:nvSpPr>
            <p:cNvPr id="6" name="圆角矩形 5"/>
            <p:cNvSpPr/>
            <p:nvPr/>
          </p:nvSpPr>
          <p:spPr>
            <a:xfrm>
              <a:off x="8316416" y="2996952"/>
              <a:ext cx="827584" cy="504056"/>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2339752" y="3501008"/>
              <a:ext cx="3096344" cy="504056"/>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Slide Number Placeholder 3"/>
          <p:cNvSpPr>
            <a:spLocks noGrp="1"/>
          </p:cNvSpPr>
          <p:nvPr>
            <p:ph type="sldNum" sz="quarter" idx="12"/>
          </p:nvPr>
        </p:nvSpPr>
        <p:spPr/>
        <p:txBody>
          <a:bodyPr/>
          <a:lstStyle/>
          <a:p>
            <a:fld id="{0C913308-F349-4B6D-A68A-DD1791B4A57B}" type="slidenum">
              <a:rPr lang="zh-CN" altLang="en-US" smtClean="0"/>
              <a:pPr/>
              <a:t>98</a:t>
            </a:fld>
            <a:endParaRPr lang="zh-CN" alt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Create a cluster</a:t>
            </a:r>
            <a:endParaRPr lang="zh-CN" altLang="en-US" dirty="0"/>
          </a:p>
        </p:txBody>
      </p:sp>
      <p:sp>
        <p:nvSpPr>
          <p:cNvPr id="3" name="内容占位符 2"/>
          <p:cNvSpPr>
            <a:spLocks noGrp="1"/>
          </p:cNvSpPr>
          <p:nvPr>
            <p:ph idx="1"/>
          </p:nvPr>
        </p:nvSpPr>
        <p:spPr>
          <a:xfrm>
            <a:off x="457200" y="1600200"/>
            <a:ext cx="8229600" cy="5257800"/>
          </a:xfrm>
        </p:spPr>
        <p:txBody>
          <a:bodyPr>
            <a:normAutofit fontScale="70000" lnSpcReduction="20000"/>
          </a:bodyPr>
          <a:lstStyle/>
          <a:p>
            <a:r>
              <a:rPr lang="en-US" altLang="zh-CN" dirty="0" smtClean="0"/>
              <a:t>5) Select the Hadoop programs you already coded under “Steps” section.</a:t>
            </a: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dirty="0" smtClean="0"/>
              <a:t>AEM accepts four types of program files:</a:t>
            </a:r>
          </a:p>
          <a:p>
            <a:pPr lvl="1"/>
            <a:r>
              <a:rPr lang="en-US" altLang="zh-CN" dirty="0" smtClean="0"/>
              <a:t>Hadoop streaming scripts.</a:t>
            </a:r>
          </a:p>
          <a:p>
            <a:pPr lvl="1"/>
            <a:r>
              <a:rPr lang="en-US" altLang="zh-CN" dirty="0" smtClean="0"/>
              <a:t>Hive program.</a:t>
            </a:r>
          </a:p>
          <a:p>
            <a:pPr lvl="1"/>
            <a:r>
              <a:rPr lang="en-US" altLang="zh-CN" dirty="0" smtClean="0"/>
              <a:t>Pig program.</a:t>
            </a:r>
          </a:p>
          <a:p>
            <a:pPr lvl="1"/>
            <a:r>
              <a:rPr lang="en-US" altLang="zh-CN" dirty="0" smtClean="0"/>
              <a:t>JAR files</a:t>
            </a:r>
          </a:p>
          <a:p>
            <a:r>
              <a:rPr lang="en-US" altLang="zh-CN" dirty="0" smtClean="0"/>
              <a:t>In either case, you need to first upload the program and  datasets to Amazon S3 bucket, and specify the S3 locations for program file(s), program arguments, input and output paths in the configuration window (see next slide).  </a:t>
            </a:r>
          </a:p>
        </p:txBody>
      </p:sp>
      <p:pic>
        <p:nvPicPr>
          <p:cNvPr id="6" name="Picture 3"/>
          <p:cNvPicPr>
            <a:picLocks noChangeAspect="1" noChangeArrowheads="1"/>
          </p:cNvPicPr>
          <p:nvPr/>
        </p:nvPicPr>
        <p:blipFill>
          <a:blip r:embed="rId3" cstate="print"/>
          <a:srcRect l="11812" t="43110" r="41141" b="32715"/>
          <a:stretch>
            <a:fillRect/>
          </a:stretch>
        </p:blipFill>
        <p:spPr bwMode="auto">
          <a:xfrm>
            <a:off x="1835696" y="1988840"/>
            <a:ext cx="5735960" cy="184212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0C913308-F349-4B6D-A68A-DD1791B4A57B}" type="slidenum">
              <a:rPr lang="zh-CN" altLang="en-US" smtClean="0"/>
              <a:pPr/>
              <a:t>99</a:t>
            </a:fld>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3149</TotalTime>
  <Words>3882</Words>
  <Application>Microsoft Office PowerPoint</Application>
  <PresentationFormat>On-screen Show (4:3)</PresentationFormat>
  <Paragraphs>889</Paragraphs>
  <Slides>102</Slides>
  <Notes>88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102</vt:i4>
      </vt:variant>
    </vt:vector>
  </HeadingPairs>
  <TitlesOfParts>
    <vt:vector size="106" baseType="lpstr">
      <vt:lpstr>宋体</vt:lpstr>
      <vt:lpstr>Arial</vt:lpstr>
      <vt:lpstr>Calibri</vt:lpstr>
      <vt:lpstr>Office 主题</vt:lpstr>
      <vt:lpstr>Introduction to Hadoop, MapReduce, and Apache Spark</vt:lpstr>
      <vt:lpstr>Outline</vt:lpstr>
      <vt:lpstr>Overview of Hadoop</vt:lpstr>
      <vt:lpstr>Why Hadoop? </vt:lpstr>
      <vt:lpstr>Big Data Facts</vt:lpstr>
      <vt:lpstr>Why Hadoop?</vt:lpstr>
      <vt:lpstr>Core Components of Hadoop</vt:lpstr>
      <vt:lpstr>Core Components of Hadoop</vt:lpstr>
      <vt:lpstr>Hadoop vs MapReduce</vt:lpstr>
      <vt:lpstr>Hadoop vs RDBMS</vt:lpstr>
      <vt:lpstr>Hadoop vs Other Distributed Systems</vt:lpstr>
      <vt:lpstr>Hadoop vs Other Distributed Systems</vt:lpstr>
      <vt:lpstr>HDFS</vt:lpstr>
      <vt:lpstr>HDFS Framework</vt:lpstr>
      <vt:lpstr>HDFS Framework</vt:lpstr>
      <vt:lpstr>HDFS Framework</vt:lpstr>
      <vt:lpstr>MapReduce Framework</vt:lpstr>
      <vt:lpstr>MapReduce Framework</vt:lpstr>
      <vt:lpstr>MapReduce Framework</vt:lpstr>
      <vt:lpstr>MapReduce Framework</vt:lpstr>
      <vt:lpstr>Example: WordCount</vt:lpstr>
      <vt:lpstr>Example: WordCount</vt:lpstr>
      <vt:lpstr>Hadoop Mechanisms</vt:lpstr>
      <vt:lpstr>Hadoop Architecture</vt:lpstr>
      <vt:lpstr>Hadoop Architecture</vt:lpstr>
      <vt:lpstr>Hadoop Architecture</vt:lpstr>
      <vt:lpstr>Hadoop Architecture</vt:lpstr>
      <vt:lpstr>Hadoop Architecture</vt:lpstr>
      <vt:lpstr>Hadoop program (Java)</vt:lpstr>
      <vt:lpstr>Hadoop program (Java)</vt:lpstr>
      <vt:lpstr>Example: WordCount</vt:lpstr>
      <vt:lpstr>Example: WordCount (cont’d)</vt:lpstr>
      <vt:lpstr>Where is Hadoop going?</vt:lpstr>
      <vt:lpstr>Relevant Technologies</vt:lpstr>
      <vt:lpstr>Technologies relevant to Hadoop</vt:lpstr>
      <vt:lpstr>Hadoop Ecosystem</vt:lpstr>
      <vt:lpstr>Sqoop</vt:lpstr>
      <vt:lpstr>NoSQL</vt:lpstr>
      <vt:lpstr>NoSQL</vt:lpstr>
      <vt:lpstr>HBase</vt:lpstr>
      <vt:lpstr>Comparison between NoSQLs</vt:lpstr>
      <vt:lpstr>Need for High-Level Languages</vt:lpstr>
      <vt:lpstr>Hive</vt:lpstr>
      <vt:lpstr>Hive WordCount.hql</vt:lpstr>
      <vt:lpstr>Pig</vt:lpstr>
      <vt:lpstr>Pig WordCount.hql</vt:lpstr>
      <vt:lpstr>Mahout</vt:lpstr>
      <vt:lpstr>Mahout</vt:lpstr>
      <vt:lpstr>Zookeeper</vt:lpstr>
      <vt:lpstr>Cloudera</vt:lpstr>
      <vt:lpstr>PowerPoint Presentation</vt:lpstr>
      <vt:lpstr>Amazon Elastic MapReduce</vt:lpstr>
      <vt:lpstr>References</vt:lpstr>
      <vt:lpstr>Apache Spark</vt:lpstr>
      <vt:lpstr>Apache Spark Background</vt:lpstr>
      <vt:lpstr>Apache Spark Background</vt:lpstr>
      <vt:lpstr>Apache Spark Background</vt:lpstr>
      <vt:lpstr>Apache Spark Background</vt:lpstr>
      <vt:lpstr>Spark Deployment Options</vt:lpstr>
      <vt:lpstr>Spark Components</vt:lpstr>
      <vt:lpstr>Spark Components – Spark SQL</vt:lpstr>
      <vt:lpstr>Spark Components – Spark Steaming</vt:lpstr>
      <vt:lpstr>Spark Components – Spark Steaming</vt:lpstr>
      <vt:lpstr>Spark Components - GraphX</vt:lpstr>
      <vt:lpstr>Spark Components - GraphX</vt:lpstr>
      <vt:lpstr>Spark Components – GraphX Algorithms</vt:lpstr>
      <vt:lpstr>Spark Components – MLlib </vt:lpstr>
      <vt:lpstr>Spark Components – MLlib Algorithms</vt:lpstr>
      <vt:lpstr>Resources for Apache Spark</vt:lpstr>
      <vt:lpstr>Tutorial on  Hadoop Cluster and Spark Setup</vt:lpstr>
      <vt:lpstr>Prerequisites</vt:lpstr>
      <vt:lpstr>Install and Setup Hadoop on a Single Node</vt:lpstr>
      <vt:lpstr>Test Single Node Hadoop</vt:lpstr>
      <vt:lpstr>Setup a multi-node Hadoop cluster</vt:lpstr>
      <vt:lpstr>Setup a multi-node Hadoop cluster</vt:lpstr>
      <vt:lpstr>Setup a multi-node Hadoop cluster</vt:lpstr>
      <vt:lpstr>Setup a multi-node Hadoop cluster</vt:lpstr>
      <vt:lpstr>Setup a multi-node Hadoop cluster</vt:lpstr>
      <vt:lpstr>Setup a multi-node Hadoop cluster</vt:lpstr>
      <vt:lpstr>Setup a multi-node Hadoop cluster</vt:lpstr>
      <vt:lpstr>Setup a multi-node Hadoop cluster</vt:lpstr>
      <vt:lpstr>Setup a multi-node Hadoop cluster</vt:lpstr>
      <vt:lpstr>Setup a multi-node Hadoop cluster</vt:lpstr>
      <vt:lpstr>Setup a multi-node Hadoop cluster</vt:lpstr>
      <vt:lpstr>Setup a multi-node Hadoop cluster</vt:lpstr>
      <vt:lpstr>Setup a multi-node Hadoop cluster</vt:lpstr>
      <vt:lpstr>Hadoop Web Interfaces</vt:lpstr>
      <vt:lpstr>NameNode Interface</vt:lpstr>
      <vt:lpstr>JobTracker Interface</vt:lpstr>
      <vt:lpstr>TaskTracker Interface</vt:lpstr>
      <vt:lpstr>Amazon Elastic MapReduce</vt:lpstr>
      <vt:lpstr>Cloud Implementation of Hadoop</vt:lpstr>
      <vt:lpstr>AEM Pricing</vt:lpstr>
      <vt:lpstr>1. Login to Amazon AWS account.</vt:lpstr>
      <vt:lpstr>2. Create an Amazon S3 bucket</vt:lpstr>
      <vt:lpstr>3. Create a cluster</vt:lpstr>
      <vt:lpstr>3. Create a cluster</vt:lpstr>
      <vt:lpstr>3. Create a cluster</vt:lpstr>
      <vt:lpstr>3. Create a cluster</vt:lpstr>
      <vt:lpstr>Examples of Hadoop program configurations</vt:lpstr>
      <vt:lpstr>4. Launch the cluster </vt:lpstr>
      <vt:lpstr>For more information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Jiang</dc:creator>
  <cp:lastModifiedBy>Samtani, Sagar - (sagars)</cp:lastModifiedBy>
  <cp:revision>192</cp:revision>
  <dcterms:created xsi:type="dcterms:W3CDTF">2013-12-02T22:15:54Z</dcterms:created>
  <dcterms:modified xsi:type="dcterms:W3CDTF">2016-02-24T17:29:32Z</dcterms:modified>
</cp:coreProperties>
</file>