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8" r:id="rId3"/>
    <p:sldId id="297" r:id="rId4"/>
    <p:sldId id="291" r:id="rId5"/>
    <p:sldId id="259" r:id="rId6"/>
    <p:sldId id="290" r:id="rId7"/>
    <p:sldId id="299" r:id="rId8"/>
    <p:sldId id="300" r:id="rId9"/>
    <p:sldId id="289" r:id="rId10"/>
    <p:sldId id="311" r:id="rId11"/>
    <p:sldId id="294" r:id="rId12"/>
    <p:sldId id="295" r:id="rId13"/>
    <p:sldId id="298" r:id="rId14"/>
    <p:sldId id="319" r:id="rId15"/>
    <p:sldId id="320" r:id="rId16"/>
    <p:sldId id="318" r:id="rId17"/>
    <p:sldId id="270" r:id="rId18"/>
    <p:sldId id="324" r:id="rId19"/>
    <p:sldId id="327" r:id="rId20"/>
    <p:sldId id="329" r:id="rId21"/>
    <p:sldId id="326" r:id="rId22"/>
    <p:sldId id="322" r:id="rId23"/>
    <p:sldId id="313" r:id="rId24"/>
    <p:sldId id="316" r:id="rId25"/>
    <p:sldId id="330" r:id="rId26"/>
    <p:sldId id="314" r:id="rId27"/>
    <p:sldId id="315" r:id="rId28"/>
    <p:sldId id="332" r:id="rId29"/>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p:restoredLeft sz="15620"/>
    <p:restoredTop sz="99160" autoAdjust="0"/>
  </p:normalViewPr>
  <p:slideViewPr>
    <p:cSldViewPr>
      <p:cViewPr>
        <p:scale>
          <a:sx n="100" d="100"/>
          <a:sy n="100" d="100"/>
        </p:scale>
        <p:origin x="-1140" y="1080"/>
      </p:cViewPr>
      <p:guideLst>
        <p:guide orient="horz" pos="2160"/>
        <p:guide pos="2880"/>
      </p:guideLst>
    </p:cSldViewPr>
  </p:slideViewPr>
  <p:notesTextViewPr>
    <p:cViewPr>
      <p:scale>
        <a:sx n="1" d="1"/>
        <a:sy n="1" d="1"/>
      </p:scale>
      <p:origin x="0" y="0"/>
    </p:cViewPr>
  </p:notesTextViewPr>
  <p:sorterViewPr>
    <p:cViewPr>
      <p:scale>
        <a:sx n="100" d="100"/>
        <a:sy n="100" d="100"/>
      </p:scale>
      <p:origin x="0" y="447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105080BE-E9DE-45F2-B82E-374D05D38471}" type="datetimeFigureOut">
              <a:rPr lang="en-US" smtClean="0"/>
              <a:pPr/>
              <a:t>7/9/2011</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119F4928-3915-476D-AF58-4B689DAB11E9}" type="slidenum">
              <a:rPr lang="en-US" smtClean="0"/>
              <a:pPr/>
              <a:t>‹#›</a:t>
            </a:fld>
            <a:endParaRPr lang="en-US"/>
          </a:p>
        </p:txBody>
      </p:sp>
    </p:spTree>
    <p:extLst>
      <p:ext uri="{BB962C8B-B14F-4D97-AF65-F5344CB8AC3E}">
        <p14:creationId xmlns="" xmlns:p14="http://schemas.microsoft.com/office/powerpoint/2010/main" val="3970660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p>
            <a:endParaRPr lang="ko-KR" altLang="ko-KR" smtClean="0"/>
          </a:p>
        </p:txBody>
      </p:sp>
      <p:sp>
        <p:nvSpPr>
          <p:cNvPr id="70660" name="Slide Number Placeholder 3"/>
          <p:cNvSpPr>
            <a:spLocks noGrp="1"/>
          </p:cNvSpPr>
          <p:nvPr>
            <p:ph type="sldNum" sz="quarter" idx="5"/>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54243" indent="-290093" eaLnBrk="0" hangingPunct="0">
              <a:defRPr kumimoji="1">
                <a:solidFill>
                  <a:schemeClr val="tx1"/>
                </a:solidFill>
                <a:latin typeface="Arial" charset="0"/>
                <a:ea typeface="굴림" pitchFamily="34" charset="-127"/>
              </a:defRPr>
            </a:lvl2pPr>
            <a:lvl3pPr marL="1160374" indent="-232075" eaLnBrk="0" hangingPunct="0">
              <a:defRPr kumimoji="1">
                <a:solidFill>
                  <a:schemeClr val="tx1"/>
                </a:solidFill>
                <a:latin typeface="Arial" charset="0"/>
                <a:ea typeface="굴림" pitchFamily="34" charset="-127"/>
              </a:defRPr>
            </a:lvl3pPr>
            <a:lvl4pPr marL="1624523" indent="-232075" eaLnBrk="0" hangingPunct="0">
              <a:defRPr kumimoji="1">
                <a:solidFill>
                  <a:schemeClr val="tx1"/>
                </a:solidFill>
                <a:latin typeface="Arial" charset="0"/>
                <a:ea typeface="굴림" pitchFamily="34" charset="-127"/>
              </a:defRPr>
            </a:lvl4pPr>
            <a:lvl5pPr marL="2088672" indent="-232075" eaLnBrk="0" hangingPunct="0">
              <a:defRPr kumimoji="1">
                <a:solidFill>
                  <a:schemeClr val="tx1"/>
                </a:solidFill>
                <a:latin typeface="Arial" charset="0"/>
                <a:ea typeface="굴림" pitchFamily="34" charset="-127"/>
              </a:defRPr>
            </a:lvl5pPr>
            <a:lvl6pPr marL="2552822" indent="-232075" eaLnBrk="0" fontAlgn="base" latinLnBrk="1" hangingPunct="0">
              <a:spcBef>
                <a:spcPct val="0"/>
              </a:spcBef>
              <a:spcAft>
                <a:spcPct val="0"/>
              </a:spcAft>
              <a:defRPr kumimoji="1">
                <a:solidFill>
                  <a:schemeClr val="tx1"/>
                </a:solidFill>
                <a:latin typeface="Arial" charset="0"/>
                <a:ea typeface="굴림" pitchFamily="34" charset="-127"/>
              </a:defRPr>
            </a:lvl6pPr>
            <a:lvl7pPr marL="3016971" indent="-232075" eaLnBrk="0" fontAlgn="base" latinLnBrk="1" hangingPunct="0">
              <a:spcBef>
                <a:spcPct val="0"/>
              </a:spcBef>
              <a:spcAft>
                <a:spcPct val="0"/>
              </a:spcAft>
              <a:defRPr kumimoji="1">
                <a:solidFill>
                  <a:schemeClr val="tx1"/>
                </a:solidFill>
                <a:latin typeface="Arial" charset="0"/>
                <a:ea typeface="굴림" pitchFamily="34" charset="-127"/>
              </a:defRPr>
            </a:lvl7pPr>
            <a:lvl8pPr marL="3481121" indent="-232075" eaLnBrk="0" fontAlgn="base" latinLnBrk="1" hangingPunct="0">
              <a:spcBef>
                <a:spcPct val="0"/>
              </a:spcBef>
              <a:spcAft>
                <a:spcPct val="0"/>
              </a:spcAft>
              <a:defRPr kumimoji="1">
                <a:solidFill>
                  <a:schemeClr val="tx1"/>
                </a:solidFill>
                <a:latin typeface="Arial" charset="0"/>
                <a:ea typeface="굴림" pitchFamily="34" charset="-127"/>
              </a:defRPr>
            </a:lvl8pPr>
            <a:lvl9pPr marL="3945270" indent="-232075" eaLnBrk="0" fontAlgn="base" latinLnBrk="1" hangingPunct="0">
              <a:spcBef>
                <a:spcPct val="0"/>
              </a:spcBef>
              <a:spcAft>
                <a:spcPct val="0"/>
              </a:spcAft>
              <a:defRPr kumimoji="1">
                <a:solidFill>
                  <a:schemeClr val="tx1"/>
                </a:solidFill>
                <a:latin typeface="Arial" charset="0"/>
                <a:ea typeface="굴림" pitchFamily="34" charset="-127"/>
              </a:defRPr>
            </a:lvl9pPr>
          </a:lstStyle>
          <a:p>
            <a:fld id="{10CF784E-0B51-43C0-BC74-0CC23A577181}" type="slidenum">
              <a:rPr kumimoji="0" lang="en-US" altLang="ko-KR">
                <a:solidFill>
                  <a:prstClr val="black"/>
                </a:solidFill>
              </a:rPr>
              <a:pPr/>
              <a:t>1</a:t>
            </a:fld>
            <a:endParaRPr kumimoji="0" lang="en-US" altLang="ko-KR">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p>
            <a:endParaRPr lang="ko-KR" altLang="ko-KR" smtClean="0"/>
          </a:p>
        </p:txBody>
      </p:sp>
      <p:sp>
        <p:nvSpPr>
          <p:cNvPr id="94212" name="Slide Number Placeholder 3"/>
          <p:cNvSpPr>
            <a:spLocks noGrp="1"/>
          </p:cNvSpPr>
          <p:nvPr>
            <p:ph type="sldNum" sz="quarter" idx="5"/>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fld id="{2E55BE37-0E36-401B-BA06-C8AB7BC5AF06}" type="slidenum">
              <a:rPr kumimoji="0" lang="en-US" altLang="ko-KR" smtClean="0"/>
              <a:pPr/>
              <a:t>14</a:t>
            </a:fld>
            <a:endParaRPr kumimoji="0" lang="en-US" altLang="ko-K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smtClean="0"/>
          </a:p>
        </p:txBody>
      </p:sp>
      <p:sp>
        <p:nvSpPr>
          <p:cNvPr id="50180" name="Slide Number Placeholder 3"/>
          <p:cNvSpPr>
            <a:spLocks noGrp="1"/>
          </p:cNvSpPr>
          <p:nvPr>
            <p:ph type="sldNum" sz="quarter" idx="5"/>
          </p:nvPr>
        </p:nvSpPr>
        <p:spPr>
          <a:noFill/>
        </p:spPr>
        <p:txBody>
          <a:bodyPr/>
          <a:lstStyle/>
          <a:p>
            <a:fld id="{6F689154-E2CD-43C9-B0D7-68D7091F2064}" type="slidenum">
              <a:rPr lang="en-US"/>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p>
            <a:endParaRPr lang="ko-KR" altLang="ko-KR" smtClean="0"/>
          </a:p>
        </p:txBody>
      </p:sp>
      <p:sp>
        <p:nvSpPr>
          <p:cNvPr id="71684" name="Slide Number Placeholder 3"/>
          <p:cNvSpPr>
            <a:spLocks noGrp="1"/>
          </p:cNvSpPr>
          <p:nvPr>
            <p:ph type="sldNum" sz="quarter" idx="5"/>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54243" indent="-290093" eaLnBrk="0" hangingPunct="0">
              <a:defRPr kumimoji="1">
                <a:solidFill>
                  <a:schemeClr val="tx1"/>
                </a:solidFill>
                <a:latin typeface="Arial" charset="0"/>
                <a:ea typeface="굴림" pitchFamily="34" charset="-127"/>
              </a:defRPr>
            </a:lvl2pPr>
            <a:lvl3pPr marL="1160374" indent="-232075" eaLnBrk="0" hangingPunct="0">
              <a:defRPr kumimoji="1">
                <a:solidFill>
                  <a:schemeClr val="tx1"/>
                </a:solidFill>
                <a:latin typeface="Arial" charset="0"/>
                <a:ea typeface="굴림" pitchFamily="34" charset="-127"/>
              </a:defRPr>
            </a:lvl3pPr>
            <a:lvl4pPr marL="1624523" indent="-232075" eaLnBrk="0" hangingPunct="0">
              <a:defRPr kumimoji="1">
                <a:solidFill>
                  <a:schemeClr val="tx1"/>
                </a:solidFill>
                <a:latin typeface="Arial" charset="0"/>
                <a:ea typeface="굴림" pitchFamily="34" charset="-127"/>
              </a:defRPr>
            </a:lvl4pPr>
            <a:lvl5pPr marL="2088672" indent="-232075" eaLnBrk="0" hangingPunct="0">
              <a:defRPr kumimoji="1">
                <a:solidFill>
                  <a:schemeClr val="tx1"/>
                </a:solidFill>
                <a:latin typeface="Arial" charset="0"/>
                <a:ea typeface="굴림" pitchFamily="34" charset="-127"/>
              </a:defRPr>
            </a:lvl5pPr>
            <a:lvl6pPr marL="2552822" indent="-232075" eaLnBrk="0" fontAlgn="base" latinLnBrk="1" hangingPunct="0">
              <a:spcBef>
                <a:spcPct val="0"/>
              </a:spcBef>
              <a:spcAft>
                <a:spcPct val="0"/>
              </a:spcAft>
              <a:defRPr kumimoji="1">
                <a:solidFill>
                  <a:schemeClr val="tx1"/>
                </a:solidFill>
                <a:latin typeface="Arial" charset="0"/>
                <a:ea typeface="굴림" pitchFamily="34" charset="-127"/>
              </a:defRPr>
            </a:lvl6pPr>
            <a:lvl7pPr marL="3016971" indent="-232075" eaLnBrk="0" fontAlgn="base" latinLnBrk="1" hangingPunct="0">
              <a:spcBef>
                <a:spcPct val="0"/>
              </a:spcBef>
              <a:spcAft>
                <a:spcPct val="0"/>
              </a:spcAft>
              <a:defRPr kumimoji="1">
                <a:solidFill>
                  <a:schemeClr val="tx1"/>
                </a:solidFill>
                <a:latin typeface="Arial" charset="0"/>
                <a:ea typeface="굴림" pitchFamily="34" charset="-127"/>
              </a:defRPr>
            </a:lvl7pPr>
            <a:lvl8pPr marL="3481121" indent="-232075" eaLnBrk="0" fontAlgn="base" latinLnBrk="1" hangingPunct="0">
              <a:spcBef>
                <a:spcPct val="0"/>
              </a:spcBef>
              <a:spcAft>
                <a:spcPct val="0"/>
              </a:spcAft>
              <a:defRPr kumimoji="1">
                <a:solidFill>
                  <a:schemeClr val="tx1"/>
                </a:solidFill>
                <a:latin typeface="Arial" charset="0"/>
                <a:ea typeface="굴림" pitchFamily="34" charset="-127"/>
              </a:defRPr>
            </a:lvl8pPr>
            <a:lvl9pPr marL="3945270" indent="-232075" eaLnBrk="0" fontAlgn="base" latinLnBrk="1" hangingPunct="0">
              <a:spcBef>
                <a:spcPct val="0"/>
              </a:spcBef>
              <a:spcAft>
                <a:spcPct val="0"/>
              </a:spcAft>
              <a:defRPr kumimoji="1">
                <a:solidFill>
                  <a:schemeClr val="tx1"/>
                </a:solidFill>
                <a:latin typeface="Arial" charset="0"/>
                <a:ea typeface="굴림" pitchFamily="34" charset="-127"/>
              </a:defRPr>
            </a:lvl9pPr>
          </a:lstStyle>
          <a:p>
            <a:fld id="{2130033F-60DA-4418-AC55-74E362594210}" type="slidenum">
              <a:rPr kumimoji="0" lang="en-US" altLang="ko-KR">
                <a:solidFill>
                  <a:prstClr val="black"/>
                </a:solidFill>
              </a:rPr>
              <a:pPr/>
              <a:t>2</a:t>
            </a:fld>
            <a:endParaRPr kumimoji="0" lang="en-US" altLang="ko-KR">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p>
            <a:endParaRPr lang="ko-KR" altLang="ko-KR" smtClean="0"/>
          </a:p>
        </p:txBody>
      </p:sp>
      <p:sp>
        <p:nvSpPr>
          <p:cNvPr id="71684" name="Slide Number Placeholder 3"/>
          <p:cNvSpPr>
            <a:spLocks noGrp="1"/>
          </p:cNvSpPr>
          <p:nvPr>
            <p:ph type="sldNum" sz="quarter" idx="5"/>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54243" indent="-290093" eaLnBrk="0" hangingPunct="0">
              <a:defRPr kumimoji="1">
                <a:solidFill>
                  <a:schemeClr val="tx1"/>
                </a:solidFill>
                <a:latin typeface="Arial" charset="0"/>
                <a:ea typeface="굴림" pitchFamily="34" charset="-127"/>
              </a:defRPr>
            </a:lvl2pPr>
            <a:lvl3pPr marL="1160374" indent="-232075" eaLnBrk="0" hangingPunct="0">
              <a:defRPr kumimoji="1">
                <a:solidFill>
                  <a:schemeClr val="tx1"/>
                </a:solidFill>
                <a:latin typeface="Arial" charset="0"/>
                <a:ea typeface="굴림" pitchFamily="34" charset="-127"/>
              </a:defRPr>
            </a:lvl3pPr>
            <a:lvl4pPr marL="1624523" indent="-232075" eaLnBrk="0" hangingPunct="0">
              <a:defRPr kumimoji="1">
                <a:solidFill>
                  <a:schemeClr val="tx1"/>
                </a:solidFill>
                <a:latin typeface="Arial" charset="0"/>
                <a:ea typeface="굴림" pitchFamily="34" charset="-127"/>
              </a:defRPr>
            </a:lvl4pPr>
            <a:lvl5pPr marL="2088672" indent="-232075" eaLnBrk="0" hangingPunct="0">
              <a:defRPr kumimoji="1">
                <a:solidFill>
                  <a:schemeClr val="tx1"/>
                </a:solidFill>
                <a:latin typeface="Arial" charset="0"/>
                <a:ea typeface="굴림" pitchFamily="34" charset="-127"/>
              </a:defRPr>
            </a:lvl5pPr>
            <a:lvl6pPr marL="2552822" indent="-232075" eaLnBrk="0" fontAlgn="base" latinLnBrk="1" hangingPunct="0">
              <a:spcBef>
                <a:spcPct val="0"/>
              </a:spcBef>
              <a:spcAft>
                <a:spcPct val="0"/>
              </a:spcAft>
              <a:defRPr kumimoji="1">
                <a:solidFill>
                  <a:schemeClr val="tx1"/>
                </a:solidFill>
                <a:latin typeface="Arial" charset="0"/>
                <a:ea typeface="굴림" pitchFamily="34" charset="-127"/>
              </a:defRPr>
            </a:lvl6pPr>
            <a:lvl7pPr marL="3016971" indent="-232075" eaLnBrk="0" fontAlgn="base" latinLnBrk="1" hangingPunct="0">
              <a:spcBef>
                <a:spcPct val="0"/>
              </a:spcBef>
              <a:spcAft>
                <a:spcPct val="0"/>
              </a:spcAft>
              <a:defRPr kumimoji="1">
                <a:solidFill>
                  <a:schemeClr val="tx1"/>
                </a:solidFill>
                <a:latin typeface="Arial" charset="0"/>
                <a:ea typeface="굴림" pitchFamily="34" charset="-127"/>
              </a:defRPr>
            </a:lvl7pPr>
            <a:lvl8pPr marL="3481121" indent="-232075" eaLnBrk="0" fontAlgn="base" latinLnBrk="1" hangingPunct="0">
              <a:spcBef>
                <a:spcPct val="0"/>
              </a:spcBef>
              <a:spcAft>
                <a:spcPct val="0"/>
              </a:spcAft>
              <a:defRPr kumimoji="1">
                <a:solidFill>
                  <a:schemeClr val="tx1"/>
                </a:solidFill>
                <a:latin typeface="Arial" charset="0"/>
                <a:ea typeface="굴림" pitchFamily="34" charset="-127"/>
              </a:defRPr>
            </a:lvl8pPr>
            <a:lvl9pPr marL="3945270" indent="-232075" eaLnBrk="0" fontAlgn="base" latinLnBrk="1" hangingPunct="0">
              <a:spcBef>
                <a:spcPct val="0"/>
              </a:spcBef>
              <a:spcAft>
                <a:spcPct val="0"/>
              </a:spcAft>
              <a:defRPr kumimoji="1">
                <a:solidFill>
                  <a:schemeClr val="tx1"/>
                </a:solidFill>
                <a:latin typeface="Arial" charset="0"/>
                <a:ea typeface="굴림" pitchFamily="34" charset="-127"/>
              </a:defRPr>
            </a:lvl9pPr>
          </a:lstStyle>
          <a:p>
            <a:fld id="{2130033F-60DA-4418-AC55-74E362594210}" type="slidenum">
              <a:rPr kumimoji="0" lang="en-US" altLang="ko-KR">
                <a:solidFill>
                  <a:prstClr val="black"/>
                </a:solidFill>
              </a:rPr>
              <a:pPr/>
              <a:t>3</a:t>
            </a:fld>
            <a:endParaRPr kumimoji="0" lang="en-US" altLang="ko-KR">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p>
            <a:endParaRPr lang="ko-KR" altLang="ko-KR" smtClean="0"/>
          </a:p>
        </p:txBody>
      </p:sp>
      <p:sp>
        <p:nvSpPr>
          <p:cNvPr id="71684" name="Slide Number Placeholder 3"/>
          <p:cNvSpPr>
            <a:spLocks noGrp="1"/>
          </p:cNvSpPr>
          <p:nvPr>
            <p:ph type="sldNum" sz="quarter" idx="5"/>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54243" indent="-290093" eaLnBrk="0" hangingPunct="0">
              <a:defRPr kumimoji="1">
                <a:solidFill>
                  <a:schemeClr val="tx1"/>
                </a:solidFill>
                <a:latin typeface="Arial" charset="0"/>
                <a:ea typeface="굴림" pitchFamily="34" charset="-127"/>
              </a:defRPr>
            </a:lvl2pPr>
            <a:lvl3pPr marL="1160374" indent="-232075" eaLnBrk="0" hangingPunct="0">
              <a:defRPr kumimoji="1">
                <a:solidFill>
                  <a:schemeClr val="tx1"/>
                </a:solidFill>
                <a:latin typeface="Arial" charset="0"/>
                <a:ea typeface="굴림" pitchFamily="34" charset="-127"/>
              </a:defRPr>
            </a:lvl3pPr>
            <a:lvl4pPr marL="1624523" indent="-232075" eaLnBrk="0" hangingPunct="0">
              <a:defRPr kumimoji="1">
                <a:solidFill>
                  <a:schemeClr val="tx1"/>
                </a:solidFill>
                <a:latin typeface="Arial" charset="0"/>
                <a:ea typeface="굴림" pitchFamily="34" charset="-127"/>
              </a:defRPr>
            </a:lvl4pPr>
            <a:lvl5pPr marL="2088672" indent="-232075" eaLnBrk="0" hangingPunct="0">
              <a:defRPr kumimoji="1">
                <a:solidFill>
                  <a:schemeClr val="tx1"/>
                </a:solidFill>
                <a:latin typeface="Arial" charset="0"/>
                <a:ea typeface="굴림" pitchFamily="34" charset="-127"/>
              </a:defRPr>
            </a:lvl5pPr>
            <a:lvl6pPr marL="2552822" indent="-232075" eaLnBrk="0" fontAlgn="base" latinLnBrk="1" hangingPunct="0">
              <a:spcBef>
                <a:spcPct val="0"/>
              </a:spcBef>
              <a:spcAft>
                <a:spcPct val="0"/>
              </a:spcAft>
              <a:defRPr kumimoji="1">
                <a:solidFill>
                  <a:schemeClr val="tx1"/>
                </a:solidFill>
                <a:latin typeface="Arial" charset="0"/>
                <a:ea typeface="굴림" pitchFamily="34" charset="-127"/>
              </a:defRPr>
            </a:lvl6pPr>
            <a:lvl7pPr marL="3016971" indent="-232075" eaLnBrk="0" fontAlgn="base" latinLnBrk="1" hangingPunct="0">
              <a:spcBef>
                <a:spcPct val="0"/>
              </a:spcBef>
              <a:spcAft>
                <a:spcPct val="0"/>
              </a:spcAft>
              <a:defRPr kumimoji="1">
                <a:solidFill>
                  <a:schemeClr val="tx1"/>
                </a:solidFill>
                <a:latin typeface="Arial" charset="0"/>
                <a:ea typeface="굴림" pitchFamily="34" charset="-127"/>
              </a:defRPr>
            </a:lvl7pPr>
            <a:lvl8pPr marL="3481121" indent="-232075" eaLnBrk="0" fontAlgn="base" latinLnBrk="1" hangingPunct="0">
              <a:spcBef>
                <a:spcPct val="0"/>
              </a:spcBef>
              <a:spcAft>
                <a:spcPct val="0"/>
              </a:spcAft>
              <a:defRPr kumimoji="1">
                <a:solidFill>
                  <a:schemeClr val="tx1"/>
                </a:solidFill>
                <a:latin typeface="Arial" charset="0"/>
                <a:ea typeface="굴림" pitchFamily="34" charset="-127"/>
              </a:defRPr>
            </a:lvl8pPr>
            <a:lvl9pPr marL="3945270" indent="-232075" eaLnBrk="0" fontAlgn="base" latinLnBrk="1" hangingPunct="0">
              <a:spcBef>
                <a:spcPct val="0"/>
              </a:spcBef>
              <a:spcAft>
                <a:spcPct val="0"/>
              </a:spcAft>
              <a:defRPr kumimoji="1">
                <a:solidFill>
                  <a:schemeClr val="tx1"/>
                </a:solidFill>
                <a:latin typeface="Arial" charset="0"/>
                <a:ea typeface="굴림" pitchFamily="34" charset="-127"/>
              </a:defRPr>
            </a:lvl9pPr>
          </a:lstStyle>
          <a:p>
            <a:fld id="{2130033F-60DA-4418-AC55-74E362594210}" type="slidenum">
              <a:rPr kumimoji="0" lang="en-US" altLang="ko-KR">
                <a:solidFill>
                  <a:prstClr val="black"/>
                </a:solidFill>
              </a:rPr>
              <a:pPr/>
              <a:t>4</a:t>
            </a:fld>
            <a:endParaRPr kumimoji="0" lang="en-US" altLang="ko-KR">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p>
            <a:endParaRPr lang="ko-KR" altLang="ko-KR" smtClean="0"/>
          </a:p>
        </p:txBody>
      </p:sp>
      <p:sp>
        <p:nvSpPr>
          <p:cNvPr id="72708" name="Slide Number Placeholder 3"/>
          <p:cNvSpPr>
            <a:spLocks noGrp="1"/>
          </p:cNvSpPr>
          <p:nvPr>
            <p:ph type="sldNum" sz="quarter" idx="5"/>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54243" indent="-290093" eaLnBrk="0" hangingPunct="0">
              <a:defRPr kumimoji="1">
                <a:solidFill>
                  <a:schemeClr val="tx1"/>
                </a:solidFill>
                <a:latin typeface="Arial" charset="0"/>
                <a:ea typeface="굴림" pitchFamily="34" charset="-127"/>
              </a:defRPr>
            </a:lvl2pPr>
            <a:lvl3pPr marL="1160374" indent="-232075" eaLnBrk="0" hangingPunct="0">
              <a:defRPr kumimoji="1">
                <a:solidFill>
                  <a:schemeClr val="tx1"/>
                </a:solidFill>
                <a:latin typeface="Arial" charset="0"/>
                <a:ea typeface="굴림" pitchFamily="34" charset="-127"/>
              </a:defRPr>
            </a:lvl3pPr>
            <a:lvl4pPr marL="1624523" indent="-232075" eaLnBrk="0" hangingPunct="0">
              <a:defRPr kumimoji="1">
                <a:solidFill>
                  <a:schemeClr val="tx1"/>
                </a:solidFill>
                <a:latin typeface="Arial" charset="0"/>
                <a:ea typeface="굴림" pitchFamily="34" charset="-127"/>
              </a:defRPr>
            </a:lvl4pPr>
            <a:lvl5pPr marL="2088672" indent="-232075" eaLnBrk="0" hangingPunct="0">
              <a:defRPr kumimoji="1">
                <a:solidFill>
                  <a:schemeClr val="tx1"/>
                </a:solidFill>
                <a:latin typeface="Arial" charset="0"/>
                <a:ea typeface="굴림" pitchFamily="34" charset="-127"/>
              </a:defRPr>
            </a:lvl5pPr>
            <a:lvl6pPr marL="2552822" indent="-232075" eaLnBrk="0" fontAlgn="base" latinLnBrk="1" hangingPunct="0">
              <a:spcBef>
                <a:spcPct val="0"/>
              </a:spcBef>
              <a:spcAft>
                <a:spcPct val="0"/>
              </a:spcAft>
              <a:defRPr kumimoji="1">
                <a:solidFill>
                  <a:schemeClr val="tx1"/>
                </a:solidFill>
                <a:latin typeface="Arial" charset="0"/>
                <a:ea typeface="굴림" pitchFamily="34" charset="-127"/>
              </a:defRPr>
            </a:lvl6pPr>
            <a:lvl7pPr marL="3016971" indent="-232075" eaLnBrk="0" fontAlgn="base" latinLnBrk="1" hangingPunct="0">
              <a:spcBef>
                <a:spcPct val="0"/>
              </a:spcBef>
              <a:spcAft>
                <a:spcPct val="0"/>
              </a:spcAft>
              <a:defRPr kumimoji="1">
                <a:solidFill>
                  <a:schemeClr val="tx1"/>
                </a:solidFill>
                <a:latin typeface="Arial" charset="0"/>
                <a:ea typeface="굴림" pitchFamily="34" charset="-127"/>
              </a:defRPr>
            </a:lvl7pPr>
            <a:lvl8pPr marL="3481121" indent="-232075" eaLnBrk="0" fontAlgn="base" latinLnBrk="1" hangingPunct="0">
              <a:spcBef>
                <a:spcPct val="0"/>
              </a:spcBef>
              <a:spcAft>
                <a:spcPct val="0"/>
              </a:spcAft>
              <a:defRPr kumimoji="1">
                <a:solidFill>
                  <a:schemeClr val="tx1"/>
                </a:solidFill>
                <a:latin typeface="Arial" charset="0"/>
                <a:ea typeface="굴림" pitchFamily="34" charset="-127"/>
              </a:defRPr>
            </a:lvl8pPr>
            <a:lvl9pPr marL="3945270" indent="-232075" eaLnBrk="0" fontAlgn="base" latinLnBrk="1" hangingPunct="0">
              <a:spcBef>
                <a:spcPct val="0"/>
              </a:spcBef>
              <a:spcAft>
                <a:spcPct val="0"/>
              </a:spcAft>
              <a:defRPr kumimoji="1">
                <a:solidFill>
                  <a:schemeClr val="tx1"/>
                </a:solidFill>
                <a:latin typeface="Arial" charset="0"/>
                <a:ea typeface="굴림" pitchFamily="34" charset="-127"/>
              </a:defRPr>
            </a:lvl9pPr>
          </a:lstStyle>
          <a:p>
            <a:fld id="{D3F21EBB-BECC-4244-8692-CB43EB07345C}" type="slidenum">
              <a:rPr kumimoji="0" lang="en-US" altLang="ko-KR"/>
              <a:pPr/>
              <a:t>5</a:t>
            </a:fld>
            <a:endParaRPr kumimoji="0" lang="en-US" altLang="ko-K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p>
            <a:endParaRPr lang="ko-KR" altLang="ko-KR" smtClean="0"/>
          </a:p>
        </p:txBody>
      </p:sp>
      <p:sp>
        <p:nvSpPr>
          <p:cNvPr id="73732" name="Slide Number Placeholder 3"/>
          <p:cNvSpPr>
            <a:spLocks noGrp="1"/>
          </p:cNvSpPr>
          <p:nvPr>
            <p:ph type="sldNum" sz="quarter" idx="5"/>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54243" indent="-290093" eaLnBrk="0" hangingPunct="0">
              <a:defRPr kumimoji="1">
                <a:solidFill>
                  <a:schemeClr val="tx1"/>
                </a:solidFill>
                <a:latin typeface="Arial" charset="0"/>
                <a:ea typeface="굴림" pitchFamily="34" charset="-127"/>
              </a:defRPr>
            </a:lvl2pPr>
            <a:lvl3pPr marL="1160374" indent="-232075" eaLnBrk="0" hangingPunct="0">
              <a:defRPr kumimoji="1">
                <a:solidFill>
                  <a:schemeClr val="tx1"/>
                </a:solidFill>
                <a:latin typeface="Arial" charset="0"/>
                <a:ea typeface="굴림" pitchFamily="34" charset="-127"/>
              </a:defRPr>
            </a:lvl3pPr>
            <a:lvl4pPr marL="1624523" indent="-232075" eaLnBrk="0" hangingPunct="0">
              <a:defRPr kumimoji="1">
                <a:solidFill>
                  <a:schemeClr val="tx1"/>
                </a:solidFill>
                <a:latin typeface="Arial" charset="0"/>
                <a:ea typeface="굴림" pitchFamily="34" charset="-127"/>
              </a:defRPr>
            </a:lvl4pPr>
            <a:lvl5pPr marL="2088672" indent="-232075" eaLnBrk="0" hangingPunct="0">
              <a:defRPr kumimoji="1">
                <a:solidFill>
                  <a:schemeClr val="tx1"/>
                </a:solidFill>
                <a:latin typeface="Arial" charset="0"/>
                <a:ea typeface="굴림" pitchFamily="34" charset="-127"/>
              </a:defRPr>
            </a:lvl5pPr>
            <a:lvl6pPr marL="2552822" indent="-232075" eaLnBrk="0" fontAlgn="base" latinLnBrk="1" hangingPunct="0">
              <a:spcBef>
                <a:spcPct val="0"/>
              </a:spcBef>
              <a:spcAft>
                <a:spcPct val="0"/>
              </a:spcAft>
              <a:defRPr kumimoji="1">
                <a:solidFill>
                  <a:schemeClr val="tx1"/>
                </a:solidFill>
                <a:latin typeface="Arial" charset="0"/>
                <a:ea typeface="굴림" pitchFamily="34" charset="-127"/>
              </a:defRPr>
            </a:lvl6pPr>
            <a:lvl7pPr marL="3016971" indent="-232075" eaLnBrk="0" fontAlgn="base" latinLnBrk="1" hangingPunct="0">
              <a:spcBef>
                <a:spcPct val="0"/>
              </a:spcBef>
              <a:spcAft>
                <a:spcPct val="0"/>
              </a:spcAft>
              <a:defRPr kumimoji="1">
                <a:solidFill>
                  <a:schemeClr val="tx1"/>
                </a:solidFill>
                <a:latin typeface="Arial" charset="0"/>
                <a:ea typeface="굴림" pitchFamily="34" charset="-127"/>
              </a:defRPr>
            </a:lvl7pPr>
            <a:lvl8pPr marL="3481121" indent="-232075" eaLnBrk="0" fontAlgn="base" latinLnBrk="1" hangingPunct="0">
              <a:spcBef>
                <a:spcPct val="0"/>
              </a:spcBef>
              <a:spcAft>
                <a:spcPct val="0"/>
              </a:spcAft>
              <a:defRPr kumimoji="1">
                <a:solidFill>
                  <a:schemeClr val="tx1"/>
                </a:solidFill>
                <a:latin typeface="Arial" charset="0"/>
                <a:ea typeface="굴림" pitchFamily="34" charset="-127"/>
              </a:defRPr>
            </a:lvl8pPr>
            <a:lvl9pPr marL="3945270" indent="-232075" eaLnBrk="0" fontAlgn="base" latinLnBrk="1" hangingPunct="0">
              <a:spcBef>
                <a:spcPct val="0"/>
              </a:spcBef>
              <a:spcAft>
                <a:spcPct val="0"/>
              </a:spcAft>
              <a:defRPr kumimoji="1">
                <a:solidFill>
                  <a:schemeClr val="tx1"/>
                </a:solidFill>
                <a:latin typeface="Arial" charset="0"/>
                <a:ea typeface="굴림" pitchFamily="34" charset="-127"/>
              </a:defRPr>
            </a:lvl9pPr>
          </a:lstStyle>
          <a:p>
            <a:fld id="{2826B8C2-2CE8-4B55-B223-974646E037BF}" type="slidenum">
              <a:rPr kumimoji="0" lang="en-US" altLang="ko-KR"/>
              <a:pPr/>
              <a:t>10</a:t>
            </a:fld>
            <a:endParaRPr kumimoji="0" lang="en-US" altLang="ko-K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p>
            <a:endParaRPr lang="ko-KR" altLang="ko-KR" smtClean="0"/>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fld id="{5FC1B402-BF99-4683-9D48-731680387F98}" type="slidenum">
              <a:rPr kumimoji="0" lang="en-US" altLang="ko-KR" smtClean="0"/>
              <a:pPr/>
              <a:t>11</a:t>
            </a:fld>
            <a:endParaRPr kumimoji="0" lang="en-US" altLang="ko-K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p>
            <a:endParaRPr lang="ko-KR" altLang="ko-KR" smtClean="0"/>
          </a:p>
        </p:txBody>
      </p:sp>
      <p:sp>
        <p:nvSpPr>
          <p:cNvPr id="83972" name="Slide Number Placeholder 3"/>
          <p:cNvSpPr>
            <a:spLocks noGrp="1"/>
          </p:cNvSpPr>
          <p:nvPr>
            <p:ph type="sldNum" sz="quarter" idx="5"/>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fld id="{5A9C3606-6AB6-497C-BD29-205645B27FF6}" type="slidenum">
              <a:rPr kumimoji="0" lang="en-US" altLang="ko-KR" smtClean="0"/>
              <a:pPr/>
              <a:t>12</a:t>
            </a:fld>
            <a:endParaRPr kumimoji="0" lang="en-US" altLang="ko-K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p>
            <a:endParaRPr lang="ko-KR" altLang="ko-KR" smtClean="0"/>
          </a:p>
        </p:txBody>
      </p:sp>
      <p:sp>
        <p:nvSpPr>
          <p:cNvPr id="83972" name="Slide Number Placeholder 3"/>
          <p:cNvSpPr>
            <a:spLocks noGrp="1"/>
          </p:cNvSpPr>
          <p:nvPr>
            <p:ph type="sldNum" sz="quarter" idx="5"/>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fld id="{5A9C3606-6AB6-497C-BD29-205645B27FF6}" type="slidenum">
              <a:rPr kumimoji="0" lang="en-US" altLang="ko-KR" smtClean="0"/>
              <a:pPr/>
              <a:t>13</a:t>
            </a:fld>
            <a:endParaRPr kumimoji="0" lang="en-US" altLang="ko-K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fld id="{7F832F14-633C-4BA5-92A6-D1A2033E1EBA}" type="datetime1">
              <a:rPr lang="en-US" altLang="ko-KR">
                <a:solidFill>
                  <a:srgbClr val="000000"/>
                </a:solidFill>
              </a:rPr>
              <a:pPr>
                <a:defRPr/>
              </a:pPr>
              <a:t>7/9/2011</a:t>
            </a:fld>
            <a:endParaRPr lang="en-US"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509F7DB-CD43-4A71-89FB-9BB1136B7B50}"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 xmlns:p14="http://schemas.microsoft.com/office/powerpoint/2010/main" val="236063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fld id="{81FA1FB1-D452-4AF9-8969-B841EAA53CD3}" type="datetime1">
              <a:rPr lang="en-US" altLang="ko-KR">
                <a:solidFill>
                  <a:srgbClr val="000000"/>
                </a:solidFill>
              </a:rPr>
              <a:pPr>
                <a:defRPr/>
              </a:pPr>
              <a:t>7/9/2011</a:t>
            </a:fld>
            <a:endParaRPr lang="en-US"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123F488-A1CA-4578-84A0-41C6C21FA3B6}"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 xmlns:p14="http://schemas.microsoft.com/office/powerpoint/2010/main" val="285899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fld id="{FEEF762C-AD8B-4124-A533-0F43A17CED9C}" type="datetime1">
              <a:rPr lang="en-US" altLang="ko-KR">
                <a:solidFill>
                  <a:srgbClr val="000000"/>
                </a:solidFill>
              </a:rPr>
              <a:pPr>
                <a:defRPr/>
              </a:pPr>
              <a:t>7/9/2011</a:t>
            </a:fld>
            <a:endParaRPr lang="en-US"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B5EF6E-8EC7-446A-9C9E-40B1176B9962}"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 xmlns:p14="http://schemas.microsoft.com/office/powerpoint/2010/main" val="2534084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TextBox 4"/>
          <p:cNvSpPr txBox="1"/>
          <p:nvPr userDrawn="1"/>
        </p:nvSpPr>
        <p:spPr>
          <a:xfrm>
            <a:off x="381000" y="6400800"/>
            <a:ext cx="685800" cy="276225"/>
          </a:xfrm>
          <a:prstGeom prst="rect">
            <a:avLst/>
          </a:prstGeom>
          <a:noFill/>
        </p:spPr>
        <p:txBody>
          <a:bodyPr>
            <a:spAutoFit/>
          </a:bodyPr>
          <a:lstStyle/>
          <a:p>
            <a:pPr>
              <a:defRPr/>
            </a:pPr>
            <a:r>
              <a:rPr lang="en-US" sz="1200" dirty="0"/>
              <a:t>© 2009</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0"/>
          </p:nvPr>
        </p:nvSpPr>
        <p:spPr>
          <a:xfrm>
            <a:off x="8077200" y="6096000"/>
            <a:ext cx="533400" cy="457200"/>
          </a:xfrm>
        </p:spPr>
        <p:txBody>
          <a:bodyPr/>
          <a:lstStyle>
            <a:lvl1pPr>
              <a:buNone/>
              <a:defRPr/>
            </a:lvl1pPr>
            <a:lvl3pPr>
              <a:buNone/>
              <a:defRPr/>
            </a:lvl3pPr>
            <a:lvl5pPr>
              <a:buNone/>
              <a:defRPr/>
            </a:lvl5pPr>
          </a:lstStyle>
          <a:p>
            <a:pPr lvl="4"/>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15962"/>
          </a:xfrm>
        </p:spPr>
        <p:txBody>
          <a:bodyPr/>
          <a:lstStyle>
            <a:lvl1pPr>
              <a:defRPr sz="3200"/>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457200" y="1143000"/>
            <a:ext cx="8229600" cy="5181600"/>
          </a:xfrm>
        </p:spPr>
        <p:txBody>
          <a:bodyPr/>
          <a:lstStyle>
            <a:lvl1pPr>
              <a:defRPr sz="2000"/>
            </a:lvl1pPr>
            <a:lvl2pPr>
              <a:defRPr sz="1800"/>
            </a:lvl2pPr>
            <a:lvl3pPr>
              <a:defRPr sz="1800"/>
            </a:lvl3pPr>
            <a:lvl4pPr>
              <a:defRPr sz="1800"/>
            </a:lvl4pPr>
            <a:lvl5pPr>
              <a:defRPr sz="18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Rectangle 4"/>
          <p:cNvSpPr>
            <a:spLocks noGrp="1" noChangeArrowheads="1"/>
          </p:cNvSpPr>
          <p:nvPr>
            <p:ph type="dt" sz="half" idx="10"/>
          </p:nvPr>
        </p:nvSpPr>
        <p:spPr/>
        <p:txBody>
          <a:bodyPr/>
          <a:lstStyle>
            <a:lvl1pPr>
              <a:defRPr smtClean="0"/>
            </a:lvl1pPr>
          </a:lstStyle>
          <a:p>
            <a:pPr>
              <a:defRPr/>
            </a:pPr>
            <a:fld id="{AFF19C06-D5C1-4D84-B0A6-0F28C7EE0B6E}" type="datetime1">
              <a:rPr lang="en-US" altLang="ko-KR">
                <a:solidFill>
                  <a:srgbClr val="000000"/>
                </a:solidFill>
              </a:rPr>
              <a:pPr>
                <a:defRPr/>
              </a:pPr>
              <a:t>7/9/2011</a:t>
            </a:fld>
            <a:endParaRPr lang="en-US" altLang="ko-KR">
              <a:solidFill>
                <a:srgbClr val="000000"/>
              </a:solidFill>
            </a:endParaRPr>
          </a:p>
        </p:txBody>
      </p:sp>
      <p:sp>
        <p:nvSpPr>
          <p:cNvPr id="5" name="Rectangle 5"/>
          <p:cNvSpPr>
            <a:spLocks noGrp="1" noChangeArrowheads="1"/>
          </p:cNvSpPr>
          <p:nvPr>
            <p:ph type="ftr" sz="quarter" idx="11"/>
          </p:nvPr>
        </p:nvSpPr>
        <p:spPr/>
        <p:txBody>
          <a:bodyPr/>
          <a:lstStyle>
            <a:lvl1pPr>
              <a:defRPr smtClean="0"/>
            </a:lvl1pPr>
          </a:lstStyle>
          <a:p>
            <a:pPr>
              <a:defRPr/>
            </a:pPr>
            <a:endParaRPr lang="en-US" altLang="ko-KR">
              <a:solidFill>
                <a:srgbClr val="000000"/>
              </a:solidFill>
            </a:endParaRPr>
          </a:p>
        </p:txBody>
      </p:sp>
      <p:sp>
        <p:nvSpPr>
          <p:cNvPr id="6" name="Rectangle 6"/>
          <p:cNvSpPr>
            <a:spLocks noGrp="1" noChangeArrowheads="1"/>
          </p:cNvSpPr>
          <p:nvPr>
            <p:ph type="sldNum" sz="quarter" idx="12"/>
          </p:nvPr>
        </p:nvSpPr>
        <p:spPr>
          <a:xfrm>
            <a:off x="6553200" y="6381750"/>
            <a:ext cx="2133600" cy="476250"/>
          </a:xfrm>
        </p:spPr>
        <p:txBody>
          <a:bodyPr/>
          <a:lstStyle>
            <a:lvl1pPr>
              <a:defRPr sz="1200" smtClean="0">
                <a:latin typeface="Times New Roman" pitchFamily="18" charset="0"/>
                <a:cs typeface="Times New Roman" pitchFamily="18" charset="0"/>
              </a:defRPr>
            </a:lvl1pPr>
          </a:lstStyle>
          <a:p>
            <a:pPr>
              <a:defRPr/>
            </a:pPr>
            <a:fld id="{1D0AAEB9-0DD7-4E3F-ACA4-90FE563253E2}"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 xmlns:p14="http://schemas.microsoft.com/office/powerpoint/2010/main" val="226787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4"/>
          <p:cNvSpPr>
            <a:spLocks noGrp="1" noChangeArrowheads="1"/>
          </p:cNvSpPr>
          <p:nvPr>
            <p:ph type="dt" sz="half" idx="10"/>
          </p:nvPr>
        </p:nvSpPr>
        <p:spPr>
          <a:ln/>
        </p:spPr>
        <p:txBody>
          <a:bodyPr/>
          <a:lstStyle>
            <a:lvl1pPr>
              <a:defRPr/>
            </a:lvl1pPr>
          </a:lstStyle>
          <a:p>
            <a:pPr>
              <a:defRPr/>
            </a:pPr>
            <a:fld id="{7FB3DE4A-12A2-4A9D-8169-01EDA12A85F8}" type="datetime1">
              <a:rPr lang="en-US" altLang="ko-KR">
                <a:solidFill>
                  <a:srgbClr val="000000"/>
                </a:solidFill>
              </a:rPr>
              <a:pPr>
                <a:defRPr/>
              </a:pPr>
              <a:t>7/9/2011</a:t>
            </a:fld>
            <a:endParaRPr lang="en-US"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0F4FB49-B2CB-4A86-AF03-9876EF90B68C}"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 xmlns:p14="http://schemas.microsoft.com/office/powerpoint/2010/main" val="129172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dt" sz="half" idx="10"/>
          </p:nvPr>
        </p:nvSpPr>
        <p:spPr>
          <a:ln/>
        </p:spPr>
        <p:txBody>
          <a:bodyPr/>
          <a:lstStyle>
            <a:lvl1pPr>
              <a:defRPr/>
            </a:lvl1pPr>
          </a:lstStyle>
          <a:p>
            <a:pPr>
              <a:defRPr/>
            </a:pPr>
            <a:fld id="{A37867A6-8AE5-428E-877C-655BC2D13288}" type="datetime1">
              <a:rPr lang="en-US" altLang="ko-KR">
                <a:solidFill>
                  <a:srgbClr val="000000"/>
                </a:solidFill>
              </a:rPr>
              <a:pPr>
                <a:defRPr/>
              </a:pPr>
              <a:t>7/9/2011</a:t>
            </a:fld>
            <a:endParaRPr lang="en-US" altLang="ko-K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9AA4611-0309-4636-9F8E-2604B19CD6D8}"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 xmlns:p14="http://schemas.microsoft.com/office/powerpoint/2010/main" val="368607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4"/>
          <p:cNvSpPr>
            <a:spLocks noGrp="1" noChangeArrowheads="1"/>
          </p:cNvSpPr>
          <p:nvPr>
            <p:ph type="dt" sz="half" idx="10"/>
          </p:nvPr>
        </p:nvSpPr>
        <p:spPr>
          <a:ln/>
        </p:spPr>
        <p:txBody>
          <a:bodyPr/>
          <a:lstStyle>
            <a:lvl1pPr>
              <a:defRPr/>
            </a:lvl1pPr>
          </a:lstStyle>
          <a:p>
            <a:pPr>
              <a:defRPr/>
            </a:pPr>
            <a:fld id="{6D2CA993-06D4-420F-9AFE-2ED127EFBDBF}" type="datetime1">
              <a:rPr lang="en-US" altLang="ko-KR">
                <a:solidFill>
                  <a:srgbClr val="000000"/>
                </a:solidFill>
              </a:rPr>
              <a:pPr>
                <a:defRPr/>
              </a:pPr>
              <a:t>7/9/2011</a:t>
            </a:fld>
            <a:endParaRPr lang="en-US" altLang="ko-KR">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EB0A864-B07B-4AB7-A1B4-DD12205039AB}"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 xmlns:p14="http://schemas.microsoft.com/office/powerpoint/2010/main" val="421891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4"/>
          <p:cNvSpPr>
            <a:spLocks noGrp="1" noChangeArrowheads="1"/>
          </p:cNvSpPr>
          <p:nvPr>
            <p:ph type="dt" sz="half" idx="10"/>
          </p:nvPr>
        </p:nvSpPr>
        <p:spPr>
          <a:ln/>
        </p:spPr>
        <p:txBody>
          <a:bodyPr/>
          <a:lstStyle>
            <a:lvl1pPr>
              <a:defRPr/>
            </a:lvl1pPr>
          </a:lstStyle>
          <a:p>
            <a:pPr>
              <a:defRPr/>
            </a:pPr>
            <a:fld id="{CC0D2C88-3CC2-4E54-9BE0-DC7322653B23}" type="datetime1">
              <a:rPr lang="en-US" altLang="ko-KR">
                <a:solidFill>
                  <a:srgbClr val="000000"/>
                </a:solidFill>
              </a:rPr>
              <a:pPr>
                <a:defRPr/>
              </a:pPr>
              <a:t>7/9/2011</a:t>
            </a:fld>
            <a:endParaRPr lang="en-US" altLang="ko-KR">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36C501-A4F8-43FD-9751-913AF7B77BCE}"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 xmlns:p14="http://schemas.microsoft.com/office/powerpoint/2010/main" val="59927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C34EF2D-9E91-4073-8C33-A5FAE60A3758}" type="datetime1">
              <a:rPr lang="en-US" altLang="ko-KR">
                <a:solidFill>
                  <a:srgbClr val="000000"/>
                </a:solidFill>
              </a:rPr>
              <a:pPr>
                <a:defRPr/>
              </a:pPr>
              <a:t>7/9/2011</a:t>
            </a:fld>
            <a:endParaRPr lang="en-US" altLang="ko-KR">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DBEDD32-B65C-4016-B971-CBAB8C0284DF}"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 xmlns:p14="http://schemas.microsoft.com/office/powerpoint/2010/main" val="117355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fld id="{5CDACA0D-7203-402E-B28D-50A13889B6EE}" type="datetime1">
              <a:rPr lang="en-US" altLang="ko-KR">
                <a:solidFill>
                  <a:srgbClr val="000000"/>
                </a:solidFill>
              </a:rPr>
              <a:pPr>
                <a:defRPr/>
              </a:pPr>
              <a:t>7/9/2011</a:t>
            </a:fld>
            <a:endParaRPr lang="en-US" altLang="ko-K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CF698E9-B9B9-4DBF-A5B2-27864242CA2B}"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 xmlns:p14="http://schemas.microsoft.com/office/powerpoint/2010/main" val="114406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fld id="{20E9D893-0D49-4779-A164-5BFDC329771E}" type="datetime1">
              <a:rPr lang="en-US" altLang="ko-KR">
                <a:solidFill>
                  <a:srgbClr val="000000"/>
                </a:solidFill>
              </a:rPr>
              <a:pPr>
                <a:defRPr/>
              </a:pPr>
              <a:t>7/9/2011</a:t>
            </a:fld>
            <a:endParaRPr lang="en-US" altLang="ko-K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42E88F4-D2ED-4307-9C94-5A6411096A91}"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 xmlns:p14="http://schemas.microsoft.com/office/powerpoint/2010/main" val="163623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792162"/>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1267" name="Rectangle 3"/>
          <p:cNvSpPr>
            <a:spLocks noGrp="1" noChangeArrowheads="1"/>
          </p:cNvSpPr>
          <p:nvPr>
            <p:ph type="body" idx="1"/>
          </p:nvPr>
        </p:nvSpPr>
        <p:spPr bwMode="auto">
          <a:xfrm>
            <a:off x="457200" y="1143000"/>
            <a:ext cx="8229600" cy="5181600"/>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 </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0">
              <a:defRPr kumimoji="0" sz="1400" smtClean="0">
                <a:ea typeface="굴림" charset="-127"/>
              </a:defRPr>
            </a:lvl1pPr>
          </a:lstStyle>
          <a:p>
            <a:pPr fontAlgn="base">
              <a:spcBef>
                <a:spcPct val="0"/>
              </a:spcBef>
              <a:spcAft>
                <a:spcPct val="0"/>
              </a:spcAft>
              <a:defRPr/>
            </a:pPr>
            <a:fld id="{3DBCC064-0722-435B-A938-C4694BFEBA0B}" type="datetime1">
              <a:rPr lang="en-US" altLang="ko-KR">
                <a:solidFill>
                  <a:srgbClr val="000000"/>
                </a:solidFill>
              </a:rPr>
              <a:pPr fontAlgn="base">
                <a:spcBef>
                  <a:spcPct val="0"/>
                </a:spcBef>
                <a:spcAft>
                  <a:spcPct val="0"/>
                </a:spcAft>
                <a:defRPr/>
              </a:pPr>
              <a:t>7/9/2011</a:t>
            </a:fld>
            <a:endParaRPr lang="en-US" altLang="ko-KR">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latinLnBrk="0">
              <a:defRPr kumimoji="0" sz="1400" smtClean="0">
                <a:ea typeface="굴림" charset="-127"/>
              </a:defRPr>
            </a:lvl1pPr>
          </a:lstStyle>
          <a:p>
            <a:pPr fontAlgn="base">
              <a:spcBef>
                <a:spcPct val="0"/>
              </a:spcBef>
              <a:spcAft>
                <a:spcPct val="0"/>
              </a:spcAft>
              <a:defRPr/>
            </a:pPr>
            <a:endParaRPr lang="en-US" altLang="ko-KR">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0">
              <a:defRPr kumimoji="0" sz="1400" smtClean="0">
                <a:ea typeface="굴림" charset="-127"/>
              </a:defRPr>
            </a:lvl1pPr>
          </a:lstStyle>
          <a:p>
            <a:pPr fontAlgn="base">
              <a:spcBef>
                <a:spcPct val="0"/>
              </a:spcBef>
              <a:spcAft>
                <a:spcPct val="0"/>
              </a:spcAft>
              <a:defRPr/>
            </a:pPr>
            <a:fld id="{748A04DE-F684-4873-BDDC-2EE041EFEA3B}" type="slidenum">
              <a:rPr lang="en-US" altLang="ko-KR">
                <a:solidFill>
                  <a:srgbClr val="000000"/>
                </a:solidFill>
              </a:rPr>
              <a:pPr fontAlgn="base">
                <a:spcBef>
                  <a:spcPct val="0"/>
                </a:spcBef>
                <a:spcAft>
                  <a:spcPct val="0"/>
                </a:spcAft>
                <a:defRPr/>
              </a:pPr>
              <a:t>‹#›</a:t>
            </a:fld>
            <a:endParaRPr lang="en-US" altLang="ko-KR">
              <a:solidFill>
                <a:srgbClr val="000000"/>
              </a:solidFill>
            </a:endParaRPr>
          </a:p>
        </p:txBody>
      </p:sp>
    </p:spTree>
    <p:extLst>
      <p:ext uri="{BB962C8B-B14F-4D97-AF65-F5344CB8AC3E}">
        <p14:creationId xmlns="" xmlns:p14="http://schemas.microsoft.com/office/powerpoint/2010/main" val="1956584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3600">
          <a:solidFill>
            <a:schemeClr val="tx2"/>
          </a:solidFill>
          <a:latin typeface="Times New Roman" pitchFamily="18" charset="0"/>
          <a:ea typeface="+mj-ea"/>
          <a:cs typeface="Times New Roman" pitchFamily="18" charset="0"/>
        </a:defRPr>
      </a:lvl1pPr>
      <a:lvl2pPr algn="ctr" rtl="0" eaLnBrk="0" fontAlgn="base" hangingPunct="0">
        <a:spcBef>
          <a:spcPct val="0"/>
        </a:spcBef>
        <a:spcAft>
          <a:spcPct val="0"/>
        </a:spcAft>
        <a:defRPr sz="36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36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36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36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16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16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hyperlink" Target="http://upload.wikimedia.org/wikipedia/commons/3/32/Sirsys-p9.p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Office_Excel_Worksheet2.xlsx"/><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hchen@eller.arizona.edu"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ai.arizona.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sz="quarter" idx="4294967295"/>
          </p:nvPr>
        </p:nvSpPr>
        <p:spPr>
          <a:xfrm>
            <a:off x="611560" y="1124744"/>
            <a:ext cx="7772400" cy="1920875"/>
          </a:xfrm>
        </p:spPr>
        <p:txBody>
          <a:bodyPr/>
          <a:lstStyle/>
          <a:p>
            <a:pPr>
              <a:lnSpc>
                <a:spcPct val="145000"/>
              </a:lnSpc>
              <a:spcBef>
                <a:spcPct val="20000"/>
              </a:spcBef>
              <a:defRPr/>
            </a:pPr>
            <a:r>
              <a:rPr lang="en-US" altLang="ko-KR" sz="4000" b="1" dirty="0" smtClean="0">
                <a:solidFill>
                  <a:srgbClr val="000514"/>
                </a:solidFill>
                <a:ea typeface="굴림" pitchFamily="34" charset="-127"/>
              </a:rPr>
              <a:t>An SIR Model for Violent Topic Diffusion in Social Media</a:t>
            </a:r>
            <a:endParaRPr lang="en-US" altLang="ko-KR" sz="4000" b="1" dirty="0" smtClean="0">
              <a:solidFill>
                <a:schemeClr val="tx1"/>
              </a:solidFill>
              <a:ea typeface="굴림" pitchFamily="34" charset="-127"/>
            </a:endParaRPr>
          </a:p>
        </p:txBody>
      </p:sp>
      <p:sp>
        <p:nvSpPr>
          <p:cNvPr id="3" name="부제목 2"/>
          <p:cNvSpPr>
            <a:spLocks noGrp="1"/>
          </p:cNvSpPr>
          <p:nvPr>
            <p:ph type="subTitle" sz="quarter" idx="4294967295"/>
          </p:nvPr>
        </p:nvSpPr>
        <p:spPr>
          <a:xfrm>
            <a:off x="1259632" y="3861048"/>
            <a:ext cx="6307137" cy="2232248"/>
          </a:xfrm>
        </p:spPr>
        <p:txBody>
          <a:bodyPr/>
          <a:lstStyle/>
          <a:p>
            <a:pPr marL="0" indent="0" algn="ctr">
              <a:buFontTx/>
              <a:buNone/>
              <a:defRPr/>
            </a:pPr>
            <a:r>
              <a:rPr lang="en-US" altLang="ko-KR" b="1" dirty="0" smtClean="0">
                <a:ea typeface="굴림" charset="-127"/>
              </a:rPr>
              <a:t>J. Woo, J. Son, and H. Chen</a:t>
            </a:r>
          </a:p>
          <a:p>
            <a:pPr marL="0" indent="0" algn="ctr">
              <a:buFontTx/>
              <a:buNone/>
              <a:defRPr/>
            </a:pPr>
            <a:r>
              <a:rPr lang="en-US" altLang="ko-KR" b="1" dirty="0" smtClean="0">
                <a:ea typeface="굴림" charset="-127"/>
              </a:rPr>
              <a:t>AI Lab, University of Arizona</a:t>
            </a:r>
          </a:p>
          <a:p>
            <a:pPr marL="0" indent="0" algn="ctr">
              <a:buNone/>
              <a:defRPr/>
            </a:pPr>
            <a:r>
              <a:rPr lang="en-US" b="1" dirty="0" smtClean="0"/>
              <a:t>Acknowledgements: DOD, DTRA, CTFP, NPS; NSF CRI; NSF EXP-LA; (ARFL  WMD, CIA, FBI)</a:t>
            </a:r>
          </a:p>
          <a:p>
            <a:pPr marL="0" indent="0" algn="ctr">
              <a:buFontTx/>
              <a:buNone/>
              <a:defRPr/>
            </a:pPr>
            <a:endParaRPr lang="en-US" altLang="ko-KR" sz="2800" b="1" dirty="0" smtClean="0">
              <a:ea typeface="굴림" charset="-127"/>
            </a:endParaRPr>
          </a:p>
          <a:p>
            <a:pPr marL="0" indent="0" algn="ctr">
              <a:buFontTx/>
              <a:buNone/>
              <a:defRPr/>
            </a:pPr>
            <a:endParaRPr lang="ko-KR" altLang="en-US" sz="2800" b="1" dirty="0" smtClean="0">
              <a:ea typeface="굴림" charset="-127"/>
            </a:endParaRPr>
          </a:p>
        </p:txBody>
      </p:sp>
      <p:graphicFrame>
        <p:nvGraphicFramePr>
          <p:cNvPr id="4" name="Object 3"/>
          <p:cNvGraphicFramePr>
            <a:graphicFrameLocks noChangeAspect="1"/>
          </p:cNvGraphicFramePr>
          <p:nvPr>
            <p:extLst>
              <p:ext uri="{D42A27DB-BD31-4B8C-83A1-F6EECF244321}">
                <p14:modId xmlns="" xmlns:p14="http://schemas.microsoft.com/office/powerpoint/2010/main" val="4039735834"/>
              </p:ext>
            </p:extLst>
          </p:nvPr>
        </p:nvGraphicFramePr>
        <p:xfrm>
          <a:off x="4514850" y="3321050"/>
          <a:ext cx="114300" cy="215900"/>
        </p:xfrm>
        <a:graphic>
          <a:graphicData uri="http://schemas.openxmlformats.org/presentationml/2006/ole">
            <p:oleObj spid="_x0000_s7411" name="Equation" r:id="rId4" imgW="114120" imgH="215640" progId="Equation.3">
              <p:embed/>
            </p:oleObj>
          </a:graphicData>
        </a:graphic>
      </p:graphicFrame>
    </p:spTree>
    <p:extLst>
      <p:ext uri="{BB962C8B-B14F-4D97-AF65-F5344CB8AC3E}">
        <p14:creationId xmlns="" xmlns:p14="http://schemas.microsoft.com/office/powerpoint/2010/main" val="189336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p:txBody>
          <a:bodyPr/>
          <a:lstStyle/>
          <a:p>
            <a:r>
              <a:rPr lang="en-US" altLang="ko-KR" dirty="0" smtClean="0">
                <a:ea typeface="굴림" pitchFamily="34" charset="-127"/>
              </a:rPr>
              <a:t>Research Gaps and Study Aim</a:t>
            </a:r>
            <a:endParaRPr lang="ko-KR" altLang="en-US" dirty="0" smtClean="0">
              <a:ea typeface="굴림" pitchFamily="34" charset="-127"/>
            </a:endParaRPr>
          </a:p>
        </p:txBody>
      </p:sp>
      <p:sp>
        <p:nvSpPr>
          <p:cNvPr id="16387" name="내용 개체 틀 2"/>
          <p:cNvSpPr>
            <a:spLocks noGrp="1"/>
          </p:cNvSpPr>
          <p:nvPr>
            <p:ph idx="1"/>
          </p:nvPr>
        </p:nvSpPr>
        <p:spPr/>
        <p:txBody>
          <a:bodyPr/>
          <a:lstStyle/>
          <a:p>
            <a:r>
              <a:rPr lang="en-US" altLang="ko-KR" dirty="0" smtClean="0">
                <a:ea typeface="굴림" pitchFamily="34" charset="-127"/>
              </a:rPr>
              <a:t>There is limited research on modeling of extreme idea diffusion </a:t>
            </a:r>
          </a:p>
          <a:p>
            <a:pPr lvl="1"/>
            <a:r>
              <a:rPr lang="en-US" altLang="ko-KR" dirty="0" smtClean="0">
                <a:ea typeface="굴림" pitchFamily="34" charset="-127"/>
              </a:rPr>
              <a:t>Especially, in the cyberspace, even though extremists use the web to diffuse their idea, few studies attempt to explain the mechanism behind of idea diffusion</a:t>
            </a:r>
          </a:p>
          <a:p>
            <a:pPr lvl="1"/>
            <a:r>
              <a:rPr lang="en-US" altLang="ko-KR" dirty="0" smtClean="0">
                <a:ea typeface="굴림" pitchFamily="34" charset="-127"/>
              </a:rPr>
              <a:t>Among other social media, the web forum where is open to web users and anyone express their ideas and interact with others  is a good example to find out the mechanism of idea diffusion</a:t>
            </a:r>
          </a:p>
          <a:p>
            <a:endParaRPr lang="en-US" altLang="ko-KR" dirty="0" smtClean="0">
              <a:ea typeface="굴림" pitchFamily="34" charset="-127"/>
            </a:endParaRPr>
          </a:p>
          <a:p>
            <a:r>
              <a:rPr lang="en-US" altLang="ko-KR" dirty="0" smtClean="0">
                <a:ea typeface="굴림" pitchFamily="34" charset="-127"/>
              </a:rPr>
              <a:t>We </a:t>
            </a:r>
            <a:r>
              <a:rPr lang="en-US" altLang="ko-KR" dirty="0">
                <a:ea typeface="굴림" pitchFamily="34" charset="-127"/>
              </a:rPr>
              <a:t>aim to study how topical discussion diffuses between authors in a political forum </a:t>
            </a:r>
          </a:p>
          <a:p>
            <a:pPr lvl="1"/>
            <a:r>
              <a:rPr lang="en-US" altLang="ko-KR" dirty="0">
                <a:ea typeface="굴림" pitchFamily="34" charset="-127"/>
              </a:rPr>
              <a:t>We will model the diffusion process of violent topics in the dark web forum and political topics in the general political forum using the baseline model (SIR model) </a:t>
            </a:r>
          </a:p>
          <a:p>
            <a:endParaRPr lang="en-US" altLang="ko-KR" dirty="0">
              <a:ea typeface="굴림" pitchFamily="34" charset="-127"/>
            </a:endParaRPr>
          </a:p>
          <a:p>
            <a:pPr lvl="2"/>
            <a:endParaRPr lang="en-US" altLang="ko-KR" dirty="0" smtClean="0">
              <a:ea typeface="굴림" pitchFamily="34" charset="-127"/>
            </a:endParaRPr>
          </a:p>
          <a:p>
            <a:pPr lvl="2"/>
            <a:endParaRPr lang="en-US" altLang="ko-KR" dirty="0" smtClean="0">
              <a:ea typeface="굴림" pitchFamily="34" charset="-127"/>
            </a:endParaRPr>
          </a:p>
          <a:p>
            <a:pPr lvl="1"/>
            <a:endParaRPr lang="en-US" altLang="ko-KR" dirty="0" smtClean="0">
              <a:ea typeface="굴림" pitchFamily="34" charset="-127"/>
            </a:endParaRPr>
          </a:p>
          <a:p>
            <a:pPr lvl="1"/>
            <a:endParaRPr lang="en-US" altLang="ko-KR" dirty="0" smtClean="0">
              <a:ea typeface="굴림" pitchFamily="34" charset="-127"/>
            </a:endParaRPr>
          </a:p>
        </p:txBody>
      </p:sp>
      <p:sp>
        <p:nvSpPr>
          <p:cNvPr id="16388"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963C84A7-A8E7-4D64-9817-B557570B0626}" type="slidenum">
              <a:rPr kumimoji="0" lang="en-US" altLang="ko-KR">
                <a:latin typeface="Times New Roman" pitchFamily="18" charset="0"/>
              </a:rPr>
              <a:pPr eaLnBrk="1" hangingPunct="1"/>
              <a:t>10</a:t>
            </a:fld>
            <a:endParaRPr kumimoji="0" lang="en-US" altLang="ko-KR">
              <a:latin typeface="Times New Roman" pitchFamily="18" charset="0"/>
            </a:endParaRPr>
          </a:p>
        </p:txBody>
      </p:sp>
      <p:sp>
        <p:nvSpPr>
          <p:cNvPr id="16389" name="Text Box 5"/>
          <p:cNvSpPr txBox="1">
            <a:spLocks noChangeArrowheads="1"/>
          </p:cNvSpPr>
          <p:nvPr/>
        </p:nvSpPr>
        <p:spPr bwMode="auto">
          <a:xfrm>
            <a:off x="0" y="0"/>
            <a:ext cx="2339752" cy="369332"/>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wrap="square">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spcBef>
                <a:spcPct val="50000"/>
              </a:spcBef>
            </a:pPr>
            <a:r>
              <a:rPr kumimoji="0" lang="en-US" altLang="ko-KR" dirty="0">
                <a:latin typeface="Times New Roman" pitchFamily="18" charset="0"/>
                <a:cs typeface="Times New Roman" pitchFamily="18" charset="0"/>
              </a:rPr>
              <a:t>3. Research Design</a:t>
            </a:r>
          </a:p>
        </p:txBody>
      </p:sp>
    </p:spTree>
    <p:extLst>
      <p:ext uri="{BB962C8B-B14F-4D97-AF65-F5344CB8AC3E}">
        <p14:creationId xmlns="" xmlns:p14="http://schemas.microsoft.com/office/powerpoint/2010/main" val="2591118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ko-KR" dirty="0" smtClean="0">
                <a:ea typeface="굴림" pitchFamily="50" charset="-127"/>
              </a:rPr>
              <a:t>SIR Model for Web Forum </a:t>
            </a:r>
          </a:p>
        </p:txBody>
      </p:sp>
      <p:sp>
        <p:nvSpPr>
          <p:cNvPr id="33795" name="Rectangle 3"/>
          <p:cNvSpPr>
            <a:spLocks noGrp="1" noChangeArrowheads="1"/>
          </p:cNvSpPr>
          <p:nvPr>
            <p:ph idx="1"/>
          </p:nvPr>
        </p:nvSpPr>
        <p:spPr/>
        <p:txBody>
          <a:bodyPr/>
          <a:lstStyle/>
          <a:p>
            <a:pPr eaLnBrk="1" hangingPunct="1">
              <a:lnSpc>
                <a:spcPct val="90000"/>
              </a:lnSpc>
            </a:pPr>
            <a:r>
              <a:rPr lang="en-US" altLang="ko-KR" dirty="0" smtClean="0">
                <a:ea typeface="굴림" pitchFamily="50" charset="-127"/>
              </a:rPr>
              <a:t>SIR model (Kermack,1927) in the web forum context</a:t>
            </a:r>
          </a:p>
          <a:p>
            <a:pPr eaLnBrk="1" hangingPunct="1">
              <a:lnSpc>
                <a:spcPct val="90000"/>
              </a:lnSpc>
            </a:pPr>
            <a:endParaRPr lang="en-US" altLang="ko-KR" dirty="0" smtClean="0">
              <a:ea typeface="굴림" pitchFamily="50" charset="-127"/>
            </a:endParaRPr>
          </a:p>
          <a:p>
            <a:pPr eaLnBrk="1" hangingPunct="1">
              <a:lnSpc>
                <a:spcPct val="90000"/>
              </a:lnSpc>
            </a:pPr>
            <a:endParaRPr lang="en-US" altLang="ko-KR" dirty="0" smtClean="0">
              <a:ea typeface="굴림" pitchFamily="50" charset="-127"/>
            </a:endParaRPr>
          </a:p>
          <a:p>
            <a:pPr eaLnBrk="1" hangingPunct="1">
              <a:lnSpc>
                <a:spcPct val="90000"/>
              </a:lnSpc>
            </a:pPr>
            <a:endParaRPr lang="en-US" altLang="ko-KR" dirty="0" smtClean="0">
              <a:ea typeface="굴림" pitchFamily="50" charset="-127"/>
            </a:endParaRPr>
          </a:p>
          <a:p>
            <a:pPr lvl="1" eaLnBrk="1" hangingPunct="1">
              <a:lnSpc>
                <a:spcPct val="90000"/>
              </a:lnSpc>
            </a:pPr>
            <a:endParaRPr lang="en-US" altLang="ko-KR" sz="2000" dirty="0" smtClean="0">
              <a:ea typeface="굴림" pitchFamily="50" charset="-127"/>
            </a:endParaRPr>
          </a:p>
          <a:p>
            <a:pPr>
              <a:lnSpc>
                <a:spcPct val="90000"/>
              </a:lnSpc>
            </a:pPr>
            <a:endParaRPr lang="en-US" altLang="ko-KR" dirty="0" smtClean="0">
              <a:ea typeface="굴림" pitchFamily="50" charset="-127"/>
            </a:endParaRPr>
          </a:p>
          <a:p>
            <a:pPr>
              <a:lnSpc>
                <a:spcPct val="90000"/>
              </a:lnSpc>
            </a:pPr>
            <a:endParaRPr lang="en-US" altLang="ko-KR" dirty="0" smtClean="0">
              <a:ea typeface="굴림" pitchFamily="50" charset="-127"/>
            </a:endParaRPr>
          </a:p>
          <a:p>
            <a:pPr>
              <a:lnSpc>
                <a:spcPct val="90000"/>
              </a:lnSpc>
            </a:pPr>
            <a:endParaRPr lang="en-US" altLang="ko-KR" dirty="0">
              <a:ea typeface="굴림" pitchFamily="50" charset="-127"/>
            </a:endParaRPr>
          </a:p>
          <a:p>
            <a:pPr>
              <a:lnSpc>
                <a:spcPct val="90000"/>
              </a:lnSpc>
            </a:pPr>
            <a:endParaRPr lang="en-US" altLang="ko-KR" dirty="0" smtClean="0">
              <a:ea typeface="굴림" pitchFamily="50" charset="-127"/>
            </a:endParaRPr>
          </a:p>
          <a:p>
            <a:pPr>
              <a:lnSpc>
                <a:spcPct val="90000"/>
              </a:lnSpc>
            </a:pPr>
            <a:endParaRPr lang="en-US" altLang="ko-KR" dirty="0">
              <a:ea typeface="굴림" pitchFamily="50" charset="-127"/>
            </a:endParaRPr>
          </a:p>
          <a:p>
            <a:pPr>
              <a:lnSpc>
                <a:spcPct val="90000"/>
              </a:lnSpc>
            </a:pPr>
            <a:endParaRPr lang="en-US" altLang="ko-KR" dirty="0" smtClean="0">
              <a:ea typeface="굴림" pitchFamily="50" charset="-127"/>
            </a:endParaRPr>
          </a:p>
          <a:p>
            <a:pPr lvl="1" eaLnBrk="1" hangingPunct="1">
              <a:lnSpc>
                <a:spcPct val="90000"/>
              </a:lnSpc>
              <a:buFontTx/>
              <a:buNone/>
            </a:pPr>
            <a:endParaRPr lang="en-US" altLang="ko-KR" dirty="0" smtClean="0">
              <a:ea typeface="굴림" pitchFamily="50" charset="-127"/>
            </a:endParaRPr>
          </a:p>
        </p:txBody>
      </p:sp>
      <p:sp>
        <p:nvSpPr>
          <p:cNvPr id="33796"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hangingPunct="1"/>
            <a:fld id="{34F2CE00-8D27-4A55-A512-7CF9EC61029F}" type="slidenum">
              <a:rPr kumimoji="0" lang="en-US" altLang="ko-KR" smtClean="0">
                <a:latin typeface="Times New Roman" pitchFamily="18" charset="0"/>
              </a:rPr>
              <a:pPr eaLnBrk="1" hangingPunct="1"/>
              <a:t>11</a:t>
            </a:fld>
            <a:endParaRPr kumimoji="0" lang="en-US" altLang="ko-KR" smtClean="0">
              <a:latin typeface="Times New Roman" pitchFamily="18" charset="0"/>
            </a:endParaRPr>
          </a:p>
        </p:txBody>
      </p:sp>
      <p:sp>
        <p:nvSpPr>
          <p:cNvPr id="33803" name="Text Box 13"/>
          <p:cNvSpPr txBox="1">
            <a:spLocks noChangeArrowheads="1"/>
          </p:cNvSpPr>
          <p:nvPr/>
        </p:nvSpPr>
        <p:spPr bwMode="auto">
          <a:xfrm>
            <a:off x="0" y="0"/>
            <a:ext cx="23622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latinLnBrk="0" hangingPunct="1">
              <a:spcBef>
                <a:spcPct val="50000"/>
              </a:spcBef>
            </a:pPr>
            <a:r>
              <a:rPr kumimoji="0" lang="en-US" altLang="ko-KR" dirty="0">
                <a:latin typeface="Times New Roman" pitchFamily="18" charset="0"/>
                <a:cs typeface="Times New Roman" pitchFamily="18" charset="0"/>
              </a:rPr>
              <a:t>3. Research Design</a:t>
            </a:r>
          </a:p>
        </p:txBody>
      </p:sp>
      <p:sp>
        <p:nvSpPr>
          <p:cNvPr id="21" name="Rectangle 5"/>
          <p:cNvSpPr>
            <a:spLocks noChangeArrowheads="1"/>
          </p:cNvSpPr>
          <p:nvPr/>
        </p:nvSpPr>
        <p:spPr bwMode="auto">
          <a:xfrm>
            <a:off x="1403648" y="1879104"/>
            <a:ext cx="1219200" cy="685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wrap="none" anchor="ctr"/>
          <a:lstStyle/>
          <a:p>
            <a:pPr algn="ctr"/>
            <a:r>
              <a:rPr lang="en-US" altLang="ko-KR" dirty="0" smtClean="0">
                <a:latin typeface="Times New Roman" pitchFamily="18" charset="0"/>
                <a:ea typeface="굴림" pitchFamily="34" charset="-127"/>
              </a:rPr>
              <a:t>S:Possible </a:t>
            </a:r>
          </a:p>
          <a:p>
            <a:pPr algn="ctr"/>
            <a:r>
              <a:rPr lang="en-US" altLang="ko-KR" dirty="0" smtClean="0">
                <a:latin typeface="Times New Roman" pitchFamily="18" charset="0"/>
                <a:ea typeface="굴림" pitchFamily="34" charset="-127"/>
              </a:rPr>
              <a:t>authors</a:t>
            </a:r>
            <a:endParaRPr lang="en-US" altLang="ko-KR" dirty="0">
              <a:latin typeface="Times New Roman" pitchFamily="18" charset="0"/>
              <a:ea typeface="굴림" pitchFamily="34" charset="-127"/>
            </a:endParaRPr>
          </a:p>
        </p:txBody>
      </p:sp>
      <p:sp>
        <p:nvSpPr>
          <p:cNvPr id="22" name="Rectangle 6"/>
          <p:cNvSpPr>
            <a:spLocks noChangeArrowheads="1"/>
          </p:cNvSpPr>
          <p:nvPr/>
        </p:nvSpPr>
        <p:spPr bwMode="auto">
          <a:xfrm>
            <a:off x="3765848" y="1879104"/>
            <a:ext cx="1216025" cy="685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wrap="none" anchor="ctr"/>
          <a:lstStyle/>
          <a:p>
            <a:pPr algn="ctr"/>
            <a:r>
              <a:rPr lang="en-US" altLang="ko-KR" dirty="0" smtClean="0">
                <a:latin typeface="Times New Roman" pitchFamily="18" charset="0"/>
                <a:ea typeface="굴림" pitchFamily="34" charset="-127"/>
              </a:rPr>
              <a:t>I:Current </a:t>
            </a:r>
          </a:p>
          <a:p>
            <a:pPr algn="ctr"/>
            <a:r>
              <a:rPr lang="en-US" altLang="ko-KR" dirty="0" smtClean="0">
                <a:latin typeface="Times New Roman" pitchFamily="18" charset="0"/>
                <a:ea typeface="굴림" pitchFamily="34" charset="-127"/>
              </a:rPr>
              <a:t>authors</a:t>
            </a:r>
            <a:endParaRPr lang="en-US" altLang="ko-KR" dirty="0">
              <a:latin typeface="Times New Roman" pitchFamily="18" charset="0"/>
              <a:ea typeface="굴림" pitchFamily="34" charset="-127"/>
            </a:endParaRPr>
          </a:p>
        </p:txBody>
      </p:sp>
      <p:sp>
        <p:nvSpPr>
          <p:cNvPr id="23" name="Rectangle 7"/>
          <p:cNvSpPr>
            <a:spLocks noChangeArrowheads="1"/>
          </p:cNvSpPr>
          <p:nvPr/>
        </p:nvSpPr>
        <p:spPr bwMode="auto">
          <a:xfrm>
            <a:off x="6128048" y="1879104"/>
            <a:ext cx="1219200" cy="685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wrap="none" anchor="ctr"/>
          <a:lstStyle/>
          <a:p>
            <a:pPr algn="ctr"/>
            <a:r>
              <a:rPr lang="en-US" altLang="ko-KR" dirty="0" smtClean="0">
                <a:latin typeface="Times New Roman" pitchFamily="18" charset="0"/>
                <a:ea typeface="굴림" pitchFamily="34" charset="-127"/>
              </a:rPr>
              <a:t>R:Past </a:t>
            </a:r>
          </a:p>
          <a:p>
            <a:pPr algn="ctr"/>
            <a:r>
              <a:rPr lang="en-US" altLang="ko-KR" dirty="0" smtClean="0">
                <a:latin typeface="Times New Roman" pitchFamily="18" charset="0"/>
                <a:ea typeface="굴림" pitchFamily="34" charset="-127"/>
              </a:rPr>
              <a:t>authors</a:t>
            </a:r>
            <a:endParaRPr lang="en-US" altLang="ko-KR" dirty="0">
              <a:latin typeface="Times New Roman" pitchFamily="18" charset="0"/>
              <a:ea typeface="굴림" pitchFamily="34" charset="-127"/>
            </a:endParaRPr>
          </a:p>
        </p:txBody>
      </p:sp>
      <p:cxnSp>
        <p:nvCxnSpPr>
          <p:cNvPr id="24" name="AutoShape 8"/>
          <p:cNvCxnSpPr>
            <a:cxnSpLocks noChangeShapeType="1"/>
            <a:stCxn id="21" idx="3"/>
            <a:endCxn id="22" idx="1"/>
          </p:cNvCxnSpPr>
          <p:nvPr/>
        </p:nvCxnSpPr>
        <p:spPr bwMode="auto">
          <a:xfrm>
            <a:off x="2622848" y="2222004"/>
            <a:ext cx="1143000"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5" name="AutoShape 9"/>
          <p:cNvCxnSpPr>
            <a:cxnSpLocks noChangeShapeType="1"/>
            <a:stCxn id="22" idx="3"/>
            <a:endCxn id="23" idx="1"/>
          </p:cNvCxnSpPr>
          <p:nvPr/>
        </p:nvCxnSpPr>
        <p:spPr bwMode="auto">
          <a:xfrm>
            <a:off x="4981873" y="2222004"/>
            <a:ext cx="1146175"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6" name="Rectangle 10"/>
          <p:cNvSpPr>
            <a:spLocks noChangeArrowheads="1"/>
          </p:cNvSpPr>
          <p:nvPr/>
        </p:nvSpPr>
        <p:spPr bwMode="auto">
          <a:xfrm>
            <a:off x="2622848" y="1955304"/>
            <a:ext cx="1143000" cy="52387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square">
            <a:spAutoFit/>
          </a:bodyPr>
          <a:lstStyle/>
          <a:p>
            <a:pPr latinLnBrk="1"/>
            <a:r>
              <a:rPr lang="en-US" altLang="ko-KR" sz="1400" dirty="0">
                <a:latin typeface="Times New Roman" pitchFamily="18" charset="0"/>
                <a:ea typeface="굴림" pitchFamily="34" charset="-127"/>
                <a:cs typeface="Times New Roman" pitchFamily="18" charset="0"/>
              </a:rPr>
              <a:t>Transfer </a:t>
            </a:r>
            <a:r>
              <a:rPr lang="en-US" altLang="ko-KR" sz="1400" dirty="0" smtClean="0">
                <a:latin typeface="Times New Roman" pitchFamily="18" charset="0"/>
                <a:ea typeface="굴림" pitchFamily="34" charset="-127"/>
                <a:cs typeface="Times New Roman" pitchFamily="18" charset="0"/>
              </a:rPr>
              <a:t>with rate of </a:t>
            </a:r>
            <a:r>
              <a:rPr lang="el-GR" altLang="ko-KR" sz="1400" dirty="0" smtClean="0">
                <a:latin typeface="Times New Roman" pitchFamily="18" charset="0"/>
                <a:ea typeface="굴림" pitchFamily="34" charset="-127"/>
                <a:cs typeface="Times New Roman" pitchFamily="18" charset="0"/>
              </a:rPr>
              <a:t>α</a:t>
            </a:r>
            <a:endParaRPr lang="en-US" altLang="ko-KR" sz="1400" dirty="0">
              <a:latin typeface="Times New Roman" pitchFamily="18" charset="0"/>
              <a:ea typeface="굴림" pitchFamily="34" charset="-127"/>
              <a:cs typeface="Times New Roman" pitchFamily="18" charset="0"/>
            </a:endParaRPr>
          </a:p>
        </p:txBody>
      </p:sp>
      <p:sp>
        <p:nvSpPr>
          <p:cNvPr id="27" name="Rectangle 11"/>
          <p:cNvSpPr>
            <a:spLocks noChangeArrowheads="1"/>
          </p:cNvSpPr>
          <p:nvPr/>
        </p:nvSpPr>
        <p:spPr bwMode="auto">
          <a:xfrm>
            <a:off x="4981873" y="1955304"/>
            <a:ext cx="1146175" cy="52387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square">
            <a:spAutoFit/>
          </a:bodyPr>
          <a:lstStyle/>
          <a:p>
            <a:pPr latinLnBrk="1"/>
            <a:r>
              <a:rPr lang="en-US" altLang="ko-KR" sz="1400" dirty="0">
                <a:latin typeface="Times New Roman" pitchFamily="18" charset="0"/>
                <a:ea typeface="굴림" pitchFamily="34" charset="-127"/>
                <a:cs typeface="Times New Roman" pitchFamily="18" charset="0"/>
              </a:rPr>
              <a:t>Transfer </a:t>
            </a:r>
            <a:r>
              <a:rPr lang="en-US" altLang="ko-KR" sz="1400" dirty="0" smtClean="0">
                <a:latin typeface="Times New Roman" pitchFamily="18" charset="0"/>
                <a:ea typeface="굴림" pitchFamily="34" charset="-127"/>
                <a:cs typeface="Times New Roman" pitchFamily="18" charset="0"/>
              </a:rPr>
              <a:t>with rate of </a:t>
            </a:r>
            <a:r>
              <a:rPr lang="el-GR" altLang="ko-KR" sz="1400" dirty="0" smtClean="0">
                <a:latin typeface="Times New Roman" pitchFamily="18" charset="0"/>
                <a:ea typeface="굴림" pitchFamily="34" charset="-127"/>
                <a:cs typeface="Times New Roman" pitchFamily="18" charset="0"/>
              </a:rPr>
              <a:t>β</a:t>
            </a:r>
            <a:r>
              <a:rPr lang="en-US" altLang="ko-KR" sz="1400" dirty="0" smtClean="0">
                <a:latin typeface="Times New Roman" pitchFamily="18" charset="0"/>
                <a:ea typeface="굴림" pitchFamily="34" charset="-127"/>
                <a:cs typeface="Times New Roman" pitchFamily="18" charset="0"/>
              </a:rPr>
              <a:t> </a:t>
            </a:r>
            <a:endParaRPr lang="en-US" altLang="ko-KR" sz="1400" dirty="0">
              <a:latin typeface="Times New Roman" pitchFamily="18" charset="0"/>
              <a:ea typeface="굴림" pitchFamily="34" charset="-127"/>
              <a:cs typeface="Times New Roman" pitchFamily="18" charset="0"/>
            </a:endParaRPr>
          </a:p>
        </p:txBody>
      </p:sp>
      <p:graphicFrame>
        <p:nvGraphicFramePr>
          <p:cNvPr id="28" name="Group 42"/>
          <p:cNvGraphicFramePr>
            <a:graphicFrameLocks noGrp="1"/>
          </p:cNvGraphicFramePr>
          <p:nvPr>
            <p:extLst>
              <p:ext uri="{D42A27DB-BD31-4B8C-83A1-F6EECF244321}">
                <p14:modId xmlns="" xmlns:p14="http://schemas.microsoft.com/office/powerpoint/2010/main" val="2591879697"/>
              </p:ext>
            </p:extLst>
          </p:nvPr>
        </p:nvGraphicFramePr>
        <p:xfrm>
          <a:off x="899592" y="3084412"/>
          <a:ext cx="7251939" cy="2834388"/>
        </p:xfrm>
        <a:graphic>
          <a:graphicData uri="http://schemas.openxmlformats.org/drawingml/2006/table">
            <a:tbl>
              <a:tblPr/>
              <a:tblGrid>
                <a:gridCol w="1856938"/>
                <a:gridCol w="5395001"/>
              </a:tblGrid>
              <a:tr h="30331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Elements </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DAD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Topic diffusion in web forums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DADA"/>
                    </a:solidFill>
                  </a:tcPr>
                </a:tc>
              </a:tr>
              <a:tr h="30331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What flows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Topics (key words)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9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S: Susceptible</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Authors (including commenter) who might read posts (comment or thread) on the topic</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31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I: Infective</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Authors who write posts on the topic</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31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R: </a:t>
                      </a:r>
                      <a:r>
                        <a:rPr kumimoji="0" lang="en-US" altLang="ko-KR" sz="1600" b="0" i="0" u="none" strike="noStrike" cap="none" normalizeH="0" baseline="0" dirty="0" err="1" smtClean="0">
                          <a:ln>
                            <a:noFill/>
                          </a:ln>
                          <a:solidFill>
                            <a:schemeClr val="tx1"/>
                          </a:solidFill>
                          <a:effectLst/>
                          <a:latin typeface="Times New Roman" pitchFamily="18" charset="0"/>
                          <a:ea typeface="굴림" pitchFamily="34" charset="-127"/>
                          <a:cs typeface="Times New Roman" pitchFamily="18" charset="0"/>
                        </a:rPr>
                        <a:t>Rcovered</a:t>
                      </a:r>
                      <a:endPar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Authors who no longer write posts on a topic</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9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Infection rate : </a:t>
                      </a:r>
                      <a:r>
                        <a:rPr kumimoji="0" lang="el-GR"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α</a:t>
                      </a:r>
                      <a:endPar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The probability of writing a comment or thread after reading posts on the topic</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lg" len="lg"/>
                    </a:lnB>
                    <a:lnTlToBr>
                      <a:noFill/>
                    </a:lnTlToBr>
                    <a:lnBlToTr>
                      <a:noFill/>
                    </a:lnBlToTr>
                    <a:noFill/>
                  </a:tcPr>
                </a:tc>
              </a:tr>
              <a:tr h="331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Recovery  rate : </a:t>
                      </a:r>
                      <a:r>
                        <a:rPr kumimoji="0" lang="el-GR"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β</a:t>
                      </a:r>
                      <a:endPar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imes New Roman" pitchFamily="18" charset="0"/>
                          <a:ea typeface="굴림" pitchFamily="34" charset="-127"/>
                          <a:cs typeface="Times New Roman" pitchFamily="18" charset="0"/>
                        </a:rPr>
                        <a:t>The probability that authors lose infectivity to other authors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bl>
          </a:graphicData>
        </a:graphic>
      </p:graphicFrame>
    </p:spTree>
    <p:extLst>
      <p:ext uri="{BB962C8B-B14F-4D97-AF65-F5344CB8AC3E}">
        <p14:creationId xmlns="" xmlns:p14="http://schemas.microsoft.com/office/powerpoint/2010/main" val="2288620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ko-KR" dirty="0" smtClean="0">
                <a:ea typeface="굴림" pitchFamily="50" charset="-127"/>
              </a:rPr>
              <a:t>SIR Model </a:t>
            </a:r>
            <a:r>
              <a:rPr lang="en-US" altLang="ko-KR" dirty="0">
                <a:ea typeface="굴림" pitchFamily="50" charset="-127"/>
              </a:rPr>
              <a:t>for Web Forum </a:t>
            </a:r>
            <a:endParaRPr lang="en-US" altLang="ko-KR" dirty="0" smtClean="0">
              <a:ea typeface="굴림" pitchFamily="50" charset="-127"/>
            </a:endParaRPr>
          </a:p>
        </p:txBody>
      </p:sp>
      <p:sp>
        <p:nvSpPr>
          <p:cNvPr id="34819" name="Rectangle 3"/>
          <p:cNvSpPr>
            <a:spLocks noGrp="1" noChangeArrowheads="1"/>
          </p:cNvSpPr>
          <p:nvPr>
            <p:ph idx="1"/>
          </p:nvPr>
        </p:nvSpPr>
        <p:spPr/>
        <p:txBody>
          <a:bodyPr/>
          <a:lstStyle/>
          <a:p>
            <a:pPr>
              <a:lnSpc>
                <a:spcPct val="90000"/>
              </a:lnSpc>
            </a:pPr>
            <a:r>
              <a:rPr lang="en-US" altLang="ko-KR" dirty="0">
                <a:ea typeface="굴림" pitchFamily="50" charset="-127"/>
              </a:rPr>
              <a:t>Interaction Rule</a:t>
            </a:r>
          </a:p>
          <a:p>
            <a:pPr lvl="1">
              <a:lnSpc>
                <a:spcPct val="90000"/>
              </a:lnSpc>
            </a:pPr>
            <a:r>
              <a:rPr lang="en-US" altLang="ko-KR" dirty="0" smtClean="0">
                <a:ea typeface="굴림" pitchFamily="50" charset="-127"/>
              </a:rPr>
              <a:t>Possible authors/commenters </a:t>
            </a:r>
            <a:r>
              <a:rPr lang="en-US" altLang="ko-KR" dirty="0">
                <a:ea typeface="굴림" pitchFamily="50" charset="-127"/>
              </a:rPr>
              <a:t>are initially susceptible (S) </a:t>
            </a:r>
          </a:p>
          <a:p>
            <a:pPr lvl="1">
              <a:lnSpc>
                <a:spcPct val="90000"/>
              </a:lnSpc>
            </a:pPr>
            <a:r>
              <a:rPr lang="en-US" altLang="ko-KR" dirty="0">
                <a:ea typeface="굴림" pitchFamily="50" charset="-127"/>
              </a:rPr>
              <a:t>They become infected (I) </a:t>
            </a:r>
            <a:r>
              <a:rPr lang="en-US" altLang="ko-KR" dirty="0" smtClean="0">
                <a:ea typeface="굴림" pitchFamily="50" charset="-127"/>
              </a:rPr>
              <a:t>,i.e. write thread or leave comments on other threads ,with </a:t>
            </a:r>
            <a:r>
              <a:rPr lang="en-US" altLang="ko-KR" dirty="0">
                <a:ea typeface="굴림" pitchFamily="50" charset="-127"/>
              </a:rPr>
              <a:t>probability </a:t>
            </a:r>
            <a:r>
              <a:rPr lang="el-GR" altLang="ko-KR" sz="1600" dirty="0">
                <a:ea typeface="굴림" pitchFamily="50" charset="-127"/>
              </a:rPr>
              <a:t>α</a:t>
            </a:r>
            <a:r>
              <a:rPr lang="en-US" altLang="ko-KR" i="1" dirty="0">
                <a:ea typeface="굴림" pitchFamily="50" charset="-127"/>
              </a:rPr>
              <a:t> </a:t>
            </a:r>
            <a:r>
              <a:rPr lang="en-US" altLang="ko-KR" dirty="0">
                <a:ea typeface="굴림" pitchFamily="50" charset="-127"/>
              </a:rPr>
              <a:t>if they </a:t>
            </a:r>
            <a:r>
              <a:rPr lang="en-US" altLang="ko-KR" dirty="0" smtClean="0">
                <a:ea typeface="굴림" pitchFamily="50" charset="-127"/>
              </a:rPr>
              <a:t>read posts about a topic</a:t>
            </a:r>
            <a:endParaRPr lang="en-US" altLang="ko-KR" dirty="0">
              <a:ea typeface="굴림" pitchFamily="50" charset="-127"/>
            </a:endParaRPr>
          </a:p>
          <a:p>
            <a:pPr lvl="1">
              <a:lnSpc>
                <a:spcPct val="90000"/>
              </a:lnSpc>
            </a:pPr>
            <a:r>
              <a:rPr lang="en-US" altLang="ko-KR" dirty="0">
                <a:ea typeface="굴림" pitchFamily="50" charset="-127"/>
              </a:rPr>
              <a:t>Then </a:t>
            </a:r>
            <a:r>
              <a:rPr lang="en-US" altLang="ko-KR" dirty="0" smtClean="0">
                <a:ea typeface="굴림" pitchFamily="50" charset="-127"/>
              </a:rPr>
              <a:t>some of authors and </a:t>
            </a:r>
            <a:r>
              <a:rPr lang="en-US" altLang="ko-KR" dirty="0" err="1" smtClean="0">
                <a:ea typeface="굴림" pitchFamily="50" charset="-127"/>
              </a:rPr>
              <a:t>commenters</a:t>
            </a:r>
            <a:r>
              <a:rPr lang="en-US" altLang="ko-KR" dirty="0" smtClean="0">
                <a:ea typeface="굴림" pitchFamily="50" charset="-127"/>
              </a:rPr>
              <a:t> will recover </a:t>
            </a:r>
            <a:r>
              <a:rPr lang="en-US" altLang="ko-KR" dirty="0">
                <a:ea typeface="굴림" pitchFamily="50" charset="-127"/>
              </a:rPr>
              <a:t>with probability </a:t>
            </a:r>
            <a:r>
              <a:rPr lang="el-GR" altLang="ko-KR" dirty="0" smtClean="0">
                <a:ea typeface="굴림" pitchFamily="50" charset="-127"/>
              </a:rPr>
              <a:t>β</a:t>
            </a:r>
            <a:r>
              <a:rPr lang="en-US" altLang="ko-KR" dirty="0" smtClean="0">
                <a:ea typeface="굴림" pitchFamily="50" charset="-127"/>
              </a:rPr>
              <a:t> when their posts lose infectivity to others</a:t>
            </a:r>
            <a:endParaRPr lang="en-US" altLang="ko-KR" dirty="0">
              <a:ea typeface="굴림" pitchFamily="50" charset="-127"/>
            </a:endParaRPr>
          </a:p>
          <a:p>
            <a:pPr eaLnBrk="1" hangingPunct="1">
              <a:lnSpc>
                <a:spcPct val="90000"/>
              </a:lnSpc>
            </a:pPr>
            <a:r>
              <a:rPr lang="en-US" altLang="ko-KR" dirty="0" smtClean="0">
                <a:ea typeface="굴림" pitchFamily="50" charset="-127"/>
              </a:rPr>
              <a:t>Mathematical Formulation of SIR model (Kermack,1927)</a:t>
            </a:r>
          </a:p>
          <a:p>
            <a:pPr lvl="1" eaLnBrk="1" hangingPunct="1">
              <a:lnSpc>
                <a:spcPct val="90000"/>
              </a:lnSpc>
            </a:pPr>
            <a:endParaRPr lang="en-US" altLang="ko-KR" sz="1600" dirty="0" smtClean="0">
              <a:ea typeface="굴림" pitchFamily="50" charset="-127"/>
            </a:endParaRPr>
          </a:p>
          <a:p>
            <a:pPr eaLnBrk="1" hangingPunct="1">
              <a:lnSpc>
                <a:spcPct val="90000"/>
              </a:lnSpc>
            </a:pPr>
            <a:endParaRPr lang="en-US" altLang="ko-KR" dirty="0" smtClean="0">
              <a:ea typeface="굴림" pitchFamily="50" charset="-127"/>
            </a:endParaRPr>
          </a:p>
          <a:p>
            <a:pPr eaLnBrk="1" hangingPunct="1">
              <a:lnSpc>
                <a:spcPct val="90000"/>
              </a:lnSpc>
            </a:pPr>
            <a:endParaRPr lang="en-US" altLang="ko-KR" dirty="0" smtClean="0">
              <a:ea typeface="굴림" pitchFamily="50" charset="-127"/>
            </a:endParaRPr>
          </a:p>
          <a:p>
            <a:pPr lvl="1" eaLnBrk="1" hangingPunct="1">
              <a:lnSpc>
                <a:spcPct val="90000"/>
              </a:lnSpc>
            </a:pPr>
            <a:endParaRPr lang="en-US" altLang="ko-KR" sz="2000" dirty="0" smtClean="0">
              <a:ea typeface="굴림" pitchFamily="50" charset="-127"/>
            </a:endParaRPr>
          </a:p>
          <a:p>
            <a:pPr lvl="1" eaLnBrk="1" hangingPunct="1">
              <a:lnSpc>
                <a:spcPct val="90000"/>
              </a:lnSpc>
              <a:buFontTx/>
              <a:buNone/>
            </a:pPr>
            <a:endParaRPr lang="en-US" altLang="ko-KR" dirty="0" smtClean="0">
              <a:ea typeface="굴림" pitchFamily="50" charset="-127"/>
            </a:endParaRPr>
          </a:p>
        </p:txBody>
      </p:sp>
      <p:sp>
        <p:nvSpPr>
          <p:cNvPr id="3482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hangingPunct="1"/>
            <a:fld id="{FB05A675-B258-4C07-AF0D-3EA15B4A3553}" type="slidenum">
              <a:rPr kumimoji="0" lang="en-US" altLang="ko-KR" smtClean="0">
                <a:latin typeface="Times New Roman" pitchFamily="18" charset="0"/>
              </a:rPr>
              <a:pPr eaLnBrk="1" hangingPunct="1"/>
              <a:t>12</a:t>
            </a:fld>
            <a:endParaRPr kumimoji="0" lang="en-US" altLang="ko-KR" smtClean="0">
              <a:latin typeface="Times New Roman" pitchFamily="18" charset="0"/>
            </a:endParaRPr>
          </a:p>
        </p:txBody>
      </p:sp>
      <p:pic>
        <p:nvPicPr>
          <p:cNvPr id="34825" name="Picture 12" descr="File:Sirsys-p9.png">
            <a:hlinkClick r:id="rId4"/>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211960" y="3311028"/>
            <a:ext cx="4648200" cy="3486150"/>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pic>
      <p:graphicFrame>
        <p:nvGraphicFramePr>
          <p:cNvPr id="34826" name="Object 6"/>
          <p:cNvGraphicFramePr>
            <a:graphicFrameLocks noChangeAspect="1"/>
          </p:cNvGraphicFramePr>
          <p:nvPr>
            <p:extLst>
              <p:ext uri="{D42A27DB-BD31-4B8C-83A1-F6EECF244321}">
                <p14:modId xmlns="" xmlns:p14="http://schemas.microsoft.com/office/powerpoint/2010/main" val="1251965628"/>
              </p:ext>
            </p:extLst>
          </p:nvPr>
        </p:nvGraphicFramePr>
        <p:xfrm>
          <a:off x="1181100" y="3376613"/>
          <a:ext cx="2362200" cy="2982912"/>
        </p:xfrm>
        <a:graphic>
          <a:graphicData uri="http://schemas.openxmlformats.org/presentationml/2006/ole">
            <p:oleObj spid="_x0000_s10497" name="Equation" r:id="rId6" imgW="1409400" imgH="1904760" progId="Equation.3">
              <p:embed/>
            </p:oleObj>
          </a:graphicData>
        </a:graphic>
      </p:graphicFrame>
      <p:sp>
        <p:nvSpPr>
          <p:cNvPr id="34827" name="직사각형 11"/>
          <p:cNvSpPr>
            <a:spLocks noChangeArrowheads="1"/>
          </p:cNvSpPr>
          <p:nvPr/>
        </p:nvSpPr>
        <p:spPr bwMode="auto">
          <a:xfrm>
            <a:off x="5292080" y="3750003"/>
            <a:ext cx="4099200" cy="307777"/>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p>
            <a:pPr algn="ctr" latinLnBrk="0"/>
            <a:r>
              <a:rPr kumimoji="0" lang="en-US" altLang="ko-KR" sz="1400" b="1" dirty="0"/>
              <a:t>S(t</a:t>
            </a:r>
            <a:r>
              <a:rPr kumimoji="0" lang="en-US" altLang="ko-KR" sz="1400" b="1" dirty="0" smtClean="0"/>
              <a:t>) : the number of possible authors at time t </a:t>
            </a:r>
            <a:endParaRPr kumimoji="0" lang="ko-KR" altLang="en-US" sz="1400" b="1" dirty="0"/>
          </a:p>
        </p:txBody>
      </p:sp>
      <p:sp>
        <p:nvSpPr>
          <p:cNvPr id="34828" name="직사각형 12"/>
          <p:cNvSpPr>
            <a:spLocks noChangeArrowheads="1"/>
          </p:cNvSpPr>
          <p:nvPr/>
        </p:nvSpPr>
        <p:spPr bwMode="auto">
          <a:xfrm>
            <a:off x="6516216" y="4281262"/>
            <a:ext cx="2439939" cy="523220"/>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square">
            <a:spAutoFit/>
          </a:bodyPr>
          <a:lstStyle/>
          <a:p>
            <a:pPr latinLnBrk="0"/>
            <a:r>
              <a:rPr kumimoji="0" lang="en-US" altLang="ko-KR" sz="1400" b="1" dirty="0"/>
              <a:t>R(t</a:t>
            </a:r>
            <a:r>
              <a:rPr kumimoji="0" lang="en-US" altLang="ko-KR" sz="1400" b="1" dirty="0" smtClean="0"/>
              <a:t>) : the number of recovered authors a time t</a:t>
            </a:r>
            <a:endParaRPr kumimoji="0" lang="ko-KR" altLang="en-US" sz="1400" b="1" dirty="0"/>
          </a:p>
        </p:txBody>
      </p:sp>
      <p:sp>
        <p:nvSpPr>
          <p:cNvPr id="34829" name="직사각형 13"/>
          <p:cNvSpPr>
            <a:spLocks noChangeArrowheads="1"/>
          </p:cNvSpPr>
          <p:nvPr/>
        </p:nvSpPr>
        <p:spPr bwMode="auto">
          <a:xfrm>
            <a:off x="6372200" y="5239048"/>
            <a:ext cx="2448272" cy="523220"/>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square">
            <a:spAutoFit/>
          </a:bodyPr>
          <a:lstStyle/>
          <a:p>
            <a:pPr latinLnBrk="0"/>
            <a:r>
              <a:rPr kumimoji="0" lang="en-US" altLang="ko-KR" sz="1400" b="1" dirty="0"/>
              <a:t>I(t</a:t>
            </a:r>
            <a:r>
              <a:rPr kumimoji="0" lang="en-US" altLang="ko-KR" sz="1400" b="1" dirty="0" smtClean="0"/>
              <a:t>) ; the number of infective authors at time t</a:t>
            </a:r>
            <a:endParaRPr kumimoji="0" lang="ko-KR" altLang="en-US" sz="1400" b="1" dirty="0"/>
          </a:p>
        </p:txBody>
      </p:sp>
      <p:sp>
        <p:nvSpPr>
          <p:cNvPr id="34830" name="Text Box 13"/>
          <p:cNvSpPr txBox="1">
            <a:spLocks noChangeArrowheads="1"/>
          </p:cNvSpPr>
          <p:nvPr/>
        </p:nvSpPr>
        <p:spPr bwMode="auto">
          <a:xfrm>
            <a:off x="0" y="0"/>
            <a:ext cx="23622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latinLnBrk="0" hangingPunct="1">
              <a:spcBef>
                <a:spcPct val="50000"/>
              </a:spcBef>
            </a:pPr>
            <a:r>
              <a:rPr kumimoji="0" lang="en-US" altLang="ko-KR">
                <a:latin typeface="Times New Roman" pitchFamily="18" charset="0"/>
                <a:cs typeface="Times New Roman" pitchFamily="18" charset="0"/>
              </a:rPr>
              <a:t>3. Research Design</a:t>
            </a:r>
          </a:p>
        </p:txBody>
      </p:sp>
    </p:spTree>
    <p:extLst>
      <p:ext uri="{BB962C8B-B14F-4D97-AF65-F5344CB8AC3E}">
        <p14:creationId xmlns="" xmlns:p14="http://schemas.microsoft.com/office/powerpoint/2010/main" val="925814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ko-KR" dirty="0" smtClean="0">
                <a:ea typeface="굴림" pitchFamily="50" charset="-127"/>
              </a:rPr>
              <a:t>Research Framework</a:t>
            </a:r>
          </a:p>
        </p:txBody>
      </p:sp>
      <p:sp>
        <p:nvSpPr>
          <p:cNvPr id="3482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hangingPunct="1"/>
            <a:fld id="{FB05A675-B258-4C07-AF0D-3EA15B4A3553}" type="slidenum">
              <a:rPr kumimoji="0" lang="en-US" altLang="ko-KR" smtClean="0">
                <a:latin typeface="Times New Roman" pitchFamily="18" charset="0"/>
              </a:rPr>
              <a:pPr eaLnBrk="1" hangingPunct="1"/>
              <a:t>13</a:t>
            </a:fld>
            <a:endParaRPr kumimoji="0" lang="en-US" altLang="ko-KR" smtClean="0">
              <a:latin typeface="Times New Roman" pitchFamily="18" charset="0"/>
            </a:endParaRPr>
          </a:p>
        </p:txBody>
      </p:sp>
      <p:sp>
        <p:nvSpPr>
          <p:cNvPr id="34830" name="Text Box 13"/>
          <p:cNvSpPr txBox="1">
            <a:spLocks noChangeArrowheads="1"/>
          </p:cNvSpPr>
          <p:nvPr/>
        </p:nvSpPr>
        <p:spPr bwMode="auto">
          <a:xfrm>
            <a:off x="0" y="0"/>
            <a:ext cx="23622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latinLnBrk="0" hangingPunct="1">
              <a:spcBef>
                <a:spcPct val="50000"/>
              </a:spcBef>
            </a:pPr>
            <a:r>
              <a:rPr kumimoji="0" lang="en-US" altLang="ko-KR">
                <a:latin typeface="Times New Roman" pitchFamily="18" charset="0"/>
                <a:cs typeface="Times New Roman" pitchFamily="18" charset="0"/>
              </a:rPr>
              <a:t>3. Research Design</a:t>
            </a:r>
          </a:p>
        </p:txBody>
      </p:sp>
      <p:sp>
        <p:nvSpPr>
          <p:cNvPr id="17" name="Rectangle 16"/>
          <p:cNvSpPr>
            <a:spLocks noChangeArrowheads="1"/>
          </p:cNvSpPr>
          <p:nvPr/>
        </p:nvSpPr>
        <p:spPr bwMode="auto">
          <a:xfrm>
            <a:off x="3572669" y="1437310"/>
            <a:ext cx="2370931" cy="2227248"/>
          </a:xfrm>
          <a:prstGeom prst="rect">
            <a:avLst/>
          </a:prstGeom>
          <a:solidFill>
            <a:schemeClr val="bg1"/>
          </a:solidFill>
          <a:ln w="9525" algn="ctr">
            <a:solidFill>
              <a:schemeClr val="tx1"/>
            </a:solidFill>
            <a:round/>
            <a:headEnd/>
            <a:tailEnd/>
          </a:ln>
        </p:spPr>
        <p:txBody>
          <a:bodyPr/>
          <a:lstStyle/>
          <a:p>
            <a:pPr latinLnBrk="0"/>
            <a:endParaRPr kumimoji="0" lang="en-US" altLang="ko-KR" dirty="0">
              <a:cs typeface="Times New Roman" pitchFamily="18" charset="0"/>
            </a:endParaRPr>
          </a:p>
        </p:txBody>
      </p:sp>
      <p:sp>
        <p:nvSpPr>
          <p:cNvPr id="18" name="Rectangle 16"/>
          <p:cNvSpPr>
            <a:spLocks noChangeArrowheads="1"/>
          </p:cNvSpPr>
          <p:nvPr/>
        </p:nvSpPr>
        <p:spPr bwMode="auto">
          <a:xfrm>
            <a:off x="6324600" y="1458090"/>
            <a:ext cx="2667000" cy="4572000"/>
          </a:xfrm>
          <a:prstGeom prst="rect">
            <a:avLst/>
          </a:prstGeom>
          <a:solidFill>
            <a:schemeClr val="bg1"/>
          </a:solidFill>
          <a:ln w="9525" algn="ctr">
            <a:solidFill>
              <a:schemeClr val="tx1"/>
            </a:solidFill>
            <a:round/>
            <a:headEnd/>
            <a:tailEnd/>
          </a:ln>
        </p:spPr>
        <p:txBody>
          <a:bodyPr/>
          <a:lstStyle/>
          <a:p>
            <a:pPr latinLnBrk="0"/>
            <a:endParaRPr kumimoji="0" lang="en-US" altLang="ko-KR">
              <a:cs typeface="Times New Roman" pitchFamily="18" charset="0"/>
            </a:endParaRPr>
          </a:p>
        </p:txBody>
      </p:sp>
      <p:sp>
        <p:nvSpPr>
          <p:cNvPr id="19" name="Rectangle 16"/>
          <p:cNvSpPr>
            <a:spLocks noChangeArrowheads="1"/>
          </p:cNvSpPr>
          <p:nvPr/>
        </p:nvSpPr>
        <p:spPr bwMode="auto">
          <a:xfrm>
            <a:off x="381000" y="1412776"/>
            <a:ext cx="2819400" cy="2251782"/>
          </a:xfrm>
          <a:prstGeom prst="rect">
            <a:avLst/>
          </a:prstGeom>
          <a:solidFill>
            <a:schemeClr val="bg1"/>
          </a:solidFill>
          <a:ln w="9525" algn="ctr">
            <a:solidFill>
              <a:schemeClr val="tx1"/>
            </a:solidFill>
            <a:round/>
            <a:headEnd/>
            <a:tailEnd/>
          </a:ln>
        </p:spPr>
        <p:txBody>
          <a:bodyPr/>
          <a:lstStyle/>
          <a:p>
            <a:pPr latinLnBrk="0"/>
            <a:endParaRPr kumimoji="0" lang="en-US" altLang="ko-KR">
              <a:cs typeface="Times New Roman" pitchFamily="18" charset="0"/>
            </a:endParaRPr>
          </a:p>
        </p:txBody>
      </p:sp>
      <p:sp>
        <p:nvSpPr>
          <p:cNvPr id="20" name="Rectangle 17"/>
          <p:cNvSpPr>
            <a:spLocks noChangeArrowheads="1"/>
          </p:cNvSpPr>
          <p:nvPr/>
        </p:nvSpPr>
        <p:spPr bwMode="auto">
          <a:xfrm>
            <a:off x="6400800" y="1485800"/>
            <a:ext cx="2438400" cy="4038600"/>
          </a:xfrm>
          <a:prstGeom prst="rect">
            <a:avLst/>
          </a:prstGeom>
          <a:solidFill>
            <a:schemeClr val="bg1"/>
          </a:solidFill>
          <a:ln>
            <a:noFill/>
          </a:ln>
          <a:extLst>
            <a:ext uri="{91240B29-F687-4F45-9708-019B960494DF}">
              <a14:hiddenLine xmlns="" xmlns:a14="http://schemas.microsoft.com/office/drawing/2010/main" w="9525" algn="ctr">
                <a:solidFill>
                  <a:srgbClr xmlns:mc="http://schemas.openxmlformats.org/markup-compatibility/2006" val="000000" mc:Ignorable=""/>
                </a:solidFill>
                <a:round/>
                <a:headEnd/>
                <a:tailEnd/>
              </a14:hiddenLine>
            </a:ext>
          </a:extLst>
        </p:spPr>
        <p:txBody>
          <a:bodyPr/>
          <a:lstStyle/>
          <a:p>
            <a:pPr algn="ctr" latinLnBrk="0"/>
            <a:r>
              <a:rPr kumimoji="0" lang="en-US" altLang="ko-KR" b="1" dirty="0" smtClean="0">
                <a:solidFill>
                  <a:srgbClr val="000000"/>
                </a:solidFill>
              </a:rPr>
              <a:t>Model Fitting</a:t>
            </a:r>
            <a:endParaRPr kumimoji="0" lang="en-US" altLang="ko-KR" b="1" dirty="0">
              <a:solidFill>
                <a:srgbClr val="000000"/>
              </a:solidFill>
            </a:endParaRPr>
          </a:p>
        </p:txBody>
      </p:sp>
      <p:sp>
        <p:nvSpPr>
          <p:cNvPr id="21" name="Rectangle 32"/>
          <p:cNvSpPr>
            <a:spLocks noChangeArrowheads="1"/>
          </p:cNvSpPr>
          <p:nvPr/>
        </p:nvSpPr>
        <p:spPr bwMode="auto">
          <a:xfrm>
            <a:off x="6588225" y="2180480"/>
            <a:ext cx="2209800" cy="915453"/>
          </a:xfrm>
          <a:prstGeom prst="rect">
            <a:avLst/>
          </a:prstGeom>
          <a:noFill/>
          <a:ln w="9525" algn="ctr">
            <a:solidFill>
              <a:schemeClr val="tx1"/>
            </a:solidFill>
            <a:round/>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a:lstStyle/>
          <a:p>
            <a:pPr latinLnBrk="0"/>
            <a:r>
              <a:rPr kumimoji="0" lang="en-US" altLang="ko-KR" sz="1400" dirty="0">
                <a:solidFill>
                  <a:srgbClr val="000000"/>
                </a:solidFill>
              </a:rPr>
              <a:t>Parameter </a:t>
            </a:r>
            <a:r>
              <a:rPr lang="en-US" altLang="ko-KR" sz="1400" dirty="0">
                <a:solidFill>
                  <a:srgbClr val="000000"/>
                </a:solidFill>
              </a:rPr>
              <a:t>I</a:t>
            </a:r>
            <a:r>
              <a:rPr kumimoji="0" lang="en-US" altLang="ko-KR" sz="1400" dirty="0" smtClean="0">
                <a:solidFill>
                  <a:srgbClr val="000000"/>
                </a:solidFill>
              </a:rPr>
              <a:t>nitialization</a:t>
            </a:r>
            <a:endParaRPr kumimoji="0" lang="en-US" altLang="ko-KR" sz="1400" dirty="0">
              <a:solidFill>
                <a:srgbClr val="000000"/>
              </a:solidFill>
            </a:endParaRPr>
          </a:p>
          <a:p>
            <a:r>
              <a:rPr lang="en-US" altLang="ko-KR" sz="1400" dirty="0" smtClean="0">
                <a:solidFill>
                  <a:srgbClr val="000000"/>
                </a:solidFill>
                <a:latin typeface="Tms Rmn"/>
              </a:rPr>
              <a:t>-Initial </a:t>
            </a:r>
            <a:r>
              <a:rPr lang="en-US" altLang="ko-KR" sz="1400" dirty="0" err="1" smtClean="0">
                <a:solidFill>
                  <a:srgbClr val="000000"/>
                </a:solidFill>
                <a:latin typeface="Tms Rmn"/>
              </a:rPr>
              <a:t>susceptibles</a:t>
            </a:r>
            <a:r>
              <a:rPr lang="en-US" altLang="ko-KR" sz="1400" dirty="0" smtClean="0">
                <a:solidFill>
                  <a:srgbClr val="000000"/>
                </a:solidFill>
                <a:latin typeface="Tms Rmn"/>
              </a:rPr>
              <a:t>, Equation parameters</a:t>
            </a:r>
            <a:endParaRPr lang="en-US" altLang="ko-KR" sz="1400" dirty="0" smtClean="0">
              <a:solidFill>
                <a:srgbClr val="000000"/>
              </a:solidFill>
              <a:latin typeface="Times New Roman"/>
              <a:cs typeface="Times New Roman"/>
            </a:endParaRPr>
          </a:p>
          <a:p>
            <a:endParaRPr kumimoji="0" lang="en-US" altLang="ko-KR" sz="1400" dirty="0">
              <a:solidFill>
                <a:srgbClr val="000000"/>
              </a:solidFill>
            </a:endParaRPr>
          </a:p>
        </p:txBody>
      </p:sp>
      <p:sp>
        <p:nvSpPr>
          <p:cNvPr id="22" name="Rectangle 25"/>
          <p:cNvSpPr>
            <a:spLocks noChangeArrowheads="1"/>
          </p:cNvSpPr>
          <p:nvPr/>
        </p:nvSpPr>
        <p:spPr bwMode="auto">
          <a:xfrm>
            <a:off x="533400" y="1485800"/>
            <a:ext cx="2514600" cy="381000"/>
          </a:xfrm>
          <a:prstGeom prst="rect">
            <a:avLst/>
          </a:prstGeom>
          <a:solidFill>
            <a:schemeClr val="bg1"/>
          </a:solidFill>
          <a:ln>
            <a:noFill/>
          </a:ln>
          <a:extLst>
            <a:ext uri="{91240B29-F687-4F45-9708-019B960494DF}">
              <a14:hiddenLine xmlns="" xmlns:a14="http://schemas.microsoft.com/office/drawing/2010/main" w="9525" algn="ctr">
                <a:solidFill>
                  <a:srgbClr xmlns:mc="http://schemas.openxmlformats.org/markup-compatibility/2006" val="000000" mc:Ignorable=""/>
                </a:solidFill>
                <a:round/>
                <a:headEnd/>
                <a:tailEnd/>
              </a14:hiddenLine>
            </a:ext>
          </a:extLst>
        </p:spPr>
        <p:txBody>
          <a:bodyPr/>
          <a:lstStyle/>
          <a:p>
            <a:pPr algn="ctr" latinLnBrk="0"/>
            <a:r>
              <a:rPr kumimoji="0" lang="en-US" altLang="ko-KR" b="1" dirty="0">
                <a:solidFill>
                  <a:srgbClr val="000000"/>
                </a:solidFill>
              </a:rPr>
              <a:t>Data </a:t>
            </a:r>
            <a:r>
              <a:rPr kumimoji="0" lang="en-US" altLang="ko-KR" b="1" dirty="0" smtClean="0">
                <a:solidFill>
                  <a:srgbClr val="000000"/>
                </a:solidFill>
              </a:rPr>
              <a:t>Collection</a:t>
            </a:r>
            <a:endParaRPr kumimoji="0" lang="en-US" altLang="ko-KR" b="1" dirty="0">
              <a:solidFill>
                <a:srgbClr val="000000"/>
              </a:solidFill>
            </a:endParaRPr>
          </a:p>
        </p:txBody>
      </p:sp>
      <p:sp>
        <p:nvSpPr>
          <p:cNvPr id="23" name="Can 33"/>
          <p:cNvSpPr>
            <a:spLocks noChangeArrowheads="1"/>
          </p:cNvSpPr>
          <p:nvPr/>
        </p:nvSpPr>
        <p:spPr bwMode="auto">
          <a:xfrm>
            <a:off x="1981200" y="2914550"/>
            <a:ext cx="1108363" cy="704850"/>
          </a:xfrm>
          <a:prstGeom prst="can">
            <a:avLst>
              <a:gd name="adj" fmla="val 25000"/>
            </a:avLst>
          </a:prstGeom>
          <a:solidFill>
            <a:schemeClr val="bg1">
              <a:lumMod val="95000"/>
            </a:schemeClr>
          </a:solidFill>
          <a:ln w="9525" algn="ctr">
            <a:solidFill>
              <a:schemeClr val="tx1"/>
            </a:solidFill>
            <a:round/>
            <a:headEnd/>
            <a:tailEnd/>
          </a:ln>
          <a:extLst/>
        </p:spPr>
        <p:txBody>
          <a:bodyPr/>
          <a:lstStyle/>
          <a:p>
            <a:pPr algn="ctr" latinLnBrk="0"/>
            <a:r>
              <a:rPr kumimoji="0" lang="en-US" altLang="ko-KR" sz="1400" dirty="0">
                <a:solidFill>
                  <a:srgbClr val="000000"/>
                </a:solidFill>
              </a:rPr>
              <a:t>Web </a:t>
            </a:r>
            <a:r>
              <a:rPr kumimoji="0" lang="en-US" altLang="ko-KR" sz="1400" dirty="0" smtClean="0">
                <a:solidFill>
                  <a:srgbClr val="000000"/>
                </a:solidFill>
              </a:rPr>
              <a:t>forum</a:t>
            </a:r>
          </a:p>
          <a:p>
            <a:pPr marL="285750" indent="-285750" algn="ctr" latinLnBrk="0">
              <a:buFontTx/>
              <a:buChar char="-"/>
            </a:pPr>
            <a:endParaRPr lang="en-US" altLang="ko-KR" sz="1400" dirty="0" smtClean="0">
              <a:solidFill>
                <a:srgbClr val="000000"/>
              </a:solidFill>
            </a:endParaRPr>
          </a:p>
          <a:p>
            <a:pPr marL="285750" indent="-285750" algn="ctr" latinLnBrk="0">
              <a:buFontTx/>
              <a:buChar char="-"/>
            </a:pPr>
            <a:endParaRPr kumimoji="0" lang="en-US" altLang="ko-KR" sz="1400" dirty="0">
              <a:solidFill>
                <a:srgbClr val="000000"/>
              </a:solidFill>
            </a:endParaRPr>
          </a:p>
        </p:txBody>
      </p:sp>
      <p:sp>
        <p:nvSpPr>
          <p:cNvPr id="24" name="Rectangle 35"/>
          <p:cNvSpPr>
            <a:spLocks noChangeArrowheads="1"/>
          </p:cNvSpPr>
          <p:nvPr/>
        </p:nvSpPr>
        <p:spPr bwMode="auto">
          <a:xfrm>
            <a:off x="3581400" y="4000400"/>
            <a:ext cx="2362200" cy="2057400"/>
          </a:xfrm>
          <a:prstGeom prst="rect">
            <a:avLst/>
          </a:prstGeom>
          <a:noFill/>
          <a:ln w="9525" algn="ctr">
            <a:solidFill>
              <a:schemeClr val="tx1"/>
            </a:solidFill>
            <a:round/>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a:lstStyle/>
          <a:p>
            <a:pPr lvl="0" algn="ctr"/>
            <a:r>
              <a:rPr lang="en-US" altLang="ko-KR" b="1" dirty="0" smtClean="0">
                <a:solidFill>
                  <a:srgbClr val="000000"/>
                </a:solidFill>
              </a:rPr>
              <a:t>Model Setting</a:t>
            </a:r>
            <a:endParaRPr lang="en-US" altLang="ko-KR" b="1" dirty="0">
              <a:solidFill>
                <a:srgbClr val="000000"/>
              </a:solidFill>
            </a:endParaRPr>
          </a:p>
        </p:txBody>
      </p:sp>
      <p:sp>
        <p:nvSpPr>
          <p:cNvPr id="25" name="Rectangle 39"/>
          <p:cNvSpPr>
            <a:spLocks noChangeArrowheads="1"/>
          </p:cNvSpPr>
          <p:nvPr/>
        </p:nvSpPr>
        <p:spPr bwMode="auto">
          <a:xfrm>
            <a:off x="3894819" y="2988887"/>
            <a:ext cx="1757835" cy="526603"/>
          </a:xfrm>
          <a:prstGeom prst="rect">
            <a:avLst/>
          </a:prstGeom>
          <a:noFill/>
          <a:ln w="9525" algn="ctr">
            <a:solidFill>
              <a:schemeClr val="tx1"/>
            </a:solidFill>
            <a:round/>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a:lstStyle/>
          <a:p>
            <a:pPr latinLnBrk="0"/>
            <a:r>
              <a:rPr kumimoji="0" lang="en-US" altLang="ko-KR" sz="1400" dirty="0" smtClean="0">
                <a:solidFill>
                  <a:srgbClr val="000000"/>
                </a:solidFill>
              </a:rPr>
              <a:t>Spiky Topics </a:t>
            </a:r>
            <a:r>
              <a:rPr lang="en-US" altLang="ko-KR" sz="1400" dirty="0">
                <a:solidFill>
                  <a:srgbClr val="000000"/>
                </a:solidFill>
              </a:rPr>
              <a:t>I</a:t>
            </a:r>
            <a:r>
              <a:rPr kumimoji="0" lang="en-US" altLang="ko-KR" sz="1400" dirty="0" smtClean="0">
                <a:solidFill>
                  <a:srgbClr val="000000"/>
                </a:solidFill>
              </a:rPr>
              <a:t>dentification</a:t>
            </a:r>
            <a:endParaRPr kumimoji="0" lang="en-US" altLang="ko-KR" sz="1400" dirty="0">
              <a:solidFill>
                <a:srgbClr val="000000"/>
              </a:solidFill>
            </a:endParaRPr>
          </a:p>
        </p:txBody>
      </p:sp>
      <p:sp>
        <p:nvSpPr>
          <p:cNvPr id="26" name="Rectangle 32"/>
          <p:cNvSpPr>
            <a:spLocks noChangeArrowheads="1"/>
          </p:cNvSpPr>
          <p:nvPr/>
        </p:nvSpPr>
        <p:spPr bwMode="auto">
          <a:xfrm>
            <a:off x="6588225" y="3247153"/>
            <a:ext cx="2209800" cy="904531"/>
          </a:xfrm>
          <a:prstGeom prst="rect">
            <a:avLst/>
          </a:prstGeom>
          <a:noFill/>
          <a:ln w="9525" algn="ctr">
            <a:solidFill>
              <a:schemeClr val="tx1"/>
            </a:solidFill>
            <a:round/>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a:lstStyle/>
          <a:p>
            <a:pPr latinLnBrk="0"/>
            <a:r>
              <a:rPr kumimoji="0" lang="en-US" altLang="ko-KR" sz="1400" dirty="0" smtClean="0">
                <a:solidFill>
                  <a:srgbClr val="000000"/>
                </a:solidFill>
              </a:rPr>
              <a:t>Calculation </a:t>
            </a:r>
          </a:p>
          <a:p>
            <a:pPr latinLnBrk="0"/>
            <a:r>
              <a:rPr kumimoji="0" lang="en-US" altLang="ko-KR" sz="1400" dirty="0" smtClean="0">
                <a:solidFill>
                  <a:srgbClr val="000000"/>
                </a:solidFill>
              </a:rPr>
              <a:t>- Estimation of </a:t>
            </a:r>
            <a:r>
              <a:rPr kumimoji="0" lang="en-US" altLang="ko-KR" sz="1400" dirty="0" err="1" smtClean="0">
                <a:solidFill>
                  <a:srgbClr val="000000"/>
                </a:solidFill>
              </a:rPr>
              <a:t>infectives</a:t>
            </a:r>
            <a:r>
              <a:rPr kumimoji="0" lang="en-US" altLang="ko-KR" sz="1400" dirty="0" smtClean="0">
                <a:solidFill>
                  <a:srgbClr val="000000"/>
                </a:solidFill>
              </a:rPr>
              <a:t> </a:t>
            </a:r>
          </a:p>
          <a:p>
            <a:pPr latinLnBrk="0"/>
            <a:r>
              <a:rPr kumimoji="0" lang="en-US" altLang="ko-KR" sz="1400" dirty="0" smtClean="0">
                <a:solidFill>
                  <a:srgbClr val="000000"/>
                </a:solidFill>
              </a:rPr>
              <a:t> -Objective </a:t>
            </a:r>
            <a:r>
              <a:rPr kumimoji="0" lang="en-US" altLang="ko-KR" sz="1400" dirty="0">
                <a:solidFill>
                  <a:srgbClr val="000000"/>
                </a:solidFill>
              </a:rPr>
              <a:t>function</a:t>
            </a:r>
          </a:p>
        </p:txBody>
      </p:sp>
      <p:sp>
        <p:nvSpPr>
          <p:cNvPr id="27" name="Rectangle 32"/>
          <p:cNvSpPr>
            <a:spLocks noChangeArrowheads="1"/>
          </p:cNvSpPr>
          <p:nvPr/>
        </p:nvSpPr>
        <p:spPr bwMode="auto">
          <a:xfrm>
            <a:off x="6588225" y="4302968"/>
            <a:ext cx="2209800" cy="764232"/>
          </a:xfrm>
          <a:prstGeom prst="rect">
            <a:avLst/>
          </a:prstGeom>
          <a:noFill/>
          <a:ln w="9525" algn="ctr">
            <a:solidFill>
              <a:schemeClr val="tx1"/>
            </a:solidFill>
            <a:round/>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a:lstStyle/>
          <a:p>
            <a:pPr latinLnBrk="0"/>
            <a:r>
              <a:rPr lang="en-US" altLang="ko-KR" sz="1400" dirty="0" smtClean="0">
                <a:solidFill>
                  <a:srgbClr val="000000"/>
                </a:solidFill>
              </a:rPr>
              <a:t>Parameter Adjustment</a:t>
            </a:r>
          </a:p>
          <a:p>
            <a:pPr latinLnBrk="0"/>
            <a:r>
              <a:rPr lang="en-US" altLang="ko-KR" sz="1400" dirty="0" smtClean="0">
                <a:solidFill>
                  <a:srgbClr val="000000"/>
                </a:solidFill>
              </a:rPr>
              <a:t>- based on objective function and algorithm</a:t>
            </a:r>
          </a:p>
        </p:txBody>
      </p:sp>
      <p:cxnSp>
        <p:nvCxnSpPr>
          <p:cNvPr id="28" name="AutoShape 39"/>
          <p:cNvCxnSpPr>
            <a:cxnSpLocks noChangeShapeType="1"/>
            <a:stCxn id="21" idx="2"/>
            <a:endCxn id="26" idx="0"/>
          </p:cNvCxnSpPr>
          <p:nvPr/>
        </p:nvCxnSpPr>
        <p:spPr bwMode="auto">
          <a:xfrm>
            <a:off x="7693125" y="3095933"/>
            <a:ext cx="0" cy="15122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9" name="AutoShape 40"/>
          <p:cNvCxnSpPr>
            <a:cxnSpLocks noChangeShapeType="1"/>
            <a:stCxn id="26" idx="2"/>
            <a:endCxn id="27" idx="0"/>
          </p:cNvCxnSpPr>
          <p:nvPr/>
        </p:nvCxnSpPr>
        <p:spPr bwMode="auto">
          <a:xfrm>
            <a:off x="7693125" y="4151684"/>
            <a:ext cx="0" cy="15128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0" name="AutoShape 41"/>
          <p:cNvCxnSpPr>
            <a:cxnSpLocks noChangeShapeType="1"/>
            <a:stCxn id="27" idx="2"/>
            <a:endCxn id="26" idx="1"/>
          </p:cNvCxnSpPr>
          <p:nvPr/>
        </p:nvCxnSpPr>
        <p:spPr bwMode="auto">
          <a:xfrm rot="5400000" flipH="1">
            <a:off x="6456784" y="3830860"/>
            <a:ext cx="1367781" cy="1104900"/>
          </a:xfrm>
          <a:prstGeom prst="curvedConnector4">
            <a:avLst>
              <a:gd name="adj1" fmla="val -16713"/>
              <a:gd name="adj2" fmla="val 12069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1" name="Rectangle 39"/>
          <p:cNvSpPr>
            <a:spLocks noChangeArrowheads="1"/>
          </p:cNvSpPr>
          <p:nvPr/>
        </p:nvSpPr>
        <p:spPr bwMode="auto">
          <a:xfrm>
            <a:off x="595745" y="2995945"/>
            <a:ext cx="1004455" cy="533400"/>
          </a:xfrm>
          <a:prstGeom prst="rect">
            <a:avLst/>
          </a:prstGeom>
          <a:noFill/>
          <a:ln w="9525" algn="ctr">
            <a:solidFill>
              <a:schemeClr val="tx1"/>
            </a:solidFill>
            <a:round/>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a:lstStyle/>
          <a:p>
            <a:pPr latinLnBrk="0"/>
            <a:r>
              <a:rPr lang="en-US" altLang="ko-KR" sz="1400" dirty="0" smtClean="0">
                <a:solidFill>
                  <a:srgbClr val="000000"/>
                </a:solidFill>
              </a:rPr>
              <a:t>Spider</a:t>
            </a:r>
            <a:endParaRPr kumimoji="0" lang="en-US" altLang="ko-KR" sz="1400" dirty="0">
              <a:solidFill>
                <a:srgbClr val="000000"/>
              </a:solidFill>
            </a:endParaRPr>
          </a:p>
        </p:txBody>
      </p:sp>
      <p:sp>
        <p:nvSpPr>
          <p:cNvPr id="32" name="Flowchart: Multidocument 31"/>
          <p:cNvSpPr/>
          <p:nvPr/>
        </p:nvSpPr>
        <p:spPr>
          <a:xfrm>
            <a:off x="609600" y="2019200"/>
            <a:ext cx="1104900"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forum</a:t>
            </a:r>
            <a:endParaRPr lang="en-US" dirty="0"/>
          </a:p>
        </p:txBody>
      </p:sp>
      <p:sp>
        <p:nvSpPr>
          <p:cNvPr id="33" name="Rectangle 16"/>
          <p:cNvSpPr>
            <a:spLocks noChangeArrowheads="1"/>
          </p:cNvSpPr>
          <p:nvPr/>
        </p:nvSpPr>
        <p:spPr bwMode="auto">
          <a:xfrm>
            <a:off x="381000" y="4001988"/>
            <a:ext cx="2819400" cy="2023684"/>
          </a:xfrm>
          <a:prstGeom prst="rect">
            <a:avLst/>
          </a:prstGeom>
          <a:solidFill>
            <a:schemeClr val="bg1"/>
          </a:solidFill>
          <a:ln w="9525" algn="ctr">
            <a:solidFill>
              <a:schemeClr val="tx1"/>
            </a:solidFill>
            <a:round/>
            <a:headEnd/>
            <a:tailEnd/>
          </a:ln>
        </p:spPr>
        <p:txBody>
          <a:bodyPr/>
          <a:lstStyle/>
          <a:p>
            <a:pPr algn="ctr" latinLnBrk="0"/>
            <a:r>
              <a:rPr kumimoji="0" lang="en-US" altLang="ko-KR" b="1" dirty="0" smtClean="0">
                <a:cs typeface="Times New Roman" pitchFamily="18" charset="0"/>
              </a:rPr>
              <a:t>Topic</a:t>
            </a:r>
            <a:r>
              <a:rPr kumimoji="0" lang="en-US" altLang="ko-KR" dirty="0" smtClean="0">
                <a:cs typeface="Times New Roman" pitchFamily="18" charset="0"/>
              </a:rPr>
              <a:t> </a:t>
            </a:r>
            <a:r>
              <a:rPr kumimoji="0" lang="en-US" altLang="ko-KR" b="1" dirty="0" smtClean="0">
                <a:cs typeface="Times New Roman" pitchFamily="18" charset="0"/>
              </a:rPr>
              <a:t>Extraction</a:t>
            </a:r>
            <a:endParaRPr kumimoji="0" lang="en-US" altLang="ko-KR" b="1" dirty="0">
              <a:cs typeface="Times New Roman" pitchFamily="18" charset="0"/>
            </a:endParaRPr>
          </a:p>
        </p:txBody>
      </p:sp>
      <p:sp>
        <p:nvSpPr>
          <p:cNvPr id="34" name="Rectangle 39"/>
          <p:cNvSpPr>
            <a:spLocks noChangeArrowheads="1"/>
          </p:cNvSpPr>
          <p:nvPr/>
        </p:nvSpPr>
        <p:spPr bwMode="auto">
          <a:xfrm>
            <a:off x="533400" y="4557910"/>
            <a:ext cx="2001981" cy="533400"/>
          </a:xfrm>
          <a:prstGeom prst="rect">
            <a:avLst/>
          </a:prstGeom>
          <a:noFill/>
          <a:ln w="9525" algn="ctr">
            <a:solidFill>
              <a:schemeClr val="tx1"/>
            </a:solidFill>
            <a:round/>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a:lstStyle/>
          <a:p>
            <a:pPr latinLnBrk="0"/>
            <a:r>
              <a:rPr kumimoji="0" lang="en-US" altLang="ko-KR" sz="1400" dirty="0" smtClean="0">
                <a:solidFill>
                  <a:srgbClr val="000000"/>
                </a:solidFill>
              </a:rPr>
              <a:t>Mutual Information :</a:t>
            </a:r>
          </a:p>
          <a:p>
            <a:pPr latinLnBrk="0"/>
            <a:r>
              <a:rPr kumimoji="0" lang="en-US" altLang="ko-KR" sz="1400" dirty="0" smtClean="0">
                <a:solidFill>
                  <a:srgbClr val="000000"/>
                </a:solidFill>
              </a:rPr>
              <a:t> Key phrase Extractor</a:t>
            </a:r>
            <a:endParaRPr kumimoji="0" lang="en-US" altLang="ko-KR" sz="1400" dirty="0">
              <a:solidFill>
                <a:srgbClr val="000000"/>
              </a:solidFill>
            </a:endParaRPr>
          </a:p>
        </p:txBody>
      </p:sp>
      <p:sp>
        <p:nvSpPr>
          <p:cNvPr id="35" name="Rectangle 39"/>
          <p:cNvSpPr>
            <a:spLocks noChangeArrowheads="1"/>
          </p:cNvSpPr>
          <p:nvPr/>
        </p:nvSpPr>
        <p:spPr bwMode="auto">
          <a:xfrm>
            <a:off x="3894818" y="2220090"/>
            <a:ext cx="1767361" cy="533400"/>
          </a:xfrm>
          <a:prstGeom prst="rect">
            <a:avLst/>
          </a:prstGeom>
          <a:noFill/>
          <a:ln w="9525" algn="ctr">
            <a:solidFill>
              <a:schemeClr val="tx1"/>
            </a:solidFill>
            <a:round/>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a:lstStyle/>
          <a:p>
            <a:pPr latinLnBrk="0"/>
            <a:r>
              <a:rPr kumimoji="0" lang="en-US" altLang="ko-KR" sz="1400" dirty="0" smtClean="0">
                <a:solidFill>
                  <a:srgbClr val="000000"/>
                </a:solidFill>
              </a:rPr>
              <a:t>Topic-based Time Series Extraction</a:t>
            </a:r>
          </a:p>
        </p:txBody>
      </p:sp>
      <p:sp>
        <p:nvSpPr>
          <p:cNvPr id="36" name="Can 33"/>
          <p:cNvSpPr>
            <a:spLocks noChangeArrowheads="1"/>
          </p:cNvSpPr>
          <p:nvPr/>
        </p:nvSpPr>
        <p:spPr bwMode="auto">
          <a:xfrm>
            <a:off x="1802823" y="5219600"/>
            <a:ext cx="1245177" cy="609600"/>
          </a:xfrm>
          <a:prstGeom prst="can">
            <a:avLst>
              <a:gd name="adj" fmla="val 25000"/>
            </a:avLst>
          </a:prstGeom>
          <a:solidFill>
            <a:schemeClr val="bg1">
              <a:lumMod val="95000"/>
            </a:schemeClr>
          </a:solidFill>
          <a:ln w="9525" algn="ctr">
            <a:solidFill>
              <a:schemeClr val="tx1"/>
            </a:solidFill>
            <a:round/>
            <a:headEnd/>
            <a:tailEnd/>
          </a:ln>
          <a:extLst/>
        </p:spPr>
        <p:txBody>
          <a:bodyPr/>
          <a:lstStyle/>
          <a:p>
            <a:pPr algn="ctr" latinLnBrk="0"/>
            <a:r>
              <a:rPr lang="en-US" altLang="ko-KR" sz="1400" dirty="0" smtClean="0">
                <a:solidFill>
                  <a:srgbClr val="000000"/>
                </a:solidFill>
              </a:rPr>
              <a:t>Topics</a:t>
            </a:r>
          </a:p>
          <a:p>
            <a:pPr marL="285750" indent="-285750" algn="ctr" latinLnBrk="0">
              <a:buFontTx/>
              <a:buChar char="-"/>
            </a:pPr>
            <a:endParaRPr kumimoji="0" lang="en-US" altLang="ko-KR" sz="1400" dirty="0">
              <a:solidFill>
                <a:srgbClr val="000000"/>
              </a:solidFill>
            </a:endParaRPr>
          </a:p>
        </p:txBody>
      </p:sp>
      <p:sp>
        <p:nvSpPr>
          <p:cNvPr id="37" name="Rectangle 25"/>
          <p:cNvSpPr>
            <a:spLocks noChangeArrowheads="1"/>
          </p:cNvSpPr>
          <p:nvPr/>
        </p:nvSpPr>
        <p:spPr bwMode="auto">
          <a:xfrm>
            <a:off x="3581400" y="1485800"/>
            <a:ext cx="2344688" cy="381000"/>
          </a:xfrm>
          <a:prstGeom prst="rect">
            <a:avLst/>
          </a:prstGeom>
          <a:solidFill>
            <a:schemeClr val="bg1"/>
          </a:solidFill>
          <a:ln>
            <a:noFill/>
          </a:ln>
          <a:extLst>
            <a:ext uri="{91240B29-F687-4F45-9708-019B960494DF}">
              <a14:hiddenLine xmlns="" xmlns:a14="http://schemas.microsoft.com/office/drawing/2010/main" w="9525" algn="ctr">
                <a:solidFill>
                  <a:srgbClr xmlns:mc="http://schemas.openxmlformats.org/markup-compatibility/2006" val="000000" mc:Ignorable=""/>
                </a:solidFill>
                <a:round/>
                <a:headEnd/>
                <a:tailEnd/>
              </a14:hiddenLine>
            </a:ext>
          </a:extLst>
        </p:spPr>
        <p:txBody>
          <a:bodyPr/>
          <a:lstStyle/>
          <a:p>
            <a:pPr algn="ctr" latinLnBrk="0"/>
            <a:r>
              <a:rPr lang="en-US" altLang="ko-KR" b="1" dirty="0" smtClean="0">
                <a:solidFill>
                  <a:srgbClr val="000000"/>
                </a:solidFill>
              </a:rPr>
              <a:t>Time-series Pattern Derivation</a:t>
            </a:r>
            <a:endParaRPr kumimoji="0" lang="en-US" altLang="ko-KR" b="1" dirty="0">
              <a:solidFill>
                <a:srgbClr val="000000"/>
              </a:solidFill>
            </a:endParaRPr>
          </a:p>
        </p:txBody>
      </p:sp>
      <p:sp>
        <p:nvSpPr>
          <p:cNvPr id="38" name="AutoShape 35"/>
          <p:cNvSpPr>
            <a:spLocks noChangeArrowheads="1"/>
          </p:cNvSpPr>
          <p:nvPr/>
        </p:nvSpPr>
        <p:spPr bwMode="auto">
          <a:xfrm>
            <a:off x="1524000" y="3664558"/>
            <a:ext cx="457200" cy="335842"/>
          </a:xfrm>
          <a:prstGeom prst="downArrow">
            <a:avLst>
              <a:gd name="adj1" fmla="val 50000"/>
              <a:gd name="adj2" fmla="val 25000"/>
            </a:avLst>
          </a:prstGeom>
          <a:noFill/>
          <a:ln w="9525" algn="ctr">
            <a:solidFill>
              <a:schemeClr val="tx1"/>
            </a:solidFill>
            <a:miter lim="800000"/>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wrap="none" anchor="ctr"/>
          <a:lstStyle/>
          <a:p>
            <a:pPr algn="ctr" latinLnBrk="0"/>
            <a:endParaRPr kumimoji="0" lang="ko-KR" altLang="en-US">
              <a:solidFill>
                <a:srgbClr val="000000"/>
              </a:solidFill>
            </a:endParaRPr>
          </a:p>
        </p:txBody>
      </p:sp>
      <p:sp>
        <p:nvSpPr>
          <p:cNvPr id="39" name="Folded Corner 38"/>
          <p:cNvSpPr/>
          <p:nvPr/>
        </p:nvSpPr>
        <p:spPr bwMode="auto">
          <a:xfrm>
            <a:off x="6955847" y="5295800"/>
            <a:ext cx="1308388" cy="533400"/>
          </a:xfrm>
          <a:prstGeom prst="foldedCorner">
            <a:avLst/>
          </a:prstGeom>
          <a:solidFill>
            <a:schemeClr val="accent1"/>
          </a:solidFill>
          <a:ln w="9525" algn="ctr">
            <a:solidFill>
              <a:schemeClr val="tx1"/>
            </a:solidFill>
            <a:miter lim="800000"/>
            <a:headEnd/>
            <a:tailEnd/>
          </a:ln>
          <a:extLst/>
        </p:spPr>
        <p:txBody>
          <a:bodyPr wrap="none" rtlCol="0" anchor="ctr"/>
          <a:lstStyle/>
          <a:p>
            <a:pPr lvl="0" algn="ctr"/>
            <a:r>
              <a:rPr lang="en-US" altLang="ko-KR" sz="1400" b="1" dirty="0">
                <a:solidFill>
                  <a:schemeClr val="bg1"/>
                </a:solidFill>
              </a:rPr>
              <a:t>Optimal </a:t>
            </a:r>
            <a:endParaRPr lang="en-US" altLang="ko-KR" sz="1400" b="1" dirty="0" smtClean="0">
              <a:solidFill>
                <a:schemeClr val="bg1"/>
              </a:solidFill>
            </a:endParaRPr>
          </a:p>
          <a:p>
            <a:pPr lvl="0" algn="ctr"/>
            <a:r>
              <a:rPr lang="en-US" altLang="ko-KR" sz="1400" b="1" dirty="0" smtClean="0">
                <a:solidFill>
                  <a:schemeClr val="bg1"/>
                </a:solidFill>
              </a:rPr>
              <a:t>Parameter </a:t>
            </a:r>
            <a:r>
              <a:rPr lang="en-US" altLang="ko-KR" sz="1400" b="1" dirty="0">
                <a:solidFill>
                  <a:schemeClr val="bg1"/>
                </a:solidFill>
              </a:rPr>
              <a:t>set</a:t>
            </a:r>
          </a:p>
        </p:txBody>
      </p:sp>
      <p:cxnSp>
        <p:nvCxnSpPr>
          <p:cNvPr id="40" name="Straight Arrow Connector 39"/>
          <p:cNvCxnSpPr>
            <a:stCxn id="35" idx="2"/>
            <a:endCxn id="25" idx="0"/>
          </p:cNvCxnSpPr>
          <p:nvPr/>
        </p:nvCxnSpPr>
        <p:spPr bwMode="auto">
          <a:xfrm flipH="1">
            <a:off x="4773737" y="2753490"/>
            <a:ext cx="4762" cy="235397"/>
          </a:xfrm>
          <a:prstGeom prst="straightConnector1">
            <a:avLst/>
          </a:prstGeom>
          <a:noFill/>
          <a:ln w="9525">
            <a:solidFill>
              <a:schemeClr val="tx1"/>
            </a:solidFill>
            <a:round/>
            <a:headEnd/>
            <a:tailEnd type="arrow"/>
          </a:ln>
          <a:extLst>
            <a:ext uri="{909E8E84-426E-40DD-AFC4-6F175D3DCCD1}">
              <a14:hiddenFill xmlns="" xmlns:a14="http://schemas.microsoft.com/office/drawing/2010/main">
                <a:noFill/>
              </a14:hiddenFill>
            </a:ext>
          </a:extLst>
        </p:spPr>
      </p:cxnSp>
      <p:cxnSp>
        <p:nvCxnSpPr>
          <p:cNvPr id="41" name="Straight Arrow Connector 40"/>
          <p:cNvCxnSpPr>
            <a:stCxn id="32" idx="2"/>
            <a:endCxn id="31" idx="0"/>
          </p:cNvCxnSpPr>
          <p:nvPr/>
        </p:nvCxnSpPr>
        <p:spPr bwMode="auto">
          <a:xfrm>
            <a:off x="1085219" y="2752343"/>
            <a:ext cx="12754" cy="243602"/>
          </a:xfrm>
          <a:prstGeom prst="straightConnector1">
            <a:avLst/>
          </a:prstGeom>
          <a:noFill/>
          <a:ln w="9525">
            <a:solidFill>
              <a:schemeClr val="tx1"/>
            </a:solidFill>
            <a:round/>
            <a:headEnd/>
            <a:tailEnd type="arrow"/>
          </a:ln>
          <a:extLst>
            <a:ext uri="{909E8E84-426E-40DD-AFC4-6F175D3DCCD1}">
              <a14:hiddenFill xmlns="" xmlns:a14="http://schemas.microsoft.com/office/drawing/2010/main">
                <a:noFill/>
              </a14:hiddenFill>
            </a:ext>
          </a:extLst>
        </p:spPr>
      </p:cxnSp>
      <p:cxnSp>
        <p:nvCxnSpPr>
          <p:cNvPr id="42" name="Elbow Connector 41"/>
          <p:cNvCxnSpPr>
            <a:stCxn id="34" idx="2"/>
            <a:endCxn id="36" idx="2"/>
          </p:cNvCxnSpPr>
          <p:nvPr/>
        </p:nvCxnSpPr>
        <p:spPr bwMode="auto">
          <a:xfrm rot="16200000" flipH="1">
            <a:off x="1452062" y="5173639"/>
            <a:ext cx="433090" cy="268432"/>
          </a:xfrm>
          <a:prstGeom prst="bentConnector2">
            <a:avLst/>
          </a:prstGeom>
          <a:noFill/>
          <a:ln w="9525">
            <a:solidFill>
              <a:schemeClr val="tx1"/>
            </a:solidFill>
            <a:round/>
            <a:headEnd/>
            <a:tailEnd type="arrow"/>
          </a:ln>
          <a:extLst>
            <a:ext uri="{909E8E84-426E-40DD-AFC4-6F175D3DCCD1}">
              <a14:hiddenFill xmlns="" xmlns:a14="http://schemas.microsoft.com/office/drawing/2010/main">
                <a:noFill/>
              </a14:hiddenFill>
            </a:ext>
          </a:extLst>
        </p:spPr>
      </p:cxnSp>
      <p:cxnSp>
        <p:nvCxnSpPr>
          <p:cNvPr id="43" name="Straight Arrow Connector 42"/>
          <p:cNvCxnSpPr>
            <a:stCxn id="27" idx="2"/>
            <a:endCxn id="39" idx="0"/>
          </p:cNvCxnSpPr>
          <p:nvPr/>
        </p:nvCxnSpPr>
        <p:spPr bwMode="auto">
          <a:xfrm flipH="1">
            <a:off x="7610041" y="5067200"/>
            <a:ext cx="83084" cy="228600"/>
          </a:xfrm>
          <a:prstGeom prst="straightConnector1">
            <a:avLst/>
          </a:prstGeom>
          <a:noFill/>
          <a:ln w="9525">
            <a:solidFill>
              <a:schemeClr val="tx1"/>
            </a:solidFill>
            <a:round/>
            <a:headEnd/>
            <a:tailEnd type="arrow"/>
          </a:ln>
          <a:extLst>
            <a:ext uri="{909E8E84-426E-40DD-AFC4-6F175D3DCCD1}">
              <a14:hiddenFill xmlns="" xmlns:a14="http://schemas.microsoft.com/office/drawing/2010/main">
                <a:noFill/>
              </a14:hiddenFill>
            </a:ext>
          </a:extLst>
        </p:spPr>
      </p:cxnSp>
      <p:sp>
        <p:nvSpPr>
          <p:cNvPr id="44" name="Rectangle 32"/>
          <p:cNvSpPr>
            <a:spLocks noChangeArrowheads="1"/>
          </p:cNvSpPr>
          <p:nvPr/>
        </p:nvSpPr>
        <p:spPr bwMode="auto">
          <a:xfrm>
            <a:off x="3810000" y="4457600"/>
            <a:ext cx="1981200" cy="578619"/>
          </a:xfrm>
          <a:prstGeom prst="rect">
            <a:avLst/>
          </a:prstGeom>
          <a:noFill/>
          <a:ln w="9525" algn="ctr">
            <a:solidFill>
              <a:schemeClr val="tx1"/>
            </a:solidFill>
            <a:round/>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a:lstStyle/>
          <a:p>
            <a:pPr latinLnBrk="0"/>
            <a:r>
              <a:rPr lang="en-US" altLang="ko-KR" sz="1400" dirty="0" smtClean="0">
                <a:solidFill>
                  <a:srgbClr val="000000"/>
                </a:solidFill>
              </a:rPr>
              <a:t>Status-change Rules </a:t>
            </a:r>
            <a:r>
              <a:rPr lang="en-US" altLang="ko-KR" sz="1400" dirty="0">
                <a:solidFill>
                  <a:srgbClr val="000000"/>
                </a:solidFill>
              </a:rPr>
              <a:t>D</a:t>
            </a:r>
            <a:r>
              <a:rPr lang="en-US" altLang="ko-KR" sz="1400" dirty="0" smtClean="0">
                <a:solidFill>
                  <a:srgbClr val="000000"/>
                </a:solidFill>
              </a:rPr>
              <a:t>efinition</a:t>
            </a:r>
          </a:p>
        </p:txBody>
      </p:sp>
      <p:sp>
        <p:nvSpPr>
          <p:cNvPr id="45" name="Rectangle 32"/>
          <p:cNvSpPr>
            <a:spLocks noChangeArrowheads="1"/>
          </p:cNvSpPr>
          <p:nvPr/>
        </p:nvSpPr>
        <p:spPr bwMode="auto">
          <a:xfrm>
            <a:off x="3810000" y="5219599"/>
            <a:ext cx="1981200" cy="672207"/>
          </a:xfrm>
          <a:prstGeom prst="rect">
            <a:avLst/>
          </a:prstGeom>
          <a:noFill/>
          <a:ln w="9525" algn="ctr">
            <a:solidFill>
              <a:schemeClr val="tx1"/>
            </a:solidFill>
            <a:round/>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a:lstStyle/>
          <a:p>
            <a:pPr latinLnBrk="0"/>
            <a:r>
              <a:rPr lang="en-US" altLang="ko-KR" sz="1400" dirty="0" smtClean="0">
                <a:solidFill>
                  <a:srgbClr val="000000"/>
                </a:solidFill>
              </a:rPr>
              <a:t>Objective Function &amp; Optimization Algorithm setting</a:t>
            </a:r>
          </a:p>
        </p:txBody>
      </p:sp>
      <p:sp>
        <p:nvSpPr>
          <p:cNvPr id="46" name="Rectangle 39"/>
          <p:cNvSpPr>
            <a:spLocks noChangeArrowheads="1"/>
          </p:cNvSpPr>
          <p:nvPr/>
        </p:nvSpPr>
        <p:spPr bwMode="auto">
          <a:xfrm>
            <a:off x="2029690" y="2043115"/>
            <a:ext cx="1004455" cy="533400"/>
          </a:xfrm>
          <a:prstGeom prst="rect">
            <a:avLst/>
          </a:prstGeom>
          <a:noFill/>
          <a:ln w="9525" algn="ctr">
            <a:solidFill>
              <a:schemeClr val="tx1"/>
            </a:solidFill>
            <a:round/>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a:lstStyle/>
          <a:p>
            <a:pPr latinLnBrk="0"/>
            <a:r>
              <a:rPr kumimoji="0" lang="en-US" altLang="ko-KR" sz="1400" dirty="0" smtClean="0">
                <a:solidFill>
                  <a:srgbClr val="000000"/>
                </a:solidFill>
              </a:rPr>
              <a:t>Parser</a:t>
            </a:r>
            <a:endParaRPr kumimoji="0" lang="en-US" altLang="ko-KR" sz="1400" dirty="0">
              <a:solidFill>
                <a:srgbClr val="000000"/>
              </a:solidFill>
            </a:endParaRPr>
          </a:p>
        </p:txBody>
      </p:sp>
      <p:cxnSp>
        <p:nvCxnSpPr>
          <p:cNvPr id="47" name="Elbow Connector 46"/>
          <p:cNvCxnSpPr>
            <a:stCxn id="31" idx="3"/>
            <a:endCxn id="46" idx="1"/>
          </p:cNvCxnSpPr>
          <p:nvPr/>
        </p:nvCxnSpPr>
        <p:spPr bwMode="auto">
          <a:xfrm flipV="1">
            <a:off x="1600200" y="2309815"/>
            <a:ext cx="429490" cy="952830"/>
          </a:xfrm>
          <a:prstGeom prst="bentConnector3">
            <a:avLst/>
          </a:prstGeom>
          <a:noFill/>
          <a:ln w="9525">
            <a:solidFill>
              <a:schemeClr val="tx1"/>
            </a:solidFill>
            <a:round/>
            <a:headEnd/>
            <a:tailEnd type="arrow"/>
          </a:ln>
          <a:extLst>
            <a:ext uri="{909E8E84-426E-40DD-AFC4-6F175D3DCCD1}">
              <a14:hiddenFill xmlns="" xmlns:a14="http://schemas.microsoft.com/office/drawing/2010/main">
                <a:noFill/>
              </a14:hiddenFill>
            </a:ext>
          </a:extLst>
        </p:spPr>
      </p:cxnSp>
      <p:cxnSp>
        <p:nvCxnSpPr>
          <p:cNvPr id="48" name="Straight Arrow Connector 47"/>
          <p:cNvCxnSpPr>
            <a:stCxn id="46" idx="2"/>
            <a:endCxn id="23" idx="1"/>
          </p:cNvCxnSpPr>
          <p:nvPr/>
        </p:nvCxnSpPr>
        <p:spPr bwMode="auto">
          <a:xfrm>
            <a:off x="2531918" y="2576515"/>
            <a:ext cx="3464" cy="338035"/>
          </a:xfrm>
          <a:prstGeom prst="straightConnector1">
            <a:avLst/>
          </a:prstGeom>
          <a:noFill/>
          <a:ln w="9525">
            <a:solidFill>
              <a:schemeClr val="tx1"/>
            </a:solidFill>
            <a:round/>
            <a:headEnd/>
            <a:tailEnd type="arrow"/>
          </a:ln>
          <a:extLst>
            <a:ext uri="{909E8E84-426E-40DD-AFC4-6F175D3DCCD1}">
              <a14:hiddenFill xmlns="" xmlns:a14="http://schemas.microsoft.com/office/drawing/2010/main">
                <a:noFill/>
              </a14:hiddenFill>
            </a:ext>
          </a:extLst>
        </p:spPr>
      </p:cxnSp>
      <p:cxnSp>
        <p:nvCxnSpPr>
          <p:cNvPr id="49" name="Straight Arrow Connector 48"/>
          <p:cNvCxnSpPr>
            <a:stCxn id="44" idx="2"/>
            <a:endCxn id="45" idx="0"/>
          </p:cNvCxnSpPr>
          <p:nvPr/>
        </p:nvCxnSpPr>
        <p:spPr bwMode="auto">
          <a:xfrm>
            <a:off x="4800600" y="5036219"/>
            <a:ext cx="0" cy="183380"/>
          </a:xfrm>
          <a:prstGeom prst="straightConnector1">
            <a:avLst/>
          </a:prstGeom>
          <a:noFill/>
          <a:ln w="9525">
            <a:solidFill>
              <a:schemeClr val="tx1"/>
            </a:solidFill>
            <a:round/>
            <a:headEnd/>
            <a:tailEnd type="arrow"/>
          </a:ln>
          <a:extLst>
            <a:ext uri="{909E8E84-426E-40DD-AFC4-6F175D3DCCD1}">
              <a14:hiddenFill xmlns="" xmlns:a14="http://schemas.microsoft.com/office/drawing/2010/main">
                <a:noFill/>
              </a14:hiddenFill>
            </a:ext>
          </a:extLst>
        </p:spPr>
      </p:cxnSp>
      <p:sp>
        <p:nvSpPr>
          <p:cNvPr id="50" name="AutoShape 35"/>
          <p:cNvSpPr>
            <a:spLocks noChangeArrowheads="1"/>
          </p:cNvSpPr>
          <p:nvPr/>
        </p:nvSpPr>
        <p:spPr bwMode="auto">
          <a:xfrm>
            <a:off x="4495800" y="3664558"/>
            <a:ext cx="457200" cy="335842"/>
          </a:xfrm>
          <a:prstGeom prst="downArrow">
            <a:avLst>
              <a:gd name="adj1" fmla="val 50000"/>
              <a:gd name="adj2" fmla="val 25000"/>
            </a:avLst>
          </a:prstGeom>
          <a:noFill/>
          <a:ln w="9525" algn="ctr">
            <a:solidFill>
              <a:schemeClr val="tx1"/>
            </a:solidFill>
            <a:miter lim="800000"/>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wrap="none" anchor="ctr"/>
          <a:lstStyle/>
          <a:p>
            <a:pPr algn="ctr" latinLnBrk="0"/>
            <a:endParaRPr kumimoji="0" lang="ko-KR" altLang="en-US">
              <a:solidFill>
                <a:srgbClr val="000000"/>
              </a:solidFill>
            </a:endParaRPr>
          </a:p>
        </p:txBody>
      </p:sp>
      <p:sp>
        <p:nvSpPr>
          <p:cNvPr id="51" name="Striped Right Arrow 50"/>
          <p:cNvSpPr/>
          <p:nvPr/>
        </p:nvSpPr>
        <p:spPr bwMode="auto">
          <a:xfrm>
            <a:off x="3200400" y="3266975"/>
            <a:ext cx="381000" cy="1190625"/>
          </a:xfrm>
          <a:prstGeom prst="stripedRightArrow">
            <a:avLst/>
          </a:prstGeom>
          <a:noFill/>
          <a:ln w="9525" algn="ctr">
            <a:solidFill>
              <a:schemeClr val="tx1"/>
            </a:solidFill>
            <a:miter lim="800000"/>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wrap="none" rtlCol="0" anchor="ctr"/>
          <a:lstStyle/>
          <a:p>
            <a:pPr algn="ctr" latinLnBrk="0"/>
            <a:endParaRPr kumimoji="0" lang="en-US">
              <a:solidFill>
                <a:srgbClr val="000000"/>
              </a:solidFill>
            </a:endParaRPr>
          </a:p>
        </p:txBody>
      </p:sp>
      <p:sp>
        <p:nvSpPr>
          <p:cNvPr id="52" name="Striped Right Arrow 51"/>
          <p:cNvSpPr/>
          <p:nvPr/>
        </p:nvSpPr>
        <p:spPr bwMode="auto">
          <a:xfrm>
            <a:off x="5957455" y="3419375"/>
            <a:ext cx="381000" cy="1190625"/>
          </a:xfrm>
          <a:prstGeom prst="stripedRightArrow">
            <a:avLst/>
          </a:prstGeom>
          <a:noFill/>
          <a:ln w="9525" algn="ctr">
            <a:solidFill>
              <a:schemeClr val="tx1"/>
            </a:solidFill>
            <a:miter lim="800000"/>
            <a:headEnd/>
            <a:tailEnd/>
          </a:ln>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wrap="none" rtlCol="0" anchor="ctr"/>
          <a:lstStyle/>
          <a:p>
            <a:pPr algn="ctr" latinLnBrk="0"/>
            <a:endParaRPr kumimoji="0" lang="en-US">
              <a:solidFill>
                <a:srgbClr val="000000"/>
              </a:solidFill>
            </a:endParaRPr>
          </a:p>
        </p:txBody>
      </p:sp>
    </p:spTree>
    <p:extLst>
      <p:ext uri="{BB962C8B-B14F-4D97-AF65-F5344CB8AC3E}">
        <p14:creationId xmlns="" xmlns:p14="http://schemas.microsoft.com/office/powerpoint/2010/main" val="1234915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제목 1"/>
          <p:cNvSpPr>
            <a:spLocks noGrp="1"/>
          </p:cNvSpPr>
          <p:nvPr>
            <p:ph type="title"/>
          </p:nvPr>
        </p:nvSpPr>
        <p:spPr/>
        <p:txBody>
          <a:bodyPr/>
          <a:lstStyle/>
          <a:p>
            <a:r>
              <a:rPr lang="en-US" altLang="ko-KR" smtClean="0">
                <a:ea typeface="굴림" pitchFamily="50" charset="-127"/>
              </a:rPr>
              <a:t>Parameter Estimation</a:t>
            </a:r>
            <a:endParaRPr lang="ko-KR" altLang="en-US" smtClean="0">
              <a:ea typeface="굴림" pitchFamily="50" charset="-127"/>
            </a:endParaRPr>
          </a:p>
        </p:txBody>
      </p:sp>
      <p:sp>
        <p:nvSpPr>
          <p:cNvPr id="45059" name="내용 개체 틀 2"/>
          <p:cNvSpPr>
            <a:spLocks noGrp="1"/>
          </p:cNvSpPr>
          <p:nvPr>
            <p:ph idx="1"/>
          </p:nvPr>
        </p:nvSpPr>
        <p:spPr/>
        <p:txBody>
          <a:bodyPr/>
          <a:lstStyle/>
          <a:p>
            <a:r>
              <a:rPr lang="en-US" altLang="ko-KR" dirty="0" smtClean="0">
                <a:ea typeface="굴림" pitchFamily="50" charset="-127"/>
              </a:rPr>
              <a:t>Fitting procedures</a:t>
            </a:r>
          </a:p>
          <a:p>
            <a:pPr lvl="1"/>
            <a:r>
              <a:rPr lang="en-US" altLang="ko-KR" dirty="0" smtClean="0">
                <a:ea typeface="굴림" pitchFamily="50" charset="-127"/>
              </a:rPr>
              <a:t>There is no closed-form solution to a non-linear problem</a:t>
            </a:r>
          </a:p>
          <a:p>
            <a:pPr lvl="2"/>
            <a:r>
              <a:rPr lang="en-US" altLang="ko-KR" dirty="0" smtClean="0">
                <a:ea typeface="굴림" pitchFamily="50" charset="-127"/>
              </a:rPr>
              <a:t>Instead, numerical algorithms are used to find the value of the parameters that minimize the objective</a:t>
            </a:r>
          </a:p>
          <a:p>
            <a:pPr lvl="1"/>
            <a:r>
              <a:rPr lang="en-US" altLang="ko-KR" dirty="0" smtClean="0">
                <a:ea typeface="굴림" pitchFamily="50" charset="-127"/>
              </a:rPr>
              <a:t>χ2 goodness-of-fit, which is based on minimizing the statistic, sum of square error, is adopted</a:t>
            </a:r>
          </a:p>
          <a:p>
            <a:pPr lvl="1"/>
            <a:endParaRPr lang="en-US" altLang="ko-KR" sz="2000" dirty="0" smtClean="0">
              <a:ea typeface="굴림" pitchFamily="50" charset="-127"/>
            </a:endParaRPr>
          </a:p>
          <a:p>
            <a:pPr lvl="1"/>
            <a:endParaRPr lang="en-US" altLang="ko-KR" sz="2000" dirty="0">
              <a:ea typeface="굴림" pitchFamily="50" charset="-127"/>
            </a:endParaRPr>
          </a:p>
          <a:p>
            <a:pPr lvl="1"/>
            <a:endParaRPr lang="en-US" altLang="ko-KR" sz="2000" dirty="0" smtClean="0">
              <a:ea typeface="굴림" pitchFamily="50" charset="-127"/>
            </a:endParaRPr>
          </a:p>
          <a:p>
            <a:pPr lvl="1"/>
            <a:endParaRPr lang="en-US" altLang="ko-KR" sz="2000" dirty="0">
              <a:ea typeface="굴림" pitchFamily="50" charset="-127"/>
            </a:endParaRPr>
          </a:p>
          <a:p>
            <a:pPr lvl="1"/>
            <a:endParaRPr lang="en-US" altLang="ko-KR" sz="2000" dirty="0" smtClean="0">
              <a:ea typeface="굴림" pitchFamily="50" charset="-127"/>
            </a:endParaRPr>
          </a:p>
          <a:p>
            <a:pPr lvl="1"/>
            <a:endParaRPr lang="en-US" altLang="ko-KR" sz="2000" dirty="0">
              <a:ea typeface="굴림" pitchFamily="50" charset="-127"/>
            </a:endParaRPr>
          </a:p>
          <a:p>
            <a:pPr lvl="1"/>
            <a:endParaRPr lang="en-US" altLang="ko-KR" sz="2000" dirty="0" smtClean="0">
              <a:ea typeface="굴림" pitchFamily="50" charset="-127"/>
            </a:endParaRPr>
          </a:p>
          <a:p>
            <a:pPr lvl="1"/>
            <a:r>
              <a:rPr lang="en-US" altLang="ko-KR" dirty="0">
                <a:ea typeface="굴림" pitchFamily="50" charset="-127"/>
              </a:rPr>
              <a:t>Genetic </a:t>
            </a:r>
            <a:r>
              <a:rPr lang="en-US" altLang="ko-KR" dirty="0" smtClean="0">
                <a:ea typeface="굴림" pitchFamily="50" charset="-127"/>
              </a:rPr>
              <a:t>algorithm is adopted </a:t>
            </a:r>
            <a:r>
              <a:rPr lang="en-US" altLang="ko-KR" dirty="0">
                <a:ea typeface="굴림" pitchFamily="50" charset="-127"/>
              </a:rPr>
              <a:t>for estimation tool</a:t>
            </a:r>
          </a:p>
          <a:p>
            <a:pPr lvl="1"/>
            <a:endParaRPr lang="en-US" altLang="ko-KR" sz="2000" dirty="0" smtClean="0">
              <a:ea typeface="굴림" pitchFamily="50" charset="-127"/>
            </a:endParaRPr>
          </a:p>
          <a:p>
            <a:pPr lvl="1"/>
            <a:endParaRPr lang="en-US" altLang="ko-KR" sz="2000" dirty="0">
              <a:ea typeface="굴림" pitchFamily="50" charset="-127"/>
            </a:endParaRPr>
          </a:p>
          <a:p>
            <a:pPr lvl="1"/>
            <a:endParaRPr lang="en-US" altLang="ko-KR" sz="2000" dirty="0" smtClean="0">
              <a:ea typeface="굴림" pitchFamily="50" charset="-127"/>
            </a:endParaRPr>
          </a:p>
          <a:p>
            <a:pPr lvl="1"/>
            <a:endParaRPr lang="en-US" altLang="ko-KR" sz="2000" dirty="0">
              <a:ea typeface="굴림" pitchFamily="50" charset="-127"/>
            </a:endParaRPr>
          </a:p>
          <a:p>
            <a:pPr lvl="1"/>
            <a:endParaRPr lang="en-US" altLang="ko-KR" sz="2000" dirty="0" smtClean="0">
              <a:ea typeface="굴림" pitchFamily="50" charset="-127"/>
            </a:endParaRPr>
          </a:p>
          <a:p>
            <a:pPr lvl="1"/>
            <a:endParaRPr lang="en-US" altLang="ko-KR" sz="2000" dirty="0">
              <a:ea typeface="굴림" pitchFamily="50" charset="-127"/>
            </a:endParaRPr>
          </a:p>
        </p:txBody>
      </p:sp>
      <p:sp>
        <p:nvSpPr>
          <p:cNvPr id="45060" name="슬라이드 번호 개체 틀 3"/>
          <p:cNvSpPr>
            <a:spLocks noGrp="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hangingPunct="1"/>
            <a:fld id="{984D6F40-D865-45E6-BA00-5372F7F9AAE9}" type="slidenum">
              <a:rPr kumimoji="0" lang="en-US" altLang="ko-KR" smtClean="0">
                <a:latin typeface="Times New Roman" pitchFamily="18" charset="0"/>
              </a:rPr>
              <a:pPr eaLnBrk="1" hangingPunct="1"/>
              <a:t>14</a:t>
            </a:fld>
            <a:endParaRPr kumimoji="0" lang="en-US" altLang="ko-KR" smtClean="0">
              <a:latin typeface="Times New Roman" pitchFamily="18" charset="0"/>
            </a:endParaRPr>
          </a:p>
        </p:txBody>
      </p:sp>
      <p:sp>
        <p:nvSpPr>
          <p:cNvPr id="45061" name="Text Box 13"/>
          <p:cNvSpPr txBox="1">
            <a:spLocks noChangeArrowheads="1"/>
          </p:cNvSpPr>
          <p:nvPr/>
        </p:nvSpPr>
        <p:spPr bwMode="auto">
          <a:xfrm>
            <a:off x="0" y="0"/>
            <a:ext cx="23622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latinLnBrk="0" hangingPunct="1">
              <a:spcBef>
                <a:spcPct val="50000"/>
              </a:spcBef>
            </a:pPr>
            <a:r>
              <a:rPr kumimoji="0" lang="en-US" altLang="ko-KR">
                <a:latin typeface="Times New Roman" pitchFamily="18" charset="0"/>
                <a:cs typeface="Times New Roman" pitchFamily="18" charset="0"/>
              </a:rPr>
              <a:t>3. Research Design</a:t>
            </a:r>
          </a:p>
        </p:txBody>
      </p:sp>
      <p:graphicFrame>
        <p:nvGraphicFramePr>
          <p:cNvPr id="45062" name="Object 7"/>
          <p:cNvGraphicFramePr>
            <a:graphicFrameLocks noChangeAspect="1"/>
          </p:cNvGraphicFramePr>
          <p:nvPr>
            <p:extLst>
              <p:ext uri="{D42A27DB-BD31-4B8C-83A1-F6EECF244321}">
                <p14:modId xmlns="" xmlns:p14="http://schemas.microsoft.com/office/powerpoint/2010/main" val="3738214577"/>
              </p:ext>
            </p:extLst>
          </p:nvPr>
        </p:nvGraphicFramePr>
        <p:xfrm>
          <a:off x="1331640" y="3140968"/>
          <a:ext cx="4876800" cy="2095500"/>
        </p:xfrm>
        <a:graphic>
          <a:graphicData uri="http://schemas.openxmlformats.org/presentationml/2006/ole">
            <p:oleObj spid="_x0000_s19544" name="Equation" r:id="rId4" imgW="3187440" imgH="1371600" progId="Equation.3">
              <p:embed/>
            </p:oleObj>
          </a:graphicData>
        </a:graphic>
      </p:graphicFrame>
    </p:spTree>
    <p:extLst>
      <p:ext uri="{BB962C8B-B14F-4D97-AF65-F5344CB8AC3E}">
        <p14:creationId xmlns="" xmlns:p14="http://schemas.microsoft.com/office/powerpoint/2010/main" val="2975677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ko-KR" smtClean="0">
                <a:ea typeface="굴림" pitchFamily="50" charset="-127"/>
              </a:rPr>
              <a:t>Validation Metrics</a:t>
            </a:r>
          </a:p>
        </p:txBody>
      </p:sp>
      <p:sp>
        <p:nvSpPr>
          <p:cNvPr id="46083" name="Rectangle 3"/>
          <p:cNvSpPr>
            <a:spLocks noGrp="1" noChangeArrowheads="1"/>
          </p:cNvSpPr>
          <p:nvPr>
            <p:ph idx="1"/>
          </p:nvPr>
        </p:nvSpPr>
        <p:spPr/>
        <p:txBody>
          <a:bodyPr/>
          <a:lstStyle/>
          <a:p>
            <a:r>
              <a:rPr lang="en-US" altLang="ko-KR" dirty="0" smtClean="0">
                <a:ea typeface="굴림" pitchFamily="50" charset="-127"/>
              </a:rPr>
              <a:t>The goodness of fit of the model (Bass, 1969)</a:t>
            </a:r>
          </a:p>
          <a:p>
            <a:pPr lvl="1"/>
            <a:r>
              <a:rPr lang="en-US" altLang="ko-KR" dirty="0" smtClean="0">
                <a:ea typeface="굴림" pitchFamily="50" charset="-127"/>
              </a:rPr>
              <a:t>It is estimated from whole data; in particular, the fit of the epidemic diffusion curve to the time series data, </a:t>
            </a:r>
          </a:p>
          <a:p>
            <a:pPr lvl="1"/>
            <a:endParaRPr lang="en-US" altLang="ko-KR" dirty="0">
              <a:ea typeface="굴림" pitchFamily="50" charset="-127"/>
            </a:endParaRPr>
          </a:p>
          <a:p>
            <a:pPr lvl="1"/>
            <a:endParaRPr lang="en-US" altLang="ko-KR" dirty="0" smtClean="0">
              <a:ea typeface="굴림" pitchFamily="50" charset="-127"/>
            </a:endParaRPr>
          </a:p>
          <a:p>
            <a:pPr lvl="1"/>
            <a:endParaRPr lang="en-US" altLang="ko-KR" dirty="0">
              <a:ea typeface="굴림" pitchFamily="50" charset="-127"/>
            </a:endParaRPr>
          </a:p>
          <a:p>
            <a:pPr lvl="1"/>
            <a:endParaRPr lang="en-US" altLang="ko-KR" dirty="0" smtClean="0">
              <a:ea typeface="굴림" pitchFamily="50" charset="-127"/>
            </a:endParaRPr>
          </a:p>
          <a:p>
            <a:pPr lvl="1"/>
            <a:endParaRPr lang="en-US" altLang="ko-KR" dirty="0">
              <a:ea typeface="굴림" pitchFamily="50" charset="-127"/>
            </a:endParaRPr>
          </a:p>
          <a:p>
            <a:pPr lvl="1"/>
            <a:endParaRPr lang="en-US" altLang="ko-KR" dirty="0" smtClean="0">
              <a:ea typeface="굴림" pitchFamily="50" charset="-127"/>
            </a:endParaRPr>
          </a:p>
          <a:p>
            <a:pPr lvl="1"/>
            <a:endParaRPr lang="en-US" altLang="ko-KR" dirty="0">
              <a:ea typeface="굴림" pitchFamily="50" charset="-127"/>
            </a:endParaRPr>
          </a:p>
          <a:p>
            <a:pPr lvl="1"/>
            <a:endParaRPr lang="en-US" altLang="ko-KR" dirty="0" smtClean="0">
              <a:ea typeface="굴림" pitchFamily="50" charset="-127"/>
            </a:endParaRPr>
          </a:p>
          <a:p>
            <a:pPr lvl="2"/>
            <a:endParaRPr lang="en-US" altLang="ko-KR" sz="1200" dirty="0" smtClean="0">
              <a:ea typeface="굴림" pitchFamily="50" charset="-127"/>
            </a:endParaRPr>
          </a:p>
          <a:p>
            <a:pPr lvl="1"/>
            <a:endParaRPr lang="en-US" altLang="ko-KR" dirty="0" smtClean="0">
              <a:ea typeface="굴림" pitchFamily="50" charset="-127"/>
            </a:endParaRPr>
          </a:p>
          <a:p>
            <a:endParaRPr lang="en-US" altLang="ko-KR" dirty="0" smtClean="0">
              <a:ea typeface="굴림" pitchFamily="50" charset="-127"/>
            </a:endParaRPr>
          </a:p>
          <a:p>
            <a:endParaRPr lang="en-US" altLang="ko-KR" dirty="0" smtClean="0">
              <a:ea typeface="굴림" pitchFamily="50" charset="-127"/>
            </a:endParaRPr>
          </a:p>
          <a:p>
            <a:endParaRPr lang="en-US" altLang="ko-KR" dirty="0" smtClean="0">
              <a:ea typeface="굴림" pitchFamily="50" charset="-127"/>
            </a:endParaRPr>
          </a:p>
          <a:p>
            <a:endParaRPr lang="en-US" altLang="ko-KR" dirty="0" smtClean="0">
              <a:ea typeface="굴림" pitchFamily="50" charset="-127"/>
            </a:endParaRPr>
          </a:p>
          <a:p>
            <a:pPr lvl="1"/>
            <a:endParaRPr lang="en-US" altLang="ko-KR" dirty="0" smtClean="0">
              <a:ea typeface="굴림" pitchFamily="50" charset="-127"/>
            </a:endParaRPr>
          </a:p>
        </p:txBody>
      </p:sp>
      <p:sp>
        <p:nvSpPr>
          <p:cNvPr id="46084" name="슬라이드 번호 개체 틀 3"/>
          <p:cNvSpPr>
            <a:spLocks noGrp="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hangingPunct="1"/>
            <a:fld id="{56CE07BE-3863-4BD6-9437-555C720D0711}" type="slidenum">
              <a:rPr kumimoji="0" lang="en-US" altLang="ko-KR" smtClean="0">
                <a:latin typeface="Times New Roman" pitchFamily="18" charset="0"/>
              </a:rPr>
              <a:pPr eaLnBrk="1" hangingPunct="1"/>
              <a:t>15</a:t>
            </a:fld>
            <a:endParaRPr kumimoji="0" lang="en-US" altLang="ko-KR" dirty="0" smtClean="0">
              <a:latin typeface="Times New Roman" pitchFamily="18" charset="0"/>
            </a:endParaRPr>
          </a:p>
        </p:txBody>
      </p:sp>
      <p:graphicFrame>
        <p:nvGraphicFramePr>
          <p:cNvPr id="46085" name="Object 7"/>
          <p:cNvGraphicFramePr>
            <a:graphicFrameLocks noChangeAspect="1"/>
          </p:cNvGraphicFramePr>
          <p:nvPr>
            <p:extLst>
              <p:ext uri="{D42A27DB-BD31-4B8C-83A1-F6EECF244321}">
                <p14:modId xmlns="" xmlns:p14="http://schemas.microsoft.com/office/powerpoint/2010/main" val="2663176121"/>
              </p:ext>
            </p:extLst>
          </p:nvPr>
        </p:nvGraphicFramePr>
        <p:xfrm>
          <a:off x="1331640" y="2348880"/>
          <a:ext cx="3675063" cy="2236787"/>
        </p:xfrm>
        <a:graphic>
          <a:graphicData uri="http://schemas.openxmlformats.org/presentationml/2006/ole">
            <p:oleObj spid="_x0000_s20652" name="Equation" r:id="rId3" imgW="2666880" imgH="1625400" progId="Equation.3">
              <p:embed/>
            </p:oleObj>
          </a:graphicData>
        </a:graphic>
      </p:graphicFrame>
      <p:sp>
        <p:nvSpPr>
          <p:cNvPr id="46086" name="Text Box 13"/>
          <p:cNvSpPr txBox="1">
            <a:spLocks noChangeArrowheads="1"/>
          </p:cNvSpPr>
          <p:nvPr/>
        </p:nvSpPr>
        <p:spPr bwMode="auto">
          <a:xfrm>
            <a:off x="0" y="0"/>
            <a:ext cx="23622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latinLnBrk="0" hangingPunct="1">
              <a:spcBef>
                <a:spcPct val="50000"/>
              </a:spcBef>
            </a:pPr>
            <a:r>
              <a:rPr kumimoji="0" lang="en-US" altLang="ko-KR">
                <a:latin typeface="Times New Roman" pitchFamily="18" charset="0"/>
                <a:cs typeface="Times New Roman" pitchFamily="18" charset="0"/>
              </a:rPr>
              <a:t>3. Research Design</a:t>
            </a:r>
          </a:p>
        </p:txBody>
      </p:sp>
      <p:graphicFrame>
        <p:nvGraphicFramePr>
          <p:cNvPr id="46087" name="Object 4"/>
          <p:cNvGraphicFramePr>
            <a:graphicFrameLocks noChangeAspect="1"/>
          </p:cNvGraphicFramePr>
          <p:nvPr>
            <p:extLst>
              <p:ext uri="{D42A27DB-BD31-4B8C-83A1-F6EECF244321}">
                <p14:modId xmlns="" xmlns:p14="http://schemas.microsoft.com/office/powerpoint/2010/main" val="1097562905"/>
              </p:ext>
            </p:extLst>
          </p:nvPr>
        </p:nvGraphicFramePr>
        <p:xfrm>
          <a:off x="1331640" y="4869160"/>
          <a:ext cx="2979738" cy="1184275"/>
        </p:xfrm>
        <a:graphic>
          <a:graphicData uri="http://schemas.openxmlformats.org/presentationml/2006/ole">
            <p:oleObj spid="_x0000_s20653" name="수식" r:id="rId4" imgW="2057400" imgH="838200" progId="Equation.3">
              <p:embed/>
            </p:oleObj>
          </a:graphicData>
        </a:graphic>
      </p:graphicFrame>
    </p:spTree>
    <p:extLst>
      <p:ext uri="{BB962C8B-B14F-4D97-AF65-F5344CB8AC3E}">
        <p14:creationId xmlns="" xmlns:p14="http://schemas.microsoft.com/office/powerpoint/2010/main" val="1262118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제목 1"/>
          <p:cNvSpPr>
            <a:spLocks noGrp="1"/>
          </p:cNvSpPr>
          <p:nvPr>
            <p:ph type="title"/>
          </p:nvPr>
        </p:nvSpPr>
        <p:spPr/>
        <p:txBody>
          <a:bodyPr/>
          <a:lstStyle/>
          <a:p>
            <a:r>
              <a:rPr lang="en-US" altLang="ko-KR" dirty="0">
                <a:solidFill>
                  <a:srgbClr val="000000"/>
                </a:solidFill>
                <a:ea typeface="굴림" pitchFamily="34" charset="-127"/>
              </a:rPr>
              <a:t>Experiment Design</a:t>
            </a:r>
            <a:endParaRPr lang="en-US" altLang="ko-KR" dirty="0" smtClean="0">
              <a:solidFill>
                <a:srgbClr val="000000"/>
              </a:solidFill>
              <a:ea typeface="굴림" pitchFamily="34" charset="-127"/>
            </a:endParaRPr>
          </a:p>
        </p:txBody>
      </p:sp>
      <p:sp>
        <p:nvSpPr>
          <p:cNvPr id="43011" name="내용 개체 틀 2"/>
          <p:cNvSpPr>
            <a:spLocks noGrp="1"/>
          </p:cNvSpPr>
          <p:nvPr>
            <p:ph idx="1"/>
          </p:nvPr>
        </p:nvSpPr>
        <p:spPr>
          <a:xfrm>
            <a:off x="457200" y="1143000"/>
            <a:ext cx="8229600" cy="5562600"/>
          </a:xfrm>
        </p:spPr>
        <p:txBody>
          <a:bodyPr/>
          <a:lstStyle/>
          <a:p>
            <a:r>
              <a:rPr lang="en-US" altLang="ko-KR" dirty="0" smtClean="0">
                <a:ea typeface="굴림" pitchFamily="34" charset="-127"/>
              </a:rPr>
              <a:t>Research </a:t>
            </a:r>
            <a:r>
              <a:rPr lang="en-US" altLang="ko-KR" dirty="0" err="1" smtClean="0">
                <a:ea typeface="굴림" pitchFamily="34" charset="-127"/>
              </a:rPr>
              <a:t>Testbed</a:t>
            </a:r>
            <a:endParaRPr lang="en-US" altLang="ko-KR" dirty="0" smtClean="0">
              <a:ea typeface="굴림" pitchFamily="34" charset="-127"/>
            </a:endParaRPr>
          </a:p>
          <a:p>
            <a:pPr lvl="1"/>
            <a:r>
              <a:rPr lang="en-US" dirty="0" smtClean="0"/>
              <a:t>Dark Web forum</a:t>
            </a:r>
          </a:p>
          <a:p>
            <a:pPr lvl="2"/>
            <a:r>
              <a:rPr lang="en-US" dirty="0" err="1" smtClean="0"/>
              <a:t>Ummah</a:t>
            </a:r>
            <a:r>
              <a:rPr lang="en-US" dirty="0" smtClean="0"/>
              <a:t> (Period : 2002-04-01 ~ 2010-04-01 , Posts :1,263,724, Threads: 76,242, </a:t>
            </a:r>
            <a:r>
              <a:rPr lang="en-US" dirty="0" smtClean="0"/>
              <a:t>Member</a:t>
            </a:r>
            <a:r>
              <a:rPr lang="en-US" dirty="0" smtClean="0"/>
              <a:t>s:15,345</a:t>
            </a:r>
            <a:r>
              <a:rPr lang="en-US" dirty="0" smtClean="0"/>
              <a:t>)</a:t>
            </a:r>
            <a:r>
              <a:rPr lang="en-US" dirty="0"/>
              <a:t>	</a:t>
            </a:r>
            <a:endParaRPr lang="en-US" dirty="0" smtClean="0"/>
          </a:p>
          <a:p>
            <a:r>
              <a:rPr lang="en-US" altLang="ko-KR" dirty="0" smtClean="0">
                <a:ea typeface="굴림" pitchFamily="34" charset="-127"/>
              </a:rPr>
              <a:t>Evaluation Metrics</a:t>
            </a:r>
          </a:p>
          <a:p>
            <a:pPr lvl="1"/>
            <a:r>
              <a:rPr lang="en-US" altLang="ko-KR" dirty="0" smtClean="0">
                <a:ea typeface="굴림" pitchFamily="34" charset="-127"/>
              </a:rPr>
              <a:t>Data fitting : MSE and R-square</a:t>
            </a:r>
          </a:p>
          <a:p>
            <a:r>
              <a:rPr lang="en-US" altLang="ko-KR" dirty="0" smtClean="0">
                <a:ea typeface="굴림" pitchFamily="34" charset="-127"/>
              </a:rPr>
              <a:t>Parameter Optimization </a:t>
            </a:r>
          </a:p>
          <a:p>
            <a:pPr lvl="1"/>
            <a:r>
              <a:rPr lang="en-US" altLang="ko-KR" dirty="0">
                <a:ea typeface="굴림" pitchFamily="34" charset="-127"/>
              </a:rPr>
              <a:t>Genetic algorithm is used for SIR model with a objective function </a:t>
            </a:r>
          </a:p>
          <a:p>
            <a:pPr lvl="1"/>
            <a:endParaRPr lang="en-US" altLang="ko-KR" dirty="0" smtClean="0">
              <a:ea typeface="굴림" pitchFamily="34" charset="-127"/>
            </a:endParaRPr>
          </a:p>
          <a:p>
            <a:pPr marL="457200" lvl="1" indent="0">
              <a:buNone/>
            </a:pPr>
            <a:r>
              <a:rPr lang="en-US" altLang="ko-KR" dirty="0" smtClean="0">
                <a:ea typeface="굴림" pitchFamily="34" charset="-127"/>
              </a:rPr>
              <a:t> </a:t>
            </a:r>
          </a:p>
        </p:txBody>
      </p:sp>
      <p:sp>
        <p:nvSpPr>
          <p:cNvPr id="43012" name="슬라이드 번호 개체 틀 3"/>
          <p:cNvSpPr>
            <a:spLocks noGrp="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E4656605-7CB8-4F3A-A314-EB2EFB57DF18}" type="slidenum">
              <a:rPr kumimoji="0" lang="en-US" altLang="ko-KR">
                <a:latin typeface="Times New Roman" pitchFamily="18" charset="0"/>
              </a:rPr>
              <a:pPr eaLnBrk="1" hangingPunct="1"/>
              <a:t>16</a:t>
            </a:fld>
            <a:endParaRPr kumimoji="0" lang="en-US" altLang="ko-KR">
              <a:latin typeface="Times New Roman" pitchFamily="18" charset="0"/>
            </a:endParaRPr>
          </a:p>
        </p:txBody>
      </p:sp>
      <p:sp>
        <p:nvSpPr>
          <p:cNvPr id="43013" name="Text Box 13"/>
          <p:cNvSpPr txBox="1">
            <a:spLocks noChangeArrowheads="1"/>
          </p:cNvSpPr>
          <p:nvPr/>
        </p:nvSpPr>
        <p:spPr bwMode="auto">
          <a:xfrm>
            <a:off x="0" y="0"/>
            <a:ext cx="23622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dirty="0">
                <a:latin typeface="Times New Roman" pitchFamily="18" charset="0"/>
                <a:cs typeface="Times New Roman" pitchFamily="18" charset="0"/>
              </a:rPr>
              <a:t>3. Research Design</a:t>
            </a:r>
          </a:p>
        </p:txBody>
      </p:sp>
    </p:spTree>
    <p:extLst>
      <p:ext uri="{BB962C8B-B14F-4D97-AF65-F5344CB8AC3E}">
        <p14:creationId xmlns="" xmlns:p14="http://schemas.microsoft.com/office/powerpoint/2010/main" val="210440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제목 1"/>
          <p:cNvSpPr>
            <a:spLocks noGrp="1"/>
          </p:cNvSpPr>
          <p:nvPr>
            <p:ph type="title"/>
          </p:nvPr>
        </p:nvSpPr>
        <p:spPr/>
        <p:txBody>
          <a:bodyPr/>
          <a:lstStyle/>
          <a:p>
            <a:r>
              <a:rPr lang="en-US" altLang="ko-KR" dirty="0">
                <a:solidFill>
                  <a:srgbClr val="000000"/>
                </a:solidFill>
                <a:ea typeface="굴림" pitchFamily="34" charset="-127"/>
              </a:rPr>
              <a:t>Experiment Design</a:t>
            </a:r>
            <a:endParaRPr lang="en-US" altLang="ko-KR" dirty="0" smtClean="0">
              <a:solidFill>
                <a:srgbClr val="000000"/>
              </a:solidFill>
              <a:ea typeface="굴림" pitchFamily="34" charset="-127"/>
            </a:endParaRPr>
          </a:p>
        </p:txBody>
      </p:sp>
      <p:sp>
        <p:nvSpPr>
          <p:cNvPr id="43011" name="내용 개체 틀 2"/>
          <p:cNvSpPr>
            <a:spLocks noGrp="1"/>
          </p:cNvSpPr>
          <p:nvPr>
            <p:ph idx="1"/>
          </p:nvPr>
        </p:nvSpPr>
        <p:spPr>
          <a:xfrm>
            <a:off x="457200" y="1143000"/>
            <a:ext cx="8229600" cy="5562600"/>
          </a:xfrm>
        </p:spPr>
        <p:txBody>
          <a:bodyPr/>
          <a:lstStyle/>
          <a:p>
            <a:r>
              <a:rPr lang="en-US" altLang="ko-KR" dirty="0" smtClean="0">
                <a:ea typeface="굴림" pitchFamily="34" charset="-127"/>
              </a:rPr>
              <a:t>Topic Extraction</a:t>
            </a:r>
          </a:p>
          <a:p>
            <a:pPr lvl="1"/>
            <a:r>
              <a:rPr lang="en-US" dirty="0" smtClean="0"/>
              <a:t>The </a:t>
            </a:r>
            <a:r>
              <a:rPr lang="en-US" dirty="0"/>
              <a:t>Mutual Information (MI) phrase extractor is used to extract the major topics (phrases) from the online </a:t>
            </a:r>
            <a:r>
              <a:rPr lang="en-US" dirty="0" smtClean="0"/>
              <a:t>discussions</a:t>
            </a:r>
          </a:p>
          <a:p>
            <a:pPr lvl="2"/>
            <a:r>
              <a:rPr lang="en-US" dirty="0" smtClean="0"/>
              <a:t>Mutual </a:t>
            </a:r>
            <a:r>
              <a:rPr lang="en-US" dirty="0"/>
              <a:t>information is commonly used to measure how consistently two patterns occur </a:t>
            </a:r>
            <a:r>
              <a:rPr lang="en-US" dirty="0" smtClean="0"/>
              <a:t>together</a:t>
            </a:r>
          </a:p>
          <a:p>
            <a:pPr lvl="2"/>
            <a:r>
              <a:rPr lang="en-US" dirty="0" smtClean="0"/>
              <a:t>The </a:t>
            </a:r>
            <a:r>
              <a:rPr lang="en-US" dirty="0"/>
              <a:t>identified phrases are the series of words that contain the information representing the </a:t>
            </a:r>
            <a:r>
              <a:rPr lang="en-US" dirty="0" smtClean="0"/>
              <a:t>documents</a:t>
            </a:r>
          </a:p>
          <a:p>
            <a:pPr lvl="1"/>
            <a:r>
              <a:rPr lang="en-US" dirty="0" smtClean="0"/>
              <a:t>The </a:t>
            </a:r>
            <a:r>
              <a:rPr lang="en-US" dirty="0"/>
              <a:t>important topics are selected according to their frequency of </a:t>
            </a:r>
            <a:r>
              <a:rPr lang="en-US" dirty="0" smtClean="0"/>
              <a:t>appearance</a:t>
            </a:r>
          </a:p>
        </p:txBody>
      </p:sp>
      <p:sp>
        <p:nvSpPr>
          <p:cNvPr id="43012" name="슬라이드 번호 개체 틀 3"/>
          <p:cNvSpPr>
            <a:spLocks noGrp="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E4656605-7CB8-4F3A-A314-EB2EFB57DF18}" type="slidenum">
              <a:rPr kumimoji="0" lang="en-US" altLang="ko-KR">
                <a:latin typeface="Times New Roman" pitchFamily="18" charset="0"/>
              </a:rPr>
              <a:pPr eaLnBrk="1" hangingPunct="1"/>
              <a:t>17</a:t>
            </a:fld>
            <a:endParaRPr kumimoji="0" lang="en-US" altLang="ko-KR">
              <a:latin typeface="Times New Roman" pitchFamily="18" charset="0"/>
            </a:endParaRPr>
          </a:p>
        </p:txBody>
      </p:sp>
      <p:sp>
        <p:nvSpPr>
          <p:cNvPr id="43013" name="Text Box 13"/>
          <p:cNvSpPr txBox="1">
            <a:spLocks noChangeArrowheads="1"/>
          </p:cNvSpPr>
          <p:nvPr/>
        </p:nvSpPr>
        <p:spPr bwMode="auto">
          <a:xfrm>
            <a:off x="0" y="0"/>
            <a:ext cx="2771800" cy="369332"/>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wrap="square">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dirty="0" smtClean="0">
                <a:latin typeface="Times New Roman" pitchFamily="18" charset="0"/>
                <a:cs typeface="Times New Roman" pitchFamily="18" charset="0"/>
              </a:rPr>
              <a:t>4. Experiment Results</a:t>
            </a:r>
            <a:endParaRPr kumimoji="0" lang="en-US" altLang="ko-KR" dirty="0">
              <a:latin typeface="Times New Roman" pitchFamily="18" charset="0"/>
              <a:cs typeface="Times New Roman" pitchFamily="18" charset="0"/>
            </a:endParaRPr>
          </a:p>
        </p:txBody>
      </p:sp>
    </p:spTree>
    <p:extLst>
      <p:ext uri="{BB962C8B-B14F-4D97-AF65-F5344CB8AC3E}">
        <p14:creationId xmlns="" xmlns:p14="http://schemas.microsoft.com/office/powerpoint/2010/main" val="1738836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제목 1"/>
          <p:cNvSpPr>
            <a:spLocks noGrp="1"/>
          </p:cNvSpPr>
          <p:nvPr>
            <p:ph type="title"/>
          </p:nvPr>
        </p:nvSpPr>
        <p:spPr/>
        <p:txBody>
          <a:bodyPr/>
          <a:lstStyle/>
          <a:p>
            <a:r>
              <a:rPr lang="en-US" altLang="ko-KR" dirty="0" smtClean="0">
                <a:solidFill>
                  <a:srgbClr val="000000"/>
                </a:solidFill>
                <a:ea typeface="굴림" pitchFamily="34" charset="-127"/>
              </a:rPr>
              <a:t>Topic Extraction</a:t>
            </a:r>
          </a:p>
        </p:txBody>
      </p:sp>
      <p:sp>
        <p:nvSpPr>
          <p:cNvPr id="43011" name="내용 개체 틀 2"/>
          <p:cNvSpPr>
            <a:spLocks noGrp="1"/>
          </p:cNvSpPr>
          <p:nvPr>
            <p:ph idx="1"/>
          </p:nvPr>
        </p:nvSpPr>
        <p:spPr>
          <a:xfrm>
            <a:off x="457200" y="1143000"/>
            <a:ext cx="8229600" cy="5562600"/>
          </a:xfrm>
        </p:spPr>
        <p:txBody>
          <a:bodyPr/>
          <a:lstStyle/>
          <a:p>
            <a:r>
              <a:rPr lang="en-US" altLang="ko-KR" dirty="0" smtClean="0">
                <a:ea typeface="굴림" pitchFamily="34" charset="-127"/>
              </a:rPr>
              <a:t>Key Topics</a:t>
            </a:r>
          </a:p>
          <a:p>
            <a:pPr lvl="1"/>
            <a:r>
              <a:rPr lang="en-US" dirty="0" smtClean="0"/>
              <a:t>Recent key topics are extracted during 2009-01~2009-12 based on the frequency and one controversial topic is added</a:t>
            </a:r>
          </a:p>
          <a:p>
            <a:pPr lvl="1"/>
            <a:endParaRPr lang="en-US" dirty="0" smtClean="0"/>
          </a:p>
          <a:p>
            <a:pPr lvl="1"/>
            <a:endParaRPr lang="en-US" dirty="0" smtClean="0"/>
          </a:p>
        </p:txBody>
      </p:sp>
      <p:sp>
        <p:nvSpPr>
          <p:cNvPr id="43012" name="슬라이드 번호 개체 틀 3"/>
          <p:cNvSpPr>
            <a:spLocks noGrp="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E4656605-7CB8-4F3A-A314-EB2EFB57DF18}" type="slidenum">
              <a:rPr kumimoji="0" lang="en-US" altLang="ko-KR">
                <a:latin typeface="Times New Roman" pitchFamily="18" charset="0"/>
              </a:rPr>
              <a:pPr eaLnBrk="1" hangingPunct="1"/>
              <a:t>18</a:t>
            </a:fld>
            <a:endParaRPr kumimoji="0" lang="en-US" altLang="ko-KR">
              <a:latin typeface="Times New Roman" pitchFamily="18" charset="0"/>
            </a:endParaRPr>
          </a:p>
        </p:txBody>
      </p:sp>
      <p:sp>
        <p:nvSpPr>
          <p:cNvPr id="43013" name="Text Box 13"/>
          <p:cNvSpPr txBox="1">
            <a:spLocks noChangeArrowheads="1"/>
          </p:cNvSpPr>
          <p:nvPr/>
        </p:nvSpPr>
        <p:spPr bwMode="auto">
          <a:xfrm>
            <a:off x="0" y="0"/>
            <a:ext cx="2771800" cy="369332"/>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wrap="square">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dirty="0" smtClean="0">
                <a:latin typeface="Times New Roman" pitchFamily="18" charset="0"/>
                <a:cs typeface="Times New Roman" pitchFamily="18" charset="0"/>
              </a:rPr>
              <a:t>4. Experiment Results</a:t>
            </a:r>
            <a:endParaRPr kumimoji="0" lang="en-US" altLang="ko-KR" dirty="0">
              <a:latin typeface="Times New Roman" pitchFamily="18" charset="0"/>
              <a:cs typeface="Times New Roman" pitchFamily="18" charset="0"/>
            </a:endParaRPr>
          </a:p>
        </p:txBody>
      </p:sp>
      <p:pic>
        <p:nvPicPr>
          <p:cNvPr id="2355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16" y="2276872"/>
            <a:ext cx="7010844" cy="44169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45664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16686" y="2132856"/>
            <a:ext cx="6799866" cy="25634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32719" y="4239755"/>
            <a:ext cx="6788881" cy="25465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3010" name="제목 1"/>
          <p:cNvSpPr>
            <a:spLocks noGrp="1"/>
          </p:cNvSpPr>
          <p:nvPr>
            <p:ph type="title"/>
          </p:nvPr>
        </p:nvSpPr>
        <p:spPr/>
        <p:txBody>
          <a:bodyPr/>
          <a:lstStyle/>
          <a:p>
            <a:r>
              <a:rPr lang="en-US" altLang="ko-KR" dirty="0">
                <a:solidFill>
                  <a:srgbClr val="000000"/>
                </a:solidFill>
                <a:ea typeface="굴림" pitchFamily="34" charset="-127"/>
              </a:rPr>
              <a:t>Topic Extraction</a:t>
            </a:r>
            <a:endParaRPr lang="en-US" altLang="ko-KR" dirty="0" smtClean="0">
              <a:solidFill>
                <a:srgbClr val="000000"/>
              </a:solidFill>
              <a:ea typeface="굴림" pitchFamily="34" charset="-127"/>
            </a:endParaRPr>
          </a:p>
        </p:txBody>
      </p:sp>
      <p:sp>
        <p:nvSpPr>
          <p:cNvPr id="43011" name="내용 개체 틀 2"/>
          <p:cNvSpPr>
            <a:spLocks noGrp="1"/>
          </p:cNvSpPr>
          <p:nvPr>
            <p:ph idx="1"/>
          </p:nvPr>
        </p:nvSpPr>
        <p:spPr>
          <a:xfrm>
            <a:off x="457200" y="1143000"/>
            <a:ext cx="8229600" cy="1061864"/>
          </a:xfrm>
        </p:spPr>
        <p:txBody>
          <a:bodyPr/>
          <a:lstStyle/>
          <a:p>
            <a:r>
              <a:rPr lang="en-US" altLang="ko-KR" dirty="0" smtClean="0">
                <a:ea typeface="굴림" pitchFamily="34" charset="-127"/>
              </a:rPr>
              <a:t>Topic Classification</a:t>
            </a:r>
          </a:p>
          <a:p>
            <a:pPr lvl="1"/>
            <a:r>
              <a:rPr lang="en-US" dirty="0" smtClean="0"/>
              <a:t>Time-series trends of the controversial topics with high frequencies are displayed in two categories of violent topics and general topics </a:t>
            </a:r>
          </a:p>
          <a:p>
            <a:pPr lvl="1"/>
            <a:endParaRPr lang="en-US" dirty="0" smtClean="0"/>
          </a:p>
        </p:txBody>
      </p:sp>
      <p:sp>
        <p:nvSpPr>
          <p:cNvPr id="43012" name="슬라이드 번호 개체 틀 3"/>
          <p:cNvSpPr>
            <a:spLocks noGrp="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E4656605-7CB8-4F3A-A314-EB2EFB57DF18}" type="slidenum">
              <a:rPr kumimoji="0" lang="en-US" altLang="ko-KR">
                <a:latin typeface="Times New Roman" pitchFamily="18" charset="0"/>
              </a:rPr>
              <a:pPr eaLnBrk="1" hangingPunct="1"/>
              <a:t>19</a:t>
            </a:fld>
            <a:endParaRPr kumimoji="0" lang="en-US" altLang="ko-KR">
              <a:latin typeface="Times New Roman" pitchFamily="18" charset="0"/>
            </a:endParaRPr>
          </a:p>
        </p:txBody>
      </p:sp>
      <p:sp>
        <p:nvSpPr>
          <p:cNvPr id="43013" name="Text Box 13"/>
          <p:cNvSpPr txBox="1">
            <a:spLocks noChangeArrowheads="1"/>
          </p:cNvSpPr>
          <p:nvPr/>
        </p:nvSpPr>
        <p:spPr bwMode="auto">
          <a:xfrm>
            <a:off x="0" y="0"/>
            <a:ext cx="2771800" cy="369332"/>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wrap="square">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dirty="0" smtClean="0">
                <a:latin typeface="Times New Roman" pitchFamily="18" charset="0"/>
                <a:cs typeface="Times New Roman" pitchFamily="18" charset="0"/>
              </a:rPr>
              <a:t>4. Experiment Results</a:t>
            </a:r>
            <a:endParaRPr kumimoji="0" lang="en-US" altLang="ko-KR" dirty="0">
              <a:latin typeface="Times New Roman" pitchFamily="18" charset="0"/>
              <a:cs typeface="Times New Roman" pitchFamily="18" charset="0"/>
            </a:endParaRPr>
          </a:p>
        </p:txBody>
      </p:sp>
      <p:sp>
        <p:nvSpPr>
          <p:cNvPr id="10" name="Freeform 9"/>
          <p:cNvSpPr/>
          <p:nvPr/>
        </p:nvSpPr>
        <p:spPr>
          <a:xfrm>
            <a:off x="2917371" y="2419542"/>
            <a:ext cx="1064695" cy="1418636"/>
          </a:xfrm>
          <a:custGeom>
            <a:avLst/>
            <a:gdLst>
              <a:gd name="connsiteX0" fmla="*/ 0 w 1064695"/>
              <a:gd name="connsiteY0" fmla="*/ 1418636 h 1418636"/>
              <a:gd name="connsiteX1" fmla="*/ 1016000 w 1064695"/>
              <a:gd name="connsiteY1" fmla="*/ 97836 h 1418636"/>
              <a:gd name="connsiteX2" fmla="*/ 914400 w 1064695"/>
              <a:gd name="connsiteY2" fmla="*/ 97836 h 1418636"/>
              <a:gd name="connsiteX3" fmla="*/ 914400 w 1064695"/>
              <a:gd name="connsiteY3" fmla="*/ 97836 h 1418636"/>
            </a:gdLst>
            <a:ahLst/>
            <a:cxnLst>
              <a:cxn ang="0">
                <a:pos x="connsiteX0" y="connsiteY0"/>
              </a:cxn>
              <a:cxn ang="0">
                <a:pos x="connsiteX1" y="connsiteY1"/>
              </a:cxn>
              <a:cxn ang="0">
                <a:pos x="connsiteX2" y="connsiteY2"/>
              </a:cxn>
              <a:cxn ang="0">
                <a:pos x="connsiteX3" y="connsiteY3"/>
              </a:cxn>
            </a:cxnLst>
            <a:rect l="l" t="t" r="r" b="b"/>
            <a:pathLst>
              <a:path w="1064695" h="1418636">
                <a:moveTo>
                  <a:pt x="0" y="1418636"/>
                </a:moveTo>
                <a:cubicBezTo>
                  <a:pt x="431800" y="868302"/>
                  <a:pt x="863600" y="317969"/>
                  <a:pt x="1016000" y="97836"/>
                </a:cubicBezTo>
                <a:cubicBezTo>
                  <a:pt x="1168400" y="-122297"/>
                  <a:pt x="914400" y="97836"/>
                  <a:pt x="914400" y="97836"/>
                </a:cubicBezTo>
                <a:lnTo>
                  <a:pt x="914400" y="97836"/>
                </a:lnTo>
              </a:path>
            </a:pathLst>
          </a:custGeom>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Freeform 13"/>
          <p:cNvSpPr/>
          <p:nvPr/>
        </p:nvSpPr>
        <p:spPr>
          <a:xfrm>
            <a:off x="2946400" y="3541878"/>
            <a:ext cx="3829686" cy="2561432"/>
          </a:xfrm>
          <a:custGeom>
            <a:avLst/>
            <a:gdLst>
              <a:gd name="connsiteX0" fmla="*/ 0 w 3829686"/>
              <a:gd name="connsiteY0" fmla="*/ 267271 h 2561432"/>
              <a:gd name="connsiteX1" fmla="*/ 2960914 w 3829686"/>
              <a:gd name="connsiteY1" fmla="*/ 180186 h 2561432"/>
              <a:gd name="connsiteX2" fmla="*/ 3643086 w 3829686"/>
              <a:gd name="connsiteY2" fmla="*/ 2328300 h 2561432"/>
              <a:gd name="connsiteX3" fmla="*/ 14514 w 3829686"/>
              <a:gd name="connsiteY3" fmla="*/ 2067043 h 2561432"/>
            </a:gdLst>
            <a:ahLst/>
            <a:cxnLst>
              <a:cxn ang="0">
                <a:pos x="connsiteX0" y="connsiteY0"/>
              </a:cxn>
              <a:cxn ang="0">
                <a:pos x="connsiteX1" y="connsiteY1"/>
              </a:cxn>
              <a:cxn ang="0">
                <a:pos x="connsiteX2" y="connsiteY2"/>
              </a:cxn>
              <a:cxn ang="0">
                <a:pos x="connsiteX3" y="connsiteY3"/>
              </a:cxn>
            </a:cxnLst>
            <a:rect l="l" t="t" r="r" b="b"/>
            <a:pathLst>
              <a:path w="3829686" h="2561432">
                <a:moveTo>
                  <a:pt x="0" y="267271"/>
                </a:moveTo>
                <a:cubicBezTo>
                  <a:pt x="1176866" y="51976"/>
                  <a:pt x="2353733" y="-163319"/>
                  <a:pt x="2960914" y="180186"/>
                </a:cubicBezTo>
                <a:cubicBezTo>
                  <a:pt x="3568095" y="523691"/>
                  <a:pt x="4134153" y="2013824"/>
                  <a:pt x="3643086" y="2328300"/>
                </a:cubicBezTo>
                <a:cubicBezTo>
                  <a:pt x="3152019" y="2642776"/>
                  <a:pt x="1369181" y="2712929"/>
                  <a:pt x="14514" y="2067043"/>
                </a:cubicBezTo>
              </a:path>
            </a:pathLst>
          </a:custGeom>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Freeform 14"/>
          <p:cNvSpPr/>
          <p:nvPr/>
        </p:nvSpPr>
        <p:spPr>
          <a:xfrm>
            <a:off x="3077029" y="4142978"/>
            <a:ext cx="1683722" cy="1770743"/>
          </a:xfrm>
          <a:custGeom>
            <a:avLst/>
            <a:gdLst>
              <a:gd name="connsiteX0" fmla="*/ 0 w 1683722"/>
              <a:gd name="connsiteY0" fmla="*/ 1770743 h 1770743"/>
              <a:gd name="connsiteX1" fmla="*/ 304800 w 1683722"/>
              <a:gd name="connsiteY1" fmla="*/ 1219200 h 1770743"/>
              <a:gd name="connsiteX2" fmla="*/ 319314 w 1683722"/>
              <a:gd name="connsiteY2" fmla="*/ 1117600 h 1770743"/>
              <a:gd name="connsiteX3" fmla="*/ 348342 w 1683722"/>
              <a:gd name="connsiteY3" fmla="*/ 1001486 h 1770743"/>
              <a:gd name="connsiteX4" fmla="*/ 362857 w 1683722"/>
              <a:gd name="connsiteY4" fmla="*/ 914400 h 1770743"/>
              <a:gd name="connsiteX5" fmla="*/ 377371 w 1683722"/>
              <a:gd name="connsiteY5" fmla="*/ 464457 h 1770743"/>
              <a:gd name="connsiteX6" fmla="*/ 464457 w 1683722"/>
              <a:gd name="connsiteY6" fmla="*/ 232228 h 1770743"/>
              <a:gd name="connsiteX7" fmla="*/ 508000 w 1683722"/>
              <a:gd name="connsiteY7" fmla="*/ 203200 h 1770743"/>
              <a:gd name="connsiteX8" fmla="*/ 580571 w 1683722"/>
              <a:gd name="connsiteY8" fmla="*/ 116114 h 1770743"/>
              <a:gd name="connsiteX9" fmla="*/ 653142 w 1683722"/>
              <a:gd name="connsiteY9" fmla="*/ 87086 h 1770743"/>
              <a:gd name="connsiteX10" fmla="*/ 682171 w 1683722"/>
              <a:gd name="connsiteY10" fmla="*/ 43543 h 1770743"/>
              <a:gd name="connsiteX11" fmla="*/ 725714 w 1683722"/>
              <a:gd name="connsiteY11" fmla="*/ 29028 h 1770743"/>
              <a:gd name="connsiteX12" fmla="*/ 914400 w 1683722"/>
              <a:gd name="connsiteY12" fmla="*/ 0 h 1770743"/>
              <a:gd name="connsiteX13" fmla="*/ 1161142 w 1683722"/>
              <a:gd name="connsiteY13" fmla="*/ 87086 h 1770743"/>
              <a:gd name="connsiteX14" fmla="*/ 1204685 w 1683722"/>
              <a:gd name="connsiteY14" fmla="*/ 145143 h 1770743"/>
              <a:gd name="connsiteX15" fmla="*/ 1277257 w 1683722"/>
              <a:gd name="connsiteY15" fmla="*/ 246743 h 1770743"/>
              <a:gd name="connsiteX16" fmla="*/ 1306285 w 1683722"/>
              <a:gd name="connsiteY16" fmla="*/ 290286 h 1770743"/>
              <a:gd name="connsiteX17" fmla="*/ 1465942 w 1683722"/>
              <a:gd name="connsiteY17" fmla="*/ 537028 h 1770743"/>
              <a:gd name="connsiteX18" fmla="*/ 1524000 w 1683722"/>
              <a:gd name="connsiteY18" fmla="*/ 682171 h 1770743"/>
              <a:gd name="connsiteX19" fmla="*/ 1553028 w 1683722"/>
              <a:gd name="connsiteY19" fmla="*/ 754743 h 1770743"/>
              <a:gd name="connsiteX20" fmla="*/ 1567542 w 1683722"/>
              <a:gd name="connsiteY20" fmla="*/ 798286 h 1770743"/>
              <a:gd name="connsiteX21" fmla="*/ 1596571 w 1683722"/>
              <a:gd name="connsiteY21" fmla="*/ 856343 h 1770743"/>
              <a:gd name="connsiteX22" fmla="*/ 1625600 w 1683722"/>
              <a:gd name="connsiteY22" fmla="*/ 1016000 h 1770743"/>
              <a:gd name="connsiteX23" fmla="*/ 1654628 w 1683722"/>
              <a:gd name="connsiteY23" fmla="*/ 1088571 h 1770743"/>
              <a:gd name="connsiteX24" fmla="*/ 1683657 w 1683722"/>
              <a:gd name="connsiteY24" fmla="*/ 1277257 h 17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83722" h="1770743">
                <a:moveTo>
                  <a:pt x="0" y="1770743"/>
                </a:moveTo>
                <a:cubicBezTo>
                  <a:pt x="268076" y="1297665"/>
                  <a:pt x="172134" y="1484528"/>
                  <a:pt x="304800" y="1219200"/>
                </a:cubicBezTo>
                <a:cubicBezTo>
                  <a:pt x="309638" y="1185333"/>
                  <a:pt x="312605" y="1151146"/>
                  <a:pt x="319314" y="1117600"/>
                </a:cubicBezTo>
                <a:cubicBezTo>
                  <a:pt x="327138" y="1078479"/>
                  <a:pt x="339983" y="1040496"/>
                  <a:pt x="348342" y="1001486"/>
                </a:cubicBezTo>
                <a:cubicBezTo>
                  <a:pt x="354508" y="972710"/>
                  <a:pt x="358019" y="943429"/>
                  <a:pt x="362857" y="914400"/>
                </a:cubicBezTo>
                <a:cubicBezTo>
                  <a:pt x="367695" y="764419"/>
                  <a:pt x="366420" y="614116"/>
                  <a:pt x="377371" y="464457"/>
                </a:cubicBezTo>
                <a:cubicBezTo>
                  <a:pt x="387690" y="323432"/>
                  <a:pt x="397100" y="333264"/>
                  <a:pt x="464457" y="232228"/>
                </a:cubicBezTo>
                <a:cubicBezTo>
                  <a:pt x="474133" y="217714"/>
                  <a:pt x="493486" y="212876"/>
                  <a:pt x="508000" y="203200"/>
                </a:cubicBezTo>
                <a:cubicBezTo>
                  <a:pt x="528063" y="173105"/>
                  <a:pt x="548640" y="136071"/>
                  <a:pt x="580571" y="116114"/>
                </a:cubicBezTo>
                <a:cubicBezTo>
                  <a:pt x="602665" y="102306"/>
                  <a:pt x="628952" y="96762"/>
                  <a:pt x="653142" y="87086"/>
                </a:cubicBezTo>
                <a:cubicBezTo>
                  <a:pt x="662818" y="72572"/>
                  <a:pt x="668549" y="54440"/>
                  <a:pt x="682171" y="43543"/>
                </a:cubicBezTo>
                <a:cubicBezTo>
                  <a:pt x="694118" y="33985"/>
                  <a:pt x="710871" y="32739"/>
                  <a:pt x="725714" y="29028"/>
                </a:cubicBezTo>
                <a:cubicBezTo>
                  <a:pt x="792202" y="12406"/>
                  <a:pt x="843901" y="8812"/>
                  <a:pt x="914400" y="0"/>
                </a:cubicBezTo>
                <a:cubicBezTo>
                  <a:pt x="1083032" y="36136"/>
                  <a:pt x="1084809" y="-1970"/>
                  <a:pt x="1161142" y="87086"/>
                </a:cubicBezTo>
                <a:cubicBezTo>
                  <a:pt x="1176885" y="105453"/>
                  <a:pt x="1190171" y="125791"/>
                  <a:pt x="1204685" y="145143"/>
                </a:cubicBezTo>
                <a:cubicBezTo>
                  <a:pt x="1231356" y="225152"/>
                  <a:pt x="1202119" y="159082"/>
                  <a:pt x="1277257" y="246743"/>
                </a:cubicBezTo>
                <a:cubicBezTo>
                  <a:pt x="1288609" y="259987"/>
                  <a:pt x="1296852" y="275613"/>
                  <a:pt x="1306285" y="290286"/>
                </a:cubicBezTo>
                <a:cubicBezTo>
                  <a:pt x="1460968" y="530905"/>
                  <a:pt x="1353895" y="368958"/>
                  <a:pt x="1465942" y="537028"/>
                </a:cubicBezTo>
                <a:cubicBezTo>
                  <a:pt x="1498102" y="585268"/>
                  <a:pt x="1505062" y="631669"/>
                  <a:pt x="1524000" y="682171"/>
                </a:cubicBezTo>
                <a:cubicBezTo>
                  <a:pt x="1533148" y="706566"/>
                  <a:pt x="1543880" y="730348"/>
                  <a:pt x="1553028" y="754743"/>
                </a:cubicBezTo>
                <a:cubicBezTo>
                  <a:pt x="1558400" y="769068"/>
                  <a:pt x="1561515" y="784224"/>
                  <a:pt x="1567542" y="798286"/>
                </a:cubicBezTo>
                <a:cubicBezTo>
                  <a:pt x="1576065" y="818173"/>
                  <a:pt x="1586895" y="836991"/>
                  <a:pt x="1596571" y="856343"/>
                </a:cubicBezTo>
                <a:cubicBezTo>
                  <a:pt x="1606247" y="909562"/>
                  <a:pt x="1612481" y="963524"/>
                  <a:pt x="1625600" y="1016000"/>
                </a:cubicBezTo>
                <a:cubicBezTo>
                  <a:pt x="1631919" y="1041276"/>
                  <a:pt x="1647915" y="1063397"/>
                  <a:pt x="1654628" y="1088571"/>
                </a:cubicBezTo>
                <a:cubicBezTo>
                  <a:pt x="1686504" y="1208104"/>
                  <a:pt x="1683657" y="1196095"/>
                  <a:pt x="1683657" y="1277257"/>
                </a:cubicBezTo>
              </a:path>
            </a:pathLst>
          </a:custGeom>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467544" y="2583571"/>
            <a:ext cx="1152128" cy="584775"/>
          </a:xfrm>
          <a:prstGeom prst="rect">
            <a:avLst/>
          </a:prstGeom>
          <a:noFill/>
        </p:spPr>
        <p:txBody>
          <a:bodyPr wrap="square" rtlCol="0">
            <a:spAutoFit/>
          </a:bodyPr>
          <a:lstStyle/>
          <a:p>
            <a:r>
              <a:rPr lang="en-US" sz="1600" dirty="0" smtClean="0">
                <a:latin typeface="Times New Roman" pitchFamily="18" charset="0"/>
                <a:ea typeface="굴림" pitchFamily="34" charset="-127"/>
                <a:cs typeface="Times New Roman" pitchFamily="18" charset="0"/>
              </a:rPr>
              <a:t>Violent Topics</a:t>
            </a:r>
            <a:endParaRPr lang="en-US" sz="1600" dirty="0">
              <a:latin typeface="Times New Roman" pitchFamily="18" charset="0"/>
              <a:ea typeface="굴림" pitchFamily="34" charset="-127"/>
              <a:cs typeface="Times New Roman" pitchFamily="18" charset="0"/>
            </a:endParaRPr>
          </a:p>
        </p:txBody>
      </p:sp>
      <p:sp>
        <p:nvSpPr>
          <p:cNvPr id="32" name="TextBox 31"/>
          <p:cNvSpPr txBox="1"/>
          <p:nvPr/>
        </p:nvSpPr>
        <p:spPr>
          <a:xfrm>
            <a:off x="467544" y="4566684"/>
            <a:ext cx="1247800" cy="584775"/>
          </a:xfrm>
          <a:prstGeom prst="rect">
            <a:avLst/>
          </a:prstGeom>
          <a:noFill/>
        </p:spPr>
        <p:txBody>
          <a:bodyPr wrap="square" rtlCol="0">
            <a:spAutoFit/>
          </a:bodyPr>
          <a:lstStyle>
            <a:lvl1pPr>
              <a:defRPr sz="1600">
                <a:latin typeface="Times New Roman" pitchFamily="18" charset="0"/>
                <a:ea typeface="굴림" pitchFamily="34" charset="-127"/>
                <a:cs typeface="Times New Roman" pitchFamily="18" charset="0"/>
              </a:defRPr>
            </a:lvl1pPr>
          </a:lstStyle>
          <a:p>
            <a:r>
              <a:rPr lang="en-US" dirty="0" smtClean="0"/>
              <a:t>General Topics</a:t>
            </a:r>
          </a:p>
        </p:txBody>
      </p:sp>
    </p:spTree>
    <p:extLst>
      <p:ext uri="{BB962C8B-B14F-4D97-AF65-F5344CB8AC3E}">
        <p14:creationId xmlns="" xmlns:p14="http://schemas.microsoft.com/office/powerpoint/2010/main" val="3171371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제목 1"/>
          <p:cNvSpPr>
            <a:spLocks noGrp="1"/>
          </p:cNvSpPr>
          <p:nvPr>
            <p:ph type="title"/>
          </p:nvPr>
        </p:nvSpPr>
        <p:spPr/>
        <p:txBody>
          <a:bodyPr/>
          <a:lstStyle/>
          <a:p>
            <a:r>
              <a:rPr lang="en-US" altLang="ko-KR" smtClean="0">
                <a:ea typeface="굴림" pitchFamily="34" charset="-127"/>
              </a:rPr>
              <a:t>Research Background</a:t>
            </a:r>
            <a:endParaRPr lang="ko-KR" altLang="en-US" smtClean="0">
              <a:ea typeface="굴림" pitchFamily="34" charset="-127"/>
            </a:endParaRPr>
          </a:p>
        </p:txBody>
      </p:sp>
      <p:sp>
        <p:nvSpPr>
          <p:cNvPr id="14339" name="내용 개체 틀 2"/>
          <p:cNvSpPr>
            <a:spLocks noGrp="1"/>
          </p:cNvSpPr>
          <p:nvPr>
            <p:ph idx="1"/>
          </p:nvPr>
        </p:nvSpPr>
        <p:spPr/>
        <p:txBody>
          <a:bodyPr/>
          <a:lstStyle/>
          <a:p>
            <a:r>
              <a:rPr lang="en-US" dirty="0" smtClean="0"/>
              <a:t>Opinion formation through web 2.0</a:t>
            </a:r>
          </a:p>
          <a:p>
            <a:pPr lvl="1"/>
            <a:r>
              <a:rPr lang="en-US" dirty="0" smtClean="0"/>
              <a:t>Web has </a:t>
            </a:r>
            <a:r>
              <a:rPr lang="en-US" dirty="0"/>
              <a:t>evolved to become a global </a:t>
            </a:r>
            <a:r>
              <a:rPr lang="en-US" dirty="0" smtClean="0"/>
              <a:t>platform through </a:t>
            </a:r>
            <a:r>
              <a:rPr lang="en-US" dirty="0"/>
              <a:t>which anyone can conveniently disseminate, </a:t>
            </a:r>
            <a:r>
              <a:rPr lang="en-US" dirty="0" smtClean="0"/>
              <a:t>share, and </a:t>
            </a:r>
            <a:r>
              <a:rPr lang="en-US" dirty="0"/>
              <a:t>communicate </a:t>
            </a:r>
            <a:r>
              <a:rPr lang="en-US" dirty="0" smtClean="0"/>
              <a:t>ideas (Chen, 2008)</a:t>
            </a:r>
          </a:p>
          <a:p>
            <a:pPr lvl="1"/>
            <a:r>
              <a:rPr lang="en-US" dirty="0" smtClean="0"/>
              <a:t>People </a:t>
            </a:r>
            <a:r>
              <a:rPr lang="en-US" dirty="0"/>
              <a:t>share </a:t>
            </a:r>
            <a:r>
              <a:rPr lang="en-US" dirty="0" smtClean="0"/>
              <a:t>various news/information </a:t>
            </a:r>
            <a:r>
              <a:rPr lang="en-US" dirty="0"/>
              <a:t>on technological innovation, political and social issues </a:t>
            </a:r>
            <a:r>
              <a:rPr lang="en-US" dirty="0" smtClean="0"/>
              <a:t>through blogs, web forums, social networking sites, etc.</a:t>
            </a:r>
          </a:p>
          <a:p>
            <a:pPr lvl="1"/>
            <a:r>
              <a:rPr lang="en-US" dirty="0" smtClean="0"/>
              <a:t>They </a:t>
            </a:r>
            <a:r>
              <a:rPr lang="en-US" dirty="0"/>
              <a:t>form new political, economic, social opinion by sharing their </a:t>
            </a:r>
            <a:r>
              <a:rPr lang="en-US" dirty="0" smtClean="0"/>
              <a:t>views </a:t>
            </a:r>
            <a:r>
              <a:rPr lang="en-US" dirty="0"/>
              <a:t>and discussing with </a:t>
            </a:r>
            <a:r>
              <a:rPr lang="en-US" dirty="0" smtClean="0"/>
              <a:t>others</a:t>
            </a:r>
          </a:p>
          <a:p>
            <a:pPr lvl="1"/>
            <a:r>
              <a:rPr lang="en-US" dirty="0" smtClean="0"/>
              <a:t>The prevalence of social media makes information/opinion more contagious and speeds up its diffusion</a:t>
            </a:r>
          </a:p>
          <a:p>
            <a:r>
              <a:rPr lang="en-US" dirty="0" smtClean="0"/>
              <a:t>Positive aspects of political use of social media</a:t>
            </a:r>
          </a:p>
          <a:p>
            <a:pPr lvl="1"/>
            <a:r>
              <a:rPr lang="en-US" dirty="0"/>
              <a:t>Politicians are using the web 2.0 platform to deliver their messages to citizens</a:t>
            </a:r>
          </a:p>
          <a:p>
            <a:pPr lvl="1"/>
            <a:r>
              <a:rPr lang="en-US" dirty="0" smtClean="0"/>
              <a:t>Blogs are used </a:t>
            </a:r>
            <a:r>
              <a:rPr lang="en-US" dirty="0"/>
              <a:t>to advertise </a:t>
            </a:r>
            <a:r>
              <a:rPr lang="en-US" dirty="0" smtClean="0"/>
              <a:t>candidates/policies/campaigns </a:t>
            </a:r>
          </a:p>
          <a:p>
            <a:pPr lvl="1"/>
            <a:r>
              <a:rPr lang="en-US" dirty="0" smtClean="0"/>
              <a:t>Web </a:t>
            </a:r>
            <a:r>
              <a:rPr lang="en-US" dirty="0"/>
              <a:t>forums </a:t>
            </a:r>
            <a:r>
              <a:rPr lang="en-US" dirty="0" smtClean="0"/>
              <a:t> are used to </a:t>
            </a:r>
            <a:r>
              <a:rPr lang="en-US" dirty="0"/>
              <a:t>investigate public opinion and reflect it into </a:t>
            </a:r>
            <a:r>
              <a:rPr lang="en-US" dirty="0" smtClean="0"/>
              <a:t>policy</a:t>
            </a:r>
          </a:p>
          <a:p>
            <a:endParaRPr lang="en-US" altLang="ko-KR" dirty="0" smtClean="0">
              <a:ea typeface="굴림" pitchFamily="34" charset="-127"/>
            </a:endParaRPr>
          </a:p>
        </p:txBody>
      </p:sp>
      <p:sp>
        <p:nvSpPr>
          <p:cNvPr id="1434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7DE4005E-EEC7-4D23-B16A-E50F39A3312A}" type="slidenum">
              <a:rPr kumimoji="0" lang="en-US" altLang="ko-KR">
                <a:solidFill>
                  <a:srgbClr val="000000"/>
                </a:solidFill>
                <a:latin typeface="Times New Roman" pitchFamily="18" charset="0"/>
              </a:rPr>
              <a:pPr eaLnBrk="1" hangingPunct="1"/>
              <a:t>2</a:t>
            </a:fld>
            <a:endParaRPr kumimoji="0" lang="en-US" altLang="ko-KR">
              <a:solidFill>
                <a:srgbClr val="000000"/>
              </a:solidFill>
              <a:latin typeface="Times New Roman" pitchFamily="18" charset="0"/>
            </a:endParaRPr>
          </a:p>
        </p:txBody>
      </p:sp>
      <p:sp>
        <p:nvSpPr>
          <p:cNvPr id="14341" name="Text Box 5"/>
          <p:cNvSpPr txBox="1">
            <a:spLocks noChangeArrowheads="1"/>
          </p:cNvSpPr>
          <p:nvPr/>
        </p:nvSpPr>
        <p:spPr bwMode="auto">
          <a:xfrm>
            <a:off x="0" y="0"/>
            <a:ext cx="18288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fontAlgn="base" hangingPunct="1">
              <a:spcBef>
                <a:spcPct val="50000"/>
              </a:spcBef>
              <a:spcAft>
                <a:spcPct val="0"/>
              </a:spcAft>
            </a:pPr>
            <a:r>
              <a:rPr kumimoji="0" lang="en-US" altLang="ko-KR">
                <a:solidFill>
                  <a:srgbClr val="000000"/>
                </a:solidFill>
                <a:latin typeface="Times New Roman" pitchFamily="18" charset="0"/>
                <a:cs typeface="Times New Roman" pitchFamily="18" charset="0"/>
              </a:rPr>
              <a:t>1. Introduction</a:t>
            </a:r>
          </a:p>
        </p:txBody>
      </p:sp>
    </p:spTree>
    <p:extLst>
      <p:ext uri="{BB962C8B-B14F-4D97-AF65-F5344CB8AC3E}">
        <p14:creationId xmlns="" xmlns:p14="http://schemas.microsoft.com/office/powerpoint/2010/main" val="28487654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46304" y="2031248"/>
            <a:ext cx="6799866" cy="25634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3010" name="제목 1"/>
          <p:cNvSpPr>
            <a:spLocks noGrp="1"/>
          </p:cNvSpPr>
          <p:nvPr>
            <p:ph type="title"/>
          </p:nvPr>
        </p:nvSpPr>
        <p:spPr/>
        <p:txBody>
          <a:bodyPr/>
          <a:lstStyle/>
          <a:p>
            <a:r>
              <a:rPr lang="en-US" altLang="ko-KR" dirty="0">
                <a:solidFill>
                  <a:srgbClr val="000000"/>
                </a:solidFill>
                <a:ea typeface="굴림" pitchFamily="34" charset="-127"/>
              </a:rPr>
              <a:t>Topic Extraction</a:t>
            </a:r>
            <a:endParaRPr lang="en-US" altLang="ko-KR" dirty="0" smtClean="0">
              <a:solidFill>
                <a:srgbClr val="000000"/>
              </a:solidFill>
              <a:ea typeface="굴림" pitchFamily="34" charset="-127"/>
            </a:endParaRPr>
          </a:p>
        </p:txBody>
      </p:sp>
      <p:sp>
        <p:nvSpPr>
          <p:cNvPr id="43011" name="내용 개체 틀 2"/>
          <p:cNvSpPr>
            <a:spLocks noGrp="1"/>
          </p:cNvSpPr>
          <p:nvPr>
            <p:ph idx="1"/>
          </p:nvPr>
        </p:nvSpPr>
        <p:spPr>
          <a:xfrm>
            <a:off x="457200" y="1143000"/>
            <a:ext cx="8229600" cy="1061864"/>
          </a:xfrm>
        </p:spPr>
        <p:txBody>
          <a:bodyPr/>
          <a:lstStyle/>
          <a:p>
            <a:r>
              <a:rPr lang="en-US" altLang="ko-KR" dirty="0" smtClean="0">
                <a:ea typeface="굴림" pitchFamily="34" charset="-127"/>
              </a:rPr>
              <a:t>Topic </a:t>
            </a:r>
            <a:r>
              <a:rPr lang="en-US" altLang="ko-KR" dirty="0" err="1" smtClean="0">
                <a:ea typeface="굴림" pitchFamily="34" charset="-127"/>
              </a:rPr>
              <a:t>Classificaton</a:t>
            </a:r>
            <a:endParaRPr lang="en-US" altLang="ko-KR" dirty="0" smtClean="0">
              <a:ea typeface="굴림" pitchFamily="34" charset="-127"/>
            </a:endParaRPr>
          </a:p>
          <a:p>
            <a:pPr lvl="1"/>
            <a:r>
              <a:rPr lang="en-US" dirty="0" smtClean="0"/>
              <a:t>The symmetric curve indicates the existence of strong infection in the diffusion process</a:t>
            </a:r>
          </a:p>
          <a:p>
            <a:pPr lvl="1"/>
            <a:endParaRPr lang="en-US" dirty="0" smtClean="0"/>
          </a:p>
        </p:txBody>
      </p:sp>
      <p:sp>
        <p:nvSpPr>
          <p:cNvPr id="43012" name="슬라이드 번호 개체 틀 3"/>
          <p:cNvSpPr>
            <a:spLocks noGrp="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E4656605-7CB8-4F3A-A314-EB2EFB57DF18}" type="slidenum">
              <a:rPr kumimoji="0" lang="en-US" altLang="ko-KR">
                <a:latin typeface="Times New Roman" pitchFamily="18" charset="0"/>
              </a:rPr>
              <a:pPr eaLnBrk="1" hangingPunct="1"/>
              <a:t>20</a:t>
            </a:fld>
            <a:endParaRPr kumimoji="0" lang="en-US" altLang="ko-KR">
              <a:latin typeface="Times New Roman" pitchFamily="18" charset="0"/>
            </a:endParaRPr>
          </a:p>
        </p:txBody>
      </p:sp>
      <p:sp>
        <p:nvSpPr>
          <p:cNvPr id="43013" name="Text Box 13"/>
          <p:cNvSpPr txBox="1">
            <a:spLocks noChangeArrowheads="1"/>
          </p:cNvSpPr>
          <p:nvPr/>
        </p:nvSpPr>
        <p:spPr bwMode="auto">
          <a:xfrm>
            <a:off x="0" y="0"/>
            <a:ext cx="2771800" cy="369332"/>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wrap="square">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dirty="0" smtClean="0">
                <a:latin typeface="Times New Roman" pitchFamily="18" charset="0"/>
                <a:cs typeface="Times New Roman" pitchFamily="18" charset="0"/>
              </a:rPr>
              <a:t>4. Experiment Results</a:t>
            </a:r>
            <a:endParaRPr kumimoji="0" lang="en-US" altLang="ko-KR" dirty="0">
              <a:latin typeface="Times New Roman" pitchFamily="18" charset="0"/>
              <a:cs typeface="Times New Roman" pitchFamily="18" charset="0"/>
            </a:endParaRPr>
          </a:p>
        </p:txBody>
      </p:sp>
      <p:sp>
        <p:nvSpPr>
          <p:cNvPr id="10" name="Freeform 9"/>
          <p:cNvSpPr/>
          <p:nvPr/>
        </p:nvSpPr>
        <p:spPr>
          <a:xfrm>
            <a:off x="2917371" y="2603642"/>
            <a:ext cx="1064695" cy="1418636"/>
          </a:xfrm>
          <a:custGeom>
            <a:avLst/>
            <a:gdLst>
              <a:gd name="connsiteX0" fmla="*/ 0 w 1064695"/>
              <a:gd name="connsiteY0" fmla="*/ 1418636 h 1418636"/>
              <a:gd name="connsiteX1" fmla="*/ 1016000 w 1064695"/>
              <a:gd name="connsiteY1" fmla="*/ 97836 h 1418636"/>
              <a:gd name="connsiteX2" fmla="*/ 914400 w 1064695"/>
              <a:gd name="connsiteY2" fmla="*/ 97836 h 1418636"/>
              <a:gd name="connsiteX3" fmla="*/ 914400 w 1064695"/>
              <a:gd name="connsiteY3" fmla="*/ 97836 h 1418636"/>
            </a:gdLst>
            <a:ahLst/>
            <a:cxnLst>
              <a:cxn ang="0">
                <a:pos x="connsiteX0" y="connsiteY0"/>
              </a:cxn>
              <a:cxn ang="0">
                <a:pos x="connsiteX1" y="connsiteY1"/>
              </a:cxn>
              <a:cxn ang="0">
                <a:pos x="connsiteX2" y="connsiteY2"/>
              </a:cxn>
              <a:cxn ang="0">
                <a:pos x="connsiteX3" y="connsiteY3"/>
              </a:cxn>
            </a:cxnLst>
            <a:rect l="l" t="t" r="r" b="b"/>
            <a:pathLst>
              <a:path w="1064695" h="1418636">
                <a:moveTo>
                  <a:pt x="0" y="1418636"/>
                </a:moveTo>
                <a:cubicBezTo>
                  <a:pt x="431800" y="868302"/>
                  <a:pt x="863600" y="317969"/>
                  <a:pt x="1016000" y="97836"/>
                </a:cubicBezTo>
                <a:cubicBezTo>
                  <a:pt x="1168400" y="-122297"/>
                  <a:pt x="914400" y="97836"/>
                  <a:pt x="914400" y="97836"/>
                </a:cubicBezTo>
                <a:lnTo>
                  <a:pt x="914400" y="97836"/>
                </a:lnTo>
              </a:path>
            </a:pathLst>
          </a:custGeom>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Freeform 13"/>
          <p:cNvSpPr/>
          <p:nvPr/>
        </p:nvSpPr>
        <p:spPr>
          <a:xfrm>
            <a:off x="2946400" y="3851327"/>
            <a:ext cx="3829686" cy="2561432"/>
          </a:xfrm>
          <a:custGeom>
            <a:avLst/>
            <a:gdLst>
              <a:gd name="connsiteX0" fmla="*/ 0 w 3829686"/>
              <a:gd name="connsiteY0" fmla="*/ 267271 h 2561432"/>
              <a:gd name="connsiteX1" fmla="*/ 2960914 w 3829686"/>
              <a:gd name="connsiteY1" fmla="*/ 180186 h 2561432"/>
              <a:gd name="connsiteX2" fmla="*/ 3643086 w 3829686"/>
              <a:gd name="connsiteY2" fmla="*/ 2328300 h 2561432"/>
              <a:gd name="connsiteX3" fmla="*/ 14514 w 3829686"/>
              <a:gd name="connsiteY3" fmla="*/ 2067043 h 2561432"/>
            </a:gdLst>
            <a:ahLst/>
            <a:cxnLst>
              <a:cxn ang="0">
                <a:pos x="connsiteX0" y="connsiteY0"/>
              </a:cxn>
              <a:cxn ang="0">
                <a:pos x="connsiteX1" y="connsiteY1"/>
              </a:cxn>
              <a:cxn ang="0">
                <a:pos x="connsiteX2" y="connsiteY2"/>
              </a:cxn>
              <a:cxn ang="0">
                <a:pos x="connsiteX3" y="connsiteY3"/>
              </a:cxn>
            </a:cxnLst>
            <a:rect l="l" t="t" r="r" b="b"/>
            <a:pathLst>
              <a:path w="3829686" h="2561432">
                <a:moveTo>
                  <a:pt x="0" y="267271"/>
                </a:moveTo>
                <a:cubicBezTo>
                  <a:pt x="1176866" y="51976"/>
                  <a:pt x="2353733" y="-163319"/>
                  <a:pt x="2960914" y="180186"/>
                </a:cubicBezTo>
                <a:cubicBezTo>
                  <a:pt x="3568095" y="523691"/>
                  <a:pt x="4134153" y="2013824"/>
                  <a:pt x="3643086" y="2328300"/>
                </a:cubicBezTo>
                <a:cubicBezTo>
                  <a:pt x="3152019" y="2642776"/>
                  <a:pt x="1369181" y="2712929"/>
                  <a:pt x="14514" y="2067043"/>
                </a:cubicBezTo>
              </a:path>
            </a:pathLst>
          </a:custGeom>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Freeform 14"/>
          <p:cNvSpPr/>
          <p:nvPr/>
        </p:nvSpPr>
        <p:spPr>
          <a:xfrm>
            <a:off x="3077029" y="4452427"/>
            <a:ext cx="1683722" cy="1770743"/>
          </a:xfrm>
          <a:custGeom>
            <a:avLst/>
            <a:gdLst>
              <a:gd name="connsiteX0" fmla="*/ 0 w 1683722"/>
              <a:gd name="connsiteY0" fmla="*/ 1770743 h 1770743"/>
              <a:gd name="connsiteX1" fmla="*/ 304800 w 1683722"/>
              <a:gd name="connsiteY1" fmla="*/ 1219200 h 1770743"/>
              <a:gd name="connsiteX2" fmla="*/ 319314 w 1683722"/>
              <a:gd name="connsiteY2" fmla="*/ 1117600 h 1770743"/>
              <a:gd name="connsiteX3" fmla="*/ 348342 w 1683722"/>
              <a:gd name="connsiteY3" fmla="*/ 1001486 h 1770743"/>
              <a:gd name="connsiteX4" fmla="*/ 362857 w 1683722"/>
              <a:gd name="connsiteY4" fmla="*/ 914400 h 1770743"/>
              <a:gd name="connsiteX5" fmla="*/ 377371 w 1683722"/>
              <a:gd name="connsiteY5" fmla="*/ 464457 h 1770743"/>
              <a:gd name="connsiteX6" fmla="*/ 464457 w 1683722"/>
              <a:gd name="connsiteY6" fmla="*/ 232228 h 1770743"/>
              <a:gd name="connsiteX7" fmla="*/ 508000 w 1683722"/>
              <a:gd name="connsiteY7" fmla="*/ 203200 h 1770743"/>
              <a:gd name="connsiteX8" fmla="*/ 580571 w 1683722"/>
              <a:gd name="connsiteY8" fmla="*/ 116114 h 1770743"/>
              <a:gd name="connsiteX9" fmla="*/ 653142 w 1683722"/>
              <a:gd name="connsiteY9" fmla="*/ 87086 h 1770743"/>
              <a:gd name="connsiteX10" fmla="*/ 682171 w 1683722"/>
              <a:gd name="connsiteY10" fmla="*/ 43543 h 1770743"/>
              <a:gd name="connsiteX11" fmla="*/ 725714 w 1683722"/>
              <a:gd name="connsiteY11" fmla="*/ 29028 h 1770743"/>
              <a:gd name="connsiteX12" fmla="*/ 914400 w 1683722"/>
              <a:gd name="connsiteY12" fmla="*/ 0 h 1770743"/>
              <a:gd name="connsiteX13" fmla="*/ 1161142 w 1683722"/>
              <a:gd name="connsiteY13" fmla="*/ 87086 h 1770743"/>
              <a:gd name="connsiteX14" fmla="*/ 1204685 w 1683722"/>
              <a:gd name="connsiteY14" fmla="*/ 145143 h 1770743"/>
              <a:gd name="connsiteX15" fmla="*/ 1277257 w 1683722"/>
              <a:gd name="connsiteY15" fmla="*/ 246743 h 1770743"/>
              <a:gd name="connsiteX16" fmla="*/ 1306285 w 1683722"/>
              <a:gd name="connsiteY16" fmla="*/ 290286 h 1770743"/>
              <a:gd name="connsiteX17" fmla="*/ 1465942 w 1683722"/>
              <a:gd name="connsiteY17" fmla="*/ 537028 h 1770743"/>
              <a:gd name="connsiteX18" fmla="*/ 1524000 w 1683722"/>
              <a:gd name="connsiteY18" fmla="*/ 682171 h 1770743"/>
              <a:gd name="connsiteX19" fmla="*/ 1553028 w 1683722"/>
              <a:gd name="connsiteY19" fmla="*/ 754743 h 1770743"/>
              <a:gd name="connsiteX20" fmla="*/ 1567542 w 1683722"/>
              <a:gd name="connsiteY20" fmla="*/ 798286 h 1770743"/>
              <a:gd name="connsiteX21" fmla="*/ 1596571 w 1683722"/>
              <a:gd name="connsiteY21" fmla="*/ 856343 h 1770743"/>
              <a:gd name="connsiteX22" fmla="*/ 1625600 w 1683722"/>
              <a:gd name="connsiteY22" fmla="*/ 1016000 h 1770743"/>
              <a:gd name="connsiteX23" fmla="*/ 1654628 w 1683722"/>
              <a:gd name="connsiteY23" fmla="*/ 1088571 h 1770743"/>
              <a:gd name="connsiteX24" fmla="*/ 1683657 w 1683722"/>
              <a:gd name="connsiteY24" fmla="*/ 1277257 h 17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83722" h="1770743">
                <a:moveTo>
                  <a:pt x="0" y="1770743"/>
                </a:moveTo>
                <a:cubicBezTo>
                  <a:pt x="268076" y="1297665"/>
                  <a:pt x="172134" y="1484528"/>
                  <a:pt x="304800" y="1219200"/>
                </a:cubicBezTo>
                <a:cubicBezTo>
                  <a:pt x="309638" y="1185333"/>
                  <a:pt x="312605" y="1151146"/>
                  <a:pt x="319314" y="1117600"/>
                </a:cubicBezTo>
                <a:cubicBezTo>
                  <a:pt x="327138" y="1078479"/>
                  <a:pt x="339983" y="1040496"/>
                  <a:pt x="348342" y="1001486"/>
                </a:cubicBezTo>
                <a:cubicBezTo>
                  <a:pt x="354508" y="972710"/>
                  <a:pt x="358019" y="943429"/>
                  <a:pt x="362857" y="914400"/>
                </a:cubicBezTo>
                <a:cubicBezTo>
                  <a:pt x="367695" y="764419"/>
                  <a:pt x="366420" y="614116"/>
                  <a:pt x="377371" y="464457"/>
                </a:cubicBezTo>
                <a:cubicBezTo>
                  <a:pt x="387690" y="323432"/>
                  <a:pt x="397100" y="333264"/>
                  <a:pt x="464457" y="232228"/>
                </a:cubicBezTo>
                <a:cubicBezTo>
                  <a:pt x="474133" y="217714"/>
                  <a:pt x="493486" y="212876"/>
                  <a:pt x="508000" y="203200"/>
                </a:cubicBezTo>
                <a:cubicBezTo>
                  <a:pt x="528063" y="173105"/>
                  <a:pt x="548640" y="136071"/>
                  <a:pt x="580571" y="116114"/>
                </a:cubicBezTo>
                <a:cubicBezTo>
                  <a:pt x="602665" y="102306"/>
                  <a:pt x="628952" y="96762"/>
                  <a:pt x="653142" y="87086"/>
                </a:cubicBezTo>
                <a:cubicBezTo>
                  <a:pt x="662818" y="72572"/>
                  <a:pt x="668549" y="54440"/>
                  <a:pt x="682171" y="43543"/>
                </a:cubicBezTo>
                <a:cubicBezTo>
                  <a:pt x="694118" y="33985"/>
                  <a:pt x="710871" y="32739"/>
                  <a:pt x="725714" y="29028"/>
                </a:cubicBezTo>
                <a:cubicBezTo>
                  <a:pt x="792202" y="12406"/>
                  <a:pt x="843901" y="8812"/>
                  <a:pt x="914400" y="0"/>
                </a:cubicBezTo>
                <a:cubicBezTo>
                  <a:pt x="1083032" y="36136"/>
                  <a:pt x="1084809" y="-1970"/>
                  <a:pt x="1161142" y="87086"/>
                </a:cubicBezTo>
                <a:cubicBezTo>
                  <a:pt x="1176885" y="105453"/>
                  <a:pt x="1190171" y="125791"/>
                  <a:pt x="1204685" y="145143"/>
                </a:cubicBezTo>
                <a:cubicBezTo>
                  <a:pt x="1231356" y="225152"/>
                  <a:pt x="1202119" y="159082"/>
                  <a:pt x="1277257" y="246743"/>
                </a:cubicBezTo>
                <a:cubicBezTo>
                  <a:pt x="1288609" y="259987"/>
                  <a:pt x="1296852" y="275613"/>
                  <a:pt x="1306285" y="290286"/>
                </a:cubicBezTo>
                <a:cubicBezTo>
                  <a:pt x="1460968" y="530905"/>
                  <a:pt x="1353895" y="368958"/>
                  <a:pt x="1465942" y="537028"/>
                </a:cubicBezTo>
                <a:cubicBezTo>
                  <a:pt x="1498102" y="585268"/>
                  <a:pt x="1505062" y="631669"/>
                  <a:pt x="1524000" y="682171"/>
                </a:cubicBezTo>
                <a:cubicBezTo>
                  <a:pt x="1533148" y="706566"/>
                  <a:pt x="1543880" y="730348"/>
                  <a:pt x="1553028" y="754743"/>
                </a:cubicBezTo>
                <a:cubicBezTo>
                  <a:pt x="1558400" y="769068"/>
                  <a:pt x="1561515" y="784224"/>
                  <a:pt x="1567542" y="798286"/>
                </a:cubicBezTo>
                <a:cubicBezTo>
                  <a:pt x="1576065" y="818173"/>
                  <a:pt x="1586895" y="836991"/>
                  <a:pt x="1596571" y="856343"/>
                </a:cubicBezTo>
                <a:cubicBezTo>
                  <a:pt x="1606247" y="909562"/>
                  <a:pt x="1612481" y="963524"/>
                  <a:pt x="1625600" y="1016000"/>
                </a:cubicBezTo>
                <a:cubicBezTo>
                  <a:pt x="1631919" y="1041276"/>
                  <a:pt x="1647915" y="1063397"/>
                  <a:pt x="1654628" y="1088571"/>
                </a:cubicBezTo>
                <a:cubicBezTo>
                  <a:pt x="1686504" y="1208104"/>
                  <a:pt x="1683657" y="1196095"/>
                  <a:pt x="1683657" y="1277257"/>
                </a:cubicBezTo>
              </a:path>
            </a:pathLst>
          </a:custGeom>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7" name="Curved Connector 16"/>
          <p:cNvCxnSpPr/>
          <p:nvPr/>
        </p:nvCxnSpPr>
        <p:spPr bwMode="auto">
          <a:xfrm flipV="1">
            <a:off x="3337065" y="3070217"/>
            <a:ext cx="1412887" cy="927451"/>
          </a:xfrm>
          <a:prstGeom prst="curvedConnector3">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Curved Connector 18"/>
          <p:cNvCxnSpPr/>
          <p:nvPr/>
        </p:nvCxnSpPr>
        <p:spPr bwMode="auto">
          <a:xfrm>
            <a:off x="4746237" y="3061876"/>
            <a:ext cx="1395425" cy="855443"/>
          </a:xfrm>
          <a:prstGeom prst="curvedConnector3">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467544" y="2767671"/>
            <a:ext cx="1152128" cy="830997"/>
          </a:xfrm>
          <a:prstGeom prst="rect">
            <a:avLst/>
          </a:prstGeom>
          <a:noFill/>
        </p:spPr>
        <p:txBody>
          <a:bodyPr wrap="square" rtlCol="0">
            <a:spAutoFit/>
          </a:bodyPr>
          <a:lstStyle/>
          <a:p>
            <a:r>
              <a:rPr lang="en-US" sz="1600" dirty="0" smtClean="0">
                <a:latin typeface="Times New Roman" pitchFamily="18" charset="0"/>
                <a:ea typeface="굴림" pitchFamily="34" charset="-127"/>
                <a:cs typeface="Times New Roman" pitchFamily="18" charset="0"/>
              </a:rPr>
              <a:t>Strong Infection Topics</a:t>
            </a:r>
            <a:endParaRPr lang="en-US" sz="1600" dirty="0">
              <a:latin typeface="Times New Roman" pitchFamily="18" charset="0"/>
              <a:ea typeface="굴림" pitchFamily="34" charset="-127"/>
              <a:cs typeface="Times New Roman" pitchFamily="18" charset="0"/>
            </a:endParaRPr>
          </a:p>
        </p:txBody>
      </p:sp>
      <p:sp>
        <p:nvSpPr>
          <p:cNvPr id="32" name="TextBox 31"/>
          <p:cNvSpPr txBox="1"/>
          <p:nvPr/>
        </p:nvSpPr>
        <p:spPr>
          <a:xfrm>
            <a:off x="467544" y="4876133"/>
            <a:ext cx="1247800" cy="830997"/>
          </a:xfrm>
          <a:prstGeom prst="rect">
            <a:avLst/>
          </a:prstGeom>
          <a:noFill/>
        </p:spPr>
        <p:txBody>
          <a:bodyPr wrap="square" rtlCol="0">
            <a:spAutoFit/>
          </a:bodyPr>
          <a:lstStyle>
            <a:lvl1pPr>
              <a:defRPr sz="1600">
                <a:latin typeface="Times New Roman" pitchFamily="18" charset="0"/>
                <a:ea typeface="굴림" pitchFamily="34" charset="-127"/>
                <a:cs typeface="Times New Roman" pitchFamily="18" charset="0"/>
              </a:defRPr>
            </a:lvl1pPr>
          </a:lstStyle>
          <a:p>
            <a:r>
              <a:rPr lang="en-US" dirty="0" smtClean="0"/>
              <a:t>Weak</a:t>
            </a:r>
          </a:p>
          <a:p>
            <a:r>
              <a:rPr lang="en-US" dirty="0" smtClean="0"/>
              <a:t>Infection Topics</a:t>
            </a:r>
          </a:p>
        </p:txBody>
      </p:sp>
      <p:pic>
        <p:nvPicPr>
          <p:cNvPr id="3072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57040" y="4176464"/>
            <a:ext cx="6777665" cy="2636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82797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제목 1"/>
          <p:cNvSpPr>
            <a:spLocks noGrp="1"/>
          </p:cNvSpPr>
          <p:nvPr>
            <p:ph type="title"/>
          </p:nvPr>
        </p:nvSpPr>
        <p:spPr/>
        <p:txBody>
          <a:bodyPr/>
          <a:lstStyle/>
          <a:p>
            <a:r>
              <a:rPr lang="en-US" altLang="ko-KR" dirty="0" smtClean="0">
                <a:solidFill>
                  <a:srgbClr val="000000"/>
                </a:solidFill>
                <a:ea typeface="굴림" pitchFamily="34" charset="-127"/>
              </a:rPr>
              <a:t>Key Topic Examination</a:t>
            </a:r>
          </a:p>
        </p:txBody>
      </p:sp>
      <p:sp>
        <p:nvSpPr>
          <p:cNvPr id="43011" name="내용 개체 틀 2"/>
          <p:cNvSpPr>
            <a:spLocks noGrp="1"/>
          </p:cNvSpPr>
          <p:nvPr>
            <p:ph idx="1"/>
          </p:nvPr>
        </p:nvSpPr>
        <p:spPr>
          <a:xfrm>
            <a:off x="457200" y="1143000"/>
            <a:ext cx="8229600" cy="5562600"/>
          </a:xfrm>
        </p:spPr>
        <p:txBody>
          <a:bodyPr/>
          <a:lstStyle/>
          <a:p>
            <a:r>
              <a:rPr lang="en-US" altLang="ko-KR" dirty="0" smtClean="0">
                <a:ea typeface="굴림" pitchFamily="34" charset="-127"/>
              </a:rPr>
              <a:t>Key Topic : Anti-Americanism</a:t>
            </a:r>
          </a:p>
          <a:p>
            <a:pPr lvl="1"/>
            <a:r>
              <a:rPr lang="en-US" altLang="ko-KR" dirty="0" smtClean="0">
                <a:ea typeface="굴림" pitchFamily="34" charset="-127"/>
              </a:rPr>
              <a:t>Keyword : (Hate, kill, hit, anti) &amp; America</a:t>
            </a:r>
            <a:endParaRPr lang="en-US" altLang="ko-KR" dirty="0">
              <a:ea typeface="굴림" pitchFamily="34" charset="-127"/>
            </a:endParaRPr>
          </a:p>
          <a:p>
            <a:pPr lvl="1"/>
            <a:r>
              <a:rPr lang="en-US" dirty="0" smtClean="0"/>
              <a:t>Background</a:t>
            </a:r>
            <a:endParaRPr lang="en-US" dirty="0"/>
          </a:p>
          <a:p>
            <a:pPr lvl="2"/>
            <a:r>
              <a:rPr lang="en-US" altLang="ko-KR" dirty="0" smtClean="0">
                <a:ea typeface="굴림" pitchFamily="34" charset="-127"/>
              </a:rPr>
              <a:t>Among especially Muslims in the middle east countries, America’s political participation in their countries </a:t>
            </a:r>
            <a:r>
              <a:rPr lang="en-US" dirty="0" smtClean="0"/>
              <a:t>resulted in widespread </a:t>
            </a:r>
            <a:r>
              <a:rPr lang="en-US" dirty="0"/>
              <a:t>anger against </a:t>
            </a:r>
            <a:r>
              <a:rPr lang="en-US" dirty="0" smtClean="0"/>
              <a:t>America</a:t>
            </a:r>
            <a:endParaRPr lang="en-US" altLang="ko-KR" dirty="0" smtClean="0">
              <a:ea typeface="굴림" pitchFamily="34" charset="-127"/>
            </a:endParaRPr>
          </a:p>
          <a:p>
            <a:pPr lvl="2"/>
            <a:r>
              <a:rPr lang="en-US" altLang="ko-KR" dirty="0" smtClean="0">
                <a:ea typeface="굴림" pitchFamily="34" charset="-127"/>
              </a:rPr>
              <a:t>In the forum, many author express their hates on western countries, especially America</a:t>
            </a:r>
          </a:p>
          <a:p>
            <a:pPr lvl="1"/>
            <a:r>
              <a:rPr lang="en-US" altLang="ko-KR" dirty="0" smtClean="0">
                <a:ea typeface="굴림" pitchFamily="34" charset="-127"/>
              </a:rPr>
              <a:t>Example</a:t>
            </a:r>
            <a:endParaRPr lang="en-US" altLang="ko-KR" dirty="0">
              <a:ea typeface="굴림" pitchFamily="34" charset="-127"/>
            </a:endParaRPr>
          </a:p>
          <a:p>
            <a:pPr lvl="2"/>
            <a:r>
              <a:rPr lang="en-US" altLang="ko-KR" dirty="0">
                <a:ea typeface="굴림" pitchFamily="34" charset="-127"/>
              </a:rPr>
              <a:t>Americans on this </a:t>
            </a:r>
            <a:r>
              <a:rPr lang="en-US" altLang="ko-KR" dirty="0" smtClean="0">
                <a:ea typeface="굴림" pitchFamily="34" charset="-127"/>
              </a:rPr>
              <a:t>forum(Replies</a:t>
            </a:r>
            <a:r>
              <a:rPr lang="en-US" altLang="ko-KR" dirty="0">
                <a:ea typeface="굴림" pitchFamily="34" charset="-127"/>
              </a:rPr>
              <a:t>: </a:t>
            </a:r>
            <a:r>
              <a:rPr lang="en-US" altLang="ko-KR" dirty="0" smtClean="0">
                <a:ea typeface="굴림" pitchFamily="34" charset="-127"/>
              </a:rPr>
              <a:t>149, Views</a:t>
            </a:r>
            <a:r>
              <a:rPr lang="en-US" altLang="ko-KR" dirty="0">
                <a:ea typeface="굴림" pitchFamily="34" charset="-127"/>
              </a:rPr>
              <a:t>: </a:t>
            </a:r>
            <a:r>
              <a:rPr lang="en-US" altLang="ko-KR" dirty="0" smtClean="0">
                <a:ea typeface="굴림" pitchFamily="34" charset="-127"/>
              </a:rPr>
              <a:t>2,150)</a:t>
            </a:r>
            <a:endParaRPr lang="en-US" altLang="ko-KR" dirty="0">
              <a:ea typeface="굴림" pitchFamily="34" charset="-127"/>
            </a:endParaRPr>
          </a:p>
          <a:p>
            <a:pPr lvl="3"/>
            <a:r>
              <a:rPr lang="en-US" altLang="ko-KR" sz="1600" dirty="0" err="1" smtClean="0">
                <a:ea typeface="굴림" pitchFamily="34" charset="-127"/>
              </a:rPr>
              <a:t>Arent</a:t>
            </a:r>
            <a:r>
              <a:rPr lang="en-US" altLang="ko-KR" sz="1600" dirty="0" smtClean="0">
                <a:ea typeface="굴림" pitchFamily="34" charset="-127"/>
              </a:rPr>
              <a:t> </a:t>
            </a:r>
            <a:r>
              <a:rPr lang="en-US" altLang="ko-KR" sz="1600" dirty="0">
                <a:ea typeface="굴림" pitchFamily="34" charset="-127"/>
              </a:rPr>
              <a:t>you irritated/turned off by all the foreigners who think they know our culture or try to bash our country? Seriously getting tired of this. They act like their country is perfect. It is funny though because a lot of people bash America and at the same time when they need our help they come running to us</a:t>
            </a:r>
            <a:r>
              <a:rPr lang="en-US" altLang="ko-KR" sz="1600" dirty="0" smtClean="0">
                <a:ea typeface="굴림" pitchFamily="34" charset="-127"/>
              </a:rPr>
              <a:t>.</a:t>
            </a:r>
          </a:p>
          <a:p>
            <a:pPr lvl="3"/>
            <a:r>
              <a:rPr lang="en-US" sz="1600" dirty="0"/>
              <a:t>Maybe because of our foreign policy bro. I live in America and also the way we always support </a:t>
            </a:r>
            <a:r>
              <a:rPr lang="en-US" sz="1600" dirty="0" err="1"/>
              <a:t>israel</a:t>
            </a:r>
            <a:r>
              <a:rPr lang="en-US" sz="1600" dirty="0"/>
              <a:t> disregarding the killed Palestinians. So </a:t>
            </a:r>
            <a:r>
              <a:rPr lang="en-US" sz="1600" dirty="0" smtClean="0"/>
              <a:t>Excuse me</a:t>
            </a:r>
            <a:r>
              <a:rPr lang="en-US" sz="1600" dirty="0"/>
              <a:t>, are you troubled by the fact that OUR tax dollars are being spent in killing innocent people in Gaza? </a:t>
            </a:r>
            <a:endParaRPr lang="en-US" altLang="ko-KR" sz="1600" dirty="0">
              <a:ea typeface="굴림" pitchFamily="34" charset="-127"/>
            </a:endParaRPr>
          </a:p>
        </p:txBody>
      </p:sp>
      <p:sp>
        <p:nvSpPr>
          <p:cNvPr id="43012" name="슬라이드 번호 개체 틀 3"/>
          <p:cNvSpPr>
            <a:spLocks noGrp="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E4656605-7CB8-4F3A-A314-EB2EFB57DF18}" type="slidenum">
              <a:rPr kumimoji="0" lang="en-US" altLang="ko-KR">
                <a:latin typeface="Times New Roman" pitchFamily="18" charset="0"/>
              </a:rPr>
              <a:pPr eaLnBrk="1" hangingPunct="1"/>
              <a:t>21</a:t>
            </a:fld>
            <a:endParaRPr kumimoji="0" lang="en-US" altLang="ko-KR">
              <a:latin typeface="Times New Roman" pitchFamily="18" charset="0"/>
            </a:endParaRPr>
          </a:p>
        </p:txBody>
      </p:sp>
      <p:sp>
        <p:nvSpPr>
          <p:cNvPr id="43013" name="Text Box 13"/>
          <p:cNvSpPr txBox="1">
            <a:spLocks noChangeArrowheads="1"/>
          </p:cNvSpPr>
          <p:nvPr/>
        </p:nvSpPr>
        <p:spPr bwMode="auto">
          <a:xfrm>
            <a:off x="0" y="0"/>
            <a:ext cx="2771800" cy="369332"/>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wrap="square">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dirty="0" smtClean="0">
                <a:latin typeface="Times New Roman" pitchFamily="18" charset="0"/>
                <a:cs typeface="Times New Roman" pitchFamily="18" charset="0"/>
              </a:rPr>
              <a:t>4. Experiment Results</a:t>
            </a:r>
            <a:endParaRPr kumimoji="0" lang="en-US" altLang="ko-KR" dirty="0">
              <a:latin typeface="Times New Roman" pitchFamily="18" charset="0"/>
              <a:cs typeface="Times New Roman" pitchFamily="18" charset="0"/>
            </a:endParaRPr>
          </a:p>
        </p:txBody>
      </p:sp>
    </p:spTree>
    <p:extLst>
      <p:ext uri="{BB962C8B-B14F-4D97-AF65-F5344CB8AC3E}">
        <p14:creationId xmlns="" xmlns:p14="http://schemas.microsoft.com/office/powerpoint/2010/main" val="1630791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제목 1"/>
          <p:cNvSpPr>
            <a:spLocks noGrp="1"/>
          </p:cNvSpPr>
          <p:nvPr>
            <p:ph type="title"/>
          </p:nvPr>
        </p:nvSpPr>
        <p:spPr/>
        <p:txBody>
          <a:bodyPr/>
          <a:lstStyle/>
          <a:p>
            <a:r>
              <a:rPr lang="en-US" altLang="ko-KR" dirty="0">
                <a:solidFill>
                  <a:srgbClr val="000000"/>
                </a:solidFill>
                <a:ea typeface="굴림" pitchFamily="34" charset="-127"/>
              </a:rPr>
              <a:t>Key Topic Examination</a:t>
            </a:r>
            <a:endParaRPr lang="en-US" altLang="ko-KR" dirty="0" smtClean="0">
              <a:solidFill>
                <a:srgbClr val="000000"/>
              </a:solidFill>
              <a:ea typeface="굴림" pitchFamily="34" charset="-127"/>
            </a:endParaRPr>
          </a:p>
        </p:txBody>
      </p:sp>
      <p:sp>
        <p:nvSpPr>
          <p:cNvPr id="43011" name="내용 개체 틀 2"/>
          <p:cNvSpPr>
            <a:spLocks noGrp="1"/>
          </p:cNvSpPr>
          <p:nvPr>
            <p:ph idx="1"/>
          </p:nvPr>
        </p:nvSpPr>
        <p:spPr>
          <a:xfrm>
            <a:off x="457200" y="1143000"/>
            <a:ext cx="8229600" cy="5562600"/>
          </a:xfrm>
        </p:spPr>
        <p:txBody>
          <a:bodyPr/>
          <a:lstStyle/>
          <a:p>
            <a:r>
              <a:rPr lang="en-US" altLang="ko-KR" dirty="0">
                <a:ea typeface="굴림" pitchFamily="34" charset="-127"/>
              </a:rPr>
              <a:t>Key Topic : </a:t>
            </a:r>
            <a:r>
              <a:rPr lang="en-US" altLang="ko-KR" dirty="0" smtClean="0">
                <a:ea typeface="굴림" pitchFamily="34" charset="-127"/>
              </a:rPr>
              <a:t>Suicide Bomb</a:t>
            </a:r>
          </a:p>
          <a:p>
            <a:pPr lvl="1"/>
            <a:r>
              <a:rPr lang="en-US" dirty="0" smtClean="0"/>
              <a:t>Keyword</a:t>
            </a:r>
            <a:r>
              <a:rPr lang="en-US" dirty="0"/>
              <a:t>: </a:t>
            </a:r>
            <a:r>
              <a:rPr lang="en-US" dirty="0" smtClean="0"/>
              <a:t>suicide &amp; (attack, bomb, terror)</a:t>
            </a:r>
          </a:p>
          <a:p>
            <a:pPr lvl="1"/>
            <a:r>
              <a:rPr lang="en-US" dirty="0"/>
              <a:t>Background</a:t>
            </a:r>
          </a:p>
          <a:p>
            <a:pPr lvl="2"/>
            <a:r>
              <a:rPr lang="en-US" dirty="0" smtClean="0"/>
              <a:t>The </a:t>
            </a:r>
            <a:r>
              <a:rPr lang="en-US" dirty="0"/>
              <a:t>number of attacks </a:t>
            </a:r>
            <a:r>
              <a:rPr lang="en-US" dirty="0" smtClean="0"/>
              <a:t>in </a:t>
            </a:r>
            <a:r>
              <a:rPr lang="en-US" dirty="0"/>
              <a:t>forms of suicide </a:t>
            </a:r>
            <a:r>
              <a:rPr lang="en-US" dirty="0" smtClean="0"/>
              <a:t>bombings </a:t>
            </a:r>
            <a:r>
              <a:rPr lang="en-US" dirty="0"/>
              <a:t>has grown, </a:t>
            </a:r>
            <a:r>
              <a:rPr lang="en-US" dirty="0" smtClean="0"/>
              <a:t>and become a common feature in </a:t>
            </a:r>
            <a:r>
              <a:rPr lang="en-US" dirty="0"/>
              <a:t>Iraq and </a:t>
            </a:r>
            <a:r>
              <a:rPr lang="en-US" dirty="0" smtClean="0"/>
              <a:t>Afghanistan as young people get infected by extreme ideology</a:t>
            </a:r>
          </a:p>
          <a:p>
            <a:pPr lvl="2"/>
            <a:r>
              <a:rPr lang="en-US" dirty="0" smtClean="0"/>
              <a:t>This topic is the one of the most controversial issues in the forum</a:t>
            </a:r>
          </a:p>
          <a:p>
            <a:pPr lvl="2"/>
            <a:r>
              <a:rPr lang="en-US" dirty="0" smtClean="0"/>
              <a:t>People who have extreme opinion express their support for suicide bombing</a:t>
            </a:r>
            <a:endParaRPr lang="en-US" dirty="0"/>
          </a:p>
          <a:p>
            <a:pPr lvl="1"/>
            <a:r>
              <a:rPr lang="en-US" dirty="0" smtClean="0"/>
              <a:t>Example</a:t>
            </a:r>
            <a:endParaRPr lang="en-US" dirty="0"/>
          </a:p>
          <a:p>
            <a:pPr lvl="2"/>
            <a:r>
              <a:rPr lang="en-US" dirty="0"/>
              <a:t>Suicide bombing and terrorism declared as </a:t>
            </a:r>
            <a:r>
              <a:rPr lang="en-US" dirty="0" err="1"/>
              <a:t>unislamic</a:t>
            </a:r>
            <a:r>
              <a:rPr lang="en-US" dirty="0"/>
              <a:t> (Replies: </a:t>
            </a:r>
            <a:r>
              <a:rPr lang="en-US" dirty="0" smtClean="0"/>
              <a:t>42, Views</a:t>
            </a:r>
            <a:r>
              <a:rPr lang="en-US" dirty="0"/>
              <a:t>: </a:t>
            </a:r>
            <a:r>
              <a:rPr lang="en-US" dirty="0" smtClean="0"/>
              <a:t>395)</a:t>
            </a:r>
            <a:endParaRPr lang="en-US" dirty="0"/>
          </a:p>
          <a:p>
            <a:pPr lvl="3"/>
            <a:r>
              <a:rPr lang="en-US" dirty="0" smtClean="0"/>
              <a:t>The </a:t>
            </a:r>
            <a:r>
              <a:rPr lang="en-US" dirty="0"/>
              <a:t>news comes as the Islamic group </a:t>
            </a:r>
            <a:r>
              <a:rPr lang="en-US" dirty="0" err="1"/>
              <a:t>Minhaj</a:t>
            </a:r>
            <a:r>
              <a:rPr lang="en-US" dirty="0"/>
              <a:t>-</a:t>
            </a:r>
            <a:r>
              <a:rPr lang="en-US" dirty="0" err="1"/>
              <a:t>ul</a:t>
            </a:r>
            <a:r>
              <a:rPr lang="en-US" dirty="0"/>
              <a:t>-Quran releases in Britain a 600-page document condemning terrorism</a:t>
            </a:r>
            <a:r>
              <a:rPr lang="en-US" dirty="0" smtClean="0"/>
              <a:t>.… It </a:t>
            </a:r>
            <a:r>
              <a:rPr lang="en-US" dirty="0"/>
              <a:t>is one of the most comprehensive documents of its kind to be published in </a:t>
            </a:r>
            <a:r>
              <a:rPr lang="en-US" dirty="0" smtClean="0"/>
              <a:t>Britain</a:t>
            </a:r>
          </a:p>
          <a:p>
            <a:pPr lvl="3"/>
            <a:r>
              <a:rPr lang="en-US" dirty="0"/>
              <a:t>Most people here have a negative view of him. What exactly constitutes terrorism in his eyes?</a:t>
            </a:r>
          </a:p>
        </p:txBody>
      </p:sp>
      <p:sp>
        <p:nvSpPr>
          <p:cNvPr id="43012" name="슬라이드 번호 개체 틀 3"/>
          <p:cNvSpPr>
            <a:spLocks noGrp="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E4656605-7CB8-4F3A-A314-EB2EFB57DF18}" type="slidenum">
              <a:rPr kumimoji="0" lang="en-US" altLang="ko-KR">
                <a:latin typeface="Times New Roman" pitchFamily="18" charset="0"/>
              </a:rPr>
              <a:pPr eaLnBrk="1" hangingPunct="1"/>
              <a:t>22</a:t>
            </a:fld>
            <a:endParaRPr kumimoji="0" lang="en-US" altLang="ko-KR">
              <a:latin typeface="Times New Roman" pitchFamily="18" charset="0"/>
            </a:endParaRPr>
          </a:p>
        </p:txBody>
      </p:sp>
      <p:sp>
        <p:nvSpPr>
          <p:cNvPr id="43013" name="Text Box 13"/>
          <p:cNvSpPr txBox="1">
            <a:spLocks noChangeArrowheads="1"/>
          </p:cNvSpPr>
          <p:nvPr/>
        </p:nvSpPr>
        <p:spPr bwMode="auto">
          <a:xfrm>
            <a:off x="0" y="0"/>
            <a:ext cx="2771800" cy="369332"/>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wrap="square">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dirty="0" smtClean="0">
                <a:latin typeface="Times New Roman" pitchFamily="18" charset="0"/>
                <a:cs typeface="Times New Roman" pitchFamily="18" charset="0"/>
              </a:rPr>
              <a:t>4. Experiment Results</a:t>
            </a:r>
            <a:endParaRPr kumimoji="0" lang="en-US" altLang="ko-KR" dirty="0">
              <a:latin typeface="Times New Roman" pitchFamily="18" charset="0"/>
              <a:cs typeface="Times New Roman" pitchFamily="18" charset="0"/>
            </a:endParaRPr>
          </a:p>
        </p:txBody>
      </p:sp>
    </p:spTree>
    <p:extLst>
      <p:ext uri="{BB962C8B-B14F-4D97-AF65-F5344CB8AC3E}">
        <p14:creationId xmlns="" xmlns:p14="http://schemas.microsoft.com/office/powerpoint/2010/main" val="3476786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제목 1"/>
          <p:cNvSpPr>
            <a:spLocks noGrp="1"/>
          </p:cNvSpPr>
          <p:nvPr>
            <p:ph type="title"/>
          </p:nvPr>
        </p:nvSpPr>
        <p:spPr/>
        <p:txBody>
          <a:bodyPr/>
          <a:lstStyle/>
          <a:p>
            <a:r>
              <a:rPr lang="en-US" altLang="ko-KR" dirty="0" smtClean="0">
                <a:solidFill>
                  <a:srgbClr val="FF0000"/>
                </a:solidFill>
                <a:ea typeface="굴림" pitchFamily="34" charset="-127"/>
              </a:rPr>
              <a:t>SIR Model </a:t>
            </a:r>
            <a:r>
              <a:rPr lang="en-US" altLang="ko-KR" dirty="0" smtClean="0">
                <a:solidFill>
                  <a:srgbClr val="FF0000"/>
                </a:solidFill>
                <a:ea typeface="굴림" pitchFamily="34" charset="-127"/>
              </a:rPr>
              <a:t>Fitting: Infectious Violent Ideas</a:t>
            </a:r>
            <a:endParaRPr lang="en-US" altLang="ko-KR" dirty="0" smtClean="0">
              <a:solidFill>
                <a:srgbClr val="FF0000"/>
              </a:solidFill>
              <a:ea typeface="굴림" pitchFamily="34" charset="-127"/>
            </a:endParaRPr>
          </a:p>
        </p:txBody>
      </p:sp>
      <p:sp>
        <p:nvSpPr>
          <p:cNvPr id="43011" name="내용 개체 틀 2"/>
          <p:cNvSpPr>
            <a:spLocks noGrp="1"/>
          </p:cNvSpPr>
          <p:nvPr>
            <p:ph idx="1"/>
          </p:nvPr>
        </p:nvSpPr>
        <p:spPr>
          <a:xfrm>
            <a:off x="457200" y="1124744"/>
            <a:ext cx="8229600" cy="5562600"/>
          </a:xfrm>
        </p:spPr>
        <p:txBody>
          <a:bodyPr/>
          <a:lstStyle/>
          <a:p>
            <a:r>
              <a:rPr lang="en-US" altLang="ko-KR" dirty="0" smtClean="0">
                <a:ea typeface="굴림" pitchFamily="34" charset="-127"/>
              </a:rPr>
              <a:t>Parameter Estimation</a:t>
            </a:r>
          </a:p>
          <a:p>
            <a:pPr lvl="1"/>
            <a:r>
              <a:rPr lang="en-US" altLang="ko-KR" dirty="0" smtClean="0">
                <a:ea typeface="굴림" pitchFamily="34" charset="-127"/>
              </a:rPr>
              <a:t>The fitness function values and estimation values for parameters of the SIR model are shown in the table</a:t>
            </a:r>
          </a:p>
          <a:p>
            <a:pPr lvl="1"/>
            <a:endParaRPr lang="en-US" altLang="ko-KR" dirty="0" smtClean="0">
              <a:ea typeface="굴림" pitchFamily="34" charset="-127"/>
            </a:endParaRPr>
          </a:p>
          <a:p>
            <a:pPr lvl="1"/>
            <a:endParaRPr lang="en-US" altLang="ko-KR" dirty="0" smtClean="0">
              <a:ea typeface="굴림" pitchFamily="34" charset="-127"/>
            </a:endParaRPr>
          </a:p>
          <a:p>
            <a:pPr lvl="1"/>
            <a:endParaRPr lang="en-US" altLang="ko-KR" dirty="0" smtClean="0">
              <a:ea typeface="굴림" pitchFamily="34" charset="-127"/>
            </a:endParaRPr>
          </a:p>
          <a:p>
            <a:pPr lvl="1"/>
            <a:endParaRPr lang="en-US" altLang="ko-KR" dirty="0" smtClean="0">
              <a:ea typeface="굴림" pitchFamily="34" charset="-127"/>
            </a:endParaRPr>
          </a:p>
          <a:p>
            <a:pPr lvl="1"/>
            <a:endParaRPr lang="en-US" altLang="ko-KR" dirty="0">
              <a:ea typeface="굴림" pitchFamily="34" charset="-127"/>
            </a:endParaRPr>
          </a:p>
          <a:p>
            <a:pPr lvl="1"/>
            <a:endParaRPr lang="en-US" altLang="ko-KR" dirty="0" smtClean="0">
              <a:ea typeface="굴림" pitchFamily="34" charset="-127"/>
            </a:endParaRPr>
          </a:p>
          <a:p>
            <a:pPr lvl="1"/>
            <a:endParaRPr lang="en-US" altLang="ko-KR" dirty="0">
              <a:ea typeface="굴림" pitchFamily="34" charset="-127"/>
            </a:endParaRPr>
          </a:p>
          <a:p>
            <a:pPr lvl="1"/>
            <a:endParaRPr lang="en-US" b="1" i="1" dirty="0" smtClean="0">
              <a:solidFill>
                <a:srgbClr val="FF0000"/>
              </a:solidFill>
            </a:endParaRPr>
          </a:p>
          <a:p>
            <a:pPr lvl="1"/>
            <a:r>
              <a:rPr lang="en-US" b="1" i="1" dirty="0" smtClean="0">
                <a:solidFill>
                  <a:srgbClr val="FF0000"/>
                </a:solidFill>
              </a:rPr>
              <a:t>SIR modeling for extremist forums has consistently high R-square for model fitting</a:t>
            </a:r>
          </a:p>
          <a:p>
            <a:pPr lvl="1"/>
            <a:r>
              <a:rPr lang="en-US" b="1" i="1" dirty="0" smtClean="0">
                <a:solidFill>
                  <a:srgbClr val="FF0000"/>
                </a:solidFill>
              </a:rPr>
              <a:t>About 1,500 initial susceptible authors</a:t>
            </a:r>
            <a:r>
              <a:rPr lang="en-US" b="1" i="1" dirty="0" smtClean="0">
                <a:solidFill>
                  <a:srgbClr val="FF0000"/>
                </a:solidFill>
              </a:rPr>
              <a:t> </a:t>
            </a:r>
            <a:r>
              <a:rPr lang="en-US" b="1" i="1" dirty="0" smtClean="0">
                <a:solidFill>
                  <a:srgbClr val="FF0000"/>
                </a:solidFill>
              </a:rPr>
              <a:t>(out of  15,000 total forum </a:t>
            </a:r>
            <a:r>
              <a:rPr lang="en-US" b="1" i="1" dirty="0" smtClean="0">
                <a:solidFill>
                  <a:srgbClr val="FF0000"/>
                </a:solidFill>
              </a:rPr>
              <a:t>members</a:t>
            </a:r>
            <a:r>
              <a:rPr lang="en-US" b="1" i="1" dirty="0" smtClean="0">
                <a:solidFill>
                  <a:srgbClr val="FF0000"/>
                </a:solidFill>
              </a:rPr>
              <a:t>); about </a:t>
            </a:r>
            <a:r>
              <a:rPr lang="en-US" b="1" i="1" dirty="0" smtClean="0">
                <a:solidFill>
                  <a:srgbClr val="FF0000"/>
                </a:solidFill>
              </a:rPr>
              <a:t>4-7</a:t>
            </a:r>
            <a:r>
              <a:rPr lang="en-US" b="1" i="1" dirty="0" smtClean="0">
                <a:solidFill>
                  <a:srgbClr val="FF0000"/>
                </a:solidFill>
              </a:rPr>
              <a:t> </a:t>
            </a:r>
            <a:r>
              <a:rPr lang="en-US" b="1" i="1" dirty="0" smtClean="0">
                <a:solidFill>
                  <a:srgbClr val="FF0000"/>
                </a:solidFill>
              </a:rPr>
              <a:t>authors out of 10,000 </a:t>
            </a:r>
            <a:r>
              <a:rPr lang="en-US" b="1" i="1" dirty="0" smtClean="0">
                <a:solidFill>
                  <a:srgbClr val="FF0000"/>
                </a:solidFill>
              </a:rPr>
              <a:t>get infected; about 3-5 authors out of 100 recover.</a:t>
            </a:r>
          </a:p>
          <a:p>
            <a:pPr lvl="1"/>
            <a:r>
              <a:rPr lang="en-US" b="1" i="1" dirty="0" smtClean="0">
                <a:solidFill>
                  <a:srgbClr val="FF0000"/>
                </a:solidFill>
              </a:rPr>
              <a:t>Some topics are more infectious than others and have more staying power</a:t>
            </a:r>
          </a:p>
        </p:txBody>
      </p:sp>
      <p:sp>
        <p:nvSpPr>
          <p:cNvPr id="43012" name="슬라이드 번호 개체 틀 3"/>
          <p:cNvSpPr>
            <a:spLocks noGrp="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E4656605-7CB8-4F3A-A314-EB2EFB57DF18}" type="slidenum">
              <a:rPr kumimoji="0" lang="en-US" altLang="ko-KR">
                <a:latin typeface="Times New Roman" pitchFamily="18" charset="0"/>
              </a:rPr>
              <a:pPr eaLnBrk="1" hangingPunct="1"/>
              <a:t>23</a:t>
            </a:fld>
            <a:endParaRPr kumimoji="0" lang="en-US" altLang="ko-KR">
              <a:latin typeface="Times New Roman" pitchFamily="18" charset="0"/>
            </a:endParaRPr>
          </a:p>
        </p:txBody>
      </p:sp>
      <p:sp>
        <p:nvSpPr>
          <p:cNvPr id="43013" name="Text Box 13"/>
          <p:cNvSpPr txBox="1">
            <a:spLocks noChangeArrowheads="1"/>
          </p:cNvSpPr>
          <p:nvPr/>
        </p:nvSpPr>
        <p:spPr bwMode="auto">
          <a:xfrm>
            <a:off x="0" y="0"/>
            <a:ext cx="2771800" cy="369332"/>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wrap="square">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dirty="0" smtClean="0">
                <a:latin typeface="Times New Roman" pitchFamily="18" charset="0"/>
                <a:cs typeface="Times New Roman" pitchFamily="18" charset="0"/>
              </a:rPr>
              <a:t>4. Experiment Results</a:t>
            </a:r>
            <a:endParaRPr kumimoji="0" lang="en-US" altLang="ko-KR"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 xmlns:p14="http://schemas.microsoft.com/office/powerpoint/2010/main" val="2914552379"/>
              </p:ext>
            </p:extLst>
          </p:nvPr>
        </p:nvGraphicFramePr>
        <p:xfrm>
          <a:off x="1115616" y="2348880"/>
          <a:ext cx="7156324" cy="2232248"/>
        </p:xfrm>
        <a:graphic>
          <a:graphicData uri="http://schemas.openxmlformats.org/presentationml/2006/ole">
            <p:oleObj spid="_x0000_s26656" name="Worksheet" r:id="rId3" imgW="5295970" imgH="1676288" progId="Excel.Sheet.12">
              <p:embed/>
            </p:oleObj>
          </a:graphicData>
        </a:graphic>
      </p:graphicFrame>
    </p:spTree>
    <p:extLst>
      <p:ext uri="{BB962C8B-B14F-4D97-AF65-F5344CB8AC3E}">
        <p14:creationId xmlns="" xmlns:p14="http://schemas.microsoft.com/office/powerpoint/2010/main" val="2391205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srcRect l="5224" t="11494" r="4480" b="3663"/>
          <a:stretch/>
        </p:blipFill>
        <p:spPr>
          <a:xfrm>
            <a:off x="952376" y="4076700"/>
            <a:ext cx="3403600" cy="2692400"/>
          </a:xfrm>
          <a:prstGeom prst="rect">
            <a:avLst/>
          </a:prstGeom>
        </p:spPr>
      </p:pic>
      <p:pic>
        <p:nvPicPr>
          <p:cNvPr id="18"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3843" t="12250" r="4443" b="5455"/>
          <a:stretch/>
        </p:blipFill>
        <p:spPr bwMode="auto">
          <a:xfrm>
            <a:off x="4787901" y="4102100"/>
            <a:ext cx="3428999" cy="259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Estimation Curves</a:t>
            </a:r>
            <a:endParaRPr lang="en-US" dirty="0"/>
          </a:p>
        </p:txBody>
      </p:sp>
      <p:sp>
        <p:nvSpPr>
          <p:cNvPr id="4" name="Slide Number Placeholder 3"/>
          <p:cNvSpPr>
            <a:spLocks noGrp="1"/>
          </p:cNvSpPr>
          <p:nvPr>
            <p:ph type="sldNum" sz="quarter" idx="12"/>
          </p:nvPr>
        </p:nvSpPr>
        <p:spPr/>
        <p:txBody>
          <a:bodyPr/>
          <a:lstStyle/>
          <a:p>
            <a:pPr>
              <a:defRPr/>
            </a:pPr>
            <a:fld id="{1D0AAEB9-0DD7-4E3F-ACA4-90FE563253E2}" type="slidenum">
              <a:rPr lang="en-US" altLang="ko-KR" smtClean="0">
                <a:solidFill>
                  <a:srgbClr val="000000"/>
                </a:solidFill>
              </a:rPr>
              <a:pPr>
                <a:defRPr/>
              </a:pPr>
              <a:t>24</a:t>
            </a:fld>
            <a:endParaRPr lang="en-US" altLang="ko-KR">
              <a:solidFill>
                <a:srgbClr val="000000"/>
              </a:solidFill>
            </a:endParaRPr>
          </a:p>
        </p:txBody>
      </p:sp>
      <p:pic>
        <p:nvPicPr>
          <p:cNvPr id="9" name="Picture 8"/>
          <p:cNvPicPr>
            <a:picLocks noChangeAspect="1"/>
          </p:cNvPicPr>
          <p:nvPr/>
        </p:nvPicPr>
        <p:blipFill rotWithShape="1">
          <a:blip r:embed="rId4" cstate="print"/>
          <a:srcRect l="5226" t="12316" r="5154" b="3648"/>
          <a:stretch/>
        </p:blipFill>
        <p:spPr>
          <a:xfrm>
            <a:off x="952376" y="1371600"/>
            <a:ext cx="3378200" cy="2667000"/>
          </a:xfrm>
          <a:prstGeom prst="rect">
            <a:avLst/>
          </a:prstGeom>
        </p:spPr>
      </p:pic>
      <p:sp>
        <p:nvSpPr>
          <p:cNvPr id="6" name="Rectangle 5"/>
          <p:cNvSpPr/>
          <p:nvPr/>
        </p:nvSpPr>
        <p:spPr>
          <a:xfrm>
            <a:off x="1959166" y="1763524"/>
            <a:ext cx="1460656" cy="369332"/>
          </a:xfrm>
          <a:prstGeom prst="rect">
            <a:avLst/>
          </a:prstGeom>
        </p:spPr>
        <p:txBody>
          <a:bodyPr wrap="none">
            <a:spAutoFit/>
          </a:bodyPr>
          <a:lstStyle/>
          <a:p>
            <a:pPr algn="ctr" fontAlgn="b"/>
            <a:r>
              <a:rPr lang="en-US" dirty="0" smtClean="0">
                <a:latin typeface="Times New Roman" pitchFamily="18" charset="0"/>
                <a:ea typeface="굴림" pitchFamily="34" charset="-127"/>
                <a:cs typeface="Times New Roman" pitchFamily="18" charset="0"/>
              </a:rPr>
              <a:t>Suicide </a:t>
            </a:r>
            <a:r>
              <a:rPr lang="en-US" dirty="0">
                <a:latin typeface="Times New Roman" pitchFamily="18" charset="0"/>
                <a:ea typeface="굴림" pitchFamily="34" charset="-127"/>
                <a:cs typeface="Times New Roman" pitchFamily="18" charset="0"/>
              </a:rPr>
              <a:t>bomb</a:t>
            </a:r>
          </a:p>
        </p:txBody>
      </p:sp>
      <p:sp>
        <p:nvSpPr>
          <p:cNvPr id="15" name="Rectangle 14"/>
          <p:cNvSpPr/>
          <p:nvPr/>
        </p:nvSpPr>
        <p:spPr>
          <a:xfrm>
            <a:off x="1818690" y="4509120"/>
            <a:ext cx="1728358" cy="338554"/>
          </a:xfrm>
          <a:prstGeom prst="rect">
            <a:avLst/>
          </a:prstGeom>
        </p:spPr>
        <p:txBody>
          <a:bodyPr wrap="none">
            <a:spAutoFit/>
          </a:bodyPr>
          <a:lstStyle/>
          <a:p>
            <a:pPr algn="ctr" fontAlgn="b"/>
            <a:r>
              <a:rPr lang="en-US" dirty="0" smtClean="0">
                <a:latin typeface="Times New Roman" pitchFamily="18" charset="0"/>
                <a:ea typeface="굴림" pitchFamily="34" charset="-127"/>
                <a:cs typeface="Times New Roman" pitchFamily="18" charset="0"/>
              </a:rPr>
              <a:t>Anti-Americanism</a:t>
            </a:r>
            <a:endParaRPr lang="en-US" dirty="0">
              <a:latin typeface="Times New Roman" pitchFamily="18" charset="0"/>
              <a:ea typeface="굴림" pitchFamily="34" charset="-127"/>
              <a:cs typeface="Times New Roman" pitchFamily="18" charset="0"/>
            </a:endParaRPr>
          </a:p>
        </p:txBody>
      </p:sp>
      <p:pic>
        <p:nvPicPr>
          <p:cNvPr id="16" name="Picture 15"/>
          <p:cNvPicPr>
            <a:picLocks noChangeAspect="1"/>
          </p:cNvPicPr>
          <p:nvPr/>
        </p:nvPicPr>
        <p:blipFill rotWithShape="1">
          <a:blip r:embed="rId5" cstate="print"/>
          <a:srcRect l="4566" t="11730" r="3525" b="3778"/>
          <a:stretch/>
        </p:blipFill>
        <p:spPr>
          <a:xfrm>
            <a:off x="4788024" y="1391940"/>
            <a:ext cx="3403599" cy="2634332"/>
          </a:xfrm>
          <a:prstGeom prst="rect">
            <a:avLst/>
          </a:prstGeom>
        </p:spPr>
      </p:pic>
      <p:sp>
        <p:nvSpPr>
          <p:cNvPr id="17" name="Rectangle 16"/>
          <p:cNvSpPr/>
          <p:nvPr/>
        </p:nvSpPr>
        <p:spPr>
          <a:xfrm>
            <a:off x="5984185" y="1749053"/>
            <a:ext cx="1152881" cy="369332"/>
          </a:xfrm>
          <a:prstGeom prst="rect">
            <a:avLst/>
          </a:prstGeom>
        </p:spPr>
        <p:txBody>
          <a:bodyPr wrap="none">
            <a:spAutoFit/>
          </a:bodyPr>
          <a:lstStyle/>
          <a:p>
            <a:pPr algn="ctr" fontAlgn="b"/>
            <a:r>
              <a:rPr lang="en-US" dirty="0" smtClean="0">
                <a:latin typeface="Times New Roman" pitchFamily="18" charset="0"/>
                <a:ea typeface="굴림" pitchFamily="34" charset="-127"/>
                <a:cs typeface="Times New Roman" pitchFamily="18" charset="0"/>
              </a:rPr>
              <a:t>Bin Laden</a:t>
            </a:r>
            <a:endParaRPr lang="en-US" dirty="0">
              <a:latin typeface="Times New Roman" pitchFamily="18" charset="0"/>
              <a:ea typeface="굴림" pitchFamily="34" charset="-127"/>
              <a:cs typeface="Times New Roman" pitchFamily="18" charset="0"/>
            </a:endParaRPr>
          </a:p>
        </p:txBody>
      </p:sp>
      <p:sp>
        <p:nvSpPr>
          <p:cNvPr id="19" name="Rectangle 18"/>
          <p:cNvSpPr/>
          <p:nvPr/>
        </p:nvSpPr>
        <p:spPr>
          <a:xfrm>
            <a:off x="5873494" y="4499828"/>
            <a:ext cx="1435008" cy="369332"/>
          </a:xfrm>
          <a:prstGeom prst="rect">
            <a:avLst/>
          </a:prstGeom>
        </p:spPr>
        <p:txBody>
          <a:bodyPr wrap="none">
            <a:spAutoFit/>
          </a:bodyPr>
          <a:lstStyle/>
          <a:p>
            <a:pPr algn="ctr" fontAlgn="b"/>
            <a:r>
              <a:rPr lang="en-US" dirty="0" smtClean="0">
                <a:latin typeface="Times New Roman" pitchFamily="18" charset="0"/>
                <a:ea typeface="굴림" pitchFamily="34" charset="-127"/>
                <a:cs typeface="Times New Roman" pitchFamily="18" charset="0"/>
              </a:rPr>
              <a:t>Honor killing</a:t>
            </a:r>
            <a:endParaRPr lang="en-US" dirty="0">
              <a:latin typeface="Times New Roman" pitchFamily="18" charset="0"/>
              <a:ea typeface="굴림" pitchFamily="34" charset="-127"/>
              <a:cs typeface="Times New Roman" pitchFamily="18" charset="0"/>
            </a:endParaRPr>
          </a:p>
        </p:txBody>
      </p:sp>
      <p:sp>
        <p:nvSpPr>
          <p:cNvPr id="20" name="Text Box 13"/>
          <p:cNvSpPr txBox="1">
            <a:spLocks noChangeArrowheads="1"/>
          </p:cNvSpPr>
          <p:nvPr/>
        </p:nvSpPr>
        <p:spPr bwMode="auto">
          <a:xfrm>
            <a:off x="0" y="0"/>
            <a:ext cx="2771800" cy="369332"/>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wrap="square">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dirty="0" smtClean="0">
                <a:latin typeface="Times New Roman" pitchFamily="18" charset="0"/>
                <a:cs typeface="Times New Roman" pitchFamily="18" charset="0"/>
              </a:rPr>
              <a:t>4. Experiment Results</a:t>
            </a:r>
            <a:endParaRPr kumimoji="0" lang="en-US" altLang="ko-KR" dirty="0">
              <a:latin typeface="Times New Roman" pitchFamily="18" charset="0"/>
              <a:cs typeface="Times New Roman" pitchFamily="18" charset="0"/>
            </a:endParaRPr>
          </a:p>
        </p:txBody>
      </p:sp>
    </p:spTree>
    <p:extLst>
      <p:ext uri="{BB962C8B-B14F-4D97-AF65-F5344CB8AC3E}">
        <p14:creationId xmlns="" xmlns:p14="http://schemas.microsoft.com/office/powerpoint/2010/main" val="3416471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4841" t="11544" r="3169" b="4672"/>
          <a:stretch/>
        </p:blipFill>
        <p:spPr bwMode="auto">
          <a:xfrm>
            <a:off x="4902200" y="1409700"/>
            <a:ext cx="3378200" cy="26673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rotWithShape="1">
          <a:blip r:embed="rId3" cstate="print"/>
          <a:srcRect l="5941" t="11503" r="1719" b="2554"/>
          <a:stretch/>
        </p:blipFill>
        <p:spPr>
          <a:xfrm>
            <a:off x="1096392" y="1409700"/>
            <a:ext cx="3403600" cy="2667000"/>
          </a:xfrm>
          <a:prstGeom prst="rect">
            <a:avLst/>
          </a:prstGeom>
        </p:spPr>
      </p:pic>
      <p:sp>
        <p:nvSpPr>
          <p:cNvPr id="2" name="Title 1"/>
          <p:cNvSpPr>
            <a:spLocks noGrp="1"/>
          </p:cNvSpPr>
          <p:nvPr>
            <p:ph type="title"/>
          </p:nvPr>
        </p:nvSpPr>
        <p:spPr/>
        <p:txBody>
          <a:bodyPr/>
          <a:lstStyle/>
          <a:p>
            <a:r>
              <a:rPr lang="en-US" dirty="0" smtClean="0"/>
              <a:t>Estimation Curves</a:t>
            </a:r>
            <a:endParaRPr lang="en-US" dirty="0"/>
          </a:p>
        </p:txBody>
      </p:sp>
      <p:sp>
        <p:nvSpPr>
          <p:cNvPr id="4" name="Slide Number Placeholder 3"/>
          <p:cNvSpPr>
            <a:spLocks noGrp="1"/>
          </p:cNvSpPr>
          <p:nvPr>
            <p:ph type="sldNum" sz="quarter" idx="12"/>
          </p:nvPr>
        </p:nvSpPr>
        <p:spPr/>
        <p:txBody>
          <a:bodyPr/>
          <a:lstStyle/>
          <a:p>
            <a:pPr>
              <a:defRPr/>
            </a:pPr>
            <a:fld id="{1D0AAEB9-0DD7-4E3F-ACA4-90FE563253E2}" type="slidenum">
              <a:rPr lang="en-US" altLang="ko-KR" smtClean="0">
                <a:solidFill>
                  <a:srgbClr val="000000"/>
                </a:solidFill>
              </a:rPr>
              <a:pPr>
                <a:defRPr/>
              </a:pPr>
              <a:t>25</a:t>
            </a:fld>
            <a:endParaRPr lang="en-US" altLang="ko-KR" dirty="0">
              <a:solidFill>
                <a:srgbClr val="000000"/>
              </a:solidFill>
            </a:endParaRPr>
          </a:p>
        </p:txBody>
      </p:sp>
      <p:sp>
        <p:nvSpPr>
          <p:cNvPr id="6" name="Rectangle 5"/>
          <p:cNvSpPr/>
          <p:nvPr/>
        </p:nvSpPr>
        <p:spPr>
          <a:xfrm>
            <a:off x="2004126" y="1763524"/>
            <a:ext cx="1551130" cy="338554"/>
          </a:xfrm>
          <a:prstGeom prst="rect">
            <a:avLst/>
          </a:prstGeom>
        </p:spPr>
        <p:txBody>
          <a:bodyPr wrap="none">
            <a:spAutoFit/>
          </a:bodyPr>
          <a:lstStyle/>
          <a:p>
            <a:pPr algn="ctr" fontAlgn="b"/>
            <a:r>
              <a:rPr lang="en-US" dirty="0" smtClean="0">
                <a:latin typeface="Times New Roman" pitchFamily="18" charset="0"/>
                <a:ea typeface="굴림" pitchFamily="34" charset="-127"/>
                <a:cs typeface="Times New Roman" pitchFamily="18" charset="0"/>
              </a:rPr>
              <a:t>Nuclear Weapon</a:t>
            </a:r>
            <a:endParaRPr lang="en-US" dirty="0">
              <a:latin typeface="Times New Roman" pitchFamily="18" charset="0"/>
              <a:ea typeface="굴림" pitchFamily="34" charset="-127"/>
              <a:cs typeface="Times New Roman" pitchFamily="18" charset="0"/>
            </a:endParaRPr>
          </a:p>
        </p:txBody>
      </p:sp>
      <p:sp>
        <p:nvSpPr>
          <p:cNvPr id="17" name="Rectangle 16"/>
          <p:cNvSpPr/>
          <p:nvPr/>
        </p:nvSpPr>
        <p:spPr>
          <a:xfrm>
            <a:off x="5864444" y="1749053"/>
            <a:ext cx="1392369" cy="369332"/>
          </a:xfrm>
          <a:prstGeom prst="rect">
            <a:avLst/>
          </a:prstGeom>
        </p:spPr>
        <p:txBody>
          <a:bodyPr wrap="none">
            <a:spAutoFit/>
          </a:bodyPr>
          <a:lstStyle/>
          <a:p>
            <a:pPr algn="ctr" fontAlgn="b"/>
            <a:r>
              <a:rPr lang="en-US" dirty="0" smtClean="0">
                <a:latin typeface="Times New Roman" pitchFamily="18" charset="0"/>
                <a:ea typeface="굴림" pitchFamily="34" charset="-127"/>
                <a:cs typeface="Times New Roman" pitchFamily="18" charset="0"/>
              </a:rPr>
              <a:t>George Bush</a:t>
            </a:r>
            <a:endParaRPr lang="en-US" dirty="0">
              <a:latin typeface="Times New Roman" pitchFamily="18" charset="0"/>
              <a:ea typeface="굴림" pitchFamily="34" charset="-127"/>
              <a:cs typeface="Times New Roman" pitchFamily="18" charset="0"/>
            </a:endParaRPr>
          </a:p>
        </p:txBody>
      </p:sp>
      <p:sp>
        <p:nvSpPr>
          <p:cNvPr id="20" name="Text Box 13"/>
          <p:cNvSpPr txBox="1">
            <a:spLocks noChangeArrowheads="1"/>
          </p:cNvSpPr>
          <p:nvPr/>
        </p:nvSpPr>
        <p:spPr bwMode="auto">
          <a:xfrm>
            <a:off x="0" y="0"/>
            <a:ext cx="2771800" cy="369332"/>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wrap="square">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dirty="0" smtClean="0">
                <a:latin typeface="Times New Roman" pitchFamily="18" charset="0"/>
                <a:cs typeface="Times New Roman" pitchFamily="18" charset="0"/>
              </a:rPr>
              <a:t>4. Experiment Results</a:t>
            </a:r>
            <a:endParaRPr kumimoji="0" lang="en-US" altLang="ko-KR" dirty="0">
              <a:latin typeface="Times New Roman" pitchFamily="18" charset="0"/>
              <a:cs typeface="Times New Roman" pitchFamily="18" charset="0"/>
            </a:endParaRPr>
          </a:p>
        </p:txBody>
      </p:sp>
      <p:sp>
        <p:nvSpPr>
          <p:cNvPr id="8" name="Rectangle 7"/>
          <p:cNvSpPr/>
          <p:nvPr/>
        </p:nvSpPr>
        <p:spPr>
          <a:xfrm>
            <a:off x="539552" y="4221088"/>
            <a:ext cx="7848872" cy="2142125"/>
          </a:xfrm>
          <a:prstGeom prst="rect">
            <a:avLst/>
          </a:prstGeom>
        </p:spPr>
        <p:txBody>
          <a:bodyPr wrap="square">
            <a:spAutoFit/>
          </a:bodyPr>
          <a:lstStyle/>
          <a:p>
            <a:pPr marL="742950" lvl="1" indent="-285750" eaLnBrk="0" fontAlgn="base" hangingPunct="0">
              <a:spcBef>
                <a:spcPct val="20000"/>
              </a:spcBef>
              <a:spcAft>
                <a:spcPct val="0"/>
              </a:spcAft>
              <a:buFontTx/>
              <a:buChar char="–"/>
            </a:pPr>
            <a:r>
              <a:rPr lang="en-US" altLang="ko-KR" kern="0" dirty="0" smtClean="0">
                <a:solidFill>
                  <a:srgbClr val="000000"/>
                </a:solidFill>
                <a:latin typeface="Times New Roman" pitchFamily="18" charset="0"/>
                <a:ea typeface="굴림" pitchFamily="34" charset="-127"/>
                <a:cs typeface="Times New Roman" pitchFamily="18" charset="0"/>
              </a:rPr>
              <a:t>From the estimation curve, the future pattern can be approximately by extrapolation</a:t>
            </a:r>
          </a:p>
          <a:p>
            <a:pPr marL="742950" lvl="1" indent="-285750" eaLnBrk="0" fontAlgn="base" hangingPunct="0">
              <a:spcBef>
                <a:spcPct val="20000"/>
              </a:spcBef>
              <a:spcAft>
                <a:spcPct val="0"/>
              </a:spcAft>
              <a:buFontTx/>
              <a:buChar char="–"/>
            </a:pPr>
            <a:r>
              <a:rPr lang="en-US" altLang="ko-KR" kern="0" dirty="0" smtClean="0">
                <a:solidFill>
                  <a:srgbClr val="000000"/>
                </a:solidFill>
                <a:latin typeface="Times New Roman" pitchFamily="18" charset="0"/>
                <a:ea typeface="굴림" pitchFamily="34" charset="-127"/>
                <a:cs typeface="Times New Roman" pitchFamily="18" charset="0"/>
              </a:rPr>
              <a:t>“Suicide bomb”, “Bin laden”, and “President Bush” topics have few </a:t>
            </a:r>
            <a:r>
              <a:rPr lang="en-US" altLang="ko-KR" kern="0" dirty="0" err="1" smtClean="0">
                <a:solidFill>
                  <a:srgbClr val="000000"/>
                </a:solidFill>
                <a:latin typeface="Times New Roman" pitchFamily="18" charset="0"/>
                <a:ea typeface="굴림" pitchFamily="34" charset="-127"/>
                <a:cs typeface="Times New Roman" pitchFamily="18" charset="0"/>
              </a:rPr>
              <a:t>susceptibles</a:t>
            </a:r>
            <a:r>
              <a:rPr lang="en-US" altLang="ko-KR" kern="0" dirty="0" smtClean="0">
                <a:solidFill>
                  <a:srgbClr val="000000"/>
                </a:solidFill>
                <a:latin typeface="Times New Roman" pitchFamily="18" charset="0"/>
                <a:ea typeface="굴림" pitchFamily="34" charset="-127"/>
                <a:cs typeface="Times New Roman" pitchFamily="18" charset="0"/>
              </a:rPr>
              <a:t> at end of the estimation period, so the diffusion process will end soon after infected authors recover</a:t>
            </a:r>
          </a:p>
          <a:p>
            <a:pPr marL="742950" lvl="1" indent="-285750" eaLnBrk="0" fontAlgn="base" hangingPunct="0">
              <a:spcBef>
                <a:spcPct val="20000"/>
              </a:spcBef>
              <a:spcAft>
                <a:spcPct val="0"/>
              </a:spcAft>
              <a:buFontTx/>
              <a:buChar char="–"/>
            </a:pPr>
            <a:r>
              <a:rPr lang="en-US" altLang="ko-KR" kern="0" dirty="0" smtClean="0">
                <a:solidFill>
                  <a:srgbClr val="000000"/>
                </a:solidFill>
                <a:latin typeface="Times New Roman" pitchFamily="18" charset="0"/>
                <a:ea typeface="굴림" pitchFamily="34" charset="-127"/>
                <a:cs typeface="Times New Roman" pitchFamily="18" charset="0"/>
              </a:rPr>
              <a:t>“Anti-America”, “Honor killing”, and “Nuclear weapon” topics will last longer than the previous three topics since they have more </a:t>
            </a:r>
            <a:r>
              <a:rPr lang="en-US" altLang="ko-KR" kern="0" dirty="0" err="1" smtClean="0">
                <a:solidFill>
                  <a:srgbClr val="000000"/>
                </a:solidFill>
                <a:latin typeface="Times New Roman" pitchFamily="18" charset="0"/>
                <a:ea typeface="굴림" pitchFamily="34" charset="-127"/>
                <a:cs typeface="Times New Roman" pitchFamily="18" charset="0"/>
              </a:rPr>
              <a:t>susceptibles</a:t>
            </a:r>
            <a:endParaRPr lang="en-US" altLang="ko-KR" kern="0" dirty="0">
              <a:solidFill>
                <a:srgbClr val="000000"/>
              </a:solidFill>
              <a:latin typeface="Times New Roman" pitchFamily="18" charset="0"/>
              <a:ea typeface="굴림" pitchFamily="34" charset="-127"/>
              <a:cs typeface="Times New Roman" pitchFamily="18" charset="0"/>
            </a:endParaRPr>
          </a:p>
        </p:txBody>
      </p:sp>
    </p:spTree>
    <p:extLst>
      <p:ext uri="{BB962C8B-B14F-4D97-AF65-F5344CB8AC3E}">
        <p14:creationId xmlns="" xmlns:p14="http://schemas.microsoft.com/office/powerpoint/2010/main" val="14137058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제목 1"/>
          <p:cNvSpPr>
            <a:spLocks noGrp="1"/>
          </p:cNvSpPr>
          <p:nvPr>
            <p:ph type="title"/>
          </p:nvPr>
        </p:nvSpPr>
        <p:spPr/>
        <p:txBody>
          <a:bodyPr/>
          <a:lstStyle/>
          <a:p>
            <a:r>
              <a:rPr lang="en-US" altLang="ko-KR" dirty="0" smtClean="0">
                <a:solidFill>
                  <a:srgbClr val="000000"/>
                </a:solidFill>
                <a:ea typeface="굴림" pitchFamily="34" charset="-127"/>
              </a:rPr>
              <a:t>Discussion</a:t>
            </a:r>
          </a:p>
        </p:txBody>
      </p:sp>
      <p:sp>
        <p:nvSpPr>
          <p:cNvPr id="43011" name="내용 개체 틀 2"/>
          <p:cNvSpPr>
            <a:spLocks noGrp="1"/>
          </p:cNvSpPr>
          <p:nvPr>
            <p:ph idx="1"/>
          </p:nvPr>
        </p:nvSpPr>
        <p:spPr>
          <a:xfrm>
            <a:off x="457200" y="1124744"/>
            <a:ext cx="8229600" cy="5562600"/>
          </a:xfrm>
        </p:spPr>
        <p:txBody>
          <a:bodyPr/>
          <a:lstStyle/>
          <a:p>
            <a:r>
              <a:rPr lang="en-US" dirty="0" smtClean="0"/>
              <a:t>Among </a:t>
            </a:r>
            <a:r>
              <a:rPr lang="en-US" dirty="0"/>
              <a:t>top frequent topics, violent topics </a:t>
            </a:r>
            <a:r>
              <a:rPr lang="en-US" dirty="0" smtClean="0"/>
              <a:t>embed strong infection pattern than general topics</a:t>
            </a:r>
            <a:endParaRPr lang="en-US" dirty="0"/>
          </a:p>
          <a:p>
            <a:r>
              <a:rPr lang="en-US" dirty="0" smtClean="0"/>
              <a:t>The </a:t>
            </a:r>
            <a:r>
              <a:rPr lang="en-US" dirty="0"/>
              <a:t>SIR model performed well in modeling </a:t>
            </a:r>
            <a:r>
              <a:rPr lang="en-US" dirty="0" smtClean="0"/>
              <a:t>of the number of involving authors on a topic</a:t>
            </a:r>
          </a:p>
          <a:p>
            <a:pPr lvl="1"/>
            <a:r>
              <a:rPr lang="en-US" dirty="0" smtClean="0"/>
              <a:t>The </a:t>
            </a:r>
            <a:r>
              <a:rPr lang="en-US" dirty="0"/>
              <a:t>fitting result using </a:t>
            </a:r>
            <a:r>
              <a:rPr lang="en-US" dirty="0" smtClean="0"/>
              <a:t>genetic algorithm provided </a:t>
            </a:r>
            <a:r>
              <a:rPr lang="en-US" dirty="0"/>
              <a:t>good results with R-square values that </a:t>
            </a:r>
            <a:r>
              <a:rPr lang="en-US" dirty="0" smtClean="0"/>
              <a:t>range </a:t>
            </a:r>
            <a:r>
              <a:rPr lang="en-US" dirty="0"/>
              <a:t>from </a:t>
            </a:r>
            <a:r>
              <a:rPr lang="en-US" dirty="0" smtClean="0"/>
              <a:t>0.5 </a:t>
            </a:r>
            <a:r>
              <a:rPr lang="en-US" dirty="0"/>
              <a:t>to </a:t>
            </a:r>
            <a:r>
              <a:rPr lang="en-US" dirty="0" smtClean="0"/>
              <a:t>0.7</a:t>
            </a:r>
          </a:p>
          <a:p>
            <a:r>
              <a:rPr lang="en-US" altLang="ko-KR" dirty="0" smtClean="0">
                <a:ea typeface="굴림" pitchFamily="34" charset="-127"/>
              </a:rPr>
              <a:t>For top 5 violent topics, the infection rates are estimated at the same value; the recovery rates differ on topics</a:t>
            </a:r>
          </a:p>
          <a:p>
            <a:pPr lvl="1"/>
            <a:r>
              <a:rPr lang="en-US" altLang="ko-KR" dirty="0" smtClean="0">
                <a:ea typeface="굴림" pitchFamily="34" charset="-127"/>
              </a:rPr>
              <a:t>The high overlap of authors for 6 topics results in similar diffusion process</a:t>
            </a:r>
          </a:p>
        </p:txBody>
      </p:sp>
      <p:sp>
        <p:nvSpPr>
          <p:cNvPr id="43012" name="슬라이드 번호 개체 틀 3"/>
          <p:cNvSpPr>
            <a:spLocks noGrp="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E4656605-7CB8-4F3A-A314-EB2EFB57DF18}" type="slidenum">
              <a:rPr kumimoji="0" lang="en-US" altLang="ko-KR">
                <a:latin typeface="Times New Roman" pitchFamily="18" charset="0"/>
              </a:rPr>
              <a:pPr eaLnBrk="1" hangingPunct="1"/>
              <a:t>26</a:t>
            </a:fld>
            <a:endParaRPr kumimoji="0" lang="en-US" altLang="ko-KR">
              <a:latin typeface="Times New Roman" pitchFamily="18" charset="0"/>
            </a:endParaRPr>
          </a:p>
        </p:txBody>
      </p:sp>
      <p:sp>
        <p:nvSpPr>
          <p:cNvPr id="43013" name="Text Box 13"/>
          <p:cNvSpPr txBox="1">
            <a:spLocks noChangeArrowheads="1"/>
          </p:cNvSpPr>
          <p:nvPr/>
        </p:nvSpPr>
        <p:spPr bwMode="auto">
          <a:xfrm>
            <a:off x="0" y="0"/>
            <a:ext cx="2771800" cy="369332"/>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wrap="square">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dirty="0" smtClean="0">
                <a:latin typeface="Times New Roman" pitchFamily="18" charset="0"/>
                <a:cs typeface="Times New Roman" pitchFamily="18" charset="0"/>
              </a:rPr>
              <a:t>4. Experiment Results</a:t>
            </a:r>
            <a:endParaRPr kumimoji="0" lang="en-US" altLang="ko-KR"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 xmlns:p14="http://schemas.microsoft.com/office/powerpoint/2010/main" val="3830018811"/>
              </p:ext>
            </p:extLst>
          </p:nvPr>
        </p:nvGraphicFramePr>
        <p:xfrm>
          <a:off x="611188" y="4437063"/>
          <a:ext cx="7877175" cy="1724025"/>
        </p:xfrm>
        <a:graphic>
          <a:graphicData uri="http://schemas.openxmlformats.org/presentationml/2006/ole">
            <p:oleObj spid="_x0000_s32778" name="Worksheet" r:id="rId3" imgW="7877057" imgH="1457460" progId="Excel.Sheet.12">
              <p:embed/>
            </p:oleObj>
          </a:graphicData>
        </a:graphic>
      </p:graphicFrame>
    </p:spTree>
    <p:extLst>
      <p:ext uri="{BB962C8B-B14F-4D97-AF65-F5344CB8AC3E}">
        <p14:creationId xmlns="" xmlns:p14="http://schemas.microsoft.com/office/powerpoint/2010/main" val="356350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143000"/>
            <a:ext cx="8229600" cy="5310336"/>
          </a:xfrm>
        </p:spPr>
        <p:txBody>
          <a:bodyPr/>
          <a:lstStyle/>
          <a:p>
            <a:r>
              <a:rPr lang="en-US" dirty="0" smtClean="0"/>
              <a:t>Conclusions</a:t>
            </a:r>
          </a:p>
          <a:p>
            <a:pPr lvl="1"/>
            <a:r>
              <a:rPr lang="en-US" dirty="0" smtClean="0"/>
              <a:t>Topic diffusion process in the web forum can be described as the disease diffusion process, which is based on the contagion between susceptible and infective</a:t>
            </a:r>
          </a:p>
          <a:p>
            <a:pPr lvl="1"/>
            <a:r>
              <a:rPr lang="en-US" dirty="0" smtClean="0"/>
              <a:t>The probability that forum users get involved in a topic can be aggregated and be described as a specific value</a:t>
            </a:r>
          </a:p>
          <a:p>
            <a:r>
              <a:rPr lang="en-US" dirty="0" smtClean="0"/>
              <a:t>Contributions</a:t>
            </a:r>
          </a:p>
          <a:p>
            <a:pPr lvl="1"/>
            <a:r>
              <a:rPr lang="en-US" dirty="0" smtClean="0"/>
              <a:t>We </a:t>
            </a:r>
            <a:r>
              <a:rPr lang="en-US" dirty="0"/>
              <a:t>extended the information diffusion research to a new domain: web </a:t>
            </a:r>
            <a:r>
              <a:rPr lang="en-US" dirty="0" smtClean="0"/>
              <a:t>forums</a:t>
            </a:r>
          </a:p>
          <a:p>
            <a:pPr lvl="1"/>
            <a:r>
              <a:rPr lang="en-US" dirty="0" smtClean="0"/>
              <a:t>We </a:t>
            </a:r>
            <a:r>
              <a:rPr lang="en-US" dirty="0"/>
              <a:t>also examined the possibility of applying the epidemic model to topic diffusion in web </a:t>
            </a:r>
            <a:r>
              <a:rPr lang="en-US" dirty="0" smtClean="0"/>
              <a:t>forums</a:t>
            </a:r>
          </a:p>
          <a:p>
            <a:r>
              <a:rPr lang="en-US" dirty="0" smtClean="0"/>
              <a:t>Future research</a:t>
            </a:r>
          </a:p>
          <a:p>
            <a:pPr lvl="1"/>
            <a:r>
              <a:rPr lang="en-US" dirty="0" smtClean="0"/>
              <a:t>Incorporating external events into social media SIR: Event-based SIR for Dark Web</a:t>
            </a:r>
          </a:p>
          <a:p>
            <a:pPr lvl="1"/>
            <a:r>
              <a:rPr lang="en-US" dirty="0" smtClean="0"/>
              <a:t>Incorporating sentiment into social media SIR: Sentiment-based SIR for Dark Web</a:t>
            </a:r>
          </a:p>
          <a:p>
            <a:pPr lvl="1"/>
            <a:r>
              <a:rPr lang="en-US" dirty="0" smtClean="0"/>
              <a:t>Social media SIR modeling for </a:t>
            </a:r>
            <a:r>
              <a:rPr lang="en-US" dirty="0" err="1" smtClean="0"/>
              <a:t>geopolitial</a:t>
            </a:r>
            <a:r>
              <a:rPr lang="en-US" dirty="0" smtClean="0"/>
              <a:t> events: SIR for </a:t>
            </a:r>
            <a:r>
              <a:rPr lang="en-US" dirty="0" err="1" smtClean="0"/>
              <a:t>GeoPolitical</a:t>
            </a:r>
            <a:r>
              <a:rPr lang="en-US" dirty="0" smtClean="0"/>
              <a:t> Web</a:t>
            </a:r>
            <a:endParaRPr lang="en-US" dirty="0"/>
          </a:p>
        </p:txBody>
      </p:sp>
      <p:sp>
        <p:nvSpPr>
          <p:cNvPr id="4" name="Slide Number Placeholder 3"/>
          <p:cNvSpPr>
            <a:spLocks noGrp="1"/>
          </p:cNvSpPr>
          <p:nvPr>
            <p:ph type="sldNum" sz="quarter" idx="12"/>
          </p:nvPr>
        </p:nvSpPr>
        <p:spPr/>
        <p:txBody>
          <a:bodyPr/>
          <a:lstStyle/>
          <a:p>
            <a:pPr>
              <a:defRPr/>
            </a:pPr>
            <a:fld id="{1D0AAEB9-0DD7-4E3F-ACA4-90FE563253E2}" type="slidenum">
              <a:rPr lang="en-US" altLang="ko-KR" smtClean="0">
                <a:solidFill>
                  <a:srgbClr val="000000"/>
                </a:solidFill>
              </a:rPr>
              <a:pPr>
                <a:defRPr/>
              </a:pPr>
              <a:t>27</a:t>
            </a:fld>
            <a:endParaRPr lang="en-US" altLang="ko-KR">
              <a:solidFill>
                <a:srgbClr val="000000"/>
              </a:solidFill>
            </a:endParaRPr>
          </a:p>
        </p:txBody>
      </p:sp>
      <p:sp>
        <p:nvSpPr>
          <p:cNvPr id="5" name="Text Box 13"/>
          <p:cNvSpPr txBox="1">
            <a:spLocks noChangeArrowheads="1"/>
          </p:cNvSpPr>
          <p:nvPr/>
        </p:nvSpPr>
        <p:spPr bwMode="auto">
          <a:xfrm>
            <a:off x="0" y="0"/>
            <a:ext cx="2771800" cy="369332"/>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wrap="square">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dirty="0" smtClean="0">
                <a:latin typeface="Times New Roman" pitchFamily="18" charset="0"/>
                <a:cs typeface="Times New Roman" pitchFamily="18" charset="0"/>
              </a:rPr>
              <a:t>5. Conclusion</a:t>
            </a:r>
            <a:endParaRPr kumimoji="0" lang="en-US" altLang="ko-KR" dirty="0">
              <a:latin typeface="Times New Roman" pitchFamily="18" charset="0"/>
              <a:cs typeface="Times New Roman" pitchFamily="18" charset="0"/>
            </a:endParaRPr>
          </a:p>
        </p:txBody>
      </p:sp>
    </p:spTree>
    <p:extLst>
      <p:ext uri="{BB962C8B-B14F-4D97-AF65-F5344CB8AC3E}">
        <p14:creationId xmlns="" xmlns:p14="http://schemas.microsoft.com/office/powerpoint/2010/main" val="3482461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6"/>
          <p:cNvSpPr>
            <a:spLocks noGrp="1"/>
          </p:cNvSpPr>
          <p:nvPr>
            <p:ph idx="1"/>
          </p:nvPr>
        </p:nvSpPr>
        <p:spPr>
          <a:xfrm>
            <a:off x="381000" y="1828800"/>
            <a:ext cx="8382000" cy="4114800"/>
          </a:xfrm>
        </p:spPr>
        <p:txBody>
          <a:bodyPr/>
          <a:lstStyle/>
          <a:p>
            <a:pPr algn="ctr" eaLnBrk="1" hangingPunct="1">
              <a:buFontTx/>
              <a:buNone/>
            </a:pPr>
            <a:r>
              <a:rPr lang="en-US" sz="2800" dirty="0" smtClean="0"/>
              <a:t>Comments Welcome!</a:t>
            </a:r>
          </a:p>
          <a:p>
            <a:pPr algn="ctr" eaLnBrk="1" hangingPunct="1">
              <a:buFontTx/>
              <a:buNone/>
            </a:pPr>
            <a:endParaRPr lang="en-US" sz="2800" dirty="0" smtClean="0"/>
          </a:p>
          <a:p>
            <a:pPr algn="ctr" eaLnBrk="1" hangingPunct="1">
              <a:buFontTx/>
              <a:buNone/>
            </a:pPr>
            <a:r>
              <a:rPr lang="en-US" sz="2800" dirty="0" err="1" smtClean="0"/>
              <a:t>Hsinchun</a:t>
            </a:r>
            <a:r>
              <a:rPr lang="en-US" sz="2800" dirty="0" smtClean="0"/>
              <a:t> Chen, Ph.D.</a:t>
            </a:r>
          </a:p>
          <a:p>
            <a:pPr algn="ctr" eaLnBrk="1" hangingPunct="1">
              <a:buFontTx/>
              <a:buNone/>
            </a:pPr>
            <a:r>
              <a:rPr lang="en-US" sz="2800" dirty="0" smtClean="0">
                <a:hlinkClick r:id="rId3"/>
              </a:rPr>
              <a:t>hchen@eller.arizona.edu</a:t>
            </a:r>
            <a:endParaRPr lang="en-US" sz="2800" dirty="0" smtClean="0"/>
          </a:p>
          <a:p>
            <a:pPr algn="ctr" eaLnBrk="1" hangingPunct="1">
              <a:buFontTx/>
              <a:buNone/>
            </a:pPr>
            <a:r>
              <a:rPr lang="en-US" sz="2800" dirty="0" smtClean="0">
                <a:hlinkClick r:id="rId4"/>
              </a:rPr>
              <a:t>http://ai.arizona.edu</a:t>
            </a:r>
            <a:endParaRPr lang="en-US" sz="2800"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p:txBody>
          <a:bodyPr/>
          <a:lstStyle/>
          <a:p>
            <a:r>
              <a:rPr lang="en-US" altLang="ko-KR" smtClean="0">
                <a:ea typeface="굴림" pitchFamily="34" charset="-127"/>
              </a:rPr>
              <a:t>Research Background</a:t>
            </a:r>
            <a:endParaRPr lang="ko-KR" altLang="en-US" smtClean="0">
              <a:ea typeface="굴림" pitchFamily="34" charset="-127"/>
            </a:endParaRPr>
          </a:p>
        </p:txBody>
      </p:sp>
      <p:sp>
        <p:nvSpPr>
          <p:cNvPr id="14339" name="내용 개체 틀 2"/>
          <p:cNvSpPr>
            <a:spLocks noGrp="1"/>
          </p:cNvSpPr>
          <p:nvPr>
            <p:ph idx="1"/>
          </p:nvPr>
        </p:nvSpPr>
        <p:spPr/>
        <p:txBody>
          <a:bodyPr/>
          <a:lstStyle/>
          <a:p>
            <a:r>
              <a:rPr lang="en-US" dirty="0" smtClean="0"/>
              <a:t>Negative aspects of political use of social media</a:t>
            </a:r>
          </a:p>
          <a:p>
            <a:pPr lvl="1"/>
            <a:r>
              <a:rPr lang="en-US" dirty="0" smtClean="0"/>
              <a:t>Terrorists use the web to deliver the extreme ideology to people and encourage them to get involved in fanatic behaviors</a:t>
            </a:r>
          </a:p>
          <a:p>
            <a:pPr lvl="1"/>
            <a:r>
              <a:rPr lang="en-US" altLang="ko-KR" dirty="0">
                <a:ea typeface="굴림" pitchFamily="34" charset="-127"/>
              </a:rPr>
              <a:t>Insurgents in Iraq </a:t>
            </a:r>
            <a:r>
              <a:rPr lang="en-US" altLang="ko-KR" dirty="0" smtClean="0">
                <a:ea typeface="굴림" pitchFamily="34" charset="-127"/>
              </a:rPr>
              <a:t>have posted Web </a:t>
            </a:r>
            <a:r>
              <a:rPr lang="en-US" altLang="ko-KR" dirty="0">
                <a:ea typeface="굴림" pitchFamily="34" charset="-127"/>
              </a:rPr>
              <a:t>messages asking for munitions, financial </a:t>
            </a:r>
            <a:r>
              <a:rPr lang="en-US" altLang="ko-KR" dirty="0" smtClean="0">
                <a:ea typeface="굴림" pitchFamily="34" charset="-127"/>
              </a:rPr>
              <a:t>support, and </a:t>
            </a:r>
            <a:r>
              <a:rPr lang="en-US" altLang="ko-KR" dirty="0">
                <a:ea typeface="굴림" pitchFamily="34" charset="-127"/>
              </a:rPr>
              <a:t>volunteers (Blakemore, 2004</a:t>
            </a:r>
            <a:r>
              <a:rPr lang="en-US" altLang="ko-KR" dirty="0" smtClean="0">
                <a:ea typeface="굴림" pitchFamily="34" charset="-127"/>
              </a:rPr>
              <a:t>)</a:t>
            </a:r>
            <a:endParaRPr lang="en-US" altLang="ko-KR" dirty="0">
              <a:ea typeface="굴림" pitchFamily="34" charset="-127"/>
            </a:endParaRPr>
          </a:p>
          <a:p>
            <a:pPr lvl="1"/>
            <a:r>
              <a:rPr lang="en-US" altLang="ko-KR" dirty="0">
                <a:ea typeface="굴림" pitchFamily="34" charset="-127"/>
              </a:rPr>
              <a:t>Technology Studies identified five categories of terrorist </a:t>
            </a:r>
            <a:r>
              <a:rPr lang="en-US" altLang="ko-KR" dirty="0" smtClean="0">
                <a:ea typeface="굴림" pitchFamily="34" charset="-127"/>
              </a:rPr>
              <a:t>use of </a:t>
            </a:r>
            <a:r>
              <a:rPr lang="en-US" altLang="ko-KR" dirty="0">
                <a:ea typeface="굴림" pitchFamily="34" charset="-127"/>
              </a:rPr>
              <a:t>the Web (Technical Analysis Group, 2004): </a:t>
            </a:r>
            <a:r>
              <a:rPr lang="en-US" altLang="ko-KR" dirty="0" smtClean="0">
                <a:ea typeface="굴림" pitchFamily="34" charset="-127"/>
              </a:rPr>
              <a:t>propaganda (to </a:t>
            </a:r>
            <a:r>
              <a:rPr lang="en-US" altLang="ko-KR" dirty="0">
                <a:ea typeface="굴림" pitchFamily="34" charset="-127"/>
              </a:rPr>
              <a:t>disseminate radical messages); recruitment and </a:t>
            </a:r>
            <a:r>
              <a:rPr lang="en-US" altLang="ko-KR" dirty="0" smtClean="0">
                <a:ea typeface="굴림" pitchFamily="34" charset="-127"/>
              </a:rPr>
              <a:t>training, fundraising; communications, </a:t>
            </a:r>
            <a:r>
              <a:rPr lang="en-US" altLang="ko-KR" dirty="0">
                <a:ea typeface="굴림" pitchFamily="34" charset="-127"/>
              </a:rPr>
              <a:t>and targeting (to </a:t>
            </a:r>
            <a:r>
              <a:rPr lang="en-US" altLang="ko-KR" dirty="0" smtClean="0">
                <a:ea typeface="굴림" pitchFamily="34" charset="-127"/>
              </a:rPr>
              <a:t>conduct online </a:t>
            </a:r>
            <a:r>
              <a:rPr lang="en-US" altLang="ko-KR" dirty="0">
                <a:ea typeface="굴림" pitchFamily="34" charset="-127"/>
              </a:rPr>
              <a:t>surveillance and identify vulnerabilities of </a:t>
            </a:r>
            <a:r>
              <a:rPr lang="en-US" altLang="ko-KR" dirty="0" smtClean="0">
                <a:ea typeface="굴림" pitchFamily="34" charset="-127"/>
              </a:rPr>
              <a:t>potential targets </a:t>
            </a:r>
            <a:r>
              <a:rPr lang="en-US" altLang="ko-KR" dirty="0">
                <a:ea typeface="굴림" pitchFamily="34" charset="-127"/>
              </a:rPr>
              <a:t>such as airports</a:t>
            </a:r>
            <a:r>
              <a:rPr lang="en-US" altLang="ko-KR" dirty="0" smtClean="0">
                <a:ea typeface="굴림" pitchFamily="34" charset="-127"/>
              </a:rPr>
              <a:t>)</a:t>
            </a:r>
          </a:p>
          <a:p>
            <a:pPr lvl="1"/>
            <a:r>
              <a:rPr lang="en-US" dirty="0">
                <a:ea typeface="굴림" pitchFamily="34" charset="-127"/>
              </a:rPr>
              <a:t>Extreme ideology that </a:t>
            </a:r>
            <a:r>
              <a:rPr lang="en-US" dirty="0" smtClean="0">
                <a:ea typeface="굴림" pitchFamily="34" charset="-127"/>
              </a:rPr>
              <a:t>was </a:t>
            </a:r>
            <a:r>
              <a:rPr lang="en-US" dirty="0">
                <a:ea typeface="굴림" pitchFamily="34" charset="-127"/>
              </a:rPr>
              <a:t>restricted to small group </a:t>
            </a:r>
            <a:r>
              <a:rPr lang="en-US" dirty="0" smtClean="0">
                <a:ea typeface="굴림" pitchFamily="34" charset="-127"/>
              </a:rPr>
              <a:t>spreads </a:t>
            </a:r>
            <a:r>
              <a:rPr lang="en-US" dirty="0">
                <a:ea typeface="굴림" pitchFamily="34" charset="-127"/>
              </a:rPr>
              <a:t>easily though social media such as web forum, blog, video sharing site, social network sites, etc.</a:t>
            </a:r>
          </a:p>
          <a:p>
            <a:pPr lvl="1"/>
            <a:endParaRPr lang="en-US" altLang="ko-KR" dirty="0" smtClean="0">
              <a:ea typeface="굴림" pitchFamily="34" charset="-127"/>
            </a:endParaRPr>
          </a:p>
        </p:txBody>
      </p:sp>
      <p:sp>
        <p:nvSpPr>
          <p:cNvPr id="1434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7DE4005E-EEC7-4D23-B16A-E50F39A3312A}" type="slidenum">
              <a:rPr kumimoji="0" lang="en-US" altLang="ko-KR">
                <a:solidFill>
                  <a:srgbClr val="000000"/>
                </a:solidFill>
                <a:latin typeface="Times New Roman" pitchFamily="18" charset="0"/>
              </a:rPr>
              <a:pPr eaLnBrk="1" hangingPunct="1"/>
              <a:t>3</a:t>
            </a:fld>
            <a:endParaRPr kumimoji="0" lang="en-US" altLang="ko-KR">
              <a:solidFill>
                <a:srgbClr val="000000"/>
              </a:solidFill>
              <a:latin typeface="Times New Roman" pitchFamily="18" charset="0"/>
            </a:endParaRPr>
          </a:p>
        </p:txBody>
      </p:sp>
      <p:sp>
        <p:nvSpPr>
          <p:cNvPr id="14341" name="Text Box 5"/>
          <p:cNvSpPr txBox="1">
            <a:spLocks noChangeArrowheads="1"/>
          </p:cNvSpPr>
          <p:nvPr/>
        </p:nvSpPr>
        <p:spPr bwMode="auto">
          <a:xfrm>
            <a:off x="0" y="0"/>
            <a:ext cx="18288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fontAlgn="base" hangingPunct="1">
              <a:spcBef>
                <a:spcPct val="50000"/>
              </a:spcBef>
              <a:spcAft>
                <a:spcPct val="0"/>
              </a:spcAft>
            </a:pPr>
            <a:r>
              <a:rPr kumimoji="0" lang="en-US" altLang="ko-KR">
                <a:solidFill>
                  <a:srgbClr val="000000"/>
                </a:solidFill>
                <a:latin typeface="Times New Roman" pitchFamily="18" charset="0"/>
                <a:cs typeface="Times New Roman" pitchFamily="18" charset="0"/>
              </a:rPr>
              <a:t>1. Introduction</a:t>
            </a:r>
          </a:p>
        </p:txBody>
      </p:sp>
    </p:spTree>
    <p:extLst>
      <p:ext uri="{BB962C8B-B14F-4D97-AF65-F5344CB8AC3E}">
        <p14:creationId xmlns="" xmlns:p14="http://schemas.microsoft.com/office/powerpoint/2010/main" val="200698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p:txBody>
          <a:bodyPr/>
          <a:lstStyle/>
          <a:p>
            <a:r>
              <a:rPr lang="en-US" altLang="ko-KR" smtClean="0">
                <a:ea typeface="굴림" pitchFamily="34" charset="-127"/>
              </a:rPr>
              <a:t>Research Background</a:t>
            </a:r>
            <a:endParaRPr lang="ko-KR" altLang="en-US" smtClean="0">
              <a:ea typeface="굴림" pitchFamily="34" charset="-127"/>
            </a:endParaRPr>
          </a:p>
        </p:txBody>
      </p:sp>
      <p:sp>
        <p:nvSpPr>
          <p:cNvPr id="14339" name="내용 개체 틀 2"/>
          <p:cNvSpPr>
            <a:spLocks noGrp="1"/>
          </p:cNvSpPr>
          <p:nvPr>
            <p:ph idx="1"/>
          </p:nvPr>
        </p:nvSpPr>
        <p:spPr/>
        <p:txBody>
          <a:bodyPr/>
          <a:lstStyle/>
          <a:p>
            <a:r>
              <a:rPr lang="en-US" altLang="ko-KR" dirty="0" smtClean="0">
                <a:ea typeface="굴림" pitchFamily="50" charset="-127"/>
              </a:rPr>
              <a:t>Thought </a:t>
            </a:r>
            <a:r>
              <a:rPr lang="en-US" altLang="ko-KR" dirty="0">
                <a:ea typeface="굴림" pitchFamily="50" charset="-127"/>
              </a:rPr>
              <a:t>contagion and spread of opinion</a:t>
            </a:r>
          </a:p>
          <a:p>
            <a:pPr lvl="1"/>
            <a:r>
              <a:rPr lang="en-US" altLang="ko-KR" dirty="0">
                <a:ea typeface="굴림" pitchFamily="50" charset="-127"/>
              </a:rPr>
              <a:t>Lynch (1996) suggested that people’s opinions and thoughts are contagious</a:t>
            </a:r>
          </a:p>
          <a:p>
            <a:pPr lvl="1"/>
            <a:r>
              <a:rPr lang="en-US" altLang="ko-KR" dirty="0">
                <a:ea typeface="굴림" pitchFamily="50" charset="-127"/>
              </a:rPr>
              <a:t>A rumor, a political message, or a link to a web page are all examples of information that can spread from person to person, contagiously, in the style of an epidemic (Kleinberg, 2008)</a:t>
            </a:r>
          </a:p>
          <a:p>
            <a:pPr lvl="1"/>
            <a:r>
              <a:rPr lang="en-US" altLang="ko-KR" dirty="0">
                <a:ea typeface="굴림" pitchFamily="50" charset="-127"/>
              </a:rPr>
              <a:t>Due to similarities in the patterns of the spread of epidemics and </a:t>
            </a:r>
            <a:r>
              <a:rPr lang="en-US" altLang="ko-KR" dirty="0" smtClean="0">
                <a:ea typeface="굴림" pitchFamily="50" charset="-127"/>
              </a:rPr>
              <a:t>opinion contagion </a:t>
            </a:r>
            <a:r>
              <a:rPr lang="en-US" altLang="ko-KR" dirty="0">
                <a:ea typeface="굴림" pitchFamily="50" charset="-127"/>
              </a:rPr>
              <a:t>processes, it is natural to address </a:t>
            </a:r>
            <a:r>
              <a:rPr lang="en-US" altLang="ko-KR" dirty="0" smtClean="0">
                <a:ea typeface="굴림" pitchFamily="50" charset="-127"/>
              </a:rPr>
              <a:t>opinion </a:t>
            </a:r>
            <a:r>
              <a:rPr lang="en-US" altLang="ko-KR" dirty="0">
                <a:ea typeface="굴림" pitchFamily="50" charset="-127"/>
              </a:rPr>
              <a:t>contagion using the same theoretical principles of the </a:t>
            </a:r>
            <a:r>
              <a:rPr lang="en-US" altLang="ko-KR" dirty="0" smtClean="0">
                <a:ea typeface="굴림" pitchFamily="50" charset="-127"/>
              </a:rPr>
              <a:t>epidemic</a:t>
            </a:r>
          </a:p>
          <a:p>
            <a:pPr marL="342900" lvl="1" indent="-342900">
              <a:buFontTx/>
              <a:buChar char="•"/>
            </a:pPr>
            <a:endParaRPr lang="en-US" dirty="0" smtClean="0"/>
          </a:p>
          <a:p>
            <a:pPr marL="342900" lvl="1" indent="-342900">
              <a:buFontTx/>
              <a:buChar char="•"/>
            </a:pPr>
            <a:r>
              <a:rPr lang="en-US" sz="2000" dirty="0">
                <a:ea typeface="굴림" pitchFamily="50" charset="-127"/>
              </a:rPr>
              <a:t>Importance of research on </a:t>
            </a:r>
            <a:r>
              <a:rPr lang="en-US" sz="2000" dirty="0" smtClean="0">
                <a:ea typeface="굴림" pitchFamily="50" charset="-127"/>
              </a:rPr>
              <a:t>the on-line </a:t>
            </a:r>
            <a:r>
              <a:rPr lang="en-US" sz="2000" dirty="0">
                <a:ea typeface="굴림" pitchFamily="50" charset="-127"/>
              </a:rPr>
              <a:t>information diffusion</a:t>
            </a:r>
          </a:p>
          <a:p>
            <a:pPr lvl="1"/>
            <a:r>
              <a:rPr lang="en-US" dirty="0">
                <a:ea typeface="굴림" pitchFamily="50" charset="-127"/>
              </a:rPr>
              <a:t>As the influence of social media becomes more powerful, it is necessary to understand the mechanisms and properties of information diffusion, especially extreme opinion, through these new publication methods for politics perspectives</a:t>
            </a:r>
          </a:p>
          <a:p>
            <a:endParaRPr lang="en-US" altLang="ko-KR" dirty="0" smtClean="0">
              <a:ea typeface="굴림" pitchFamily="34" charset="-127"/>
            </a:endParaRPr>
          </a:p>
        </p:txBody>
      </p:sp>
      <p:sp>
        <p:nvSpPr>
          <p:cNvPr id="1434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7DE4005E-EEC7-4D23-B16A-E50F39A3312A}" type="slidenum">
              <a:rPr kumimoji="0" lang="en-US" altLang="ko-KR">
                <a:solidFill>
                  <a:srgbClr val="000000"/>
                </a:solidFill>
                <a:latin typeface="Times New Roman" pitchFamily="18" charset="0"/>
              </a:rPr>
              <a:pPr eaLnBrk="1" hangingPunct="1"/>
              <a:t>4</a:t>
            </a:fld>
            <a:endParaRPr kumimoji="0" lang="en-US" altLang="ko-KR">
              <a:solidFill>
                <a:srgbClr val="000000"/>
              </a:solidFill>
              <a:latin typeface="Times New Roman" pitchFamily="18" charset="0"/>
            </a:endParaRPr>
          </a:p>
        </p:txBody>
      </p:sp>
      <p:sp>
        <p:nvSpPr>
          <p:cNvPr id="14341" name="Text Box 5"/>
          <p:cNvSpPr txBox="1">
            <a:spLocks noChangeArrowheads="1"/>
          </p:cNvSpPr>
          <p:nvPr/>
        </p:nvSpPr>
        <p:spPr bwMode="auto">
          <a:xfrm>
            <a:off x="0" y="0"/>
            <a:ext cx="18288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fontAlgn="base" hangingPunct="1">
              <a:spcBef>
                <a:spcPct val="50000"/>
              </a:spcBef>
              <a:spcAft>
                <a:spcPct val="0"/>
              </a:spcAft>
            </a:pPr>
            <a:r>
              <a:rPr kumimoji="0" lang="en-US" altLang="ko-KR">
                <a:solidFill>
                  <a:srgbClr val="000000"/>
                </a:solidFill>
                <a:latin typeface="Times New Roman" pitchFamily="18" charset="0"/>
                <a:cs typeface="Times New Roman" pitchFamily="18" charset="0"/>
              </a:rPr>
              <a:t>1. Introduction</a:t>
            </a:r>
          </a:p>
        </p:txBody>
      </p:sp>
    </p:spTree>
    <p:extLst>
      <p:ext uri="{BB962C8B-B14F-4D97-AF65-F5344CB8AC3E}">
        <p14:creationId xmlns="" xmlns:p14="http://schemas.microsoft.com/office/powerpoint/2010/main" val="463043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제목 1"/>
          <p:cNvSpPr>
            <a:spLocks noGrp="1"/>
          </p:cNvSpPr>
          <p:nvPr>
            <p:ph type="title"/>
          </p:nvPr>
        </p:nvSpPr>
        <p:spPr/>
        <p:txBody>
          <a:bodyPr/>
          <a:lstStyle/>
          <a:p>
            <a:r>
              <a:rPr lang="en-US" altLang="ko-KR" smtClean="0">
                <a:ea typeface="굴림" pitchFamily="34" charset="-127"/>
              </a:rPr>
              <a:t>Previous Research</a:t>
            </a:r>
            <a:endParaRPr lang="ko-KR" altLang="en-US" smtClean="0">
              <a:ea typeface="굴림" pitchFamily="34" charset="-127"/>
            </a:endParaRPr>
          </a:p>
        </p:txBody>
      </p:sp>
      <p:sp>
        <p:nvSpPr>
          <p:cNvPr id="15363" name="내용 개체 틀 2"/>
          <p:cNvSpPr>
            <a:spLocks noGrp="1"/>
          </p:cNvSpPr>
          <p:nvPr>
            <p:ph idx="1"/>
          </p:nvPr>
        </p:nvSpPr>
        <p:spPr/>
        <p:txBody>
          <a:bodyPr/>
          <a:lstStyle/>
          <a:p>
            <a:r>
              <a:rPr lang="en-US" altLang="ko-KR" dirty="0" smtClean="0">
                <a:ea typeface="굴림" pitchFamily="34" charset="-127"/>
              </a:rPr>
              <a:t>Some research studied information diffusion in the society in political perspective</a:t>
            </a:r>
          </a:p>
          <a:p>
            <a:pPr lvl="1"/>
            <a:r>
              <a:rPr lang="en-US" altLang="ko-KR" dirty="0" smtClean="0">
                <a:ea typeface="굴림" pitchFamily="34" charset="-127"/>
              </a:rPr>
              <a:t>Some researchers studied the mechanism of anti-government opinion, extreme ideology, fanatic behaviors and explored diffusion models in their applications</a:t>
            </a:r>
          </a:p>
          <a:p>
            <a:pPr lvl="1"/>
            <a:r>
              <a:rPr lang="en-US" altLang="ko-KR" dirty="0" smtClean="0">
                <a:ea typeface="굴림" pitchFamily="34" charset="-127"/>
              </a:rPr>
              <a:t>They mainly adopted the epidemic model based on the contagion of ideology</a:t>
            </a:r>
          </a:p>
          <a:p>
            <a:r>
              <a:rPr lang="en-US" altLang="ko-KR" dirty="0" smtClean="0">
                <a:ea typeface="굴림" pitchFamily="34" charset="-127"/>
              </a:rPr>
              <a:t>There is limited research on the on-line information diffusion in political perspective</a:t>
            </a:r>
          </a:p>
          <a:p>
            <a:pPr lvl="1"/>
            <a:r>
              <a:rPr lang="en-US" altLang="ko-KR" dirty="0" smtClean="0">
                <a:ea typeface="굴림" pitchFamily="34" charset="-127"/>
              </a:rPr>
              <a:t>Most studies </a:t>
            </a:r>
            <a:r>
              <a:rPr lang="en-US" altLang="ko-KR" dirty="0">
                <a:ea typeface="굴림" pitchFamily="34" charset="-127"/>
              </a:rPr>
              <a:t>that deal with information diffusion on blog, email network, and discussion forum have been performed for marketing perspective, especially for viral marketing</a:t>
            </a:r>
          </a:p>
          <a:p>
            <a:pPr lvl="1"/>
            <a:r>
              <a:rPr lang="en-US" altLang="ko-KR" dirty="0" smtClean="0">
                <a:ea typeface="굴림" pitchFamily="34" charset="-127"/>
              </a:rPr>
              <a:t>Few studies investigate political blogs to find influential blogger based on link-based analysis</a:t>
            </a:r>
          </a:p>
          <a:p>
            <a:pPr lvl="1"/>
            <a:r>
              <a:rPr lang="en-US" altLang="ko-KR" dirty="0" smtClean="0">
                <a:ea typeface="굴림" pitchFamily="34" charset="-127"/>
              </a:rPr>
              <a:t>According to the previous studies, the personal blog has failed to recast its messages to other bloggers (Chen 2009)</a:t>
            </a:r>
          </a:p>
          <a:p>
            <a:pPr lvl="1"/>
            <a:r>
              <a:rPr lang="en-US" altLang="ko-KR" dirty="0" smtClean="0">
                <a:ea typeface="굴림" pitchFamily="34" charset="-127"/>
              </a:rPr>
              <a:t>Web forums, where people with common interests share/discuss opinion, are probable for the diffusion study</a:t>
            </a:r>
          </a:p>
          <a:p>
            <a:pPr lvl="2"/>
            <a:endParaRPr lang="en-US" altLang="ko-KR" sz="1600" dirty="0" smtClean="0">
              <a:ea typeface="굴림" pitchFamily="34" charset="-127"/>
            </a:endParaRPr>
          </a:p>
        </p:txBody>
      </p:sp>
      <p:sp>
        <p:nvSpPr>
          <p:cNvPr id="15364"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3CF76848-4891-4765-9F37-304ECAF21B52}" type="slidenum">
              <a:rPr kumimoji="0" lang="en-US" altLang="ko-KR">
                <a:latin typeface="Times New Roman" pitchFamily="18" charset="0"/>
              </a:rPr>
              <a:pPr eaLnBrk="1" hangingPunct="1"/>
              <a:t>5</a:t>
            </a:fld>
            <a:endParaRPr kumimoji="0" lang="en-US" altLang="ko-KR">
              <a:latin typeface="Times New Roman" pitchFamily="18" charset="0"/>
            </a:endParaRPr>
          </a:p>
        </p:txBody>
      </p:sp>
      <p:sp>
        <p:nvSpPr>
          <p:cNvPr id="6" name="Text Box 54"/>
          <p:cNvSpPr txBox="1">
            <a:spLocks noChangeArrowheads="1"/>
          </p:cNvSpPr>
          <p:nvPr/>
        </p:nvSpPr>
        <p:spPr bwMode="auto">
          <a:xfrm>
            <a:off x="0" y="0"/>
            <a:ext cx="23622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latinLnBrk="0" hangingPunct="1">
              <a:spcBef>
                <a:spcPct val="50000"/>
              </a:spcBef>
            </a:pPr>
            <a:r>
              <a:rPr kumimoji="0" lang="en-US" altLang="ko-KR" dirty="0">
                <a:latin typeface="Times New Roman" pitchFamily="18" charset="0"/>
                <a:cs typeface="Times New Roman" pitchFamily="18" charset="0"/>
              </a:rPr>
              <a:t>2. Literature Review</a:t>
            </a:r>
          </a:p>
        </p:txBody>
      </p:sp>
    </p:spTree>
    <p:extLst>
      <p:ext uri="{BB962C8B-B14F-4D97-AF65-F5344CB8AC3E}">
        <p14:creationId xmlns="" xmlns:p14="http://schemas.microsoft.com/office/powerpoint/2010/main" val="2822143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 in Extreme Ideology</a:t>
            </a:r>
            <a:endParaRPr lang="en-US" dirty="0"/>
          </a:p>
        </p:txBody>
      </p:sp>
      <p:sp>
        <p:nvSpPr>
          <p:cNvPr id="3" name="Content Placeholder 2"/>
          <p:cNvSpPr>
            <a:spLocks noGrp="1"/>
          </p:cNvSpPr>
          <p:nvPr>
            <p:ph idx="1"/>
          </p:nvPr>
        </p:nvSpPr>
        <p:spPr/>
        <p:txBody>
          <a:bodyPr/>
          <a:lstStyle/>
          <a:p>
            <a:r>
              <a:rPr lang="en-US" dirty="0" smtClean="0"/>
              <a:t>Epidemic model in extreme ideology diffusion</a:t>
            </a:r>
            <a:endParaRPr lang="en-US" dirty="0"/>
          </a:p>
          <a:p>
            <a:pPr lvl="1"/>
            <a:r>
              <a:rPr lang="en-US" dirty="0" smtClean="0"/>
              <a:t>Crenshaw </a:t>
            </a:r>
            <a:r>
              <a:rPr lang="en-US" dirty="0"/>
              <a:t>(2000) noted that research in psychological motivations for terrorism should be based upon models that acknowledge the interaction between individual, group, and </a:t>
            </a:r>
            <a:r>
              <a:rPr lang="en-US" dirty="0" smtClean="0"/>
              <a:t>society</a:t>
            </a:r>
          </a:p>
          <a:p>
            <a:pPr lvl="1"/>
            <a:r>
              <a:rPr lang="en-US" dirty="0" smtClean="0"/>
              <a:t>Epidemic models </a:t>
            </a:r>
            <a:r>
              <a:rPr lang="en-US" dirty="0"/>
              <a:t>assist in </a:t>
            </a:r>
            <a:r>
              <a:rPr lang="en-US" dirty="0" smtClean="0"/>
              <a:t>modeling </a:t>
            </a:r>
            <a:r>
              <a:rPr lang="en-US" dirty="0"/>
              <a:t>the spread of </a:t>
            </a:r>
            <a:r>
              <a:rPr lang="en-US" dirty="0" smtClean="0"/>
              <a:t>ideas and explaining following questions (</a:t>
            </a:r>
            <a:r>
              <a:rPr lang="en-US" dirty="0" err="1" smtClean="0"/>
              <a:t>Valenty</a:t>
            </a:r>
            <a:r>
              <a:rPr lang="en-US" dirty="0" smtClean="0"/>
              <a:t>, 2005)</a:t>
            </a:r>
          </a:p>
          <a:p>
            <a:pPr lvl="2"/>
            <a:r>
              <a:rPr lang="en-US" dirty="0" smtClean="0"/>
              <a:t>What </a:t>
            </a:r>
            <a:r>
              <a:rPr lang="en-US" dirty="0"/>
              <a:t>facilitates the spread of </a:t>
            </a:r>
            <a:r>
              <a:rPr lang="en-US" dirty="0" smtClean="0"/>
              <a:t>ideology/idea?</a:t>
            </a:r>
          </a:p>
          <a:p>
            <a:pPr lvl="2"/>
            <a:r>
              <a:rPr lang="en-US" dirty="0" smtClean="0"/>
              <a:t>What </a:t>
            </a:r>
            <a:r>
              <a:rPr lang="en-US" dirty="0"/>
              <a:t>is the transmission mechanism for </a:t>
            </a:r>
            <a:r>
              <a:rPr lang="en-US" dirty="0" smtClean="0"/>
              <a:t>ideology/idea? </a:t>
            </a:r>
          </a:p>
          <a:p>
            <a:r>
              <a:rPr lang="en-US" dirty="0" smtClean="0"/>
              <a:t>Epidemic process of ideology contagion</a:t>
            </a:r>
          </a:p>
          <a:p>
            <a:pPr lvl="1"/>
            <a:r>
              <a:rPr lang="en-US" dirty="0" smtClean="0"/>
              <a:t>Once </a:t>
            </a:r>
            <a:r>
              <a:rPr lang="en-US" dirty="0"/>
              <a:t>individuals have received the message(s), some proportion will proceed to move sequentially through the ideological stages of vulnerability and semi-fanaticism, ending with full fanaticism (</a:t>
            </a:r>
            <a:r>
              <a:rPr lang="en-US" dirty="0" err="1"/>
              <a:t>Valenty</a:t>
            </a:r>
            <a:r>
              <a:rPr lang="en-US" dirty="0"/>
              <a:t>, 2005)</a:t>
            </a:r>
          </a:p>
          <a:p>
            <a:pPr lvl="1"/>
            <a:endParaRPr lang="en-US" b="1" dirty="0"/>
          </a:p>
          <a:p>
            <a:pPr lvl="1"/>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1D0AAEB9-0DD7-4E3F-ACA4-90FE563253E2}" type="slidenum">
              <a:rPr lang="en-US" altLang="ko-KR" smtClean="0">
                <a:solidFill>
                  <a:srgbClr val="000000"/>
                </a:solidFill>
              </a:rPr>
              <a:pPr>
                <a:defRPr/>
              </a:pPr>
              <a:t>6</a:t>
            </a:fld>
            <a:endParaRPr lang="en-US" altLang="ko-KR">
              <a:solidFill>
                <a:srgbClr val="000000"/>
              </a:solidFill>
            </a:endParaRPr>
          </a:p>
        </p:txBody>
      </p:sp>
      <p:sp>
        <p:nvSpPr>
          <p:cNvPr id="5" name="Text Box 54"/>
          <p:cNvSpPr txBox="1">
            <a:spLocks noChangeArrowheads="1"/>
          </p:cNvSpPr>
          <p:nvPr/>
        </p:nvSpPr>
        <p:spPr bwMode="auto">
          <a:xfrm>
            <a:off x="0" y="0"/>
            <a:ext cx="23622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latinLnBrk="0" hangingPunct="1">
              <a:spcBef>
                <a:spcPct val="50000"/>
              </a:spcBef>
            </a:pPr>
            <a:r>
              <a:rPr kumimoji="0" lang="en-US" altLang="ko-KR" dirty="0">
                <a:latin typeface="Times New Roman" pitchFamily="18" charset="0"/>
                <a:cs typeface="Times New Roman" pitchFamily="18" charset="0"/>
              </a:rPr>
              <a:t>2. Literature Review</a:t>
            </a:r>
          </a:p>
        </p:txBody>
      </p:sp>
    </p:spTree>
    <p:extLst>
      <p:ext uri="{BB962C8B-B14F-4D97-AF65-F5344CB8AC3E}">
        <p14:creationId xmlns="" xmlns:p14="http://schemas.microsoft.com/office/powerpoint/2010/main" val="1322372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r>
              <a:rPr lang="en-US" altLang="ko-KR" dirty="0" smtClean="0">
                <a:ea typeface="굴림" pitchFamily="50" charset="-127"/>
              </a:rPr>
              <a:t>Models in Political Information Diffusion</a:t>
            </a:r>
          </a:p>
        </p:txBody>
      </p:sp>
      <p:sp>
        <p:nvSpPr>
          <p:cNvPr id="9219" name="Rectangle 3"/>
          <p:cNvSpPr>
            <a:spLocks noGrp="1" noChangeArrowheads="1"/>
          </p:cNvSpPr>
          <p:nvPr>
            <p:ph idx="1"/>
          </p:nvPr>
        </p:nvSpPr>
        <p:spPr/>
        <p:txBody>
          <a:bodyPr/>
          <a:lstStyle/>
          <a:p>
            <a:r>
              <a:rPr lang="en-US" altLang="ko-KR" dirty="0" smtClean="0">
                <a:ea typeface="굴림" pitchFamily="50" charset="-127"/>
              </a:rPr>
              <a:t>Classifications of epidemic models</a:t>
            </a:r>
          </a:p>
          <a:p>
            <a:pPr lvl="1"/>
            <a:r>
              <a:rPr lang="en-US" altLang="ko-KR" dirty="0" smtClean="0">
                <a:ea typeface="굴림" pitchFamily="50" charset="-127"/>
              </a:rPr>
              <a:t>Population Level</a:t>
            </a:r>
          </a:p>
          <a:p>
            <a:pPr lvl="2"/>
            <a:r>
              <a:rPr lang="en-US" altLang="ko-KR" dirty="0" smtClean="0">
                <a:ea typeface="굴림" pitchFamily="50" charset="-127"/>
              </a:rPr>
              <a:t>Population-level models trace the diffusion process where the individuals have contact randomly, i.e. anyone can have a contact with anyone</a:t>
            </a:r>
          </a:p>
          <a:p>
            <a:pPr lvl="2"/>
            <a:r>
              <a:rPr lang="en-US" altLang="ko-KR" dirty="0" smtClean="0">
                <a:ea typeface="굴림" pitchFamily="50" charset="-127"/>
              </a:rPr>
              <a:t>SIR and its variant models divide the population into classes and derive the interaction rules between the classes</a:t>
            </a:r>
          </a:p>
          <a:p>
            <a:pPr lvl="1"/>
            <a:r>
              <a:rPr lang="en-US" altLang="ko-KR" dirty="0" smtClean="0">
                <a:ea typeface="굴림" pitchFamily="50" charset="-127"/>
              </a:rPr>
              <a:t>Network  Level</a:t>
            </a:r>
          </a:p>
          <a:p>
            <a:pPr lvl="2"/>
            <a:r>
              <a:rPr lang="en-US" dirty="0" smtClean="0"/>
              <a:t>Network-level models consider the social network in the population</a:t>
            </a:r>
          </a:p>
          <a:p>
            <a:pPr lvl="2"/>
            <a:r>
              <a:rPr lang="en-US" dirty="0" smtClean="0"/>
              <a:t>The properties </a:t>
            </a:r>
            <a:r>
              <a:rPr lang="en-US" dirty="0"/>
              <a:t>of social networks </a:t>
            </a:r>
            <a:r>
              <a:rPr lang="en-US" dirty="0" smtClean="0"/>
              <a:t>determine </a:t>
            </a:r>
            <a:r>
              <a:rPr lang="en-US" dirty="0"/>
              <a:t>the </a:t>
            </a:r>
            <a:r>
              <a:rPr lang="en-US" dirty="0" smtClean="0"/>
              <a:t>rate and </a:t>
            </a:r>
            <a:r>
              <a:rPr lang="en-US" dirty="0"/>
              <a:t>success of the spread of </a:t>
            </a:r>
            <a:r>
              <a:rPr lang="en-US" dirty="0" smtClean="0"/>
              <a:t>disease/ideology</a:t>
            </a:r>
            <a:endParaRPr lang="en-US" dirty="0"/>
          </a:p>
          <a:p>
            <a:pPr lvl="2"/>
            <a:r>
              <a:rPr lang="en-US" dirty="0"/>
              <a:t>Threshold models </a:t>
            </a:r>
            <a:r>
              <a:rPr lang="en-US" altLang="ko-KR" dirty="0">
                <a:ea typeface="굴림" pitchFamily="34" charset="-127"/>
              </a:rPr>
              <a:t>(</a:t>
            </a:r>
            <a:r>
              <a:rPr lang="en-US" altLang="ko-KR" dirty="0" err="1">
                <a:ea typeface="굴림" pitchFamily="34" charset="-127"/>
              </a:rPr>
              <a:t>Granovetter</a:t>
            </a:r>
            <a:r>
              <a:rPr lang="en-US" altLang="ko-KR" dirty="0">
                <a:ea typeface="굴림" pitchFamily="34" charset="-127"/>
              </a:rPr>
              <a:t>, 1987) </a:t>
            </a:r>
            <a:r>
              <a:rPr lang="en-US" dirty="0" smtClean="0"/>
              <a:t>assume that individuals get infected after the certain </a:t>
            </a:r>
            <a:r>
              <a:rPr lang="en-US" dirty="0"/>
              <a:t>proportion of the population </a:t>
            </a:r>
            <a:r>
              <a:rPr lang="en-US" dirty="0" smtClean="0"/>
              <a:t>are infected </a:t>
            </a:r>
          </a:p>
          <a:p>
            <a:pPr lvl="2"/>
            <a:r>
              <a:rPr lang="en-US" dirty="0" smtClean="0"/>
              <a:t>Independent cascade model </a:t>
            </a:r>
            <a:r>
              <a:rPr lang="en-US" altLang="ko-KR" dirty="0">
                <a:ea typeface="굴림" pitchFamily="34" charset="-127"/>
              </a:rPr>
              <a:t>(Goldenberg, 2000, </a:t>
            </a:r>
            <a:r>
              <a:rPr lang="en-US" altLang="ko-KR" dirty="0" smtClean="0">
                <a:ea typeface="굴림" pitchFamily="34" charset="-127"/>
              </a:rPr>
              <a:t>2001) </a:t>
            </a:r>
            <a:r>
              <a:rPr lang="en-US" dirty="0" smtClean="0"/>
              <a:t>assume that individuals get infected with connected neighbor with a certain probability</a:t>
            </a:r>
          </a:p>
          <a:p>
            <a:pPr lvl="1"/>
            <a:r>
              <a:rPr lang="en-US" altLang="ko-KR" dirty="0" smtClean="0">
                <a:ea typeface="굴림" pitchFamily="50" charset="-127"/>
              </a:rPr>
              <a:t>Individual </a:t>
            </a:r>
            <a:r>
              <a:rPr lang="en-US" altLang="ko-KR" dirty="0">
                <a:ea typeface="굴림" pitchFamily="50" charset="-127"/>
              </a:rPr>
              <a:t>Level</a:t>
            </a:r>
          </a:p>
          <a:p>
            <a:pPr lvl="2"/>
            <a:r>
              <a:rPr lang="en-US" altLang="ko-KR" dirty="0" smtClean="0">
                <a:ea typeface="굴림" pitchFamily="50" charset="-127"/>
              </a:rPr>
              <a:t>Agent-based models define </a:t>
            </a:r>
            <a:r>
              <a:rPr lang="en-US" altLang="ko-KR" dirty="0">
                <a:ea typeface="굴림" pitchFamily="50" charset="-127"/>
              </a:rPr>
              <a:t>rules </a:t>
            </a:r>
            <a:r>
              <a:rPr lang="en-US" altLang="ko-KR" dirty="0" smtClean="0">
                <a:ea typeface="굴림" pitchFamily="50" charset="-127"/>
              </a:rPr>
              <a:t>at </a:t>
            </a:r>
            <a:r>
              <a:rPr lang="en-US" altLang="ko-KR" dirty="0">
                <a:ea typeface="굴림" pitchFamily="50" charset="-127"/>
              </a:rPr>
              <a:t>the individual level, which allows the capture of local interactions and </a:t>
            </a:r>
            <a:r>
              <a:rPr lang="en-US" altLang="ko-KR" dirty="0" smtClean="0">
                <a:ea typeface="굴림" pitchFamily="50" charset="-127"/>
              </a:rPr>
              <a:t>individuals’ adaptive behaviors</a:t>
            </a:r>
            <a:endParaRPr lang="en-US" altLang="ko-KR" dirty="0">
              <a:ea typeface="굴림" pitchFamily="50" charset="-127"/>
            </a:endParaRPr>
          </a:p>
          <a:p>
            <a:pPr>
              <a:buFontTx/>
              <a:buNone/>
            </a:pPr>
            <a:endParaRPr lang="en-US" altLang="ko-KR" dirty="0" smtClean="0">
              <a:ea typeface="굴림" pitchFamily="50" charset="-127"/>
            </a:endParaRPr>
          </a:p>
          <a:p>
            <a:pPr lvl="1"/>
            <a:endParaRPr lang="en-US" altLang="ko-KR" sz="1600" dirty="0" smtClean="0">
              <a:ea typeface="굴림" pitchFamily="50" charset="-127"/>
            </a:endParaRPr>
          </a:p>
          <a:p>
            <a:pPr lvl="1">
              <a:lnSpc>
                <a:spcPct val="80000"/>
              </a:lnSpc>
            </a:pPr>
            <a:endParaRPr lang="en-US" altLang="ko-KR" sz="1400" dirty="0" smtClean="0">
              <a:ea typeface="굴림" pitchFamily="50" charset="-127"/>
            </a:endParaRPr>
          </a:p>
          <a:p>
            <a:pPr lvl="1"/>
            <a:endParaRPr lang="en-US" altLang="ko-KR" dirty="0" smtClean="0">
              <a:latin typeface="Arial" pitchFamily="34" charset="0"/>
              <a:ea typeface="굴림" pitchFamily="50" charset="-127"/>
            </a:endParaRPr>
          </a:p>
          <a:p>
            <a:pPr lvl="1"/>
            <a:endParaRPr lang="en-US" altLang="ko-KR" sz="1400" i="1" dirty="0" smtClean="0">
              <a:latin typeface="Arial" pitchFamily="34" charset="0"/>
              <a:ea typeface="굴림" pitchFamily="50" charset="-127"/>
            </a:endParaRPr>
          </a:p>
          <a:p>
            <a:pPr lvl="1">
              <a:lnSpc>
                <a:spcPct val="80000"/>
              </a:lnSpc>
            </a:pPr>
            <a:endParaRPr lang="en-US" altLang="ko-KR" sz="1600" dirty="0" smtClean="0">
              <a:ea typeface="굴림" pitchFamily="50" charset="-127"/>
            </a:endParaRPr>
          </a:p>
          <a:p>
            <a:pPr lvl="1">
              <a:lnSpc>
                <a:spcPct val="80000"/>
              </a:lnSpc>
            </a:pPr>
            <a:endParaRPr lang="en-US" altLang="ko-KR" sz="1600" dirty="0" smtClean="0">
              <a:ea typeface="굴림" pitchFamily="50" charset="-127"/>
            </a:endParaRPr>
          </a:p>
        </p:txBody>
      </p:sp>
      <p:sp>
        <p:nvSpPr>
          <p:cNvPr id="922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hangingPunct="1"/>
            <a:fld id="{E7DF8103-66C9-4C3F-AFBD-72FB7B5F3364}" type="slidenum">
              <a:rPr kumimoji="0" lang="en-US" altLang="ko-KR" smtClean="0"/>
              <a:pPr eaLnBrk="1" hangingPunct="1"/>
              <a:t>7</a:t>
            </a:fld>
            <a:endParaRPr kumimoji="0" lang="en-US" altLang="ko-KR" smtClean="0"/>
          </a:p>
        </p:txBody>
      </p:sp>
      <p:sp>
        <p:nvSpPr>
          <p:cNvPr id="9221" name="바닥글 개체 틀 3"/>
          <p:cNvSpPr txBox="1">
            <a:spLocks noGrp="1"/>
          </p:cNvSpPr>
          <p:nvPr/>
        </p:nvSpPr>
        <p:spPr bwMode="auto">
          <a:xfrm>
            <a:off x="3124200" y="6381750"/>
            <a:ext cx="2895600" cy="476250"/>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nchor="b"/>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algn="ctr" eaLnBrk="1" hangingPunct="1"/>
            <a:fld id="{B0803080-5291-4DF2-BF24-CC9C0769ACD3}" type="slidenum">
              <a:rPr kumimoji="0" lang="en-US" altLang="ko-KR" sz="1200">
                <a:solidFill>
                  <a:schemeClr val="bg1"/>
                </a:solidFill>
              </a:rPr>
              <a:pPr algn="ctr" eaLnBrk="1" hangingPunct="1"/>
              <a:t>7</a:t>
            </a:fld>
            <a:endParaRPr kumimoji="0" lang="en-US" altLang="ko-KR" sz="1200">
              <a:solidFill>
                <a:schemeClr val="bg1"/>
              </a:solidFill>
            </a:endParaRPr>
          </a:p>
        </p:txBody>
      </p:sp>
      <p:sp>
        <p:nvSpPr>
          <p:cNvPr id="9222" name="Text Box 54"/>
          <p:cNvSpPr txBox="1">
            <a:spLocks noChangeArrowheads="1"/>
          </p:cNvSpPr>
          <p:nvPr/>
        </p:nvSpPr>
        <p:spPr bwMode="auto">
          <a:xfrm>
            <a:off x="0" y="0"/>
            <a:ext cx="23622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pitchFamily="34" charset="0"/>
                <a:ea typeface="굴림" pitchFamily="50" charset="-127"/>
              </a:defRPr>
            </a:lvl1pPr>
            <a:lvl2pPr marL="742950" indent="-285750" eaLnBrk="0" hangingPunct="0">
              <a:defRPr kumimoji="1">
                <a:solidFill>
                  <a:schemeClr val="tx1"/>
                </a:solidFill>
                <a:latin typeface="Arial" pitchFamily="34" charset="0"/>
                <a:ea typeface="굴림" pitchFamily="50" charset="-127"/>
              </a:defRPr>
            </a:lvl2pPr>
            <a:lvl3pPr marL="1143000" indent="-228600" eaLnBrk="0" hangingPunct="0">
              <a:defRPr kumimoji="1">
                <a:solidFill>
                  <a:schemeClr val="tx1"/>
                </a:solidFill>
                <a:latin typeface="Arial" pitchFamily="34" charset="0"/>
                <a:ea typeface="굴림" pitchFamily="50" charset="-127"/>
              </a:defRPr>
            </a:lvl3pPr>
            <a:lvl4pPr marL="1600200" indent="-228600" eaLnBrk="0" hangingPunct="0">
              <a:defRPr kumimoji="1">
                <a:solidFill>
                  <a:schemeClr val="tx1"/>
                </a:solidFill>
                <a:latin typeface="Arial" pitchFamily="34" charset="0"/>
                <a:ea typeface="굴림" pitchFamily="50" charset="-127"/>
              </a:defRPr>
            </a:lvl4pPr>
            <a:lvl5pPr marL="2057400" indent="-228600" eaLnBrk="0" hangingPunct="0">
              <a:defRPr kumimoji="1">
                <a:solidFill>
                  <a:schemeClr val="tx1"/>
                </a:solidFill>
                <a:latin typeface="Arial" pitchFamily="34" charset="0"/>
                <a:ea typeface="굴림" pitchFamily="50" charset="-127"/>
              </a:defRPr>
            </a:lvl5pPr>
            <a:lvl6pPr marL="25146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6pPr>
            <a:lvl7pPr marL="29718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7pPr>
            <a:lvl8pPr marL="34290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8pPr>
            <a:lvl9pPr marL="3886200" indent="-228600" eaLnBrk="0" fontAlgn="base" latinLnBrk="1" hangingPunct="0">
              <a:spcBef>
                <a:spcPct val="0"/>
              </a:spcBef>
              <a:spcAft>
                <a:spcPct val="0"/>
              </a:spcAft>
              <a:defRPr kumimoji="1">
                <a:solidFill>
                  <a:schemeClr val="tx1"/>
                </a:solidFill>
                <a:latin typeface="Arial" pitchFamily="34" charset="0"/>
                <a:ea typeface="굴림" pitchFamily="50" charset="-127"/>
              </a:defRPr>
            </a:lvl9pPr>
          </a:lstStyle>
          <a:p>
            <a:pPr eaLnBrk="1" latinLnBrk="0" hangingPunct="1">
              <a:spcBef>
                <a:spcPct val="50000"/>
              </a:spcBef>
            </a:pPr>
            <a:r>
              <a:rPr kumimoji="0" lang="en-US" altLang="ko-KR">
                <a:latin typeface="Times New Roman" pitchFamily="18" charset="0"/>
                <a:cs typeface="Times New Roman" pitchFamily="18" charset="0"/>
              </a:rPr>
              <a:t>2. Literature Review</a:t>
            </a:r>
          </a:p>
        </p:txBody>
      </p:sp>
    </p:spTree>
    <p:extLst>
      <p:ext uri="{BB962C8B-B14F-4D97-AF65-F5344CB8AC3E}">
        <p14:creationId xmlns="" xmlns:p14="http://schemas.microsoft.com/office/powerpoint/2010/main" val="3114625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en-US" altLang="ko-KR" dirty="0" smtClean="0">
                <a:ea typeface="굴림" pitchFamily="34" charset="-127"/>
              </a:rPr>
              <a:t>Review of Recent Research</a:t>
            </a:r>
          </a:p>
        </p:txBody>
      </p:sp>
      <p:sp>
        <p:nvSpPr>
          <p:cNvPr id="19459" name="Rectangle 3"/>
          <p:cNvSpPr>
            <a:spLocks noGrp="1" noChangeArrowheads="1"/>
          </p:cNvSpPr>
          <p:nvPr>
            <p:ph idx="1"/>
          </p:nvPr>
        </p:nvSpPr>
        <p:spPr/>
        <p:txBody>
          <a:bodyPr/>
          <a:lstStyle/>
          <a:p>
            <a:r>
              <a:rPr lang="en-US" altLang="ko-KR" dirty="0" smtClean="0">
                <a:ea typeface="굴림" pitchFamily="34" charset="-127"/>
              </a:rPr>
              <a:t>Epidemic modeling in the society</a:t>
            </a:r>
          </a:p>
          <a:p>
            <a:pPr lvl="1"/>
            <a:r>
              <a:rPr lang="en-US" altLang="ko-KR" dirty="0" smtClean="0">
                <a:ea typeface="굴림" pitchFamily="50" charset="-127"/>
              </a:rPr>
              <a:t>Fan </a:t>
            </a:r>
            <a:r>
              <a:rPr lang="en-US" altLang="ko-KR" dirty="0">
                <a:ea typeface="굴림" pitchFamily="50" charset="-127"/>
              </a:rPr>
              <a:t>(2003) applied the </a:t>
            </a:r>
            <a:r>
              <a:rPr lang="en-US" altLang="ko-KR" dirty="0" err="1">
                <a:ea typeface="굴림" pitchFamily="50" charset="-127"/>
              </a:rPr>
              <a:t>ideodynamics</a:t>
            </a:r>
            <a:r>
              <a:rPr lang="en-US" altLang="ko-KR" dirty="0">
                <a:ea typeface="굴림" pitchFamily="50" charset="-127"/>
              </a:rPr>
              <a:t> model to predict the time trend of public opinion about the economy </a:t>
            </a:r>
            <a:endParaRPr lang="en-US" altLang="ko-KR" dirty="0" smtClean="0">
              <a:ea typeface="굴림" pitchFamily="50" charset="-127"/>
            </a:endParaRPr>
          </a:p>
          <a:p>
            <a:pPr lvl="1"/>
            <a:r>
              <a:rPr lang="en-US" dirty="0" err="1">
                <a:ea typeface="굴림" pitchFamily="50" charset="-127"/>
              </a:rPr>
              <a:t>Santonja</a:t>
            </a:r>
            <a:r>
              <a:rPr lang="en-US" dirty="0">
                <a:ea typeface="굴림" pitchFamily="50" charset="-127"/>
              </a:rPr>
              <a:t> et al. (2008) built the epidemic model to express how extreme behavior spreads to the population and validated the model using voting data</a:t>
            </a:r>
          </a:p>
          <a:p>
            <a:pPr lvl="1"/>
            <a:r>
              <a:rPr lang="en-US" dirty="0">
                <a:ea typeface="굴림" pitchFamily="50" charset="-127"/>
              </a:rPr>
              <a:t>Romero et al. (2009) built an epidemic model that incorporates three classes of  </a:t>
            </a:r>
            <a:r>
              <a:rPr lang="en-US" dirty="0" err="1">
                <a:ea typeface="굴림" pitchFamily="50" charset="-127"/>
              </a:rPr>
              <a:t>susceptibles</a:t>
            </a:r>
            <a:r>
              <a:rPr lang="en-US" dirty="0">
                <a:ea typeface="굴림" pitchFamily="50" charset="-127"/>
              </a:rPr>
              <a:t>, third party voters, and third party members and validate the model using real data</a:t>
            </a:r>
          </a:p>
          <a:p>
            <a:pPr lvl="1"/>
            <a:r>
              <a:rPr lang="en-US" altLang="ko-KR" dirty="0">
                <a:ea typeface="굴림" pitchFamily="50" charset="-127"/>
              </a:rPr>
              <a:t>Stauffer and </a:t>
            </a:r>
            <a:r>
              <a:rPr lang="en-US" altLang="ko-KR" dirty="0" err="1">
                <a:ea typeface="굴림" pitchFamily="50" charset="-127"/>
              </a:rPr>
              <a:t>Sahimi</a:t>
            </a:r>
            <a:r>
              <a:rPr lang="en-US" altLang="ko-KR" dirty="0">
                <a:ea typeface="굴림" pitchFamily="50" charset="-127"/>
              </a:rPr>
              <a:t> (2006) studied the mechanisms of spread of extreme opinions using epidemic model that has the exposed period and simulated the diffusion process in scale-free network </a:t>
            </a:r>
            <a:endParaRPr lang="en-US" altLang="ko-KR" dirty="0" smtClean="0">
              <a:ea typeface="굴림" pitchFamily="50" charset="-127"/>
            </a:endParaRPr>
          </a:p>
          <a:p>
            <a:pPr lvl="1">
              <a:lnSpc>
                <a:spcPct val="80000"/>
              </a:lnSpc>
            </a:pPr>
            <a:r>
              <a:rPr lang="en-US" altLang="ko-KR" dirty="0" err="1" smtClean="0">
                <a:ea typeface="굴림" pitchFamily="50" charset="-127"/>
              </a:rPr>
              <a:t>Carley</a:t>
            </a:r>
            <a:r>
              <a:rPr lang="en-US" altLang="ko-KR" dirty="0" smtClean="0">
                <a:ea typeface="굴림" pitchFamily="50" charset="-127"/>
              </a:rPr>
              <a:t> </a:t>
            </a:r>
            <a:r>
              <a:rPr lang="en-US" altLang="ko-KR" dirty="0">
                <a:ea typeface="굴림" pitchFamily="50" charset="-127"/>
              </a:rPr>
              <a:t>et al. (2006) simulated Bio-terror events using agent-based model</a:t>
            </a:r>
          </a:p>
          <a:p>
            <a:pPr lvl="1">
              <a:lnSpc>
                <a:spcPct val="80000"/>
              </a:lnSpc>
            </a:pPr>
            <a:endParaRPr lang="en-US" altLang="ko-KR" sz="1600" dirty="0" smtClean="0">
              <a:ea typeface="굴림" pitchFamily="34" charset="-127"/>
            </a:endParaRPr>
          </a:p>
        </p:txBody>
      </p:sp>
      <p:sp>
        <p:nvSpPr>
          <p:cNvPr id="1946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59A50171-63F7-4560-A86A-26AEAB973E24}" type="slidenum">
              <a:rPr kumimoji="0" lang="en-US" altLang="ko-KR"/>
              <a:pPr eaLnBrk="1" hangingPunct="1"/>
              <a:t>8</a:t>
            </a:fld>
            <a:endParaRPr kumimoji="0" lang="en-US" altLang="ko-KR"/>
          </a:p>
        </p:txBody>
      </p:sp>
      <p:sp>
        <p:nvSpPr>
          <p:cNvPr id="19461" name="바닥글 개체 틀 3"/>
          <p:cNvSpPr txBox="1">
            <a:spLocks noGrp="1"/>
          </p:cNvSpPr>
          <p:nvPr/>
        </p:nvSpPr>
        <p:spPr bwMode="auto">
          <a:xfrm>
            <a:off x="3124200" y="6381750"/>
            <a:ext cx="2895600" cy="476250"/>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nchor="b"/>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algn="ctr" eaLnBrk="1" hangingPunct="1"/>
            <a:fld id="{878C168F-3AAD-422E-99CA-CE2EA27A8EAE}" type="slidenum">
              <a:rPr kumimoji="0" lang="en-US" altLang="ko-KR" sz="1200">
                <a:solidFill>
                  <a:schemeClr val="bg1"/>
                </a:solidFill>
              </a:rPr>
              <a:pPr algn="ctr" eaLnBrk="1" hangingPunct="1"/>
              <a:t>8</a:t>
            </a:fld>
            <a:endParaRPr kumimoji="0" lang="en-US" altLang="ko-KR" sz="1200">
              <a:solidFill>
                <a:schemeClr val="bg1"/>
              </a:solidFill>
            </a:endParaRPr>
          </a:p>
        </p:txBody>
      </p:sp>
      <p:sp>
        <p:nvSpPr>
          <p:cNvPr id="19462" name="Text Box 54"/>
          <p:cNvSpPr txBox="1">
            <a:spLocks noChangeArrowheads="1"/>
          </p:cNvSpPr>
          <p:nvPr/>
        </p:nvSpPr>
        <p:spPr bwMode="auto">
          <a:xfrm>
            <a:off x="0" y="0"/>
            <a:ext cx="23622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a:latin typeface="Times New Roman" pitchFamily="18" charset="0"/>
                <a:cs typeface="Times New Roman" pitchFamily="18" charset="0"/>
              </a:rPr>
              <a:t>2. Literature Review</a:t>
            </a:r>
          </a:p>
        </p:txBody>
      </p:sp>
    </p:spTree>
    <p:extLst>
      <p:ext uri="{BB962C8B-B14F-4D97-AF65-F5344CB8AC3E}">
        <p14:creationId xmlns="" xmlns:p14="http://schemas.microsoft.com/office/powerpoint/2010/main" val="3673850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en-US" altLang="ko-KR" dirty="0">
                <a:ea typeface="굴림" pitchFamily="34" charset="-127"/>
              </a:rPr>
              <a:t>Review </a:t>
            </a:r>
            <a:r>
              <a:rPr lang="en-US" altLang="ko-KR" dirty="0" smtClean="0">
                <a:ea typeface="굴림" pitchFamily="34" charset="-127"/>
              </a:rPr>
              <a:t>of </a:t>
            </a:r>
            <a:r>
              <a:rPr lang="en-US" altLang="ko-KR" dirty="0">
                <a:ea typeface="굴림" pitchFamily="34" charset="-127"/>
              </a:rPr>
              <a:t>Recent </a:t>
            </a:r>
            <a:r>
              <a:rPr lang="en-US" altLang="ko-KR" dirty="0" smtClean="0">
                <a:ea typeface="굴림" pitchFamily="34" charset="-127"/>
              </a:rPr>
              <a:t>Research</a:t>
            </a:r>
          </a:p>
        </p:txBody>
      </p:sp>
      <p:sp>
        <p:nvSpPr>
          <p:cNvPr id="19459" name="Rectangle 3"/>
          <p:cNvSpPr>
            <a:spLocks noGrp="1" noChangeArrowheads="1"/>
          </p:cNvSpPr>
          <p:nvPr>
            <p:ph idx="1"/>
          </p:nvPr>
        </p:nvSpPr>
        <p:spPr/>
        <p:txBody>
          <a:bodyPr/>
          <a:lstStyle/>
          <a:p>
            <a:r>
              <a:rPr lang="en-US" altLang="ko-KR" dirty="0">
                <a:ea typeface="굴림" pitchFamily="34" charset="-127"/>
              </a:rPr>
              <a:t>Epidemic modeling in </a:t>
            </a:r>
            <a:r>
              <a:rPr lang="en-US" altLang="ko-KR" dirty="0" smtClean="0">
                <a:ea typeface="굴림" pitchFamily="34" charset="-127"/>
              </a:rPr>
              <a:t>on-line media</a:t>
            </a:r>
            <a:endParaRPr lang="en-US" altLang="ko-KR" dirty="0">
              <a:ea typeface="굴림" pitchFamily="34" charset="-127"/>
            </a:endParaRPr>
          </a:p>
          <a:p>
            <a:pPr lvl="1"/>
            <a:r>
              <a:rPr lang="en-US" altLang="ko-KR" dirty="0" smtClean="0">
                <a:ea typeface="굴림" pitchFamily="34" charset="-127"/>
              </a:rPr>
              <a:t>Blog</a:t>
            </a:r>
          </a:p>
          <a:p>
            <a:pPr lvl="2"/>
            <a:r>
              <a:rPr lang="en-US" altLang="ko-KR" dirty="0" smtClean="0">
                <a:ea typeface="굴림" pitchFamily="34" charset="-127"/>
              </a:rPr>
              <a:t>From the early experience of powerful blogger to politics, there have been studies that analyze political blog connection (</a:t>
            </a:r>
            <a:r>
              <a:rPr lang="en-US" altLang="ko-KR" dirty="0" err="1" smtClean="0">
                <a:ea typeface="굴림" pitchFamily="34" charset="-127"/>
              </a:rPr>
              <a:t>Adamic</a:t>
            </a:r>
            <a:r>
              <a:rPr lang="en-US" altLang="ko-KR" dirty="0" smtClean="0">
                <a:ea typeface="굴림" pitchFamily="34" charset="-127"/>
              </a:rPr>
              <a:t>, 2005)</a:t>
            </a:r>
          </a:p>
          <a:p>
            <a:pPr lvl="2"/>
            <a:r>
              <a:rPr lang="en-US" altLang="ko-KR" dirty="0" smtClean="0">
                <a:ea typeface="굴림" pitchFamily="34" charset="-127"/>
              </a:rPr>
              <a:t>They were trying to find out influential political bloggers to examine how much they affect to others and from where to where influence flows</a:t>
            </a:r>
          </a:p>
          <a:p>
            <a:pPr lvl="2"/>
            <a:r>
              <a:rPr lang="en-US" dirty="0"/>
              <a:t>Yano </a:t>
            </a:r>
            <a:r>
              <a:rPr lang="en-US" dirty="0" smtClean="0"/>
              <a:t>(2009) modeled </a:t>
            </a:r>
            <a:r>
              <a:rPr lang="en-US" dirty="0"/>
              <a:t>discussions in online political </a:t>
            </a:r>
            <a:r>
              <a:rPr lang="en-US" dirty="0" smtClean="0"/>
              <a:t>blogs from posts, the authorship, and comments </a:t>
            </a:r>
            <a:endParaRPr lang="en-US" altLang="ko-KR" dirty="0" smtClean="0">
              <a:ea typeface="굴림" pitchFamily="34" charset="-127"/>
            </a:endParaRPr>
          </a:p>
          <a:p>
            <a:pPr lvl="1"/>
            <a:r>
              <a:rPr lang="en-US" dirty="0" smtClean="0"/>
              <a:t>Video sharing site (</a:t>
            </a:r>
            <a:r>
              <a:rPr lang="en-US" dirty="0" err="1" smtClean="0"/>
              <a:t>Youtube</a:t>
            </a:r>
            <a:r>
              <a:rPr lang="en-US" dirty="0" smtClean="0"/>
              <a:t>)</a:t>
            </a:r>
          </a:p>
          <a:p>
            <a:pPr lvl="2"/>
            <a:r>
              <a:rPr lang="en-US" dirty="0" smtClean="0"/>
              <a:t>Boynton (2009) studied the dynamics </a:t>
            </a:r>
            <a:r>
              <a:rPr lang="en-US" dirty="0"/>
              <a:t>of </a:t>
            </a:r>
            <a:r>
              <a:rPr lang="en-US" dirty="0" smtClean="0"/>
              <a:t>attention by </a:t>
            </a:r>
            <a:r>
              <a:rPr lang="en-US" dirty="0"/>
              <a:t>examining </a:t>
            </a:r>
            <a:r>
              <a:rPr lang="en-US" dirty="0" smtClean="0"/>
              <a:t>videos </a:t>
            </a:r>
            <a:r>
              <a:rPr lang="en-US" dirty="0"/>
              <a:t>of </a:t>
            </a:r>
            <a:r>
              <a:rPr lang="en-US" dirty="0" smtClean="0"/>
              <a:t>the campaign and using proposed equation-based models</a:t>
            </a:r>
          </a:p>
          <a:p>
            <a:pPr>
              <a:buFontTx/>
              <a:buNone/>
            </a:pPr>
            <a:endParaRPr lang="en-US" altLang="ko-KR" dirty="0" smtClean="0">
              <a:ea typeface="굴림" pitchFamily="34" charset="-127"/>
            </a:endParaRPr>
          </a:p>
          <a:p>
            <a:pPr lvl="1"/>
            <a:endParaRPr lang="en-US" altLang="ko-KR" sz="1600" dirty="0" smtClean="0">
              <a:ea typeface="굴림" pitchFamily="34" charset="-127"/>
            </a:endParaRPr>
          </a:p>
          <a:p>
            <a:pPr lvl="1">
              <a:lnSpc>
                <a:spcPct val="80000"/>
              </a:lnSpc>
            </a:pPr>
            <a:endParaRPr lang="en-US" altLang="ko-KR" sz="1400" dirty="0" smtClean="0">
              <a:ea typeface="굴림" pitchFamily="34" charset="-127"/>
            </a:endParaRPr>
          </a:p>
          <a:p>
            <a:pPr lvl="1"/>
            <a:endParaRPr lang="en-US" altLang="ko-KR" dirty="0" smtClean="0">
              <a:latin typeface="Arial" charset="0"/>
              <a:ea typeface="굴림" pitchFamily="34" charset="-127"/>
            </a:endParaRPr>
          </a:p>
          <a:p>
            <a:pPr lvl="1"/>
            <a:endParaRPr lang="en-US" altLang="ko-KR" sz="1400" i="1" dirty="0" smtClean="0">
              <a:latin typeface="Arial" charset="0"/>
              <a:ea typeface="굴림" pitchFamily="34" charset="-127"/>
            </a:endParaRPr>
          </a:p>
          <a:p>
            <a:pPr lvl="1">
              <a:lnSpc>
                <a:spcPct val="80000"/>
              </a:lnSpc>
            </a:pPr>
            <a:endParaRPr lang="en-US" altLang="ko-KR" sz="1600" dirty="0" smtClean="0">
              <a:ea typeface="굴림" pitchFamily="34" charset="-127"/>
            </a:endParaRPr>
          </a:p>
          <a:p>
            <a:pPr lvl="1">
              <a:lnSpc>
                <a:spcPct val="80000"/>
              </a:lnSpc>
            </a:pPr>
            <a:endParaRPr lang="en-US" altLang="ko-KR" sz="1600" dirty="0" smtClean="0">
              <a:ea typeface="굴림" pitchFamily="34" charset="-127"/>
            </a:endParaRPr>
          </a:p>
        </p:txBody>
      </p:sp>
      <p:sp>
        <p:nvSpPr>
          <p:cNvPr id="1946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hangingPunct="1"/>
            <a:fld id="{59A50171-63F7-4560-A86A-26AEAB973E24}" type="slidenum">
              <a:rPr kumimoji="0" lang="en-US" altLang="ko-KR"/>
              <a:pPr eaLnBrk="1" hangingPunct="1"/>
              <a:t>9</a:t>
            </a:fld>
            <a:endParaRPr kumimoji="0" lang="en-US" altLang="ko-KR"/>
          </a:p>
        </p:txBody>
      </p:sp>
      <p:sp>
        <p:nvSpPr>
          <p:cNvPr id="19461" name="바닥글 개체 틀 3"/>
          <p:cNvSpPr txBox="1">
            <a:spLocks noGrp="1"/>
          </p:cNvSpPr>
          <p:nvPr/>
        </p:nvSpPr>
        <p:spPr bwMode="auto">
          <a:xfrm>
            <a:off x="3124200" y="6381750"/>
            <a:ext cx="2895600" cy="476250"/>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nchor="b"/>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algn="ctr" eaLnBrk="1" hangingPunct="1"/>
            <a:fld id="{878C168F-3AAD-422E-99CA-CE2EA27A8EAE}" type="slidenum">
              <a:rPr kumimoji="0" lang="en-US" altLang="ko-KR" sz="1200">
                <a:solidFill>
                  <a:schemeClr val="bg1"/>
                </a:solidFill>
              </a:rPr>
              <a:pPr algn="ctr" eaLnBrk="1" hangingPunct="1"/>
              <a:t>9</a:t>
            </a:fld>
            <a:endParaRPr kumimoji="0" lang="en-US" altLang="ko-KR" sz="1200">
              <a:solidFill>
                <a:schemeClr val="bg1"/>
              </a:solidFill>
            </a:endParaRPr>
          </a:p>
        </p:txBody>
      </p:sp>
      <p:sp>
        <p:nvSpPr>
          <p:cNvPr id="19462" name="Text Box 54"/>
          <p:cNvSpPr txBox="1">
            <a:spLocks noChangeArrowheads="1"/>
          </p:cNvSpPr>
          <p:nvPr/>
        </p:nvSpPr>
        <p:spPr bwMode="auto">
          <a:xfrm>
            <a:off x="0" y="0"/>
            <a:ext cx="2362200" cy="3667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eaLnBrk="0" hangingPunct="0">
              <a:defRPr kumimoji="1">
                <a:solidFill>
                  <a:schemeClr val="tx1"/>
                </a:solidFill>
                <a:latin typeface="Arial" charset="0"/>
                <a:ea typeface="굴림" pitchFamily="34" charset="-127"/>
              </a:defRPr>
            </a:lvl1pPr>
            <a:lvl2pPr marL="742950" indent="-285750" eaLnBrk="0" hangingPunct="0">
              <a:defRPr kumimoji="1">
                <a:solidFill>
                  <a:schemeClr val="tx1"/>
                </a:solidFill>
                <a:latin typeface="Arial" charset="0"/>
                <a:ea typeface="굴림" pitchFamily="34" charset="-127"/>
              </a:defRPr>
            </a:lvl2pPr>
            <a:lvl3pPr marL="1143000" indent="-228600" eaLnBrk="0" hangingPunct="0">
              <a:defRPr kumimoji="1">
                <a:solidFill>
                  <a:schemeClr val="tx1"/>
                </a:solidFill>
                <a:latin typeface="Arial" charset="0"/>
                <a:ea typeface="굴림" pitchFamily="34" charset="-127"/>
              </a:defRPr>
            </a:lvl3pPr>
            <a:lvl4pPr marL="1600200" indent="-228600" eaLnBrk="0" hangingPunct="0">
              <a:defRPr kumimoji="1">
                <a:solidFill>
                  <a:schemeClr val="tx1"/>
                </a:solidFill>
                <a:latin typeface="Arial" charset="0"/>
                <a:ea typeface="굴림" pitchFamily="34" charset="-127"/>
              </a:defRPr>
            </a:lvl4pPr>
            <a:lvl5pPr marL="2057400" indent="-228600" eaLnBrk="0" hangingPunct="0">
              <a:defRPr kumimoji="1">
                <a:solidFill>
                  <a:schemeClr val="tx1"/>
                </a:solidFill>
                <a:latin typeface="Arial" charset="0"/>
                <a:ea typeface="굴림" pitchFamily="34" charset="-127"/>
              </a:defRPr>
            </a:lvl5pPr>
            <a:lvl6pPr marL="2514600" indent="-228600" eaLnBrk="0" fontAlgn="base" latinLnBrk="1" hangingPunct="0">
              <a:spcBef>
                <a:spcPct val="0"/>
              </a:spcBef>
              <a:spcAft>
                <a:spcPct val="0"/>
              </a:spcAft>
              <a:defRPr kumimoji="1">
                <a:solidFill>
                  <a:schemeClr val="tx1"/>
                </a:solidFill>
                <a:latin typeface="Arial" charset="0"/>
                <a:ea typeface="굴림" pitchFamily="34" charset="-127"/>
              </a:defRPr>
            </a:lvl6pPr>
            <a:lvl7pPr marL="2971800" indent="-228600" eaLnBrk="0" fontAlgn="base" latinLnBrk="1" hangingPunct="0">
              <a:spcBef>
                <a:spcPct val="0"/>
              </a:spcBef>
              <a:spcAft>
                <a:spcPct val="0"/>
              </a:spcAft>
              <a:defRPr kumimoji="1">
                <a:solidFill>
                  <a:schemeClr val="tx1"/>
                </a:solidFill>
                <a:latin typeface="Arial" charset="0"/>
                <a:ea typeface="굴림" pitchFamily="34" charset="-127"/>
              </a:defRPr>
            </a:lvl7pPr>
            <a:lvl8pPr marL="3429000" indent="-228600" eaLnBrk="0" fontAlgn="base" latinLnBrk="1" hangingPunct="0">
              <a:spcBef>
                <a:spcPct val="0"/>
              </a:spcBef>
              <a:spcAft>
                <a:spcPct val="0"/>
              </a:spcAft>
              <a:defRPr kumimoji="1">
                <a:solidFill>
                  <a:schemeClr val="tx1"/>
                </a:solidFill>
                <a:latin typeface="Arial" charset="0"/>
                <a:ea typeface="굴림" pitchFamily="34" charset="-127"/>
              </a:defRPr>
            </a:lvl8pPr>
            <a:lvl9pPr marL="3886200" indent="-228600" eaLnBrk="0" fontAlgn="base" latinLnBrk="1" hangingPunct="0">
              <a:spcBef>
                <a:spcPct val="0"/>
              </a:spcBef>
              <a:spcAft>
                <a:spcPct val="0"/>
              </a:spcAft>
              <a:defRPr kumimoji="1">
                <a:solidFill>
                  <a:schemeClr val="tx1"/>
                </a:solidFill>
                <a:latin typeface="Arial" charset="0"/>
                <a:ea typeface="굴림" pitchFamily="34" charset="-127"/>
              </a:defRPr>
            </a:lvl9pPr>
          </a:lstStyle>
          <a:p>
            <a:pPr eaLnBrk="1" latinLnBrk="0" hangingPunct="1">
              <a:spcBef>
                <a:spcPct val="50000"/>
              </a:spcBef>
            </a:pPr>
            <a:r>
              <a:rPr kumimoji="0" lang="en-US" altLang="ko-KR">
                <a:latin typeface="Times New Roman" pitchFamily="18" charset="0"/>
                <a:cs typeface="Times New Roman" pitchFamily="18" charset="0"/>
              </a:rPr>
              <a:t>2. Literature Review</a:t>
            </a:r>
          </a:p>
        </p:txBody>
      </p:sp>
    </p:spTree>
    <p:extLst>
      <p:ext uri="{BB962C8B-B14F-4D97-AF65-F5344CB8AC3E}">
        <p14:creationId xmlns="" xmlns:p14="http://schemas.microsoft.com/office/powerpoint/2010/main" val="2364870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31394</TotalTime>
  <Words>2576</Words>
  <Application>Microsoft Office PowerPoint</Application>
  <PresentationFormat>On-screen Show (4:3)</PresentationFormat>
  <Paragraphs>361</Paragraphs>
  <Slides>28</Slides>
  <Notes>11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28</vt:i4>
      </vt:variant>
    </vt:vector>
  </HeadingPairs>
  <TitlesOfParts>
    <vt:vector size="32" baseType="lpstr">
      <vt:lpstr>Default Design</vt:lpstr>
      <vt:lpstr>Equation</vt:lpstr>
      <vt:lpstr>수식</vt:lpstr>
      <vt:lpstr>Worksheet</vt:lpstr>
      <vt:lpstr>An SIR Model for Violent Topic Diffusion in Social Media</vt:lpstr>
      <vt:lpstr>Research Background</vt:lpstr>
      <vt:lpstr>Research Background</vt:lpstr>
      <vt:lpstr>Research Background</vt:lpstr>
      <vt:lpstr>Previous Research</vt:lpstr>
      <vt:lpstr>Epidemiology in Extreme Ideology</vt:lpstr>
      <vt:lpstr>Models in Political Information Diffusion</vt:lpstr>
      <vt:lpstr>Review of Recent Research</vt:lpstr>
      <vt:lpstr>Review of Recent Research</vt:lpstr>
      <vt:lpstr>Research Gaps and Study Aim</vt:lpstr>
      <vt:lpstr>SIR Model for Web Forum </vt:lpstr>
      <vt:lpstr>SIR Model for Web Forum </vt:lpstr>
      <vt:lpstr>Research Framework</vt:lpstr>
      <vt:lpstr>Parameter Estimation</vt:lpstr>
      <vt:lpstr>Validation Metrics</vt:lpstr>
      <vt:lpstr>Experiment Design</vt:lpstr>
      <vt:lpstr>Experiment Design</vt:lpstr>
      <vt:lpstr>Topic Extraction</vt:lpstr>
      <vt:lpstr>Topic Extraction</vt:lpstr>
      <vt:lpstr>Topic Extraction</vt:lpstr>
      <vt:lpstr>Key Topic Examination</vt:lpstr>
      <vt:lpstr>Key Topic Examination</vt:lpstr>
      <vt:lpstr>SIR Model Fitting: Infectious Violent Ideas</vt:lpstr>
      <vt:lpstr>Estimation Curves</vt:lpstr>
      <vt:lpstr>Estimation Curves</vt:lpstr>
      <vt:lpstr>Discussion</vt:lpstr>
      <vt:lpstr>Conclusion</vt:lpstr>
      <vt:lpstr>Slide 28</vt:lpstr>
    </vt:vector>
  </TitlesOfParts>
  <Company>University of Arizona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Epidemic Modeling of  Topic Diffusion &amp; Sentiment Diffusion  on Web Forums</dc:title>
  <dc:creator>jywoo</dc:creator>
  <cp:lastModifiedBy>AI-HChen</cp:lastModifiedBy>
  <cp:revision>319</cp:revision>
  <cp:lastPrinted>2010-07-28T21:16:43Z</cp:lastPrinted>
  <dcterms:created xsi:type="dcterms:W3CDTF">2010-05-05T01:09:27Z</dcterms:created>
  <dcterms:modified xsi:type="dcterms:W3CDTF">2011-07-10T05:35:48Z</dcterms:modified>
</cp:coreProperties>
</file>