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4" r:id="rId3"/>
    <p:sldId id="285" r:id="rId4"/>
    <p:sldId id="259" r:id="rId5"/>
    <p:sldId id="270" r:id="rId6"/>
    <p:sldId id="260" r:id="rId7"/>
    <p:sldId id="261" r:id="rId8"/>
    <p:sldId id="283" r:id="rId9"/>
    <p:sldId id="262" r:id="rId10"/>
    <p:sldId id="263" r:id="rId11"/>
    <p:sldId id="286" r:id="rId12"/>
    <p:sldId id="266" r:id="rId13"/>
    <p:sldId id="272" r:id="rId14"/>
    <p:sldId id="264" r:id="rId15"/>
    <p:sldId id="265" r:id="rId16"/>
    <p:sldId id="281" r:id="rId17"/>
    <p:sldId id="267" r:id="rId18"/>
    <p:sldId id="289" r:id="rId19"/>
    <p:sldId id="290" r:id="rId20"/>
    <p:sldId id="282" r:id="rId21"/>
    <p:sldId id="275" r:id="rId22"/>
    <p:sldId id="291" r:id="rId23"/>
    <p:sldId id="268" r:id="rId24"/>
    <p:sldId id="278" r:id="rId25"/>
    <p:sldId id="287" r:id="rId26"/>
    <p:sldId id="288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3FF"/>
    <a:srgbClr val="ACACAC"/>
    <a:srgbClr val="FF8285"/>
    <a:srgbClr val="FFBEBF"/>
    <a:srgbClr val="FF8C8F"/>
    <a:srgbClr val="62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04"/>
  </p:normalViewPr>
  <p:slideViewPr>
    <p:cSldViewPr snapToGrid="0">
      <p:cViewPr varScale="1">
        <p:scale>
          <a:sx n="109" d="100"/>
          <a:sy n="109" d="100"/>
        </p:scale>
        <p:origin x="10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9B31B-3C64-42F2-8D29-A3DCD17335D1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2E133-7E03-4F2D-891F-73127F38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8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2E133-7E03-4F2D-891F-73127F384A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72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cs229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2E133-7E03-4F2D-891F-73127F384A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3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cs229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2E133-7E03-4F2D-891F-73127F384A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0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http://scikit-learn.org/stable/_downloads/plot_lasso_and_elasticnet.py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2E133-7E03-4F2D-891F-73127F384A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15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2E133-7E03-4F2D-891F-73127F384A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70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82CD-E706-4149-B5A0-3886084D65BA}" type="datetime1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F2C0-1E9B-4D0E-A2CC-5FC2E946C9A8}" type="datetime1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5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9032-ED8D-47E2-89F7-EE55B5084683}" type="datetime1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7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A596-7E56-4E01-B1AA-39BAB96F7DCE}" type="datetime1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6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9152-38E7-445C-B495-522C52580E61}" type="datetime1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CF44-AFA9-4E47-B192-29A8929BA190}" type="datetime1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1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78BA-8A0B-42F2-BDD9-DBACCE23651F}" type="datetime1">
              <a:rPr lang="en-US" smtClean="0"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AE7D-F6E2-4EA3-93B6-DDAECD37D778}" type="datetime1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0E28-06FF-443F-919E-C5A442C9D179}" type="datetime1">
              <a:rPr lang="en-US" smtClean="0"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6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69D0-9882-4A24-B4D0-BC58AAA856D0}" type="datetime1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7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6476-6527-4CC2-8693-34815B6B7811}" type="datetime1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3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12FEF-B944-4295-8818-8701996C973E}" type="datetime1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D5C8B-076C-4DC7-A6D2-5B84D1C0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9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_-_2004_Worksheet10.xls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Microsoft_Excel_97-2003_Worksheet1.xls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 &amp; Elastic 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Weifeng Li and </a:t>
            </a:r>
            <a:r>
              <a:rPr lang="en-US" dirty="0" err="1" smtClean="0"/>
              <a:t>Hsinchun</a:t>
            </a:r>
            <a:r>
              <a:rPr lang="en-US" dirty="0" smtClean="0"/>
              <a:t> Chen</a:t>
            </a:r>
          </a:p>
          <a:p>
            <a:r>
              <a:rPr lang="en-US" dirty="0" smtClean="0"/>
              <a:t>Credits: Hui Zou, University of Minnesota</a:t>
            </a:r>
            <a:br>
              <a:rPr lang="en-US" dirty="0" smtClean="0"/>
            </a:br>
            <a:r>
              <a:rPr lang="en-US" dirty="0" smtClean="0"/>
              <a:t>Trevor Hastie, Stanford University</a:t>
            </a:r>
            <a:br>
              <a:rPr lang="en-US" dirty="0" smtClean="0"/>
            </a:br>
            <a:r>
              <a:rPr lang="en-US" dirty="0" smtClean="0"/>
              <a:t>Robert </a:t>
            </a:r>
            <a:r>
              <a:rPr lang="en-US" dirty="0" err="1" smtClean="0"/>
              <a:t>Tibshirani</a:t>
            </a:r>
            <a:r>
              <a:rPr lang="en-US" dirty="0" smtClean="0"/>
              <a:t>, Stanford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93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with More than Two Classes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7886700" cy="461448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Logistic Regression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Why Logistic Regression?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Logistic Regression Model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Fitting Logistic Regression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Application: Making Predictions</a:t>
            </a:r>
          </a:p>
          <a:p>
            <a:r>
              <a:rPr lang="en-US" b="1" dirty="0" smtClean="0"/>
              <a:t>Regularization</a:t>
            </a:r>
          </a:p>
          <a:p>
            <a:pPr lvl="1"/>
            <a:r>
              <a:rPr lang="en-US" b="1" dirty="0" smtClean="0"/>
              <a:t>Motivation</a:t>
            </a:r>
          </a:p>
          <a:p>
            <a:pPr lvl="1"/>
            <a:r>
              <a:rPr lang="en-US" b="1" dirty="0" smtClean="0"/>
              <a:t>Ridge regression</a:t>
            </a:r>
          </a:p>
          <a:p>
            <a:pPr lvl="1"/>
            <a:r>
              <a:rPr lang="en-US" b="1" dirty="0" smtClean="0"/>
              <a:t>LASSO</a:t>
            </a:r>
          </a:p>
          <a:p>
            <a:pPr lvl="1"/>
            <a:r>
              <a:rPr lang="en-US" b="1" dirty="0" smtClean="0"/>
              <a:t>Elastic Net</a:t>
            </a:r>
          </a:p>
          <a:p>
            <a:pPr lvl="1"/>
            <a:r>
              <a:rPr lang="en-US" b="1" dirty="0"/>
              <a:t>Elastic Net Application</a:t>
            </a:r>
          </a:p>
          <a:p>
            <a:pPr lvl="1"/>
            <a:r>
              <a:rPr lang="en-US" b="1" dirty="0" smtClean="0"/>
              <a:t>Elastic </a:t>
            </a:r>
            <a:r>
              <a:rPr lang="en-US" b="1" dirty="0"/>
              <a:t>Net </a:t>
            </a:r>
            <a:r>
              <a:rPr lang="en-US" b="1" dirty="0" err="1"/>
              <a:t>v.s</a:t>
            </a:r>
            <a:r>
              <a:rPr lang="en-US" b="1" dirty="0"/>
              <a:t>. </a:t>
            </a:r>
            <a:r>
              <a:rPr lang="en-US" b="1" dirty="0" smtClean="0"/>
              <a:t>LASSO</a:t>
            </a:r>
          </a:p>
          <a:p>
            <a:pPr lvl="1"/>
            <a:r>
              <a:rPr lang="en-US" b="1" dirty="0" smtClean="0"/>
              <a:t>Elastic </a:t>
            </a:r>
            <a:r>
              <a:rPr lang="en-US" b="1" dirty="0"/>
              <a:t>Net Extensions: Sparse PCA &amp; Kernel Elastic Net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82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27611"/>
          </a:xfrm>
        </p:spPr>
        <p:txBody>
          <a:bodyPr/>
          <a:lstStyle/>
          <a:p>
            <a:r>
              <a:rPr lang="en-US" dirty="0" smtClean="0"/>
              <a:t>Regularization: Motivation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27611"/>
                <a:ext cx="7886700" cy="514935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Modern datasets are usually high-dimensional:</a:t>
                </a:r>
              </a:p>
              <a:p>
                <a:pPr lvl="1"/>
                <a:r>
                  <a:rPr lang="en-US" dirty="0" smtClean="0"/>
                  <a:t>Documents in unigram, bigram, trigram, or even higher order model</a:t>
                </a:r>
              </a:p>
              <a:p>
                <a:pPr lvl="1"/>
                <a:r>
                  <a:rPr lang="en-US" dirty="0" smtClean="0"/>
                  <a:t>High resolution images stored pixel-by-pixel</a:t>
                </a:r>
              </a:p>
              <a:p>
                <a:pPr lvl="1"/>
                <a:r>
                  <a:rPr lang="en-US" dirty="0" smtClean="0"/>
                  <a:t>DNA Microarrays containing at least 10K genes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If the dimensionality of the data (denoted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dirty="0" smtClean="0"/>
                  <a:t>) is higher than the number of observations (denoted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,) the model is under-identified.</a:t>
                </a:r>
              </a:p>
              <a:p>
                <a:pPr lvl="1"/>
                <a:r>
                  <a:rPr lang="en-US" dirty="0" smtClean="0"/>
                  <a:t>That is, we cannot find a unique combination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dirty="0" smtClean="0"/>
                  <a:t> coefficients, such that the model is optimal.</a:t>
                </a:r>
              </a:p>
              <a:p>
                <a:pPr lvl="1"/>
                <a:r>
                  <a:rPr lang="en-US" dirty="0" smtClean="0"/>
                  <a:t>Consequently, the prediction will not be accurate.</a:t>
                </a:r>
              </a:p>
              <a:p>
                <a:endParaRPr lang="en-US" i="1" dirty="0" smtClean="0"/>
              </a:p>
              <a:p>
                <a:r>
                  <a:rPr lang="en-US" i="1" dirty="0" smtClean="0"/>
                  <a:t>Regularization </a:t>
                </a:r>
                <a:r>
                  <a:rPr lang="en-US" dirty="0" smtClean="0"/>
                  <a:t>concerns building a model by reducing the dimensionality of the data (i.e., using a subset of “predictors.”)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27611"/>
                <a:ext cx="7886700" cy="5149352"/>
              </a:xfrm>
              <a:blipFill rotWithShape="0">
                <a:blip r:embed="rId2"/>
                <a:stretch>
                  <a:fillRect l="-1159" t="-3081" r="-2241" b="-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09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69"/>
            <a:ext cx="7886700" cy="1325563"/>
          </a:xfrm>
        </p:spPr>
        <p:txBody>
          <a:bodyPr/>
          <a:lstStyle/>
          <a:p>
            <a:r>
              <a:rPr lang="en-US" dirty="0" smtClean="0"/>
              <a:t>Regularization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9432"/>
            <a:ext cx="7886700" cy="5154248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smtClean="0"/>
              <a:t>Subset Selection</a:t>
            </a:r>
            <a:r>
              <a:rPr lang="en-US" dirty="0" smtClean="0"/>
              <a:t>: identify a subset of the p predictors that we believe to be related to the response variable.</a:t>
            </a:r>
          </a:p>
          <a:p>
            <a:pPr lvl="1"/>
            <a:r>
              <a:rPr lang="en-US" i="1" dirty="0" smtClean="0"/>
              <a:t>Best Subset Selection</a:t>
            </a:r>
            <a:r>
              <a:rPr lang="en-US" dirty="0" smtClean="0"/>
              <a:t>: selects the subset with the best performance</a:t>
            </a:r>
          </a:p>
          <a:p>
            <a:pPr lvl="1"/>
            <a:r>
              <a:rPr lang="en-US" i="1" dirty="0" smtClean="0"/>
              <a:t>Forward Stepwise Selection</a:t>
            </a:r>
            <a:r>
              <a:rPr lang="en-US" dirty="0" smtClean="0"/>
              <a:t>: adds predictors one-at-a-time</a:t>
            </a:r>
          </a:p>
          <a:p>
            <a:pPr lvl="1"/>
            <a:r>
              <a:rPr lang="en-US" i="1" dirty="0" smtClean="0"/>
              <a:t>Backward Stepwise Selection</a:t>
            </a:r>
            <a:r>
              <a:rPr lang="en-US" dirty="0" smtClean="0"/>
              <a:t>: iteratively removes the least useful predictor</a:t>
            </a:r>
          </a:p>
          <a:p>
            <a:r>
              <a:rPr lang="en-US" i="1" dirty="0" smtClean="0"/>
              <a:t>Dimension Reduction</a:t>
            </a:r>
            <a:r>
              <a:rPr lang="en-US" dirty="0" smtClean="0"/>
              <a:t>: project the p predictors into a M-dimensional subspace, where M&lt;p.</a:t>
            </a:r>
            <a:endParaRPr lang="en-US" dirty="0"/>
          </a:p>
          <a:p>
            <a:pPr lvl="1"/>
            <a:r>
              <a:rPr lang="en-US" dirty="0" smtClean="0"/>
              <a:t>This is achieved by computing M different linear combinations of the variables.</a:t>
            </a:r>
          </a:p>
          <a:p>
            <a:pPr lvl="1"/>
            <a:r>
              <a:rPr lang="en-US" dirty="0" smtClean="0"/>
              <a:t>For example, </a:t>
            </a:r>
            <a:r>
              <a:rPr lang="en-US" i="1" dirty="0" smtClean="0"/>
              <a:t>Principle Component Analysis</a:t>
            </a:r>
            <a:r>
              <a:rPr lang="en-US" dirty="0" smtClean="0"/>
              <a:t>: finds a low-dimensional representation of a dataset that contains as much as possible of the variation</a:t>
            </a:r>
            <a:endParaRPr lang="en-US" i="1" dirty="0" smtClean="0"/>
          </a:p>
          <a:p>
            <a:r>
              <a:rPr lang="en-US" i="1" dirty="0" smtClean="0"/>
              <a:t>Shrinkage</a:t>
            </a:r>
            <a:r>
              <a:rPr lang="en-US" dirty="0" smtClean="0"/>
              <a:t>: fit a model involving all p predictors, but the estimated coefficients are shrunken towards to zero relative to the least square estimates.</a:t>
            </a:r>
          </a:p>
          <a:p>
            <a:pPr lvl="1"/>
            <a:r>
              <a:rPr lang="en-US" dirty="0" smtClean="0"/>
              <a:t>Ridge Regression, LASSO, Elastic Net, which we will discuss in the following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44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i="1" dirty="0" smtClean="0"/>
                  <a:t>Ridge regression</a:t>
                </a:r>
                <a:r>
                  <a:rPr lang="en-US" dirty="0" smtClean="0"/>
                  <a:t> penalize the size of the regression coefficients based on their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norm</a:t>
                </a:r>
                <a:r>
                  <a:rPr lang="en-US" dirty="0" smtClean="0"/>
                  <a:t>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𝑎𝑟𝑔𝑚𝑖𝑛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is-I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The tuning parameter serves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to control the relative impact of these two terms on the regression coefficient estimates.</a:t>
                </a:r>
              </a:p>
              <a:p>
                <a:pPr lvl="1"/>
                <a:r>
                  <a:rPr lang="en-US" dirty="0" smtClean="0"/>
                  <a:t>Selecting a good value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is critical; cross-validation is used for this.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98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</a:t>
            </a:r>
            <a:r>
              <a:rPr lang="en-US" dirty="0" smtClean="0"/>
              <a:t>Absolute Shrinkage </a:t>
            </a:r>
            <a:r>
              <a:rPr lang="en-US" dirty="0"/>
              <a:t>and </a:t>
            </a:r>
            <a:r>
              <a:rPr lang="en-US" dirty="0" smtClean="0"/>
              <a:t>Selection Operator </a:t>
            </a:r>
            <a:r>
              <a:rPr lang="en-US" dirty="0"/>
              <a:t>(LASSO)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i="1" dirty="0" smtClean="0"/>
                  <a:t>LASSO</a:t>
                </a:r>
                <a:r>
                  <a:rPr lang="en-US" dirty="0" smtClean="0"/>
                  <a:t> </a:t>
                </a:r>
                <a:r>
                  <a:rPr lang="en-US" dirty="0"/>
                  <a:t>penalize the size of the regression coefficients based on their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norm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𝑎𝑟𝑔𝑚𝑖𝑛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is-I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𝐾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hr-H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Limitations: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&gt;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, the </a:t>
                </a:r>
                <a:r>
                  <a:rPr lang="en-US" i="1" dirty="0" smtClean="0"/>
                  <a:t>LASSO</a:t>
                </a:r>
                <a:r>
                  <a:rPr lang="en-US" dirty="0" smtClean="0"/>
                  <a:t> selects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variables. The number of selected variables is bounded by the number of observations.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i="1" dirty="0" smtClean="0"/>
                  <a:t>LASSO</a:t>
                </a:r>
                <a:r>
                  <a:rPr lang="en-US" dirty="0" smtClean="0"/>
                  <a:t> fails to do </a:t>
                </a:r>
                <a:r>
                  <a:rPr lang="en-US" i="1" dirty="0" smtClean="0"/>
                  <a:t>grouped selection</a:t>
                </a:r>
                <a:r>
                  <a:rPr lang="en-US" dirty="0" smtClean="0"/>
                  <a:t>. It tends to select one variable from a group and ignore the others.</a:t>
                </a:r>
              </a:p>
              <a:p>
                <a:r>
                  <a:rPr lang="en-US" i="1" dirty="0" smtClean="0"/>
                  <a:t>Group selection</a:t>
                </a:r>
                <a:r>
                  <a:rPr lang="en-US" dirty="0" smtClean="0"/>
                  <a:t>: automatically include whole groups of predictors into the model if one predictor amongst them is selected.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9" t="-350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8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14" y="2571056"/>
            <a:ext cx="7658372" cy="4286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801823"/>
          </a:xfrm>
        </p:spPr>
        <p:txBody>
          <a:bodyPr>
            <a:normAutofit/>
          </a:bodyPr>
          <a:lstStyle/>
          <a:p>
            <a:r>
              <a:rPr lang="en-US" dirty="0" smtClean="0"/>
              <a:t>Comparing Ridge and LASSO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5943" y="745943"/>
                <a:ext cx="8752114" cy="20886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The least squares solution is marked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1600" dirty="0" smtClean="0"/>
                  <a:t>, </a:t>
                </a:r>
                <a:r>
                  <a:rPr lang="en-US" sz="1600" dirty="0"/>
                  <a:t>while the blue diamond </a:t>
                </a:r>
                <a:r>
                  <a:rPr lang="en-US" sz="1600" dirty="0" smtClean="0"/>
                  <a:t>and </a:t>
                </a:r>
                <a:r>
                  <a:rPr lang="en-US" sz="1600" dirty="0"/>
                  <a:t>circle represent the </a:t>
                </a:r>
                <a:r>
                  <a:rPr lang="en-US" sz="1600" dirty="0" smtClean="0"/>
                  <a:t>lasso (left) </a:t>
                </a:r>
                <a:r>
                  <a:rPr lang="en-US" sz="1600" dirty="0"/>
                  <a:t>and ridge </a:t>
                </a:r>
                <a:r>
                  <a:rPr lang="en-US" sz="1600" dirty="0" smtClean="0"/>
                  <a:t>regression (right) constraints. </a:t>
                </a:r>
                <a:r>
                  <a:rPr lang="en-US" sz="1600" dirty="0"/>
                  <a:t>The ellipses that are centered around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1600" i="1" dirty="0"/>
                  <a:t> </a:t>
                </a:r>
                <a:r>
                  <a:rPr lang="en-US" sz="1600" dirty="0"/>
                  <a:t>represent regions of </a:t>
                </a:r>
                <a:r>
                  <a:rPr lang="en-US" sz="1600" dirty="0" smtClean="0"/>
                  <a:t>constant RSS</a:t>
                </a:r>
                <a:r>
                  <a:rPr lang="en-US" sz="1600" dirty="0"/>
                  <a:t>. </a:t>
                </a:r>
                <a:r>
                  <a:rPr lang="en-US" sz="1600" dirty="0" smtClean="0"/>
                  <a:t>As </a:t>
                </a:r>
                <a:r>
                  <a:rPr lang="en-US" sz="1600" dirty="0"/>
                  <a:t>the ellipses expand away from the least squares </a:t>
                </a:r>
                <a:r>
                  <a:rPr lang="en-US" sz="1600" dirty="0" smtClean="0"/>
                  <a:t>coefficient estimates</a:t>
                </a:r>
                <a:r>
                  <a:rPr lang="en-US" sz="1600" dirty="0"/>
                  <a:t>, the RSS increases</a:t>
                </a:r>
                <a:r>
                  <a:rPr lang="en-US" sz="1600" dirty="0" smtClean="0"/>
                  <a:t>.</a:t>
                </a:r>
              </a:p>
              <a:p>
                <a:r>
                  <a:rPr lang="en-US" sz="1600" dirty="0"/>
                  <a:t>Since </a:t>
                </a:r>
                <a:r>
                  <a:rPr lang="en-US" sz="1600" dirty="0" smtClean="0"/>
                  <a:t>ridge regression (right) </a:t>
                </a:r>
                <a:r>
                  <a:rPr lang="en-US" sz="1600" dirty="0"/>
                  <a:t>has a circular constraint with no sharp points, this </a:t>
                </a:r>
                <a:r>
                  <a:rPr lang="en-US" sz="1600" dirty="0" smtClean="0"/>
                  <a:t>intersection will </a:t>
                </a:r>
                <a:r>
                  <a:rPr lang="en-US" sz="1600" dirty="0"/>
                  <a:t>not generally occur on an axis, and so the ridge regression </a:t>
                </a:r>
                <a:r>
                  <a:rPr lang="en-US" sz="1600" dirty="0" smtClean="0"/>
                  <a:t>coefficient estimates </a:t>
                </a:r>
                <a:r>
                  <a:rPr lang="en-US" sz="1600" dirty="0"/>
                  <a:t>will be exclusively non-zero</a:t>
                </a:r>
                <a:r>
                  <a:rPr lang="en-US" sz="1600" dirty="0" smtClean="0"/>
                  <a:t>.</a:t>
                </a:r>
                <a:r>
                  <a:rPr lang="en-US" sz="1600" dirty="0"/>
                  <a:t> However, the lasso </a:t>
                </a:r>
                <a:r>
                  <a:rPr lang="en-US" sz="1600" dirty="0" smtClean="0"/>
                  <a:t>constraint (left) has </a:t>
                </a:r>
                <a:r>
                  <a:rPr lang="en-US" sz="1600" i="1" dirty="0" smtClean="0"/>
                  <a:t>corners </a:t>
                </a:r>
                <a:r>
                  <a:rPr lang="en-US" sz="1600" dirty="0"/>
                  <a:t>at each of the axes, and so the ellipse will often intersect the </a:t>
                </a:r>
                <a:r>
                  <a:rPr lang="en-US" sz="1600" dirty="0" smtClean="0"/>
                  <a:t>constraint region </a:t>
                </a:r>
                <a:r>
                  <a:rPr lang="en-US" sz="1600" dirty="0"/>
                  <a:t>at an axis. When this occurs, one of the coefficients will </a:t>
                </a:r>
                <a:r>
                  <a:rPr lang="en-US" sz="1600" dirty="0" smtClean="0"/>
                  <a:t>equal zero</a:t>
                </a:r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3" y="745943"/>
                <a:ext cx="8752114" cy="2088649"/>
              </a:xfrm>
              <a:prstGeom prst="rect">
                <a:avLst/>
              </a:prstGeom>
              <a:blipFill rotWithShape="0">
                <a:blip r:embed="rId3"/>
                <a:stretch>
                  <a:fillRect l="-348" r="-836" b="-2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136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09008"/>
            <a:ext cx="7886700" cy="1325563"/>
          </a:xfrm>
        </p:spPr>
        <p:txBody>
          <a:bodyPr/>
          <a:lstStyle/>
          <a:p>
            <a:r>
              <a:rPr lang="en-US" dirty="0" smtClean="0"/>
              <a:t>Elastic Net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045" y="737054"/>
                <a:ext cx="8847909" cy="37914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i="1" dirty="0" smtClean="0"/>
                  <a:t>Elastic Net</a:t>
                </a:r>
                <a:r>
                  <a:rPr lang="en-US" dirty="0" smtClean="0"/>
                  <a:t> </a:t>
                </a:r>
                <a:r>
                  <a:rPr lang="en-US" dirty="0"/>
                  <a:t>penalize the size of the regression coefficients based </a:t>
                </a:r>
                <a:r>
                  <a:rPr lang="en-US" dirty="0" smtClean="0"/>
                  <a:t>on both </a:t>
                </a:r>
                <a:r>
                  <a:rPr lang="en-US" dirty="0"/>
                  <a:t>their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norm</a:t>
                </a:r>
                <a:r>
                  <a:rPr lang="en-US" dirty="0" smtClean="0"/>
                  <a:t> and </a:t>
                </a:r>
                <a:r>
                  <a:rPr lang="en-US" dirty="0"/>
                  <a:t>their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norm </a:t>
                </a:r>
                <a:r>
                  <a:rPr lang="en-US" dirty="0" smtClean="0"/>
                  <a:t>: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𝑎𝑟𝑔𝑚𝑖𝑛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is-I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𝐾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hr-H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is-I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norm </a:t>
                </a:r>
                <a:r>
                  <a:rPr lang="en-US" dirty="0" smtClean="0"/>
                  <a:t>penalty generates a sparse model.</a:t>
                </a:r>
              </a:p>
              <a:p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norm </a:t>
                </a:r>
                <a:r>
                  <a:rPr lang="en-US" dirty="0" smtClean="0"/>
                  <a:t>penalty:</a:t>
                </a:r>
              </a:p>
              <a:p>
                <a:pPr lvl="1"/>
                <a:r>
                  <a:rPr lang="en-US" dirty="0" smtClean="0"/>
                  <a:t>Removes the limitation on the number of selected variables.</a:t>
                </a:r>
              </a:p>
              <a:p>
                <a:pPr lvl="1"/>
                <a:r>
                  <a:rPr lang="en-US" dirty="0" smtClean="0"/>
                  <a:t>Encourages grouping effect.</a:t>
                </a:r>
              </a:p>
              <a:p>
                <a:pPr lvl="1"/>
                <a:r>
                  <a:rPr lang="en-US" dirty="0" smtClean="0"/>
                  <a:t>Stabilizes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regularization path.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045" y="737054"/>
                <a:ext cx="8847909" cy="3791403"/>
              </a:xfrm>
              <a:blipFill rotWithShape="0">
                <a:blip r:embed="rId2"/>
                <a:stretch>
                  <a:fillRect l="-1240" t="-3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50" y="4181296"/>
            <a:ext cx="2808308" cy="258644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09073" y="4624251"/>
            <a:ext cx="64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Ridge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11645" y="5981882"/>
            <a:ext cx="745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8285"/>
                </a:solidFill>
              </a:rPr>
              <a:t>Elastic Net</a:t>
            </a:r>
            <a:endParaRPr lang="en-US" sz="1600" dirty="0">
              <a:solidFill>
                <a:srgbClr val="FF828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17829" y="5140268"/>
            <a:ext cx="638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293FF"/>
                </a:solidFill>
              </a:rPr>
              <a:t>Lasso</a:t>
            </a:r>
            <a:endParaRPr lang="en-US" sz="1600" dirty="0">
              <a:solidFill>
                <a:srgbClr val="9293FF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99326" y="4868091"/>
            <a:ext cx="95794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595120" y="5913120"/>
            <a:ext cx="161758" cy="191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536987" y="5111314"/>
            <a:ext cx="170013" cy="19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998883" y="5377091"/>
            <a:ext cx="182880" cy="182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49457" y="5032442"/>
            <a:ext cx="498399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Singularities at the vertexes (necessary for </a:t>
            </a:r>
            <a:r>
              <a:rPr lang="en-US" dirty="0" smtClean="0">
                <a:solidFill>
                  <a:srgbClr val="C00000"/>
                </a:solidFill>
              </a:rPr>
              <a:t>sparsity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49748" y="5588828"/>
            <a:ext cx="4307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Strict convex edges (necessary for </a:t>
            </a:r>
            <a:r>
              <a:rPr lang="en-US" dirty="0" smtClean="0">
                <a:solidFill>
                  <a:srgbClr val="C00000"/>
                </a:solidFill>
              </a:rPr>
              <a:t>grouping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 rot="2365709">
            <a:off x="2752842" y="5503031"/>
            <a:ext cx="143036" cy="7309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1" idx="1"/>
            <a:endCxn id="24" idx="7"/>
          </p:cNvCxnSpPr>
          <p:nvPr/>
        </p:nvCxnSpPr>
        <p:spPr>
          <a:xfrm flipH="1" flipV="1">
            <a:off x="3027564" y="5701018"/>
            <a:ext cx="222184" cy="724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9" idx="7"/>
          </p:cNvCxnSpPr>
          <p:nvPr/>
        </p:nvCxnSpPr>
        <p:spPr>
          <a:xfrm flipH="1">
            <a:off x="3154981" y="5205067"/>
            <a:ext cx="94476" cy="1988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28322" y="4271446"/>
            <a:ext cx="450512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Geometric Illustration of Elastic Net, Ridge regression, and LASSO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87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37"/>
            <a:ext cx="7886700" cy="1325563"/>
          </a:xfrm>
        </p:spPr>
        <p:txBody>
          <a:bodyPr/>
          <a:lstStyle/>
          <a:p>
            <a:r>
              <a:rPr lang="en-US" dirty="0" smtClean="0"/>
              <a:t>Elastic Net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3542"/>
            <a:ext cx="7886700" cy="83048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show how to use Elastic Net by conducting a simple linear regression with simulated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6235337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 code can be found here: </a:t>
            </a:r>
            <a:r>
              <a:rPr lang="en-US" sz="1400" dirty="0"/>
              <a:t>http://scikit-learn.org/stable/_downloads/plot_lasso_and_elasticnet.py</a:t>
            </a:r>
          </a:p>
          <a:p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104031"/>
            <a:ext cx="7705453" cy="41366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44663" y="2556056"/>
            <a:ext cx="4078127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Construct an ill-posed problem:</a:t>
            </a:r>
          </a:p>
          <a:p>
            <a:r>
              <a:rPr lang="en-US" sz="1400" dirty="0" smtClean="0"/>
              <a:t>Number of features &gt;&gt; Number of data points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93750" y="3099992"/>
                <a:ext cx="1760290" cy="3077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Generate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400" dirty="0" smtClean="0"/>
                  <a:t> randomly</a:t>
                </a:r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50" y="3099992"/>
                <a:ext cx="1760290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687" t="-1923" b="-1730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93750" y="4439308"/>
                <a:ext cx="3229040" cy="5232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Generate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+0.01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4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400" dirty="0" smtClean="0"/>
                  <a:t> is standard normal noise</a:t>
                </a:r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50" y="4439308"/>
                <a:ext cx="3229040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376" t="-1136" b="-1022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202563" y="3791231"/>
            <a:ext cx="3820227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Build a sparse model by setting only </a:t>
            </a:r>
            <a:r>
              <a:rPr lang="en-US" sz="1400" b="1" dirty="0" smtClean="0"/>
              <a:t>10</a:t>
            </a:r>
            <a:r>
              <a:rPr lang="en-US" sz="1400" dirty="0" smtClean="0"/>
              <a:t> non-zero coefficients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93750" y="3416725"/>
            <a:ext cx="177747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Total: </a:t>
            </a:r>
            <a:r>
              <a:rPr lang="en-US" sz="1400" b="1" dirty="0" smtClean="0"/>
              <a:t>200</a:t>
            </a:r>
            <a:r>
              <a:rPr lang="en-US" sz="1400" dirty="0" smtClean="0"/>
              <a:t> coefficients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9690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35"/>
            <a:ext cx="7886700" cy="1325563"/>
          </a:xfrm>
        </p:spPr>
        <p:txBody>
          <a:bodyPr/>
          <a:lstStyle/>
          <a:p>
            <a:r>
              <a:rPr lang="en-US" dirty="0"/>
              <a:t>Elastic Net Application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35498"/>
            <a:ext cx="7886700" cy="17633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60996" y="1676247"/>
                <a:ext cx="2425654" cy="72955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Specify Elastic Net Model: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=0.1;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1600" b="0" i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=0.7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996" y="1676247"/>
                <a:ext cx="2425654" cy="72955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63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24" y="1971419"/>
            <a:ext cx="1238619" cy="259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87031" y="1977339"/>
                <a:ext cx="396327" cy="3077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31" y="1977339"/>
                <a:ext cx="396327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701719" y="1977339"/>
                <a:ext cx="1193725" cy="3077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/(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719" y="1977339"/>
                <a:ext cx="1193725" cy="307777"/>
              </a:xfrm>
              <a:prstGeom prst="rect">
                <a:avLst/>
              </a:prstGeom>
              <a:blipFill rotWithShape="0"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483870" y="2394070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Run model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08910" y="2394070"/>
            <a:ext cx="167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Make predictions</a:t>
            </a:r>
            <a:endParaRPr 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60996" y="2794948"/>
                <a:ext cx="29545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FF0000"/>
                    </a:solidFill>
                  </a:rPr>
                  <a:t>Evaluate the predictions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996" y="2794948"/>
                <a:ext cx="2954591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1031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28650" y="309889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024" y="3468228"/>
            <a:ext cx="4143106" cy="336939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94217" y="3692434"/>
            <a:ext cx="35530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Given the ill-posed problem (# </a:t>
            </a:r>
            <a:r>
              <a:rPr lang="en-US" dirty="0"/>
              <a:t>features &gt;&gt; </a:t>
            </a:r>
            <a:r>
              <a:rPr lang="en-US" dirty="0" smtClean="0"/>
              <a:t># samples,) Elastic Net is able to capture most of the non-zero coefficients.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Elastic Net generates sparse estimates of the coefficients: most of the estimates are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general LASSO gives larger coefficient estimates than Elastic Net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85559" y="635808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5269" y="4424460"/>
            <a:ext cx="108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8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Why Logistic Regression?</a:t>
            </a:r>
          </a:p>
          <a:p>
            <a:pPr lvl="1"/>
            <a:r>
              <a:rPr lang="en-US" dirty="0" smtClean="0"/>
              <a:t>Logistic Regression Model</a:t>
            </a:r>
          </a:p>
          <a:p>
            <a:pPr lvl="1"/>
            <a:r>
              <a:rPr lang="en-US" dirty="0" smtClean="0"/>
              <a:t>Fitting Logistic Regression</a:t>
            </a:r>
          </a:p>
          <a:p>
            <a:pPr lvl="1"/>
            <a:r>
              <a:rPr lang="en-US" dirty="0" smtClean="0"/>
              <a:t>Application: Making Predictions</a:t>
            </a:r>
          </a:p>
          <a:p>
            <a:r>
              <a:rPr lang="en-US" dirty="0" smtClean="0"/>
              <a:t>Regularization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Ridge regression</a:t>
            </a:r>
          </a:p>
          <a:p>
            <a:pPr lvl="1"/>
            <a:r>
              <a:rPr lang="en-US" dirty="0" smtClean="0"/>
              <a:t>LASSO</a:t>
            </a:r>
          </a:p>
          <a:p>
            <a:pPr lvl="1"/>
            <a:r>
              <a:rPr lang="en-US" dirty="0" smtClean="0"/>
              <a:t>Elastic Net</a:t>
            </a:r>
          </a:p>
          <a:p>
            <a:pPr lvl="1"/>
            <a:r>
              <a:rPr lang="en-US"/>
              <a:t>Elastic Net Application</a:t>
            </a:r>
          </a:p>
          <a:p>
            <a:pPr lvl="1"/>
            <a:r>
              <a:rPr lang="en-US" smtClean="0"/>
              <a:t>Elastic </a:t>
            </a:r>
            <a:r>
              <a:rPr lang="en-US" dirty="0"/>
              <a:t>Net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dirty="0" smtClean="0"/>
              <a:t>LASSO</a:t>
            </a:r>
          </a:p>
          <a:p>
            <a:pPr lvl="1"/>
            <a:r>
              <a:rPr lang="en-US" dirty="0" smtClean="0"/>
              <a:t>Elastic Net Extensions: Sparse PCA &amp; Kernel Elastic Net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31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02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Elastic Net </a:t>
            </a:r>
            <a:r>
              <a:rPr lang="en-US" dirty="0" err="1" smtClean="0"/>
              <a:t>v.s</a:t>
            </a:r>
            <a:r>
              <a:rPr lang="en-US" dirty="0" smtClean="0"/>
              <a:t>. LASSO: A Simple Illustration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46634"/>
            <a:ext cx="7886700" cy="484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81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27000"/>
            <a:ext cx="7886700" cy="740229"/>
          </a:xfrm>
        </p:spPr>
        <p:txBody>
          <a:bodyPr>
            <a:normAutofit fontScale="90000"/>
          </a:bodyPr>
          <a:lstStyle/>
          <a:p>
            <a:r>
              <a:rPr lang="en-US" dirty="0"/>
              <a:t>Elastic Net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dirty="0" smtClean="0"/>
              <a:t>LASSO: Solution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02" y="1825625"/>
            <a:ext cx="7741796" cy="50420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5943" y="448467"/>
                <a:ext cx="8752113" cy="14773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(a) Lasso and (b) elastic net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solution paths: the lasso paths are unstable and (a) </a:t>
                </a:r>
                <a:r>
                  <a:rPr lang="en-US" dirty="0" smtClean="0"/>
                  <a:t>does not </a:t>
                </a:r>
                <a:r>
                  <a:rPr lang="en-US" dirty="0"/>
                  <a:t>reveal any correction information by itself; in contrast, the elastic net has much smoother solution paths</a:t>
                </a:r>
                <a:r>
                  <a:rPr lang="en-US" dirty="0" smtClean="0"/>
                  <a:t>, while </a:t>
                </a:r>
                <a:r>
                  <a:rPr lang="en-US" dirty="0"/>
                  <a:t>clearly showing the ‘</a:t>
                </a:r>
                <a:r>
                  <a:rPr lang="en-US" dirty="0" smtClean="0"/>
                  <a:t>grouped selection</a:t>
                </a:r>
                <a:r>
                  <a:rPr lang="en-US" dirty="0"/>
                  <a:t>’—</a:t>
                </a:r>
                <a:r>
                  <a:rPr lang="en-US" b="1" dirty="0"/>
                  <a:t>x</a:t>
                </a:r>
                <a:r>
                  <a:rPr lang="en-US" dirty="0"/>
                  <a:t>1, </a:t>
                </a:r>
                <a:r>
                  <a:rPr lang="en-US" b="1" dirty="0"/>
                  <a:t>x</a:t>
                </a:r>
                <a:r>
                  <a:rPr lang="en-US" dirty="0"/>
                  <a:t>2 and </a:t>
                </a:r>
                <a:r>
                  <a:rPr lang="en-US" b="1" dirty="0"/>
                  <a:t>x</a:t>
                </a:r>
                <a:r>
                  <a:rPr lang="en-US" dirty="0"/>
                  <a:t>3 are in one ‘significant’ group and </a:t>
                </a:r>
                <a:r>
                  <a:rPr lang="en-US" b="1" dirty="0"/>
                  <a:t>x</a:t>
                </a:r>
                <a:r>
                  <a:rPr lang="en-US" dirty="0"/>
                  <a:t>4, </a:t>
                </a:r>
                <a:r>
                  <a:rPr lang="en-US" b="1" dirty="0"/>
                  <a:t>x</a:t>
                </a:r>
                <a:r>
                  <a:rPr lang="en-US" dirty="0"/>
                  <a:t>5 and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6 are </a:t>
                </a:r>
                <a:r>
                  <a:rPr lang="en-US" dirty="0"/>
                  <a:t>in the other ‘trivial’ group; the decorrelation yields the grouping effect and stabilizes the lasso solution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3" y="448467"/>
                <a:ext cx="8752113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557" t="-2479" r="-418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356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318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Elastic </a:t>
            </a:r>
            <a:r>
              <a:rPr lang="en-US" smtClean="0"/>
              <a:t>Net Extensions: </a:t>
            </a:r>
            <a:r>
              <a:rPr lang="en-US" dirty="0" smtClean="0"/>
              <a:t>Constructing Portfolios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31817"/>
                <a:ext cx="7886700" cy="572153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Problem: </a:t>
                </a:r>
                <a:r>
                  <a:rPr lang="en-US" dirty="0"/>
                  <a:t>the market </a:t>
                </a:r>
                <a:r>
                  <a:rPr lang="en-US" dirty="0" smtClean="0"/>
                  <a:t>has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stocks, </a:t>
                </a:r>
                <a:r>
                  <a:rPr lang="en-US" dirty="0"/>
                  <a:t>with price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. How can we construct portfolios,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, in order to minimize risks?</a:t>
                </a:r>
              </a:p>
              <a:p>
                <a:r>
                  <a:rPr lang="en-US" dirty="0" smtClean="0"/>
                  <a:t>Solution: we want portfolios to be uncorrelated with each other.</a:t>
                </a:r>
              </a:p>
              <a:p>
                <a:pPr lvl="1"/>
                <a:r>
                  <a:rPr lang="en-US" dirty="0" smtClean="0"/>
                  <a:t>How do we construct uncorrelated portfolios?</a:t>
                </a:r>
              </a:p>
              <a:p>
                <a:pPr lvl="1"/>
                <a:r>
                  <a:rPr lang="en-US" dirty="0" smtClean="0"/>
                  <a:t>Principal Component Analysis (PCA)</a:t>
                </a:r>
              </a:p>
              <a:p>
                <a:endParaRPr lang="en-US" dirty="0"/>
              </a:p>
              <a:p>
                <a:r>
                  <a:rPr lang="en-US" dirty="0" smtClean="0"/>
                  <a:t>Further Problem: trading stocks costs fees. How can we lower the cost of maintaining portfolios?</a:t>
                </a:r>
              </a:p>
              <a:p>
                <a:r>
                  <a:rPr lang="en-US" dirty="0" smtClean="0"/>
                  <a:t>Solution: keep as few stocks in each portfolios as possible.</a:t>
                </a:r>
              </a:p>
              <a:p>
                <a:pPr lvl="1"/>
                <a:r>
                  <a:rPr lang="en-US" dirty="0" smtClean="0"/>
                  <a:t>How do we achieve this?</a:t>
                </a:r>
              </a:p>
              <a:p>
                <a:pPr lvl="1"/>
                <a:r>
                  <a:rPr lang="en-US" dirty="0" smtClean="0"/>
                  <a:t>Sparse Principal Component Analysis (Sparse PCA)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31817"/>
                <a:ext cx="7886700" cy="5721532"/>
              </a:xfrm>
              <a:blipFill rotWithShape="0">
                <a:blip r:embed="rId2"/>
                <a:stretch>
                  <a:fillRect l="-1391" t="-2239" r="-2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85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61851"/>
          </a:xfrm>
        </p:spPr>
        <p:txBody>
          <a:bodyPr>
            <a:normAutofit fontScale="90000"/>
          </a:bodyPr>
          <a:lstStyle/>
          <a:p>
            <a:r>
              <a:rPr lang="en-US" dirty="0"/>
              <a:t>Elastic Net </a:t>
            </a:r>
            <a:r>
              <a:rPr lang="en-US" dirty="0" smtClean="0"/>
              <a:t>Extensions: </a:t>
            </a:r>
            <a:r>
              <a:rPr lang="en-US" dirty="0"/>
              <a:t>Sparse </a:t>
            </a:r>
            <a:r>
              <a:rPr lang="en-US" dirty="0" smtClean="0"/>
              <a:t>PCA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87" y="1517650"/>
            <a:ext cx="7301692" cy="53009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61851"/>
            <a:ext cx="7886700" cy="84473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Obtain </a:t>
            </a:r>
            <a:r>
              <a:rPr lang="en-US" i="1" dirty="0" smtClean="0"/>
              <a:t>principal components</a:t>
            </a:r>
            <a:r>
              <a:rPr lang="en-US" dirty="0" smtClean="0"/>
              <a:t> (PC) with sparse loadings.</a:t>
            </a:r>
          </a:p>
          <a:p>
            <a:pPr lvl="1"/>
            <a:r>
              <a:rPr lang="en-US" dirty="0" smtClean="0"/>
              <a:t>That is, we want PCs to be sparse linear combinations of input variables.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0240" y="1517650"/>
            <a:ext cx="6205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45623" y="2952206"/>
            <a:ext cx="2682240" cy="775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06858" y="268293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PCA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671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-97565"/>
            <a:ext cx="7886700" cy="1325563"/>
          </a:xfrm>
        </p:spPr>
        <p:txBody>
          <a:bodyPr/>
          <a:lstStyle/>
          <a:p>
            <a:r>
              <a:rPr lang="en-US" dirty="0"/>
              <a:t>Elastic Net </a:t>
            </a:r>
            <a:r>
              <a:rPr lang="en-US" dirty="0" smtClean="0"/>
              <a:t>Extension</a:t>
            </a:r>
            <a:r>
              <a:rPr lang="en-US" dirty="0"/>
              <a:t>s</a:t>
            </a:r>
            <a:r>
              <a:rPr lang="en-US" dirty="0" smtClean="0"/>
              <a:t>: </a:t>
            </a:r>
            <a:r>
              <a:rPr lang="en-US" dirty="0"/>
              <a:t>Kernel </a:t>
            </a:r>
            <a:r>
              <a:rPr lang="en-US" dirty="0" smtClean="0"/>
              <a:t>Elastic Net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4147" y="1123495"/>
                <a:ext cx="7886700" cy="141940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The Elastic Net can be reduced to linear Support Vector Machine.</a:t>
                </a:r>
              </a:p>
              <a:p>
                <a:r>
                  <a:rPr lang="en-US" dirty="0" smtClean="0"/>
                  <a:t>This reduction enables the estimation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in SVM.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147" y="1123495"/>
                <a:ext cx="7886700" cy="1419408"/>
              </a:xfrm>
              <a:blipFill rotWithShape="0">
                <a:blip r:embed="rId2"/>
                <a:stretch>
                  <a:fillRect l="-1236" t="-10730" r="-1391" b="-6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47" y="2912235"/>
            <a:ext cx="4596493" cy="6406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4147" y="2542903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SVM: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016" y="3043471"/>
            <a:ext cx="1863634" cy="3781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23016" y="2608521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Loss function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7690" y="3552838"/>
            <a:ext cx="182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Elastic Net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147" y="3921079"/>
            <a:ext cx="5016002" cy="6121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3016" y="4063559"/>
            <a:ext cx="2706224" cy="325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29003" y="363372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Loss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524147" y="4593701"/>
                <a:ext cx="7886700" cy="14194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The </a:t>
                </a:r>
                <a:r>
                  <a:rPr lang="en-US" dirty="0"/>
                  <a:t>estimation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from the loss function of Kernel Elastic Net.</a:t>
                </a:r>
              </a:p>
              <a:p>
                <a:r>
                  <a:rPr lang="en-US" dirty="0" smtClean="0"/>
                  <a:t>The implication of this reduction is that SVM solvers can also be used for Elastic net Problems.</a:t>
                </a:r>
                <a:endParaRPr lang="en-US" dirty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47" y="4593701"/>
                <a:ext cx="7886700" cy="1419408"/>
              </a:xfrm>
              <a:prstGeom prst="rect">
                <a:avLst/>
              </a:prstGeom>
              <a:blipFill rotWithShape="0">
                <a:blip r:embed="rId7"/>
                <a:stretch>
                  <a:fillRect l="-1236" t="-11207" b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856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Logistic Regression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Why Logistic Regression?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Logistic Regression Model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Fitting Logistic Regression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Application: Making Predictions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Regularization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Ridge regression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LASSO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Elastic Net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Elastic Net Application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Elastic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v.s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LASSO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Elastic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 Extensions: Sparse PCA &amp; Kernel Elastic Net</a:t>
            </a:r>
          </a:p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8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Logistic regression performs regression on discrete dependent variables.</a:t>
            </a:r>
          </a:p>
          <a:p>
            <a:pPr lvl="1"/>
            <a:r>
              <a:rPr lang="en-US" dirty="0" smtClean="0"/>
              <a:t>It performs better than linear in predicting probabilities.</a:t>
            </a:r>
          </a:p>
          <a:p>
            <a:pPr lvl="1"/>
            <a:r>
              <a:rPr lang="en-US" dirty="0" smtClean="0"/>
              <a:t>It builds on the idea of </a:t>
            </a:r>
            <a:r>
              <a:rPr lang="en-US" i="1" dirty="0" smtClean="0"/>
              <a:t>Odds Ratio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is solved by optimization (rather than </a:t>
            </a:r>
            <a:r>
              <a:rPr lang="en-US" i="1" dirty="0" smtClean="0"/>
              <a:t>OLS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It can be used for making predictions on the probability or category.</a:t>
            </a:r>
          </a:p>
          <a:p>
            <a:endParaRPr lang="en-US" dirty="0"/>
          </a:p>
          <a:p>
            <a:r>
              <a:rPr lang="en-US" dirty="0" smtClean="0"/>
              <a:t>The Elastic Net performs Ridge regression and LASSO simultaneously:</a:t>
            </a:r>
          </a:p>
          <a:p>
            <a:pPr lvl="1"/>
            <a:r>
              <a:rPr lang="en-US" dirty="0" smtClean="0"/>
              <a:t>It is able to perform grouped selection</a:t>
            </a:r>
          </a:p>
          <a:p>
            <a:pPr lvl="1"/>
            <a:r>
              <a:rPr lang="en-US" dirty="0" smtClean="0"/>
              <a:t>It is appropriate for under-identified problems</a:t>
            </a:r>
          </a:p>
          <a:p>
            <a:pPr lvl="1"/>
            <a:r>
              <a:rPr lang="en-US" dirty="0" smtClean="0"/>
              <a:t>Elastic Net works better than Ridge regression and LASSO.</a:t>
            </a:r>
          </a:p>
          <a:p>
            <a:pPr lvl="1"/>
            <a:r>
              <a:rPr lang="en-US" dirty="0" smtClean="0"/>
              <a:t>It has interesting applications in sparse PCA and support vector machine.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77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Logistic Regression (implemented in most statistical software)</a:t>
            </a:r>
          </a:p>
          <a:p>
            <a:pPr lvl="1"/>
            <a:r>
              <a:rPr lang="en-US" dirty="0" smtClean="0"/>
              <a:t>SAS, R (</a:t>
            </a:r>
            <a:r>
              <a:rPr lang="en-US" dirty="0" err="1" smtClean="0"/>
              <a:t>glm</a:t>
            </a:r>
            <a:r>
              <a:rPr lang="en-US" dirty="0" smtClean="0"/>
              <a:t>; GLMNET; </a:t>
            </a:r>
            <a:r>
              <a:rPr lang="en-US" dirty="0" err="1" smtClean="0"/>
              <a:t>lmer</a:t>
            </a:r>
            <a:r>
              <a:rPr lang="en-US" dirty="0" smtClean="0"/>
              <a:t>), MATLAB (</a:t>
            </a:r>
            <a:r>
              <a:rPr lang="en-US" dirty="0" err="1" smtClean="0"/>
              <a:t>mnrfit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JAVA (mallet), Python (</a:t>
            </a:r>
            <a:r>
              <a:rPr lang="en-US" dirty="0" err="1" smtClean="0"/>
              <a:t>scikit</a:t>
            </a:r>
            <a:r>
              <a:rPr lang="en-US" dirty="0" smtClean="0"/>
              <a:t>-learn), etc.</a:t>
            </a:r>
            <a:endParaRPr lang="en-US" dirty="0"/>
          </a:p>
          <a:p>
            <a:r>
              <a:rPr lang="en-US" dirty="0" smtClean="0"/>
              <a:t>Elastic Net</a:t>
            </a:r>
            <a:endParaRPr lang="en-US" dirty="0"/>
          </a:p>
          <a:p>
            <a:pPr lvl="1"/>
            <a:r>
              <a:rPr lang="en-US" dirty="0" smtClean="0"/>
              <a:t>R packages</a:t>
            </a:r>
          </a:p>
          <a:p>
            <a:pPr lvl="2"/>
            <a:r>
              <a:rPr lang="en-US" dirty="0" smtClean="0"/>
              <a:t>“</a:t>
            </a:r>
            <a:r>
              <a:rPr lang="en-US" dirty="0" err="1" smtClean="0"/>
              <a:t>elasticnet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”</a:t>
            </a:r>
            <a:r>
              <a:rPr lang="en-US" dirty="0" err="1" smtClean="0"/>
              <a:t>Glmnet</a:t>
            </a:r>
            <a:r>
              <a:rPr lang="en-US" dirty="0"/>
              <a:t>: Lasso and elastic-net regularized generalized linear models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“</a:t>
            </a:r>
            <a:r>
              <a:rPr lang="en-US" dirty="0" err="1"/>
              <a:t>pensim</a:t>
            </a:r>
            <a:r>
              <a:rPr lang="en-US" dirty="0"/>
              <a:t>: Simulation of high-dimensional data and parallelized repeated penalized regression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JMP Pro 11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smtClean="0"/>
              <a:t>MATLAB: SVEN (Support Vector Elastic Net)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9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Logistic Regression</a:t>
            </a:r>
          </a:p>
          <a:p>
            <a:pPr lvl="1"/>
            <a:r>
              <a:rPr lang="en-US" b="1" dirty="0" smtClean="0"/>
              <a:t>Why Logistic Regression?</a:t>
            </a:r>
          </a:p>
          <a:p>
            <a:pPr lvl="1"/>
            <a:r>
              <a:rPr lang="en-US" b="1" dirty="0" smtClean="0"/>
              <a:t>Logistic Regression Model</a:t>
            </a:r>
          </a:p>
          <a:p>
            <a:pPr lvl="1"/>
            <a:r>
              <a:rPr lang="en-US" b="1" dirty="0" smtClean="0"/>
              <a:t>Fitting Logistic Regression</a:t>
            </a:r>
          </a:p>
          <a:p>
            <a:pPr lvl="1"/>
            <a:r>
              <a:rPr lang="en-US" b="1" dirty="0" smtClean="0"/>
              <a:t>Application: Making Predictions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Regularization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Ridge regression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LASSO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Elastic Net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Elastic Net Application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Elastic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v.s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LASSO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Elastic Net Extensions: Sparse PCA &amp; Kernel Elastic Net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2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Logistic Regression?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dependent variables in many research problems are “limited” to a couple of categories.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Whether a user in the hacker community is a key criminal</a:t>
            </a:r>
          </a:p>
          <a:p>
            <a:pPr lvl="1"/>
            <a:r>
              <a:rPr lang="en-US" dirty="0" smtClean="0"/>
              <a:t>Whether a piece of text in the hacker social media implies a potential threat</a:t>
            </a:r>
          </a:p>
          <a:p>
            <a:pPr lvl="1"/>
            <a:r>
              <a:rPr lang="en-US" dirty="0" smtClean="0"/>
              <a:t>Whether a patient is diabetic given her symptoms</a:t>
            </a:r>
          </a:p>
          <a:p>
            <a:pPr lvl="1"/>
            <a:r>
              <a:rPr lang="en-US" dirty="0" smtClean="0"/>
              <a:t>Whether the mention of a drug along with some complications suggests Adverse Drug Effect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9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715" y="4227713"/>
            <a:ext cx="3456126" cy="25727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117" y="8360"/>
            <a:ext cx="7886700" cy="1325563"/>
          </a:xfrm>
        </p:spPr>
        <p:txBody>
          <a:bodyPr/>
          <a:lstStyle/>
          <a:p>
            <a:r>
              <a:rPr lang="en-US" dirty="0" smtClean="0"/>
              <a:t>Limitations with 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9400" y="1312332"/>
                <a:ext cx="5342467" cy="52578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Fitting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linear model</a:t>
                </a:r>
                <a:r>
                  <a:rPr lang="en-US" dirty="0" smtClean="0"/>
                  <a:t> to data with binary outcome variable is problematic:</a:t>
                </a:r>
              </a:p>
              <a:p>
                <a:pPr lvl="1"/>
                <a:r>
                  <a:rPr lang="en-US" dirty="0" smtClean="0"/>
                  <a:t>This approach is analogous to fitting a linear model to the probability of the event, which can only take values between 0 (No) and 1 (Yes).</a:t>
                </a:r>
              </a:p>
              <a:p>
                <a:pPr lvl="1"/>
                <a:r>
                  <a:rPr lang="en-US" dirty="0" smtClean="0"/>
                  <a:t>When given new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, the prediction is not restricted to be 0 or 1, which is difficult to interpret (i.e., whether Yes or No.)</a:t>
                </a:r>
              </a:p>
              <a:p>
                <a:r>
                  <a:rPr lang="en-US" dirty="0" smtClean="0">
                    <a:solidFill>
                      <a:srgbClr val="623BFF"/>
                    </a:solidFill>
                  </a:rPr>
                  <a:t>Logistic regression model</a:t>
                </a:r>
                <a:r>
                  <a:rPr lang="en-US" dirty="0" smtClean="0"/>
                  <a:t> </a:t>
                </a:r>
                <a:r>
                  <a:rPr lang="en-US" dirty="0"/>
                  <a:t>allows the </a:t>
                </a:r>
                <a:r>
                  <a:rPr lang="en-US" dirty="0" smtClean="0"/>
                  <a:t>dependent </a:t>
                </a:r>
                <a:r>
                  <a:rPr lang="en-US" dirty="0"/>
                  <a:t>variable to be either 0 or 1.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For this reason, logistic </a:t>
                </a:r>
                <a:r>
                  <a:rPr lang="en-US" dirty="0"/>
                  <a:t>regression is widely used for classification problems.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400" y="1312332"/>
                <a:ext cx="5342467" cy="5257801"/>
              </a:xfrm>
              <a:blipFill rotWithShape="0">
                <a:blip r:embed="rId4"/>
                <a:stretch>
                  <a:fillRect l="-1826" t="-2317" r="-2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5410200" y="1312332"/>
            <a:ext cx="3733800" cy="3340892"/>
            <a:chOff x="5410200" y="2125400"/>
            <a:chExt cx="3733800" cy="334089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42978731"/>
                    </p:ext>
                  </p:extLst>
                </p:nvPr>
              </p:nvGraphicFramePr>
              <p:xfrm>
                <a:off x="5410200" y="2243667"/>
                <a:ext cx="3733800" cy="32226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21" name="Chart" r:id="rId5" imgW="6057900" imgH="7620000" progId="Excel.Chart.8">
                        <p:embed followColorScheme="full"/>
                      </p:oleObj>
                    </mc:Choice>
                    <mc:Fallback>
                      <p:oleObj name="Chart" r:id="rId5" imgW="6057900" imgH="7620000" progId="Excel.Chart.8">
                        <p:embed followColorScheme="full"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10200" y="2243667"/>
                              <a:ext cx="3733800" cy="32226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42978731"/>
                    </p:ext>
                  </p:extLst>
                </p:nvPr>
              </p:nvGraphicFramePr>
              <p:xfrm>
                <a:off x="5410200" y="2243667"/>
                <a:ext cx="3733800" cy="32226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71" name="Chart" r:id="rId8" imgW="6057900" imgH="7620000" progId="Excel.Chart.8">
                        <p:embed followColorScheme="full"/>
                      </p:oleObj>
                    </mc:Choice>
                    <mc:Fallback>
                      <p:oleObj name="Chart" r:id="rId8" imgW="6057900" imgH="7620000" progId="Excel.Chart.8">
                        <p:embed followColorScheme="full"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10200" y="2243667"/>
                              <a:ext cx="3733800" cy="32226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cxnSp>
          <p:nvCxnSpPr>
            <p:cNvPr id="6" name="Straight Arrow Connector 5"/>
            <p:cNvCxnSpPr>
              <a:stCxn id="9" idx="2"/>
            </p:cNvCxnSpPr>
            <p:nvPr/>
          </p:nvCxnSpPr>
          <p:spPr>
            <a:xfrm>
              <a:off x="7850717" y="2630934"/>
              <a:ext cx="268816" cy="4041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578600" y="3369734"/>
              <a:ext cx="0" cy="237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277100" y="2323157"/>
              <a:ext cx="11472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solidFill>
                    <a:srgbClr val="FF0000"/>
                  </a:solidFill>
                </a:rPr>
                <a:t>Linear Model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578600" y="4001294"/>
              <a:ext cx="0" cy="291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238331" y="3549676"/>
              <a:ext cx="870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Binary Outcome</a:t>
              </a:r>
              <a:endParaRPr lang="en-US" sz="1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13197" y="2125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y</a:t>
              </a:r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44118" y="376754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7425267" y="3691467"/>
              <a:ext cx="0" cy="163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277100" y="3849707"/>
                  <a:ext cx="51668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charset="0"/>
                              </a:rPr>
                              <m:t>𝑛𝑒𝑤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100" y="3849707"/>
                  <a:ext cx="516680" cy="26161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/>
            <p:cNvSpPr/>
            <p:nvPr/>
          </p:nvSpPr>
          <p:spPr>
            <a:xfrm>
              <a:off x="7401049" y="3640667"/>
              <a:ext cx="59267" cy="5926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93186" y="3531800"/>
              <a:ext cx="1498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Prediction: Yes? No?</a:t>
              </a:r>
              <a:endParaRPr lang="en-US" sz="12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7460316" y="3670300"/>
              <a:ext cx="2120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213197" y="3035115"/>
              <a:ext cx="420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Yes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13196" y="4341639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</a:t>
              </a:r>
              <a:endParaRPr lang="en-US" sz="14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1" y="4444427"/>
            <a:ext cx="3153177" cy="21281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-235131"/>
            <a:ext cx="7886700" cy="1325563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1256" y="775063"/>
                <a:ext cx="8621485" cy="442395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a binary classification problem,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∈{0,1}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𝑂𝑑𝑑𝑠</m:t>
                    </m:r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 smtClean="0">
                        <a:latin typeface="Cambria Math" charset="0"/>
                      </a:rPr>
                      <m:t>𝑅𝑎𝑡𝑖𝑜</m:t>
                    </m:r>
                    <m:r>
                      <a:rPr lang="en-US" b="0" i="1" dirty="0" smtClean="0">
                        <a:latin typeface="Cambria Math" charset="0"/>
                      </a:rPr>
                      <m:t> (</m:t>
                    </m:r>
                    <m:r>
                      <a:rPr lang="en-US" b="0" i="1" dirty="0" smtClean="0">
                        <a:latin typeface="Cambria Math" charset="0"/>
                      </a:rPr>
                      <m:t>𝑂𝑅</m:t>
                    </m:r>
                    <m:r>
                      <a:rPr lang="en-US" b="0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is defined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𝑂𝑅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=1|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=0|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∈[0,∞)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 lvl="2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𝑂</m:t>
                    </m:r>
                    <m:r>
                      <a:rPr lang="en-US" b="0" i="1" dirty="0" smtClean="0">
                        <a:latin typeface="Cambria Math" charset="0"/>
                      </a:rPr>
                      <m:t>𝑅</m:t>
                    </m:r>
                    <m:r>
                      <a:rPr lang="en-US" b="0" i="1" dirty="0" smtClean="0">
                        <a:latin typeface="Cambria Math" charset="0"/>
                      </a:rPr>
                      <m:t>&gt;1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𝑌</m:t>
                    </m:r>
                    <m:r>
                      <a:rPr lang="en-US" i="1">
                        <a:latin typeface="Cambria Math" charset="0"/>
                      </a:rPr>
                      <m:t>=1|</m:t>
                    </m:r>
                    <m:r>
                      <a:rPr lang="en-US" b="1" i="1" smtClean="0">
                        <a:latin typeface="Cambria Math" charset="0"/>
                      </a:rPr>
                      <m:t>𝑿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is more likely to occur.</a:t>
                </a:r>
              </a:p>
              <a:p>
                <a:pPr lvl="2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𝑂𝑅</m:t>
                    </m:r>
                    <m:r>
                      <a:rPr lang="en-US" b="0" i="1" dirty="0" smtClean="0">
                        <a:latin typeface="Cambria Math" charset="0"/>
                      </a:rPr>
                      <m:t>&lt;</m:t>
                    </m:r>
                    <m:r>
                      <a:rPr lang="en-US" i="1" dirty="0"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𝑌</m:t>
                    </m:r>
                    <m:r>
                      <a:rPr lang="en-US" i="1">
                        <a:latin typeface="Cambria Math" charset="0"/>
                      </a:rPr>
                      <m:t>=0|</m:t>
                    </m:r>
                    <m:r>
                      <a:rPr lang="en-US" b="1" i="1">
                        <a:latin typeface="Cambria Math" charset="0"/>
                      </a:rPr>
                      <m:t>𝑿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is more likely to occur.</a:t>
                </a:r>
              </a:p>
              <a:p>
                <a:pPr lvl="1"/>
                <a:r>
                  <a:rPr lang="en-US" dirty="0" smtClean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𝑙𝑜𝑔𝑖𝑡</m:t>
                    </m:r>
                  </m:oMath>
                </a14:m>
                <a:r>
                  <a:rPr lang="en-US" dirty="0" smtClean="0"/>
                  <a:t> is defined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𝑙𝑜𝑔𝑖𝑡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𝑂𝑅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−∞,∞</m:t>
                        </m:r>
                      </m:e>
                    </m:d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i="1" dirty="0" smtClean="0"/>
                  <a:t>Logistic Regression</a:t>
                </a:r>
                <a:r>
                  <a:rPr lang="en-US" dirty="0" smtClean="0"/>
                  <a:t> is defined as regressing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𝑙𝑜𝑔𝑖𝑡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on independent variables,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𝑿</m:t>
                    </m:r>
                  </m:oMath>
                </a14:m>
                <a:r>
                  <a:rPr lang="en-US" dirty="0" smtClean="0"/>
                  <a:t>: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𝑙𝑜𝑔𝑖𝑡</m:t>
                    </m:r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is-I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𝑌</m:t>
                                    </m:r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=1</m:t>
                                    </m:r>
                                  </m:e>
                                  <m:e>
                                    <m:r>
                                      <a:rPr lang="en-US" sz="2000" b="1" i="1">
                                        <a:latin typeface="Cambria Math" charset="0"/>
                                      </a:rPr>
                                      <m:t>𝑿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000" i="1"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𝑌</m:t>
                                    </m:r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=0</m:t>
                                    </m:r>
                                  </m:e>
                                  <m:e>
                                    <m:r>
                                      <a:rPr lang="en-US" sz="2000" b="1" i="1">
                                        <a:latin typeface="Cambria Math" charset="0"/>
                                      </a:rPr>
                                      <m:t>𝑿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𝜷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000" b="1" i="1" smtClean="0">
                        <a:latin typeface="Cambria Math" charset="0"/>
                      </a:rPr>
                      <m:t>𝑿</m:t>
                    </m:r>
                    <m:r>
                      <a:rPr lang="en-US" sz="20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  <m:r>
                      <a:rPr lang="en-US" sz="2000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charset="0"/>
                          </a:rPr>
                          <m:t>𝑌</m:t>
                        </m:r>
                        <m:r>
                          <a:rPr lang="en-US" sz="2000" i="1">
                            <a:latin typeface="Cambria Math" charset="0"/>
                          </a:rPr>
                          <m:t>=1</m:t>
                        </m:r>
                      </m:e>
                      <m:e>
                        <m:r>
                          <a:rPr lang="en-US" sz="2000" b="1" i="1">
                            <a:latin typeface="Cambria Math" charset="0"/>
                          </a:rPr>
                          <m:t>𝑿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charset="0"/>
                          </a:rPr>
                          <m:t>exp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⁡(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𝜷</m:t>
                            </m:r>
                          </m:e>
                          <m:sup>
                            <m:r>
                              <a:rPr lang="en-US" sz="2000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1" i="1">
                            <a:latin typeface="Cambria Math" charset="0"/>
                          </a:rPr>
                          <m:t>𝑿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</a:rPr>
                      <m:t>𝑔</m:t>
                    </m:r>
                    <m:r>
                      <a:rPr lang="en-US" sz="2000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𝜷</m:t>
                        </m:r>
                      </m:e>
                      <m:sup>
                        <m:r>
                          <a:rPr lang="en-US" sz="2000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000" b="1" i="1">
                        <a:latin typeface="Cambria Math" charset="0"/>
                      </a:rPr>
                      <m:t>𝑿</m:t>
                    </m:r>
                    <m:r>
                      <a:rPr lang="en-US" sz="20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000" b="1" dirty="0" smtClean="0"/>
              </a:p>
              <a:p>
                <a:r>
                  <a:rPr lang="en-US" i="1" dirty="0" smtClean="0"/>
                  <a:t>Logistic function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𝑔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𝜷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1" i="1">
                        <a:latin typeface="Cambria Math" charset="0"/>
                      </a:rPr>
                      <m:t>𝑿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256" y="775063"/>
                <a:ext cx="8621485" cy="4423954"/>
              </a:xfrm>
              <a:blipFill rotWithShape="0">
                <a:blip r:embed="rId4"/>
                <a:stretch>
                  <a:fillRect l="-127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712" y="150017"/>
            <a:ext cx="7886700" cy="1325563"/>
          </a:xfrm>
        </p:spPr>
        <p:txBody>
          <a:bodyPr/>
          <a:lstStyle/>
          <a:p>
            <a:r>
              <a:rPr lang="en-US" dirty="0" smtClean="0"/>
              <a:t>Fitting Logistic Regression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6582" y="1649158"/>
                <a:ext cx="7680960" cy="40265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Objective</a:t>
                </a:r>
                <a:r>
                  <a:rPr lang="en-US" dirty="0"/>
                  <a:t> </a:t>
                </a:r>
                <a:r>
                  <a:rPr lang="en-US" dirty="0" smtClean="0"/>
                  <a:t>of model fitting:</a:t>
                </a:r>
              </a:p>
              <a:p>
                <a:r>
                  <a:rPr lang="en-US" dirty="0" smtClean="0"/>
                  <a:t>Given the data,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𝒀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…,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)′</m:t>
                    </m:r>
                  </m:oMath>
                </a14:m>
                <a:r>
                  <a:rPr lang="en-US" dirty="0" smtClean="0"/>
                  <a:t> to </a:t>
                </a:r>
                <a:r>
                  <a:rPr lang="en-US" b="1" dirty="0" smtClean="0"/>
                  <a:t>maximize the conditional log-likelihood</a:t>
                </a:r>
                <a:r>
                  <a:rPr lang="en-US" dirty="0" smtClean="0"/>
                  <a:t> of the data,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𝜷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ln</m:t>
                    </m:r>
                    <m:r>
                      <a:rPr lang="en-US" b="0" i="1" smtClean="0">
                        <a:latin typeface="Cambria Math" charset="0"/>
                      </a:rPr>
                      <m:t>⁡(</m:t>
                    </m:r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𝒀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>
                    <a:ea typeface="Cambria Math" charset="0"/>
                    <a:cs typeface="Cambria Math" charset="0"/>
                  </a:rPr>
                  <a:t>Formally, we want to optimize: </a:t>
                </a:r>
                <a:br>
                  <a:rPr lang="en-US" dirty="0" smtClean="0">
                    <a:ea typeface="Cambria Math" charset="0"/>
                    <a:cs typeface="Cambria Math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𝑎𝑟𝑔𝑚𝑎𝑥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𝜷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𝜷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}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6582" y="1649158"/>
                <a:ext cx="7680960" cy="4026538"/>
              </a:xfrm>
              <a:blipFill rotWithShape="0">
                <a:blip r:embed="rId3"/>
                <a:stretch>
                  <a:fillRect l="-1429" t="-2424" r="-2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0022"/>
            <a:ext cx="9144000" cy="2530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802" y="126170"/>
            <a:ext cx="7886700" cy="1325563"/>
          </a:xfrm>
        </p:spPr>
        <p:txBody>
          <a:bodyPr/>
          <a:lstStyle/>
          <a:p>
            <a:r>
              <a:rPr lang="en-US" dirty="0" smtClean="0"/>
              <a:t>Fitting Logistic Regression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6116" y="1494607"/>
                <a:ext cx="8671768" cy="283405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ea typeface="Cambria Math" charset="0"/>
                    <a:cs typeface="Cambria Math" charset="0"/>
                  </a:rPr>
                  <a:t>Objective: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𝑎𝑟𝑔𝑚𝑎𝑥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𝜷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𝜷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r>
                  <a:rPr lang="en-US" i="1" dirty="0" smtClean="0"/>
                  <a:t>Gradient Ascent</a:t>
                </a:r>
                <a:r>
                  <a:rPr lang="en-US" dirty="0" smtClean="0"/>
                  <a:t> can be used for optimization:</a:t>
                </a:r>
              </a:p>
              <a:p>
                <a:pPr lvl="1"/>
                <a:r>
                  <a:rPr lang="en-US" dirty="0" smtClean="0"/>
                  <a:t>Gradient: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ℓ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𝜷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sz="2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𝜷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Gradient Ascent is iteratively updating until convergence: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+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ℓ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,where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=1/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ℓ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′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 smtClean="0"/>
                  <a:t>, known as </a:t>
                </a:r>
                <a:r>
                  <a:rPr lang="en-US" b="1" dirty="0" smtClean="0"/>
                  <a:t>Newton’s method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Illustration of Newton’s Method: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116" y="1494607"/>
                <a:ext cx="8671768" cy="2834057"/>
              </a:xfrm>
              <a:blipFill rotWithShape="0">
                <a:blip r:embed="rId4"/>
                <a:stretch>
                  <a:fillRect l="-1266" t="-4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62600" y="5907617"/>
                <a:ext cx="925125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𝑖𝑛𝑖𝑡𝑖𝑎𝑙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907617"/>
                <a:ext cx="925125" cy="378245"/>
              </a:xfrm>
              <a:prstGeom prst="rect">
                <a:avLst/>
              </a:prstGeom>
              <a:blipFill rotWithShape="0">
                <a:blip r:embed="rId5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53467" y="5907617"/>
                <a:ext cx="4913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467" y="5907617"/>
                <a:ext cx="49135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71733" y="6226991"/>
                <a:ext cx="4913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33" y="6226991"/>
                <a:ext cx="49135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6815659" y="6231469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96461" y="6231467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28052" y="6231466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336"/>
            <a:ext cx="7886700" cy="897467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</a:t>
            </a:r>
            <a:r>
              <a:rPr lang="en-US" smtClean="0"/>
              <a:t>: Making Predictions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93803"/>
            <a:ext cx="7886700" cy="122167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5C8B-076C-4DC7-A6D2-5B84D1C08386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24055"/>
            <a:ext cx="8092464" cy="339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3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1606</TotalTime>
  <Words>1294</Words>
  <Application>Microsoft Office PowerPoint</Application>
  <PresentationFormat>On-screen Show (4:3)</PresentationFormat>
  <Paragraphs>266</Paragraphs>
  <Slides>27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Chart</vt:lpstr>
      <vt:lpstr>Logistic Regression &amp; Elastic Net</vt:lpstr>
      <vt:lpstr>Outline</vt:lpstr>
      <vt:lpstr>Outline</vt:lpstr>
      <vt:lpstr>Why use Logistic Regression?</vt:lpstr>
      <vt:lpstr>Limitations with Linear Regression</vt:lpstr>
      <vt:lpstr>Logistic Regression</vt:lpstr>
      <vt:lpstr>Fitting Logistic Regression Models</vt:lpstr>
      <vt:lpstr>Fitting Logistic Regression Models</vt:lpstr>
      <vt:lpstr>Application: Making Predictions</vt:lpstr>
      <vt:lpstr>Logistic Regression with More than Two Classes</vt:lpstr>
      <vt:lpstr>Outline</vt:lpstr>
      <vt:lpstr>Regularization: Motivation</vt:lpstr>
      <vt:lpstr>Regularization Methods</vt:lpstr>
      <vt:lpstr>Ridge Regression</vt:lpstr>
      <vt:lpstr>Least Absolute Shrinkage and Selection Operator (LASSO)</vt:lpstr>
      <vt:lpstr>Comparing Ridge and LASSO</vt:lpstr>
      <vt:lpstr>Elastic Net</vt:lpstr>
      <vt:lpstr>Elastic Net Application</vt:lpstr>
      <vt:lpstr>Elastic Net Application</vt:lpstr>
      <vt:lpstr>Elastic Net v.s. LASSO: A Simple Illustration</vt:lpstr>
      <vt:lpstr>Elastic Net v.s. LASSO: Solution Paths</vt:lpstr>
      <vt:lpstr>Elastic Net Extensions: Constructing Portfolios </vt:lpstr>
      <vt:lpstr>Elastic Net Extensions: Sparse PCA</vt:lpstr>
      <vt:lpstr>Elastic Net Extensions: Kernel Elastic Net</vt:lpstr>
      <vt:lpstr>Outline</vt:lpstr>
      <vt:lpstr>Conclusion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&amp; Elastic Net</dc:title>
  <dc:creator>Li, Weifeng - (weifengli)</dc:creator>
  <cp:lastModifiedBy>Li, Weifeng - (weifengli)</cp:lastModifiedBy>
  <cp:revision>338</cp:revision>
  <dcterms:created xsi:type="dcterms:W3CDTF">2015-12-01T20:47:21Z</dcterms:created>
  <dcterms:modified xsi:type="dcterms:W3CDTF">2016-01-29T04:09:11Z</dcterms:modified>
</cp:coreProperties>
</file>