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6" r:id="rId3"/>
    <p:sldId id="281" r:id="rId4"/>
    <p:sldId id="282" r:id="rId5"/>
    <p:sldId id="314" r:id="rId6"/>
    <p:sldId id="315" r:id="rId7"/>
    <p:sldId id="326" r:id="rId8"/>
    <p:sldId id="298" r:id="rId9"/>
    <p:sldId id="299" r:id="rId10"/>
    <p:sldId id="329" r:id="rId11"/>
    <p:sldId id="300" r:id="rId12"/>
    <p:sldId id="301" r:id="rId13"/>
    <p:sldId id="302" r:id="rId14"/>
    <p:sldId id="303" r:id="rId15"/>
    <p:sldId id="304" r:id="rId16"/>
    <p:sldId id="261" r:id="rId17"/>
    <p:sldId id="262" r:id="rId18"/>
    <p:sldId id="305" r:id="rId19"/>
    <p:sldId id="327" r:id="rId20"/>
    <p:sldId id="271" r:id="rId21"/>
    <p:sldId id="283" r:id="rId22"/>
    <p:sldId id="272" r:id="rId23"/>
    <p:sldId id="284" r:id="rId24"/>
    <p:sldId id="288" r:id="rId25"/>
    <p:sldId id="289" r:id="rId26"/>
    <p:sldId id="333" r:id="rId27"/>
    <p:sldId id="290" r:id="rId28"/>
    <p:sldId id="336" r:id="rId29"/>
    <p:sldId id="338" r:id="rId30"/>
    <p:sldId id="337" r:id="rId31"/>
    <p:sldId id="291" r:id="rId32"/>
    <p:sldId id="286" r:id="rId33"/>
    <p:sldId id="293" r:id="rId34"/>
    <p:sldId id="292" r:id="rId35"/>
    <p:sldId id="341" r:id="rId36"/>
    <p:sldId id="342" r:id="rId37"/>
    <p:sldId id="344" r:id="rId38"/>
    <p:sldId id="348" r:id="rId39"/>
    <p:sldId id="350" r:id="rId40"/>
    <p:sldId id="349" r:id="rId41"/>
    <p:sldId id="274" r:id="rId42"/>
    <p:sldId id="307" r:id="rId43"/>
    <p:sldId id="335" r:id="rId44"/>
    <p:sldId id="273" r:id="rId45"/>
    <p:sldId id="294" r:id="rId46"/>
    <p:sldId id="296" r:id="rId47"/>
    <p:sldId id="295" r:id="rId48"/>
    <p:sldId id="297" r:id="rId49"/>
    <p:sldId id="287" r:id="rId50"/>
    <p:sldId id="332" r:id="rId51"/>
    <p:sldId id="275" r:id="rId52"/>
    <p:sldId id="276" r:id="rId53"/>
    <p:sldId id="277" r:id="rId54"/>
    <p:sldId id="278" r:id="rId55"/>
    <p:sldId id="279" r:id="rId56"/>
    <p:sldId id="328" r:id="rId57"/>
    <p:sldId id="320" r:id="rId58"/>
    <p:sldId id="334" r:id="rId59"/>
    <p:sldId id="325" r:id="rId60"/>
    <p:sldId id="32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83405" autoAdjust="0"/>
  </p:normalViewPr>
  <p:slideViewPr>
    <p:cSldViewPr snapToGrid="0">
      <p:cViewPr varScale="1">
        <p:scale>
          <a:sx n="66" d="100"/>
          <a:sy n="66" d="100"/>
        </p:scale>
        <p:origin x="6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7ADB-C186-674E-A6E1-458756705D7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A0E90-4637-3441-B750-1ACC583F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5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is has a variety of applications, such as:</a:t>
            </a:r>
          </a:p>
          <a:p>
            <a:pPr lvl="1"/>
            <a:r>
              <a:rPr lang="en-US" dirty="0" smtClean="0"/>
              <a:t>Determining whether a website is phishing or legit</a:t>
            </a:r>
          </a:p>
          <a:p>
            <a:pPr lvl="1"/>
            <a:r>
              <a:rPr lang="en-US" dirty="0" smtClean="0"/>
              <a:t>Categorizing news stories as finance, weather, sports, etc.</a:t>
            </a:r>
          </a:p>
          <a:p>
            <a:pPr lvl="1"/>
            <a:r>
              <a:rPr lang="en-US" dirty="0" smtClean="0"/>
              <a:t>Classifying unknown source code into their programming language</a:t>
            </a:r>
          </a:p>
          <a:p>
            <a:pPr lvl="1"/>
            <a:r>
              <a:rPr lang="en-US" dirty="0" smtClean="0"/>
              <a:t>Determining whether a tumor cell is benign or malicious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74C17-D1B9-4635-8089-990B4D47D98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1BAF-BF29-46D2-A926-1185CEF7373C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3BA0-F65E-4A81-9A99-25EA6EE797A8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3096-1411-4EB0-8D31-53136BFA5BAD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313-8BD7-488D-A404-030CD8F23CA3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AB9-B1E0-476F-B5FF-F4C5318579C3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E78B-B493-44A7-8CE5-76B2008D252C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8DDA-A1DE-4B01-8F95-67568D0B430E}" type="datetime1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58D-CBB5-41F6-A509-6C0DAE01EB94}" type="datetime1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BBC-AD7C-4642-8020-4BE2BB642C4F}" type="datetime1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CF6-3365-4E78-B7CC-2A0D5D1BE765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4D67-5D67-42BE-8455-6E8B6B2DC79B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6CE-147B-4F48-9474-90CFB400F219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Predictive Analytics: Regression &amp; Classification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Weifeng Li, Sagar </a:t>
            </a:r>
            <a:r>
              <a:rPr lang="en-US" dirty="0" err="1"/>
              <a:t>Samtani</a:t>
            </a:r>
            <a:r>
              <a:rPr lang="en-US" dirty="0"/>
              <a:t> and </a:t>
            </a:r>
            <a:r>
              <a:rPr lang="en-US" dirty="0" err="1"/>
              <a:t>Hsinchun</a:t>
            </a:r>
            <a:r>
              <a:rPr lang="en-US" dirty="0"/>
              <a:t> </a:t>
            </a:r>
            <a:r>
              <a:rPr lang="en-US" dirty="0" smtClean="0"/>
              <a:t>Chen</a:t>
            </a:r>
          </a:p>
          <a:p>
            <a:r>
              <a:rPr lang="en-US" dirty="0" smtClean="0"/>
              <a:t>Spring 2016</a:t>
            </a:r>
          </a:p>
          <a:p>
            <a:r>
              <a:rPr lang="en-US" b="1" dirty="0" smtClean="0"/>
              <a:t>Acknowledgements:</a:t>
            </a:r>
            <a:r>
              <a:rPr lang="en-US" dirty="0" smtClean="0"/>
              <a:t> Cynthia </a:t>
            </a:r>
            <a:r>
              <a:rPr lang="en-US" dirty="0" err="1" smtClean="0"/>
              <a:t>Rudin</a:t>
            </a:r>
            <a:r>
              <a:rPr lang="en-US" dirty="0" smtClean="0"/>
              <a:t>, Hastie &amp; </a:t>
            </a:r>
            <a:r>
              <a:rPr lang="en-US" dirty="0" err="1" smtClean="0"/>
              <a:t>Tibshirani</a:t>
            </a:r>
            <a:endParaRPr lang="en-US" dirty="0" smtClean="0"/>
          </a:p>
          <a:p>
            <a:r>
              <a:rPr lang="en-US" dirty="0" smtClean="0"/>
              <a:t>Michael Crawford – San Jose State University</a:t>
            </a:r>
          </a:p>
          <a:p>
            <a:r>
              <a:rPr lang="en-US" dirty="0" smtClean="0"/>
              <a:t>Pier Luca </a:t>
            </a:r>
            <a:r>
              <a:rPr lang="en-US" dirty="0" err="1" smtClean="0"/>
              <a:t>Lanzi</a:t>
            </a:r>
            <a:r>
              <a:rPr lang="en-US" dirty="0" smtClean="0"/>
              <a:t> – </a:t>
            </a:r>
            <a:r>
              <a:rPr lang="en-US" dirty="0" err="1" smtClean="0"/>
              <a:t>Politecnico</a:t>
            </a:r>
            <a:r>
              <a:rPr lang="en-US" dirty="0" smtClean="0"/>
              <a:t> di Milano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2" y="1463196"/>
            <a:ext cx="8126976" cy="5075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7144"/>
            <a:ext cx="7886700" cy="5649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89"/>
            <a:ext cx="7886700" cy="1325563"/>
          </a:xfrm>
        </p:spPr>
        <p:txBody>
          <a:bodyPr/>
          <a:lstStyle/>
          <a:p>
            <a:r>
              <a:rPr lang="en-US" dirty="0" smtClean="0"/>
              <a:t>Estimation of the Parameters by Least Squares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the Accuracy of the Coefficient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0"/>
            <a:ext cx="7886700" cy="44393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5"/>
            <a:ext cx="7886700" cy="1325563"/>
          </a:xfrm>
        </p:spPr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14399"/>
            <a:ext cx="7887781" cy="58088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1"/>
            <a:ext cx="7886700" cy="35728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38180"/>
            <a:ext cx="7886700" cy="563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Model Evaluation: Assessing the Overall Accuracy of the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linear regression models the relationship between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or more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explanatory variables (i.e., predictors or independent variables) and a response variable (i.e., dependent variable.)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linear regression models can be used for predicting response variable that has range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75360"/>
          </a:xfrm>
        </p:spPr>
        <p:txBody>
          <a:bodyPr/>
          <a:lstStyle/>
          <a:p>
            <a:r>
              <a:rPr lang="en-US" dirty="0" smtClean="0"/>
              <a:t>Multiple Linear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75360"/>
                <a:ext cx="7886700" cy="50321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a multiple regression model can be written as,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dependent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intercept,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predictors,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coefficients to be estimated,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error term, which represents the randomness that the model does not capture.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Predictors do not have to be raw observables,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charset="0"/>
                      </a:rPr>
                      <m:t>𝐳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rather, they can be functions of raw observables: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𝒛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exp</m:t>
                    </m:r>
                    <m:r>
                      <a:rPr lang="en-US" b="0" i="1" smtClean="0">
                        <a:latin typeface="Cambria Math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etc.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time series model, predictors can also be lagged dependent variables.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linear regression model assumes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make sure the intercept captures the deviation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Strong assumptions on the distribution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(often Gaussian) can also be imposed.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75360"/>
                <a:ext cx="7886700" cy="5032150"/>
              </a:xfrm>
              <a:blipFill rotWithShape="0">
                <a:blip r:embed="rId2"/>
                <a:stretch>
                  <a:fillRect l="-773" t="-133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Interpreting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0"/>
            <a:ext cx="7895353" cy="42485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regression, hypothesis testing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b="1" dirty="0" smtClean="0"/>
              <a:t>Classification</a:t>
            </a:r>
          </a:p>
          <a:p>
            <a:pPr lvl="1"/>
            <a:r>
              <a:rPr lang="en-US" b="1" dirty="0" smtClean="0"/>
              <a:t>Decision Tree</a:t>
            </a:r>
          </a:p>
          <a:p>
            <a:pPr lvl="1"/>
            <a:r>
              <a:rPr lang="en-US" b="1" dirty="0" smtClean="0"/>
              <a:t>Random Forest</a:t>
            </a:r>
          </a:p>
          <a:p>
            <a:pPr lvl="1"/>
            <a:r>
              <a:rPr lang="en-US" b="1" dirty="0"/>
              <a:t>Naïve </a:t>
            </a:r>
            <a:r>
              <a:rPr lang="en-US" b="1" dirty="0" smtClean="0"/>
              <a:t>Bayes</a:t>
            </a:r>
          </a:p>
          <a:p>
            <a:pPr lvl="1"/>
            <a:r>
              <a:rPr lang="en-US" b="1" dirty="0" smtClean="0"/>
              <a:t>K Nearest Neighbor</a:t>
            </a:r>
          </a:p>
          <a:p>
            <a:pPr lvl="1"/>
            <a:r>
              <a:rPr lang="en-US" b="1" dirty="0" smtClean="0"/>
              <a:t>Support Vector Machine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metrics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 and Resources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and Motivation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erminology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Linear regression, hypothesis testing</a:t>
            </a:r>
          </a:p>
          <a:p>
            <a:pPr lvl="1"/>
            <a:r>
              <a:rPr lang="en-US" dirty="0" smtClean="0"/>
              <a:t>Multiple linear regression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/>
              <a:t>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r>
              <a:rPr lang="en-US" dirty="0" smtClean="0"/>
              <a:t>Evaluation metrics</a:t>
            </a:r>
          </a:p>
          <a:p>
            <a:r>
              <a:rPr lang="en-US" dirty="0" smtClean="0"/>
              <a:t>Conclusion and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two-step process: a </a:t>
            </a:r>
            <a:r>
              <a:rPr lang="en-US" b="1" dirty="0" smtClean="0"/>
              <a:t>model construction (learning) </a:t>
            </a:r>
            <a:r>
              <a:rPr lang="en-US" dirty="0" smtClean="0"/>
              <a:t>phase, and a </a:t>
            </a:r>
            <a:r>
              <a:rPr lang="en-US" b="1" dirty="0" smtClean="0"/>
              <a:t>model usage (applying) </a:t>
            </a:r>
            <a:r>
              <a:rPr lang="en-US" dirty="0" smtClean="0"/>
              <a:t>phase.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model construction, we describe a set of pre-determined classes:</a:t>
            </a:r>
          </a:p>
          <a:p>
            <a:pPr lvl="1"/>
            <a:r>
              <a:rPr lang="en-US" dirty="0" smtClean="0"/>
              <a:t>Each record is assumed to belong to a predefined class based on its features</a:t>
            </a:r>
          </a:p>
          <a:p>
            <a:pPr lvl="1"/>
            <a:r>
              <a:rPr lang="en-US" dirty="0" smtClean="0"/>
              <a:t>The set of records is used for model construction is a </a:t>
            </a:r>
            <a:r>
              <a:rPr lang="en-US" b="1" u="sng" dirty="0" smtClean="0"/>
              <a:t>training set</a:t>
            </a:r>
          </a:p>
          <a:p>
            <a:pPr lvl="1"/>
            <a:endParaRPr lang="en-US" b="1" u="sng" dirty="0" smtClean="0"/>
          </a:p>
          <a:p>
            <a:r>
              <a:rPr lang="en-US" dirty="0" smtClean="0"/>
              <a:t>The trained model is then applied to </a:t>
            </a:r>
            <a:r>
              <a:rPr lang="en-US" b="1" dirty="0" smtClean="0"/>
              <a:t>unseen data </a:t>
            </a:r>
            <a:r>
              <a:rPr lang="en-US" dirty="0" smtClean="0"/>
              <a:t>to classify those records into the predefined classes.</a:t>
            </a:r>
          </a:p>
          <a:p>
            <a:pPr lvl="1"/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odel should fit well to training data and have strong predictive power. </a:t>
            </a:r>
          </a:p>
          <a:p>
            <a:pPr lvl="1"/>
            <a:r>
              <a:rPr lang="en-US" dirty="0" smtClean="0"/>
              <a:t>Do NOT want to </a:t>
            </a:r>
            <a:r>
              <a:rPr lang="en-US" dirty="0" err="1" smtClean="0"/>
              <a:t>overfit</a:t>
            </a:r>
            <a:r>
              <a:rPr lang="en-US" dirty="0" smtClean="0"/>
              <a:t> a model, as that results in low predictive power.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1825625"/>
            <a:ext cx="8061325" cy="45438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no “best” method. Methods can be selected based on metrics (accuracy, precision, recall, F-measure), speed, robustness, scalability, and robustness</a:t>
            </a:r>
            <a:r>
              <a:rPr lang="en-US" sz="2400" dirty="0" smtClean="0"/>
              <a:t>.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sz="2400" dirty="0"/>
              <a:t>We will cover some of the more classic and state-of-the-art techniques in the following </a:t>
            </a:r>
            <a:r>
              <a:rPr lang="en-US" sz="2400" dirty="0" smtClean="0"/>
              <a:t>slides, including:</a:t>
            </a:r>
          </a:p>
          <a:p>
            <a:pPr lvl="1"/>
            <a:r>
              <a:rPr lang="en-US" sz="2400" dirty="0" smtClean="0"/>
              <a:t>Decision Tree</a:t>
            </a:r>
          </a:p>
          <a:p>
            <a:pPr lvl="1"/>
            <a:r>
              <a:rPr lang="en-US" sz="2400" dirty="0"/>
              <a:t>Random </a:t>
            </a:r>
            <a:r>
              <a:rPr lang="en-US" sz="2400" dirty="0" smtClean="0"/>
              <a:t>Forest</a:t>
            </a:r>
          </a:p>
          <a:p>
            <a:pPr lvl="1"/>
            <a:r>
              <a:rPr lang="en-US" sz="2400" dirty="0"/>
              <a:t>Naïve </a:t>
            </a:r>
            <a:r>
              <a:rPr lang="en-US" sz="2400" dirty="0" smtClean="0"/>
              <a:t>Bayes</a:t>
            </a:r>
          </a:p>
          <a:p>
            <a:pPr lvl="1"/>
            <a:r>
              <a:rPr lang="en-US" sz="2400" dirty="0" smtClean="0"/>
              <a:t>K-Nearest Neighbor</a:t>
            </a:r>
          </a:p>
          <a:p>
            <a:pPr lvl="1"/>
            <a:r>
              <a:rPr lang="en-US" sz="2400" dirty="0" smtClean="0"/>
              <a:t>Support Vector Machine (SVM)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a tree-structured plan of a set of attributes to test in order to predict the output.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5570"/>
            <a:ext cx="3028950" cy="3299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2725616"/>
            <a:ext cx="3627320" cy="2792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5834063"/>
            <a:ext cx="2143125" cy="685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 – Example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0373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top most node in a tree is the root node. 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An internal node is a test on an attribute</a:t>
            </a:r>
            <a:r>
              <a:rPr lang="en-US" sz="24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leaf node represents a class label.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branch represents the outcome of the test.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159732"/>
            <a:ext cx="4165193" cy="33013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algorithms to build a Decision Tree (ID3, C4.5, CART, SLIQ, SPRINT,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algorithm (greedy)</a:t>
            </a:r>
          </a:p>
          <a:p>
            <a:pPr lvl="1"/>
            <a:r>
              <a:rPr lang="en-US" dirty="0" smtClean="0"/>
              <a:t>Tree is constructed in a top-down recursive divide-and-conquer manner</a:t>
            </a:r>
          </a:p>
          <a:p>
            <a:pPr lvl="1"/>
            <a:r>
              <a:rPr lang="en-US" dirty="0" smtClean="0"/>
              <a:t>At start all the training records are at the root</a:t>
            </a:r>
          </a:p>
          <a:p>
            <a:pPr lvl="1"/>
            <a:r>
              <a:rPr lang="en-US" dirty="0" smtClean="0"/>
              <a:t>Splitting attributes (and their split conditions, if needed) are selected on the basis of a heuristic or statistical measure (Attribute Selection Measure)</a:t>
            </a:r>
          </a:p>
          <a:p>
            <a:pPr lvl="1"/>
            <a:r>
              <a:rPr lang="en-US" dirty="0" smtClean="0"/>
              <a:t>Records are partitioned recursively based on splitting attribute and its condition</a:t>
            </a:r>
          </a:p>
          <a:p>
            <a:pPr lvl="1"/>
            <a:endParaRPr lang="en-US" dirty="0"/>
          </a:p>
          <a:p>
            <a:r>
              <a:rPr lang="en-US" dirty="0" smtClean="0"/>
              <a:t>When to stop partitioning?</a:t>
            </a:r>
          </a:p>
          <a:p>
            <a:pPr lvl="1"/>
            <a:r>
              <a:rPr lang="en-US" dirty="0" smtClean="0"/>
              <a:t>All records for a given node belong to the same class</a:t>
            </a:r>
          </a:p>
          <a:p>
            <a:pPr lvl="1"/>
            <a:r>
              <a:rPr lang="en-US" dirty="0" smtClean="0"/>
              <a:t>There are no remaining attributes for further partitioning</a:t>
            </a:r>
          </a:p>
          <a:p>
            <a:pPr lvl="1"/>
            <a:r>
              <a:rPr lang="en-US" dirty="0" smtClean="0"/>
              <a:t>There are no records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1) Establish Classification Attribute (in Table R)</a:t>
            </a:r>
          </a:p>
          <a:p>
            <a:r>
              <a:rPr lang="en-US" altLang="en-US" sz="2400" dirty="0"/>
              <a:t>2) Compute Classification Entropy.</a:t>
            </a:r>
          </a:p>
          <a:p>
            <a:r>
              <a:rPr lang="en-US" altLang="en-US" sz="2400" dirty="0"/>
              <a:t>3) For each attribute in R, calculate Information Gain using classification attribute.</a:t>
            </a:r>
          </a:p>
          <a:p>
            <a:r>
              <a:rPr lang="en-US" altLang="en-US" sz="2400" dirty="0"/>
              <a:t>4) Select Attribute with the highest gain to be the next Node in the tree (starting from the Root node).</a:t>
            </a:r>
          </a:p>
          <a:p>
            <a:r>
              <a:rPr lang="en-US" altLang="en-US" sz="2400" dirty="0"/>
              <a:t>5) Remove Node Attribute, creating reduced table R</a:t>
            </a:r>
            <a:r>
              <a:rPr lang="en-US" altLang="en-US" sz="2400" baseline="-25000" dirty="0"/>
              <a:t>S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6) Repeat steps 3-5 until all attributes have been used, or the same classification value remains for all rows in the reduced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Decision Tree – Splitting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187"/>
            <a:ext cx="7886700" cy="4351338"/>
          </a:xfrm>
        </p:spPr>
        <p:txBody>
          <a:bodyPr/>
          <a:lstStyle/>
          <a:p>
            <a:r>
              <a:rPr lang="en-US" dirty="0" smtClean="0"/>
              <a:t>Selecting the best splitting attribute depends on the attribute type (categorical vs continuous) and number of ways to split (2-way split, multi-way split).</a:t>
            </a:r>
          </a:p>
          <a:p>
            <a:pPr lvl="1"/>
            <a:endParaRPr lang="en-US" dirty="0"/>
          </a:p>
          <a:p>
            <a:r>
              <a:rPr lang="en-US" dirty="0" smtClean="0"/>
              <a:t>We want to use a purity function (summarized below) that will help us to choose the best splitting attribute. </a:t>
            </a:r>
          </a:p>
          <a:p>
            <a:pPr lvl="1"/>
            <a:r>
              <a:rPr lang="en-US" dirty="0" smtClean="0"/>
              <a:t>WEKA will allow you to choose your desired measure. 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12736"/>
              </p:ext>
            </p:extLst>
          </p:nvPr>
        </p:nvGraphicFramePr>
        <p:xfrm>
          <a:off x="304798" y="3580226"/>
          <a:ext cx="8534404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7"/>
                <a:gridCol w="2830285"/>
                <a:gridCol w="2133601"/>
                <a:gridCol w="2133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Measure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Cons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Information Gain (ID3/C4.5)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Chooses</a:t>
                      </a:r>
                      <a:r>
                        <a:rPr lang="en-US" sz="1400" baseline="0" dirty="0" smtClean="0"/>
                        <a:t> the attribute with the lowest amount of entropy (i.e., uncertainty) to classify a record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Fast, works well with</a:t>
                      </a:r>
                      <a:r>
                        <a:rPr lang="en-US" sz="1400" baseline="0" dirty="0" smtClean="0"/>
                        <a:t> few multivalued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Biased towards multivalued attributes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Gain Ratio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Modification</a:t>
                      </a:r>
                      <a:r>
                        <a:rPr lang="en-US" sz="1400" baseline="0" dirty="0" smtClean="0"/>
                        <a:t> to Info gain that reduces its bias on high-branch attributes. Takes into account branch sizes.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More robust than</a:t>
                      </a:r>
                      <a:r>
                        <a:rPr lang="en-US" sz="1400" baseline="0" dirty="0" smtClean="0"/>
                        <a:t> Information Gain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Prefers unbalanced splits in which one partition</a:t>
                      </a:r>
                      <a:r>
                        <a:rPr lang="en-US" sz="1400" baseline="0" dirty="0" smtClean="0"/>
                        <a:t> is much smaller than the others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Gini Index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in CART,</a:t>
                      </a:r>
                      <a:r>
                        <a:rPr lang="en-US" sz="1400" baseline="0" dirty="0" smtClean="0"/>
                        <a:t> SLIQ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Golden standard in economics</a:t>
                      </a:r>
                    </a:p>
                    <a:p>
                      <a:r>
                        <a:rPr lang="en-US" sz="1400" dirty="0" smtClean="0"/>
                        <a:t>Incorporates 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Biased</a:t>
                      </a:r>
                      <a:r>
                        <a:rPr lang="en-US" sz="1400" baseline="0" dirty="0" smtClean="0"/>
                        <a:t> towards multivalued attributes, has difficulty when # of classes is large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43175"/>
            <a:ext cx="7086600" cy="405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2" y="1674812"/>
            <a:ext cx="2924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</a:t>
            </a:r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0" y="1900680"/>
            <a:ext cx="8053001" cy="44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recent years, there has been a growing emphasis for </a:t>
            </a:r>
            <a:r>
              <a:rPr lang="en-US" sz="2000" dirty="0" smtClean="0"/>
              <a:t>researchers </a:t>
            </a:r>
            <a:r>
              <a:rPr lang="en-US" sz="2000" dirty="0"/>
              <a:t>and practitioners alike to be able to “predict” the future based on past data. </a:t>
            </a:r>
          </a:p>
          <a:p>
            <a:pPr lvl="1"/>
            <a:endParaRPr lang="en-US" sz="1600" dirty="0"/>
          </a:p>
          <a:p>
            <a:r>
              <a:rPr lang="en-US" sz="2000" dirty="0"/>
              <a:t>T</a:t>
            </a:r>
            <a:r>
              <a:rPr lang="en-US" sz="2000" dirty="0" smtClean="0"/>
              <a:t>hese slides present two standard “</a:t>
            </a:r>
            <a:r>
              <a:rPr lang="en-US" sz="2000" dirty="0"/>
              <a:t>predictive analytics” </a:t>
            </a:r>
            <a:r>
              <a:rPr lang="en-US" sz="2000" dirty="0" smtClean="0"/>
              <a:t>approaches:</a:t>
            </a:r>
            <a:endParaRPr lang="en-US" sz="2000" dirty="0"/>
          </a:p>
          <a:p>
            <a:pPr lvl="1"/>
            <a:r>
              <a:rPr lang="en-US" sz="1600" dirty="0"/>
              <a:t>Regression – given a set of attributes, predict the </a:t>
            </a:r>
            <a:r>
              <a:rPr lang="en-US" sz="1600" b="1" dirty="0"/>
              <a:t>value</a:t>
            </a:r>
            <a:r>
              <a:rPr lang="en-US" sz="1600" dirty="0"/>
              <a:t> for a record </a:t>
            </a:r>
          </a:p>
          <a:p>
            <a:pPr lvl="1"/>
            <a:r>
              <a:rPr lang="en-US" sz="1600" dirty="0"/>
              <a:t>Classification – given a set of attributes, predict the </a:t>
            </a:r>
            <a:r>
              <a:rPr lang="en-US" sz="1600" b="1" dirty="0"/>
              <a:t>label (i.e., class)</a:t>
            </a:r>
            <a:r>
              <a:rPr lang="en-US" sz="1600" dirty="0"/>
              <a:t> for the record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010569"/>
            <a:ext cx="6048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Decision Tree - Pruning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issue with Decision Tree is overfitting. To address such an issue, we can apply pre and post-pruning rules. </a:t>
            </a:r>
          </a:p>
          <a:p>
            <a:pPr lvl="1"/>
            <a:r>
              <a:rPr lang="en-US" dirty="0" smtClean="0"/>
              <a:t>WEKA will give you these options. </a:t>
            </a:r>
          </a:p>
          <a:p>
            <a:pPr lvl="1"/>
            <a:endParaRPr lang="en-US" dirty="0"/>
          </a:p>
          <a:p>
            <a:r>
              <a:rPr lang="en-US" dirty="0" smtClean="0"/>
              <a:t>Pre-pruning – stop the algorithm before it becomes a full tree. Typical stopping conditions for a node include:</a:t>
            </a:r>
          </a:p>
          <a:p>
            <a:pPr lvl="1"/>
            <a:r>
              <a:rPr lang="en-US" dirty="0" smtClean="0"/>
              <a:t>Stop if all records for a given node belong to the same class</a:t>
            </a:r>
          </a:p>
          <a:p>
            <a:pPr lvl="1"/>
            <a:r>
              <a:rPr lang="en-US" dirty="0" smtClean="0"/>
              <a:t>Stop if there are no remaining attributes for further partitioning</a:t>
            </a:r>
          </a:p>
          <a:p>
            <a:pPr lvl="1"/>
            <a:r>
              <a:rPr lang="en-US" dirty="0" smtClean="0"/>
              <a:t>Stop if there are no records left</a:t>
            </a:r>
          </a:p>
          <a:p>
            <a:pPr lvl="1"/>
            <a:endParaRPr lang="en-US" dirty="0"/>
          </a:p>
          <a:p>
            <a:r>
              <a:rPr lang="en-US" dirty="0" smtClean="0"/>
              <a:t>Post-pruning – grow the tree to its entirety.</a:t>
            </a:r>
          </a:p>
          <a:p>
            <a:pPr lvl="1"/>
            <a:r>
              <a:rPr lang="en-US" dirty="0" smtClean="0"/>
              <a:t>Trim the nodes of the tree in a bottom-up fashion</a:t>
            </a:r>
          </a:p>
          <a:p>
            <a:pPr lvl="1"/>
            <a:r>
              <a:rPr lang="en-US" dirty="0" smtClean="0"/>
              <a:t>If error improves after trimming, replace sub-tree by a leaf node</a:t>
            </a:r>
          </a:p>
          <a:p>
            <a:pPr lvl="1"/>
            <a:r>
              <a:rPr lang="en-US" dirty="0" smtClean="0"/>
              <a:t>Class label of leaf is determined from majority class of records in sub-tree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 – Bagging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Random Forest, we must first understand “bagging.”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Bagging is the idea wherein a classifier is made up of many individual classifiers from the same family. </a:t>
            </a:r>
          </a:p>
          <a:p>
            <a:pPr lvl="1"/>
            <a:r>
              <a:rPr lang="en-US" sz="2000" dirty="0" smtClean="0"/>
              <a:t>They are combined through majority rule (unweighted)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Each classifier is trained on a bootstrapped sample with replacement from the training data. </a:t>
            </a:r>
          </a:p>
          <a:p>
            <a:pPr lvl="1"/>
            <a:r>
              <a:rPr lang="en-US" sz="2000" dirty="0" smtClean="0"/>
              <a:t>Each of classifiers in the bag is a “weak” classifier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based off of decision tree and bagging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weak classifier in Random Forest is a decision tree. </a:t>
            </a:r>
          </a:p>
          <a:p>
            <a:pPr lvl="1"/>
            <a:endParaRPr lang="en-US" dirty="0"/>
          </a:p>
          <a:p>
            <a:r>
              <a:rPr lang="en-US" dirty="0" smtClean="0"/>
              <a:t>Each decision tree in the bag is using only a subset of features. </a:t>
            </a:r>
          </a:p>
          <a:p>
            <a:pPr lvl="1"/>
            <a:endParaRPr lang="en-US" dirty="0"/>
          </a:p>
          <a:p>
            <a:r>
              <a:rPr lang="en-US" dirty="0" smtClean="0"/>
              <a:t>Only two hyper-parameters to tune:</a:t>
            </a:r>
          </a:p>
          <a:p>
            <a:pPr lvl="1"/>
            <a:r>
              <a:rPr lang="en-US" dirty="0" smtClean="0"/>
              <a:t>How many trees to build</a:t>
            </a:r>
          </a:p>
          <a:p>
            <a:pPr lvl="1"/>
            <a:r>
              <a:rPr lang="en-US" dirty="0" smtClean="0"/>
              <a:t>What percentage of features to use in each tree</a:t>
            </a:r>
          </a:p>
          <a:p>
            <a:pPr lvl="1"/>
            <a:endParaRPr lang="en-US" dirty="0"/>
          </a:p>
          <a:p>
            <a:r>
              <a:rPr lang="en-US" dirty="0" smtClean="0"/>
              <a:t>Performs very well and can be implemented in WEKA!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7754" y="2122719"/>
            <a:ext cx="6615113" cy="3962401"/>
            <a:chOff x="249" y="1056"/>
            <a:chExt cx="4167" cy="2496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 rot="162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Calibri" panose="020F0502020204030204" pitchFamily="34" charset="0"/>
                </a:rPr>
                <a:t>N examples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cxnSp>
          <p:nvCxnSpPr>
            <p:cNvPr id="8" name="AutoShape 10"/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 rot="162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10" name="AutoShape 12"/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" name="Picture 10" descr="Decis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Decision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 rot="162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cxnSp>
          <p:nvCxnSpPr>
            <p:cNvPr id="18" name="AutoShape 20"/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Calibri" panose="020F0502020204030204" pitchFamily="34" charset="0"/>
                </a:rPr>
                <a:t>M features</a:t>
              </a: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569305" y="3320143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Calibri" panose="020F0502020204030204" pitchFamily="34" charset="0"/>
              </a:rPr>
              <a:t>Take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the </a:t>
            </a:r>
            <a:r>
              <a:rPr lang="en-US" altLang="en-US" sz="2400" b="1" dirty="0">
                <a:latin typeface="Calibri" panose="020F0502020204030204" pitchFamily="34" charset="0"/>
              </a:rPr>
              <a:t>majority vote</a:t>
            </a: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897792" y="1796143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4811081" y="1367743"/>
            <a:ext cx="23085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Create decision tree</a:t>
            </a:r>
          </a:p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from each </a:t>
            </a:r>
            <a:endParaRPr lang="en-US" altLang="en-US" sz="20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b="1" dirty="0" smtClean="0">
                <a:latin typeface="Calibri" panose="020F0502020204030204" pitchFamily="34" charset="0"/>
              </a:rPr>
              <a:t>bootstrap </a:t>
            </a:r>
            <a:r>
              <a:rPr lang="en-US" altLang="en-US" sz="2000" b="1" dirty="0">
                <a:latin typeface="Calibri" panose="020F0502020204030204" pitchFamily="34" charset="0"/>
              </a:rPr>
              <a:t>sample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987853" y="1634219"/>
            <a:ext cx="2904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Create bootstrap samples</a:t>
            </a:r>
          </a:p>
          <a:p>
            <a:r>
              <a:rPr lang="en-US" altLang="en-US"/>
              <a:t>from the training data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is a probabilistic classifier applying Bayes’ theorem. </a:t>
            </a:r>
          </a:p>
          <a:p>
            <a:pPr lvl="1"/>
            <a:endParaRPr lang="en-US" dirty="0"/>
          </a:p>
          <a:p>
            <a:r>
              <a:rPr lang="en-US" dirty="0" smtClean="0"/>
              <a:t>Assumes that the value of features are independent of other features and that features have equal importance. </a:t>
            </a:r>
          </a:p>
          <a:p>
            <a:pPr lvl="1"/>
            <a:r>
              <a:rPr lang="en-US" dirty="0" smtClean="0"/>
              <a:t>Hence “Naive”</a:t>
            </a:r>
          </a:p>
          <a:p>
            <a:pPr lvl="1"/>
            <a:endParaRPr lang="en-US" dirty="0"/>
          </a:p>
          <a:p>
            <a:r>
              <a:rPr lang="en-US" dirty="0" smtClean="0"/>
              <a:t>Scales and performs well in text categorization tasks. </a:t>
            </a:r>
          </a:p>
          <a:p>
            <a:pPr lvl="1"/>
            <a:r>
              <a:rPr lang="en-US" dirty="0" smtClean="0"/>
              <a:t>E.g., spam or legitimate email, sports or politics,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has extensions such as Gaussian Naïve Bayes, Multinomial Naïve Bayes, and Bernoulli Naïve Bayes. </a:t>
            </a:r>
          </a:p>
          <a:p>
            <a:pPr lvl="1"/>
            <a:r>
              <a:rPr lang="en-US" dirty="0" smtClean="0"/>
              <a:t>Naïve Bayes and Multinomial Naïve Bayes are part of WEKA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is based off of Bayes theorem, where a </a:t>
            </a:r>
            <a:r>
              <a:rPr lang="en-US" b="1" dirty="0" smtClean="0"/>
              <a:t>posterior</a:t>
            </a:r>
            <a:r>
              <a:rPr lang="en-US" dirty="0" smtClean="0"/>
              <a:t> is calculated based on prior events, likelihood, and evidence.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– If </a:t>
            </a:r>
            <a:r>
              <a:rPr lang="en-US" dirty="0"/>
              <a:t>a patient has stiff neck, </a:t>
            </a:r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probability he/she has meningitis given that: </a:t>
            </a:r>
          </a:p>
          <a:p>
            <a:pPr lvl="1"/>
            <a:r>
              <a:rPr lang="en-US" dirty="0"/>
              <a:t>A doctor knows that meningitis causes stiff neck 50% of the time</a:t>
            </a:r>
          </a:p>
          <a:p>
            <a:pPr lvl="1"/>
            <a:r>
              <a:rPr lang="en-US" dirty="0"/>
              <a:t>Prior probability of any patient having meningitis is 1/50,000</a:t>
            </a:r>
          </a:p>
          <a:p>
            <a:pPr lvl="1"/>
            <a:r>
              <a:rPr lang="en-US" dirty="0"/>
              <a:t>Prior probability of any patient having stiff neck is 1/20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6" y="2804503"/>
            <a:ext cx="210502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12" y="2847365"/>
            <a:ext cx="25146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23" y="5395407"/>
            <a:ext cx="4972555" cy="65074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35423" y="2966934"/>
            <a:ext cx="978408" cy="19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2418" y="309430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 English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62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Approach to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to Naïve Bayes classification:</a:t>
            </a:r>
          </a:p>
          <a:p>
            <a:pPr lvl="1"/>
            <a:r>
              <a:rPr lang="en-US" dirty="0" smtClean="0"/>
              <a:t>Compute the posterior probability P(C | A</a:t>
            </a:r>
            <a:r>
              <a:rPr lang="en-US" baseline="-25000" dirty="0" smtClean="0"/>
              <a:t>1</a:t>
            </a:r>
            <a:r>
              <a:rPr lang="en-US" dirty="0" smtClean="0"/>
              <a:t> ,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/>
              <a:t>2</a:t>
            </a:r>
            <a:r>
              <a:rPr lang="en-US" dirty="0" smtClean="0"/>
              <a:t> , … , A</a:t>
            </a:r>
            <a:r>
              <a:rPr lang="en-US" baseline="-25000" dirty="0" smtClean="0"/>
              <a:t>n</a:t>
            </a:r>
            <a:r>
              <a:rPr lang="en-US" dirty="0" smtClean="0"/>
              <a:t>) </a:t>
            </a:r>
            <a:r>
              <a:rPr lang="en-US" b="1" dirty="0" smtClean="0"/>
              <a:t>for all</a:t>
            </a:r>
            <a:r>
              <a:rPr lang="en-US" dirty="0" smtClean="0"/>
              <a:t> values of C (i.e., class) using Bayes’ theorem. 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computing the posteriors for all values, choose the value of C that maximizes: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equivalent to choosing value of C that maximizes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following equation equates to the first equation. It also illustrates the “naive” assumption that all attributes (A</a:t>
            </a:r>
            <a:r>
              <a:rPr lang="en-US" baseline="-25000" dirty="0" smtClean="0"/>
              <a:t>i</a:t>
            </a:r>
            <a:r>
              <a:rPr lang="en-US" dirty="0" smtClean="0"/>
              <a:t>) are independent from each other.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80" y="2789096"/>
            <a:ext cx="3264440" cy="433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18" y="3831684"/>
            <a:ext cx="1879364" cy="323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2" y="4784386"/>
            <a:ext cx="24669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049" y="5922314"/>
            <a:ext cx="3561046" cy="6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66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32" y="1476722"/>
            <a:ext cx="425767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12" y="2709308"/>
            <a:ext cx="29146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424" y="3463338"/>
            <a:ext cx="27622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602" y="4360296"/>
            <a:ext cx="5982405" cy="665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92" y="5168931"/>
            <a:ext cx="6753225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204" y="5586369"/>
            <a:ext cx="1219200" cy="113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760" y="1857626"/>
            <a:ext cx="1947615" cy="6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95" y="1442847"/>
            <a:ext cx="4681410" cy="2852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08" y="4552689"/>
            <a:ext cx="6991985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the following:</a:t>
            </a:r>
          </a:p>
          <a:p>
            <a:pPr lvl="1"/>
            <a:r>
              <a:rPr lang="en-US" dirty="0"/>
              <a:t>The NFL trying to predict the number of Super Bowl viewers</a:t>
            </a:r>
          </a:p>
          <a:p>
            <a:pPr lvl="1"/>
            <a:r>
              <a:rPr lang="en-US" dirty="0"/>
              <a:t>An insurance company determining how many policy holders will have an accident </a:t>
            </a:r>
          </a:p>
          <a:p>
            <a:pPr lvl="1"/>
            <a:endParaRPr lang="en-US" dirty="0"/>
          </a:p>
          <a:p>
            <a:r>
              <a:rPr lang="en-US" sz="2400" dirty="0"/>
              <a:t>Or:</a:t>
            </a:r>
          </a:p>
          <a:p>
            <a:pPr lvl="1"/>
            <a:r>
              <a:rPr lang="en-US" dirty="0"/>
              <a:t>A bank trying to determine if a customer will default on their loan</a:t>
            </a:r>
          </a:p>
          <a:p>
            <a:pPr lvl="1"/>
            <a:r>
              <a:rPr lang="en-US" dirty="0"/>
              <a:t>A marketing manager needs to determine whether a customer will purchase or not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6326" y="2800356"/>
            <a:ext cx="1771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Regression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6326" y="4427104"/>
            <a:ext cx="17713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7" y="1337481"/>
            <a:ext cx="7673727" cy="53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K-Nearest Neighbor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instances correspond to points in an n-dimensional Euclidean space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Classification </a:t>
            </a:r>
            <a:r>
              <a:rPr lang="en-US" altLang="en-US" dirty="0"/>
              <a:t>is delayed till a new instance arrives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Classification </a:t>
            </a:r>
            <a:r>
              <a:rPr lang="en-US" altLang="en-US" dirty="0"/>
              <a:t>done by comparing feature vectors of the different points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Target </a:t>
            </a:r>
            <a:r>
              <a:rPr lang="en-US" altLang="en-US" dirty="0"/>
              <a:t>function may be discrete or real-valued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K-Nearest Neighbor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42</a:t>
            </a:fld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1"/>
            <a:ext cx="7886700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1" y="3001396"/>
            <a:ext cx="8775977" cy="20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20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SVM </a:t>
            </a:r>
            <a:r>
              <a:rPr lang="en-US" altLang="zh-CN" sz="2000" dirty="0" smtClean="0">
                <a:ea typeface="SimSun" panose="02010600030101010101" pitchFamily="2" charset="-122"/>
              </a:rPr>
              <a:t>is a geometric model that v</a:t>
            </a:r>
            <a:r>
              <a:rPr lang="en-US" altLang="en-US" sz="2000" dirty="0" smtClean="0"/>
              <a:t>iew</a:t>
            </a:r>
            <a:r>
              <a:rPr lang="en-US" altLang="zh-CN" sz="2000" dirty="0" smtClean="0">
                <a:ea typeface="SimSun" panose="02010600030101010101" pitchFamily="2" charset="-122"/>
              </a:rPr>
              <a:t>s </a:t>
            </a:r>
            <a:r>
              <a:rPr lang="en-US" altLang="zh-CN" sz="2000" dirty="0">
                <a:ea typeface="SimSun" panose="02010600030101010101" pitchFamily="2" charset="-122"/>
              </a:rPr>
              <a:t>the </a:t>
            </a:r>
            <a:r>
              <a:rPr lang="en-US" altLang="en-US" sz="2000" dirty="0"/>
              <a:t>input data as two sets of vectors in an </a:t>
            </a:r>
            <a:r>
              <a:rPr lang="en-US" altLang="en-US" sz="2000" i="1" dirty="0"/>
              <a:t>n</a:t>
            </a:r>
            <a:r>
              <a:rPr lang="en-US" altLang="en-US" sz="2000" dirty="0"/>
              <a:t>-dimensional </a:t>
            </a:r>
            <a:r>
              <a:rPr lang="en-US" altLang="en-US" sz="2000" dirty="0" smtClean="0"/>
              <a:t>space</a:t>
            </a:r>
            <a:r>
              <a:rPr lang="en-US" altLang="zh-CN" sz="2000" dirty="0" smtClean="0">
                <a:ea typeface="SimSun" panose="02010600030101010101" pitchFamily="2" charset="-122"/>
              </a:rPr>
              <a:t>. It is very useful for textual data.</a:t>
            </a:r>
            <a:endParaRPr lang="en-US" altLang="zh-CN" sz="1700" dirty="0" smtClean="0">
              <a:ea typeface="SimSun" panose="02010600030101010101" pitchFamily="2" charset="-122"/>
            </a:endParaRPr>
          </a:p>
          <a:p>
            <a:pPr marL="342900" lvl="1" indent="0">
              <a:lnSpc>
                <a:spcPct val="80000"/>
              </a:lnSpc>
              <a:buNone/>
            </a:pPr>
            <a:r>
              <a:rPr lang="en-US" altLang="zh-CN" sz="1700" dirty="0" smtClean="0"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It </a:t>
            </a:r>
            <a:r>
              <a:rPr lang="en-US" altLang="en-US" sz="2000" dirty="0"/>
              <a:t>construct</a:t>
            </a:r>
            <a:r>
              <a:rPr lang="en-US" altLang="zh-CN" sz="2000" dirty="0">
                <a:ea typeface="SimSun" panose="02010600030101010101" pitchFamily="2" charset="-122"/>
              </a:rPr>
              <a:t>s</a:t>
            </a:r>
            <a:r>
              <a:rPr lang="en-US" altLang="en-US" sz="2000" dirty="0"/>
              <a:t> a </a:t>
            </a:r>
            <a:r>
              <a:rPr lang="en-US" altLang="en-US" sz="2000" b="1" dirty="0"/>
              <a:t>separating</a:t>
            </a:r>
            <a:r>
              <a:rPr lang="en-US" altLang="en-US" sz="2000" dirty="0"/>
              <a:t> </a:t>
            </a:r>
            <a:r>
              <a:rPr lang="en-US" altLang="en-US" sz="2000" b="1" dirty="0"/>
              <a:t>hyperplane</a:t>
            </a:r>
            <a:r>
              <a:rPr lang="en-US" altLang="en-US" sz="2000" dirty="0"/>
              <a:t> in that space, one which maximizes the </a:t>
            </a:r>
            <a:r>
              <a:rPr lang="en-US" altLang="en-US" sz="2000" i="1" u="sng" dirty="0"/>
              <a:t>margin</a:t>
            </a:r>
            <a:r>
              <a:rPr lang="en-US" altLang="en-US" sz="2000" dirty="0"/>
              <a:t> between the two data sets. 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To calculate the margin, two parallel hyperplanes are constructed, one on each side of the separating hyperplane</a:t>
            </a:r>
            <a:r>
              <a:rPr lang="en-US" altLang="zh-CN" sz="2000" dirty="0">
                <a:ea typeface="SimSun" panose="02010600030101010101" pitchFamily="2" charset="-122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A</a:t>
            </a:r>
            <a:r>
              <a:rPr lang="en-US" altLang="en-US" sz="2000" dirty="0"/>
              <a:t> good separation is achieved by the hyperplane that has the largest distance to the neighboring data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en-US" sz="2000" dirty="0"/>
              <a:t>points of both classes</a:t>
            </a:r>
            <a:r>
              <a:rPr lang="en-US" altLang="zh-CN" sz="2000" dirty="0">
                <a:ea typeface="SimSun" panose="02010600030101010101" pitchFamily="2" charset="-122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The vectors (points) that constrain the width of the margin are the </a:t>
            </a:r>
            <a:r>
              <a:rPr lang="en-US" altLang="en-US" sz="2000" i="1" u="sng" dirty="0"/>
              <a:t>support vectors</a:t>
            </a:r>
            <a:r>
              <a:rPr lang="en-US" alt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</a:t>
            </a:r>
            <a:endParaRPr lang="en-US" b="1" dirty="0"/>
          </a:p>
        </p:txBody>
      </p:sp>
      <p:pic>
        <p:nvPicPr>
          <p:cNvPr id="4" name="Picture 3" descr="Sv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825625"/>
            <a:ext cx="71913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409406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An SVM analysis finds the line (or, in general, hyperplane) that is oriented so that the margin between the support vectors is maximized. In the figure above,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Solution 2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is superior to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Solution 1 because it has a larger margin. </a:t>
            </a:r>
            <a:endParaRPr lang="en-US" altLang="en-US" sz="20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06548" y="1735591"/>
            <a:ext cx="12526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  <a:cs typeface="+mn-cs"/>
              </a:rPr>
              <a:t>Solution 1</a:t>
            </a:r>
            <a:endParaRPr lang="en-US" altLang="en-US" sz="20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76900" y="173559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Solution 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2</a:t>
            </a:r>
            <a:endParaRPr lang="en-US" alt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2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 – Kernel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2285"/>
            <a:ext cx="3886200" cy="385467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simplest way to divide two groups is with a straight line, flat plane or an N-dimensional hyperplane. But what if the points are separated by a nonlinear region? 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Rather than fitting nonlinear curves to the data, SVM handles this by using a </a:t>
            </a:r>
            <a:r>
              <a:rPr lang="en-US" altLang="en-US" sz="2000" i="1" u="sng" dirty="0"/>
              <a:t>kernel function</a:t>
            </a:r>
            <a:r>
              <a:rPr lang="en-US" altLang="en-US" sz="2000" dirty="0"/>
              <a:t> to map the data into a different space where a hyperplane can be used to do the separation.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727198"/>
            <a:ext cx="7586436" cy="5005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if a straight line or a flat plane does not fit? </a:t>
            </a:r>
            <a:endParaRPr lang="en-US" sz="2400" b="1" dirty="0"/>
          </a:p>
        </p:txBody>
      </p:sp>
      <p:pic>
        <p:nvPicPr>
          <p:cNvPr id="7" name="Picture 6" descr="Svm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58" y="2240530"/>
            <a:ext cx="2943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220958" y="5288530"/>
            <a:ext cx="304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77958" y="605053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  <a:ea typeface="SimSun" panose="02010600030101010101" pitchFamily="2" charset="-122"/>
              </a:rPr>
              <a:t>Nonlinear, not flat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5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 – Kernel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Kernel function Φ: map </a:t>
            </a:r>
            <a:r>
              <a:rPr lang="en-US" altLang="en-US" sz="2400" dirty="0"/>
              <a:t>data into a different space </a:t>
            </a:r>
            <a:r>
              <a:rPr lang="en-US" altLang="zh-CN" sz="2400" dirty="0">
                <a:ea typeface="SimSun" panose="02010600030101010101" pitchFamily="2" charset="-122"/>
              </a:rPr>
              <a:t>to enable linear </a:t>
            </a:r>
            <a:r>
              <a:rPr lang="en-US" altLang="zh-CN" sz="2400" dirty="0" smtClean="0">
                <a:ea typeface="SimSun" panose="02010600030101010101" pitchFamily="2" charset="-122"/>
              </a:rPr>
              <a:t>separation.</a:t>
            </a:r>
          </a:p>
          <a:p>
            <a:endParaRPr lang="en-US" sz="2400" dirty="0">
              <a:ea typeface="SimSun" panose="02010600030101010101" pitchFamily="2" charset="-122"/>
            </a:endParaRPr>
          </a:p>
          <a:p>
            <a:endParaRPr lang="en-US" sz="2400" dirty="0" smtClean="0">
              <a:ea typeface="SimSun" panose="02010600030101010101" pitchFamily="2" charset="-122"/>
            </a:endParaRPr>
          </a:p>
          <a:p>
            <a:endParaRPr lang="en-US" sz="2400" dirty="0">
              <a:ea typeface="SimSun" panose="02010600030101010101" pitchFamily="2" charset="-122"/>
            </a:endParaRPr>
          </a:p>
          <a:p>
            <a:endParaRPr lang="en-US" sz="2400" dirty="0" smtClean="0">
              <a:ea typeface="SimSun" panose="02010600030101010101" pitchFamily="2" charset="-122"/>
            </a:endParaRPr>
          </a:p>
          <a:p>
            <a:r>
              <a:rPr lang="en-US" sz="2400" dirty="0" smtClean="0">
                <a:ea typeface="SimSun" panose="02010600030101010101" pitchFamily="2" charset="-122"/>
              </a:rPr>
              <a:t>Kernel functions are very powerful. They allow SVM models to perform separations even with very complex boundaries. </a:t>
            </a:r>
          </a:p>
          <a:p>
            <a:pPr lvl="1"/>
            <a:r>
              <a:rPr lang="en-US" dirty="0" smtClean="0">
                <a:ea typeface="SimSun" panose="02010600030101010101" pitchFamily="2" charset="-122"/>
              </a:rPr>
              <a:t>Some popular kernel functions are linear, polynomial, and radial basis. </a:t>
            </a:r>
          </a:p>
          <a:p>
            <a:pPr lvl="1"/>
            <a:r>
              <a:rPr lang="en-US" dirty="0" smtClean="0">
                <a:ea typeface="SimSun" panose="02010600030101010101" pitchFamily="2" charset="-122"/>
              </a:rPr>
              <a:t>For data in a structured representation, </a:t>
            </a:r>
            <a:r>
              <a:rPr lang="en-US" b="1" dirty="0" smtClean="0">
                <a:ea typeface="SimSun" panose="02010600030101010101" pitchFamily="2" charset="-122"/>
              </a:rPr>
              <a:t>convolution kernels</a:t>
            </a:r>
            <a:r>
              <a:rPr lang="en-US" dirty="0" smtClean="0">
                <a:ea typeface="SimSun" panose="02010600030101010101" pitchFamily="2" charset="-122"/>
              </a:rPr>
              <a:t> (e.g., string, tree, etc.) are frequently used. </a:t>
            </a:r>
          </a:p>
          <a:p>
            <a:pPr lvl="1"/>
            <a:r>
              <a:rPr lang="en-US" dirty="0" smtClean="0">
                <a:ea typeface="SimSun" panose="02010600030101010101" pitchFamily="2" charset="-122"/>
              </a:rPr>
              <a:t>While you can construct your own kernel functions according to the data structure, WEKA provides a variety of in-built kernels. </a:t>
            </a:r>
            <a:endParaRPr lang="en-US" dirty="0"/>
          </a:p>
        </p:txBody>
      </p:sp>
      <p:pic>
        <p:nvPicPr>
          <p:cNvPr id="4" name="Picture 3" descr="Svm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1146"/>
            <a:ext cx="4267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2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 – Kernel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59214"/>
            <a:ext cx="3892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059214"/>
            <a:ext cx="4762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2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of Classification Methods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967068"/>
              </p:ext>
            </p:extLst>
          </p:nvPr>
        </p:nvGraphicFramePr>
        <p:xfrm>
          <a:off x="424337" y="1444621"/>
          <a:ext cx="8295327" cy="4912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316"/>
                <a:gridCol w="2224337"/>
                <a:gridCol w="2224337"/>
                <a:gridCol w="2224337"/>
              </a:tblGrid>
              <a:tr h="585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Classifier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WEKA Support?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85834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-Easy to implement</a:t>
                      </a:r>
                    </a:p>
                    <a:p>
                      <a:r>
                        <a:rPr lang="en-US" dirty="0" smtClean="0"/>
                        <a:t>-Less</a:t>
                      </a:r>
                      <a:r>
                        <a:rPr lang="en-US" baseline="0" dirty="0" smtClean="0"/>
                        <a:t> model complexity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-No</a:t>
                      </a:r>
                      <a:r>
                        <a:rPr lang="en-US" baseline="0" dirty="0" smtClean="0"/>
                        <a:t> variable dependency</a:t>
                      </a:r>
                    </a:p>
                    <a:p>
                      <a:r>
                        <a:rPr lang="en-US" baseline="0" dirty="0" smtClean="0"/>
                        <a:t>-Over simplification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585834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-Fast</a:t>
                      </a:r>
                    </a:p>
                    <a:p>
                      <a:r>
                        <a:rPr lang="en-US" dirty="0" smtClean="0"/>
                        <a:t>-Easily</a:t>
                      </a:r>
                      <a:r>
                        <a:rPr lang="en-US" baseline="0" dirty="0" smtClean="0"/>
                        <a:t> interpretable</a:t>
                      </a:r>
                    </a:p>
                    <a:p>
                      <a:r>
                        <a:rPr lang="en-US" baseline="0" dirty="0" smtClean="0"/>
                        <a:t>-Generally performs well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-Tend to </a:t>
                      </a:r>
                      <a:r>
                        <a:rPr lang="en-US" dirty="0" err="1" smtClean="0"/>
                        <a:t>overfit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-Little training data for</a:t>
                      </a:r>
                      <a:r>
                        <a:rPr lang="en-US" baseline="0" dirty="0" smtClean="0"/>
                        <a:t> lower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58583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-Strong performance</a:t>
                      </a:r>
                    </a:p>
                    <a:p>
                      <a:r>
                        <a:rPr lang="en-US" dirty="0" smtClean="0"/>
                        <a:t>-Simple</a:t>
                      </a:r>
                      <a:r>
                        <a:rPr lang="en-US" baseline="0" dirty="0" smtClean="0"/>
                        <a:t>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-Few hyper-parameters</a:t>
                      </a:r>
                      <a:r>
                        <a:rPr lang="en-US" baseline="0" dirty="0" smtClean="0"/>
                        <a:t> to tune</a:t>
                      </a:r>
                    </a:p>
                    <a:p>
                      <a:r>
                        <a:rPr lang="en-US" baseline="0" dirty="0" smtClean="0"/>
                        <a:t>-A little harder to interpret than 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585834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-Simple</a:t>
                      </a:r>
                      <a:r>
                        <a:rPr lang="en-US" baseline="0" dirty="0" smtClean="0"/>
                        <a:t> and powerful</a:t>
                      </a:r>
                    </a:p>
                    <a:p>
                      <a:r>
                        <a:rPr lang="en-US" baseline="0" dirty="0" smtClean="0"/>
                        <a:t>-No training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-Slow</a:t>
                      </a:r>
                      <a:r>
                        <a:rPr lang="en-US" baseline="0" dirty="0" smtClean="0"/>
                        <a:t> and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58583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-Tend to have better performance than other methods</a:t>
                      </a:r>
                    </a:p>
                    <a:p>
                      <a:r>
                        <a:rPr lang="en-US" dirty="0" smtClean="0"/>
                        <a:t>-Works</a:t>
                      </a:r>
                      <a:r>
                        <a:rPr lang="en-US" baseline="0" dirty="0" smtClean="0"/>
                        <a:t> well on text classification</a:t>
                      </a:r>
                    </a:p>
                    <a:p>
                      <a:r>
                        <a:rPr lang="en-US" baseline="0" dirty="0" smtClean="0"/>
                        <a:t>-Works well with large feature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-Can be computationally intensive</a:t>
                      </a:r>
                    </a:p>
                    <a:p>
                      <a:r>
                        <a:rPr lang="en-US" dirty="0" smtClean="0"/>
                        <a:t>-Choice</a:t>
                      </a:r>
                      <a:r>
                        <a:rPr lang="en-US" baseline="0" dirty="0" smtClean="0"/>
                        <a:t> of kernel may not be obvious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– Terminology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400175"/>
            <a:ext cx="5762625" cy="41719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000" dirty="0"/>
              <a:t>Let’s review some common data mining terms.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Data mining data is usually represented with a feature matrix.</a:t>
            </a:r>
          </a:p>
          <a:p>
            <a:pPr lvl="2"/>
            <a:r>
              <a:rPr lang="en-US" altLang="en-US" sz="1800" dirty="0"/>
              <a:t>Features</a:t>
            </a:r>
          </a:p>
          <a:p>
            <a:pPr lvl="3"/>
            <a:r>
              <a:rPr lang="en-US" altLang="en-US" dirty="0"/>
              <a:t>Attributes used for analysis</a:t>
            </a:r>
          </a:p>
          <a:p>
            <a:pPr lvl="3"/>
            <a:r>
              <a:rPr lang="en-US" altLang="en-US" dirty="0"/>
              <a:t>Represented by columns in feature matrix</a:t>
            </a:r>
          </a:p>
          <a:p>
            <a:pPr lvl="2"/>
            <a:r>
              <a:rPr lang="en-US" altLang="en-US" sz="1800" dirty="0"/>
              <a:t>Instances</a:t>
            </a:r>
          </a:p>
          <a:p>
            <a:pPr lvl="3"/>
            <a:r>
              <a:rPr lang="en-US" altLang="en-US" dirty="0"/>
              <a:t>Entity with certain attribute values</a:t>
            </a:r>
          </a:p>
          <a:p>
            <a:pPr lvl="3"/>
            <a:r>
              <a:rPr lang="en-US" altLang="en-US" dirty="0"/>
              <a:t>Represented by rows in feature matrix</a:t>
            </a:r>
          </a:p>
          <a:p>
            <a:pPr lvl="3"/>
            <a:r>
              <a:rPr lang="en-US" altLang="en-US" dirty="0"/>
              <a:t>An example instance is highlighted in red (also called a feature vector).</a:t>
            </a:r>
          </a:p>
          <a:p>
            <a:pPr lvl="2"/>
            <a:r>
              <a:rPr lang="en-US" altLang="en-US" sz="1800" dirty="0"/>
              <a:t>Class Labels</a:t>
            </a:r>
          </a:p>
          <a:p>
            <a:pPr lvl="3"/>
            <a:r>
              <a:rPr lang="en-US" altLang="en-US" dirty="0"/>
              <a:t>Indicate category for each instance.</a:t>
            </a:r>
          </a:p>
          <a:p>
            <a:pPr lvl="3"/>
            <a:r>
              <a:rPr lang="en-US" altLang="en-US" dirty="0"/>
              <a:t>This example has two classes (C1 and C2).</a:t>
            </a:r>
          </a:p>
          <a:p>
            <a:pPr lvl="3"/>
            <a:r>
              <a:rPr lang="en-US" altLang="en-US" dirty="0"/>
              <a:t>Only used for supervised learning.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6191250" y="2914650"/>
          <a:ext cx="2286000" cy="2571750"/>
        </p:xfrm>
        <a:graphic>
          <a:graphicData uri="http://schemas.openxmlformats.org/drawingml/2006/table">
            <a:tbl>
              <a:tblPr/>
              <a:tblGrid>
                <a:gridCol w="400050"/>
                <a:gridCol w="400050"/>
                <a:gridCol w="400050"/>
                <a:gridCol w="342900"/>
                <a:gridCol w="342900"/>
                <a:gridCol w="4000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Line 76"/>
          <p:cNvSpPr>
            <a:spLocks noChangeShapeType="1"/>
          </p:cNvSpPr>
          <p:nvPr/>
        </p:nvSpPr>
        <p:spPr bwMode="auto">
          <a:xfrm>
            <a:off x="6591300" y="274320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>
            <a:off x="6591300" y="2743200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>
            <a:off x="8477250" y="2743200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6477000" y="2514600"/>
            <a:ext cx="2057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900" dirty="0"/>
              <a:t>Attributes used to classify instances</a:t>
            </a:r>
          </a:p>
        </p:txBody>
      </p:sp>
      <p:sp>
        <p:nvSpPr>
          <p:cNvPr id="10" name="Line 80"/>
          <p:cNvSpPr>
            <a:spLocks noChangeShapeType="1"/>
          </p:cNvSpPr>
          <p:nvPr/>
        </p:nvSpPr>
        <p:spPr bwMode="auto">
          <a:xfrm>
            <a:off x="5962650" y="3200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81"/>
          <p:cNvSpPr>
            <a:spLocks noChangeShapeType="1"/>
          </p:cNvSpPr>
          <p:nvPr/>
        </p:nvSpPr>
        <p:spPr bwMode="auto">
          <a:xfrm>
            <a:off x="5962650" y="320040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Line 82"/>
          <p:cNvSpPr>
            <a:spLocks noChangeShapeType="1"/>
          </p:cNvSpPr>
          <p:nvPr/>
        </p:nvSpPr>
        <p:spPr bwMode="auto">
          <a:xfrm>
            <a:off x="5962650" y="548640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 Box 83"/>
          <p:cNvSpPr txBox="1">
            <a:spLocks noChangeArrowheads="1"/>
          </p:cNvSpPr>
          <p:nvPr/>
        </p:nvSpPr>
        <p:spPr bwMode="auto">
          <a:xfrm rot="16200000">
            <a:off x="4895853" y="4083323"/>
            <a:ext cx="188475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900"/>
              <a:t>Each instance has a class label</a:t>
            </a:r>
          </a:p>
        </p:txBody>
      </p:sp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6591300" y="3200400"/>
            <a:ext cx="1885950" cy="285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>
            <a:off x="7620000" y="2343150"/>
            <a:ext cx="9715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b="1"/>
              <a:t>Features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5619750" y="5486400"/>
            <a:ext cx="9715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b="1" dirty="0"/>
              <a:t>Instances</a:t>
            </a: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5734050" y="2000251"/>
            <a:ext cx="29146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350" b="1" dirty="0"/>
              <a:t>The Feature Matrix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regression, hypothesis testing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Decision Tree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Naïve Bayes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 Nearest Neighbor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en-US" b="1" dirty="0"/>
              <a:t>Evaluation metrics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4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– 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the parameters of each model may differ, there are several methods to train a model.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want to avoid overfitting a model and maximize its predictive power. </a:t>
            </a:r>
          </a:p>
          <a:p>
            <a:pPr lvl="1"/>
            <a:endParaRPr lang="en-US" dirty="0"/>
          </a:p>
          <a:p>
            <a:r>
              <a:rPr lang="en-US" dirty="0" smtClean="0"/>
              <a:t>There are two standard methods for training a model:</a:t>
            </a:r>
          </a:p>
          <a:p>
            <a:pPr lvl="1"/>
            <a:r>
              <a:rPr lang="en-US" dirty="0" smtClean="0"/>
              <a:t>Hold-out – reserve 2/3 of data for training and 1/3 for testing</a:t>
            </a:r>
          </a:p>
          <a:p>
            <a:pPr lvl="1"/>
            <a:r>
              <a:rPr lang="en-US" dirty="0" smtClean="0"/>
              <a:t>Cross-Validation – partition data into k disjoint subsets, train on k-1 partitions, test on remaining</a:t>
            </a:r>
          </a:p>
          <a:p>
            <a:pPr lvl="1"/>
            <a:endParaRPr lang="en-US" dirty="0"/>
          </a:p>
          <a:p>
            <a:r>
              <a:rPr lang="en-US" dirty="0" smtClean="0"/>
              <a:t>Many software (e.g., WEKA, </a:t>
            </a:r>
            <a:r>
              <a:rPr lang="en-US" dirty="0" err="1" smtClean="0"/>
              <a:t>RapidMiner</a:t>
            </a:r>
            <a:r>
              <a:rPr lang="en-US" dirty="0" smtClean="0"/>
              <a:t>) will do these methods automatically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questions we should ask after model training:</a:t>
            </a:r>
          </a:p>
          <a:p>
            <a:pPr lvl="1"/>
            <a:r>
              <a:rPr lang="en-US" dirty="0" smtClean="0"/>
              <a:t>How predictive is the model we learned?</a:t>
            </a:r>
          </a:p>
          <a:p>
            <a:pPr lvl="1"/>
            <a:r>
              <a:rPr lang="en-US" dirty="0" smtClean="0"/>
              <a:t>How reliable and accurate are the predicted results?</a:t>
            </a:r>
          </a:p>
          <a:p>
            <a:pPr lvl="1"/>
            <a:r>
              <a:rPr lang="en-US" dirty="0" smtClean="0"/>
              <a:t>Which model performs better?</a:t>
            </a:r>
          </a:p>
          <a:p>
            <a:pPr lvl="1"/>
            <a:endParaRPr lang="en-US" dirty="0"/>
          </a:p>
          <a:p>
            <a:r>
              <a:rPr lang="en-US" dirty="0" smtClean="0"/>
              <a:t>We want our model to perform well on our training set but also have strong predictive power.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Fortunately, various metrics applied on the testing set can help us choose the “best” model for our application.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 for Performance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280" y="2226469"/>
            <a:ext cx="398907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Confusion Matrix provides measures to compute a models’ accuracy:</a:t>
            </a:r>
          </a:p>
          <a:p>
            <a:pPr lvl="1"/>
            <a:r>
              <a:rPr lang="en-US" dirty="0" smtClean="0"/>
              <a:t>True Positives (TP) – # of positive examples correctly predicted by the model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False Negative (FN) – # of positive examples wrongly predicted as negative by the model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False Positive (FP) - # of negative examples wrongly predicted as positive by the model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True Negative (TN) - # of negative examples correctly predicted by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5" y="2406411"/>
            <a:ext cx="4241960" cy="28599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 for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accuracy can be skewed due to a class imbalance. </a:t>
            </a:r>
          </a:p>
          <a:p>
            <a:pPr lvl="1"/>
            <a:endParaRPr lang="en-US" sz="1500" dirty="0"/>
          </a:p>
          <a:p>
            <a:r>
              <a:rPr lang="en-US" dirty="0" smtClean="0"/>
              <a:t>Other measures are better indicators for model performance. </a:t>
            </a:r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4561143"/>
                  </p:ext>
                </p:extLst>
              </p:nvPr>
            </p:nvGraphicFramePr>
            <p:xfrm>
              <a:off x="542924" y="3557727"/>
              <a:ext cx="8267443" cy="206418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09382"/>
                    <a:gridCol w="4911424"/>
                    <a:gridCol w="2446637"/>
                  </a:tblGrid>
                  <a:tr h="1993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Metric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Description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Calculation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Precision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Exactness – % of tuples the classifier labeled as positive are actually positive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Recall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Completeness – % of positive tuples the classifier actually labeled as positive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</a:tr>
                  <a:tr h="4536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F-Measure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Harmonic mean of precision and recall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2∗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𝑅𝑒𝑐𝑎𝑙𝑙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𝑃𝑟𝑒𝑐𝑖𝑠𝑖𝑜𝑛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𝑅𝑒𝑐𝑎𝑙𝑙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+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𝑃𝑟𝑒𝑐𝑖𝑠𝑖𝑜𝑛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4561143"/>
                  </p:ext>
                </p:extLst>
              </p:nvPr>
            </p:nvGraphicFramePr>
            <p:xfrm>
              <a:off x="542924" y="3557727"/>
              <a:ext cx="8267443" cy="206418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09382"/>
                    <a:gridCol w="4911424"/>
                    <a:gridCol w="2446637"/>
                  </a:tblGrid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Metric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Description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Calculation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Precision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Exactness – % of tuples the classifier labeled as positive are actually positive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blipFill rotWithShape="0">
                          <a:blip r:embed="rId2"/>
                          <a:stretch>
                            <a:fillRect l="-237811" t="-57843" r="-498" b="-202941"/>
                          </a:stretch>
                        </a:blipFill>
                      </a:tcPr>
                    </a:tc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Recall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Completeness – % of positive tuples the classifier actually labeled as positive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blipFill rotWithShape="0">
                          <a:blip r:embed="rId2"/>
                          <a:stretch>
                            <a:fillRect l="-237811" t="-159406" r="-498" b="-104950"/>
                          </a:stretch>
                        </a:blipFill>
                      </a:tcPr>
                    </a:tc>
                  </a:tr>
                  <a:tr h="5378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F-Measure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Harmonic mean of precision and recall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blipFill rotWithShape="0">
                          <a:blip r:embed="rId2"/>
                          <a:stretch>
                            <a:fillRect l="-237811" t="-294382" r="-498" b="-1910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16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 for Performance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also be compared visually using a Receiver Operating Characteristic (ROC) curve.</a:t>
            </a:r>
          </a:p>
          <a:p>
            <a:pPr lvl="1"/>
            <a:endParaRPr lang="en-US" dirty="0"/>
          </a:p>
          <a:p>
            <a:r>
              <a:rPr lang="en-US" dirty="0" smtClean="0"/>
              <a:t>An ROC curve characterizes the trade-off between TP and FP rates. </a:t>
            </a:r>
          </a:p>
          <a:p>
            <a:pPr lvl="1"/>
            <a:r>
              <a:rPr lang="en-US" dirty="0" smtClean="0"/>
              <a:t>TP rate is plotted on the y-axis against FP rate on the x-axis</a:t>
            </a:r>
          </a:p>
          <a:p>
            <a:pPr lvl="1"/>
            <a:r>
              <a:rPr lang="en-US" dirty="0" smtClean="0"/>
              <a:t>Stronger models will generally have more Area Under the ROC curve (AUC).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29" y="4139515"/>
            <a:ext cx="5544142" cy="21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8097" y="4070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6783" y="55955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regression, hypothesis testing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Decision Tree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Naïve Bayes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 Nearest Neighbor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metrics</a:t>
            </a:r>
          </a:p>
          <a:p>
            <a:r>
              <a:rPr lang="en-US" b="1" dirty="0" smtClean="0"/>
              <a:t>Conclusion and Resources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49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and classification techniques can provide powerful predictive analytics techniques. </a:t>
            </a:r>
          </a:p>
          <a:p>
            <a:pPr lvl="1"/>
            <a:endParaRPr lang="en-US" dirty="0"/>
          </a:p>
          <a:p>
            <a:r>
              <a:rPr lang="en-US" dirty="0" smtClean="0"/>
              <a:t>Linear and multiple regression provide mechanisms to predict specific data values. </a:t>
            </a:r>
          </a:p>
          <a:p>
            <a:pPr lvl="1"/>
            <a:endParaRPr lang="en-US" dirty="0"/>
          </a:p>
          <a:p>
            <a:r>
              <a:rPr lang="en-US" dirty="0" smtClean="0"/>
              <a:t>Classification allows for predicting specific classes of output. </a:t>
            </a:r>
          </a:p>
          <a:p>
            <a:pPr lvl="1"/>
            <a:endParaRPr lang="en-US" dirty="0"/>
          </a:p>
          <a:p>
            <a:r>
              <a:rPr lang="en-US" dirty="0" smtClean="0"/>
              <a:t>Many existing tools today can implement these techniques directly. </a:t>
            </a:r>
          </a:p>
          <a:p>
            <a:pPr lvl="1"/>
            <a:r>
              <a:rPr lang="en-US" dirty="0" smtClean="0"/>
              <a:t>WEKA, </a:t>
            </a:r>
            <a:r>
              <a:rPr lang="en-US" dirty="0" err="1" smtClean="0"/>
              <a:t>Rapidminer</a:t>
            </a:r>
            <a:r>
              <a:rPr lang="en-US" dirty="0" smtClean="0"/>
              <a:t>, SAS, SPSS, etc.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9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Mining: Concepts and Techniques, 3rd Edition. </a:t>
            </a:r>
            <a:r>
              <a:rPr lang="en-US" dirty="0" err="1"/>
              <a:t>JiaweiHan</a:t>
            </a:r>
            <a:r>
              <a:rPr lang="en-US" dirty="0"/>
              <a:t>, </a:t>
            </a:r>
            <a:r>
              <a:rPr lang="en-US" dirty="0" smtClean="0"/>
              <a:t>	Micheline </a:t>
            </a:r>
            <a:r>
              <a:rPr lang="en-US" dirty="0" err="1" smtClean="0"/>
              <a:t>Kamberand</a:t>
            </a:r>
            <a:r>
              <a:rPr lang="en-US" dirty="0" smtClean="0"/>
              <a:t> Jian Pei</a:t>
            </a:r>
            <a:r>
              <a:rPr lang="en-US" dirty="0"/>
              <a:t>. Morgan Kaufmann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Introduction </a:t>
            </a:r>
            <a:r>
              <a:rPr lang="en-US" dirty="0"/>
              <a:t>to Data Mining. </a:t>
            </a:r>
            <a:r>
              <a:rPr lang="en-US" dirty="0" smtClean="0"/>
              <a:t>Pang-Ning Tan</a:t>
            </a:r>
            <a:r>
              <a:rPr lang="en-US" dirty="0"/>
              <a:t>, Michael Steinbach and </a:t>
            </a:r>
            <a:r>
              <a:rPr lang="en-US" dirty="0" smtClean="0"/>
              <a:t>	</a:t>
            </a:r>
            <a:r>
              <a:rPr lang="en-US" dirty="0" err="1" smtClean="0"/>
              <a:t>Vipin</a:t>
            </a:r>
            <a:r>
              <a:rPr lang="en-US" dirty="0" smtClean="0"/>
              <a:t> Kumar</a:t>
            </a:r>
            <a:r>
              <a:rPr lang="en-US" dirty="0"/>
              <a:t>. Addison-Wesley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Tay</a:t>
            </a:r>
            <a:r>
              <a:rPr lang="en-US" dirty="0"/>
              <a:t>, B., Hyun, J. K., &amp; Oh, S. (2014). A machine learning approach for </a:t>
            </a:r>
            <a:r>
              <a:rPr lang="en-US" dirty="0" smtClean="0"/>
              <a:t>	specification </a:t>
            </a:r>
            <a:r>
              <a:rPr lang="en-US" dirty="0"/>
              <a:t>of spinal cord injuries using fractional anisotropy </a:t>
            </a:r>
            <a:r>
              <a:rPr lang="en-US" dirty="0" smtClean="0"/>
              <a:t>	values </a:t>
            </a:r>
            <a:r>
              <a:rPr lang="en-US" dirty="0"/>
              <a:t>obtained from diffusion tensor images. </a:t>
            </a:r>
            <a:r>
              <a:rPr lang="en-US" i="1" dirty="0"/>
              <a:t>Computational </a:t>
            </a:r>
            <a:r>
              <a:rPr lang="en-US" i="1" dirty="0" smtClean="0"/>
              <a:t>	and </a:t>
            </a:r>
            <a:r>
              <a:rPr lang="en-US" i="1" dirty="0"/>
              <a:t>mathematical methods in medicine</a:t>
            </a:r>
            <a:r>
              <a:rPr lang="en-US" dirty="0"/>
              <a:t>, </a:t>
            </a:r>
            <a:r>
              <a:rPr lang="en-US" i="1" dirty="0"/>
              <a:t>2014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3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Technical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</a:t>
            </a:r>
            <a:r>
              <a:rPr lang="en-US" b="1" dirty="0" smtClean="0"/>
              <a:t>– </a:t>
            </a:r>
            <a:r>
              <a:rPr lang="en-US" b="1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predictive tasks, a </a:t>
            </a:r>
            <a:r>
              <a:rPr lang="en-US" sz="1800" dirty="0"/>
              <a:t>set of input instances are mapped </a:t>
            </a:r>
            <a:r>
              <a:rPr lang="en-US" sz="1800" dirty="0" smtClean="0"/>
              <a:t>into a continuous (using regression) or discrete (using classification) outputs. </a:t>
            </a:r>
            <a:endParaRPr lang="en-US" sz="1800" dirty="0"/>
          </a:p>
          <a:p>
            <a:pPr lvl="2"/>
            <a:endParaRPr lang="en-US" sz="1200" dirty="0"/>
          </a:p>
          <a:p>
            <a:r>
              <a:rPr lang="en-US" sz="1800" dirty="0"/>
              <a:t>Given a collection of records, where each records contains a set of attributes, one of the attributes is the </a:t>
            </a:r>
            <a:r>
              <a:rPr lang="en-US" sz="1800" dirty="0" smtClean="0"/>
              <a:t>target we are trying to predict. 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84" y="3600452"/>
            <a:ext cx="5411530" cy="23164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9771"/>
            <a:ext cx="7886700" cy="1325563"/>
          </a:xfrm>
        </p:spPr>
        <p:txBody>
          <a:bodyPr/>
          <a:lstStyle/>
          <a:p>
            <a:r>
              <a:rPr lang="en-US" dirty="0" smtClean="0"/>
              <a:t>Fitting Multiple Linear Regression Model</a:t>
            </a:r>
            <a:r>
              <a:rPr lang="en-US" dirty="0"/>
              <a:t>: Ordinary </a:t>
            </a:r>
            <a:r>
              <a:rPr lang="en-US" dirty="0" smtClean="0"/>
              <a:t>Least Squares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10493"/>
                <a:ext cx="7886700" cy="15675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Ordinary least squares estimation seeks to fit the model by finding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’s to minimize the sum of the squares of errors.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the minimization problem is solved by setting the first order derivative to 0: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10493"/>
                <a:ext cx="7886700" cy="1567543"/>
              </a:xfrm>
              <a:blipFill rotWithShape="0">
                <a:blip r:embed="rId2"/>
                <a:stretch>
                  <a:fillRect l="-541" t="-50195" b="-59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" y="2647408"/>
            <a:ext cx="7080069" cy="179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60" y="4431603"/>
            <a:ext cx="5765074" cy="21504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b="1" dirty="0" smtClean="0"/>
              <a:t>Linear regression, hypothesis testing</a:t>
            </a:r>
          </a:p>
          <a:p>
            <a:pPr lvl="1"/>
            <a:r>
              <a:rPr lang="en-US" b="1" dirty="0" smtClean="0"/>
              <a:t>Multiple linear 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Decision Tree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Naïve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Bayes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 Nearest Neighbor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metrics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 and Resources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0" y="0"/>
            <a:ext cx="88392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2015"/>
            <a:ext cx="7886701" cy="49461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Words>2979</Words>
  <Application>Microsoft Office PowerPoint</Application>
  <PresentationFormat>On-screen Show (4:3)</PresentationFormat>
  <Paragraphs>563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SimSun</vt:lpstr>
      <vt:lpstr>SimSun</vt:lpstr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Predictive Analytics: Regression &amp; Classification</vt:lpstr>
      <vt:lpstr>Outline</vt:lpstr>
      <vt:lpstr>Introduction and Motivation</vt:lpstr>
      <vt:lpstr>Introduction and Motivation</vt:lpstr>
      <vt:lpstr>Background – Terminology</vt:lpstr>
      <vt:lpstr>Background – Terminology</vt:lpstr>
      <vt:lpstr>Outline</vt:lpstr>
      <vt:lpstr>PowerPoint Presentation</vt:lpstr>
      <vt:lpstr>Simple Linear Regression</vt:lpstr>
      <vt:lpstr>Simple Linear Regression: Example</vt:lpstr>
      <vt:lpstr>Estimation of the Parameters by Least Squares</vt:lpstr>
      <vt:lpstr>Assessing the Accuracy of the Coefficient Estimates</vt:lpstr>
      <vt:lpstr>Hypothesis Testing</vt:lpstr>
      <vt:lpstr>Hypothesis Testing (continued)</vt:lpstr>
      <vt:lpstr>Model Evaluation: Assessing the Overall Accuracy of the Model</vt:lpstr>
      <vt:lpstr>Multiple Linear Regression</vt:lpstr>
      <vt:lpstr>Multiple Linear Regression Model</vt:lpstr>
      <vt:lpstr>Application: Interpreting Regression Coefficients</vt:lpstr>
      <vt:lpstr>Outline</vt:lpstr>
      <vt:lpstr>Classification Background</vt:lpstr>
      <vt:lpstr>Classification Methods</vt:lpstr>
      <vt:lpstr>Classification Methods</vt:lpstr>
      <vt:lpstr>Decision Tree</vt:lpstr>
      <vt:lpstr>Decision Tree – Example </vt:lpstr>
      <vt:lpstr>Building a Decision Tree</vt:lpstr>
      <vt:lpstr>ID3 Algorithm</vt:lpstr>
      <vt:lpstr>Building a Decision Tree – Splitting Attributes</vt:lpstr>
      <vt:lpstr>Information Gain Example</vt:lpstr>
      <vt:lpstr>Information Gain Example (continued)</vt:lpstr>
      <vt:lpstr>GINI Index Example</vt:lpstr>
      <vt:lpstr>Building a Decision Tree - Pruning</vt:lpstr>
      <vt:lpstr>Random Forest – Bagging </vt:lpstr>
      <vt:lpstr>Random Forest</vt:lpstr>
      <vt:lpstr>Random Forest</vt:lpstr>
      <vt:lpstr>Naïve Bayes</vt:lpstr>
      <vt:lpstr>Naïve Bayes – Bayes Theorem</vt:lpstr>
      <vt:lpstr>Naïve Bayes – Approach to Classification</vt:lpstr>
      <vt:lpstr>Naïve Bayes – Example </vt:lpstr>
      <vt:lpstr>Naïve Bayes – Example</vt:lpstr>
      <vt:lpstr>Naïve Bayes – Example</vt:lpstr>
      <vt:lpstr>K-Nearest Neighbor</vt:lpstr>
      <vt:lpstr>K-Nearest Neighbor</vt:lpstr>
      <vt:lpstr>K-Nearest Neighbor Pseudocode</vt:lpstr>
      <vt:lpstr>Support Vector Machine</vt:lpstr>
      <vt:lpstr>Support Vector Machine</vt:lpstr>
      <vt:lpstr>Support Vector Machine – Kernel Functions</vt:lpstr>
      <vt:lpstr>Support Vector Machine – Kernel Functions</vt:lpstr>
      <vt:lpstr>Support Vector Machine – Kernel Examples</vt:lpstr>
      <vt:lpstr>Summary of Classification Methods</vt:lpstr>
      <vt:lpstr>Outline</vt:lpstr>
      <vt:lpstr>Evaluation – Model Training</vt:lpstr>
      <vt:lpstr>Evaluation</vt:lpstr>
      <vt:lpstr>Metrics for Performance Evaluation</vt:lpstr>
      <vt:lpstr>Metrics for Performance Evaluation</vt:lpstr>
      <vt:lpstr>Metrics for Performance Evaluation</vt:lpstr>
      <vt:lpstr>Outline</vt:lpstr>
      <vt:lpstr>Conclusion</vt:lpstr>
      <vt:lpstr>References</vt:lpstr>
      <vt:lpstr>Appendix: Technical Details</vt:lpstr>
      <vt:lpstr>Fitting Multiple Linear Regression Model: Ordinary Least Squares Estimation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&amp; Discriminant Analysis</dc:title>
  <dc:creator>Li, Weifeng - (weifengli)</dc:creator>
  <cp:lastModifiedBy>sagars</cp:lastModifiedBy>
  <cp:revision>216</cp:revision>
  <dcterms:created xsi:type="dcterms:W3CDTF">2015-12-01T17:47:18Z</dcterms:created>
  <dcterms:modified xsi:type="dcterms:W3CDTF">2016-03-08T17:15:09Z</dcterms:modified>
</cp:coreProperties>
</file>