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62" r:id="rId6"/>
    <p:sldId id="265" r:id="rId7"/>
    <p:sldId id="266" r:id="rId8"/>
    <p:sldId id="264" r:id="rId9"/>
    <p:sldId id="267" r:id="rId10"/>
    <p:sldId id="263" r:id="rId11"/>
    <p:sldId id="261" r:id="rId12"/>
  </p:sldIdLst>
  <p:sldSz cx="12192000" cy="6858000"/>
  <p:notesSz cx="6858000" cy="923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5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35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AB371-9479-4211-AEA2-B8B235DBD73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5684"/>
            <a:ext cx="2971800" cy="463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75684"/>
            <a:ext cx="2971800" cy="463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E924A-60A9-4CA5-99B0-CAFB87A75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6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5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35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0F1DC-89DC-4407-B031-C64D21A63C8E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72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46389"/>
            <a:ext cx="5486400" cy="36379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5684"/>
            <a:ext cx="2971800" cy="463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5684"/>
            <a:ext cx="2971800" cy="463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EDAC9-F2DD-408C-8F1F-8EF9BB801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6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DAC9-F2DD-408C-8F1F-8EF9BB8017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4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DD1A-DB46-4DE9-B199-B2FE535F0796}" type="datetime1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17B3-9292-4403-AC8C-CE70F1933C12}" type="datetime1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9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9685-F276-430A-8654-04914813DB04}" type="datetime1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E0C-F798-44C1-BF61-615514117515}" type="datetime1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1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9F68-CEAC-4C1F-A1F1-3BCAF2B06B58}" type="datetime1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2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C6D6-79EA-4D53-8AE7-5F6F5F736EB9}" type="datetime1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7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2D23-7948-4023-A9B1-EC40528BF935}" type="datetime1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9289-E90C-40AA-9479-E06605E009D1}" type="datetime1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7E22-A063-4A64-AA63-4C57F03AF091}" type="datetime1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4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6D8C-2084-406E-8355-4B70646298D8}" type="datetime1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7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C9B-9226-4DE6-8A54-EC9D97CE7113}" type="datetime1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4E9DD-72DA-4B57-B242-DDD62FE3B182}" type="datetime1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7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ublic.tableau.com/s/galle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bleau.com/learn/training" TargetMode="External"/><Relationship Id="rId2" Type="http://schemas.openxmlformats.org/officeDocument/2006/relationships/hyperlink" Target="https://public.tableau.com/s/galle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s/resourc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bleau.com/academic/studen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Tableau Overview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Sagar </a:t>
            </a:r>
            <a:r>
              <a:rPr lang="en-US" dirty="0" err="1" smtClean="0"/>
              <a:t>Samtani</a:t>
            </a:r>
            <a:r>
              <a:rPr lang="en-US" dirty="0" smtClean="0"/>
              <a:t> and </a:t>
            </a:r>
            <a:r>
              <a:rPr lang="en-US" dirty="0" err="1" smtClean="0"/>
              <a:t>Hsinchun</a:t>
            </a:r>
            <a:r>
              <a:rPr lang="en-US" dirty="0" smtClean="0"/>
              <a:t> Chen</a:t>
            </a:r>
          </a:p>
          <a:p>
            <a:r>
              <a:rPr lang="en-US" dirty="0" smtClean="0"/>
              <a:t>MIS 496A</a:t>
            </a:r>
          </a:p>
          <a:p>
            <a:r>
              <a:rPr lang="en-US" dirty="0" smtClean="0"/>
              <a:t>Spring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</a:t>
            </a:r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 smtClean="0"/>
              <a:t>useful </a:t>
            </a:r>
            <a:r>
              <a:rPr lang="en-US" dirty="0" smtClean="0"/>
              <a:t>to </a:t>
            </a:r>
            <a:r>
              <a:rPr lang="en-US" dirty="0" smtClean="0"/>
              <a:t>explore other Tableau visualizations to get ideas.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public.tableau.com/s/gallery</a:t>
            </a:r>
            <a:r>
              <a:rPr lang="en-US" dirty="0" smtClean="0"/>
              <a:t> contains many great visualizations.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3059112"/>
            <a:ext cx="3744913" cy="2161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75" y="3059112"/>
            <a:ext cx="3669411" cy="2161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438" y="3059112"/>
            <a:ext cx="3772013" cy="21579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699" y="5194300"/>
            <a:ext cx="36298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Endangered Safari – </a:t>
            </a:r>
          </a:p>
          <a:p>
            <a:pPr algn="ctr"/>
            <a:r>
              <a:rPr lang="en-US" sz="1200" dirty="0"/>
              <a:t>https://public.tableau.com/s/gallery/endangered-safari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96304" y="5222240"/>
            <a:ext cx="454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US Flights Delayed by Precipitation – </a:t>
            </a:r>
          </a:p>
          <a:p>
            <a:pPr algn="ctr"/>
            <a:r>
              <a:rPr lang="en-US" sz="1000" dirty="0"/>
              <a:t>https://public.tableau.com/s/gallery/blame-weather-us-flight-delayed-precipitation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62648" y="5201920"/>
            <a:ext cx="370486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Domestic Violence in Spain – </a:t>
            </a:r>
          </a:p>
          <a:p>
            <a:pPr algn="ctr"/>
            <a:r>
              <a:rPr lang="en-US" sz="1100" dirty="0"/>
              <a:t>https://</a:t>
            </a:r>
            <a:r>
              <a:rPr lang="en-US" sz="1100" dirty="0" smtClean="0"/>
              <a:t>public.tableau.com/s/gallery/domestic-violence-spain</a:t>
            </a:r>
          </a:p>
        </p:txBody>
      </p:sp>
    </p:spTree>
    <p:extLst>
      <p:ext uri="{BB962C8B-B14F-4D97-AF65-F5344CB8AC3E}">
        <p14:creationId xmlns:p14="http://schemas.microsoft.com/office/powerpoint/2010/main" val="149329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Gallery of Tableau visualizations: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public.tableau.com/s/gallery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Tableau training videos: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www.tableau.com/learn/training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Sample Tableau data sources: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public.tableau.com/s/resources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7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Tableau 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Tableau is a powerful data visualization software.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Capable of creating various interactive visualizations from a multitude of data sources.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Tableau is a commercial software, but is available to students for free.</a:t>
            </a:r>
          </a:p>
          <a:p>
            <a:pPr lvl="1"/>
            <a:r>
              <a:rPr lang="en-US" dirty="0"/>
              <a:t>Download from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www.tableau.com/academic/students</a:t>
            </a:r>
            <a:r>
              <a:rPr lang="en-US" dirty="0" smtClean="0"/>
              <a:t>)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Tableau is primarily a drag-and-drop software.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4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Sources and Types of Visualizations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Tableau can connect to variety of data sources, including:</a:t>
            </a:r>
          </a:p>
          <a:p>
            <a:pPr lvl="1"/>
            <a:r>
              <a:rPr lang="en-US" dirty="0" smtClean="0"/>
              <a:t>Local files – Excel, text, Access</a:t>
            </a:r>
          </a:p>
          <a:p>
            <a:pPr lvl="1"/>
            <a:r>
              <a:rPr lang="en-US" dirty="0" smtClean="0"/>
              <a:t>Traditional databases – SQL Server, MySQL, Oracle, PostgreSQL, DB2</a:t>
            </a:r>
          </a:p>
          <a:p>
            <a:pPr lvl="1"/>
            <a:r>
              <a:rPr lang="en-US" dirty="0" smtClean="0"/>
              <a:t>Cloud technologies – Amazon Aurora, EMR, Redshift, </a:t>
            </a:r>
            <a:r>
              <a:rPr lang="en-US" dirty="0" err="1" smtClean="0"/>
              <a:t>BigQuery</a:t>
            </a:r>
            <a:endParaRPr lang="en-US" dirty="0" smtClean="0"/>
          </a:p>
          <a:p>
            <a:pPr lvl="1"/>
            <a:r>
              <a:rPr lang="en-US" dirty="0" smtClean="0"/>
              <a:t>Big Data Technologies – Hadoop, Hive, Spark SQL</a:t>
            </a:r>
          </a:p>
          <a:p>
            <a:pPr lvl="2"/>
            <a:endParaRPr lang="en-US" dirty="0" smtClean="0"/>
          </a:p>
          <a:p>
            <a:r>
              <a:rPr lang="en-US" dirty="0"/>
              <a:t>Tableau can create a variety of visualizations including:</a:t>
            </a:r>
          </a:p>
          <a:p>
            <a:pPr lvl="1"/>
            <a:r>
              <a:rPr lang="en-US" dirty="0"/>
              <a:t>Basic bar and line charts (e.g., temporal, box plots, etc.)</a:t>
            </a:r>
          </a:p>
          <a:p>
            <a:pPr lvl="1"/>
            <a:r>
              <a:rPr lang="en-US" dirty="0"/>
              <a:t>Geospatial analysis</a:t>
            </a:r>
          </a:p>
          <a:p>
            <a:pPr lvl="1"/>
            <a:r>
              <a:rPr lang="en-US" dirty="0"/>
              <a:t>Word clouds</a:t>
            </a:r>
          </a:p>
          <a:p>
            <a:pPr lvl="1"/>
            <a:r>
              <a:rPr lang="en-US" dirty="0" err="1"/>
              <a:t>Treemaps</a:t>
            </a:r>
            <a:endParaRPr lang="en-US" dirty="0"/>
          </a:p>
          <a:p>
            <a:pPr lvl="1"/>
            <a:r>
              <a:rPr lang="en-US" dirty="0"/>
              <a:t>Network analysis, although there are better tools for this (e.g., </a:t>
            </a:r>
            <a:r>
              <a:rPr lang="en-US" dirty="0" err="1"/>
              <a:t>Gephi</a:t>
            </a:r>
            <a:r>
              <a:rPr lang="en-US" dirty="0"/>
              <a:t>)!</a:t>
            </a:r>
          </a:p>
          <a:p>
            <a:pPr lvl="2"/>
            <a:endParaRPr lang="en-US" dirty="0"/>
          </a:p>
          <a:p>
            <a:r>
              <a:rPr lang="en-US" dirty="0"/>
              <a:t>These visualizations can be combined into interactive dashboards. </a:t>
            </a:r>
          </a:p>
          <a:p>
            <a:pPr lvl="1"/>
            <a:r>
              <a:rPr lang="en-US" dirty="0"/>
              <a:t>Can later be published online or shared easily.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Walkthrough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example will teach you how to load data into Tableau, make three basic visualizations, and put them into a dashboard. </a:t>
            </a:r>
          </a:p>
          <a:p>
            <a:pPr lvl="1"/>
            <a:r>
              <a:rPr lang="en-US" dirty="0" smtClean="0"/>
              <a:t>Bar chart, Word Cloud, and Geospatial visualization. </a:t>
            </a:r>
          </a:p>
          <a:p>
            <a:pPr lvl="1"/>
            <a:endParaRPr lang="en-US" dirty="0"/>
          </a:p>
          <a:p>
            <a:r>
              <a:rPr lang="en-US" dirty="0" smtClean="0"/>
              <a:t>The data used in this example is an Excel spreadsheet about NFL Offensive players from 1999-2013. It contains:</a:t>
            </a:r>
          </a:p>
          <a:p>
            <a:pPr lvl="1"/>
            <a:r>
              <a:rPr lang="en-US" dirty="0" smtClean="0"/>
              <a:t>~40,000 rows of data</a:t>
            </a:r>
          </a:p>
          <a:p>
            <a:pPr lvl="1"/>
            <a:r>
              <a:rPr lang="en-US" dirty="0" smtClean="0"/>
              <a:t>Player information (physically measurable traits, birthplace, college attended)</a:t>
            </a:r>
          </a:p>
          <a:p>
            <a:pPr lvl="1"/>
            <a:r>
              <a:rPr lang="en-US" dirty="0" smtClean="0"/>
              <a:t>Positions played</a:t>
            </a:r>
          </a:p>
          <a:p>
            <a:pPr lvl="1"/>
            <a:r>
              <a:rPr lang="en-US" dirty="0" smtClean="0"/>
              <a:t>Wins achieved in career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6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6675"/>
            <a:ext cx="10515600" cy="1325563"/>
          </a:xfrm>
        </p:spPr>
        <p:txBody>
          <a:bodyPr/>
          <a:lstStyle/>
          <a:p>
            <a:r>
              <a:rPr lang="en-US" dirty="0" smtClean="0"/>
              <a:t>Connecting to a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86536"/>
            <a:ext cx="10515600" cy="19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will have to connect to a data source to start making visualizations.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Since our data is in an Excel workbook, we will select that.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Second, we will join two of the sheets in the workbook such that we can get access to a larger set of data. Drag the “Unique players” and “Zip codes” sheets to the right. Select the “Inner” join option.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We will join the sheets based on zip code.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00" y="899428"/>
            <a:ext cx="1701963" cy="34890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5001" y="1495876"/>
            <a:ext cx="420850" cy="190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006391"/>
            <a:ext cx="2628900" cy="300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737" y="1227138"/>
            <a:ext cx="5057775" cy="21907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3926" y="3543751"/>
            <a:ext cx="792324" cy="199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93926" y="3791401"/>
            <a:ext cx="792324" cy="199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42026" y="2610301"/>
            <a:ext cx="792324" cy="199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361326" y="2610301"/>
            <a:ext cx="792324" cy="199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32501" y="1800676"/>
            <a:ext cx="925674" cy="630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7657" y="1411549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5757" y="3507049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4357" y="1944949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38857" y="2935549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H="1" flipV="1">
            <a:off x="7759700" y="2809875"/>
            <a:ext cx="1140616" cy="1256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2" idx="2"/>
          </p:cNvCxnSpPr>
          <p:nvPr/>
        </p:nvCxnSpPr>
        <p:spPr>
          <a:xfrm flipV="1">
            <a:off x="8900316" y="2809875"/>
            <a:ext cx="857172" cy="1256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88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72807"/>
            <a:ext cx="10515600" cy="1325563"/>
          </a:xfrm>
        </p:spPr>
        <p:txBody>
          <a:bodyPr/>
          <a:lstStyle/>
          <a:p>
            <a:r>
              <a:rPr lang="en-US" dirty="0" smtClean="0"/>
              <a:t>Creating a Bar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3662"/>
            <a:ext cx="10515600" cy="191268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Suppose we want to know which major college conferences </a:t>
            </a:r>
            <a:r>
              <a:rPr lang="en-US" b="1" dirty="0" smtClean="0"/>
              <a:t>have most combined wins since 1999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First, drag the “Conference” dimension into the “Rows” bar, and the “College Wins” into the columns. Hit the drop down on the “College Wins” and select “Sum.”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Second, select bar chart on the right hand side.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add a little bit of color, drag the “Conference” into the “Color” mark.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42" y="581630"/>
            <a:ext cx="8045116" cy="36921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73448" y="1572129"/>
            <a:ext cx="1102889" cy="136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26310" y="505330"/>
            <a:ext cx="1102889" cy="585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71284" y="2374231"/>
            <a:ext cx="497304" cy="312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20757" y="611449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3936" y="1822627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9849" y="2360035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03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 smtClean="0"/>
              <a:t>Creating a Word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08178"/>
            <a:ext cx="10763250" cy="2625972"/>
          </a:xfrm>
        </p:spPr>
        <p:txBody>
          <a:bodyPr>
            <a:noAutofit/>
          </a:bodyPr>
          <a:lstStyle/>
          <a:p>
            <a:r>
              <a:rPr lang="en-US" sz="2400" dirty="0" smtClean="0"/>
              <a:t>Suppose now we want to get a general sense of the most popular conferences in terms of player enrollment is concerned. A word cloud is a great way to visually represent this.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First, switch the “Marks” option to “Text”.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Second, drag the “Conference” dimension into the “Text” marks box.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Then drag the “Conference” dimension into the “Size” marks box.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Adjust the measurement on this by hitting the drop down and selecting “Measure (Count)”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27" y="1039144"/>
            <a:ext cx="7362573" cy="28295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05532" y="1253792"/>
            <a:ext cx="1102889" cy="166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13554" y="2144130"/>
            <a:ext cx="1102889" cy="441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83936" y="2210140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5916" y="1143340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7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Geospatial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5625"/>
            <a:ext cx="4737100" cy="4351338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Consider now that we are interested in the birthplaces of all of the NFL players. </a:t>
            </a:r>
          </a:p>
          <a:p>
            <a:r>
              <a:rPr lang="en-US" sz="2400" dirty="0" smtClean="0"/>
              <a:t>We can easily create a map representation.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Drag the “Longitude” dimension to columns, and “Latitude” dimension to the rows. Selec</a:t>
            </a:r>
            <a:r>
              <a:rPr lang="en-US" sz="2400" dirty="0" smtClean="0"/>
              <a:t>t the map visualization.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Add in some color by dragging the “Birth Zip Code” into the “Color” Marks.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25" y="1870075"/>
            <a:ext cx="6384257" cy="3851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3915" y="1902835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76129" y="1877430"/>
            <a:ext cx="1157786" cy="441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33029" y="4058655"/>
            <a:ext cx="1157786" cy="24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67015" y="4011035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8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Visualizations into a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672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tell a more comprehensive story, we can creat</a:t>
            </a:r>
            <a:r>
              <a:rPr lang="en-US" sz="2400" dirty="0" smtClean="0"/>
              <a:t>e a dashboard combining all of the visualizations.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Simpl</a:t>
            </a:r>
            <a:r>
              <a:rPr lang="en-US" sz="2400" dirty="0" smtClean="0"/>
              <a:t>y open a dashboard view and start dragging sheets into the dashboard. 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You can format and add filters into the dashboard as you wish.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992"/>
          <a:stretch/>
        </p:blipFill>
        <p:spPr>
          <a:xfrm>
            <a:off x="5216017" y="2058989"/>
            <a:ext cx="6975983" cy="35671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16017" y="2159000"/>
            <a:ext cx="473583" cy="33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5689600" y="2324100"/>
            <a:ext cx="927100" cy="2651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89600" y="2324100"/>
            <a:ext cx="3771900" cy="16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5689600" y="2324100"/>
            <a:ext cx="2247900" cy="1854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22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755</Words>
  <Application>Microsoft Office PowerPoint</Application>
  <PresentationFormat>Widescreen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Tableau Overview</vt:lpstr>
      <vt:lpstr>Tableau Background</vt:lpstr>
      <vt:lpstr>Data Sources and Types of Visualizations </vt:lpstr>
      <vt:lpstr>Walkthrough Example</vt:lpstr>
      <vt:lpstr>Connecting to a Data Source</vt:lpstr>
      <vt:lpstr>Creating a Bar Chart</vt:lpstr>
      <vt:lpstr>Creating a Word Cloud</vt:lpstr>
      <vt:lpstr>Creating a Geospatial Visualization</vt:lpstr>
      <vt:lpstr>Combining Visualizations into a Dashboard</vt:lpstr>
      <vt:lpstr>Further Examples 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Overview</dc:title>
  <dc:creator>Samtani, Sagar - (sagars)</dc:creator>
  <cp:lastModifiedBy>sagars</cp:lastModifiedBy>
  <cp:revision>30</cp:revision>
  <cp:lastPrinted>2016-04-08T15:12:30Z</cp:lastPrinted>
  <dcterms:created xsi:type="dcterms:W3CDTF">2016-04-03T06:50:33Z</dcterms:created>
  <dcterms:modified xsi:type="dcterms:W3CDTF">2016-04-08T15:42:20Z</dcterms:modified>
</cp:coreProperties>
</file>