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85" r:id="rId5"/>
    <p:sldId id="265" r:id="rId6"/>
    <p:sldId id="259" r:id="rId7"/>
    <p:sldId id="260" r:id="rId8"/>
    <p:sldId id="270" r:id="rId9"/>
    <p:sldId id="271" r:id="rId10"/>
    <p:sldId id="282" r:id="rId11"/>
    <p:sldId id="300" r:id="rId12"/>
    <p:sldId id="301" r:id="rId13"/>
    <p:sldId id="277" r:id="rId14"/>
    <p:sldId id="273" r:id="rId15"/>
    <p:sldId id="274" r:id="rId16"/>
    <p:sldId id="284" r:id="rId17"/>
    <p:sldId id="299" r:id="rId18"/>
    <p:sldId id="262" r:id="rId19"/>
    <p:sldId id="278" r:id="rId20"/>
    <p:sldId id="288" r:id="rId21"/>
    <p:sldId id="289" r:id="rId22"/>
    <p:sldId id="290" r:id="rId23"/>
    <p:sldId id="291" r:id="rId24"/>
    <p:sldId id="292" r:id="rId25"/>
    <p:sldId id="293" r:id="rId26"/>
    <p:sldId id="294" r:id="rId27"/>
    <p:sldId id="295" r:id="rId28"/>
    <p:sldId id="286" r:id="rId29"/>
    <p:sldId id="296" r:id="rId30"/>
    <p:sldId id="297" r:id="rId31"/>
    <p:sldId id="2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053C8-D355-4FA0-A0EB-33C94C8D95A4}" type="datetimeFigureOut">
              <a:rPr lang="en-US" smtClean="0"/>
              <a:t>1/21/2016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F0360-8D2A-43A0-A16F-BC3EA0B4A384}" type="slidenum">
              <a:rPr lang="en-US" smtClean="0"/>
              <a:t>‹#›</a:t>
            </a:fld>
            <a:endParaRPr lang="en-US"/>
          </a:p>
        </p:txBody>
      </p:sp>
    </p:spTree>
    <p:extLst>
      <p:ext uri="{BB962C8B-B14F-4D97-AF65-F5344CB8AC3E}">
        <p14:creationId xmlns:p14="http://schemas.microsoft.com/office/powerpoint/2010/main" val="174497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8F0360-8D2A-43A0-A16F-BC3EA0B4A384}" type="slidenum">
              <a:rPr lang="en-US" smtClean="0"/>
              <a:t>1</a:t>
            </a:fld>
            <a:endParaRPr lang="en-US"/>
          </a:p>
        </p:txBody>
      </p:sp>
    </p:spTree>
    <p:extLst>
      <p:ext uri="{BB962C8B-B14F-4D97-AF65-F5344CB8AC3E}">
        <p14:creationId xmlns:p14="http://schemas.microsoft.com/office/powerpoint/2010/main" val="398118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BE2580-A02C-44BC-8F98-7E7C71AB7689}"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372565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B67D0-52A7-4600-8FCF-74453F606B58}"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380805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5F6BE1-B441-43BE-AB3E-512B2D97E618}"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146343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4D8F85-79B3-4FE4-9E09-F3C7DA548320}"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2628454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E32043-86D5-4953-8B48-DB97C4545C54}" type="datetime1">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198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8CB2DE-81A1-41BC-80A9-A5C9426C626D}"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144110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EE9753-E909-4862-B236-7A255285AD53}" type="datetime1">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253207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A335B-B813-4BE8-9D29-A6E4E9829AC5}" type="datetime1">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233231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6967F-5A82-4C4A-BFF8-D594009F4EED}" type="datetime1">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246879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35D6A-83BB-48C1-9C6F-E917CBFB711B}"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36842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8E039C-8BEA-4CB1-A160-9180E48CB3BD}" type="datetime1">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CC240-701A-42FE-B8E5-BC89EBD048C8}" type="slidenum">
              <a:rPr lang="en-US" smtClean="0"/>
              <a:t>‹#›</a:t>
            </a:fld>
            <a:endParaRPr lang="en-US"/>
          </a:p>
        </p:txBody>
      </p:sp>
    </p:spTree>
    <p:extLst>
      <p:ext uri="{BB962C8B-B14F-4D97-AF65-F5344CB8AC3E}">
        <p14:creationId xmlns:p14="http://schemas.microsoft.com/office/powerpoint/2010/main" val="159683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65AD56-1639-44AD-84EE-D11243D9A9AA}" type="datetime1">
              <a:rPr lang="en-US" smtClean="0"/>
              <a:t>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CC240-701A-42FE-B8E5-BC89EBD048C8}" type="slidenum">
              <a:rPr lang="en-US" smtClean="0"/>
              <a:t>‹#›</a:t>
            </a:fld>
            <a:endParaRPr lang="en-US"/>
          </a:p>
        </p:txBody>
      </p:sp>
    </p:spTree>
    <p:extLst>
      <p:ext uri="{BB962C8B-B14F-4D97-AF65-F5344CB8AC3E}">
        <p14:creationId xmlns:p14="http://schemas.microsoft.com/office/powerpoint/2010/main" val="3358548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eka.waikato.ac.nz/explorer" TargetMode="External"/><Relationship Id="rId2" Type="http://schemas.openxmlformats.org/officeDocument/2006/relationships/hyperlink" Target="http://www.cs.waikato.ac.nz/ml/wek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s.waikato.ac.nz/ml/weka/downloading.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orm.cis.fordham.edu/~gweiss/data-mining/datase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800350" y="1122363"/>
            <a:ext cx="6781800" cy="2387600"/>
          </a:xfrm>
        </p:spPr>
        <p:txBody>
          <a:bodyPr/>
          <a:lstStyle/>
          <a:p>
            <a:pPr algn="l"/>
            <a:r>
              <a:rPr lang="en-US" b="1" dirty="0" smtClean="0"/>
              <a:t>Weka Overview</a:t>
            </a:r>
            <a:endParaRPr lang="en-US" b="1" dirty="0"/>
          </a:p>
        </p:txBody>
      </p:sp>
      <p:sp>
        <p:nvSpPr>
          <p:cNvPr id="5" name="Subtitle 2"/>
          <p:cNvSpPr>
            <a:spLocks noGrp="1"/>
          </p:cNvSpPr>
          <p:nvPr>
            <p:ph type="subTitle" idx="1"/>
          </p:nvPr>
        </p:nvSpPr>
        <p:spPr>
          <a:xfrm>
            <a:off x="1524000" y="3602038"/>
            <a:ext cx="9144000" cy="1997378"/>
          </a:xfrm>
        </p:spPr>
        <p:txBody>
          <a:bodyPr>
            <a:normAutofit fontScale="92500" lnSpcReduction="10000"/>
          </a:bodyPr>
          <a:lstStyle/>
          <a:p>
            <a:r>
              <a:rPr lang="en-US" dirty="0" err="1"/>
              <a:t>Sagar</a:t>
            </a:r>
            <a:r>
              <a:rPr lang="en-US" dirty="0"/>
              <a:t> </a:t>
            </a:r>
            <a:r>
              <a:rPr lang="en-US" dirty="0" err="1"/>
              <a:t>Samtani</a:t>
            </a:r>
            <a:r>
              <a:rPr lang="en-US" dirty="0"/>
              <a:t> and </a:t>
            </a:r>
            <a:r>
              <a:rPr lang="en-US" dirty="0" err="1"/>
              <a:t>Hsinchun</a:t>
            </a:r>
            <a:r>
              <a:rPr lang="en-US" dirty="0"/>
              <a:t> </a:t>
            </a:r>
            <a:r>
              <a:rPr lang="en-US" dirty="0" smtClean="0"/>
              <a:t>Chen</a:t>
            </a:r>
          </a:p>
          <a:p>
            <a:r>
              <a:rPr lang="en-US" dirty="0"/>
              <a:t>Spring </a:t>
            </a:r>
            <a:r>
              <a:rPr lang="en-US" dirty="0" smtClean="0"/>
              <a:t>2016</a:t>
            </a:r>
            <a:r>
              <a:rPr lang="en-US" dirty="0" smtClean="0"/>
              <a:t>, MIS </a:t>
            </a:r>
            <a:r>
              <a:rPr lang="en-US" dirty="0" smtClean="0"/>
              <a:t>496A</a:t>
            </a:r>
          </a:p>
          <a:p>
            <a:r>
              <a:rPr lang="en-US" b="1" dirty="0" smtClean="0"/>
              <a:t>Acknowledgements:</a:t>
            </a:r>
            <a:r>
              <a:rPr lang="en-US" dirty="0" smtClean="0"/>
              <a:t> Mark Grimes, Gavin Zhang – University of Arizona</a:t>
            </a:r>
          </a:p>
          <a:p>
            <a:r>
              <a:rPr lang="en-US" dirty="0" smtClean="0"/>
              <a:t>Ian H. Witten – University of Waikato</a:t>
            </a:r>
          </a:p>
          <a:p>
            <a:r>
              <a:rPr lang="en-US" dirty="0" smtClean="0"/>
              <a:t>Gary Weiss – Fordham University </a:t>
            </a:r>
            <a:endParaRPr lang="en-US" dirty="0"/>
          </a:p>
        </p:txBody>
      </p:sp>
      <p:pic>
        <p:nvPicPr>
          <p:cNvPr id="6" name="Picture 5" descr="Weka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487613"/>
            <a:ext cx="1905000" cy="10001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752CC240-701A-42FE-B8E5-BC89EBD048C8}" type="slidenum">
              <a:rPr lang="en-US" smtClean="0"/>
              <a:t>1</a:t>
            </a:fld>
            <a:endParaRPr lang="en-US"/>
          </a:p>
        </p:txBody>
      </p:sp>
    </p:spTree>
    <p:extLst>
      <p:ext uri="{BB962C8B-B14F-4D97-AF65-F5344CB8AC3E}">
        <p14:creationId xmlns:p14="http://schemas.microsoft.com/office/powerpoint/2010/main" val="928972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CLASSIFICATION – RANDOM FOREST EXAMPLE</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10</a:t>
            </a:fld>
            <a:endParaRPr lang="en-US"/>
          </a:p>
        </p:txBody>
      </p:sp>
    </p:spTree>
    <p:extLst>
      <p:ext uri="{BB962C8B-B14F-4D97-AF65-F5344CB8AC3E}">
        <p14:creationId xmlns:p14="http://schemas.microsoft.com/office/powerpoint/2010/main" val="150236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WEKA Classification – </a:t>
            </a:r>
            <a:r>
              <a:rPr lang="en-US" b="1" dirty="0" smtClean="0"/>
              <a:t>Random Forest Example</a:t>
            </a:r>
            <a:endParaRPr lang="en-US" dirty="0"/>
          </a:p>
        </p:txBody>
      </p:sp>
      <p:sp>
        <p:nvSpPr>
          <p:cNvPr id="3" name="Content Placeholder 2"/>
          <p:cNvSpPr>
            <a:spLocks noGrp="1"/>
          </p:cNvSpPr>
          <p:nvPr>
            <p:ph idx="1"/>
          </p:nvPr>
        </p:nvSpPr>
        <p:spPr/>
        <p:txBody>
          <a:bodyPr>
            <a:normAutofit/>
          </a:bodyPr>
          <a:lstStyle/>
          <a:p>
            <a:r>
              <a:rPr lang="en-US" sz="2400" dirty="0" smtClean="0"/>
              <a:t>Let’s use the loaded data to perform a classification task. </a:t>
            </a:r>
          </a:p>
          <a:p>
            <a:pPr lvl="1"/>
            <a:endParaRPr lang="en-US" sz="2000" dirty="0"/>
          </a:p>
          <a:p>
            <a:r>
              <a:rPr lang="en-US" sz="2400" dirty="0" smtClean="0"/>
              <a:t>In the Iris dataset, we can classify each record into one of three classes - </a:t>
            </a:r>
            <a:r>
              <a:rPr lang="en-US" sz="2400" dirty="0" err="1" smtClean="0"/>
              <a:t>setosa</a:t>
            </a:r>
            <a:r>
              <a:rPr lang="en-US" sz="2400" dirty="0" smtClean="0"/>
              <a:t>, versicolor, and </a:t>
            </a:r>
            <a:r>
              <a:rPr lang="en-US" sz="2400" dirty="0" err="1" smtClean="0"/>
              <a:t>virginica</a:t>
            </a:r>
            <a:r>
              <a:rPr lang="en-US" sz="2400" dirty="0" smtClean="0"/>
              <a:t>. </a:t>
            </a:r>
          </a:p>
          <a:p>
            <a:pPr lvl="1"/>
            <a:endParaRPr lang="en-US" sz="2000" dirty="0"/>
          </a:p>
          <a:p>
            <a:r>
              <a:rPr lang="en-US" sz="2400" dirty="0" smtClean="0"/>
              <a:t>The following slides will walk you through how to classify these records using the Random Forest classifier. </a:t>
            </a:r>
          </a:p>
          <a:p>
            <a:pPr lvl="1"/>
            <a:endParaRPr lang="en-US" sz="2000" dirty="0"/>
          </a:p>
          <a:p>
            <a:pPr lvl="1"/>
            <a:endParaRPr lang="en-US" sz="2000" dirty="0"/>
          </a:p>
        </p:txBody>
      </p:sp>
      <p:sp>
        <p:nvSpPr>
          <p:cNvPr id="4" name="Slide Number Placeholder 3"/>
          <p:cNvSpPr>
            <a:spLocks noGrp="1"/>
          </p:cNvSpPr>
          <p:nvPr>
            <p:ph type="sldNum" sz="quarter" idx="12"/>
          </p:nvPr>
        </p:nvSpPr>
        <p:spPr/>
        <p:txBody>
          <a:bodyPr/>
          <a:lstStyle/>
          <a:p>
            <a:fld id="{752CC240-701A-42FE-B8E5-BC89EBD048C8}" type="slidenum">
              <a:rPr lang="en-US" smtClean="0"/>
              <a:t>11</a:t>
            </a:fld>
            <a:endParaRPr lang="en-US"/>
          </a:p>
        </p:txBody>
      </p:sp>
    </p:spTree>
    <p:extLst>
      <p:ext uri="{BB962C8B-B14F-4D97-AF65-F5344CB8AC3E}">
        <p14:creationId xmlns:p14="http://schemas.microsoft.com/office/powerpoint/2010/main" val="336996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WEKA Classification – Random Forest Example</a:t>
            </a:r>
            <a:endParaRPr lang="en-US" dirty="0"/>
          </a:p>
        </p:txBody>
      </p:sp>
      <p:sp>
        <p:nvSpPr>
          <p:cNvPr id="3" name="Content Placeholder 2"/>
          <p:cNvSpPr>
            <a:spLocks noGrp="1"/>
          </p:cNvSpPr>
          <p:nvPr>
            <p:ph idx="1"/>
          </p:nvPr>
        </p:nvSpPr>
        <p:spPr/>
        <p:txBody>
          <a:bodyPr/>
          <a:lstStyle/>
          <a:p>
            <a:r>
              <a:rPr lang="en-US" dirty="0"/>
              <a:t>Random </a:t>
            </a:r>
            <a:r>
              <a:rPr lang="en-US" dirty="0" smtClean="0"/>
              <a:t>Forest is based off of bagging decision trees. </a:t>
            </a:r>
          </a:p>
          <a:p>
            <a:pPr lvl="1"/>
            <a:endParaRPr lang="en-US" dirty="0"/>
          </a:p>
          <a:p>
            <a:r>
              <a:rPr lang="en-US" dirty="0" smtClean="0"/>
              <a:t>Each decision tree in the bag is only using a subset of features. </a:t>
            </a:r>
          </a:p>
          <a:p>
            <a:pPr lvl="1"/>
            <a:endParaRPr lang="en-US" dirty="0"/>
          </a:p>
          <a:p>
            <a:r>
              <a:rPr lang="en-US" dirty="0" smtClean="0"/>
              <a:t>As such, there are only a few hyper-parameters we need to tune in WEKA:</a:t>
            </a:r>
          </a:p>
          <a:p>
            <a:pPr lvl="1"/>
            <a:r>
              <a:rPr lang="en-US" dirty="0" smtClean="0"/>
              <a:t>How many trees to build (we will build 10)</a:t>
            </a:r>
          </a:p>
          <a:p>
            <a:pPr lvl="1"/>
            <a:r>
              <a:rPr lang="en-US" dirty="0" smtClean="0"/>
              <a:t>How deep to build the trees (we will select 3)</a:t>
            </a:r>
          </a:p>
          <a:p>
            <a:pPr lvl="1"/>
            <a:r>
              <a:rPr lang="en-US" dirty="0" smtClean="0"/>
              <a:t>Number of features which should be used for each tree</a:t>
            </a:r>
            <a:r>
              <a:rPr lang="en-US" dirty="0"/>
              <a:t> </a:t>
            </a:r>
            <a:r>
              <a:rPr lang="en-US" dirty="0" smtClean="0"/>
              <a:t>(we will choose 2)</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12</a:t>
            </a:fld>
            <a:endParaRPr lang="en-US"/>
          </a:p>
        </p:txBody>
      </p:sp>
    </p:spTree>
    <p:extLst>
      <p:ext uri="{BB962C8B-B14F-4D97-AF65-F5344CB8AC3E}">
        <p14:creationId xmlns:p14="http://schemas.microsoft.com/office/powerpoint/2010/main" val="3447164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6390072" y="977900"/>
            <a:ext cx="5487653" cy="4145756"/>
          </a:xfrm>
          <a:prstGeom prst="rect">
            <a:avLst/>
          </a:prstGeom>
          <a:ln w="28575">
            <a:solidFill>
              <a:schemeClr val="tx1"/>
            </a:solidFill>
          </a:ln>
        </p:spPr>
      </p:pic>
      <p:pic>
        <p:nvPicPr>
          <p:cNvPr id="3" name="Picture 2"/>
          <p:cNvPicPr>
            <a:picLocks noChangeAspect="1"/>
          </p:cNvPicPr>
          <p:nvPr/>
        </p:nvPicPr>
        <p:blipFill>
          <a:blip r:embed="rId3"/>
          <a:stretch>
            <a:fillRect/>
          </a:stretch>
        </p:blipFill>
        <p:spPr>
          <a:xfrm>
            <a:off x="86447" y="952500"/>
            <a:ext cx="6227468" cy="4408475"/>
          </a:xfrm>
          <a:prstGeom prst="rect">
            <a:avLst/>
          </a:prstGeom>
          <a:ln w="28575">
            <a:solidFill>
              <a:schemeClr val="tx1"/>
            </a:solidFill>
          </a:ln>
        </p:spPr>
      </p:pic>
      <p:sp>
        <p:nvSpPr>
          <p:cNvPr id="2" name="Title 1"/>
          <p:cNvSpPr>
            <a:spLocks noGrp="1"/>
          </p:cNvSpPr>
          <p:nvPr>
            <p:ph type="title"/>
          </p:nvPr>
        </p:nvSpPr>
        <p:spPr>
          <a:xfrm>
            <a:off x="838200" y="-79375"/>
            <a:ext cx="10515600" cy="1325563"/>
          </a:xfrm>
        </p:spPr>
        <p:txBody>
          <a:bodyPr/>
          <a:lstStyle/>
          <a:p>
            <a:r>
              <a:rPr lang="en-US" b="1" dirty="0" smtClean="0"/>
              <a:t>WEKA Classification – Explorer Configurations</a:t>
            </a:r>
            <a:endParaRPr lang="en-US" b="1" dirty="0"/>
          </a:p>
        </p:txBody>
      </p:sp>
      <p:sp>
        <p:nvSpPr>
          <p:cNvPr id="4" name="Slide Number Placeholder 3"/>
          <p:cNvSpPr>
            <a:spLocks noGrp="1"/>
          </p:cNvSpPr>
          <p:nvPr>
            <p:ph type="sldNum" sz="quarter" idx="12"/>
          </p:nvPr>
        </p:nvSpPr>
        <p:spPr/>
        <p:txBody>
          <a:bodyPr/>
          <a:lstStyle/>
          <a:p>
            <a:fld id="{752CC240-701A-42FE-B8E5-BC89EBD048C8}" type="slidenum">
              <a:rPr lang="en-US" smtClean="0"/>
              <a:t>13</a:t>
            </a:fld>
            <a:endParaRPr lang="en-US"/>
          </a:p>
        </p:txBody>
      </p:sp>
      <p:sp>
        <p:nvSpPr>
          <p:cNvPr id="6" name="Content Placeholder 2"/>
          <p:cNvSpPr txBox="1">
            <a:spLocks/>
          </p:cNvSpPr>
          <p:nvPr/>
        </p:nvSpPr>
        <p:spPr>
          <a:xfrm>
            <a:off x="533378" y="5453063"/>
            <a:ext cx="5363987" cy="1176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After loading data, select the “Classify” tab. All classification tasks will be completed in this area. </a:t>
            </a:r>
          </a:p>
          <a:p>
            <a:pPr marL="971550" lvl="1" indent="-514350">
              <a:buFont typeface="+mj-lt"/>
              <a:buAutoNum type="arabicPeriod"/>
            </a:pPr>
            <a:endParaRPr lang="en-US" dirty="0" smtClean="0"/>
          </a:p>
          <a:p>
            <a:pPr marL="514350" indent="-514350">
              <a:buFont typeface="+mj-lt"/>
              <a:buAutoNum type="arabicPeriod"/>
            </a:pPr>
            <a:r>
              <a:rPr lang="en-US" dirty="0" smtClean="0"/>
              <a:t>Click on the “Choose” button. WEKA has a variety of in-built classifiers. For our purposes, select “Random Forest.”  </a:t>
            </a:r>
          </a:p>
        </p:txBody>
      </p:sp>
      <p:sp>
        <p:nvSpPr>
          <p:cNvPr id="8" name="Rectangle 7"/>
          <p:cNvSpPr/>
          <p:nvPr/>
        </p:nvSpPr>
        <p:spPr>
          <a:xfrm>
            <a:off x="68200" y="923925"/>
            <a:ext cx="2849661" cy="177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5200" y="1355724"/>
            <a:ext cx="2332100" cy="3038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96100" y="1457325"/>
            <a:ext cx="1503300" cy="154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05500" y="1655921"/>
            <a:ext cx="1900300" cy="12188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67400" y="3006725"/>
            <a:ext cx="973200" cy="231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99400" y="1828800"/>
            <a:ext cx="3322680" cy="23527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86099" y="825500"/>
            <a:ext cx="322917"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5" name="TextBox 14"/>
          <p:cNvSpPr txBox="1"/>
          <p:nvPr/>
        </p:nvSpPr>
        <p:spPr>
          <a:xfrm>
            <a:off x="2781300" y="3643192"/>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 name="Rectangle 15"/>
          <p:cNvSpPr/>
          <p:nvPr/>
        </p:nvSpPr>
        <p:spPr>
          <a:xfrm>
            <a:off x="744718" y="3769517"/>
            <a:ext cx="662842" cy="1276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1"/>
            <a:endCxn id="16" idx="3"/>
          </p:cNvCxnSpPr>
          <p:nvPr/>
        </p:nvCxnSpPr>
        <p:spPr>
          <a:xfrm flipH="1">
            <a:off x="1407560" y="3827858"/>
            <a:ext cx="1373740" cy="54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70700" y="11049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22" name="TextBox 21"/>
          <p:cNvSpPr txBox="1"/>
          <p:nvPr/>
        </p:nvSpPr>
        <p:spPr>
          <a:xfrm>
            <a:off x="9779000" y="15240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23" name="TextBox 22"/>
          <p:cNvSpPr txBox="1"/>
          <p:nvPr/>
        </p:nvSpPr>
        <p:spPr>
          <a:xfrm>
            <a:off x="7327900" y="1638300"/>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24" name="TextBox 23"/>
          <p:cNvSpPr txBox="1"/>
          <p:nvPr/>
        </p:nvSpPr>
        <p:spPr>
          <a:xfrm>
            <a:off x="7340600" y="28956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
        <p:nvSpPr>
          <p:cNvPr id="25" name="Content Placeholder 2"/>
          <p:cNvSpPr txBox="1">
            <a:spLocks/>
          </p:cNvSpPr>
          <p:nvPr/>
        </p:nvSpPr>
        <p:spPr>
          <a:xfrm>
            <a:off x="6603979" y="5293916"/>
            <a:ext cx="5118100" cy="122118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t>Let’s configure the classifier to have 10 trees, a max depth of 3, each tree to use 2 features. </a:t>
            </a:r>
          </a:p>
          <a:p>
            <a:pPr marL="514350" indent="-514350">
              <a:buFont typeface="+mj-lt"/>
              <a:buAutoNum type="arabicPeriod"/>
            </a:pPr>
            <a:r>
              <a:rPr lang="en-US" dirty="0" smtClean="0"/>
              <a:t>WEKA also allows you to select testing/training options. 10 fold cross-validation is a standard, select that. </a:t>
            </a:r>
          </a:p>
          <a:p>
            <a:pPr marL="514350" indent="-514350">
              <a:buFont typeface="+mj-lt"/>
              <a:buAutoNum type="arabicPeriod"/>
            </a:pPr>
            <a:r>
              <a:rPr lang="en-US" dirty="0" smtClean="0"/>
              <a:t>After configuring the classifier settings, press “Start.” </a:t>
            </a:r>
          </a:p>
        </p:txBody>
      </p:sp>
      <p:cxnSp>
        <p:nvCxnSpPr>
          <p:cNvPr id="26" name="Straight Arrow Connector 25"/>
          <p:cNvCxnSpPr>
            <a:stCxn id="27" idx="1"/>
          </p:cNvCxnSpPr>
          <p:nvPr/>
        </p:nvCxnSpPr>
        <p:spPr>
          <a:xfrm flipH="1" flipV="1">
            <a:off x="2527300" y="2895600"/>
            <a:ext cx="1041400" cy="801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568700" y="2652592"/>
            <a:ext cx="1105174" cy="646331"/>
          </a:xfrm>
          <a:prstGeom prst="rect">
            <a:avLst/>
          </a:prstGeom>
          <a:noFill/>
        </p:spPr>
        <p:txBody>
          <a:bodyPr wrap="none" rtlCol="0">
            <a:spAutoFit/>
          </a:bodyPr>
          <a:lstStyle/>
          <a:p>
            <a:pPr algn="ctr"/>
            <a:r>
              <a:rPr lang="en-US" b="1" dirty="0" smtClean="0">
                <a:solidFill>
                  <a:srgbClr val="FF0000"/>
                </a:solidFill>
              </a:rPr>
              <a:t>List of all</a:t>
            </a:r>
          </a:p>
          <a:p>
            <a:pPr algn="ctr"/>
            <a:r>
              <a:rPr lang="en-US" b="1" dirty="0" smtClean="0">
                <a:solidFill>
                  <a:srgbClr val="FF0000"/>
                </a:solidFill>
              </a:rPr>
              <a:t>classifiers</a:t>
            </a:r>
            <a:endParaRPr lang="en-US" b="1" dirty="0">
              <a:solidFill>
                <a:srgbClr val="FF0000"/>
              </a:solidFill>
            </a:endParaRPr>
          </a:p>
        </p:txBody>
      </p:sp>
    </p:spTree>
    <p:extLst>
      <p:ext uri="{BB962C8B-B14F-4D97-AF65-F5344CB8AC3E}">
        <p14:creationId xmlns:p14="http://schemas.microsoft.com/office/powerpoint/2010/main" val="2435772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9073" y="1246918"/>
            <a:ext cx="5939918" cy="3730752"/>
          </a:xfrm>
          <a:prstGeom prst="rect">
            <a:avLst/>
          </a:prstGeom>
          <a:ln w="28575">
            <a:solidFill>
              <a:schemeClr val="tx1"/>
            </a:solidFill>
          </a:ln>
        </p:spPr>
      </p:pic>
      <p:sp>
        <p:nvSpPr>
          <p:cNvPr id="2" name="Title 1"/>
          <p:cNvSpPr>
            <a:spLocks noGrp="1"/>
          </p:cNvSpPr>
          <p:nvPr>
            <p:ph type="title"/>
          </p:nvPr>
        </p:nvSpPr>
        <p:spPr/>
        <p:txBody>
          <a:bodyPr/>
          <a:lstStyle/>
          <a:p>
            <a:r>
              <a:rPr lang="en-US" b="1" dirty="0" smtClean="0"/>
              <a:t>WEKA Classification – Explorer Results </a:t>
            </a:r>
            <a:endParaRPr lang="en-US" b="1" dirty="0"/>
          </a:p>
        </p:txBody>
      </p:sp>
      <p:sp>
        <p:nvSpPr>
          <p:cNvPr id="4" name="Slide Number Placeholder 3"/>
          <p:cNvSpPr>
            <a:spLocks noGrp="1"/>
          </p:cNvSpPr>
          <p:nvPr>
            <p:ph type="sldNum" sz="quarter" idx="12"/>
          </p:nvPr>
        </p:nvSpPr>
        <p:spPr/>
        <p:txBody>
          <a:bodyPr/>
          <a:lstStyle/>
          <a:p>
            <a:fld id="{752CC240-701A-42FE-B8E5-BC89EBD048C8}" type="slidenum">
              <a:rPr lang="en-US" smtClean="0"/>
              <a:t>14</a:t>
            </a:fld>
            <a:endParaRPr lang="en-US"/>
          </a:p>
        </p:txBody>
      </p:sp>
      <p:sp>
        <p:nvSpPr>
          <p:cNvPr id="9" name="Content Placeholder 8"/>
          <p:cNvSpPr>
            <a:spLocks noGrp="1"/>
          </p:cNvSpPr>
          <p:nvPr>
            <p:ph idx="1"/>
          </p:nvPr>
        </p:nvSpPr>
        <p:spPr>
          <a:xfrm>
            <a:off x="221245" y="5043551"/>
            <a:ext cx="6232525" cy="1677924"/>
          </a:xfrm>
        </p:spPr>
        <p:txBody>
          <a:bodyPr>
            <a:normAutofit fontScale="55000" lnSpcReduction="20000"/>
          </a:bodyPr>
          <a:lstStyle/>
          <a:p>
            <a:pPr marL="514350" indent="-514350">
              <a:buFont typeface="+mj-lt"/>
              <a:buAutoNum type="arabicPeriod"/>
            </a:pPr>
            <a:r>
              <a:rPr lang="en-US" dirty="0" smtClean="0"/>
              <a:t>After running the algorithm, you will get your results! All of the previously run models will appear in the bottom left. </a:t>
            </a:r>
          </a:p>
          <a:p>
            <a:pPr marL="514350" indent="-514350">
              <a:buFont typeface="+mj-lt"/>
              <a:buAutoNum type="arabicPeriod"/>
            </a:pPr>
            <a:r>
              <a:rPr lang="en-US" dirty="0" smtClean="0"/>
              <a:t>The results of your classifier (e.g., confusion matrix, accuracies, etc.) will appear in the “Classifier output” section. </a:t>
            </a:r>
          </a:p>
          <a:p>
            <a:pPr marL="514350" indent="-514350">
              <a:buFont typeface="+mj-lt"/>
              <a:buAutoNum type="arabicPeriod"/>
            </a:pPr>
            <a:r>
              <a:rPr lang="en-US" dirty="0" smtClean="0"/>
              <a:t>You can also generate visualizations for your results by right-clicking on the model in the bottom left and selecting a visualization. </a:t>
            </a:r>
          </a:p>
          <a:p>
            <a:pPr lvl="1"/>
            <a:r>
              <a:rPr lang="en-US" dirty="0" smtClean="0"/>
              <a:t>Classifier errors and ROC curve visualizations are provided on the right. </a:t>
            </a:r>
          </a:p>
        </p:txBody>
      </p:sp>
      <p:sp>
        <p:nvSpPr>
          <p:cNvPr id="8" name="Rectangle 7"/>
          <p:cNvSpPr/>
          <p:nvPr/>
        </p:nvSpPr>
        <p:spPr>
          <a:xfrm>
            <a:off x="176508" y="3373740"/>
            <a:ext cx="1341500" cy="1194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92200" y="4153932"/>
            <a:ext cx="1468500" cy="4778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92200" y="3057525"/>
            <a:ext cx="4220722" cy="8194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9600" y="35052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5" name="TextBox 14"/>
          <p:cNvSpPr txBox="1"/>
          <p:nvPr/>
        </p:nvSpPr>
        <p:spPr>
          <a:xfrm>
            <a:off x="3568700" y="3784600"/>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6" name="TextBox 15"/>
          <p:cNvSpPr txBox="1"/>
          <p:nvPr/>
        </p:nvSpPr>
        <p:spPr>
          <a:xfrm>
            <a:off x="6934200" y="22860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
        <p:nvSpPr>
          <p:cNvPr id="17" name="TextBox 16"/>
          <p:cNvSpPr txBox="1"/>
          <p:nvPr/>
        </p:nvSpPr>
        <p:spPr>
          <a:xfrm>
            <a:off x="7124700" y="45339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pic>
        <p:nvPicPr>
          <p:cNvPr id="6" name="Picture 5"/>
          <p:cNvPicPr>
            <a:picLocks noChangeAspect="1"/>
          </p:cNvPicPr>
          <p:nvPr/>
        </p:nvPicPr>
        <p:blipFill>
          <a:blip r:embed="rId3"/>
          <a:stretch>
            <a:fillRect/>
          </a:stretch>
        </p:blipFill>
        <p:spPr>
          <a:xfrm>
            <a:off x="7475868" y="3965894"/>
            <a:ext cx="3706695" cy="2481818"/>
          </a:xfrm>
          <a:prstGeom prst="rect">
            <a:avLst/>
          </a:prstGeom>
          <a:ln w="28575">
            <a:solidFill>
              <a:schemeClr val="tx1"/>
            </a:solidFill>
          </a:ln>
        </p:spPr>
      </p:pic>
      <p:pic>
        <p:nvPicPr>
          <p:cNvPr id="18" name="Picture 17"/>
          <p:cNvPicPr>
            <a:picLocks noChangeAspect="1"/>
          </p:cNvPicPr>
          <p:nvPr/>
        </p:nvPicPr>
        <p:blipFill>
          <a:blip r:embed="rId4"/>
          <a:stretch>
            <a:fillRect/>
          </a:stretch>
        </p:blipFill>
        <p:spPr>
          <a:xfrm>
            <a:off x="7251817" y="1246918"/>
            <a:ext cx="4018930" cy="2571288"/>
          </a:xfrm>
          <a:prstGeom prst="rect">
            <a:avLst/>
          </a:prstGeom>
          <a:ln w="28575">
            <a:solidFill>
              <a:schemeClr val="tx1"/>
            </a:solidFill>
          </a:ln>
        </p:spPr>
      </p:pic>
    </p:spTree>
    <p:extLst>
      <p:ext uri="{BB962C8B-B14F-4D97-AF65-F5344CB8AC3E}">
        <p14:creationId xmlns:p14="http://schemas.microsoft.com/office/powerpoint/2010/main" val="2172009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0393" y="2392538"/>
            <a:ext cx="6080760" cy="2533650"/>
          </a:xfrm>
          <a:prstGeom prst="rect">
            <a:avLst/>
          </a:prstGeom>
        </p:spPr>
      </p:pic>
      <p:sp>
        <p:nvSpPr>
          <p:cNvPr id="2" name="Title 1"/>
          <p:cNvSpPr>
            <a:spLocks noGrp="1"/>
          </p:cNvSpPr>
          <p:nvPr>
            <p:ph type="title"/>
          </p:nvPr>
        </p:nvSpPr>
        <p:spPr/>
        <p:txBody>
          <a:bodyPr/>
          <a:lstStyle/>
          <a:p>
            <a:r>
              <a:rPr lang="en-US" b="1" dirty="0" smtClean="0"/>
              <a:t>WEKA Classification – Knowledge Flow</a:t>
            </a:r>
            <a:endParaRPr lang="en-US" dirty="0"/>
          </a:p>
        </p:txBody>
      </p:sp>
      <p:sp>
        <p:nvSpPr>
          <p:cNvPr id="3" name="Content Placeholder 2"/>
          <p:cNvSpPr>
            <a:spLocks noGrp="1"/>
          </p:cNvSpPr>
          <p:nvPr>
            <p:ph idx="1"/>
          </p:nvPr>
        </p:nvSpPr>
        <p:spPr>
          <a:xfrm>
            <a:off x="6384406" y="1447800"/>
            <a:ext cx="5426594" cy="5092700"/>
          </a:xfrm>
        </p:spPr>
        <p:txBody>
          <a:bodyPr>
            <a:normAutofit fontScale="55000" lnSpcReduction="20000"/>
          </a:bodyPr>
          <a:lstStyle/>
          <a:p>
            <a:pPr marL="514350" indent="-514350">
              <a:buFont typeface="+mj-lt"/>
              <a:buAutoNum type="arabicPeriod"/>
            </a:pPr>
            <a:r>
              <a:rPr lang="en-US" dirty="0" smtClean="0"/>
              <a:t>We can also run the same classification task using WEKA’s Knowledge Flow GUI. </a:t>
            </a:r>
          </a:p>
          <a:p>
            <a:pPr marL="971550" lvl="1" indent="-514350">
              <a:buFont typeface="+mj-lt"/>
              <a:buAutoNum type="arabicPeriod"/>
            </a:pPr>
            <a:endParaRPr lang="en-US" dirty="0" smtClean="0"/>
          </a:p>
          <a:p>
            <a:pPr marL="514350" indent="-514350">
              <a:buFont typeface="+mj-lt"/>
              <a:buAutoNum type="arabicPeriod"/>
            </a:pPr>
            <a:r>
              <a:rPr lang="en-US" dirty="0"/>
              <a:t>S</a:t>
            </a:r>
            <a:r>
              <a:rPr lang="en-US" dirty="0" smtClean="0"/>
              <a:t>elect the “</a:t>
            </a:r>
            <a:r>
              <a:rPr lang="en-US" b="1" dirty="0" err="1" smtClean="0"/>
              <a:t>ArffLoader</a:t>
            </a:r>
            <a:r>
              <a:rPr lang="en-US" dirty="0" smtClean="0"/>
              <a:t>” from the “Data Sources” tab. Right click on it and load in the Iris </a:t>
            </a:r>
            <a:r>
              <a:rPr lang="en-US" dirty="0" err="1" smtClean="0"/>
              <a:t>arff</a:t>
            </a:r>
            <a:r>
              <a:rPr lang="en-US" dirty="0" smtClean="0"/>
              <a:t> file.</a:t>
            </a:r>
          </a:p>
          <a:p>
            <a:pPr marL="457200" lvl="1" indent="0">
              <a:buNone/>
            </a:pPr>
            <a:r>
              <a:rPr lang="en-US" dirty="0" smtClean="0"/>
              <a:t> </a:t>
            </a:r>
          </a:p>
          <a:p>
            <a:pPr marL="514350" indent="-514350">
              <a:buFont typeface="+mj-lt"/>
              <a:buAutoNum type="arabicPeriod"/>
            </a:pPr>
            <a:r>
              <a:rPr lang="en-US" dirty="0" smtClean="0"/>
              <a:t>Then choose the “</a:t>
            </a:r>
            <a:r>
              <a:rPr lang="en-US" b="1" dirty="0" err="1" smtClean="0"/>
              <a:t>ClassAssigner</a:t>
            </a:r>
            <a:r>
              <a:rPr lang="en-US" dirty="0" smtClean="0"/>
              <a:t>” from “Evaluation” tab. This icon will allow us to select which class is to be predicted. </a:t>
            </a:r>
          </a:p>
          <a:p>
            <a:pPr marL="971550" lvl="1" indent="-514350">
              <a:buFont typeface="+mj-lt"/>
              <a:buAutoNum type="arabicPeriod"/>
            </a:pPr>
            <a:endParaRPr lang="en-US" dirty="0" smtClean="0"/>
          </a:p>
          <a:p>
            <a:pPr marL="514350" indent="-514350">
              <a:buFont typeface="+mj-lt"/>
              <a:buAutoNum type="arabicPeriod"/>
            </a:pPr>
            <a:r>
              <a:rPr lang="en-US" dirty="0" smtClean="0"/>
              <a:t>Then select the “</a:t>
            </a:r>
            <a:r>
              <a:rPr lang="en-US" b="1" dirty="0" smtClean="0"/>
              <a:t>Cross Validation Fold Maker</a:t>
            </a:r>
            <a:r>
              <a:rPr lang="en-US" dirty="0" smtClean="0"/>
              <a:t>” from the “Evaluation” tab. This will make the 10 fold cross- validation for us. </a:t>
            </a:r>
          </a:p>
          <a:p>
            <a:pPr marL="971550" lvl="1" indent="-514350">
              <a:buFont typeface="+mj-lt"/>
              <a:buAutoNum type="arabicPeriod"/>
            </a:pPr>
            <a:endParaRPr lang="en-US" dirty="0" smtClean="0"/>
          </a:p>
          <a:p>
            <a:pPr marL="514350" indent="-514350">
              <a:buFont typeface="+mj-lt"/>
              <a:buAutoNum type="arabicPeriod"/>
            </a:pPr>
            <a:r>
              <a:rPr lang="en-US" dirty="0" smtClean="0"/>
              <a:t>We can then choose a “</a:t>
            </a:r>
            <a:r>
              <a:rPr lang="en-US" b="1" dirty="0" smtClean="0"/>
              <a:t>Random Forest</a:t>
            </a:r>
            <a:r>
              <a:rPr lang="en-US" dirty="0" smtClean="0"/>
              <a:t>” classifier from the “Classifiers” tab. </a:t>
            </a:r>
          </a:p>
          <a:p>
            <a:pPr marL="971550" lvl="1" indent="-514350">
              <a:buFont typeface="+mj-lt"/>
              <a:buAutoNum type="arabicPeriod"/>
            </a:pPr>
            <a:endParaRPr lang="en-US" dirty="0" smtClean="0"/>
          </a:p>
          <a:p>
            <a:pPr marL="514350" indent="-514350">
              <a:buFont typeface="+mj-lt"/>
              <a:buAutoNum type="arabicPeriod"/>
            </a:pPr>
            <a:r>
              <a:rPr lang="en-US" dirty="0" smtClean="0"/>
              <a:t>To evaluate the performance of the classifier, select the “</a:t>
            </a:r>
            <a:r>
              <a:rPr lang="en-US" b="1" dirty="0" smtClean="0"/>
              <a:t>Classifier Performance Evaluator</a:t>
            </a:r>
            <a:r>
              <a:rPr lang="en-US" dirty="0" smtClean="0"/>
              <a:t>” from the “Evaluation” tab. </a:t>
            </a:r>
          </a:p>
          <a:p>
            <a:pPr marL="971550" lvl="1" indent="-514350">
              <a:buFont typeface="+mj-lt"/>
              <a:buAutoNum type="arabicPeriod"/>
            </a:pPr>
            <a:endParaRPr lang="en-US" dirty="0" smtClean="0"/>
          </a:p>
          <a:p>
            <a:pPr marL="514350" indent="-514350">
              <a:buFont typeface="+mj-lt"/>
              <a:buAutoNum type="arabicPeriod"/>
            </a:pPr>
            <a:r>
              <a:rPr lang="en-US" dirty="0" smtClean="0"/>
              <a:t>Finally, to output the results, select the “</a:t>
            </a:r>
            <a:r>
              <a:rPr lang="en-US" b="1" dirty="0" smtClean="0"/>
              <a:t>Text Viewer</a:t>
            </a:r>
            <a:r>
              <a:rPr lang="en-US" dirty="0" smtClean="0"/>
              <a:t>”</a:t>
            </a:r>
            <a:r>
              <a:rPr lang="en-US" b="1" dirty="0" smtClean="0"/>
              <a:t> </a:t>
            </a:r>
            <a:r>
              <a:rPr lang="en-US" dirty="0" smtClean="0"/>
              <a:t>from the “Visualization” tab. You can then right click on the Text Viewer and run the classifier.  </a:t>
            </a:r>
          </a:p>
        </p:txBody>
      </p:sp>
      <p:sp>
        <p:nvSpPr>
          <p:cNvPr id="4" name="Slide Number Placeholder 3"/>
          <p:cNvSpPr>
            <a:spLocks noGrp="1"/>
          </p:cNvSpPr>
          <p:nvPr>
            <p:ph type="sldNum" sz="quarter" idx="12"/>
          </p:nvPr>
        </p:nvSpPr>
        <p:spPr/>
        <p:txBody>
          <a:bodyPr/>
          <a:lstStyle/>
          <a:p>
            <a:fld id="{752CC240-701A-42FE-B8E5-BC89EBD048C8}" type="slidenum">
              <a:rPr lang="en-US" smtClean="0"/>
              <a:t>15</a:t>
            </a:fld>
            <a:endParaRPr lang="en-US"/>
          </a:p>
        </p:txBody>
      </p:sp>
      <p:sp>
        <p:nvSpPr>
          <p:cNvPr id="8" name="Rectangle 7"/>
          <p:cNvSpPr/>
          <p:nvPr/>
        </p:nvSpPr>
        <p:spPr>
          <a:xfrm>
            <a:off x="576199" y="4116209"/>
            <a:ext cx="5100701" cy="8083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5698" y="2403706"/>
            <a:ext cx="4008409" cy="175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27399" y="2485991"/>
            <a:ext cx="318497" cy="369332"/>
          </a:xfrm>
          <a:prstGeom prst="rect">
            <a:avLst/>
          </a:prstGeom>
          <a:noFill/>
        </p:spPr>
        <p:txBody>
          <a:bodyPr wrap="square" rtlCol="0">
            <a:spAutoFit/>
          </a:bodyPr>
          <a:lstStyle/>
          <a:p>
            <a:r>
              <a:rPr lang="en-US" b="1" dirty="0" smtClean="0">
                <a:solidFill>
                  <a:srgbClr val="FF0000"/>
                </a:solidFill>
              </a:rPr>
              <a:t>1</a:t>
            </a:r>
            <a:endParaRPr lang="en-US" b="1" dirty="0">
              <a:solidFill>
                <a:srgbClr val="FF0000"/>
              </a:solidFill>
            </a:endParaRPr>
          </a:p>
        </p:txBody>
      </p:sp>
      <p:sp>
        <p:nvSpPr>
          <p:cNvPr id="13" name="TextBox 12"/>
          <p:cNvSpPr txBox="1"/>
          <p:nvPr/>
        </p:nvSpPr>
        <p:spPr>
          <a:xfrm>
            <a:off x="712742" y="4872451"/>
            <a:ext cx="318497" cy="369332"/>
          </a:xfrm>
          <a:prstGeom prst="rect">
            <a:avLst/>
          </a:prstGeom>
          <a:noFill/>
        </p:spPr>
        <p:txBody>
          <a:bodyPr wrap="square" rtlCol="0">
            <a:spAutoFit/>
          </a:bodyPr>
          <a:lstStyle/>
          <a:p>
            <a:r>
              <a:rPr lang="en-US" b="1" dirty="0" smtClean="0">
                <a:solidFill>
                  <a:srgbClr val="FF0000"/>
                </a:solidFill>
              </a:rPr>
              <a:t>2</a:t>
            </a:r>
            <a:endParaRPr lang="en-US" b="1" dirty="0">
              <a:solidFill>
                <a:srgbClr val="FF0000"/>
              </a:solidFill>
            </a:endParaRPr>
          </a:p>
        </p:txBody>
      </p:sp>
      <p:sp>
        <p:nvSpPr>
          <p:cNvPr id="14" name="TextBox 13"/>
          <p:cNvSpPr txBox="1"/>
          <p:nvPr/>
        </p:nvSpPr>
        <p:spPr>
          <a:xfrm>
            <a:off x="1571051" y="4885151"/>
            <a:ext cx="318497" cy="369332"/>
          </a:xfrm>
          <a:prstGeom prst="rect">
            <a:avLst/>
          </a:prstGeom>
          <a:noFill/>
        </p:spPr>
        <p:txBody>
          <a:bodyPr wrap="square" rtlCol="0">
            <a:spAutoFit/>
          </a:bodyPr>
          <a:lstStyle/>
          <a:p>
            <a:r>
              <a:rPr lang="en-US" b="1" dirty="0" smtClean="0">
                <a:solidFill>
                  <a:srgbClr val="FF0000"/>
                </a:solidFill>
              </a:rPr>
              <a:t>3</a:t>
            </a:r>
            <a:endParaRPr lang="en-US" b="1" dirty="0">
              <a:solidFill>
                <a:srgbClr val="FF0000"/>
              </a:solidFill>
            </a:endParaRPr>
          </a:p>
        </p:txBody>
      </p:sp>
      <p:sp>
        <p:nvSpPr>
          <p:cNvPr id="15" name="TextBox 14"/>
          <p:cNvSpPr txBox="1"/>
          <p:nvPr/>
        </p:nvSpPr>
        <p:spPr>
          <a:xfrm>
            <a:off x="2298137" y="4872451"/>
            <a:ext cx="318497" cy="369332"/>
          </a:xfrm>
          <a:prstGeom prst="rect">
            <a:avLst/>
          </a:prstGeom>
          <a:noFill/>
        </p:spPr>
        <p:txBody>
          <a:bodyPr wrap="square" rtlCol="0">
            <a:spAutoFit/>
          </a:bodyPr>
          <a:lstStyle/>
          <a:p>
            <a:r>
              <a:rPr lang="en-US" b="1" dirty="0" smtClean="0">
                <a:solidFill>
                  <a:srgbClr val="FF0000"/>
                </a:solidFill>
              </a:rPr>
              <a:t>4</a:t>
            </a:r>
            <a:endParaRPr lang="en-US" b="1" dirty="0">
              <a:solidFill>
                <a:srgbClr val="FF0000"/>
              </a:solidFill>
            </a:endParaRPr>
          </a:p>
        </p:txBody>
      </p:sp>
      <p:sp>
        <p:nvSpPr>
          <p:cNvPr id="16" name="TextBox 15"/>
          <p:cNvSpPr txBox="1"/>
          <p:nvPr/>
        </p:nvSpPr>
        <p:spPr>
          <a:xfrm>
            <a:off x="3538957" y="4874056"/>
            <a:ext cx="318497" cy="369332"/>
          </a:xfrm>
          <a:prstGeom prst="rect">
            <a:avLst/>
          </a:prstGeom>
          <a:noFill/>
        </p:spPr>
        <p:txBody>
          <a:bodyPr wrap="square" rtlCol="0">
            <a:spAutoFit/>
          </a:bodyPr>
          <a:lstStyle/>
          <a:p>
            <a:r>
              <a:rPr lang="en-US" b="1" dirty="0">
                <a:solidFill>
                  <a:srgbClr val="FF0000"/>
                </a:solidFill>
              </a:rPr>
              <a:t>5</a:t>
            </a:r>
          </a:p>
        </p:txBody>
      </p:sp>
      <p:sp>
        <p:nvSpPr>
          <p:cNvPr id="17" name="TextBox 16"/>
          <p:cNvSpPr txBox="1"/>
          <p:nvPr/>
        </p:nvSpPr>
        <p:spPr>
          <a:xfrm>
            <a:off x="4394108" y="4885151"/>
            <a:ext cx="318497" cy="369332"/>
          </a:xfrm>
          <a:prstGeom prst="rect">
            <a:avLst/>
          </a:prstGeom>
          <a:noFill/>
        </p:spPr>
        <p:txBody>
          <a:bodyPr wrap="square" rtlCol="0">
            <a:spAutoFit/>
          </a:bodyPr>
          <a:lstStyle/>
          <a:p>
            <a:r>
              <a:rPr lang="en-US" b="1" dirty="0" smtClean="0">
                <a:solidFill>
                  <a:srgbClr val="FF0000"/>
                </a:solidFill>
              </a:rPr>
              <a:t>6</a:t>
            </a:r>
            <a:endParaRPr lang="en-US" b="1" dirty="0">
              <a:solidFill>
                <a:srgbClr val="FF0000"/>
              </a:solidFill>
            </a:endParaRPr>
          </a:p>
        </p:txBody>
      </p:sp>
      <p:sp>
        <p:nvSpPr>
          <p:cNvPr id="18" name="TextBox 17"/>
          <p:cNvSpPr txBox="1"/>
          <p:nvPr/>
        </p:nvSpPr>
        <p:spPr>
          <a:xfrm>
            <a:off x="5278756" y="4882974"/>
            <a:ext cx="318497" cy="369332"/>
          </a:xfrm>
          <a:prstGeom prst="rect">
            <a:avLst/>
          </a:prstGeom>
          <a:noFill/>
        </p:spPr>
        <p:txBody>
          <a:bodyPr wrap="square" rtlCol="0">
            <a:spAutoFit/>
          </a:bodyPr>
          <a:lstStyle/>
          <a:p>
            <a:r>
              <a:rPr lang="en-US" b="1" dirty="0" smtClean="0">
                <a:solidFill>
                  <a:srgbClr val="FF0000"/>
                </a:solidFill>
              </a:rPr>
              <a:t>7</a:t>
            </a:r>
            <a:endParaRPr lang="en-US" b="1" dirty="0">
              <a:solidFill>
                <a:srgbClr val="FF0000"/>
              </a:solidFill>
            </a:endParaRPr>
          </a:p>
        </p:txBody>
      </p:sp>
    </p:spTree>
    <p:extLst>
      <p:ext uri="{BB962C8B-B14F-4D97-AF65-F5344CB8AC3E}">
        <p14:creationId xmlns:p14="http://schemas.microsoft.com/office/powerpoint/2010/main" val="2408733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CLUSTERING EXAMPLE – K-MEANS</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16</a:t>
            </a:fld>
            <a:endParaRPr lang="en-US"/>
          </a:p>
        </p:txBody>
      </p:sp>
    </p:spTree>
    <p:extLst>
      <p:ext uri="{BB962C8B-B14F-4D97-AF65-F5344CB8AC3E}">
        <p14:creationId xmlns:p14="http://schemas.microsoft.com/office/powerpoint/2010/main" val="2269831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Clustering</a:t>
            </a:r>
            <a:endParaRPr lang="en-US" b="1" dirty="0"/>
          </a:p>
        </p:txBody>
      </p:sp>
      <p:sp>
        <p:nvSpPr>
          <p:cNvPr id="3" name="Content Placeholder 2"/>
          <p:cNvSpPr>
            <a:spLocks noGrp="1"/>
          </p:cNvSpPr>
          <p:nvPr>
            <p:ph idx="1"/>
          </p:nvPr>
        </p:nvSpPr>
        <p:spPr/>
        <p:txBody>
          <a:bodyPr/>
          <a:lstStyle/>
          <a:p>
            <a:r>
              <a:rPr lang="en-US" dirty="0" smtClean="0"/>
              <a:t>Clustering is an unsupervised algorithm allowing users to partition data into meaningful subclasses (clusters).</a:t>
            </a:r>
          </a:p>
          <a:p>
            <a:pPr lvl="1"/>
            <a:endParaRPr lang="en-US" dirty="0"/>
          </a:p>
          <a:p>
            <a:r>
              <a:rPr lang="en-US" dirty="0" smtClean="0"/>
              <a:t>We will walk through an example using the Iris dataset and the popular k-Means algorithm.</a:t>
            </a:r>
          </a:p>
          <a:p>
            <a:pPr lvl="1"/>
            <a:endParaRPr lang="en-US" dirty="0"/>
          </a:p>
          <a:p>
            <a:r>
              <a:rPr lang="en-US" dirty="0"/>
              <a:t>W</a:t>
            </a:r>
            <a:r>
              <a:rPr lang="en-US" dirty="0" smtClean="0"/>
              <a:t>e will create 3 clusters of data and look at their visual representations.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17</a:t>
            </a:fld>
            <a:endParaRPr lang="en-US"/>
          </a:p>
        </p:txBody>
      </p:sp>
    </p:spTree>
    <p:extLst>
      <p:ext uri="{BB962C8B-B14F-4D97-AF65-F5344CB8AC3E}">
        <p14:creationId xmlns:p14="http://schemas.microsoft.com/office/powerpoint/2010/main" val="2643861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Clustering – Explorer Configurations </a:t>
            </a:r>
            <a:endParaRPr lang="en-US" b="1" dirty="0"/>
          </a:p>
        </p:txBody>
      </p:sp>
      <p:sp>
        <p:nvSpPr>
          <p:cNvPr id="3" name="Content Placeholder 2"/>
          <p:cNvSpPr>
            <a:spLocks noGrp="1"/>
          </p:cNvSpPr>
          <p:nvPr>
            <p:ph idx="1"/>
          </p:nvPr>
        </p:nvSpPr>
        <p:spPr>
          <a:xfrm>
            <a:off x="6921500" y="1457326"/>
            <a:ext cx="5029200" cy="5264149"/>
          </a:xfrm>
        </p:spPr>
        <p:txBody>
          <a:bodyPr>
            <a:normAutofit lnSpcReduction="10000"/>
          </a:bodyPr>
          <a:lstStyle/>
          <a:p>
            <a:pPr marL="514350" indent="-514350">
              <a:buFont typeface="+mj-lt"/>
              <a:buAutoNum type="arabicPeriod"/>
            </a:pPr>
            <a:r>
              <a:rPr lang="en-US" sz="2000" dirty="0" smtClean="0"/>
              <a:t>Performing a clustering task is a similar process in WEKA’s Explorer. After loading the data, select the “Cluster” tab and “Choose” a clustering algorithm. We will select the popular k-means. </a:t>
            </a:r>
          </a:p>
          <a:p>
            <a:pPr marL="971550" lvl="1" indent="-514350">
              <a:buFont typeface="+mj-lt"/>
              <a:buAutoNum type="arabicPeriod"/>
            </a:pPr>
            <a:endParaRPr lang="en-US" sz="1600" dirty="0" smtClean="0"/>
          </a:p>
          <a:p>
            <a:pPr marL="514350" indent="-514350">
              <a:buFont typeface="+mj-lt"/>
              <a:buAutoNum type="arabicPeriod"/>
            </a:pPr>
            <a:r>
              <a:rPr lang="en-US" sz="2000" dirty="0" smtClean="0"/>
              <a:t>Second, configure the algorithm by clicking on the text next to the “Choose” button. A pop up will appear allowing us to choose select the number of clusters we want. We will choose 2, as that will create 3 clusters. Leave others default. </a:t>
            </a:r>
          </a:p>
          <a:p>
            <a:pPr marL="971550" lvl="1" indent="-514350">
              <a:buFont typeface="+mj-lt"/>
              <a:buAutoNum type="arabicPeriod"/>
            </a:pPr>
            <a:endParaRPr lang="en-US" sz="1600" dirty="0" smtClean="0"/>
          </a:p>
          <a:p>
            <a:pPr marL="514350" indent="-514350">
              <a:buFont typeface="+mj-lt"/>
              <a:buAutoNum type="arabicPeriod"/>
            </a:pPr>
            <a:r>
              <a:rPr lang="en-US" sz="2000" dirty="0" smtClean="0"/>
              <a:t>Finally, we can choose a cluster mode. For the time being, we will select “Classes to clusters evaluation.” </a:t>
            </a:r>
          </a:p>
          <a:p>
            <a:pPr marL="971550" lvl="1" indent="-514350">
              <a:buFont typeface="+mj-lt"/>
              <a:buAutoNum type="arabicPeriod"/>
            </a:pPr>
            <a:endParaRPr lang="en-US" sz="1600" dirty="0" smtClean="0"/>
          </a:p>
          <a:p>
            <a:pPr marL="514350" indent="-514350">
              <a:buFont typeface="+mj-lt"/>
              <a:buAutoNum type="arabicPeriod"/>
            </a:pPr>
            <a:r>
              <a:rPr lang="en-US" sz="2000" dirty="0" smtClean="0"/>
              <a:t>After configuration, press “Start”</a:t>
            </a:r>
          </a:p>
          <a:p>
            <a:pPr marL="514350" indent="-514350">
              <a:buFont typeface="+mj-lt"/>
              <a:buAutoNum type="arabicPeriod"/>
            </a:pPr>
            <a:endParaRPr lang="en-US" sz="2000" dirty="0" smtClean="0"/>
          </a:p>
        </p:txBody>
      </p:sp>
      <p:sp>
        <p:nvSpPr>
          <p:cNvPr id="4" name="Slide Number Placeholder 3"/>
          <p:cNvSpPr>
            <a:spLocks noGrp="1"/>
          </p:cNvSpPr>
          <p:nvPr>
            <p:ph type="sldNum" sz="quarter" idx="12"/>
          </p:nvPr>
        </p:nvSpPr>
        <p:spPr/>
        <p:txBody>
          <a:bodyPr/>
          <a:lstStyle/>
          <a:p>
            <a:fld id="{752CC240-701A-42FE-B8E5-BC89EBD048C8}" type="slidenum">
              <a:rPr lang="en-US" smtClean="0"/>
              <a:t>18</a:t>
            </a:fld>
            <a:endParaRPr lang="en-US"/>
          </a:p>
        </p:txBody>
      </p:sp>
      <p:pic>
        <p:nvPicPr>
          <p:cNvPr id="5" name="Picture 4"/>
          <p:cNvPicPr>
            <a:picLocks noChangeAspect="1"/>
          </p:cNvPicPr>
          <p:nvPr/>
        </p:nvPicPr>
        <p:blipFill>
          <a:blip r:embed="rId2"/>
          <a:stretch>
            <a:fillRect/>
          </a:stretch>
        </p:blipFill>
        <p:spPr>
          <a:xfrm>
            <a:off x="241300" y="1457327"/>
            <a:ext cx="6507162" cy="4899023"/>
          </a:xfrm>
          <a:prstGeom prst="rect">
            <a:avLst/>
          </a:prstGeom>
          <a:ln w="28575">
            <a:solidFill>
              <a:schemeClr val="tx1"/>
            </a:solidFill>
          </a:ln>
        </p:spPr>
      </p:pic>
      <p:sp>
        <p:nvSpPr>
          <p:cNvPr id="6" name="Rectangle 5"/>
          <p:cNvSpPr/>
          <p:nvPr/>
        </p:nvSpPr>
        <p:spPr>
          <a:xfrm>
            <a:off x="2849500" y="2562225"/>
            <a:ext cx="3779900" cy="32162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4400" y="2004219"/>
            <a:ext cx="3251200" cy="2182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9150" y="2347119"/>
            <a:ext cx="2456688" cy="13231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03400" y="28829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
        <p:nvSpPr>
          <p:cNvPr id="11" name="TextBox 10"/>
          <p:cNvSpPr txBox="1"/>
          <p:nvPr/>
        </p:nvSpPr>
        <p:spPr>
          <a:xfrm>
            <a:off x="4826000" y="2794000"/>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 name="TextBox 11"/>
          <p:cNvSpPr txBox="1"/>
          <p:nvPr/>
        </p:nvSpPr>
        <p:spPr>
          <a:xfrm>
            <a:off x="1358900" y="16891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Tree>
    <p:extLst>
      <p:ext uri="{BB962C8B-B14F-4D97-AF65-F5344CB8AC3E}">
        <p14:creationId xmlns:p14="http://schemas.microsoft.com/office/powerpoint/2010/main" val="4017648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Clustering – Explorer Results</a:t>
            </a:r>
            <a:endParaRPr lang="en-US" dirty="0"/>
          </a:p>
        </p:txBody>
      </p:sp>
      <p:sp>
        <p:nvSpPr>
          <p:cNvPr id="3" name="Content Placeholder 2"/>
          <p:cNvSpPr>
            <a:spLocks noGrp="1"/>
          </p:cNvSpPr>
          <p:nvPr>
            <p:ph idx="1"/>
          </p:nvPr>
        </p:nvSpPr>
        <p:spPr>
          <a:xfrm>
            <a:off x="202852" y="5766705"/>
            <a:ext cx="11468447" cy="869233"/>
          </a:xfrm>
        </p:spPr>
        <p:txBody>
          <a:bodyPr>
            <a:normAutofit fontScale="70000" lnSpcReduction="20000"/>
          </a:bodyPr>
          <a:lstStyle/>
          <a:p>
            <a:pPr marL="514350" indent="-514350">
              <a:buFont typeface="+mj-lt"/>
              <a:buAutoNum type="arabicPeriod"/>
            </a:pPr>
            <a:r>
              <a:rPr lang="en-US" dirty="0" smtClean="0"/>
              <a:t>After running the algorithm, we can see the results in the “</a:t>
            </a:r>
            <a:r>
              <a:rPr lang="en-US" dirty="0" err="1"/>
              <a:t>C</a:t>
            </a:r>
            <a:r>
              <a:rPr lang="en-US" dirty="0" err="1" smtClean="0"/>
              <a:t>lusterer</a:t>
            </a:r>
            <a:r>
              <a:rPr lang="en-US" dirty="0" smtClean="0"/>
              <a:t> output.” </a:t>
            </a:r>
          </a:p>
          <a:p>
            <a:pPr marL="514350" indent="-514350">
              <a:buFont typeface="+mj-lt"/>
              <a:buAutoNum type="arabicPeriod"/>
            </a:pPr>
            <a:r>
              <a:rPr lang="en-US" dirty="0" smtClean="0"/>
              <a:t>We can also visualize the clusters by right clicking on the model in the left corner and selecting visualize.  </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19</a:t>
            </a:fld>
            <a:endParaRPr lang="en-US"/>
          </a:p>
        </p:txBody>
      </p:sp>
      <p:pic>
        <p:nvPicPr>
          <p:cNvPr id="5" name="Picture 4"/>
          <p:cNvPicPr>
            <a:picLocks noChangeAspect="1"/>
          </p:cNvPicPr>
          <p:nvPr/>
        </p:nvPicPr>
        <p:blipFill>
          <a:blip r:embed="rId2"/>
          <a:stretch>
            <a:fillRect/>
          </a:stretch>
        </p:blipFill>
        <p:spPr>
          <a:xfrm>
            <a:off x="8039446" y="1898441"/>
            <a:ext cx="3949700" cy="3167989"/>
          </a:xfrm>
          <a:prstGeom prst="rect">
            <a:avLst/>
          </a:prstGeom>
          <a:ln w="28575">
            <a:solidFill>
              <a:schemeClr val="tx1"/>
            </a:solidFill>
          </a:ln>
        </p:spPr>
      </p:pic>
      <p:pic>
        <p:nvPicPr>
          <p:cNvPr id="6" name="Picture 5"/>
          <p:cNvPicPr>
            <a:picLocks noChangeAspect="1"/>
          </p:cNvPicPr>
          <p:nvPr/>
        </p:nvPicPr>
        <p:blipFill>
          <a:blip r:embed="rId3"/>
          <a:stretch>
            <a:fillRect/>
          </a:stretch>
        </p:blipFill>
        <p:spPr>
          <a:xfrm>
            <a:off x="202853" y="1270000"/>
            <a:ext cx="7257513" cy="4429634"/>
          </a:xfrm>
          <a:prstGeom prst="rect">
            <a:avLst/>
          </a:prstGeom>
          <a:ln w="28575">
            <a:solidFill>
              <a:schemeClr val="tx1"/>
            </a:solidFill>
          </a:ln>
        </p:spPr>
      </p:pic>
      <p:sp>
        <p:nvSpPr>
          <p:cNvPr id="7" name="Rectangle 6"/>
          <p:cNvSpPr/>
          <p:nvPr/>
        </p:nvSpPr>
        <p:spPr>
          <a:xfrm>
            <a:off x="2445450" y="2467372"/>
            <a:ext cx="1097850" cy="6695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70850" y="3216671"/>
            <a:ext cx="1796350" cy="10664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45000" y="30734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Tree>
    <p:extLst>
      <p:ext uri="{BB962C8B-B14F-4D97-AF65-F5344CB8AC3E}">
        <p14:creationId xmlns:p14="http://schemas.microsoft.com/office/powerpoint/2010/main" val="214526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p:txBody>
          <a:bodyPr/>
          <a:lstStyle/>
          <a:p>
            <a:r>
              <a:rPr lang="en-US" dirty="0" smtClean="0"/>
              <a:t>WEKA introduction</a:t>
            </a:r>
          </a:p>
          <a:p>
            <a:r>
              <a:rPr lang="en-US" dirty="0" smtClean="0"/>
              <a:t>WEKA capabilities and functionalities</a:t>
            </a:r>
          </a:p>
          <a:p>
            <a:r>
              <a:rPr lang="en-US" dirty="0" smtClean="0"/>
              <a:t>Data pre-processing in WEKA</a:t>
            </a:r>
          </a:p>
          <a:p>
            <a:r>
              <a:rPr lang="en-US" dirty="0" smtClean="0"/>
              <a:t>WEKA Classification Example</a:t>
            </a:r>
          </a:p>
          <a:p>
            <a:r>
              <a:rPr lang="en-US" dirty="0" smtClean="0"/>
              <a:t>WEKA Clustering Example</a:t>
            </a:r>
          </a:p>
          <a:p>
            <a:r>
              <a:rPr lang="en-US" dirty="0" smtClean="0"/>
              <a:t>WEKA integration with Java</a:t>
            </a:r>
          </a:p>
          <a:p>
            <a:r>
              <a:rPr lang="en-US" dirty="0" smtClean="0"/>
              <a:t>Conclusion and Resources</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a:t>
            </a:fld>
            <a:endParaRPr lang="en-US"/>
          </a:p>
        </p:txBody>
      </p:sp>
    </p:spTree>
    <p:extLst>
      <p:ext uri="{BB962C8B-B14F-4D97-AF65-F5344CB8AC3E}">
        <p14:creationId xmlns:p14="http://schemas.microsoft.com/office/powerpoint/2010/main" val="4060590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WEKA INTEGRATION WITH JAVA</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20</a:t>
            </a:fld>
            <a:endParaRPr lang="en-US"/>
          </a:p>
        </p:txBody>
      </p:sp>
    </p:spTree>
    <p:extLst>
      <p:ext uri="{BB962C8B-B14F-4D97-AF65-F5344CB8AC3E}">
        <p14:creationId xmlns:p14="http://schemas.microsoft.com/office/powerpoint/2010/main" val="260979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Integration with Java</a:t>
            </a:r>
            <a:endParaRPr lang="en-US" b="1" dirty="0"/>
          </a:p>
        </p:txBody>
      </p:sp>
      <p:sp>
        <p:nvSpPr>
          <p:cNvPr id="3" name="Content Placeholder 2"/>
          <p:cNvSpPr>
            <a:spLocks noGrp="1"/>
          </p:cNvSpPr>
          <p:nvPr>
            <p:ph idx="1"/>
          </p:nvPr>
        </p:nvSpPr>
        <p:spPr/>
        <p:txBody>
          <a:bodyPr/>
          <a:lstStyle/>
          <a:p>
            <a:r>
              <a:rPr lang="en-US" dirty="0" smtClean="0"/>
              <a:t>WEKA can be imported using a Java library to your own Java application. </a:t>
            </a:r>
          </a:p>
          <a:p>
            <a:pPr lvl="1"/>
            <a:endParaRPr lang="en-US" dirty="0" smtClean="0"/>
          </a:p>
          <a:p>
            <a:r>
              <a:rPr lang="en-US" dirty="0" smtClean="0"/>
              <a:t>There are three sets of classes you may need to use when developing your own application. </a:t>
            </a:r>
          </a:p>
          <a:p>
            <a:pPr lvl="1"/>
            <a:r>
              <a:rPr lang="en-US" dirty="0" smtClean="0"/>
              <a:t>Classes for Loading Data</a:t>
            </a:r>
          </a:p>
          <a:p>
            <a:pPr lvl="1"/>
            <a:r>
              <a:rPr lang="en-US" dirty="0" smtClean="0"/>
              <a:t>Classes for Classifiers</a:t>
            </a:r>
          </a:p>
          <a:p>
            <a:pPr lvl="1"/>
            <a:r>
              <a:rPr lang="en-US" dirty="0" smtClean="0"/>
              <a:t>Classes for Evaluation</a:t>
            </a:r>
            <a:endParaRPr lang="en-US" dirty="0"/>
          </a:p>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21</a:t>
            </a:fld>
            <a:endParaRPr lang="en-US"/>
          </a:p>
        </p:txBody>
      </p:sp>
    </p:spTree>
    <p:extLst>
      <p:ext uri="{BB962C8B-B14F-4D97-AF65-F5344CB8AC3E}">
        <p14:creationId xmlns:p14="http://schemas.microsoft.com/office/powerpoint/2010/main" val="211916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WEKA Integration with </a:t>
            </a:r>
            <a:r>
              <a:rPr lang="en-US" b="1" dirty="0" smtClean="0"/>
              <a:t>Java – Loading Data</a:t>
            </a:r>
            <a:endParaRPr lang="en-US" dirty="0"/>
          </a:p>
        </p:txBody>
      </p:sp>
      <p:sp>
        <p:nvSpPr>
          <p:cNvPr id="3" name="Content Placeholder 2"/>
          <p:cNvSpPr>
            <a:spLocks noGrp="1"/>
          </p:cNvSpPr>
          <p:nvPr>
            <p:ph idx="1"/>
          </p:nvPr>
        </p:nvSpPr>
        <p:spPr/>
        <p:txBody>
          <a:bodyPr/>
          <a:lstStyle/>
          <a:p>
            <a:r>
              <a:rPr lang="en-US" dirty="0" smtClean="0"/>
              <a:t>Related WEKA classes</a:t>
            </a:r>
          </a:p>
          <a:p>
            <a:pPr lvl="1"/>
            <a:r>
              <a:rPr lang="en-US" dirty="0" err="1" smtClean="0"/>
              <a:t>weka.core.Instances</a:t>
            </a:r>
            <a:endParaRPr lang="en-US" dirty="0" smtClean="0"/>
          </a:p>
          <a:p>
            <a:pPr lvl="1"/>
            <a:r>
              <a:rPr lang="en-US" dirty="0" err="1" smtClean="0"/>
              <a:t>weka.core.Instance</a:t>
            </a:r>
            <a:endParaRPr lang="en-US" dirty="0" smtClean="0"/>
          </a:p>
          <a:p>
            <a:pPr lvl="1"/>
            <a:r>
              <a:rPr lang="en-US" dirty="0" err="1" smtClean="0"/>
              <a:t>weka.core.Attribute</a:t>
            </a:r>
            <a:endParaRPr lang="en-US" dirty="0" smtClean="0"/>
          </a:p>
          <a:p>
            <a:pPr lvl="1"/>
            <a:endParaRPr lang="en-US" dirty="0"/>
          </a:p>
          <a:p>
            <a:r>
              <a:rPr lang="en-US" dirty="0" smtClean="0"/>
              <a:t>How to load input data file into instances?</a:t>
            </a:r>
          </a:p>
          <a:p>
            <a:pPr lvl="1"/>
            <a:r>
              <a:rPr lang="en-US" dirty="0" smtClean="0"/>
              <a:t>Every </a:t>
            </a:r>
            <a:r>
              <a:rPr lang="en-US" dirty="0" err="1" smtClean="0"/>
              <a:t>DataRow</a:t>
            </a:r>
            <a:r>
              <a:rPr lang="en-US" dirty="0" smtClean="0"/>
              <a:t> -&gt; Instance, Every Attribute -&gt; Attribute, Whole -&gt; Instances</a:t>
            </a:r>
          </a:p>
        </p:txBody>
      </p:sp>
      <p:sp>
        <p:nvSpPr>
          <p:cNvPr id="4" name="Slide Number Placeholder 3"/>
          <p:cNvSpPr>
            <a:spLocks noGrp="1"/>
          </p:cNvSpPr>
          <p:nvPr>
            <p:ph type="sldNum" sz="quarter" idx="12"/>
          </p:nvPr>
        </p:nvSpPr>
        <p:spPr/>
        <p:txBody>
          <a:bodyPr/>
          <a:lstStyle/>
          <a:p>
            <a:fld id="{752CC240-701A-42FE-B8E5-BC89EBD048C8}" type="slidenum">
              <a:rPr lang="en-US" smtClean="0"/>
              <a:t>22</a:t>
            </a:fld>
            <a:endParaRPr lang="en-US"/>
          </a:p>
        </p:txBody>
      </p:sp>
      <p:sp>
        <p:nvSpPr>
          <p:cNvPr id="5" name="Text Box 11"/>
          <p:cNvSpPr txBox="1">
            <a:spLocks noChangeArrowheads="1"/>
          </p:cNvSpPr>
          <p:nvPr/>
        </p:nvSpPr>
        <p:spPr bwMode="auto">
          <a:xfrm>
            <a:off x="2219325" y="5200650"/>
            <a:ext cx="7705725" cy="120015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Load a file as Instances</a:t>
            </a:r>
          </a:p>
          <a:p>
            <a:pPr algn="l">
              <a:defRPr/>
            </a:pPr>
            <a:r>
              <a:rPr lang="en-US" altLang="zh-TW" sz="1800" dirty="0" err="1">
                <a:cs typeface="Arial" charset="0"/>
              </a:rPr>
              <a:t>FileReader</a:t>
            </a:r>
            <a:r>
              <a:rPr lang="en-US" altLang="zh-TW" sz="1800" dirty="0">
                <a:cs typeface="Arial" charset="0"/>
              </a:rPr>
              <a:t> reader;</a:t>
            </a:r>
          </a:p>
          <a:p>
            <a:pPr algn="l">
              <a:defRPr/>
            </a:pPr>
            <a:r>
              <a:rPr lang="en-US" altLang="zh-TW" sz="1800" dirty="0">
                <a:cs typeface="Arial" charset="0"/>
              </a:rPr>
              <a:t>reader = </a:t>
            </a:r>
            <a:r>
              <a:rPr lang="en-US" altLang="zh-TW" sz="1800" b="1" dirty="0">
                <a:cs typeface="Arial" charset="0"/>
              </a:rPr>
              <a:t>new</a:t>
            </a:r>
            <a:r>
              <a:rPr lang="en-US" altLang="zh-TW" sz="1800" dirty="0">
                <a:cs typeface="Arial" charset="0"/>
              </a:rPr>
              <a:t> </a:t>
            </a:r>
            <a:r>
              <a:rPr lang="en-US" altLang="zh-TW" sz="1800" dirty="0" err="1">
                <a:cs typeface="Arial" charset="0"/>
              </a:rPr>
              <a:t>FileReader</a:t>
            </a:r>
            <a:r>
              <a:rPr lang="en-US" altLang="zh-TW" sz="1800" dirty="0">
                <a:cs typeface="Arial" charset="0"/>
              </a:rPr>
              <a:t>(path);</a:t>
            </a:r>
          </a:p>
          <a:p>
            <a:pPr algn="l">
              <a:defRPr/>
            </a:pPr>
            <a:r>
              <a:rPr lang="en-US" altLang="zh-TW" sz="1800" dirty="0">
                <a:cs typeface="Arial" charset="0"/>
              </a:rPr>
              <a:t>Instances </a:t>
            </a:r>
            <a:r>
              <a:rPr lang="en-US" altLang="zh-TW" sz="1800" dirty="0" err="1">
                <a:cs typeface="Arial" charset="0"/>
              </a:rPr>
              <a:t>instances</a:t>
            </a:r>
            <a:r>
              <a:rPr lang="en-US" altLang="zh-TW" sz="1800" dirty="0">
                <a:cs typeface="Arial" charset="0"/>
              </a:rPr>
              <a:t> = </a:t>
            </a:r>
            <a:r>
              <a:rPr lang="en-US" altLang="zh-TW" sz="1800" b="1" dirty="0">
                <a:cs typeface="Arial" charset="0"/>
              </a:rPr>
              <a:t>new</a:t>
            </a:r>
            <a:r>
              <a:rPr lang="en-US" altLang="zh-TW" sz="1800" dirty="0">
                <a:cs typeface="Arial" charset="0"/>
              </a:rPr>
              <a:t> Instances(reader);</a:t>
            </a:r>
          </a:p>
        </p:txBody>
      </p:sp>
    </p:spTree>
    <p:extLst>
      <p:ext uri="{BB962C8B-B14F-4D97-AF65-F5344CB8AC3E}">
        <p14:creationId xmlns:p14="http://schemas.microsoft.com/office/powerpoint/2010/main" val="125430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WEKA Integration with Java – Loading Data</a:t>
            </a:r>
            <a:endParaRPr lang="en-US" dirty="0"/>
          </a:p>
        </p:txBody>
      </p:sp>
      <p:sp>
        <p:nvSpPr>
          <p:cNvPr id="3" name="Content Placeholder 2"/>
          <p:cNvSpPr>
            <a:spLocks noGrp="1"/>
          </p:cNvSpPr>
          <p:nvPr>
            <p:ph idx="1"/>
          </p:nvPr>
        </p:nvSpPr>
        <p:spPr/>
        <p:txBody>
          <a:bodyPr/>
          <a:lstStyle/>
          <a:p>
            <a:r>
              <a:rPr lang="en-US" dirty="0" smtClean="0"/>
              <a:t>Instances contain Attribute and Instance</a:t>
            </a:r>
          </a:p>
          <a:p>
            <a:pPr lvl="1"/>
            <a:r>
              <a:rPr lang="en-US" dirty="0" smtClean="0"/>
              <a:t>How to get every Instance within the Instances?</a:t>
            </a:r>
          </a:p>
          <a:p>
            <a:pPr lvl="1"/>
            <a:endParaRPr lang="en-US" dirty="0" smtClean="0"/>
          </a:p>
          <a:p>
            <a:pPr lvl="1"/>
            <a:endParaRPr lang="en-US" dirty="0"/>
          </a:p>
          <a:p>
            <a:pPr lvl="1"/>
            <a:endParaRPr lang="en-US" dirty="0" smtClean="0"/>
          </a:p>
          <a:p>
            <a:pPr lvl="1"/>
            <a:endParaRPr lang="en-US" dirty="0"/>
          </a:p>
          <a:p>
            <a:pPr lvl="1"/>
            <a:r>
              <a:rPr lang="en-US" dirty="0" smtClean="0"/>
              <a:t>How to get an Attribute?</a:t>
            </a:r>
          </a:p>
          <a:p>
            <a:pPr lvl="1"/>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23</a:t>
            </a:fld>
            <a:endParaRPr lang="en-US"/>
          </a:p>
        </p:txBody>
      </p:sp>
      <p:sp>
        <p:nvSpPr>
          <p:cNvPr id="5" name="Text Box 4"/>
          <p:cNvSpPr txBox="1">
            <a:spLocks noChangeArrowheads="1"/>
          </p:cNvSpPr>
          <p:nvPr/>
        </p:nvSpPr>
        <p:spPr bwMode="auto">
          <a:xfrm>
            <a:off x="2528094" y="2724150"/>
            <a:ext cx="7135813" cy="120015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Get Instance</a:t>
            </a:r>
          </a:p>
          <a:p>
            <a:pPr algn="l">
              <a:defRPr/>
            </a:pPr>
            <a:r>
              <a:rPr lang="en-US" altLang="zh-TW" sz="1800" dirty="0">
                <a:cs typeface="Arial" charset="0"/>
              </a:rPr>
              <a:t>Instance </a:t>
            </a:r>
            <a:r>
              <a:rPr lang="en-US" altLang="zh-TW" sz="1800" dirty="0" err="1">
                <a:cs typeface="Arial" charset="0"/>
              </a:rPr>
              <a:t>instance</a:t>
            </a:r>
            <a:r>
              <a:rPr lang="en-US" altLang="zh-TW" sz="1800" dirty="0">
                <a:cs typeface="Arial" charset="0"/>
              </a:rPr>
              <a:t> = </a:t>
            </a:r>
            <a:r>
              <a:rPr lang="en-US" altLang="zh-TW" sz="1800" dirty="0" err="1">
                <a:cs typeface="Arial" charset="0"/>
              </a:rPr>
              <a:t>instances.instance</a:t>
            </a:r>
            <a:r>
              <a:rPr lang="en-US" altLang="zh-TW" sz="1800" dirty="0">
                <a:cs typeface="Arial" charset="0"/>
              </a:rPr>
              <a:t>(index);</a:t>
            </a:r>
          </a:p>
          <a:p>
            <a:pPr algn="l">
              <a:defRPr/>
            </a:pPr>
            <a:r>
              <a:rPr lang="en-US" altLang="zh-TW" sz="1800" dirty="0">
                <a:cs typeface="Arial" charset="0"/>
              </a:rPr>
              <a:t># Get Instance Count</a:t>
            </a:r>
          </a:p>
          <a:p>
            <a:pPr algn="l">
              <a:defRPr/>
            </a:pPr>
            <a:r>
              <a:rPr lang="en-US" altLang="zh-TW" sz="1800" dirty="0" err="1">
                <a:cs typeface="Arial" charset="0"/>
              </a:rPr>
              <a:t>int</a:t>
            </a:r>
            <a:r>
              <a:rPr lang="en-US" altLang="zh-TW" sz="1800" dirty="0">
                <a:cs typeface="Arial" charset="0"/>
              </a:rPr>
              <a:t> count = </a:t>
            </a:r>
            <a:r>
              <a:rPr lang="en-US" altLang="zh-TW" sz="1800" dirty="0" err="1">
                <a:cs typeface="Arial" charset="0"/>
              </a:rPr>
              <a:t>instances.numInstances</a:t>
            </a:r>
            <a:r>
              <a:rPr lang="en-US" altLang="zh-TW" sz="1800" dirty="0">
                <a:cs typeface="Arial" charset="0"/>
              </a:rPr>
              <a:t>();</a:t>
            </a:r>
          </a:p>
        </p:txBody>
      </p:sp>
      <p:sp>
        <p:nvSpPr>
          <p:cNvPr id="6" name="Text Box 5"/>
          <p:cNvSpPr txBox="1">
            <a:spLocks noChangeArrowheads="1"/>
          </p:cNvSpPr>
          <p:nvPr/>
        </p:nvSpPr>
        <p:spPr bwMode="auto">
          <a:xfrm>
            <a:off x="2476500" y="4800600"/>
            <a:ext cx="7239000" cy="120015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Get Attribute Name </a:t>
            </a:r>
          </a:p>
          <a:p>
            <a:pPr algn="l">
              <a:defRPr/>
            </a:pPr>
            <a:r>
              <a:rPr lang="en-US" altLang="zh-TW" sz="1800" dirty="0">
                <a:cs typeface="Arial" charset="0"/>
              </a:rPr>
              <a:t>Attribute </a:t>
            </a:r>
            <a:r>
              <a:rPr lang="en-US" altLang="zh-TW" sz="1800" dirty="0" err="1">
                <a:cs typeface="Arial" charset="0"/>
              </a:rPr>
              <a:t>attribute</a:t>
            </a:r>
            <a:r>
              <a:rPr lang="en-US" altLang="zh-TW" sz="1800" dirty="0">
                <a:cs typeface="Arial" charset="0"/>
              </a:rPr>
              <a:t> = </a:t>
            </a:r>
            <a:r>
              <a:rPr lang="en-US" altLang="zh-TW" sz="1800" dirty="0" err="1">
                <a:cs typeface="Arial" charset="0"/>
              </a:rPr>
              <a:t>instances.attribute</a:t>
            </a:r>
            <a:r>
              <a:rPr lang="en-US" altLang="zh-TW" sz="1800" dirty="0">
                <a:cs typeface="Arial" charset="0"/>
              </a:rPr>
              <a:t>(index);</a:t>
            </a:r>
          </a:p>
          <a:p>
            <a:pPr algn="l">
              <a:defRPr/>
            </a:pPr>
            <a:r>
              <a:rPr lang="en-US" altLang="zh-TW" sz="1800" dirty="0">
                <a:cs typeface="Arial" charset="0"/>
              </a:rPr>
              <a:t># Get Attribute Count</a:t>
            </a:r>
          </a:p>
          <a:p>
            <a:pPr algn="l">
              <a:defRPr/>
            </a:pPr>
            <a:r>
              <a:rPr lang="en-US" altLang="zh-TW" sz="1800" dirty="0" err="1">
                <a:cs typeface="Arial" charset="0"/>
              </a:rPr>
              <a:t>int</a:t>
            </a:r>
            <a:r>
              <a:rPr lang="en-US" altLang="zh-TW" sz="1800" dirty="0">
                <a:cs typeface="Arial" charset="0"/>
              </a:rPr>
              <a:t> count = </a:t>
            </a:r>
            <a:r>
              <a:rPr lang="en-US" altLang="zh-TW" sz="1800" dirty="0" err="1">
                <a:cs typeface="Arial" charset="0"/>
              </a:rPr>
              <a:t>instances.numAttributes</a:t>
            </a:r>
            <a:r>
              <a:rPr lang="en-US" altLang="zh-TW" sz="1800" dirty="0">
                <a:cs typeface="Arial" charset="0"/>
              </a:rPr>
              <a:t>();</a:t>
            </a:r>
          </a:p>
        </p:txBody>
      </p:sp>
    </p:spTree>
    <p:extLst>
      <p:ext uri="{BB962C8B-B14F-4D97-AF65-F5344CB8AC3E}">
        <p14:creationId xmlns:p14="http://schemas.microsoft.com/office/powerpoint/2010/main" val="2422791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WEKA Integration with Java – Loading Data</a:t>
            </a:r>
            <a:endParaRPr lang="en-US" dirty="0"/>
          </a:p>
        </p:txBody>
      </p:sp>
      <p:sp>
        <p:nvSpPr>
          <p:cNvPr id="3" name="Content Placeholder 2"/>
          <p:cNvSpPr>
            <a:spLocks noGrp="1"/>
          </p:cNvSpPr>
          <p:nvPr>
            <p:ph idx="1"/>
          </p:nvPr>
        </p:nvSpPr>
        <p:spPr/>
        <p:txBody>
          <a:bodyPr/>
          <a:lstStyle/>
          <a:p>
            <a:r>
              <a:rPr lang="en-US" dirty="0" smtClean="0"/>
              <a:t>How to get the Attribute value of each Instance?</a:t>
            </a:r>
          </a:p>
          <a:p>
            <a:endParaRPr lang="en-US" dirty="0"/>
          </a:p>
          <a:p>
            <a:endParaRPr lang="en-US" dirty="0" smtClean="0"/>
          </a:p>
          <a:p>
            <a:r>
              <a:rPr lang="en-US" dirty="0" smtClean="0"/>
              <a:t>Class Index (Very Important!)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24</a:t>
            </a:fld>
            <a:endParaRPr lang="en-US"/>
          </a:p>
        </p:txBody>
      </p:sp>
      <p:sp>
        <p:nvSpPr>
          <p:cNvPr id="6" name="Text Box 4"/>
          <p:cNvSpPr txBox="1">
            <a:spLocks noChangeArrowheads="1"/>
          </p:cNvSpPr>
          <p:nvPr/>
        </p:nvSpPr>
        <p:spPr bwMode="auto">
          <a:xfrm>
            <a:off x="3061494" y="2360613"/>
            <a:ext cx="6069012" cy="923925"/>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Get value</a:t>
            </a:r>
          </a:p>
          <a:p>
            <a:pPr algn="l">
              <a:defRPr/>
            </a:pPr>
            <a:r>
              <a:rPr lang="en-US" altLang="zh-TW" sz="1800" dirty="0" err="1">
                <a:cs typeface="Arial" charset="0"/>
              </a:rPr>
              <a:t>instance.value</a:t>
            </a:r>
            <a:r>
              <a:rPr lang="en-US" altLang="zh-TW" sz="1800" dirty="0">
                <a:cs typeface="Arial" charset="0"/>
              </a:rPr>
              <a:t>(index);       or </a:t>
            </a:r>
          </a:p>
          <a:p>
            <a:pPr algn="l">
              <a:defRPr/>
            </a:pPr>
            <a:r>
              <a:rPr lang="en-US" altLang="zh-TW" sz="1800" dirty="0" err="1">
                <a:cs typeface="Arial" charset="0"/>
              </a:rPr>
              <a:t>instance.value</a:t>
            </a:r>
            <a:r>
              <a:rPr lang="en-US" altLang="zh-TW" sz="1800" dirty="0">
                <a:cs typeface="Arial" charset="0"/>
              </a:rPr>
              <a:t>(</a:t>
            </a:r>
            <a:r>
              <a:rPr lang="en-US" altLang="zh-TW" sz="1800" dirty="0" err="1">
                <a:cs typeface="Arial" charset="0"/>
              </a:rPr>
              <a:t>attrName</a:t>
            </a:r>
            <a:r>
              <a:rPr lang="en-US" altLang="zh-TW" sz="1800" dirty="0">
                <a:cs typeface="Arial" charset="0"/>
              </a:rPr>
              <a:t>);</a:t>
            </a:r>
          </a:p>
        </p:txBody>
      </p:sp>
      <p:sp>
        <p:nvSpPr>
          <p:cNvPr id="7" name="Text Box 6"/>
          <p:cNvSpPr txBox="1">
            <a:spLocks noChangeArrowheads="1"/>
          </p:cNvSpPr>
          <p:nvPr/>
        </p:nvSpPr>
        <p:spPr bwMode="auto">
          <a:xfrm>
            <a:off x="2986088" y="4019550"/>
            <a:ext cx="6219825" cy="173990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Get Class Index</a:t>
            </a:r>
          </a:p>
          <a:p>
            <a:pPr algn="l">
              <a:defRPr/>
            </a:pPr>
            <a:r>
              <a:rPr lang="en-US" altLang="zh-TW" sz="1800" dirty="0" err="1">
                <a:cs typeface="Arial" charset="0"/>
              </a:rPr>
              <a:t>instances.classIndex</a:t>
            </a:r>
            <a:r>
              <a:rPr lang="en-US" altLang="zh-TW" sz="1800" dirty="0">
                <a:cs typeface="Arial" charset="0"/>
              </a:rPr>
              <a:t>();    	           or</a:t>
            </a:r>
          </a:p>
          <a:p>
            <a:pPr algn="l">
              <a:defRPr/>
            </a:pPr>
            <a:r>
              <a:rPr lang="en-US" altLang="zh-TW" sz="1800" dirty="0" err="1">
                <a:cs typeface="Arial" charset="0"/>
              </a:rPr>
              <a:t>instances.</a:t>
            </a:r>
            <a:r>
              <a:rPr lang="en-US" altLang="zh-TW" sz="1800" u="sng" dirty="0" err="1">
                <a:cs typeface="Arial" charset="0"/>
              </a:rPr>
              <a:t>classAttribute</a:t>
            </a:r>
            <a:r>
              <a:rPr lang="en-US" altLang="zh-TW" sz="1800" dirty="0">
                <a:cs typeface="Arial" charset="0"/>
              </a:rPr>
              <a:t>().index();</a:t>
            </a:r>
          </a:p>
          <a:p>
            <a:pPr algn="l">
              <a:defRPr/>
            </a:pPr>
            <a:r>
              <a:rPr lang="en-US" altLang="zh-TW" sz="1800" dirty="0">
                <a:cs typeface="Arial" charset="0"/>
              </a:rPr>
              <a:t># Set Class Index</a:t>
            </a:r>
          </a:p>
          <a:p>
            <a:pPr algn="l">
              <a:defRPr/>
            </a:pPr>
            <a:r>
              <a:rPr lang="en-US" altLang="zh-TW" sz="1800" dirty="0" err="1">
                <a:cs typeface="Arial" charset="0"/>
              </a:rPr>
              <a:t>instances.setClass</a:t>
            </a:r>
            <a:r>
              <a:rPr lang="en-US" altLang="zh-TW" sz="1800" dirty="0">
                <a:cs typeface="Arial" charset="0"/>
              </a:rPr>
              <a:t>(attribute);       or</a:t>
            </a:r>
          </a:p>
          <a:p>
            <a:pPr algn="l">
              <a:defRPr/>
            </a:pPr>
            <a:r>
              <a:rPr lang="en-US" altLang="zh-TW" sz="1800" dirty="0" err="1">
                <a:cs typeface="Arial" charset="0"/>
              </a:rPr>
              <a:t>instances.setClassIndex</a:t>
            </a:r>
            <a:r>
              <a:rPr lang="en-US" altLang="zh-TW" sz="1800" dirty="0">
                <a:cs typeface="Arial" charset="0"/>
              </a:rPr>
              <a:t>(index);</a:t>
            </a:r>
          </a:p>
        </p:txBody>
      </p:sp>
    </p:spTree>
    <p:extLst>
      <p:ext uri="{BB962C8B-B14F-4D97-AF65-F5344CB8AC3E}">
        <p14:creationId xmlns:p14="http://schemas.microsoft.com/office/powerpoint/2010/main" val="255955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Integration with Java - Classifiers</a:t>
            </a:r>
            <a:endParaRPr lang="en-US" b="1" dirty="0"/>
          </a:p>
        </p:txBody>
      </p:sp>
      <p:sp>
        <p:nvSpPr>
          <p:cNvPr id="3" name="Content Placeholder 2"/>
          <p:cNvSpPr>
            <a:spLocks noGrp="1"/>
          </p:cNvSpPr>
          <p:nvPr>
            <p:ph idx="1"/>
          </p:nvPr>
        </p:nvSpPr>
        <p:spPr/>
        <p:txBody>
          <a:bodyPr/>
          <a:lstStyle/>
          <a:p>
            <a:r>
              <a:rPr lang="en-US" dirty="0" smtClean="0"/>
              <a:t>WEKA classes for C4.5, Naïve Bayes, and SVM</a:t>
            </a:r>
          </a:p>
          <a:p>
            <a:pPr lvl="1"/>
            <a:r>
              <a:rPr lang="en-US" dirty="0" smtClean="0"/>
              <a:t>Classifier: all classes which extend </a:t>
            </a:r>
            <a:r>
              <a:rPr lang="en-US" dirty="0" err="1" smtClean="0"/>
              <a:t>weka.classifiers.Classifier</a:t>
            </a:r>
            <a:endParaRPr lang="en-US" dirty="0" smtClean="0"/>
          </a:p>
          <a:p>
            <a:pPr lvl="2"/>
            <a:r>
              <a:rPr lang="en-US" dirty="0" smtClean="0"/>
              <a:t>C4.5: weka.classifier.trees.J48</a:t>
            </a:r>
          </a:p>
          <a:p>
            <a:pPr lvl="2"/>
            <a:r>
              <a:rPr lang="en-US" dirty="0" err="1" smtClean="0"/>
              <a:t>NaiveBayes</a:t>
            </a:r>
            <a:r>
              <a:rPr lang="en-US" dirty="0" smtClean="0"/>
              <a:t>: </a:t>
            </a:r>
            <a:r>
              <a:rPr lang="en-US" dirty="0" err="1" smtClean="0"/>
              <a:t>weka.classifiers.bayes.NaiveBayes</a:t>
            </a:r>
            <a:endParaRPr lang="en-US" dirty="0" smtClean="0"/>
          </a:p>
          <a:p>
            <a:pPr lvl="2"/>
            <a:r>
              <a:rPr lang="en-US" dirty="0" smtClean="0"/>
              <a:t>SVM: </a:t>
            </a:r>
            <a:r>
              <a:rPr lang="en-US" dirty="0" err="1" smtClean="0"/>
              <a:t>weka.classifiers.functions.SMO</a:t>
            </a:r>
            <a:endParaRPr lang="en-US" dirty="0" smtClean="0"/>
          </a:p>
          <a:p>
            <a:pPr lvl="2"/>
            <a:endParaRPr lang="en-US" dirty="0"/>
          </a:p>
          <a:p>
            <a:r>
              <a:rPr lang="en-US" dirty="0" smtClean="0"/>
              <a:t>How to build a classifier?</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25</a:t>
            </a:fld>
            <a:endParaRPr lang="en-US"/>
          </a:p>
        </p:txBody>
      </p:sp>
      <p:sp>
        <p:nvSpPr>
          <p:cNvPr id="5" name="Text Box 4"/>
          <p:cNvSpPr txBox="1">
            <a:spLocks noChangeArrowheads="1"/>
          </p:cNvSpPr>
          <p:nvPr/>
        </p:nvSpPr>
        <p:spPr bwMode="auto">
          <a:xfrm>
            <a:off x="2531269" y="4813300"/>
            <a:ext cx="7129462" cy="173990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Build a C4.5 Classifier </a:t>
            </a:r>
          </a:p>
          <a:p>
            <a:pPr algn="l">
              <a:defRPr/>
            </a:pPr>
            <a:r>
              <a:rPr lang="en-US" altLang="zh-TW" sz="1800" dirty="0">
                <a:cs typeface="Arial" charset="0"/>
              </a:rPr>
              <a:t>Classifier c = new weka.classifier.trees.J48();</a:t>
            </a:r>
          </a:p>
          <a:p>
            <a:pPr algn="l">
              <a:defRPr/>
            </a:pPr>
            <a:r>
              <a:rPr lang="en-US" altLang="zh-TW" sz="1800" dirty="0" err="1">
                <a:cs typeface="Arial" charset="0"/>
              </a:rPr>
              <a:t>c.buildClassifier</a:t>
            </a:r>
            <a:r>
              <a:rPr lang="en-US" altLang="zh-TW" sz="1800" dirty="0">
                <a:cs typeface="Arial" charset="0"/>
              </a:rPr>
              <a:t>(</a:t>
            </a:r>
            <a:r>
              <a:rPr lang="en-US" altLang="zh-TW" sz="1800" dirty="0" err="1">
                <a:cs typeface="Arial" charset="0"/>
              </a:rPr>
              <a:t>trainingInstances</a:t>
            </a:r>
            <a:r>
              <a:rPr lang="en-US" altLang="zh-TW" sz="1800" dirty="0">
                <a:cs typeface="Arial" charset="0"/>
              </a:rPr>
              <a:t>);</a:t>
            </a:r>
          </a:p>
          <a:p>
            <a:pPr algn="l">
              <a:defRPr/>
            </a:pPr>
            <a:r>
              <a:rPr lang="en-US" altLang="zh-TW" sz="1800" dirty="0" smtClean="0">
                <a:cs typeface="Arial" charset="0"/>
              </a:rPr>
              <a:t># Build </a:t>
            </a:r>
            <a:r>
              <a:rPr lang="en-US" altLang="zh-TW" sz="1800" dirty="0">
                <a:cs typeface="Arial" charset="0"/>
              </a:rPr>
              <a:t>a SVM Classifier </a:t>
            </a:r>
          </a:p>
          <a:p>
            <a:pPr algn="l">
              <a:defRPr/>
            </a:pPr>
            <a:r>
              <a:rPr lang="en-US" altLang="zh-TW" sz="1800" dirty="0">
                <a:cs typeface="Arial" charset="0"/>
              </a:rPr>
              <a:t>Classifier e = </a:t>
            </a:r>
            <a:r>
              <a:rPr lang="en-US" altLang="zh-TW" sz="1800" dirty="0" err="1">
                <a:cs typeface="Arial" charset="0"/>
              </a:rPr>
              <a:t>weka.classifiers.functions.SMO</a:t>
            </a:r>
            <a:r>
              <a:rPr lang="en-US" altLang="zh-TW" sz="1800" dirty="0">
                <a:cs typeface="Arial" charset="0"/>
              </a:rPr>
              <a:t>();</a:t>
            </a:r>
          </a:p>
          <a:p>
            <a:pPr algn="l">
              <a:defRPr/>
            </a:pPr>
            <a:r>
              <a:rPr lang="en-US" altLang="zh-TW" sz="1800" dirty="0" err="1">
                <a:cs typeface="Arial" charset="0"/>
              </a:rPr>
              <a:t>e.buildClassifier</a:t>
            </a:r>
            <a:r>
              <a:rPr lang="en-US" altLang="zh-TW" sz="1800" dirty="0">
                <a:cs typeface="Arial" charset="0"/>
              </a:rPr>
              <a:t>(</a:t>
            </a:r>
            <a:r>
              <a:rPr lang="en-US" altLang="zh-TW" sz="1800" dirty="0" err="1">
                <a:cs typeface="Arial" charset="0"/>
              </a:rPr>
              <a:t>trainingInstances</a:t>
            </a:r>
            <a:r>
              <a:rPr lang="en-US" altLang="zh-TW" sz="1800" dirty="0">
                <a:cs typeface="Arial" charset="0"/>
              </a:rPr>
              <a:t>);</a:t>
            </a:r>
          </a:p>
        </p:txBody>
      </p:sp>
    </p:spTree>
    <p:extLst>
      <p:ext uri="{BB962C8B-B14F-4D97-AF65-F5344CB8AC3E}">
        <p14:creationId xmlns:p14="http://schemas.microsoft.com/office/powerpoint/2010/main" val="397652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Integration with Java - Evaluation</a:t>
            </a:r>
            <a:endParaRPr lang="en-US" b="1" dirty="0"/>
          </a:p>
        </p:txBody>
      </p:sp>
      <p:sp>
        <p:nvSpPr>
          <p:cNvPr id="3" name="Content Placeholder 2"/>
          <p:cNvSpPr>
            <a:spLocks noGrp="1"/>
          </p:cNvSpPr>
          <p:nvPr>
            <p:ph idx="1"/>
          </p:nvPr>
        </p:nvSpPr>
        <p:spPr/>
        <p:txBody>
          <a:bodyPr/>
          <a:lstStyle/>
          <a:p>
            <a:r>
              <a:rPr lang="en-US" dirty="0" smtClean="0"/>
              <a:t>Related WEKA classes for evaluation:</a:t>
            </a:r>
          </a:p>
          <a:p>
            <a:pPr lvl="1"/>
            <a:r>
              <a:rPr lang="en-US" dirty="0" err="1" smtClean="0"/>
              <a:t>weka.classifiers.CostMatrix</a:t>
            </a:r>
            <a:endParaRPr lang="en-US" dirty="0" smtClean="0"/>
          </a:p>
          <a:p>
            <a:pPr lvl="1"/>
            <a:r>
              <a:rPr lang="en-US" dirty="0" err="1" smtClean="0"/>
              <a:t>weka.classifiers.Evaluation</a:t>
            </a:r>
            <a:endParaRPr lang="en-US" dirty="0"/>
          </a:p>
          <a:p>
            <a:r>
              <a:rPr lang="en-US" dirty="0" smtClean="0"/>
              <a:t>How to use the evaluation classes?</a:t>
            </a:r>
          </a:p>
        </p:txBody>
      </p:sp>
      <p:sp>
        <p:nvSpPr>
          <p:cNvPr id="4" name="Slide Number Placeholder 3"/>
          <p:cNvSpPr>
            <a:spLocks noGrp="1"/>
          </p:cNvSpPr>
          <p:nvPr>
            <p:ph type="sldNum" sz="quarter" idx="12"/>
          </p:nvPr>
        </p:nvSpPr>
        <p:spPr/>
        <p:txBody>
          <a:bodyPr/>
          <a:lstStyle/>
          <a:p>
            <a:fld id="{752CC240-701A-42FE-B8E5-BC89EBD048C8}" type="slidenum">
              <a:rPr lang="en-US" smtClean="0"/>
              <a:t>26</a:t>
            </a:fld>
            <a:endParaRPr lang="en-US"/>
          </a:p>
        </p:txBody>
      </p:sp>
      <p:sp>
        <p:nvSpPr>
          <p:cNvPr id="5" name="Text Box 4"/>
          <p:cNvSpPr txBox="1">
            <a:spLocks noChangeArrowheads="1"/>
          </p:cNvSpPr>
          <p:nvPr/>
        </p:nvSpPr>
        <p:spPr bwMode="auto">
          <a:xfrm>
            <a:off x="1866900" y="3614738"/>
            <a:ext cx="8458200" cy="2838450"/>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 Use Classifier To Do Classification</a:t>
            </a:r>
          </a:p>
          <a:p>
            <a:pPr algn="l">
              <a:defRPr/>
            </a:pPr>
            <a:r>
              <a:rPr lang="en-US" altLang="zh-TW" sz="1800" dirty="0" err="1">
                <a:cs typeface="Arial" charset="0"/>
              </a:rPr>
              <a:t>CostMatrix</a:t>
            </a:r>
            <a:r>
              <a:rPr lang="en-US" altLang="zh-TW" sz="1800" dirty="0">
                <a:cs typeface="Arial" charset="0"/>
              </a:rPr>
              <a:t> </a:t>
            </a:r>
            <a:r>
              <a:rPr lang="en-US" altLang="zh-TW" sz="1800" dirty="0" err="1">
                <a:cs typeface="Arial" charset="0"/>
              </a:rPr>
              <a:t>costMatrix</a:t>
            </a:r>
            <a:r>
              <a:rPr lang="en-US" altLang="zh-TW" sz="1800" dirty="0">
                <a:cs typeface="Arial" charset="0"/>
              </a:rPr>
              <a:t> = null;</a:t>
            </a:r>
          </a:p>
          <a:p>
            <a:pPr algn="l">
              <a:defRPr/>
            </a:pPr>
            <a:r>
              <a:rPr lang="en-US" altLang="zh-TW" sz="1800" dirty="0">
                <a:cs typeface="Arial" charset="0"/>
              </a:rPr>
              <a:t>Evaluation </a:t>
            </a:r>
            <a:r>
              <a:rPr lang="en-US" altLang="zh-TW" sz="1800" dirty="0" err="1">
                <a:cs typeface="Arial" charset="0"/>
              </a:rPr>
              <a:t>eval</a:t>
            </a:r>
            <a:r>
              <a:rPr lang="en-US" altLang="zh-TW" sz="1800" dirty="0">
                <a:cs typeface="Arial" charset="0"/>
              </a:rPr>
              <a:t> = new Evaluation(</a:t>
            </a:r>
            <a:r>
              <a:rPr lang="en-US" altLang="zh-TW" sz="1800" dirty="0" err="1">
                <a:cs typeface="Arial" charset="0"/>
              </a:rPr>
              <a:t>testingInstances</a:t>
            </a:r>
            <a:r>
              <a:rPr lang="en-US" altLang="zh-TW" sz="1800" dirty="0">
                <a:cs typeface="Arial" charset="0"/>
              </a:rPr>
              <a:t>, </a:t>
            </a:r>
            <a:r>
              <a:rPr lang="en-US" altLang="zh-TW" sz="1800" dirty="0" err="1">
                <a:cs typeface="Arial" charset="0"/>
              </a:rPr>
              <a:t>costMatrix</a:t>
            </a:r>
            <a:r>
              <a:rPr lang="en-US" altLang="zh-TW" sz="1800" dirty="0">
                <a:cs typeface="Arial" charset="0"/>
              </a:rPr>
              <a:t>);</a:t>
            </a:r>
          </a:p>
          <a:p>
            <a:pPr algn="l">
              <a:defRPr/>
            </a:pPr>
            <a:endParaRPr lang="en-US" altLang="zh-TW" sz="1800" dirty="0">
              <a:cs typeface="Arial" charset="0"/>
            </a:endParaRPr>
          </a:p>
          <a:p>
            <a:pPr algn="l">
              <a:defRPr/>
            </a:pPr>
            <a:r>
              <a:rPr lang="en-US" altLang="zh-TW" sz="1800" dirty="0">
                <a:cs typeface="Arial" charset="0"/>
              </a:rPr>
              <a:t>for (</a:t>
            </a:r>
            <a:r>
              <a:rPr lang="en-US" altLang="zh-TW" sz="1800" dirty="0" err="1">
                <a:cs typeface="Arial" charset="0"/>
              </a:rPr>
              <a:t>int</a:t>
            </a:r>
            <a:r>
              <a:rPr lang="en-US" altLang="zh-TW" sz="1800" dirty="0">
                <a:cs typeface="Arial" charset="0"/>
              </a:rPr>
              <a:t> </a:t>
            </a:r>
            <a:r>
              <a:rPr lang="en-US" altLang="zh-TW" sz="1800" dirty="0" err="1">
                <a:cs typeface="Arial" charset="0"/>
              </a:rPr>
              <a:t>i</a:t>
            </a:r>
            <a:r>
              <a:rPr lang="en-US" altLang="zh-TW" sz="1800" dirty="0">
                <a:cs typeface="Arial" charset="0"/>
              </a:rPr>
              <a:t> = 0; </a:t>
            </a:r>
            <a:r>
              <a:rPr lang="en-US" altLang="zh-TW" sz="1800" dirty="0" err="1">
                <a:cs typeface="Arial" charset="0"/>
              </a:rPr>
              <a:t>i</a:t>
            </a:r>
            <a:r>
              <a:rPr lang="en-US" altLang="zh-TW" sz="1800" dirty="0">
                <a:cs typeface="Arial" charset="0"/>
              </a:rPr>
              <a:t> &lt; </a:t>
            </a:r>
            <a:r>
              <a:rPr lang="en-US" altLang="zh-TW" sz="1800" dirty="0" err="1">
                <a:cs typeface="Arial" charset="0"/>
              </a:rPr>
              <a:t>testingInstances.numInstances</a:t>
            </a:r>
            <a:r>
              <a:rPr lang="en-US" altLang="zh-TW" sz="1800" dirty="0">
                <a:cs typeface="Arial" charset="0"/>
              </a:rPr>
              <a:t>(); </a:t>
            </a:r>
            <a:r>
              <a:rPr lang="en-US" altLang="zh-TW" sz="1800" dirty="0" err="1">
                <a:cs typeface="Arial" charset="0"/>
              </a:rPr>
              <a:t>i</a:t>
            </a:r>
            <a:r>
              <a:rPr lang="en-US" altLang="zh-TW" sz="1800" dirty="0">
                <a:cs typeface="Arial" charset="0"/>
              </a:rPr>
              <a:t>++){</a:t>
            </a:r>
          </a:p>
          <a:p>
            <a:pPr algn="l">
              <a:defRPr/>
            </a:pPr>
            <a:r>
              <a:rPr lang="en-US" altLang="zh-TW" sz="1800" dirty="0" err="1">
                <a:cs typeface="Arial" charset="0"/>
              </a:rPr>
              <a:t>eval.evaluateModelOnceAndRecordPrediction</a:t>
            </a:r>
            <a:r>
              <a:rPr lang="en-US" altLang="zh-TW" sz="1800" dirty="0">
                <a:cs typeface="Arial" charset="0"/>
              </a:rPr>
              <a:t>(</a:t>
            </a:r>
            <a:r>
              <a:rPr lang="en-US" altLang="zh-TW" sz="1800" dirty="0" err="1">
                <a:cs typeface="Arial" charset="0"/>
              </a:rPr>
              <a:t>c,testingInstances.instance</a:t>
            </a:r>
            <a:r>
              <a:rPr lang="en-US" altLang="zh-TW" sz="1800" dirty="0">
                <a:cs typeface="Arial" charset="0"/>
              </a:rPr>
              <a:t>(</a:t>
            </a:r>
            <a:r>
              <a:rPr lang="en-US" altLang="zh-TW" sz="1800" dirty="0" err="1">
                <a:cs typeface="Arial" charset="0"/>
              </a:rPr>
              <a:t>i</a:t>
            </a:r>
            <a:r>
              <a:rPr lang="en-US" altLang="zh-TW" sz="1800" dirty="0">
                <a:cs typeface="Arial" charset="0"/>
              </a:rPr>
              <a:t>));</a:t>
            </a:r>
          </a:p>
          <a:p>
            <a:pPr algn="l">
              <a:defRPr/>
            </a:pPr>
            <a:r>
              <a:rPr lang="en-US" sz="1800" dirty="0" err="1">
                <a:cs typeface="Arial" charset="0"/>
              </a:rPr>
              <a:t>System.</a:t>
            </a:r>
            <a:r>
              <a:rPr lang="en-US" sz="1800" i="1" dirty="0" err="1">
                <a:cs typeface="Arial" charset="0"/>
              </a:rPr>
              <a:t>out.println</a:t>
            </a:r>
            <a:r>
              <a:rPr lang="en-US" sz="1800" i="1" dirty="0">
                <a:cs typeface="Arial" charset="0"/>
              </a:rPr>
              <a:t>(</a:t>
            </a:r>
            <a:r>
              <a:rPr lang="en-US" sz="1800" i="1" dirty="0" err="1">
                <a:cs typeface="Arial" charset="0"/>
              </a:rPr>
              <a:t>eval.toSummaryString</a:t>
            </a:r>
            <a:r>
              <a:rPr lang="en-US" sz="1800" i="1" dirty="0">
                <a:cs typeface="Arial" charset="0"/>
              </a:rPr>
              <a:t>(</a:t>
            </a:r>
            <a:r>
              <a:rPr lang="en-US" sz="1800" b="1" i="1" dirty="0">
                <a:cs typeface="Arial" charset="0"/>
              </a:rPr>
              <a:t>false));</a:t>
            </a:r>
          </a:p>
          <a:p>
            <a:pPr algn="l">
              <a:defRPr/>
            </a:pPr>
            <a:r>
              <a:rPr lang="en-US" sz="1800" dirty="0" err="1">
                <a:cs typeface="Arial" charset="0"/>
              </a:rPr>
              <a:t>System.</a:t>
            </a:r>
            <a:r>
              <a:rPr lang="en-US" sz="1800" i="1" dirty="0" err="1">
                <a:cs typeface="Arial" charset="0"/>
              </a:rPr>
              <a:t>out.println</a:t>
            </a:r>
            <a:r>
              <a:rPr lang="en-US" sz="1800" i="1" dirty="0">
                <a:cs typeface="Arial" charset="0"/>
              </a:rPr>
              <a:t>(</a:t>
            </a:r>
            <a:r>
              <a:rPr lang="en-US" sz="1800" i="1" dirty="0" err="1">
                <a:cs typeface="Arial" charset="0"/>
              </a:rPr>
              <a:t>eval.toClassDetailsString</a:t>
            </a:r>
            <a:r>
              <a:rPr lang="en-US" sz="1800" i="1" dirty="0">
                <a:cs typeface="Arial" charset="0"/>
              </a:rPr>
              <a:t>()) ;</a:t>
            </a:r>
          </a:p>
          <a:p>
            <a:pPr algn="l">
              <a:defRPr/>
            </a:pPr>
            <a:r>
              <a:rPr lang="en-US" sz="1800" dirty="0" err="1">
                <a:cs typeface="Arial" charset="0"/>
              </a:rPr>
              <a:t>System.</a:t>
            </a:r>
            <a:r>
              <a:rPr lang="en-US" sz="1800" i="1" dirty="0" err="1">
                <a:cs typeface="Arial" charset="0"/>
              </a:rPr>
              <a:t>out.println</a:t>
            </a:r>
            <a:r>
              <a:rPr lang="en-US" sz="1800" i="1" dirty="0">
                <a:cs typeface="Arial" charset="0"/>
              </a:rPr>
              <a:t>(</a:t>
            </a:r>
            <a:r>
              <a:rPr lang="en-US" sz="1800" i="1" dirty="0" err="1">
                <a:cs typeface="Arial" charset="0"/>
              </a:rPr>
              <a:t>eval.toMatrixString</a:t>
            </a:r>
            <a:r>
              <a:rPr lang="en-US" sz="1800" i="1" dirty="0">
                <a:cs typeface="Arial" charset="0"/>
              </a:rPr>
              <a:t>());</a:t>
            </a:r>
          </a:p>
          <a:p>
            <a:pPr algn="l">
              <a:defRPr/>
            </a:pPr>
            <a:r>
              <a:rPr lang="en-US" altLang="zh-TW" sz="1800" i="1" dirty="0">
                <a:cs typeface="Arial" charset="0"/>
              </a:rPr>
              <a:t>}</a:t>
            </a:r>
            <a:endParaRPr lang="en-US" altLang="zh-TW" sz="1800" dirty="0">
              <a:cs typeface="Arial" charset="0"/>
            </a:endParaRPr>
          </a:p>
        </p:txBody>
      </p:sp>
    </p:spTree>
    <p:extLst>
      <p:ext uri="{BB962C8B-B14F-4D97-AF65-F5344CB8AC3E}">
        <p14:creationId xmlns:p14="http://schemas.microsoft.com/office/powerpoint/2010/main" val="283226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Integration with Java – Evaluation </a:t>
            </a:r>
            <a:endParaRPr lang="en-US" b="1" dirty="0"/>
          </a:p>
        </p:txBody>
      </p:sp>
      <p:sp>
        <p:nvSpPr>
          <p:cNvPr id="3" name="Content Placeholder 2"/>
          <p:cNvSpPr>
            <a:spLocks noGrp="1"/>
          </p:cNvSpPr>
          <p:nvPr>
            <p:ph idx="1"/>
          </p:nvPr>
        </p:nvSpPr>
        <p:spPr/>
        <p:txBody>
          <a:bodyPr/>
          <a:lstStyle/>
          <a:p>
            <a:r>
              <a:rPr lang="en-US" dirty="0" smtClean="0"/>
              <a:t>How to obtain the training dataset and the testing dataset?</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27</a:t>
            </a:fld>
            <a:endParaRPr lang="en-US"/>
          </a:p>
        </p:txBody>
      </p:sp>
      <p:sp>
        <p:nvSpPr>
          <p:cNvPr id="5" name="Text Box 4"/>
          <p:cNvSpPr txBox="1">
            <a:spLocks noChangeArrowheads="1"/>
          </p:cNvSpPr>
          <p:nvPr/>
        </p:nvSpPr>
        <p:spPr bwMode="auto">
          <a:xfrm>
            <a:off x="2243932" y="3124200"/>
            <a:ext cx="7704137" cy="2586038"/>
          </a:xfrm>
          <a:prstGeom prst="rect">
            <a:avLst/>
          </a:prstGeom>
          <a:solidFill>
            <a:srgbClr val="EBEBF5"/>
          </a:solidFill>
          <a:ln w="9525">
            <a:noFill/>
            <a:miter lim="800000"/>
            <a:headEnd/>
            <a:tailEnd/>
          </a:ln>
          <a:effectLst>
            <a:outerShdw dist="107763" dir="2700000" algn="ctr" rotWithShape="0">
              <a:schemeClr val="bg2">
                <a:alpha val="50000"/>
              </a:schemeClr>
            </a:outerShdw>
          </a:effectLst>
        </p:spPr>
        <p:txBody>
          <a:bodyPr>
            <a:spAutoFit/>
          </a:bodyPr>
          <a:lstStyle/>
          <a:p>
            <a:pPr algn="l">
              <a:defRPr/>
            </a:pPr>
            <a:r>
              <a:rPr lang="en-US" altLang="zh-TW" sz="1800" dirty="0">
                <a:cs typeface="Arial" charset="0"/>
              </a:rPr>
              <a:t>Random </a:t>
            </a:r>
            <a:r>
              <a:rPr lang="en-US" altLang="zh-TW" sz="1800" dirty="0" err="1">
                <a:cs typeface="Arial" charset="0"/>
              </a:rPr>
              <a:t>random</a:t>
            </a:r>
            <a:r>
              <a:rPr lang="en-US" altLang="zh-TW" sz="1800" dirty="0">
                <a:cs typeface="Arial" charset="0"/>
              </a:rPr>
              <a:t> = </a:t>
            </a:r>
            <a:r>
              <a:rPr lang="en-US" altLang="zh-TW" sz="1800" b="1" dirty="0">
                <a:cs typeface="Arial" charset="0"/>
              </a:rPr>
              <a:t>new</a:t>
            </a:r>
            <a:r>
              <a:rPr lang="en-US" altLang="zh-TW" sz="1800" dirty="0">
                <a:cs typeface="Arial" charset="0"/>
              </a:rPr>
              <a:t> Random(seed);</a:t>
            </a:r>
          </a:p>
          <a:p>
            <a:pPr algn="l">
              <a:defRPr/>
            </a:pPr>
            <a:r>
              <a:rPr lang="en-US" altLang="zh-TW" sz="1800" dirty="0" err="1">
                <a:cs typeface="Arial" charset="0"/>
              </a:rPr>
              <a:t>instances.randomize</a:t>
            </a:r>
            <a:r>
              <a:rPr lang="en-US" altLang="zh-TW" sz="1800" dirty="0">
                <a:cs typeface="Arial" charset="0"/>
              </a:rPr>
              <a:t>(random);</a:t>
            </a:r>
          </a:p>
          <a:p>
            <a:pPr algn="l">
              <a:defRPr/>
            </a:pPr>
            <a:r>
              <a:rPr lang="en-US" altLang="zh-TW" sz="1800" dirty="0" err="1">
                <a:cs typeface="Arial" charset="0"/>
              </a:rPr>
              <a:t>instances.stratify</a:t>
            </a:r>
            <a:r>
              <a:rPr lang="en-US" altLang="zh-TW" sz="1800" dirty="0">
                <a:cs typeface="Arial" charset="0"/>
              </a:rPr>
              <a:t>(N);</a:t>
            </a:r>
          </a:p>
          <a:p>
            <a:pPr algn="l">
              <a:defRPr/>
            </a:pPr>
            <a:endParaRPr lang="en-US" altLang="zh-TW" sz="1800" dirty="0">
              <a:cs typeface="Arial" charset="0"/>
            </a:endParaRPr>
          </a:p>
          <a:p>
            <a:pPr algn="l">
              <a:defRPr/>
            </a:pPr>
            <a:r>
              <a:rPr lang="en-US" altLang="zh-TW" sz="1800" dirty="0">
                <a:cs typeface="Arial" charset="0"/>
              </a:rPr>
              <a:t>for (</a:t>
            </a:r>
            <a:r>
              <a:rPr lang="en-US" altLang="zh-TW" sz="1800" dirty="0" err="1">
                <a:cs typeface="Arial" charset="0"/>
              </a:rPr>
              <a:t>int</a:t>
            </a:r>
            <a:r>
              <a:rPr lang="en-US" altLang="zh-TW" sz="1800" dirty="0">
                <a:cs typeface="Arial" charset="0"/>
              </a:rPr>
              <a:t> </a:t>
            </a:r>
            <a:r>
              <a:rPr lang="en-US" altLang="zh-TW" sz="1800" dirty="0" err="1">
                <a:cs typeface="Arial" charset="0"/>
              </a:rPr>
              <a:t>i</a:t>
            </a:r>
            <a:r>
              <a:rPr lang="en-US" altLang="zh-TW" sz="1800" dirty="0">
                <a:cs typeface="Arial" charset="0"/>
              </a:rPr>
              <a:t> = 0; </a:t>
            </a:r>
            <a:r>
              <a:rPr lang="en-US" altLang="zh-TW" sz="1800" dirty="0" err="1">
                <a:cs typeface="Arial" charset="0"/>
              </a:rPr>
              <a:t>i</a:t>
            </a:r>
            <a:r>
              <a:rPr lang="en-US" altLang="zh-TW" sz="1800" dirty="0">
                <a:cs typeface="Arial" charset="0"/>
              </a:rPr>
              <a:t> &lt; N; </a:t>
            </a:r>
            <a:r>
              <a:rPr lang="en-US" altLang="zh-TW" sz="1800" dirty="0" err="1">
                <a:cs typeface="Arial" charset="0"/>
              </a:rPr>
              <a:t>i</a:t>
            </a:r>
            <a:r>
              <a:rPr lang="en-US" altLang="zh-TW" sz="1800" dirty="0">
                <a:cs typeface="Arial" charset="0"/>
              </a:rPr>
              <a:t>++)</a:t>
            </a:r>
          </a:p>
          <a:p>
            <a:pPr algn="l">
              <a:defRPr/>
            </a:pPr>
            <a:r>
              <a:rPr lang="en-US" altLang="zh-TW" sz="1800" dirty="0">
                <a:cs typeface="Arial" charset="0"/>
              </a:rPr>
              <a:t>{</a:t>
            </a:r>
          </a:p>
          <a:p>
            <a:pPr algn="l">
              <a:defRPr/>
            </a:pPr>
            <a:r>
              <a:rPr lang="en-US" altLang="zh-TW" sz="1800" dirty="0">
                <a:cs typeface="Arial" charset="0"/>
              </a:rPr>
              <a:t>	Instances train = </a:t>
            </a:r>
            <a:r>
              <a:rPr lang="en-US" altLang="zh-TW" sz="1800" dirty="0" err="1">
                <a:cs typeface="Arial" charset="0"/>
              </a:rPr>
              <a:t>instances.trainCV</a:t>
            </a:r>
            <a:r>
              <a:rPr lang="en-US" altLang="zh-TW" sz="1800" dirty="0">
                <a:cs typeface="Arial" charset="0"/>
              </a:rPr>
              <a:t>(N, </a:t>
            </a:r>
            <a:r>
              <a:rPr lang="en-US" altLang="zh-TW" sz="1800" dirty="0" err="1">
                <a:cs typeface="Arial" charset="0"/>
              </a:rPr>
              <a:t>i</a:t>
            </a:r>
            <a:r>
              <a:rPr lang="en-US" altLang="zh-TW" sz="1800" dirty="0">
                <a:cs typeface="Arial" charset="0"/>
              </a:rPr>
              <a:t> , random);</a:t>
            </a:r>
          </a:p>
          <a:p>
            <a:pPr algn="l">
              <a:defRPr/>
            </a:pPr>
            <a:r>
              <a:rPr lang="en-US" altLang="zh-TW" sz="1800" dirty="0">
                <a:cs typeface="Arial" charset="0"/>
              </a:rPr>
              <a:t>	Instances test = </a:t>
            </a:r>
            <a:r>
              <a:rPr lang="en-US" altLang="zh-TW" sz="1800" dirty="0" err="1">
                <a:cs typeface="Arial" charset="0"/>
              </a:rPr>
              <a:t>instances.testCV</a:t>
            </a:r>
            <a:r>
              <a:rPr lang="en-US" altLang="zh-TW" sz="1800" dirty="0">
                <a:cs typeface="Arial" charset="0"/>
              </a:rPr>
              <a:t>(N, </a:t>
            </a:r>
            <a:r>
              <a:rPr lang="en-US" altLang="zh-TW" sz="1800" dirty="0" err="1">
                <a:cs typeface="Arial" charset="0"/>
              </a:rPr>
              <a:t>i</a:t>
            </a:r>
            <a:r>
              <a:rPr lang="en-US" altLang="zh-TW" sz="1800" dirty="0">
                <a:cs typeface="Arial" charset="0"/>
              </a:rPr>
              <a:t> , random);</a:t>
            </a:r>
          </a:p>
          <a:p>
            <a:pPr algn="l">
              <a:defRPr/>
            </a:pPr>
            <a:r>
              <a:rPr lang="en-US" altLang="zh-TW" sz="1800" dirty="0">
                <a:cs typeface="Arial" charset="0"/>
              </a:rPr>
              <a:t>}</a:t>
            </a:r>
          </a:p>
        </p:txBody>
      </p:sp>
    </p:spTree>
    <p:extLst>
      <p:ext uri="{BB962C8B-B14F-4D97-AF65-F5344CB8AC3E}">
        <p14:creationId xmlns:p14="http://schemas.microsoft.com/office/powerpoint/2010/main" val="188118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and Resources</a:t>
            </a:r>
            <a:endParaRPr lang="en-US" b="1" dirty="0"/>
          </a:p>
        </p:txBody>
      </p:sp>
      <p:sp>
        <p:nvSpPr>
          <p:cNvPr id="3" name="Content Placeholder 2"/>
          <p:cNvSpPr>
            <a:spLocks noGrp="1"/>
          </p:cNvSpPr>
          <p:nvPr>
            <p:ph idx="1"/>
          </p:nvPr>
        </p:nvSpPr>
        <p:spPr/>
        <p:txBody>
          <a:bodyPr/>
          <a:lstStyle/>
          <a:p>
            <a:r>
              <a:rPr lang="en-US" dirty="0" smtClean="0"/>
              <a:t>The overall goal of WEKA is to provide tools for developing Machine Learning techniques and allow people to apply them to real-world data mining problems. </a:t>
            </a:r>
          </a:p>
          <a:p>
            <a:pPr lvl="1"/>
            <a:endParaRPr lang="en-US" dirty="0"/>
          </a:p>
          <a:p>
            <a:r>
              <a:rPr lang="en-US" dirty="0" smtClean="0"/>
              <a:t>Detailed documentation about different functions provided by WEKA can be found on the WEKA website and MOOC course. </a:t>
            </a:r>
            <a:endParaRPr lang="en-US" dirty="0"/>
          </a:p>
          <a:p>
            <a:pPr lvl="1"/>
            <a:r>
              <a:rPr lang="en-US" dirty="0" smtClean="0"/>
              <a:t>WEKA Download – </a:t>
            </a:r>
            <a:r>
              <a:rPr lang="en-US" dirty="0">
                <a:hlinkClick r:id="rId2"/>
              </a:rPr>
              <a:t>http://www.cs.waikato.ac.nz/ml/weka</a:t>
            </a:r>
            <a:r>
              <a:rPr lang="en-US" dirty="0" smtClean="0">
                <a:hlinkClick r:id="rId2"/>
              </a:rPr>
              <a:t>/</a:t>
            </a:r>
            <a:r>
              <a:rPr lang="en-US" dirty="0" smtClean="0"/>
              <a:t> </a:t>
            </a:r>
            <a:endParaRPr lang="en-US" dirty="0"/>
          </a:p>
          <a:p>
            <a:pPr lvl="1"/>
            <a:r>
              <a:rPr lang="en-US" dirty="0" smtClean="0"/>
              <a:t>MOOC Course </a:t>
            </a:r>
            <a:r>
              <a:rPr lang="en-US" dirty="0"/>
              <a:t>– </a:t>
            </a:r>
            <a:r>
              <a:rPr lang="en-US" dirty="0">
                <a:hlinkClick r:id="rId3"/>
              </a:rPr>
              <a:t>https://</a:t>
            </a:r>
            <a:r>
              <a:rPr lang="en-US" dirty="0" smtClean="0">
                <a:hlinkClick r:id="rId3"/>
              </a:rPr>
              <a:t>weka.waikato.ac.nz/explorer</a:t>
            </a:r>
            <a:r>
              <a:rPr lang="en-US" dirty="0" smtClean="0"/>
              <a:t> </a:t>
            </a:r>
            <a:endParaRPr lang="en-US" dirty="0"/>
          </a:p>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28</a:t>
            </a:fld>
            <a:endParaRPr lang="en-US"/>
          </a:p>
        </p:txBody>
      </p:sp>
    </p:spTree>
    <p:extLst>
      <p:ext uri="{BB962C8B-B14F-4D97-AF65-F5344CB8AC3E}">
        <p14:creationId xmlns:p14="http://schemas.microsoft.com/office/powerpoint/2010/main" val="2408139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Appendix A – WEKA Pre-Processing Features</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12127021"/>
              </p:ext>
            </p:extLst>
          </p:nvPr>
        </p:nvGraphicFramePr>
        <p:xfrm>
          <a:off x="323850" y="1317625"/>
          <a:ext cx="11544300" cy="5303520"/>
        </p:xfrm>
        <a:graphic>
          <a:graphicData uri="http://schemas.openxmlformats.org/drawingml/2006/table">
            <a:tbl>
              <a:tblPr firstRow="1" bandRow="1">
                <a:tableStyleId>{5940675A-B579-460E-94D1-54222C63F5DA}</a:tableStyleId>
              </a:tblPr>
              <a:tblGrid>
                <a:gridCol w="1524000"/>
                <a:gridCol w="1257300"/>
                <a:gridCol w="8763000"/>
              </a:tblGrid>
              <a:tr h="370840">
                <a:tc>
                  <a:txBody>
                    <a:bodyPr/>
                    <a:lstStyle/>
                    <a:p>
                      <a:pPr algn="ctr"/>
                      <a:r>
                        <a:rPr lang="en-US" b="1" dirty="0" smtClean="0"/>
                        <a:t>Learning type</a:t>
                      </a:r>
                      <a:endParaRPr lang="en-US" b="1" dirty="0"/>
                    </a:p>
                  </a:txBody>
                  <a:tcPr anchor="ctr"/>
                </a:tc>
                <a:tc>
                  <a:txBody>
                    <a:bodyPr/>
                    <a:lstStyle/>
                    <a:p>
                      <a:pPr algn="ctr"/>
                      <a:r>
                        <a:rPr lang="en-US" b="1" dirty="0" smtClean="0"/>
                        <a:t>Attribute/</a:t>
                      </a:r>
                    </a:p>
                    <a:p>
                      <a:pPr algn="ctr"/>
                      <a:r>
                        <a:rPr lang="en-US" b="1" dirty="0" smtClean="0"/>
                        <a:t>Instance?</a:t>
                      </a:r>
                      <a:endParaRPr lang="en-US" b="1" dirty="0"/>
                    </a:p>
                  </a:txBody>
                  <a:tcPr anchor="ctr"/>
                </a:tc>
                <a:tc>
                  <a:txBody>
                    <a:bodyPr/>
                    <a:lstStyle/>
                    <a:p>
                      <a:pPr algn="ctr"/>
                      <a:r>
                        <a:rPr lang="en-US" b="1" dirty="0" smtClean="0"/>
                        <a:t>Function/Feature</a:t>
                      </a:r>
                      <a:endParaRPr lang="en-US" b="1" dirty="0"/>
                    </a:p>
                  </a:txBody>
                  <a:tcPr anchor="ctr"/>
                </a:tc>
              </a:tr>
              <a:tr h="731520">
                <a:tc rowSpan="2">
                  <a:txBody>
                    <a:bodyPr/>
                    <a:lstStyle/>
                    <a:p>
                      <a:pPr algn="ctr"/>
                      <a:r>
                        <a:rPr lang="en-US" dirty="0" smtClean="0"/>
                        <a:t>Supervised</a:t>
                      </a:r>
                      <a:endParaRPr lang="en-US" dirty="0"/>
                    </a:p>
                  </a:txBody>
                  <a:tcPr anchor="ctr"/>
                </a:tc>
                <a:tc>
                  <a:txBody>
                    <a:bodyPr/>
                    <a:lstStyle/>
                    <a:p>
                      <a:pPr algn="ctr"/>
                      <a:r>
                        <a:rPr lang="en-US" dirty="0" smtClean="0"/>
                        <a:t>Attribute</a:t>
                      </a:r>
                      <a:endParaRPr lang="en-US" dirty="0"/>
                    </a:p>
                  </a:txBody>
                  <a:tcPr anchor="ctr"/>
                </a:tc>
                <a:tc>
                  <a:txBody>
                    <a:bodyPr/>
                    <a:lstStyle/>
                    <a:p>
                      <a:r>
                        <a:rPr lang="en-US" dirty="0" smtClean="0"/>
                        <a:t>Add classification, Attribute selection, Class order, discretize, Nominal to Binary</a:t>
                      </a:r>
                      <a:endParaRPr lang="en-US" dirty="0"/>
                    </a:p>
                  </a:txBody>
                  <a:tcPr/>
                </a:tc>
              </a:tr>
              <a:tr h="731520">
                <a:tc vMerge="1">
                  <a:txBody>
                    <a:bodyPr/>
                    <a:lstStyle/>
                    <a:p>
                      <a:endParaRPr lang="en-US"/>
                    </a:p>
                  </a:txBody>
                  <a:tcPr/>
                </a:tc>
                <a:tc>
                  <a:txBody>
                    <a:bodyPr/>
                    <a:lstStyle/>
                    <a:p>
                      <a:pPr algn="ctr"/>
                      <a:r>
                        <a:rPr lang="en-US" dirty="0" smtClean="0"/>
                        <a:t>Instance</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Resample, SMOTE, Spread Subsample, Stratified Remove Folds</a:t>
                      </a:r>
                    </a:p>
                  </a:txBody>
                  <a:tcPr/>
                </a:tc>
              </a:tr>
              <a:tr h="457200">
                <a:tc rowSpan="2">
                  <a:txBody>
                    <a:bodyPr/>
                    <a:lstStyle/>
                    <a:p>
                      <a:pPr algn="ctr"/>
                      <a:r>
                        <a:rPr lang="en-US" dirty="0" smtClean="0"/>
                        <a:t>Unsupervised</a:t>
                      </a:r>
                      <a:endParaRPr lang="en-US" dirty="0"/>
                    </a:p>
                  </a:txBody>
                  <a:tcPr anchor="ctr"/>
                </a:tc>
                <a:tc>
                  <a:txBody>
                    <a:bodyPr/>
                    <a:lstStyle/>
                    <a:p>
                      <a:pPr algn="ctr"/>
                      <a:r>
                        <a:rPr lang="en-US" dirty="0" smtClean="0"/>
                        <a:t>Attribute</a:t>
                      </a:r>
                      <a:endParaRPr lang="en-US" dirty="0"/>
                    </a:p>
                  </a:txBody>
                  <a:tcPr anchor="ctr"/>
                </a:tc>
                <a:tc>
                  <a:txBody>
                    <a:bodyPr/>
                    <a:lstStyle/>
                    <a:p>
                      <a:r>
                        <a:rPr lang="en-US" dirty="0" smtClean="0"/>
                        <a:t>Add, Add Cluster, Add Expression, Add ID, Add Noise, Add Values, Center, Change Date Format,</a:t>
                      </a:r>
                      <a:r>
                        <a:rPr lang="en-US" baseline="0" dirty="0" smtClean="0"/>
                        <a:t> Class Assigner, Copy, Discretize, First Order, Interquartile Range, Kernel Filter, Make Indicator, Math Expression, Merge two values, Nominal to binary, Nominal to string, Normalize, Numeric Cleaner, Numeric to binary, Numeric to nominal, Numeric transform, Obfuscate, Partitioned Multi Filter, PKI Discretize, Principal Components, Propositional to multi instance, Random projection, Random subset, RELAGGS, Remove, Remove Type, Remove useless, Reorder, Replace missing values, Standardize, String to nominal, String to word vector, Swap values, Time series delta, Time series translate, Wavelet</a:t>
                      </a:r>
                    </a:p>
                  </a:txBody>
                  <a:tcPr/>
                </a:tc>
              </a:tr>
              <a:tr h="457200">
                <a:tc vMerge="1">
                  <a:txBody>
                    <a:bodyPr/>
                    <a:lstStyle/>
                    <a:p>
                      <a:endParaRPr lang="en-US"/>
                    </a:p>
                  </a:txBody>
                  <a:tcPr/>
                </a:tc>
                <a:tc>
                  <a:txBody>
                    <a:bodyPr/>
                    <a:lstStyle/>
                    <a:p>
                      <a:pPr algn="ctr"/>
                      <a:r>
                        <a:rPr lang="en-US" dirty="0" smtClean="0"/>
                        <a:t>Instance</a:t>
                      </a:r>
                      <a:endParaRPr lang="en-US" dirty="0"/>
                    </a:p>
                  </a:txBody>
                  <a:tcPr anchor="ctr"/>
                </a:tc>
                <a:tc>
                  <a:txBody>
                    <a:bodyPr/>
                    <a:lstStyle/>
                    <a:p>
                      <a:r>
                        <a:rPr lang="en-US" dirty="0" smtClean="0"/>
                        <a:t>Non Sparse</a:t>
                      </a:r>
                      <a:r>
                        <a:rPr lang="en-US" baseline="0" dirty="0" smtClean="0"/>
                        <a:t> to sparse, Normalize, Randomize, Remove folds, Remove frequent values, Remove misclassified, Remove percentage, Remove range, Remove with values, Resample, Reservoir sample, Sparse to non sparse, Subset by expression</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752CC240-701A-42FE-B8E5-BC89EBD048C8}" type="slidenum">
              <a:rPr lang="en-US" smtClean="0"/>
              <a:t>29</a:t>
            </a:fld>
            <a:endParaRPr lang="en-US"/>
          </a:p>
        </p:txBody>
      </p:sp>
    </p:spTree>
    <p:extLst>
      <p:ext uri="{BB962C8B-B14F-4D97-AF65-F5344CB8AC3E}">
        <p14:creationId xmlns:p14="http://schemas.microsoft.com/office/powerpoint/2010/main" val="175068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Introduction</a:t>
            </a:r>
            <a:endParaRPr lang="en-US" b="1" dirty="0"/>
          </a:p>
        </p:txBody>
      </p:sp>
      <p:sp>
        <p:nvSpPr>
          <p:cNvPr id="3" name="Content Placeholder 2"/>
          <p:cNvSpPr>
            <a:spLocks noGrp="1"/>
          </p:cNvSpPr>
          <p:nvPr>
            <p:ph idx="1"/>
          </p:nvPr>
        </p:nvSpPr>
        <p:spPr/>
        <p:txBody>
          <a:bodyPr>
            <a:normAutofit/>
          </a:bodyPr>
          <a:lstStyle/>
          <a:p>
            <a:r>
              <a:rPr lang="en-US" dirty="0" smtClean="0"/>
              <a:t>Waikato Environment for Knowledge Analysis (WEKA), is a Java based open-source data mining tool developed by the University of Waikato.</a:t>
            </a:r>
          </a:p>
          <a:p>
            <a:pPr marL="457200" lvl="1" indent="0">
              <a:buNone/>
            </a:pPr>
            <a:endParaRPr lang="en-US" dirty="0"/>
          </a:p>
          <a:p>
            <a:r>
              <a:rPr lang="en-US" dirty="0" smtClean="0"/>
              <a:t>WEKA is widely used in research, education, and industry. </a:t>
            </a:r>
          </a:p>
          <a:p>
            <a:pPr lvl="1"/>
            <a:endParaRPr lang="en-US" dirty="0"/>
          </a:p>
          <a:p>
            <a:r>
              <a:rPr lang="en-US" dirty="0" smtClean="0"/>
              <a:t>WEKA can be run on Windows, Linux, and Mac. </a:t>
            </a:r>
          </a:p>
          <a:p>
            <a:pPr lvl="1"/>
            <a:r>
              <a:rPr lang="en-US" dirty="0" smtClean="0"/>
              <a:t>Download from </a:t>
            </a:r>
            <a:r>
              <a:rPr lang="en-US" sz="2000" dirty="0" smtClean="0">
                <a:hlinkClick r:id="rId2"/>
              </a:rPr>
              <a:t>http://www.cs.waikato.ac.nz/ml/weka/downloading.html</a:t>
            </a:r>
            <a:r>
              <a:rPr lang="en-US" sz="2000" dirty="0" smtClean="0"/>
              <a:t> </a:t>
            </a:r>
          </a:p>
          <a:p>
            <a:pPr lvl="1"/>
            <a:endParaRPr lang="en-US" sz="2000" dirty="0"/>
          </a:p>
          <a:p>
            <a:r>
              <a:rPr lang="en-US" dirty="0" smtClean="0"/>
              <a:t>In recent years, WEKA has also been implemented in Big Data technologies such as Hadoop. </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3</a:t>
            </a:fld>
            <a:endParaRPr lang="en-US"/>
          </a:p>
        </p:txBody>
      </p:sp>
    </p:spTree>
    <p:extLst>
      <p:ext uri="{BB962C8B-B14F-4D97-AF65-F5344CB8AC3E}">
        <p14:creationId xmlns:p14="http://schemas.microsoft.com/office/powerpoint/2010/main" val="1114559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A – </a:t>
            </a:r>
            <a:r>
              <a:rPr lang="en-US" b="1" dirty="0"/>
              <a:t>WEKA </a:t>
            </a:r>
            <a:r>
              <a:rPr lang="en-US" b="1" dirty="0" smtClean="0"/>
              <a:t>Classification </a:t>
            </a:r>
            <a:r>
              <a:rPr lang="en-US" b="1" dirty="0"/>
              <a:t>Features</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30</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921312988"/>
              </p:ext>
            </p:extLst>
          </p:nvPr>
        </p:nvGraphicFramePr>
        <p:xfrm>
          <a:off x="838200" y="1571625"/>
          <a:ext cx="10515600" cy="4597400"/>
        </p:xfrm>
        <a:graphic>
          <a:graphicData uri="http://schemas.openxmlformats.org/drawingml/2006/table">
            <a:tbl>
              <a:tblPr firstRow="1" bandRow="1">
                <a:tableStyleId>{5940675A-B579-460E-94D1-54222C63F5DA}</a:tableStyleId>
              </a:tblPr>
              <a:tblGrid>
                <a:gridCol w="1944961"/>
                <a:gridCol w="8570639"/>
              </a:tblGrid>
              <a:tr h="370840">
                <a:tc>
                  <a:txBody>
                    <a:bodyPr/>
                    <a:lstStyle/>
                    <a:p>
                      <a:pPr algn="ctr"/>
                      <a:r>
                        <a:rPr lang="en-US" b="1" dirty="0" smtClean="0"/>
                        <a:t>Classifier Type</a:t>
                      </a:r>
                      <a:endParaRPr lang="en-US" b="1" dirty="0"/>
                    </a:p>
                  </a:txBody>
                  <a:tcPr/>
                </a:tc>
                <a:tc>
                  <a:txBody>
                    <a:bodyPr/>
                    <a:lstStyle/>
                    <a:p>
                      <a:pPr algn="ctr"/>
                      <a:r>
                        <a:rPr lang="en-US" b="1" dirty="0" smtClean="0"/>
                        <a:t>Classifiers</a:t>
                      </a:r>
                      <a:endParaRPr lang="en-US" b="1" dirty="0"/>
                    </a:p>
                  </a:txBody>
                  <a:tcPr/>
                </a:tc>
              </a:tr>
              <a:tr h="370840">
                <a:tc>
                  <a:txBody>
                    <a:bodyPr/>
                    <a:lstStyle/>
                    <a:p>
                      <a:r>
                        <a:rPr lang="en-US" dirty="0" smtClean="0"/>
                        <a:t>Bayes</a:t>
                      </a:r>
                      <a:endParaRPr lang="en-US" dirty="0"/>
                    </a:p>
                  </a:txBody>
                  <a:tcPr/>
                </a:tc>
                <a:tc>
                  <a:txBody>
                    <a:bodyPr/>
                    <a:lstStyle/>
                    <a:p>
                      <a:r>
                        <a:rPr lang="en-US" dirty="0" err="1" smtClean="0"/>
                        <a:t>BayesNet</a:t>
                      </a:r>
                      <a:r>
                        <a:rPr lang="en-US" dirty="0" smtClean="0"/>
                        <a:t>, Complement Naïve Bayes, </a:t>
                      </a:r>
                      <a:r>
                        <a:rPr lang="en-US" dirty="0" err="1" smtClean="0"/>
                        <a:t>DMNBtext</a:t>
                      </a:r>
                      <a:r>
                        <a:rPr lang="en-US" dirty="0" smtClean="0"/>
                        <a:t>,</a:t>
                      </a:r>
                      <a:r>
                        <a:rPr lang="en-US" baseline="0" dirty="0" smtClean="0"/>
                        <a:t> Naïve Bayes, Naïve Bayes Multinomial, Naïve Bayes Multinomial Updatable, Naïve Bayes Simple, Naïve Bayes Updateable</a:t>
                      </a:r>
                      <a:endParaRPr lang="en-US" dirty="0"/>
                    </a:p>
                  </a:txBody>
                  <a:tcPr/>
                </a:tc>
              </a:tr>
              <a:tr h="370840">
                <a:tc>
                  <a:txBody>
                    <a:bodyPr/>
                    <a:lstStyle/>
                    <a:p>
                      <a:r>
                        <a:rPr lang="en-US" dirty="0" smtClean="0"/>
                        <a:t>Functions</a:t>
                      </a:r>
                      <a:endParaRPr lang="en-US" dirty="0"/>
                    </a:p>
                  </a:txBody>
                  <a:tcPr/>
                </a:tc>
                <a:tc>
                  <a:txBody>
                    <a:bodyPr/>
                    <a:lstStyle/>
                    <a:p>
                      <a:r>
                        <a:rPr lang="en-US" dirty="0" err="1" smtClean="0"/>
                        <a:t>LibLINEAR</a:t>
                      </a:r>
                      <a:r>
                        <a:rPr lang="en-US" dirty="0" smtClean="0"/>
                        <a:t>, </a:t>
                      </a:r>
                      <a:r>
                        <a:rPr lang="en-US" dirty="0" err="1" smtClean="0"/>
                        <a:t>LibSVM</a:t>
                      </a:r>
                      <a:r>
                        <a:rPr lang="en-US" dirty="0" smtClean="0"/>
                        <a:t>, Logistic, Multilayer</a:t>
                      </a:r>
                      <a:r>
                        <a:rPr lang="en-US" baseline="0" dirty="0" smtClean="0"/>
                        <a:t> Perceptron, RBF Network, Simple Logistic, SMO</a:t>
                      </a:r>
                      <a:endParaRPr lang="en-US" dirty="0"/>
                    </a:p>
                  </a:txBody>
                  <a:tcPr/>
                </a:tc>
              </a:tr>
              <a:tr h="370840">
                <a:tc>
                  <a:txBody>
                    <a:bodyPr/>
                    <a:lstStyle/>
                    <a:p>
                      <a:r>
                        <a:rPr lang="en-US" dirty="0" smtClean="0"/>
                        <a:t>Lazy</a:t>
                      </a:r>
                      <a:endParaRPr lang="en-US" dirty="0"/>
                    </a:p>
                  </a:txBody>
                  <a:tcPr/>
                </a:tc>
                <a:tc>
                  <a:txBody>
                    <a:bodyPr/>
                    <a:lstStyle/>
                    <a:p>
                      <a:r>
                        <a:rPr lang="en-US" dirty="0" smtClean="0"/>
                        <a:t>IB1,</a:t>
                      </a:r>
                      <a:r>
                        <a:rPr lang="en-US" baseline="0" dirty="0" smtClean="0"/>
                        <a:t> </a:t>
                      </a:r>
                      <a:r>
                        <a:rPr lang="en-US" baseline="0" dirty="0" err="1" smtClean="0"/>
                        <a:t>Ibk</a:t>
                      </a:r>
                      <a:r>
                        <a:rPr lang="en-US" baseline="0" dirty="0" smtClean="0"/>
                        <a:t>, </a:t>
                      </a:r>
                      <a:r>
                        <a:rPr lang="en-US" baseline="0" dirty="0" err="1" smtClean="0"/>
                        <a:t>Kstar</a:t>
                      </a:r>
                      <a:r>
                        <a:rPr lang="en-US" baseline="0" dirty="0" smtClean="0"/>
                        <a:t>, LWL</a:t>
                      </a:r>
                      <a:endParaRPr lang="en-US" dirty="0"/>
                    </a:p>
                  </a:txBody>
                  <a:tcPr/>
                </a:tc>
              </a:tr>
              <a:tr h="370840">
                <a:tc>
                  <a:txBody>
                    <a:bodyPr/>
                    <a:lstStyle/>
                    <a:p>
                      <a:r>
                        <a:rPr lang="en-US" dirty="0" smtClean="0"/>
                        <a:t>Meta</a:t>
                      </a:r>
                      <a:endParaRPr lang="en-US" dirty="0"/>
                    </a:p>
                  </a:txBody>
                  <a:tcPr/>
                </a:tc>
                <a:tc>
                  <a:txBody>
                    <a:bodyPr/>
                    <a:lstStyle/>
                    <a:p>
                      <a:r>
                        <a:rPr lang="en-US" dirty="0" smtClean="0"/>
                        <a:t>AdaBoostM1,</a:t>
                      </a:r>
                      <a:r>
                        <a:rPr lang="en-US" baseline="0" dirty="0" smtClean="0"/>
                        <a:t> Attribute Selected Classifier, Bagging, Classification via clustering, Classification via Regression, Cost Sensitive Classifier, </a:t>
                      </a:r>
                      <a:r>
                        <a:rPr lang="en-US" baseline="0" dirty="0" err="1" smtClean="0"/>
                        <a:t>CVParameter</a:t>
                      </a:r>
                      <a:r>
                        <a:rPr lang="en-US" baseline="0" dirty="0" smtClean="0"/>
                        <a:t> Selection, </a:t>
                      </a:r>
                      <a:r>
                        <a:rPr lang="en-US" baseline="0" dirty="0" err="1" smtClean="0"/>
                        <a:t>Dagging</a:t>
                      </a:r>
                      <a:r>
                        <a:rPr lang="en-US" baseline="0" dirty="0" smtClean="0"/>
                        <a:t>, Decorate, END, Filtered Classifier, Grading, Grid Search, </a:t>
                      </a:r>
                      <a:r>
                        <a:rPr lang="en-US" baseline="0" dirty="0" err="1" smtClean="0"/>
                        <a:t>LogitBoost</a:t>
                      </a:r>
                      <a:r>
                        <a:rPr lang="en-US" baseline="0" dirty="0" smtClean="0"/>
                        <a:t>, </a:t>
                      </a:r>
                      <a:r>
                        <a:rPr lang="en-US" baseline="0" dirty="0" err="1" smtClean="0"/>
                        <a:t>MetaCost</a:t>
                      </a:r>
                      <a:r>
                        <a:rPr lang="en-US" baseline="0" dirty="0" smtClean="0"/>
                        <a:t>, </a:t>
                      </a:r>
                      <a:r>
                        <a:rPr lang="en-US" baseline="0" dirty="0" err="1" smtClean="0"/>
                        <a:t>MultiBoost</a:t>
                      </a:r>
                      <a:r>
                        <a:rPr lang="en-US" baseline="0" dirty="0" smtClean="0"/>
                        <a:t> AB, </a:t>
                      </a:r>
                      <a:r>
                        <a:rPr lang="en-US" baseline="0" dirty="0" err="1" smtClean="0"/>
                        <a:t>MultiClass</a:t>
                      </a:r>
                      <a:r>
                        <a:rPr lang="en-US" baseline="0" dirty="0" smtClean="0"/>
                        <a:t> Classifier, Multi Scheme,  Ordinal Class Classifier, Raced Incremental Logit Boost, Random Committee, Random Subspace</a:t>
                      </a:r>
                      <a:endParaRPr lang="en-US" dirty="0"/>
                    </a:p>
                  </a:txBody>
                  <a:tcPr/>
                </a:tc>
              </a:tr>
              <a:tr h="370840">
                <a:tc>
                  <a:txBody>
                    <a:bodyPr/>
                    <a:lstStyle/>
                    <a:p>
                      <a:r>
                        <a:rPr lang="en-US" dirty="0" err="1" smtClean="0"/>
                        <a:t>Mi</a:t>
                      </a:r>
                      <a:endParaRPr lang="en-US" dirty="0"/>
                    </a:p>
                  </a:txBody>
                  <a:tcPr/>
                </a:tc>
                <a:tc>
                  <a:txBody>
                    <a:bodyPr/>
                    <a:lstStyle/>
                    <a:p>
                      <a:r>
                        <a:rPr lang="en-US" dirty="0" smtClean="0"/>
                        <a:t>Citation KNN, MISMO, </a:t>
                      </a:r>
                      <a:r>
                        <a:rPr lang="en-US" dirty="0" err="1" smtClean="0"/>
                        <a:t>MIWrapper</a:t>
                      </a:r>
                      <a:r>
                        <a:rPr lang="en-US" dirty="0" smtClean="0"/>
                        <a:t>,</a:t>
                      </a:r>
                      <a:r>
                        <a:rPr lang="en-US" baseline="0" dirty="0" smtClean="0"/>
                        <a:t> </a:t>
                      </a:r>
                      <a:r>
                        <a:rPr lang="en-US" baseline="0" dirty="0" err="1" smtClean="0"/>
                        <a:t>SimpleMI</a:t>
                      </a:r>
                      <a:endParaRPr lang="en-US" dirty="0"/>
                    </a:p>
                  </a:txBody>
                  <a:tcPr/>
                </a:tc>
              </a:tr>
              <a:tr h="370840">
                <a:tc>
                  <a:txBody>
                    <a:bodyPr/>
                    <a:lstStyle/>
                    <a:p>
                      <a:r>
                        <a:rPr lang="en-US" dirty="0" smtClean="0"/>
                        <a:t>Rules</a:t>
                      </a:r>
                      <a:endParaRPr lang="en-US" dirty="0"/>
                    </a:p>
                  </a:txBody>
                  <a:tcPr/>
                </a:tc>
                <a:tc>
                  <a:txBody>
                    <a:bodyPr/>
                    <a:lstStyle/>
                    <a:p>
                      <a:r>
                        <a:rPr lang="en-US" dirty="0" err="1" smtClean="0"/>
                        <a:t>Conjuntive</a:t>
                      </a:r>
                      <a:r>
                        <a:rPr lang="en-US" dirty="0" smtClean="0"/>
                        <a:t> Rule, Decision Table, DTNB, </a:t>
                      </a:r>
                      <a:r>
                        <a:rPr lang="en-US" dirty="0" err="1" smtClean="0"/>
                        <a:t>Jrip</a:t>
                      </a:r>
                      <a:r>
                        <a:rPr lang="en-US" dirty="0" smtClean="0"/>
                        <a:t>, </a:t>
                      </a:r>
                      <a:r>
                        <a:rPr lang="en-US" dirty="0" err="1" smtClean="0"/>
                        <a:t>Nnge</a:t>
                      </a:r>
                      <a:r>
                        <a:rPr lang="en-US" dirty="0" smtClean="0"/>
                        <a:t>, </a:t>
                      </a:r>
                      <a:r>
                        <a:rPr lang="en-US" dirty="0" err="1" smtClean="0"/>
                        <a:t>OneR</a:t>
                      </a:r>
                      <a:r>
                        <a:rPr lang="en-US" dirty="0" smtClean="0"/>
                        <a:t>, PART, </a:t>
                      </a:r>
                      <a:r>
                        <a:rPr lang="en-US" dirty="0" err="1" smtClean="0"/>
                        <a:t>Ridor</a:t>
                      </a:r>
                      <a:r>
                        <a:rPr lang="en-US" dirty="0" smtClean="0"/>
                        <a:t>, </a:t>
                      </a:r>
                      <a:r>
                        <a:rPr lang="en-US" dirty="0" err="1" smtClean="0"/>
                        <a:t>ZeroR</a:t>
                      </a:r>
                      <a:endParaRPr lang="en-US" dirty="0"/>
                    </a:p>
                  </a:txBody>
                  <a:tcPr/>
                </a:tc>
              </a:tr>
              <a:tr h="370840">
                <a:tc>
                  <a:txBody>
                    <a:bodyPr/>
                    <a:lstStyle/>
                    <a:p>
                      <a:r>
                        <a:rPr lang="en-US" dirty="0" smtClean="0"/>
                        <a:t>Trees</a:t>
                      </a:r>
                      <a:endParaRPr lang="en-US" dirty="0"/>
                    </a:p>
                  </a:txBody>
                  <a:tcPr/>
                </a:tc>
                <a:tc>
                  <a:txBody>
                    <a:bodyPr/>
                    <a:lstStyle/>
                    <a:p>
                      <a:r>
                        <a:rPr lang="en-US" dirty="0" err="1" smtClean="0"/>
                        <a:t>BFTree</a:t>
                      </a:r>
                      <a:r>
                        <a:rPr lang="en-US" dirty="0" smtClean="0"/>
                        <a:t>, Decision Stump,</a:t>
                      </a:r>
                      <a:r>
                        <a:rPr lang="en-US" baseline="0" dirty="0" smtClean="0"/>
                        <a:t> FT, J48, J48graft, LAD Tree, LMT, NB Tree, Random Forest, Random Tree, REP Tree, Simple Cart, User Classifier</a:t>
                      </a:r>
                      <a:endParaRPr lang="en-US" dirty="0"/>
                    </a:p>
                  </a:txBody>
                  <a:tcPr/>
                </a:tc>
              </a:tr>
            </a:tbl>
          </a:graphicData>
        </a:graphic>
      </p:graphicFrame>
    </p:spTree>
    <p:extLst>
      <p:ext uri="{BB962C8B-B14F-4D97-AF65-F5344CB8AC3E}">
        <p14:creationId xmlns:p14="http://schemas.microsoft.com/office/powerpoint/2010/main" val="225092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Appendix </a:t>
            </a:r>
            <a:r>
              <a:rPr lang="en-US" b="1" dirty="0" smtClean="0"/>
              <a:t>A – </a:t>
            </a:r>
            <a:r>
              <a:rPr lang="en-US" b="1" dirty="0"/>
              <a:t>WEKA </a:t>
            </a:r>
            <a:r>
              <a:rPr lang="en-US" b="1" dirty="0" smtClean="0"/>
              <a:t>Clustering </a:t>
            </a:r>
            <a:r>
              <a:rPr lang="en-US" b="1" dirty="0"/>
              <a:t>Features</a:t>
            </a:r>
            <a:endParaRPr lang="en-US" dirty="0"/>
          </a:p>
        </p:txBody>
      </p:sp>
      <p:sp>
        <p:nvSpPr>
          <p:cNvPr id="3" name="Content Placeholder 2"/>
          <p:cNvSpPr>
            <a:spLocks noGrp="1"/>
          </p:cNvSpPr>
          <p:nvPr>
            <p:ph idx="1"/>
          </p:nvPr>
        </p:nvSpPr>
        <p:spPr/>
        <p:txBody>
          <a:bodyPr/>
          <a:lstStyle/>
          <a:p>
            <a:r>
              <a:rPr lang="en-US" dirty="0"/>
              <a:t>Cobweb, DBSCAN, EM, Farthest First, Filtered </a:t>
            </a:r>
            <a:r>
              <a:rPr lang="en-US" dirty="0" err="1"/>
              <a:t>Clusterer</a:t>
            </a:r>
            <a:r>
              <a:rPr lang="en-US" dirty="0"/>
              <a:t>, Hierarchical </a:t>
            </a:r>
            <a:r>
              <a:rPr lang="en-US" dirty="0" err="1"/>
              <a:t>Clusterer</a:t>
            </a:r>
            <a:r>
              <a:rPr lang="en-US" dirty="0"/>
              <a:t>, Make Density Based </a:t>
            </a:r>
            <a:r>
              <a:rPr lang="en-US" dirty="0" err="1"/>
              <a:t>Clusterer</a:t>
            </a:r>
            <a:r>
              <a:rPr lang="en-US" dirty="0"/>
              <a:t>, OPTICS, </a:t>
            </a:r>
            <a:r>
              <a:rPr lang="en-US" dirty="0" err="1"/>
              <a:t>SimpleKMeans</a:t>
            </a:r>
            <a:endParaRPr lang="en-US" dirty="0"/>
          </a:p>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31</a:t>
            </a:fld>
            <a:endParaRPr lang="en-US"/>
          </a:p>
        </p:txBody>
      </p:sp>
    </p:spTree>
    <p:extLst>
      <p:ext uri="{BB962C8B-B14F-4D97-AF65-F5344CB8AC3E}">
        <p14:creationId xmlns:p14="http://schemas.microsoft.com/office/powerpoint/2010/main" val="198861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WEKA’s Role in the Big Picture</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4</a:t>
            </a:fld>
            <a:endParaRPr lang="en-US"/>
          </a:p>
        </p:txBody>
      </p:sp>
      <p:grpSp>
        <p:nvGrpSpPr>
          <p:cNvPr id="5" name="Group 20"/>
          <p:cNvGrpSpPr>
            <a:grpSpLocks/>
          </p:cNvGrpSpPr>
          <p:nvPr/>
        </p:nvGrpSpPr>
        <p:grpSpPr bwMode="auto">
          <a:xfrm>
            <a:off x="1752600" y="2096103"/>
            <a:ext cx="8686800" cy="3844925"/>
            <a:chOff x="431" y="1616"/>
            <a:chExt cx="4807" cy="545"/>
          </a:xfrm>
        </p:grpSpPr>
        <p:sp>
          <p:nvSpPr>
            <p:cNvPr id="6" name="AutoShape 21"/>
            <p:cNvSpPr>
              <a:spLocks noChangeArrowheads="1"/>
            </p:cNvSpPr>
            <p:nvPr/>
          </p:nvSpPr>
          <p:spPr bwMode="auto">
            <a:xfrm>
              <a:off x="431" y="1616"/>
              <a:ext cx="861" cy="54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en-US" altLang="zh-TW" sz="2800" b="1" dirty="0">
                  <a:solidFill>
                    <a:srgbClr val="FF0000"/>
                  </a:solidFill>
                  <a:cs typeface="Arial" charset="0"/>
                </a:rPr>
                <a:t>Input</a:t>
              </a:r>
            </a:p>
            <a:p>
              <a:pPr>
                <a:buFont typeface="Arial" pitchFamily="34" charset="0"/>
                <a:buChar char="•"/>
                <a:defRPr/>
              </a:pPr>
              <a:r>
                <a:rPr lang="en-US" altLang="zh-TW" sz="1800" dirty="0">
                  <a:cs typeface="Arial" charset="0"/>
                </a:rPr>
                <a:t>Raw data</a:t>
              </a:r>
            </a:p>
          </p:txBody>
        </p:sp>
        <p:sp>
          <p:nvSpPr>
            <p:cNvPr id="7" name="AutoShape 22"/>
            <p:cNvSpPr>
              <a:spLocks noChangeArrowheads="1"/>
            </p:cNvSpPr>
            <p:nvPr/>
          </p:nvSpPr>
          <p:spPr bwMode="auto">
            <a:xfrm>
              <a:off x="1967" y="1616"/>
              <a:ext cx="1536" cy="545"/>
            </a:xfrm>
            <a:prstGeom prst="roundRect">
              <a:avLst>
                <a:gd name="adj" fmla="val 16667"/>
              </a:avLst>
            </a:prstGeom>
            <a:solidFill>
              <a:srgbClr val="99CCFF"/>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en-US" b="1" dirty="0">
                  <a:solidFill>
                    <a:srgbClr val="FF0000"/>
                  </a:solidFill>
                  <a:ea typeface="新細明體" pitchFamily="18" charset="-120"/>
                  <a:cs typeface="Arial" charset="0"/>
                </a:rPr>
                <a:t>Data </a:t>
              </a:r>
              <a:r>
                <a:rPr lang="en-US" b="1" dirty="0" smtClean="0">
                  <a:solidFill>
                    <a:srgbClr val="FF0000"/>
                  </a:solidFill>
                  <a:ea typeface="新細明體" pitchFamily="18" charset="-120"/>
                  <a:cs typeface="Arial" charset="0"/>
                </a:rPr>
                <a:t>Mining by </a:t>
              </a:r>
              <a:r>
                <a:rPr lang="en-US" altLang="zh-TW" b="1" dirty="0" smtClean="0">
                  <a:solidFill>
                    <a:srgbClr val="FF0000"/>
                  </a:solidFill>
                  <a:cs typeface="Arial" charset="0"/>
                </a:rPr>
                <a:t>WEKA</a:t>
              </a:r>
              <a:endParaRPr lang="en-US" altLang="zh-TW" b="1" dirty="0">
                <a:solidFill>
                  <a:srgbClr val="FF0000"/>
                </a:solidFill>
                <a:cs typeface="Arial" charset="0"/>
              </a:endParaRPr>
            </a:p>
            <a:p>
              <a:pPr algn="l">
                <a:buFont typeface="Arial" pitchFamily="34" charset="0"/>
                <a:buChar char="•"/>
                <a:defRPr/>
              </a:pPr>
              <a:endParaRPr lang="en-US" sz="1800" dirty="0">
                <a:cs typeface="Arial" charset="0"/>
              </a:endParaRPr>
            </a:p>
            <a:p>
              <a:pPr algn="l">
                <a:buFont typeface="Arial" pitchFamily="34" charset="0"/>
                <a:buChar char="•"/>
                <a:defRPr/>
              </a:pPr>
              <a:r>
                <a:rPr lang="en-US" sz="1800" dirty="0">
                  <a:cs typeface="Arial" charset="0"/>
                </a:rPr>
                <a:t>Pre-processing </a:t>
              </a:r>
            </a:p>
            <a:p>
              <a:pPr algn="l">
                <a:buFont typeface="Arial" pitchFamily="34" charset="0"/>
                <a:buChar char="•"/>
                <a:defRPr/>
              </a:pPr>
              <a:r>
                <a:rPr lang="en-US" sz="1800" dirty="0">
                  <a:cs typeface="Arial" charset="0"/>
                </a:rPr>
                <a:t>Classification</a:t>
              </a:r>
            </a:p>
            <a:p>
              <a:pPr algn="l">
                <a:buFont typeface="Arial" pitchFamily="34" charset="0"/>
                <a:buChar char="•"/>
                <a:defRPr/>
              </a:pPr>
              <a:r>
                <a:rPr lang="en-US" sz="1800" dirty="0">
                  <a:cs typeface="Arial" charset="0"/>
                </a:rPr>
                <a:t>Regression </a:t>
              </a:r>
            </a:p>
            <a:p>
              <a:pPr algn="l">
                <a:buFont typeface="Arial" pitchFamily="34" charset="0"/>
                <a:buChar char="•"/>
                <a:defRPr/>
              </a:pPr>
              <a:r>
                <a:rPr lang="en-US" sz="1800" dirty="0">
                  <a:cs typeface="Arial" charset="0"/>
                </a:rPr>
                <a:t>Clustering </a:t>
              </a:r>
            </a:p>
            <a:p>
              <a:pPr algn="l">
                <a:buFont typeface="Arial" pitchFamily="34" charset="0"/>
                <a:buChar char="•"/>
                <a:defRPr/>
              </a:pPr>
              <a:r>
                <a:rPr lang="en-US" sz="1800" dirty="0">
                  <a:cs typeface="Arial" charset="0"/>
                </a:rPr>
                <a:t>Association Rules </a:t>
              </a:r>
            </a:p>
            <a:p>
              <a:pPr algn="l">
                <a:buFont typeface="Arial" pitchFamily="34" charset="0"/>
                <a:buChar char="•"/>
                <a:defRPr/>
              </a:pPr>
              <a:r>
                <a:rPr lang="en-US" sz="1800" dirty="0">
                  <a:cs typeface="Arial" charset="0"/>
                </a:rPr>
                <a:t>Visualization</a:t>
              </a:r>
            </a:p>
            <a:p>
              <a:pPr>
                <a:defRPr/>
              </a:pPr>
              <a:endParaRPr lang="en-US" altLang="zh-TW" dirty="0">
                <a:cs typeface="Arial" charset="0"/>
              </a:endParaRPr>
            </a:p>
          </p:txBody>
        </p:sp>
        <p:sp>
          <p:nvSpPr>
            <p:cNvPr id="8" name="AutoShape 24"/>
            <p:cNvSpPr>
              <a:spLocks noChangeArrowheads="1"/>
            </p:cNvSpPr>
            <p:nvPr/>
          </p:nvSpPr>
          <p:spPr bwMode="auto">
            <a:xfrm>
              <a:off x="4377" y="1616"/>
              <a:ext cx="861" cy="545"/>
            </a:xfrm>
            <a:prstGeom prst="roundRect">
              <a:avLst>
                <a:gd name="adj" fmla="val 16667"/>
              </a:avLst>
            </a:prstGeom>
            <a:solidFill>
              <a:srgbClr val="FFCC99"/>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defRPr/>
              </a:pPr>
              <a:r>
                <a:rPr lang="en-US" altLang="zh-TW" sz="2800" b="1" dirty="0">
                  <a:solidFill>
                    <a:srgbClr val="FF0000"/>
                  </a:solidFill>
                  <a:cs typeface="Arial" charset="0"/>
                </a:rPr>
                <a:t>Output</a:t>
              </a:r>
            </a:p>
            <a:p>
              <a:pPr>
                <a:buFont typeface="Arial" pitchFamily="34" charset="0"/>
                <a:buChar char="•"/>
                <a:defRPr/>
              </a:pPr>
              <a:r>
                <a:rPr lang="en-US" altLang="zh-TW" sz="1800" dirty="0">
                  <a:cs typeface="Arial" charset="0"/>
                </a:rPr>
                <a:t>Result</a:t>
              </a:r>
            </a:p>
            <a:p>
              <a:pPr>
                <a:defRPr/>
              </a:pPr>
              <a:endParaRPr lang="en-US" altLang="zh-TW" sz="2800" b="1" dirty="0">
                <a:solidFill>
                  <a:srgbClr val="FF0000"/>
                </a:solidFill>
                <a:cs typeface="Arial" charset="0"/>
              </a:endParaRPr>
            </a:p>
          </p:txBody>
        </p:sp>
        <p:cxnSp>
          <p:nvCxnSpPr>
            <p:cNvPr id="9" name="AutoShape 25"/>
            <p:cNvCxnSpPr>
              <a:cxnSpLocks noChangeShapeType="1"/>
              <a:stCxn id="6" idx="3"/>
              <a:endCxn id="7" idx="1"/>
            </p:cNvCxnSpPr>
            <p:nvPr/>
          </p:nvCxnSpPr>
          <p:spPr bwMode="auto">
            <a:xfrm>
              <a:off x="1292" y="1888"/>
              <a:ext cx="6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27"/>
            <p:cNvCxnSpPr>
              <a:cxnSpLocks noChangeShapeType="1"/>
              <a:stCxn id="7" idx="3"/>
              <a:endCxn id="8" idx="1"/>
            </p:cNvCxnSpPr>
            <p:nvPr/>
          </p:nvCxnSpPr>
          <p:spPr bwMode="auto">
            <a:xfrm>
              <a:off x="3503" y="1888"/>
              <a:ext cx="87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3507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Capabilities and Functionalities</a:t>
            </a:r>
            <a:endParaRPr lang="en-US" b="1" dirty="0"/>
          </a:p>
        </p:txBody>
      </p:sp>
      <p:sp>
        <p:nvSpPr>
          <p:cNvPr id="3" name="Content Placeholder 2"/>
          <p:cNvSpPr>
            <a:spLocks noGrp="1"/>
          </p:cNvSpPr>
          <p:nvPr>
            <p:ph idx="1"/>
          </p:nvPr>
        </p:nvSpPr>
        <p:spPr/>
        <p:txBody>
          <a:bodyPr/>
          <a:lstStyle/>
          <a:p>
            <a:r>
              <a:rPr lang="en-US" dirty="0" smtClean="0"/>
              <a:t>WEKA has tools for various data mining tasks, summarized in Table 1.</a:t>
            </a:r>
          </a:p>
          <a:p>
            <a:r>
              <a:rPr lang="en-US" dirty="0" smtClean="0"/>
              <a:t>A complete list of WEKA features is provided in Appendix A. </a:t>
            </a:r>
          </a:p>
        </p:txBody>
      </p:sp>
      <p:sp>
        <p:nvSpPr>
          <p:cNvPr id="4" name="Slide Number Placeholder 3"/>
          <p:cNvSpPr>
            <a:spLocks noGrp="1"/>
          </p:cNvSpPr>
          <p:nvPr>
            <p:ph type="sldNum" sz="quarter" idx="12"/>
          </p:nvPr>
        </p:nvSpPr>
        <p:spPr/>
        <p:txBody>
          <a:bodyPr/>
          <a:lstStyle/>
          <a:p>
            <a:fld id="{752CC240-701A-42FE-B8E5-BC89EBD048C8}" type="slidenum">
              <a:rPr lang="en-US" smtClean="0"/>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15869937"/>
              </p:ext>
            </p:extLst>
          </p:nvPr>
        </p:nvGraphicFramePr>
        <p:xfrm>
          <a:off x="355600" y="2888826"/>
          <a:ext cx="11480799" cy="3505200"/>
        </p:xfrm>
        <a:graphic>
          <a:graphicData uri="http://schemas.openxmlformats.org/drawingml/2006/table">
            <a:tbl>
              <a:tblPr firstRow="1" bandRow="1">
                <a:tableStyleId>{5940675A-B579-460E-94D1-54222C63F5DA}</a:tableStyleId>
              </a:tblPr>
              <a:tblGrid>
                <a:gridCol w="2451100"/>
                <a:gridCol w="5202766"/>
                <a:gridCol w="3826933"/>
              </a:tblGrid>
              <a:tr h="370840">
                <a:tc>
                  <a:txBody>
                    <a:bodyPr/>
                    <a:lstStyle/>
                    <a:p>
                      <a:pPr algn="ctr"/>
                      <a:r>
                        <a:rPr lang="en-US" b="1" dirty="0" smtClean="0"/>
                        <a:t>Data</a:t>
                      </a:r>
                      <a:r>
                        <a:rPr lang="en-US" b="1" baseline="0" dirty="0" smtClean="0"/>
                        <a:t> Mining Task</a:t>
                      </a:r>
                      <a:endParaRPr lang="en-US" b="1" dirty="0"/>
                    </a:p>
                  </a:txBody>
                  <a:tcPr anchor="ctr"/>
                </a:tc>
                <a:tc>
                  <a:txBody>
                    <a:bodyPr/>
                    <a:lstStyle/>
                    <a:p>
                      <a:pPr algn="ctr"/>
                      <a:r>
                        <a:rPr lang="en-US" b="1" dirty="0" smtClean="0"/>
                        <a:t>Description</a:t>
                      </a:r>
                      <a:endParaRPr lang="en-US" b="1" dirty="0"/>
                    </a:p>
                  </a:txBody>
                  <a:tcPr anchor="ctr"/>
                </a:tc>
                <a:tc>
                  <a:txBody>
                    <a:bodyPr/>
                    <a:lstStyle/>
                    <a:p>
                      <a:pPr algn="ctr"/>
                      <a:r>
                        <a:rPr lang="en-US" b="1" dirty="0" smtClean="0"/>
                        <a:t>Examples</a:t>
                      </a:r>
                      <a:endParaRPr lang="en-US" b="1" dirty="0"/>
                    </a:p>
                  </a:txBody>
                  <a:tcPr anchor="ctr"/>
                </a:tc>
              </a:tr>
              <a:tr h="370840">
                <a:tc>
                  <a:txBody>
                    <a:bodyPr/>
                    <a:lstStyle/>
                    <a:p>
                      <a:pPr algn="ctr"/>
                      <a:r>
                        <a:rPr lang="en-US" dirty="0" smtClean="0"/>
                        <a:t>Data Pre-Processing</a:t>
                      </a:r>
                      <a:endParaRPr lang="en-US" dirty="0"/>
                    </a:p>
                  </a:txBody>
                  <a:tcPr anchor="ctr"/>
                </a:tc>
                <a:tc>
                  <a:txBody>
                    <a:bodyPr/>
                    <a:lstStyle/>
                    <a:p>
                      <a:pPr algn="ctr"/>
                      <a:r>
                        <a:rPr lang="en-US" dirty="0" smtClean="0">
                          <a:solidFill>
                            <a:schemeClr val="tx1"/>
                          </a:solidFill>
                        </a:rPr>
                        <a:t>Preparing</a:t>
                      </a:r>
                      <a:r>
                        <a:rPr lang="en-US" baseline="0" dirty="0" smtClean="0">
                          <a:solidFill>
                            <a:schemeClr val="tx1"/>
                          </a:solidFill>
                        </a:rPr>
                        <a:t> a dataset for analysis</a:t>
                      </a:r>
                      <a:endParaRPr lang="en-US" dirty="0">
                        <a:solidFill>
                          <a:schemeClr val="tx1"/>
                        </a:solidFill>
                      </a:endParaRPr>
                    </a:p>
                  </a:txBody>
                  <a:tcPr anchor="ctr"/>
                </a:tc>
                <a:tc>
                  <a:txBody>
                    <a:bodyPr/>
                    <a:lstStyle/>
                    <a:p>
                      <a:pPr algn="ctr"/>
                      <a:r>
                        <a:rPr lang="en-US" dirty="0" smtClean="0"/>
                        <a:t>Discretizing,</a:t>
                      </a:r>
                      <a:r>
                        <a:rPr lang="en-US" baseline="0" dirty="0" smtClean="0"/>
                        <a:t> Nominal to Binary</a:t>
                      </a:r>
                      <a:endParaRPr lang="en-US" dirty="0"/>
                    </a:p>
                  </a:txBody>
                  <a:tcPr anchor="ctr"/>
                </a:tc>
              </a:tr>
              <a:tr h="370840">
                <a:tc>
                  <a:txBody>
                    <a:bodyPr/>
                    <a:lstStyle/>
                    <a:p>
                      <a:pPr algn="ctr"/>
                      <a:r>
                        <a:rPr lang="en-US" dirty="0" smtClean="0"/>
                        <a:t>Classification</a:t>
                      </a:r>
                      <a:endParaRPr lang="en-US" dirty="0"/>
                    </a:p>
                  </a:txBody>
                  <a:tcPr anchor="ctr"/>
                </a:tc>
                <a:tc>
                  <a:txBody>
                    <a:bodyPr/>
                    <a:lstStyle/>
                    <a:p>
                      <a:pPr algn="ctr"/>
                      <a:r>
                        <a:rPr lang="en-US" dirty="0" smtClean="0"/>
                        <a:t>Given a labeled</a:t>
                      </a:r>
                      <a:r>
                        <a:rPr lang="en-US" baseline="0" dirty="0" smtClean="0"/>
                        <a:t> set of observations, learn to predict labels for new observations</a:t>
                      </a:r>
                      <a:endParaRPr lang="en-US" dirty="0"/>
                    </a:p>
                  </a:txBody>
                  <a:tcPr anchor="ctr"/>
                </a:tc>
                <a:tc>
                  <a:txBody>
                    <a:bodyPr/>
                    <a:lstStyle/>
                    <a:p>
                      <a:pPr algn="ctr"/>
                      <a:r>
                        <a:rPr lang="en-US" dirty="0" err="1" smtClean="0"/>
                        <a:t>BayesNet</a:t>
                      </a:r>
                      <a:r>
                        <a:rPr lang="en-US" dirty="0" smtClean="0"/>
                        <a:t>,</a:t>
                      </a:r>
                      <a:r>
                        <a:rPr lang="en-US" baseline="0" dirty="0" smtClean="0"/>
                        <a:t> KNN, Decision Tree, Neural Networks, Perceptron, SVM</a:t>
                      </a:r>
                      <a:endParaRPr lang="en-US" dirty="0"/>
                    </a:p>
                  </a:txBody>
                  <a:tcPr anchor="ctr"/>
                </a:tc>
              </a:tr>
              <a:tr h="370840">
                <a:tc>
                  <a:txBody>
                    <a:bodyPr/>
                    <a:lstStyle/>
                    <a:p>
                      <a:pPr algn="ctr"/>
                      <a:r>
                        <a:rPr lang="en-US" dirty="0" smtClean="0"/>
                        <a:t>Regression</a:t>
                      </a:r>
                      <a:endParaRPr lang="en-US" dirty="0"/>
                    </a:p>
                  </a:txBody>
                  <a:tcPr anchor="ctr"/>
                </a:tc>
                <a:tc>
                  <a:txBody>
                    <a:bodyPr/>
                    <a:lstStyle/>
                    <a:p>
                      <a:pPr algn="ctr"/>
                      <a:r>
                        <a:rPr lang="en-US" dirty="0" smtClean="0"/>
                        <a:t>Learn to predict numeric values for</a:t>
                      </a:r>
                      <a:r>
                        <a:rPr lang="en-US" baseline="0" dirty="0" smtClean="0"/>
                        <a:t> observations</a:t>
                      </a:r>
                      <a:endParaRPr lang="en-US" dirty="0"/>
                    </a:p>
                  </a:txBody>
                  <a:tcPr anchor="ctr"/>
                </a:tc>
                <a:tc>
                  <a:txBody>
                    <a:bodyPr/>
                    <a:lstStyle/>
                    <a:p>
                      <a:pPr algn="ctr"/>
                      <a:r>
                        <a:rPr lang="en-US" dirty="0" smtClean="0"/>
                        <a:t>Linear Regression, Isotonic Regression</a:t>
                      </a:r>
                      <a:endParaRPr lang="en-US" dirty="0"/>
                    </a:p>
                  </a:txBody>
                  <a:tcPr anchor="ctr"/>
                </a:tc>
              </a:tr>
              <a:tr h="370840">
                <a:tc>
                  <a:txBody>
                    <a:bodyPr/>
                    <a:lstStyle/>
                    <a:p>
                      <a:pPr algn="ctr"/>
                      <a:r>
                        <a:rPr lang="en-US" dirty="0" smtClean="0"/>
                        <a:t>Clustering</a:t>
                      </a:r>
                      <a:endParaRPr lang="en-US" dirty="0"/>
                    </a:p>
                  </a:txBody>
                  <a:tcPr anchor="ctr"/>
                </a:tc>
                <a:tc>
                  <a:txBody>
                    <a:bodyPr/>
                    <a:lstStyle/>
                    <a:p>
                      <a:pPr algn="ctr"/>
                      <a:r>
                        <a:rPr lang="en-US" dirty="0" smtClean="0"/>
                        <a:t>Identify groups (i.e., clusters) of similar observations</a:t>
                      </a:r>
                      <a:endParaRPr lang="en-US" dirty="0"/>
                    </a:p>
                  </a:txBody>
                  <a:tcPr anchor="ctr"/>
                </a:tc>
                <a:tc>
                  <a:txBody>
                    <a:bodyPr/>
                    <a:lstStyle/>
                    <a:p>
                      <a:pPr algn="ctr"/>
                      <a:r>
                        <a:rPr lang="en-US" dirty="0" smtClean="0"/>
                        <a:t>K-Means</a:t>
                      </a:r>
                      <a:endParaRPr lang="en-US" dirty="0"/>
                    </a:p>
                  </a:txBody>
                  <a:tcPr anchor="ctr"/>
                </a:tc>
              </a:tr>
              <a:tr h="370840">
                <a:tc>
                  <a:txBody>
                    <a:bodyPr/>
                    <a:lstStyle/>
                    <a:p>
                      <a:pPr algn="ctr"/>
                      <a:r>
                        <a:rPr lang="en-US" dirty="0" smtClean="0"/>
                        <a:t>Association rule mining</a:t>
                      </a:r>
                      <a:endParaRPr lang="en-US" dirty="0"/>
                    </a:p>
                  </a:txBody>
                  <a:tcPr anchor="ctr"/>
                </a:tc>
                <a:tc>
                  <a:txBody>
                    <a:bodyPr/>
                    <a:lstStyle/>
                    <a:p>
                      <a:pPr algn="ctr"/>
                      <a:r>
                        <a:rPr lang="en-US" dirty="0" smtClean="0"/>
                        <a:t>Discovering relationships between variables</a:t>
                      </a:r>
                      <a:endParaRPr lang="en-US" dirty="0"/>
                    </a:p>
                  </a:txBody>
                  <a:tcPr anchor="ctr"/>
                </a:tc>
                <a:tc>
                  <a:txBody>
                    <a:bodyPr/>
                    <a:lstStyle/>
                    <a:p>
                      <a:pPr algn="ctr"/>
                      <a:r>
                        <a:rPr lang="en-US" dirty="0" err="1" smtClean="0"/>
                        <a:t>Apriori</a:t>
                      </a:r>
                      <a:r>
                        <a:rPr lang="en-US" dirty="0" smtClean="0"/>
                        <a:t> Algorithm, Predictive Accuracy</a:t>
                      </a:r>
                      <a:r>
                        <a:rPr lang="en-US" baseline="0" dirty="0" smtClean="0"/>
                        <a:t> </a:t>
                      </a:r>
                      <a:endParaRPr lang="en-US" dirty="0"/>
                    </a:p>
                  </a:txBody>
                  <a:tcPr anchor="ctr"/>
                </a:tc>
              </a:tr>
              <a:tr h="370840">
                <a:tc>
                  <a:txBody>
                    <a:bodyPr/>
                    <a:lstStyle/>
                    <a:p>
                      <a:pPr algn="ctr"/>
                      <a:r>
                        <a:rPr lang="en-US" dirty="0" smtClean="0"/>
                        <a:t>Feature Selection</a:t>
                      </a:r>
                      <a:endParaRPr lang="en-US" dirty="0"/>
                    </a:p>
                  </a:txBody>
                  <a:tcPr anchor="ctr"/>
                </a:tc>
                <a:tc>
                  <a:txBody>
                    <a:bodyPr/>
                    <a:lstStyle/>
                    <a:p>
                      <a:pPr algn="ctr"/>
                      <a:r>
                        <a:rPr lang="en-US" dirty="0" smtClean="0"/>
                        <a:t>Find attributes of</a:t>
                      </a:r>
                      <a:r>
                        <a:rPr lang="en-US" baseline="0" dirty="0" smtClean="0"/>
                        <a:t> observations important for prediction</a:t>
                      </a:r>
                      <a:endParaRPr lang="en-US" dirty="0"/>
                    </a:p>
                  </a:txBody>
                  <a:tcPr anchor="ctr"/>
                </a:tc>
                <a:tc>
                  <a:txBody>
                    <a:bodyPr/>
                    <a:lstStyle/>
                    <a:p>
                      <a:pPr algn="ctr"/>
                      <a:r>
                        <a:rPr lang="en-US" dirty="0" err="1" smtClean="0"/>
                        <a:t>Cfs</a:t>
                      </a:r>
                      <a:r>
                        <a:rPr lang="en-US" dirty="0" smtClean="0"/>
                        <a:t> Subset Evaluation, </a:t>
                      </a:r>
                      <a:r>
                        <a:rPr lang="en-US" dirty="0" err="1" smtClean="0"/>
                        <a:t>InfoGain</a:t>
                      </a:r>
                      <a:endParaRPr lang="en-US" dirty="0"/>
                    </a:p>
                  </a:txBody>
                  <a:tcPr anchor="ctr"/>
                </a:tc>
              </a:tr>
              <a:tr h="370840">
                <a:tc>
                  <a:txBody>
                    <a:bodyPr/>
                    <a:lstStyle/>
                    <a:p>
                      <a:pPr algn="ctr"/>
                      <a:r>
                        <a:rPr lang="en-US" dirty="0" smtClean="0"/>
                        <a:t>Visualization</a:t>
                      </a:r>
                      <a:endParaRPr lang="en-US" dirty="0"/>
                    </a:p>
                  </a:txBody>
                  <a:tcPr anchor="ctr"/>
                </a:tc>
                <a:tc>
                  <a:txBody>
                    <a:bodyPr/>
                    <a:lstStyle/>
                    <a:p>
                      <a:pPr algn="ctr"/>
                      <a:r>
                        <a:rPr lang="en-US" dirty="0" smtClean="0"/>
                        <a:t>Visually represent data mining results</a:t>
                      </a:r>
                      <a:endParaRPr lang="en-US" dirty="0"/>
                    </a:p>
                  </a:txBody>
                  <a:tcPr anchor="ctr"/>
                </a:tc>
                <a:tc>
                  <a:txBody>
                    <a:bodyPr/>
                    <a:lstStyle/>
                    <a:p>
                      <a:pPr algn="ctr"/>
                      <a:r>
                        <a:rPr lang="en-US" dirty="0" smtClean="0"/>
                        <a:t>Cluster assignments, ROC curves</a:t>
                      </a:r>
                      <a:endParaRPr lang="en-US" dirty="0"/>
                    </a:p>
                  </a:txBody>
                  <a:tcPr anchor="ctr"/>
                </a:tc>
              </a:tr>
            </a:tbl>
          </a:graphicData>
        </a:graphic>
      </p:graphicFrame>
      <p:sp>
        <p:nvSpPr>
          <p:cNvPr id="6" name="TextBox 5"/>
          <p:cNvSpPr txBox="1"/>
          <p:nvPr/>
        </p:nvSpPr>
        <p:spPr>
          <a:xfrm>
            <a:off x="3651966" y="6394450"/>
            <a:ext cx="4888069" cy="369332"/>
          </a:xfrm>
          <a:prstGeom prst="rect">
            <a:avLst/>
          </a:prstGeom>
          <a:noFill/>
        </p:spPr>
        <p:txBody>
          <a:bodyPr wrap="none" rtlCol="0">
            <a:spAutoFit/>
          </a:bodyPr>
          <a:lstStyle/>
          <a:p>
            <a:r>
              <a:rPr lang="en-US" b="1" dirty="0" smtClean="0"/>
              <a:t>Table 1. WEKA tools for various data mining tasks</a:t>
            </a:r>
            <a:endParaRPr lang="en-US" b="1" dirty="0"/>
          </a:p>
        </p:txBody>
      </p:sp>
    </p:spTree>
    <p:extLst>
      <p:ext uri="{BB962C8B-B14F-4D97-AF65-F5344CB8AC3E}">
        <p14:creationId xmlns:p14="http://schemas.microsoft.com/office/powerpoint/2010/main" val="229602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WEKA Capabilities and </a:t>
            </a:r>
            <a:r>
              <a:rPr lang="en-US" b="1" dirty="0"/>
              <a:t>F</a:t>
            </a:r>
            <a:r>
              <a:rPr lang="en-US" b="1" dirty="0" smtClean="0"/>
              <a:t>unctionalities</a:t>
            </a:r>
          </a:p>
        </p:txBody>
      </p:sp>
      <p:sp>
        <p:nvSpPr>
          <p:cNvPr id="3" name="Content Placeholder 2"/>
          <p:cNvSpPr>
            <a:spLocks noGrp="1"/>
          </p:cNvSpPr>
          <p:nvPr>
            <p:ph idx="1"/>
          </p:nvPr>
        </p:nvSpPr>
        <p:spPr/>
        <p:txBody>
          <a:bodyPr>
            <a:normAutofit fontScale="85000" lnSpcReduction="20000"/>
          </a:bodyPr>
          <a:lstStyle/>
          <a:p>
            <a:r>
              <a:rPr lang="en-US" dirty="0" smtClean="0"/>
              <a:t>WEKA can be operated in four modes:</a:t>
            </a:r>
          </a:p>
          <a:p>
            <a:pPr lvl="1"/>
            <a:r>
              <a:rPr lang="en-US" b="1" dirty="0" smtClean="0"/>
              <a:t>Explorer </a:t>
            </a:r>
            <a:r>
              <a:rPr lang="en-US" dirty="0" smtClean="0"/>
              <a:t>– GUI, very popular interface for batch data processing; tab based interface to algorithms. </a:t>
            </a:r>
          </a:p>
          <a:p>
            <a:pPr lvl="2"/>
            <a:endParaRPr lang="en-US" dirty="0" smtClean="0"/>
          </a:p>
          <a:p>
            <a:pPr lvl="1"/>
            <a:r>
              <a:rPr lang="en-US" b="1" dirty="0" smtClean="0"/>
              <a:t>Knowledge flow </a:t>
            </a:r>
            <a:r>
              <a:rPr lang="en-US" dirty="0" smtClean="0"/>
              <a:t>– GUI where users lay out and connect widgets representing WEKA components. Allows incremental processing of data. </a:t>
            </a:r>
          </a:p>
          <a:p>
            <a:pPr lvl="2"/>
            <a:endParaRPr lang="en-US" dirty="0" smtClean="0"/>
          </a:p>
          <a:p>
            <a:pPr lvl="1"/>
            <a:r>
              <a:rPr lang="en-US" b="1" dirty="0" smtClean="0"/>
              <a:t>Experimenter </a:t>
            </a:r>
            <a:r>
              <a:rPr lang="en-US" dirty="0" smtClean="0"/>
              <a:t>– GUI allowing large scale comparison of predictive performances of learning algorithms</a:t>
            </a:r>
          </a:p>
          <a:p>
            <a:pPr lvl="2"/>
            <a:endParaRPr lang="en-US" dirty="0" smtClean="0"/>
          </a:p>
          <a:p>
            <a:pPr lvl="1"/>
            <a:r>
              <a:rPr lang="en-US" b="1" dirty="0" smtClean="0"/>
              <a:t>Command Line Interface (CLI) </a:t>
            </a:r>
            <a:r>
              <a:rPr lang="en-US" dirty="0" smtClean="0"/>
              <a:t>– allowing users to access WEKA functionality through an OS shell. Allows incremental processing of data. </a:t>
            </a:r>
          </a:p>
          <a:p>
            <a:endParaRPr lang="en-US" dirty="0"/>
          </a:p>
          <a:p>
            <a:r>
              <a:rPr lang="en-US" dirty="0" smtClean="0"/>
              <a:t>WEKA can also be called externally by programming languages (e.g., </a:t>
            </a:r>
            <a:r>
              <a:rPr lang="en-US" dirty="0" err="1" smtClean="0"/>
              <a:t>Matlab</a:t>
            </a:r>
            <a:r>
              <a:rPr lang="en-US" dirty="0" smtClean="0"/>
              <a:t>, R, Python, Java), or other programs (e.g., </a:t>
            </a:r>
            <a:r>
              <a:rPr lang="en-US" dirty="0" err="1" smtClean="0"/>
              <a:t>RapidMiner</a:t>
            </a:r>
            <a:r>
              <a:rPr lang="en-US" dirty="0" smtClean="0"/>
              <a:t>, SAS). </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6</a:t>
            </a:fld>
            <a:endParaRPr lang="en-US"/>
          </a:p>
        </p:txBody>
      </p:sp>
    </p:spTree>
    <p:extLst>
      <p:ext uri="{BB962C8B-B14F-4D97-AF65-F5344CB8AC3E}">
        <p14:creationId xmlns:p14="http://schemas.microsoft.com/office/powerpoint/2010/main" val="2030262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 in WEKA – Data Format</a:t>
            </a:r>
            <a:endParaRPr lang="en-US" b="1" dirty="0"/>
          </a:p>
        </p:txBody>
      </p:sp>
      <p:sp>
        <p:nvSpPr>
          <p:cNvPr id="3" name="Content Placeholder 2"/>
          <p:cNvSpPr>
            <a:spLocks noGrp="1"/>
          </p:cNvSpPr>
          <p:nvPr>
            <p:ph idx="1"/>
          </p:nvPr>
        </p:nvSpPr>
        <p:spPr>
          <a:xfrm>
            <a:off x="838200" y="1825625"/>
            <a:ext cx="10515600" cy="1400175"/>
          </a:xfrm>
        </p:spPr>
        <p:txBody>
          <a:bodyPr>
            <a:normAutofit fontScale="85000" lnSpcReduction="20000"/>
          </a:bodyPr>
          <a:lstStyle/>
          <a:p>
            <a:r>
              <a:rPr lang="en-US" dirty="0" smtClean="0"/>
              <a:t>The most popular data input format for Weka is an “</a:t>
            </a:r>
            <a:r>
              <a:rPr lang="en-US" dirty="0" err="1" smtClean="0"/>
              <a:t>arff</a:t>
            </a:r>
            <a:r>
              <a:rPr lang="en-US" dirty="0" smtClean="0"/>
              <a:t>” file, with “</a:t>
            </a:r>
            <a:r>
              <a:rPr lang="en-US" dirty="0" err="1" smtClean="0"/>
              <a:t>arff</a:t>
            </a:r>
            <a:r>
              <a:rPr lang="en-US" dirty="0" smtClean="0"/>
              <a:t>” being the extension name of your input data file. Figure 1 illustrates an </a:t>
            </a:r>
            <a:r>
              <a:rPr lang="en-US" dirty="0" err="1" smtClean="0"/>
              <a:t>arff</a:t>
            </a:r>
            <a:r>
              <a:rPr lang="en-US" dirty="0" smtClean="0"/>
              <a:t> file. </a:t>
            </a:r>
          </a:p>
          <a:p>
            <a:pPr lvl="1"/>
            <a:endParaRPr lang="en-US" dirty="0" smtClean="0"/>
          </a:p>
          <a:p>
            <a:r>
              <a:rPr lang="en-US" dirty="0" smtClean="0"/>
              <a:t>Weka can also read from CSV files and databases. </a:t>
            </a:r>
            <a:endParaRPr lang="en-US" dirty="0"/>
          </a:p>
        </p:txBody>
      </p:sp>
      <p:sp>
        <p:nvSpPr>
          <p:cNvPr id="4" name="Slide Number Placeholder 3"/>
          <p:cNvSpPr>
            <a:spLocks noGrp="1"/>
          </p:cNvSpPr>
          <p:nvPr>
            <p:ph type="sldNum" sz="quarter" idx="12"/>
          </p:nvPr>
        </p:nvSpPr>
        <p:spPr/>
        <p:txBody>
          <a:bodyPr/>
          <a:lstStyle/>
          <a:p>
            <a:fld id="{752CC240-701A-42FE-B8E5-BC89EBD048C8}" type="slidenum">
              <a:rPr lang="en-US" smtClean="0"/>
              <a:t>7</a:t>
            </a:fld>
            <a:endParaRPr lang="en-US"/>
          </a:p>
        </p:txBody>
      </p:sp>
      <p:sp>
        <p:nvSpPr>
          <p:cNvPr id="6" name="Rectangle 2"/>
          <p:cNvSpPr txBox="1">
            <a:spLocks noChangeArrowheads="1"/>
          </p:cNvSpPr>
          <p:nvPr/>
        </p:nvSpPr>
        <p:spPr>
          <a:xfrm>
            <a:off x="3727450" y="3155950"/>
            <a:ext cx="4737100" cy="2800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100" dirty="0" smtClean="0"/>
              <a:t>@relation heart-disease-simplified</a:t>
            </a:r>
          </a:p>
          <a:p>
            <a:pPr>
              <a:buFontTx/>
              <a:buNone/>
            </a:pPr>
            <a:endParaRPr lang="en-US" altLang="en-US" sz="1100" dirty="0" smtClean="0"/>
          </a:p>
          <a:p>
            <a:pPr>
              <a:buFontTx/>
              <a:buNone/>
            </a:pPr>
            <a:r>
              <a:rPr lang="en-US" altLang="en-US" sz="1100" dirty="0" smtClean="0"/>
              <a:t>@attribute age numeric</a:t>
            </a:r>
          </a:p>
          <a:p>
            <a:pPr>
              <a:buFontTx/>
              <a:buNone/>
            </a:pPr>
            <a:r>
              <a:rPr lang="en-US" altLang="en-US" sz="1100" dirty="0" smtClean="0"/>
              <a:t>@attribute sex { female, male}</a:t>
            </a:r>
          </a:p>
          <a:p>
            <a:pPr>
              <a:buFontTx/>
              <a:buNone/>
            </a:pPr>
            <a:r>
              <a:rPr lang="en-US" altLang="en-US" sz="1100" dirty="0" smtClean="0"/>
              <a:t>@attribute </a:t>
            </a:r>
            <a:r>
              <a:rPr lang="en-US" altLang="en-US" sz="1100" dirty="0" err="1" smtClean="0"/>
              <a:t>chest_pain_type</a:t>
            </a:r>
            <a:r>
              <a:rPr lang="en-US" altLang="en-US" sz="1100" dirty="0" smtClean="0"/>
              <a:t> { </a:t>
            </a:r>
            <a:r>
              <a:rPr lang="en-US" altLang="en-US" sz="1100" dirty="0" err="1" smtClean="0"/>
              <a:t>typ_angina</a:t>
            </a:r>
            <a:r>
              <a:rPr lang="en-US" altLang="en-US" sz="1100" dirty="0" smtClean="0"/>
              <a:t>, </a:t>
            </a:r>
            <a:r>
              <a:rPr lang="en-US" altLang="en-US" sz="1100" dirty="0" err="1" smtClean="0"/>
              <a:t>asympt</a:t>
            </a:r>
            <a:r>
              <a:rPr lang="en-US" altLang="en-US" sz="1100" dirty="0" smtClean="0"/>
              <a:t>, </a:t>
            </a:r>
            <a:r>
              <a:rPr lang="en-US" altLang="en-US" sz="1100" dirty="0" err="1" smtClean="0"/>
              <a:t>non_anginal</a:t>
            </a:r>
            <a:r>
              <a:rPr lang="en-US" altLang="en-US" sz="1100" dirty="0" smtClean="0"/>
              <a:t>, </a:t>
            </a:r>
            <a:r>
              <a:rPr lang="en-US" altLang="en-US" sz="1100" dirty="0" err="1" smtClean="0"/>
              <a:t>atyp_angina</a:t>
            </a:r>
            <a:r>
              <a:rPr lang="en-US" altLang="en-US" sz="1100" dirty="0" smtClean="0"/>
              <a:t>}</a:t>
            </a:r>
          </a:p>
          <a:p>
            <a:pPr>
              <a:buFontTx/>
              <a:buNone/>
            </a:pPr>
            <a:r>
              <a:rPr lang="en-US" altLang="en-US" sz="1100" dirty="0" smtClean="0"/>
              <a:t>@attribute cholesterol numeric</a:t>
            </a:r>
          </a:p>
          <a:p>
            <a:pPr>
              <a:buFontTx/>
              <a:buNone/>
            </a:pPr>
            <a:r>
              <a:rPr lang="en-US" altLang="en-US" sz="1100" dirty="0" smtClean="0"/>
              <a:t>@attribute </a:t>
            </a:r>
            <a:r>
              <a:rPr lang="en-US" altLang="en-US" sz="1100" dirty="0" err="1" smtClean="0"/>
              <a:t>exercise_induced_angina</a:t>
            </a:r>
            <a:r>
              <a:rPr lang="en-US" altLang="en-US" sz="1100" dirty="0" smtClean="0"/>
              <a:t> { no, yes}</a:t>
            </a:r>
          </a:p>
          <a:p>
            <a:pPr>
              <a:buFontTx/>
              <a:buNone/>
            </a:pPr>
            <a:r>
              <a:rPr lang="en-US" altLang="en-US" sz="1100" dirty="0" smtClean="0"/>
              <a:t>@attribute class { present, </a:t>
            </a:r>
            <a:r>
              <a:rPr lang="en-US" altLang="en-US" sz="1100" dirty="0" err="1" smtClean="0"/>
              <a:t>not_present</a:t>
            </a:r>
            <a:r>
              <a:rPr lang="en-US" altLang="en-US" sz="1100" dirty="0" smtClean="0"/>
              <a:t>}</a:t>
            </a:r>
          </a:p>
          <a:p>
            <a:pPr>
              <a:buFontTx/>
              <a:buNone/>
            </a:pPr>
            <a:endParaRPr lang="en-US" altLang="en-US" sz="1100" dirty="0" smtClean="0"/>
          </a:p>
          <a:p>
            <a:pPr>
              <a:buFontTx/>
              <a:buNone/>
            </a:pPr>
            <a:r>
              <a:rPr lang="en-US" altLang="en-US" sz="1100" dirty="0" smtClean="0"/>
              <a:t>@data</a:t>
            </a:r>
          </a:p>
          <a:p>
            <a:pPr>
              <a:buFontTx/>
              <a:buNone/>
            </a:pPr>
            <a:r>
              <a:rPr lang="en-US" altLang="en-US" sz="1100" dirty="0" smtClean="0"/>
              <a:t>63,male,typ_angina,233,no,not_present</a:t>
            </a:r>
          </a:p>
          <a:p>
            <a:pPr>
              <a:buFontTx/>
              <a:buNone/>
            </a:pPr>
            <a:r>
              <a:rPr lang="en-US" altLang="en-US" sz="1100" dirty="0" smtClean="0"/>
              <a:t>67,male,asympt,286,yes,present</a:t>
            </a:r>
          </a:p>
        </p:txBody>
      </p:sp>
      <p:sp>
        <p:nvSpPr>
          <p:cNvPr id="9" name="Rectangle 8"/>
          <p:cNvSpPr/>
          <p:nvPr/>
        </p:nvSpPr>
        <p:spPr>
          <a:xfrm>
            <a:off x="3727450" y="3155950"/>
            <a:ext cx="2139950" cy="2476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27450" y="3740150"/>
            <a:ext cx="4527550" cy="1619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27450" y="5695950"/>
            <a:ext cx="2508250" cy="7429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23" idx="1"/>
            <a:endCxn id="9" idx="3"/>
          </p:cNvCxnSpPr>
          <p:nvPr/>
        </p:nvCxnSpPr>
        <p:spPr>
          <a:xfrm flipH="1">
            <a:off x="5867400" y="3277116"/>
            <a:ext cx="1966759" cy="2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6" idx="3"/>
            <a:endCxn id="6" idx="1"/>
          </p:cNvCxnSpPr>
          <p:nvPr/>
        </p:nvCxnSpPr>
        <p:spPr>
          <a:xfrm flipV="1">
            <a:off x="2902734" y="4556125"/>
            <a:ext cx="824716" cy="2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8" idx="1"/>
            <a:endCxn id="11" idx="3"/>
          </p:cNvCxnSpPr>
          <p:nvPr/>
        </p:nvCxnSpPr>
        <p:spPr>
          <a:xfrm flipH="1" flipV="1">
            <a:off x="6235700" y="6067425"/>
            <a:ext cx="1750859" cy="36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34159" y="3092450"/>
            <a:ext cx="1769715" cy="369332"/>
          </a:xfrm>
          <a:prstGeom prst="rect">
            <a:avLst/>
          </a:prstGeom>
          <a:noFill/>
        </p:spPr>
        <p:txBody>
          <a:bodyPr wrap="none" rtlCol="0">
            <a:spAutoFit/>
          </a:bodyPr>
          <a:lstStyle/>
          <a:p>
            <a:r>
              <a:rPr lang="en-US" dirty="0" smtClean="0"/>
              <a:t>Name of relation</a:t>
            </a:r>
            <a:endParaRPr lang="en-US" dirty="0"/>
          </a:p>
        </p:txBody>
      </p:sp>
      <p:sp>
        <p:nvSpPr>
          <p:cNvPr id="26" name="TextBox 25"/>
          <p:cNvSpPr txBox="1"/>
          <p:nvPr/>
        </p:nvSpPr>
        <p:spPr>
          <a:xfrm>
            <a:off x="849159" y="4235450"/>
            <a:ext cx="2053575" cy="646331"/>
          </a:xfrm>
          <a:prstGeom prst="rect">
            <a:avLst/>
          </a:prstGeom>
          <a:noFill/>
        </p:spPr>
        <p:txBody>
          <a:bodyPr wrap="none" rtlCol="0">
            <a:spAutoFit/>
          </a:bodyPr>
          <a:lstStyle/>
          <a:p>
            <a:pPr algn="ctr"/>
            <a:r>
              <a:rPr lang="en-US" dirty="0" smtClean="0"/>
              <a:t>Data types for each </a:t>
            </a:r>
          </a:p>
          <a:p>
            <a:pPr algn="ctr"/>
            <a:r>
              <a:rPr lang="en-US" dirty="0" smtClean="0"/>
              <a:t>attribute</a:t>
            </a:r>
            <a:endParaRPr lang="en-US" dirty="0"/>
          </a:p>
        </p:txBody>
      </p:sp>
      <p:sp>
        <p:nvSpPr>
          <p:cNvPr id="28" name="TextBox 27"/>
          <p:cNvSpPr txBox="1"/>
          <p:nvPr/>
        </p:nvSpPr>
        <p:spPr>
          <a:xfrm>
            <a:off x="7986559" y="5886450"/>
            <a:ext cx="3598421" cy="369332"/>
          </a:xfrm>
          <a:prstGeom prst="rect">
            <a:avLst/>
          </a:prstGeom>
          <a:noFill/>
        </p:spPr>
        <p:txBody>
          <a:bodyPr wrap="none" rtlCol="0">
            <a:spAutoFit/>
          </a:bodyPr>
          <a:lstStyle/>
          <a:p>
            <a:r>
              <a:rPr lang="en-US" dirty="0" smtClean="0"/>
              <a:t>Each row of data, comma separated</a:t>
            </a:r>
            <a:endParaRPr lang="en-US" dirty="0"/>
          </a:p>
        </p:txBody>
      </p:sp>
    </p:spTree>
    <p:extLst>
      <p:ext uri="{BB962C8B-B14F-4D97-AF65-F5344CB8AC3E}">
        <p14:creationId xmlns:p14="http://schemas.microsoft.com/office/powerpoint/2010/main" val="3353565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 in WEKA</a:t>
            </a:r>
            <a:endParaRPr lang="en-US" dirty="0"/>
          </a:p>
        </p:txBody>
      </p:sp>
      <p:sp>
        <p:nvSpPr>
          <p:cNvPr id="3" name="Content Placeholder 2"/>
          <p:cNvSpPr>
            <a:spLocks noGrp="1"/>
          </p:cNvSpPr>
          <p:nvPr>
            <p:ph idx="1"/>
          </p:nvPr>
        </p:nvSpPr>
        <p:spPr/>
        <p:txBody>
          <a:bodyPr>
            <a:normAutofit/>
          </a:bodyPr>
          <a:lstStyle/>
          <a:p>
            <a:r>
              <a:rPr lang="en-US" sz="2400" dirty="0" smtClean="0"/>
              <a:t>We will walk through sample classification and clustering using both the Explorer and Knowledge Flow WEKA configurations.</a:t>
            </a:r>
          </a:p>
          <a:p>
            <a:pPr lvl="1"/>
            <a:endParaRPr lang="en-US" sz="2000" dirty="0" smtClean="0"/>
          </a:p>
          <a:p>
            <a:r>
              <a:rPr lang="en-US" sz="2400" dirty="0" smtClean="0"/>
              <a:t>We will use the Iris “toy” data set. This data set has four attributes (Petal Width, Petal Length, Sepal Width, and Sepal Length), and contains 150 data points. </a:t>
            </a:r>
          </a:p>
          <a:p>
            <a:pPr lvl="1"/>
            <a:endParaRPr lang="en-US" sz="2000" dirty="0"/>
          </a:p>
          <a:p>
            <a:r>
              <a:rPr lang="en-US" sz="2400" dirty="0" smtClean="0"/>
              <a:t>The Iris data set can be downloaded from: </a:t>
            </a:r>
            <a:r>
              <a:rPr lang="en-US" sz="2400" dirty="0" smtClean="0">
                <a:hlinkClick r:id="rId2"/>
              </a:rPr>
              <a:t>http://storm.cis.fordham.edu/~gweiss/data-mining/datasets.html</a:t>
            </a:r>
            <a:r>
              <a:rPr lang="en-US" sz="2400" dirty="0" smtClean="0"/>
              <a:t> </a:t>
            </a:r>
          </a:p>
          <a:p>
            <a:pPr lvl="1"/>
            <a:endParaRPr lang="en-US" sz="2000" dirty="0"/>
          </a:p>
          <a:p>
            <a:endParaRPr lang="en-US" dirty="0" smtClean="0"/>
          </a:p>
          <a:p>
            <a:endParaRPr lang="en-US" sz="2400" dirty="0"/>
          </a:p>
        </p:txBody>
      </p:sp>
      <p:sp>
        <p:nvSpPr>
          <p:cNvPr id="4" name="Slide Number Placeholder 3"/>
          <p:cNvSpPr>
            <a:spLocks noGrp="1"/>
          </p:cNvSpPr>
          <p:nvPr>
            <p:ph type="sldNum" sz="quarter" idx="12"/>
          </p:nvPr>
        </p:nvSpPr>
        <p:spPr/>
        <p:txBody>
          <a:bodyPr/>
          <a:lstStyle/>
          <a:p>
            <a:fld id="{752CC240-701A-42FE-B8E5-BC89EBD048C8}" type="slidenum">
              <a:rPr lang="en-US" smtClean="0"/>
              <a:t>8</a:t>
            </a:fld>
            <a:endParaRPr lang="en-US"/>
          </a:p>
        </p:txBody>
      </p:sp>
    </p:spTree>
    <p:extLst>
      <p:ext uri="{BB962C8B-B14F-4D97-AF65-F5344CB8AC3E}">
        <p14:creationId xmlns:p14="http://schemas.microsoft.com/office/powerpoint/2010/main" val="1880972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Pre-Processing in WEKA - Explorer</a:t>
            </a:r>
            <a:endParaRPr lang="en-US" b="1" dirty="0"/>
          </a:p>
        </p:txBody>
      </p:sp>
      <p:sp>
        <p:nvSpPr>
          <p:cNvPr id="3" name="Content Placeholder 2"/>
          <p:cNvSpPr>
            <a:spLocks noGrp="1"/>
          </p:cNvSpPr>
          <p:nvPr>
            <p:ph idx="1"/>
          </p:nvPr>
        </p:nvSpPr>
        <p:spPr>
          <a:xfrm>
            <a:off x="6235700" y="1825625"/>
            <a:ext cx="5270500" cy="4351338"/>
          </a:xfrm>
        </p:spPr>
        <p:txBody>
          <a:bodyPr>
            <a:normAutofit fontScale="92500" lnSpcReduction="20000"/>
          </a:bodyPr>
          <a:lstStyle/>
          <a:p>
            <a:pPr marL="514350" indent="-514350">
              <a:buFont typeface="+mj-lt"/>
              <a:buAutoNum type="arabicPeriod"/>
            </a:pPr>
            <a:r>
              <a:rPr lang="en-US" dirty="0" smtClean="0"/>
              <a:t>To load the Iris data into WEKA Explorer view, click on “Open File” and select the </a:t>
            </a:r>
            <a:r>
              <a:rPr lang="en-US" dirty="0" err="1" smtClean="0"/>
              <a:t>Iris.arff</a:t>
            </a:r>
            <a:r>
              <a:rPr lang="en-US" dirty="0" smtClean="0"/>
              <a:t> file. </a:t>
            </a:r>
          </a:p>
          <a:p>
            <a:pPr marL="971550" lvl="1" indent="-514350">
              <a:buFont typeface="+mj-lt"/>
              <a:buAutoNum type="arabicPeriod"/>
            </a:pPr>
            <a:endParaRPr lang="en-US" dirty="0" smtClean="0"/>
          </a:p>
          <a:p>
            <a:pPr marL="514350" indent="-514350">
              <a:buFont typeface="+mj-lt"/>
              <a:buAutoNum type="arabicPeriod"/>
            </a:pPr>
            <a:r>
              <a:rPr lang="en-US" dirty="0" smtClean="0"/>
              <a:t>After loading the file, you can see basic statistics about various attributes.</a:t>
            </a:r>
          </a:p>
          <a:p>
            <a:pPr marL="971550" lvl="1" indent="-514350">
              <a:buFont typeface="+mj-lt"/>
              <a:buAutoNum type="arabicPeriod"/>
            </a:pPr>
            <a:endParaRPr lang="en-US" dirty="0"/>
          </a:p>
          <a:p>
            <a:pPr marL="514350" indent="-514350">
              <a:buFont typeface="+mj-lt"/>
              <a:buAutoNum type="arabicPeriod"/>
            </a:pPr>
            <a:r>
              <a:rPr lang="en-US" dirty="0" smtClean="0"/>
              <a:t>You can also perform other data pre-processing such as data type conversion or discretization by using the “Choose” tab.</a:t>
            </a:r>
          </a:p>
          <a:p>
            <a:pPr marL="971550" lvl="1" indent="-514350">
              <a:buFont typeface="+mj-lt"/>
              <a:buAutoNum type="arabicPeriod"/>
            </a:pPr>
            <a:r>
              <a:rPr lang="en-US" dirty="0" smtClean="0"/>
              <a:t>Leave everything as default for now.  </a:t>
            </a:r>
          </a:p>
        </p:txBody>
      </p:sp>
      <p:sp>
        <p:nvSpPr>
          <p:cNvPr id="4" name="Slide Number Placeholder 3"/>
          <p:cNvSpPr>
            <a:spLocks noGrp="1"/>
          </p:cNvSpPr>
          <p:nvPr>
            <p:ph type="sldNum" sz="quarter" idx="12"/>
          </p:nvPr>
        </p:nvSpPr>
        <p:spPr/>
        <p:txBody>
          <a:bodyPr/>
          <a:lstStyle/>
          <a:p>
            <a:fld id="{752CC240-701A-42FE-B8E5-BC89EBD048C8}" type="slidenum">
              <a:rPr lang="en-US" smtClean="0"/>
              <a:t>9</a:t>
            </a:fld>
            <a:endParaRPr lang="en-US"/>
          </a:p>
        </p:txBody>
      </p:sp>
      <p:pic>
        <p:nvPicPr>
          <p:cNvPr id="6" name="Picture 5"/>
          <p:cNvPicPr>
            <a:picLocks noChangeAspect="1"/>
          </p:cNvPicPr>
          <p:nvPr/>
        </p:nvPicPr>
        <p:blipFill>
          <a:blip r:embed="rId2"/>
          <a:stretch>
            <a:fillRect/>
          </a:stretch>
        </p:blipFill>
        <p:spPr>
          <a:xfrm>
            <a:off x="149400" y="1741488"/>
            <a:ext cx="5857700" cy="4421187"/>
          </a:xfrm>
          <a:prstGeom prst="rect">
            <a:avLst/>
          </a:prstGeom>
          <a:ln w="28575">
            <a:solidFill>
              <a:schemeClr val="tx1"/>
            </a:solidFill>
          </a:ln>
        </p:spPr>
      </p:pic>
      <p:sp>
        <p:nvSpPr>
          <p:cNvPr id="5" name="Rectangle 4"/>
          <p:cNvSpPr/>
          <p:nvPr/>
        </p:nvSpPr>
        <p:spPr>
          <a:xfrm>
            <a:off x="212900" y="2209800"/>
            <a:ext cx="24287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95800" y="2794000"/>
            <a:ext cx="2885900" cy="30353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900" y="2565400"/>
            <a:ext cx="5237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65400" y="23241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11" name="TextBox 10"/>
          <p:cNvSpPr txBox="1"/>
          <p:nvPr/>
        </p:nvSpPr>
        <p:spPr>
          <a:xfrm>
            <a:off x="2806700" y="2870200"/>
            <a:ext cx="301686" cy="369332"/>
          </a:xfrm>
          <a:prstGeom prst="rect">
            <a:avLst/>
          </a:prstGeom>
          <a:noFill/>
        </p:spPr>
        <p:txBody>
          <a:bodyPr wrap="none" rtlCol="0">
            <a:spAutoFit/>
          </a:bodyPr>
          <a:lstStyle/>
          <a:p>
            <a:r>
              <a:rPr lang="en-US" b="1" dirty="0" smtClean="0">
                <a:solidFill>
                  <a:srgbClr val="FF0000"/>
                </a:solidFill>
              </a:rPr>
              <a:t>2</a:t>
            </a:r>
            <a:endParaRPr lang="en-US" b="1" dirty="0">
              <a:solidFill>
                <a:srgbClr val="FF0000"/>
              </a:solidFill>
            </a:endParaRPr>
          </a:p>
        </p:txBody>
      </p:sp>
      <p:sp>
        <p:nvSpPr>
          <p:cNvPr id="12" name="TextBox 11"/>
          <p:cNvSpPr txBox="1"/>
          <p:nvPr/>
        </p:nvSpPr>
        <p:spPr>
          <a:xfrm>
            <a:off x="762000" y="2654300"/>
            <a:ext cx="301686"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spTree>
    <p:extLst>
      <p:ext uri="{BB962C8B-B14F-4D97-AF65-F5344CB8AC3E}">
        <p14:creationId xmlns:p14="http://schemas.microsoft.com/office/powerpoint/2010/main" val="2061345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3608</TotalTime>
  <Words>2337</Words>
  <Application>Microsoft Office PowerPoint</Application>
  <PresentationFormat>Widescreen</PresentationFormat>
  <Paragraphs>372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新細明體</vt:lpstr>
      <vt:lpstr>Office Theme</vt:lpstr>
      <vt:lpstr>Weka Overview</vt:lpstr>
      <vt:lpstr>Outline</vt:lpstr>
      <vt:lpstr>WEKA Introduction</vt:lpstr>
      <vt:lpstr>WEKA’s Role in the Big Picture</vt:lpstr>
      <vt:lpstr>WEKA Capabilities and Functionalities</vt:lpstr>
      <vt:lpstr>WEKA Capabilities and Functionalities</vt:lpstr>
      <vt:lpstr>Data Pre-Processing in WEKA – Data Format</vt:lpstr>
      <vt:lpstr>Data Pre-Processing in WEKA</vt:lpstr>
      <vt:lpstr>Data Pre-Processing in WEKA - Explorer</vt:lpstr>
      <vt:lpstr>PowerPoint Presentation</vt:lpstr>
      <vt:lpstr>WEKA Classification – Random Forest Example</vt:lpstr>
      <vt:lpstr>WEKA Classification – Random Forest Example</vt:lpstr>
      <vt:lpstr>WEKA Classification – Explorer Configurations</vt:lpstr>
      <vt:lpstr>WEKA Classification – Explorer Results </vt:lpstr>
      <vt:lpstr>WEKA Classification – Knowledge Flow</vt:lpstr>
      <vt:lpstr>PowerPoint Presentation</vt:lpstr>
      <vt:lpstr>WEKA Clustering</vt:lpstr>
      <vt:lpstr>WEKA Clustering – Explorer Configurations </vt:lpstr>
      <vt:lpstr>WEKA Clustering – Explorer Results</vt:lpstr>
      <vt:lpstr>PowerPoint Presentation</vt:lpstr>
      <vt:lpstr>WEKA Integration with Java</vt:lpstr>
      <vt:lpstr>WEKA Integration with Java – Loading Data</vt:lpstr>
      <vt:lpstr>WEKA Integration with Java – Loading Data</vt:lpstr>
      <vt:lpstr>WEKA Integration with Java – Loading Data</vt:lpstr>
      <vt:lpstr>WEKA Integration with Java - Classifiers</vt:lpstr>
      <vt:lpstr>WEKA Integration with Java - Evaluation</vt:lpstr>
      <vt:lpstr>WEKA Integration with Java – Evaluation </vt:lpstr>
      <vt:lpstr>Conclusion and Resources</vt:lpstr>
      <vt:lpstr>Appendix A – WEKA Pre-Processing Features</vt:lpstr>
      <vt:lpstr>Appendix A – WEKA Classification Features</vt:lpstr>
      <vt:lpstr>Appendix A – WEKA Clustering Features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Weka Overview</dc:title>
  <dc:creator>sagars</dc:creator>
  <cp:lastModifiedBy>sagars</cp:lastModifiedBy>
  <cp:revision>83</cp:revision>
  <dcterms:created xsi:type="dcterms:W3CDTF">2016-01-06T23:46:59Z</dcterms:created>
  <dcterms:modified xsi:type="dcterms:W3CDTF">2016-01-21T23:45:51Z</dcterms:modified>
</cp:coreProperties>
</file>