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522" r:id="rId5"/>
    <p:sldId id="261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CEDEB-8009-2A48-5AA6-31A12B8EA0D7}" v="1" dt="2022-05-26T23:44:53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tani, Sagar" userId="S::ssamtani@iu.edu::7a301e36-33ed-4039-8ecd-4239ab480ba8" providerId="AD" clId="Web-{B78CEDEB-8009-2A48-5AA6-31A12B8EA0D7}"/>
    <pc:docChg chg="modSld">
      <pc:chgData name="Samtani, Sagar" userId="S::ssamtani@iu.edu::7a301e36-33ed-4039-8ecd-4239ab480ba8" providerId="AD" clId="Web-{B78CEDEB-8009-2A48-5AA6-31A12B8EA0D7}" dt="2022-05-26T23:44:53.250" v="0" actId="20577"/>
      <pc:docMkLst>
        <pc:docMk/>
      </pc:docMkLst>
      <pc:sldChg chg="modSp">
        <pc:chgData name="Samtani, Sagar" userId="S::ssamtani@iu.edu::7a301e36-33ed-4039-8ecd-4239ab480ba8" providerId="AD" clId="Web-{B78CEDEB-8009-2A48-5AA6-31A12B8EA0D7}" dt="2022-05-26T23:44:53.250" v="0" actId="20577"/>
        <pc:sldMkLst>
          <pc:docMk/>
          <pc:sldMk cId="3611410920" sldId="261"/>
        </pc:sldMkLst>
        <pc:spChg chg="mod">
          <ac:chgData name="Samtani, Sagar" userId="S::ssamtani@iu.edu::7a301e36-33ed-4039-8ecd-4239ab480ba8" providerId="AD" clId="Web-{B78CEDEB-8009-2A48-5AA6-31A12B8EA0D7}" dt="2022-05-26T23:44:53.250" v="0" actId="20577"/>
          <ac:spMkLst>
            <pc:docMk/>
            <pc:sldMk cId="3611410920" sldId="261"/>
            <ac:spMk id="3" creationId="{AEE91DCB-4CB4-4F18-27EB-59AEA61047D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F22F0-DBFF-4BE4-A72C-23E72A52379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40E054-8B32-4327-B324-D3AE7F0DFAC2}">
      <dgm:prSet phldrT="[Text]" custT="1"/>
      <dgm:spPr/>
      <dgm:t>
        <a:bodyPr/>
        <a:lstStyle/>
        <a:p>
          <a:pPr algn="ctr"/>
          <a:r>
            <a:rPr lang="en-US" sz="2400" b="0" i="0" dirty="0">
              <a:latin typeface="Arial Narrow" panose="020B0604020202020204" pitchFamily="34" charset="0"/>
              <a:cs typeface="Arial Narrow" panose="020B0604020202020204" pitchFamily="34" charset="0"/>
            </a:rPr>
            <a:t>Phase 1: Data Collection and Aggregation</a:t>
          </a:r>
        </a:p>
      </dgm:t>
    </dgm:pt>
    <dgm:pt modelId="{897515D1-9D6B-4F6E-816C-5E88F960C134}" type="parTrans" cxnId="{E650BDD4-B7B0-474B-A64E-E5D43F863A3B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103F8FEF-62EE-4B4F-B659-BFB8625676B8}" type="sibTrans" cxnId="{E650BDD4-B7B0-474B-A64E-E5D43F863A3B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9FE884A2-BFFA-48C3-851E-FBF9331598FD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Description: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 Collect data from various source(s) based on domain need and/or business understanding</a:t>
          </a:r>
        </a:p>
      </dgm:t>
    </dgm:pt>
    <dgm:pt modelId="{A02FD60B-0530-4EF6-8696-F0804773DFCD}" type="parTrans" cxnId="{2C59C2CA-AD64-451B-9965-1146D37F9F66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B3AE5E6D-0FBE-4230-BA4E-95BC3CF4D079}" type="sibTrans" cxnId="{2C59C2CA-AD64-451B-9965-1146D37F9F66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EDD14E1D-0F9E-455A-849E-10202B325F0C}">
      <dgm:prSet phldrT="[Text]" custT="1"/>
      <dgm:spPr/>
      <dgm:t>
        <a:bodyPr/>
        <a:lstStyle/>
        <a:p>
          <a:pPr algn="ctr"/>
          <a:r>
            <a:rPr lang="en-US" sz="2400" b="0" i="0" dirty="0">
              <a:latin typeface="Arial Narrow" panose="020B0604020202020204" pitchFamily="34" charset="0"/>
              <a:cs typeface="Arial Narrow" panose="020B0604020202020204" pitchFamily="34" charset="0"/>
            </a:rPr>
            <a:t>Phase 2: Data Extraction and Representation</a:t>
          </a:r>
        </a:p>
      </dgm:t>
    </dgm:pt>
    <dgm:pt modelId="{C3360B88-AEF8-46A0-9CCD-9B17FCA73D2B}" type="parTrans" cxnId="{C1056435-3694-49AE-8E24-B4A7048C7B0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FE965AA4-BA06-4FF7-858A-889177B6CE76}" type="sibTrans" cxnId="{C1056435-3694-49AE-8E24-B4A7048C7B0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D0CCDC00-2F1F-41EC-AD71-D1A4F08A2A4F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Pre-process collected data and structure (represent) data for analysis</a:t>
          </a:r>
        </a:p>
      </dgm:t>
    </dgm:pt>
    <dgm:pt modelId="{2C6945EF-4591-43A6-AD7A-B19C4859A2D3}" type="parTrans" cxnId="{A8D5390C-021F-4644-84D4-B402B608BC23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EBA7D93A-09AC-40BF-9561-70923A6ED5DB}" type="sibTrans" cxnId="{A8D5390C-021F-4644-84D4-B402B608BC23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413457A2-144E-4273-A0DA-69C987D45995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Approaches: 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summary statistics, feature extraction, cleaning, imputation…</a:t>
          </a:r>
        </a:p>
      </dgm:t>
    </dgm:pt>
    <dgm:pt modelId="{2EE8B061-C6F2-4317-8929-6BDD7609EFD1}" type="parTrans" cxnId="{80813BC3-E583-487F-8E82-BDA728BB6F70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496D8668-19CF-480D-980B-DE9681D5BC47}" type="sibTrans" cxnId="{80813BC3-E583-487F-8E82-BDA728BB6F70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980FA4DE-E0FE-4382-B376-FBFA484DF815}">
      <dgm:prSet phldrT="[Text]" custT="1"/>
      <dgm:spPr/>
      <dgm:t>
        <a:bodyPr/>
        <a:lstStyle/>
        <a:p>
          <a:pPr algn="ctr"/>
          <a:r>
            <a:rPr lang="en-US" sz="2400" b="0" i="0" dirty="0">
              <a:latin typeface="Arial Narrow" panose="020B0604020202020204" pitchFamily="34" charset="0"/>
              <a:cs typeface="Arial Narrow" panose="020B0604020202020204" pitchFamily="34" charset="0"/>
            </a:rPr>
            <a:t>Phase 3: Analytics</a:t>
          </a:r>
        </a:p>
      </dgm:t>
    </dgm:pt>
    <dgm:pt modelId="{D66799F6-D9FA-4D87-B40D-DB32D06D43FF}" type="parTrans" cxnId="{854B4E9E-A7EB-479C-B140-1DA8A8D1DB95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DDAE1BA2-1850-4C9F-A907-AA2BC28883B0}" type="sibTrans" cxnId="{854B4E9E-A7EB-479C-B140-1DA8A8D1DB95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A17C9B37-257E-4247-80D8-46ED7FCD8AD4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Analyze collected data to produce relevant and actionable insights</a:t>
          </a:r>
        </a:p>
      </dgm:t>
    </dgm:pt>
    <dgm:pt modelId="{9BE23A85-4826-465A-B836-C0B86C5B268B}" type="parTrans" cxnId="{CF311527-B745-4956-BE58-04BE3BB0C99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605F94D3-DE9C-41BF-8F5F-311A3163A756}" type="sibTrans" cxnId="{CF311527-B745-4956-BE58-04BE3BB0C99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BA97E36A-7395-4EB8-9B7D-0FB47672535E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Approaches: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 Machine learning, deep learning, text analytics, network science, entity matching, IR </a:t>
          </a:r>
        </a:p>
      </dgm:t>
    </dgm:pt>
    <dgm:pt modelId="{1A12FF54-5A59-4A34-9ABB-45C096DD015E}" type="parTrans" cxnId="{A8D7CCF4-089D-40D5-AB55-E77E21DB667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69A5433D-6B5E-40FA-9EFB-23C2DC233AC6}" type="sibTrans" cxnId="{A8D7CCF4-089D-40D5-AB55-E77E21DB667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C9309AD7-CE58-4AD6-B42D-5FEC8C0BD137}">
      <dgm:prSet phldrT="[Text]" custT="1"/>
      <dgm:spPr/>
      <dgm:t>
        <a:bodyPr/>
        <a:lstStyle/>
        <a:p>
          <a:pPr algn="ctr"/>
          <a:r>
            <a:rPr lang="en-US" sz="2400" b="0" i="0" dirty="0">
              <a:latin typeface="Arial Narrow" panose="020B0604020202020204" pitchFamily="34" charset="0"/>
              <a:cs typeface="Arial Narrow" panose="020B0604020202020204" pitchFamily="34" charset="0"/>
            </a:rPr>
            <a:t>Phase 4: Visualization and Presentation</a:t>
          </a:r>
        </a:p>
      </dgm:t>
    </dgm:pt>
    <dgm:pt modelId="{39D056B9-7864-4E9F-BF42-CC7DD1F3B4A5}" type="parTrans" cxnId="{1843D88E-0FD1-48C1-B86D-4A5F5138BF7E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0D4F4BF7-0F69-4181-A903-F9CE24411DBF}" type="sibTrans" cxnId="{1843D88E-0FD1-48C1-B86D-4A5F5138BF7E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0D43DA75-0500-4C59-8B89-DBB518D3B461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Approaches: 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Visualizations, dashboards, web front-ends, HCI</a:t>
          </a:r>
        </a:p>
      </dgm:t>
    </dgm:pt>
    <dgm:pt modelId="{A901043C-4DC6-4098-A0FD-5B34739918B0}" type="parTrans" cxnId="{686B32A0-58C1-4C72-B7B8-DB3C6CD7ADF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A8679A1D-58E6-4D10-817E-672E2A19EC73}" type="sibTrans" cxnId="{686B32A0-58C1-4C72-B7B8-DB3C6CD7ADF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1687B804-8948-4D63-B8FF-3CB5CDFDFAA6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Present data and analytics results to facilitate decision making</a:t>
          </a:r>
        </a:p>
      </dgm:t>
    </dgm:pt>
    <dgm:pt modelId="{0CC40215-5849-49EF-B578-FD83438C1791}" type="parTrans" cxnId="{37845996-2E1D-4A32-9045-8EADC9AFE11F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5DC2DA05-5060-42A2-91D0-809DB0D3A9EE}" type="sibTrans" cxnId="{37845996-2E1D-4A32-9045-8EADC9AFE11F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F6066FD1-BA0F-46AE-A575-66BF2EE3A366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Approaches: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 APIs, web crawling, simple downloads, data warehouse querying</a:t>
          </a:r>
        </a:p>
      </dgm:t>
    </dgm:pt>
    <dgm:pt modelId="{7D1CB419-9FC7-4D92-B6B3-D01667EE00B9}" type="parTrans" cxnId="{DF311C20-BA0B-43DE-AA6A-96A184D11094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2451E21D-3C86-4993-B9F3-22DE814EDFD4}" type="sibTrans" cxnId="{DF311C20-BA0B-43DE-AA6A-96A184D11094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301A307A-8D61-46F4-84B7-FE771809E101}" type="pres">
      <dgm:prSet presAssocID="{998F22F0-DBFF-4BE4-A72C-23E72A5237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0E4825-9987-4DA2-8C4B-D92936E9CA9A}" type="pres">
      <dgm:prSet presAssocID="{3A40E054-8B32-4327-B324-D3AE7F0DFAC2}" presName="root" presStyleCnt="0"/>
      <dgm:spPr/>
    </dgm:pt>
    <dgm:pt modelId="{D4932849-CDE6-4D5E-8418-88BF9BB8B069}" type="pres">
      <dgm:prSet presAssocID="{3A40E054-8B32-4327-B324-D3AE7F0DFAC2}" presName="rootComposite" presStyleCnt="0"/>
      <dgm:spPr/>
    </dgm:pt>
    <dgm:pt modelId="{51F090B9-7F69-4A73-9032-3AABE4DE0EE5}" type="pres">
      <dgm:prSet presAssocID="{3A40E054-8B32-4327-B324-D3AE7F0DFAC2}" presName="rootText" presStyleLbl="node1" presStyleIdx="0" presStyleCnt="4"/>
      <dgm:spPr/>
    </dgm:pt>
    <dgm:pt modelId="{B3BE59AD-86A5-4936-A99A-A2C44628EA41}" type="pres">
      <dgm:prSet presAssocID="{3A40E054-8B32-4327-B324-D3AE7F0DFAC2}" presName="rootConnector" presStyleLbl="node1" presStyleIdx="0" presStyleCnt="4"/>
      <dgm:spPr/>
    </dgm:pt>
    <dgm:pt modelId="{B46A91FD-1A3E-4816-BB8F-7207BEF116A8}" type="pres">
      <dgm:prSet presAssocID="{3A40E054-8B32-4327-B324-D3AE7F0DFAC2}" presName="childShape" presStyleCnt="0"/>
      <dgm:spPr/>
    </dgm:pt>
    <dgm:pt modelId="{227FD099-A9C9-4810-9ADC-45EAEB6880BE}" type="pres">
      <dgm:prSet presAssocID="{A02FD60B-0530-4EF6-8696-F0804773DFCD}" presName="Name13" presStyleLbl="parChTrans1D2" presStyleIdx="0" presStyleCnt="8"/>
      <dgm:spPr/>
    </dgm:pt>
    <dgm:pt modelId="{57F902EC-8EE7-4A9C-BE46-D614E4977E5F}" type="pres">
      <dgm:prSet presAssocID="{9FE884A2-BFFA-48C3-851E-FBF9331598FD}" presName="childText" presStyleLbl="bgAcc1" presStyleIdx="0" presStyleCnt="8">
        <dgm:presLayoutVars>
          <dgm:bulletEnabled val="1"/>
        </dgm:presLayoutVars>
      </dgm:prSet>
      <dgm:spPr/>
    </dgm:pt>
    <dgm:pt modelId="{E2D2CE49-732A-4DA6-83D5-A10C10B8F5F5}" type="pres">
      <dgm:prSet presAssocID="{7D1CB419-9FC7-4D92-B6B3-D01667EE00B9}" presName="Name13" presStyleLbl="parChTrans1D2" presStyleIdx="1" presStyleCnt="8"/>
      <dgm:spPr/>
    </dgm:pt>
    <dgm:pt modelId="{9D870805-6E6F-403F-9194-D97F462CC35A}" type="pres">
      <dgm:prSet presAssocID="{F6066FD1-BA0F-46AE-A575-66BF2EE3A366}" presName="childText" presStyleLbl="bgAcc1" presStyleIdx="1" presStyleCnt="8">
        <dgm:presLayoutVars>
          <dgm:bulletEnabled val="1"/>
        </dgm:presLayoutVars>
      </dgm:prSet>
      <dgm:spPr/>
    </dgm:pt>
    <dgm:pt modelId="{DF71571E-100C-4058-9C48-ACFEC2C9B0D0}" type="pres">
      <dgm:prSet presAssocID="{EDD14E1D-0F9E-455A-849E-10202B325F0C}" presName="root" presStyleCnt="0"/>
      <dgm:spPr/>
    </dgm:pt>
    <dgm:pt modelId="{6D2E0A6B-37FD-403D-B635-EC24D8E97421}" type="pres">
      <dgm:prSet presAssocID="{EDD14E1D-0F9E-455A-849E-10202B325F0C}" presName="rootComposite" presStyleCnt="0"/>
      <dgm:spPr/>
    </dgm:pt>
    <dgm:pt modelId="{4D8C95D0-B609-47AB-B939-D5F1B65E2BE3}" type="pres">
      <dgm:prSet presAssocID="{EDD14E1D-0F9E-455A-849E-10202B325F0C}" presName="rootText" presStyleLbl="node1" presStyleIdx="1" presStyleCnt="4"/>
      <dgm:spPr/>
    </dgm:pt>
    <dgm:pt modelId="{B77CFA7A-634B-4A24-9D6B-C7482A6EB04C}" type="pres">
      <dgm:prSet presAssocID="{EDD14E1D-0F9E-455A-849E-10202B325F0C}" presName="rootConnector" presStyleLbl="node1" presStyleIdx="1" presStyleCnt="4"/>
      <dgm:spPr/>
    </dgm:pt>
    <dgm:pt modelId="{AAEEC9B5-2984-4AF3-AC04-F801781353C7}" type="pres">
      <dgm:prSet presAssocID="{EDD14E1D-0F9E-455A-849E-10202B325F0C}" presName="childShape" presStyleCnt="0"/>
      <dgm:spPr/>
    </dgm:pt>
    <dgm:pt modelId="{33556760-3AD5-4333-936D-254C89F17704}" type="pres">
      <dgm:prSet presAssocID="{2C6945EF-4591-43A6-AD7A-B19C4859A2D3}" presName="Name13" presStyleLbl="parChTrans1D2" presStyleIdx="2" presStyleCnt="8"/>
      <dgm:spPr/>
    </dgm:pt>
    <dgm:pt modelId="{4F4CA90F-04FB-4276-B6AA-A325A39BB487}" type="pres">
      <dgm:prSet presAssocID="{D0CCDC00-2F1F-41EC-AD71-D1A4F08A2A4F}" presName="childText" presStyleLbl="bgAcc1" presStyleIdx="2" presStyleCnt="8">
        <dgm:presLayoutVars>
          <dgm:bulletEnabled val="1"/>
        </dgm:presLayoutVars>
      </dgm:prSet>
      <dgm:spPr/>
    </dgm:pt>
    <dgm:pt modelId="{2DAA9908-221A-4C15-8E88-687F591E059B}" type="pres">
      <dgm:prSet presAssocID="{2EE8B061-C6F2-4317-8929-6BDD7609EFD1}" presName="Name13" presStyleLbl="parChTrans1D2" presStyleIdx="3" presStyleCnt="8"/>
      <dgm:spPr/>
    </dgm:pt>
    <dgm:pt modelId="{2BF2E7FA-1E9C-4BF3-A17F-12D8EE4E78CF}" type="pres">
      <dgm:prSet presAssocID="{413457A2-144E-4273-A0DA-69C987D45995}" presName="childText" presStyleLbl="bgAcc1" presStyleIdx="3" presStyleCnt="8">
        <dgm:presLayoutVars>
          <dgm:bulletEnabled val="1"/>
        </dgm:presLayoutVars>
      </dgm:prSet>
      <dgm:spPr/>
    </dgm:pt>
    <dgm:pt modelId="{E5B0CF9F-2FA8-4843-8301-63A029763A56}" type="pres">
      <dgm:prSet presAssocID="{980FA4DE-E0FE-4382-B376-FBFA484DF815}" presName="root" presStyleCnt="0"/>
      <dgm:spPr/>
    </dgm:pt>
    <dgm:pt modelId="{C546C38A-34A9-4324-9412-78B0370BAF16}" type="pres">
      <dgm:prSet presAssocID="{980FA4DE-E0FE-4382-B376-FBFA484DF815}" presName="rootComposite" presStyleCnt="0"/>
      <dgm:spPr/>
    </dgm:pt>
    <dgm:pt modelId="{013403CA-E0CA-4D7B-B852-C4441295D0A4}" type="pres">
      <dgm:prSet presAssocID="{980FA4DE-E0FE-4382-B376-FBFA484DF815}" presName="rootText" presStyleLbl="node1" presStyleIdx="2" presStyleCnt="4"/>
      <dgm:spPr/>
    </dgm:pt>
    <dgm:pt modelId="{E6881602-A4A8-4228-AD65-A4743808E2EE}" type="pres">
      <dgm:prSet presAssocID="{980FA4DE-E0FE-4382-B376-FBFA484DF815}" presName="rootConnector" presStyleLbl="node1" presStyleIdx="2" presStyleCnt="4"/>
      <dgm:spPr/>
    </dgm:pt>
    <dgm:pt modelId="{EC8D0D39-B16F-41E5-934D-11DF7252432B}" type="pres">
      <dgm:prSet presAssocID="{980FA4DE-E0FE-4382-B376-FBFA484DF815}" presName="childShape" presStyleCnt="0"/>
      <dgm:spPr/>
    </dgm:pt>
    <dgm:pt modelId="{96D1AE0D-3127-4C11-A30A-79293E3C38AF}" type="pres">
      <dgm:prSet presAssocID="{9BE23A85-4826-465A-B836-C0B86C5B268B}" presName="Name13" presStyleLbl="parChTrans1D2" presStyleIdx="4" presStyleCnt="8"/>
      <dgm:spPr/>
    </dgm:pt>
    <dgm:pt modelId="{D71D765F-75CA-4ADC-82EE-F623B437719B}" type="pres">
      <dgm:prSet presAssocID="{A17C9B37-257E-4247-80D8-46ED7FCD8AD4}" presName="childText" presStyleLbl="bgAcc1" presStyleIdx="4" presStyleCnt="8">
        <dgm:presLayoutVars>
          <dgm:bulletEnabled val="1"/>
        </dgm:presLayoutVars>
      </dgm:prSet>
      <dgm:spPr/>
    </dgm:pt>
    <dgm:pt modelId="{4808E9DB-8C57-45A3-B5A1-92E5C3CFA427}" type="pres">
      <dgm:prSet presAssocID="{1A12FF54-5A59-4A34-9ABB-45C096DD015E}" presName="Name13" presStyleLbl="parChTrans1D2" presStyleIdx="5" presStyleCnt="8"/>
      <dgm:spPr/>
    </dgm:pt>
    <dgm:pt modelId="{17D8615A-CA71-4E4E-B183-036627BCD955}" type="pres">
      <dgm:prSet presAssocID="{BA97E36A-7395-4EB8-9B7D-0FB47672535E}" presName="childText" presStyleLbl="bgAcc1" presStyleIdx="5" presStyleCnt="8">
        <dgm:presLayoutVars>
          <dgm:bulletEnabled val="1"/>
        </dgm:presLayoutVars>
      </dgm:prSet>
      <dgm:spPr/>
    </dgm:pt>
    <dgm:pt modelId="{7E7327DB-798B-447F-B683-70F6D01CCCD3}" type="pres">
      <dgm:prSet presAssocID="{C9309AD7-CE58-4AD6-B42D-5FEC8C0BD137}" presName="root" presStyleCnt="0"/>
      <dgm:spPr/>
    </dgm:pt>
    <dgm:pt modelId="{D6D1F2D1-33C4-480B-9AA8-A84EE873AC4C}" type="pres">
      <dgm:prSet presAssocID="{C9309AD7-CE58-4AD6-B42D-5FEC8C0BD137}" presName="rootComposite" presStyleCnt="0"/>
      <dgm:spPr/>
    </dgm:pt>
    <dgm:pt modelId="{E0C343E3-0A3D-4A94-AB91-D1C1D2F83846}" type="pres">
      <dgm:prSet presAssocID="{C9309AD7-CE58-4AD6-B42D-5FEC8C0BD137}" presName="rootText" presStyleLbl="node1" presStyleIdx="3" presStyleCnt="4"/>
      <dgm:spPr/>
    </dgm:pt>
    <dgm:pt modelId="{F3B81A53-B4DE-4076-898F-ACC0A554AD12}" type="pres">
      <dgm:prSet presAssocID="{C9309AD7-CE58-4AD6-B42D-5FEC8C0BD137}" presName="rootConnector" presStyleLbl="node1" presStyleIdx="3" presStyleCnt="4"/>
      <dgm:spPr/>
    </dgm:pt>
    <dgm:pt modelId="{2AAB219D-F39F-429E-97F5-2813CB75D21B}" type="pres">
      <dgm:prSet presAssocID="{C9309AD7-CE58-4AD6-B42D-5FEC8C0BD137}" presName="childShape" presStyleCnt="0"/>
      <dgm:spPr/>
    </dgm:pt>
    <dgm:pt modelId="{72212B7C-E52D-40CE-BDA8-4A75F18A6CE5}" type="pres">
      <dgm:prSet presAssocID="{0CC40215-5849-49EF-B578-FD83438C1791}" presName="Name13" presStyleLbl="parChTrans1D2" presStyleIdx="6" presStyleCnt="8"/>
      <dgm:spPr/>
    </dgm:pt>
    <dgm:pt modelId="{D8F13889-933F-47B0-9A07-EB406D6EE57B}" type="pres">
      <dgm:prSet presAssocID="{1687B804-8948-4D63-B8FF-3CB5CDFDFAA6}" presName="childText" presStyleLbl="bgAcc1" presStyleIdx="6" presStyleCnt="8">
        <dgm:presLayoutVars>
          <dgm:bulletEnabled val="1"/>
        </dgm:presLayoutVars>
      </dgm:prSet>
      <dgm:spPr/>
    </dgm:pt>
    <dgm:pt modelId="{43D7BAA5-A739-4434-AD15-D544874D713D}" type="pres">
      <dgm:prSet presAssocID="{A901043C-4DC6-4098-A0FD-5B34739918B0}" presName="Name13" presStyleLbl="parChTrans1D2" presStyleIdx="7" presStyleCnt="8"/>
      <dgm:spPr/>
    </dgm:pt>
    <dgm:pt modelId="{7E8D9246-D0D8-4884-97ED-7EAB79D085B2}" type="pres">
      <dgm:prSet presAssocID="{0D43DA75-0500-4C59-8B89-DBB518D3B461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A8D5390C-021F-4644-84D4-B402B608BC23}" srcId="{EDD14E1D-0F9E-455A-849E-10202B325F0C}" destId="{D0CCDC00-2F1F-41EC-AD71-D1A4F08A2A4F}" srcOrd="0" destOrd="0" parTransId="{2C6945EF-4591-43A6-AD7A-B19C4859A2D3}" sibTransId="{EBA7D93A-09AC-40BF-9561-70923A6ED5DB}"/>
    <dgm:cxn modelId="{D47B9811-053A-4B10-9BDC-051CC83943D3}" type="presOf" srcId="{2EE8B061-C6F2-4317-8929-6BDD7609EFD1}" destId="{2DAA9908-221A-4C15-8E88-687F591E059B}" srcOrd="0" destOrd="0" presId="urn:microsoft.com/office/officeart/2005/8/layout/hierarchy3"/>
    <dgm:cxn modelId="{1442511A-C1B4-4FB2-AD5E-B3D6A11CC992}" type="presOf" srcId="{F6066FD1-BA0F-46AE-A575-66BF2EE3A366}" destId="{9D870805-6E6F-403F-9194-D97F462CC35A}" srcOrd="0" destOrd="0" presId="urn:microsoft.com/office/officeart/2005/8/layout/hierarchy3"/>
    <dgm:cxn modelId="{DF311C20-BA0B-43DE-AA6A-96A184D11094}" srcId="{3A40E054-8B32-4327-B324-D3AE7F0DFAC2}" destId="{F6066FD1-BA0F-46AE-A575-66BF2EE3A366}" srcOrd="1" destOrd="0" parTransId="{7D1CB419-9FC7-4D92-B6B3-D01667EE00B9}" sibTransId="{2451E21D-3C86-4993-B9F3-22DE814EDFD4}"/>
    <dgm:cxn modelId="{F3003922-206A-430E-905E-0B87E4B2AC62}" type="presOf" srcId="{413457A2-144E-4273-A0DA-69C987D45995}" destId="{2BF2E7FA-1E9C-4BF3-A17F-12D8EE4E78CF}" srcOrd="0" destOrd="0" presId="urn:microsoft.com/office/officeart/2005/8/layout/hierarchy3"/>
    <dgm:cxn modelId="{CF311527-B745-4956-BE58-04BE3BB0C992}" srcId="{980FA4DE-E0FE-4382-B376-FBFA484DF815}" destId="{A17C9B37-257E-4247-80D8-46ED7FCD8AD4}" srcOrd="0" destOrd="0" parTransId="{9BE23A85-4826-465A-B836-C0B86C5B268B}" sibTransId="{605F94D3-DE9C-41BF-8F5F-311A3163A756}"/>
    <dgm:cxn modelId="{7F54D632-F310-465F-9EF7-6E4C0BFE5444}" type="presOf" srcId="{BA97E36A-7395-4EB8-9B7D-0FB47672535E}" destId="{17D8615A-CA71-4E4E-B183-036627BCD955}" srcOrd="0" destOrd="0" presId="urn:microsoft.com/office/officeart/2005/8/layout/hierarchy3"/>
    <dgm:cxn modelId="{C1056435-3694-49AE-8E24-B4A7048C7B02}" srcId="{998F22F0-DBFF-4BE4-A72C-23E72A523798}" destId="{EDD14E1D-0F9E-455A-849E-10202B325F0C}" srcOrd="1" destOrd="0" parTransId="{C3360B88-AEF8-46A0-9CCD-9B17FCA73D2B}" sibTransId="{FE965AA4-BA06-4FF7-858A-889177B6CE76}"/>
    <dgm:cxn modelId="{A61FD237-D5F2-4662-94D7-01F22F1145E7}" type="presOf" srcId="{9BE23A85-4826-465A-B836-C0B86C5B268B}" destId="{96D1AE0D-3127-4C11-A30A-79293E3C38AF}" srcOrd="0" destOrd="0" presId="urn:microsoft.com/office/officeart/2005/8/layout/hierarchy3"/>
    <dgm:cxn modelId="{DADEE45C-9582-4F26-B4AD-53F0F0FAFF8D}" type="presOf" srcId="{1687B804-8948-4D63-B8FF-3CB5CDFDFAA6}" destId="{D8F13889-933F-47B0-9A07-EB406D6EE57B}" srcOrd="0" destOrd="0" presId="urn:microsoft.com/office/officeart/2005/8/layout/hierarchy3"/>
    <dgm:cxn modelId="{2173424D-E577-4E38-AB0B-CD3182277901}" type="presOf" srcId="{EDD14E1D-0F9E-455A-849E-10202B325F0C}" destId="{B77CFA7A-634B-4A24-9D6B-C7482A6EB04C}" srcOrd="1" destOrd="0" presId="urn:microsoft.com/office/officeart/2005/8/layout/hierarchy3"/>
    <dgm:cxn modelId="{17BDF757-29B4-45A8-B3E8-76E1A64C7493}" type="presOf" srcId="{D0CCDC00-2F1F-41EC-AD71-D1A4F08A2A4F}" destId="{4F4CA90F-04FB-4276-B6AA-A325A39BB487}" srcOrd="0" destOrd="0" presId="urn:microsoft.com/office/officeart/2005/8/layout/hierarchy3"/>
    <dgm:cxn modelId="{952B3079-8873-4209-B537-E5AA37EA240B}" type="presOf" srcId="{A02FD60B-0530-4EF6-8696-F0804773DFCD}" destId="{227FD099-A9C9-4810-9ADC-45EAEB6880BE}" srcOrd="0" destOrd="0" presId="urn:microsoft.com/office/officeart/2005/8/layout/hierarchy3"/>
    <dgm:cxn modelId="{1FAAC182-7171-4353-9457-6B119F36D664}" type="presOf" srcId="{3A40E054-8B32-4327-B324-D3AE7F0DFAC2}" destId="{B3BE59AD-86A5-4936-A99A-A2C44628EA41}" srcOrd="1" destOrd="0" presId="urn:microsoft.com/office/officeart/2005/8/layout/hierarchy3"/>
    <dgm:cxn modelId="{1843D88E-0FD1-48C1-B86D-4A5F5138BF7E}" srcId="{998F22F0-DBFF-4BE4-A72C-23E72A523798}" destId="{C9309AD7-CE58-4AD6-B42D-5FEC8C0BD137}" srcOrd="3" destOrd="0" parTransId="{39D056B9-7864-4E9F-BF42-CC7DD1F3B4A5}" sibTransId="{0D4F4BF7-0F69-4181-A903-F9CE24411DBF}"/>
    <dgm:cxn modelId="{4EE4F190-B488-4858-8C30-173B33AFF514}" type="presOf" srcId="{7D1CB419-9FC7-4D92-B6B3-D01667EE00B9}" destId="{E2D2CE49-732A-4DA6-83D5-A10C10B8F5F5}" srcOrd="0" destOrd="0" presId="urn:microsoft.com/office/officeart/2005/8/layout/hierarchy3"/>
    <dgm:cxn modelId="{37845996-2E1D-4A32-9045-8EADC9AFE11F}" srcId="{C9309AD7-CE58-4AD6-B42D-5FEC8C0BD137}" destId="{1687B804-8948-4D63-B8FF-3CB5CDFDFAA6}" srcOrd="0" destOrd="0" parTransId="{0CC40215-5849-49EF-B578-FD83438C1791}" sibTransId="{5DC2DA05-5060-42A2-91D0-809DB0D3A9EE}"/>
    <dgm:cxn modelId="{508CF999-FF53-4BDE-9ADB-983C4261F1C7}" type="presOf" srcId="{9FE884A2-BFFA-48C3-851E-FBF9331598FD}" destId="{57F902EC-8EE7-4A9C-BE46-D614E4977E5F}" srcOrd="0" destOrd="0" presId="urn:microsoft.com/office/officeart/2005/8/layout/hierarchy3"/>
    <dgm:cxn modelId="{854B4E9E-A7EB-479C-B140-1DA8A8D1DB95}" srcId="{998F22F0-DBFF-4BE4-A72C-23E72A523798}" destId="{980FA4DE-E0FE-4382-B376-FBFA484DF815}" srcOrd="2" destOrd="0" parTransId="{D66799F6-D9FA-4D87-B40D-DB32D06D43FF}" sibTransId="{DDAE1BA2-1850-4C9F-A907-AA2BC28883B0}"/>
    <dgm:cxn modelId="{A4EFB79E-2931-4EB0-9386-D966B3A5995E}" type="presOf" srcId="{0CC40215-5849-49EF-B578-FD83438C1791}" destId="{72212B7C-E52D-40CE-BDA8-4A75F18A6CE5}" srcOrd="0" destOrd="0" presId="urn:microsoft.com/office/officeart/2005/8/layout/hierarchy3"/>
    <dgm:cxn modelId="{686B32A0-58C1-4C72-B7B8-DB3C6CD7ADF2}" srcId="{C9309AD7-CE58-4AD6-B42D-5FEC8C0BD137}" destId="{0D43DA75-0500-4C59-8B89-DBB518D3B461}" srcOrd="1" destOrd="0" parTransId="{A901043C-4DC6-4098-A0FD-5B34739918B0}" sibTransId="{A8679A1D-58E6-4D10-817E-672E2A19EC73}"/>
    <dgm:cxn modelId="{1B4927A7-DA34-46C1-B737-09875EF5586B}" type="presOf" srcId="{2C6945EF-4591-43A6-AD7A-B19C4859A2D3}" destId="{33556760-3AD5-4333-936D-254C89F17704}" srcOrd="0" destOrd="0" presId="urn:microsoft.com/office/officeart/2005/8/layout/hierarchy3"/>
    <dgm:cxn modelId="{8E166BAA-03A9-4BEB-A539-BCE0236E27E4}" type="presOf" srcId="{A17C9B37-257E-4247-80D8-46ED7FCD8AD4}" destId="{D71D765F-75CA-4ADC-82EE-F623B437719B}" srcOrd="0" destOrd="0" presId="urn:microsoft.com/office/officeart/2005/8/layout/hierarchy3"/>
    <dgm:cxn modelId="{5A375AAA-764A-4182-95D5-0901DAA8E14D}" type="presOf" srcId="{0D43DA75-0500-4C59-8B89-DBB518D3B461}" destId="{7E8D9246-D0D8-4884-97ED-7EAB79D085B2}" srcOrd="0" destOrd="0" presId="urn:microsoft.com/office/officeart/2005/8/layout/hierarchy3"/>
    <dgm:cxn modelId="{8D3553B5-AD18-4742-97A9-37BD504D2ACE}" type="presOf" srcId="{1A12FF54-5A59-4A34-9ABB-45C096DD015E}" destId="{4808E9DB-8C57-45A3-B5A1-92E5C3CFA427}" srcOrd="0" destOrd="0" presId="urn:microsoft.com/office/officeart/2005/8/layout/hierarchy3"/>
    <dgm:cxn modelId="{0C3A21BC-57E2-4AEB-A72D-4C6630FC3BE2}" type="presOf" srcId="{A901043C-4DC6-4098-A0FD-5B34739918B0}" destId="{43D7BAA5-A739-4434-AD15-D544874D713D}" srcOrd="0" destOrd="0" presId="urn:microsoft.com/office/officeart/2005/8/layout/hierarchy3"/>
    <dgm:cxn modelId="{AF0645BD-5C7F-4E0C-9CD0-513F1DB0A73F}" type="presOf" srcId="{980FA4DE-E0FE-4382-B376-FBFA484DF815}" destId="{013403CA-E0CA-4D7B-B852-C4441295D0A4}" srcOrd="0" destOrd="0" presId="urn:microsoft.com/office/officeart/2005/8/layout/hierarchy3"/>
    <dgm:cxn modelId="{0C59E4C0-603B-476E-B31B-4CB6AB1F9A3F}" type="presOf" srcId="{C9309AD7-CE58-4AD6-B42D-5FEC8C0BD137}" destId="{E0C343E3-0A3D-4A94-AB91-D1C1D2F83846}" srcOrd="0" destOrd="0" presId="urn:microsoft.com/office/officeart/2005/8/layout/hierarchy3"/>
    <dgm:cxn modelId="{80813BC3-E583-487F-8E82-BDA728BB6F70}" srcId="{EDD14E1D-0F9E-455A-849E-10202B325F0C}" destId="{413457A2-144E-4273-A0DA-69C987D45995}" srcOrd="1" destOrd="0" parTransId="{2EE8B061-C6F2-4317-8929-6BDD7609EFD1}" sibTransId="{496D8668-19CF-480D-980B-DE9681D5BC47}"/>
    <dgm:cxn modelId="{2C59C2CA-AD64-451B-9965-1146D37F9F66}" srcId="{3A40E054-8B32-4327-B324-D3AE7F0DFAC2}" destId="{9FE884A2-BFFA-48C3-851E-FBF9331598FD}" srcOrd="0" destOrd="0" parTransId="{A02FD60B-0530-4EF6-8696-F0804773DFCD}" sibTransId="{B3AE5E6D-0FBE-4230-BA4E-95BC3CF4D079}"/>
    <dgm:cxn modelId="{3B4094CD-6573-4C85-89C6-BF94C0F6D717}" type="presOf" srcId="{980FA4DE-E0FE-4382-B376-FBFA484DF815}" destId="{E6881602-A4A8-4228-AD65-A4743808E2EE}" srcOrd="1" destOrd="0" presId="urn:microsoft.com/office/officeart/2005/8/layout/hierarchy3"/>
    <dgm:cxn modelId="{E650BDD4-B7B0-474B-A64E-E5D43F863A3B}" srcId="{998F22F0-DBFF-4BE4-A72C-23E72A523798}" destId="{3A40E054-8B32-4327-B324-D3AE7F0DFAC2}" srcOrd="0" destOrd="0" parTransId="{897515D1-9D6B-4F6E-816C-5E88F960C134}" sibTransId="{103F8FEF-62EE-4B4F-B659-BFB8625676B8}"/>
    <dgm:cxn modelId="{5DF200D9-20D3-4D0B-A298-3ECE52B2BA45}" type="presOf" srcId="{3A40E054-8B32-4327-B324-D3AE7F0DFAC2}" destId="{51F090B9-7F69-4A73-9032-3AABE4DE0EE5}" srcOrd="0" destOrd="0" presId="urn:microsoft.com/office/officeart/2005/8/layout/hierarchy3"/>
    <dgm:cxn modelId="{277010EA-E486-4F07-A222-D50372ADC7BE}" type="presOf" srcId="{EDD14E1D-0F9E-455A-849E-10202B325F0C}" destId="{4D8C95D0-B609-47AB-B939-D5F1B65E2BE3}" srcOrd="0" destOrd="0" presId="urn:microsoft.com/office/officeart/2005/8/layout/hierarchy3"/>
    <dgm:cxn modelId="{B1C58CF2-271E-4AC1-89F6-EEE11A2856DE}" type="presOf" srcId="{C9309AD7-CE58-4AD6-B42D-5FEC8C0BD137}" destId="{F3B81A53-B4DE-4076-898F-ACC0A554AD12}" srcOrd="1" destOrd="0" presId="urn:microsoft.com/office/officeart/2005/8/layout/hierarchy3"/>
    <dgm:cxn modelId="{A8D7CCF4-089D-40D5-AB55-E77E21DB6672}" srcId="{980FA4DE-E0FE-4382-B376-FBFA484DF815}" destId="{BA97E36A-7395-4EB8-9B7D-0FB47672535E}" srcOrd="1" destOrd="0" parTransId="{1A12FF54-5A59-4A34-9ABB-45C096DD015E}" sibTransId="{69A5433D-6B5E-40FA-9EFB-23C2DC233AC6}"/>
    <dgm:cxn modelId="{2437DAFE-C6CC-47AD-A5A9-45F4FABA7CC8}" type="presOf" srcId="{998F22F0-DBFF-4BE4-A72C-23E72A523798}" destId="{301A307A-8D61-46F4-84B7-FE771809E101}" srcOrd="0" destOrd="0" presId="urn:microsoft.com/office/officeart/2005/8/layout/hierarchy3"/>
    <dgm:cxn modelId="{779B6811-1574-4286-80D2-F9630368EB7C}" type="presParOf" srcId="{301A307A-8D61-46F4-84B7-FE771809E101}" destId="{040E4825-9987-4DA2-8C4B-D92936E9CA9A}" srcOrd="0" destOrd="0" presId="urn:microsoft.com/office/officeart/2005/8/layout/hierarchy3"/>
    <dgm:cxn modelId="{9BDC126E-93B5-477B-9C05-227F1909D7C7}" type="presParOf" srcId="{040E4825-9987-4DA2-8C4B-D92936E9CA9A}" destId="{D4932849-CDE6-4D5E-8418-88BF9BB8B069}" srcOrd="0" destOrd="0" presId="urn:microsoft.com/office/officeart/2005/8/layout/hierarchy3"/>
    <dgm:cxn modelId="{7708C156-2D29-4B0D-9E7F-A74187A08F78}" type="presParOf" srcId="{D4932849-CDE6-4D5E-8418-88BF9BB8B069}" destId="{51F090B9-7F69-4A73-9032-3AABE4DE0EE5}" srcOrd="0" destOrd="0" presId="urn:microsoft.com/office/officeart/2005/8/layout/hierarchy3"/>
    <dgm:cxn modelId="{4C36816B-5D88-463F-AE01-1CE98AE59EBF}" type="presParOf" srcId="{D4932849-CDE6-4D5E-8418-88BF9BB8B069}" destId="{B3BE59AD-86A5-4936-A99A-A2C44628EA41}" srcOrd="1" destOrd="0" presId="urn:microsoft.com/office/officeart/2005/8/layout/hierarchy3"/>
    <dgm:cxn modelId="{608A281D-9D32-4E73-8C28-62A2E87DD346}" type="presParOf" srcId="{040E4825-9987-4DA2-8C4B-D92936E9CA9A}" destId="{B46A91FD-1A3E-4816-BB8F-7207BEF116A8}" srcOrd="1" destOrd="0" presId="urn:microsoft.com/office/officeart/2005/8/layout/hierarchy3"/>
    <dgm:cxn modelId="{9E757ABE-9534-4EA1-B63D-8CA8E9F4501B}" type="presParOf" srcId="{B46A91FD-1A3E-4816-BB8F-7207BEF116A8}" destId="{227FD099-A9C9-4810-9ADC-45EAEB6880BE}" srcOrd="0" destOrd="0" presId="urn:microsoft.com/office/officeart/2005/8/layout/hierarchy3"/>
    <dgm:cxn modelId="{DA2663CB-EA71-457F-B9F8-68028C21832B}" type="presParOf" srcId="{B46A91FD-1A3E-4816-BB8F-7207BEF116A8}" destId="{57F902EC-8EE7-4A9C-BE46-D614E4977E5F}" srcOrd="1" destOrd="0" presId="urn:microsoft.com/office/officeart/2005/8/layout/hierarchy3"/>
    <dgm:cxn modelId="{14D57442-CC95-41EC-A97F-0835738B30A9}" type="presParOf" srcId="{B46A91FD-1A3E-4816-BB8F-7207BEF116A8}" destId="{E2D2CE49-732A-4DA6-83D5-A10C10B8F5F5}" srcOrd="2" destOrd="0" presId="urn:microsoft.com/office/officeart/2005/8/layout/hierarchy3"/>
    <dgm:cxn modelId="{F7A64B1A-62A5-474A-9C57-EB527D9083B6}" type="presParOf" srcId="{B46A91FD-1A3E-4816-BB8F-7207BEF116A8}" destId="{9D870805-6E6F-403F-9194-D97F462CC35A}" srcOrd="3" destOrd="0" presId="urn:microsoft.com/office/officeart/2005/8/layout/hierarchy3"/>
    <dgm:cxn modelId="{0D15B9C6-E6B2-45BE-8759-B4B95455D380}" type="presParOf" srcId="{301A307A-8D61-46F4-84B7-FE771809E101}" destId="{DF71571E-100C-4058-9C48-ACFEC2C9B0D0}" srcOrd="1" destOrd="0" presId="urn:microsoft.com/office/officeart/2005/8/layout/hierarchy3"/>
    <dgm:cxn modelId="{2F65103E-7F7A-4438-A70F-5D0E3D0E0F39}" type="presParOf" srcId="{DF71571E-100C-4058-9C48-ACFEC2C9B0D0}" destId="{6D2E0A6B-37FD-403D-B635-EC24D8E97421}" srcOrd="0" destOrd="0" presId="urn:microsoft.com/office/officeart/2005/8/layout/hierarchy3"/>
    <dgm:cxn modelId="{FA8D87A4-92F7-4F8E-BCA2-03FEC7F661AA}" type="presParOf" srcId="{6D2E0A6B-37FD-403D-B635-EC24D8E97421}" destId="{4D8C95D0-B609-47AB-B939-D5F1B65E2BE3}" srcOrd="0" destOrd="0" presId="urn:microsoft.com/office/officeart/2005/8/layout/hierarchy3"/>
    <dgm:cxn modelId="{39A2ADDB-CC64-4E07-BB7F-FD206D9219E3}" type="presParOf" srcId="{6D2E0A6B-37FD-403D-B635-EC24D8E97421}" destId="{B77CFA7A-634B-4A24-9D6B-C7482A6EB04C}" srcOrd="1" destOrd="0" presId="urn:microsoft.com/office/officeart/2005/8/layout/hierarchy3"/>
    <dgm:cxn modelId="{43F0034A-C879-4B60-BDF7-2CC341B5A102}" type="presParOf" srcId="{DF71571E-100C-4058-9C48-ACFEC2C9B0D0}" destId="{AAEEC9B5-2984-4AF3-AC04-F801781353C7}" srcOrd="1" destOrd="0" presId="urn:microsoft.com/office/officeart/2005/8/layout/hierarchy3"/>
    <dgm:cxn modelId="{4C79405C-EFFD-4014-90AD-6C5DDF2B0711}" type="presParOf" srcId="{AAEEC9B5-2984-4AF3-AC04-F801781353C7}" destId="{33556760-3AD5-4333-936D-254C89F17704}" srcOrd="0" destOrd="0" presId="urn:microsoft.com/office/officeart/2005/8/layout/hierarchy3"/>
    <dgm:cxn modelId="{4F261254-26D2-4698-890E-853BAF5708B7}" type="presParOf" srcId="{AAEEC9B5-2984-4AF3-AC04-F801781353C7}" destId="{4F4CA90F-04FB-4276-B6AA-A325A39BB487}" srcOrd="1" destOrd="0" presId="urn:microsoft.com/office/officeart/2005/8/layout/hierarchy3"/>
    <dgm:cxn modelId="{097F2D5D-B41E-4804-811F-84A0BC1EEB35}" type="presParOf" srcId="{AAEEC9B5-2984-4AF3-AC04-F801781353C7}" destId="{2DAA9908-221A-4C15-8E88-687F591E059B}" srcOrd="2" destOrd="0" presId="urn:microsoft.com/office/officeart/2005/8/layout/hierarchy3"/>
    <dgm:cxn modelId="{72DC5C9B-E173-41CA-AFDB-1D59C59699A8}" type="presParOf" srcId="{AAEEC9B5-2984-4AF3-AC04-F801781353C7}" destId="{2BF2E7FA-1E9C-4BF3-A17F-12D8EE4E78CF}" srcOrd="3" destOrd="0" presId="urn:microsoft.com/office/officeart/2005/8/layout/hierarchy3"/>
    <dgm:cxn modelId="{F2973080-9CA0-4D33-9F69-F9774CDF5225}" type="presParOf" srcId="{301A307A-8D61-46F4-84B7-FE771809E101}" destId="{E5B0CF9F-2FA8-4843-8301-63A029763A56}" srcOrd="2" destOrd="0" presId="urn:microsoft.com/office/officeart/2005/8/layout/hierarchy3"/>
    <dgm:cxn modelId="{83B22122-F5DD-43DA-9F8E-D10DF36D5ACD}" type="presParOf" srcId="{E5B0CF9F-2FA8-4843-8301-63A029763A56}" destId="{C546C38A-34A9-4324-9412-78B0370BAF16}" srcOrd="0" destOrd="0" presId="urn:microsoft.com/office/officeart/2005/8/layout/hierarchy3"/>
    <dgm:cxn modelId="{E77E7E67-F7E8-4D2E-8134-DCF85D33470A}" type="presParOf" srcId="{C546C38A-34A9-4324-9412-78B0370BAF16}" destId="{013403CA-E0CA-4D7B-B852-C4441295D0A4}" srcOrd="0" destOrd="0" presId="urn:microsoft.com/office/officeart/2005/8/layout/hierarchy3"/>
    <dgm:cxn modelId="{294A8237-98EC-4659-8342-A2DFD891EA16}" type="presParOf" srcId="{C546C38A-34A9-4324-9412-78B0370BAF16}" destId="{E6881602-A4A8-4228-AD65-A4743808E2EE}" srcOrd="1" destOrd="0" presId="urn:microsoft.com/office/officeart/2005/8/layout/hierarchy3"/>
    <dgm:cxn modelId="{44233014-F06B-4A37-B1F8-5F20AE3D4ADC}" type="presParOf" srcId="{E5B0CF9F-2FA8-4843-8301-63A029763A56}" destId="{EC8D0D39-B16F-41E5-934D-11DF7252432B}" srcOrd="1" destOrd="0" presId="urn:microsoft.com/office/officeart/2005/8/layout/hierarchy3"/>
    <dgm:cxn modelId="{251E64DD-C6D4-40BA-93BD-9BFECB8F7B9E}" type="presParOf" srcId="{EC8D0D39-B16F-41E5-934D-11DF7252432B}" destId="{96D1AE0D-3127-4C11-A30A-79293E3C38AF}" srcOrd="0" destOrd="0" presId="urn:microsoft.com/office/officeart/2005/8/layout/hierarchy3"/>
    <dgm:cxn modelId="{4EBECC85-3945-4D5B-AD6A-9AB19B735414}" type="presParOf" srcId="{EC8D0D39-B16F-41E5-934D-11DF7252432B}" destId="{D71D765F-75CA-4ADC-82EE-F623B437719B}" srcOrd="1" destOrd="0" presId="urn:microsoft.com/office/officeart/2005/8/layout/hierarchy3"/>
    <dgm:cxn modelId="{58D52B34-B038-439D-874E-E814048B8B78}" type="presParOf" srcId="{EC8D0D39-B16F-41E5-934D-11DF7252432B}" destId="{4808E9DB-8C57-45A3-B5A1-92E5C3CFA427}" srcOrd="2" destOrd="0" presId="urn:microsoft.com/office/officeart/2005/8/layout/hierarchy3"/>
    <dgm:cxn modelId="{0268E5DA-BF24-4E77-B03E-3207D023286E}" type="presParOf" srcId="{EC8D0D39-B16F-41E5-934D-11DF7252432B}" destId="{17D8615A-CA71-4E4E-B183-036627BCD955}" srcOrd="3" destOrd="0" presId="urn:microsoft.com/office/officeart/2005/8/layout/hierarchy3"/>
    <dgm:cxn modelId="{2C5B6AA9-C4E5-42CE-B3F5-FD0EBD4756E0}" type="presParOf" srcId="{301A307A-8D61-46F4-84B7-FE771809E101}" destId="{7E7327DB-798B-447F-B683-70F6D01CCCD3}" srcOrd="3" destOrd="0" presId="urn:microsoft.com/office/officeart/2005/8/layout/hierarchy3"/>
    <dgm:cxn modelId="{A4B91CBF-E9A2-4114-B744-39EFE14143B5}" type="presParOf" srcId="{7E7327DB-798B-447F-B683-70F6D01CCCD3}" destId="{D6D1F2D1-33C4-480B-9AA8-A84EE873AC4C}" srcOrd="0" destOrd="0" presId="urn:microsoft.com/office/officeart/2005/8/layout/hierarchy3"/>
    <dgm:cxn modelId="{899072F6-C2E6-477B-831D-701F7F15F996}" type="presParOf" srcId="{D6D1F2D1-33C4-480B-9AA8-A84EE873AC4C}" destId="{E0C343E3-0A3D-4A94-AB91-D1C1D2F83846}" srcOrd="0" destOrd="0" presId="urn:microsoft.com/office/officeart/2005/8/layout/hierarchy3"/>
    <dgm:cxn modelId="{30F7A3C8-F285-4A22-B11A-4CE951E34800}" type="presParOf" srcId="{D6D1F2D1-33C4-480B-9AA8-A84EE873AC4C}" destId="{F3B81A53-B4DE-4076-898F-ACC0A554AD12}" srcOrd="1" destOrd="0" presId="urn:microsoft.com/office/officeart/2005/8/layout/hierarchy3"/>
    <dgm:cxn modelId="{A6A0F7E7-3FDD-4C37-BD98-B123DD8F3E8A}" type="presParOf" srcId="{7E7327DB-798B-447F-B683-70F6D01CCCD3}" destId="{2AAB219D-F39F-429E-97F5-2813CB75D21B}" srcOrd="1" destOrd="0" presId="urn:microsoft.com/office/officeart/2005/8/layout/hierarchy3"/>
    <dgm:cxn modelId="{0DA734C9-E503-4BA7-906E-C1B0FE5299CE}" type="presParOf" srcId="{2AAB219D-F39F-429E-97F5-2813CB75D21B}" destId="{72212B7C-E52D-40CE-BDA8-4A75F18A6CE5}" srcOrd="0" destOrd="0" presId="urn:microsoft.com/office/officeart/2005/8/layout/hierarchy3"/>
    <dgm:cxn modelId="{5185E090-02B6-4016-B00A-3CA51DDC5945}" type="presParOf" srcId="{2AAB219D-F39F-429E-97F5-2813CB75D21B}" destId="{D8F13889-933F-47B0-9A07-EB406D6EE57B}" srcOrd="1" destOrd="0" presId="urn:microsoft.com/office/officeart/2005/8/layout/hierarchy3"/>
    <dgm:cxn modelId="{F96A4EF5-FC9B-4173-A7D6-9548BA60D675}" type="presParOf" srcId="{2AAB219D-F39F-429E-97F5-2813CB75D21B}" destId="{43D7BAA5-A739-4434-AD15-D544874D713D}" srcOrd="2" destOrd="0" presId="urn:microsoft.com/office/officeart/2005/8/layout/hierarchy3"/>
    <dgm:cxn modelId="{785606E0-4D87-42D7-8F66-03F233D44B8E}" type="presParOf" srcId="{2AAB219D-F39F-429E-97F5-2813CB75D21B}" destId="{7E8D9246-D0D8-4884-97ED-7EAB79D085B2}" srcOrd="3" destOrd="0" presId="urn:microsoft.com/office/officeart/2005/8/layout/hierarchy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090B9-7F69-4A73-9032-3AABE4DE0EE5}">
      <dsp:nvSpPr>
        <dsp:cNvPr id="0" name=""/>
        <dsp:cNvSpPr/>
      </dsp:nvSpPr>
      <dsp:spPr>
        <a:xfrm>
          <a:off x="36610" y="1138"/>
          <a:ext cx="2485176" cy="1242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Phase 1: Data Collection and Aggregation</a:t>
          </a:r>
        </a:p>
      </dsp:txBody>
      <dsp:txXfrm>
        <a:off x="73004" y="37532"/>
        <a:ext cx="2412388" cy="1169800"/>
      </dsp:txXfrm>
    </dsp:sp>
    <dsp:sp modelId="{227FD099-A9C9-4810-9ADC-45EAEB6880BE}">
      <dsp:nvSpPr>
        <dsp:cNvPr id="0" name=""/>
        <dsp:cNvSpPr/>
      </dsp:nvSpPr>
      <dsp:spPr>
        <a:xfrm>
          <a:off x="285128" y="1243727"/>
          <a:ext cx="248517" cy="93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41"/>
              </a:lnTo>
              <a:lnTo>
                <a:pt x="248517" y="931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902EC-8EE7-4A9C-BE46-D614E4977E5F}">
      <dsp:nvSpPr>
        <dsp:cNvPr id="0" name=""/>
        <dsp:cNvSpPr/>
      </dsp:nvSpPr>
      <dsp:spPr>
        <a:xfrm>
          <a:off x="533646" y="1554374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Description: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 Collect data from various source(s) based on domain need and/or business understanding</a:t>
          </a:r>
        </a:p>
      </dsp:txBody>
      <dsp:txXfrm>
        <a:off x="570040" y="1590768"/>
        <a:ext cx="1915353" cy="1169800"/>
      </dsp:txXfrm>
    </dsp:sp>
    <dsp:sp modelId="{E2D2CE49-732A-4DA6-83D5-A10C10B8F5F5}">
      <dsp:nvSpPr>
        <dsp:cNvPr id="0" name=""/>
        <dsp:cNvSpPr/>
      </dsp:nvSpPr>
      <dsp:spPr>
        <a:xfrm>
          <a:off x="285128" y="1243727"/>
          <a:ext cx="248517" cy="24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76"/>
              </a:lnTo>
              <a:lnTo>
                <a:pt x="248517" y="2485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70805-6E6F-403F-9194-D97F462CC35A}">
      <dsp:nvSpPr>
        <dsp:cNvPr id="0" name=""/>
        <dsp:cNvSpPr/>
      </dsp:nvSpPr>
      <dsp:spPr>
        <a:xfrm>
          <a:off x="533646" y="3107609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Approaches: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 APIs, web crawling, simple downloads, data warehouse querying</a:t>
          </a:r>
        </a:p>
      </dsp:txBody>
      <dsp:txXfrm>
        <a:off x="570040" y="3144003"/>
        <a:ext cx="1915353" cy="1169800"/>
      </dsp:txXfrm>
    </dsp:sp>
    <dsp:sp modelId="{4D8C95D0-B609-47AB-B939-D5F1B65E2BE3}">
      <dsp:nvSpPr>
        <dsp:cNvPr id="0" name=""/>
        <dsp:cNvSpPr/>
      </dsp:nvSpPr>
      <dsp:spPr>
        <a:xfrm>
          <a:off x="3143081" y="1138"/>
          <a:ext cx="2485176" cy="1242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Phase 2: Data Extraction and Representation</a:t>
          </a:r>
        </a:p>
      </dsp:txBody>
      <dsp:txXfrm>
        <a:off x="3179475" y="37532"/>
        <a:ext cx="2412388" cy="1169800"/>
      </dsp:txXfrm>
    </dsp:sp>
    <dsp:sp modelId="{33556760-3AD5-4333-936D-254C89F17704}">
      <dsp:nvSpPr>
        <dsp:cNvPr id="0" name=""/>
        <dsp:cNvSpPr/>
      </dsp:nvSpPr>
      <dsp:spPr>
        <a:xfrm>
          <a:off x="3391599" y="1243727"/>
          <a:ext cx="248517" cy="93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41"/>
              </a:lnTo>
              <a:lnTo>
                <a:pt x="248517" y="931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CA90F-04FB-4276-B6AA-A325A39BB487}">
      <dsp:nvSpPr>
        <dsp:cNvPr id="0" name=""/>
        <dsp:cNvSpPr/>
      </dsp:nvSpPr>
      <dsp:spPr>
        <a:xfrm>
          <a:off x="3640116" y="1554374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Pre-process collected data and structure (represent) data for analysis</a:t>
          </a:r>
        </a:p>
      </dsp:txBody>
      <dsp:txXfrm>
        <a:off x="3676510" y="1590768"/>
        <a:ext cx="1915353" cy="1169800"/>
      </dsp:txXfrm>
    </dsp:sp>
    <dsp:sp modelId="{2DAA9908-221A-4C15-8E88-687F591E059B}">
      <dsp:nvSpPr>
        <dsp:cNvPr id="0" name=""/>
        <dsp:cNvSpPr/>
      </dsp:nvSpPr>
      <dsp:spPr>
        <a:xfrm>
          <a:off x="3391599" y="1243727"/>
          <a:ext cx="248517" cy="24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76"/>
              </a:lnTo>
              <a:lnTo>
                <a:pt x="248517" y="2485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2E7FA-1E9C-4BF3-A17F-12D8EE4E78CF}">
      <dsp:nvSpPr>
        <dsp:cNvPr id="0" name=""/>
        <dsp:cNvSpPr/>
      </dsp:nvSpPr>
      <dsp:spPr>
        <a:xfrm>
          <a:off x="3640116" y="3107609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Approaches: 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summary statistics, feature extraction, cleaning, imputation…</a:t>
          </a:r>
        </a:p>
      </dsp:txBody>
      <dsp:txXfrm>
        <a:off x="3676510" y="3144003"/>
        <a:ext cx="1915353" cy="1169800"/>
      </dsp:txXfrm>
    </dsp:sp>
    <dsp:sp modelId="{013403CA-E0CA-4D7B-B852-C4441295D0A4}">
      <dsp:nvSpPr>
        <dsp:cNvPr id="0" name=""/>
        <dsp:cNvSpPr/>
      </dsp:nvSpPr>
      <dsp:spPr>
        <a:xfrm>
          <a:off x="6249552" y="1138"/>
          <a:ext cx="2485176" cy="1242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Phase 3: Analytics</a:t>
          </a:r>
        </a:p>
      </dsp:txBody>
      <dsp:txXfrm>
        <a:off x="6285946" y="37532"/>
        <a:ext cx="2412388" cy="1169800"/>
      </dsp:txXfrm>
    </dsp:sp>
    <dsp:sp modelId="{96D1AE0D-3127-4C11-A30A-79293E3C38AF}">
      <dsp:nvSpPr>
        <dsp:cNvPr id="0" name=""/>
        <dsp:cNvSpPr/>
      </dsp:nvSpPr>
      <dsp:spPr>
        <a:xfrm>
          <a:off x="6498070" y="1243727"/>
          <a:ext cx="248517" cy="93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41"/>
              </a:lnTo>
              <a:lnTo>
                <a:pt x="248517" y="931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D765F-75CA-4ADC-82EE-F623B437719B}">
      <dsp:nvSpPr>
        <dsp:cNvPr id="0" name=""/>
        <dsp:cNvSpPr/>
      </dsp:nvSpPr>
      <dsp:spPr>
        <a:xfrm>
          <a:off x="6746587" y="1554374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Analyze collected data to produce relevant and actionable insights</a:t>
          </a:r>
        </a:p>
      </dsp:txBody>
      <dsp:txXfrm>
        <a:off x="6782981" y="1590768"/>
        <a:ext cx="1915353" cy="1169800"/>
      </dsp:txXfrm>
    </dsp:sp>
    <dsp:sp modelId="{4808E9DB-8C57-45A3-B5A1-92E5C3CFA427}">
      <dsp:nvSpPr>
        <dsp:cNvPr id="0" name=""/>
        <dsp:cNvSpPr/>
      </dsp:nvSpPr>
      <dsp:spPr>
        <a:xfrm>
          <a:off x="6498070" y="1243727"/>
          <a:ext cx="248517" cy="24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76"/>
              </a:lnTo>
              <a:lnTo>
                <a:pt x="248517" y="2485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8615A-CA71-4E4E-B183-036627BCD955}">
      <dsp:nvSpPr>
        <dsp:cNvPr id="0" name=""/>
        <dsp:cNvSpPr/>
      </dsp:nvSpPr>
      <dsp:spPr>
        <a:xfrm>
          <a:off x="6746587" y="3107609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Approaches: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 Machine learning, deep learning, text analytics, network science, entity matching, IR </a:t>
          </a:r>
        </a:p>
      </dsp:txBody>
      <dsp:txXfrm>
        <a:off x="6782981" y="3144003"/>
        <a:ext cx="1915353" cy="1169800"/>
      </dsp:txXfrm>
    </dsp:sp>
    <dsp:sp modelId="{E0C343E3-0A3D-4A94-AB91-D1C1D2F83846}">
      <dsp:nvSpPr>
        <dsp:cNvPr id="0" name=""/>
        <dsp:cNvSpPr/>
      </dsp:nvSpPr>
      <dsp:spPr>
        <a:xfrm>
          <a:off x="9356023" y="1138"/>
          <a:ext cx="2485176" cy="1242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Phase 4: Visualization and Presentation</a:t>
          </a:r>
        </a:p>
      </dsp:txBody>
      <dsp:txXfrm>
        <a:off x="9392417" y="37532"/>
        <a:ext cx="2412388" cy="1169800"/>
      </dsp:txXfrm>
    </dsp:sp>
    <dsp:sp modelId="{72212B7C-E52D-40CE-BDA8-4A75F18A6CE5}">
      <dsp:nvSpPr>
        <dsp:cNvPr id="0" name=""/>
        <dsp:cNvSpPr/>
      </dsp:nvSpPr>
      <dsp:spPr>
        <a:xfrm>
          <a:off x="9604541" y="1243727"/>
          <a:ext cx="248517" cy="93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41"/>
              </a:lnTo>
              <a:lnTo>
                <a:pt x="248517" y="931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3889-933F-47B0-9A07-EB406D6EE57B}">
      <dsp:nvSpPr>
        <dsp:cNvPr id="0" name=""/>
        <dsp:cNvSpPr/>
      </dsp:nvSpPr>
      <dsp:spPr>
        <a:xfrm>
          <a:off x="9853058" y="1554374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Present data and analytics results to facilitate decision making</a:t>
          </a:r>
        </a:p>
      </dsp:txBody>
      <dsp:txXfrm>
        <a:off x="9889452" y="1590768"/>
        <a:ext cx="1915353" cy="1169800"/>
      </dsp:txXfrm>
    </dsp:sp>
    <dsp:sp modelId="{43D7BAA5-A739-4434-AD15-D544874D713D}">
      <dsp:nvSpPr>
        <dsp:cNvPr id="0" name=""/>
        <dsp:cNvSpPr/>
      </dsp:nvSpPr>
      <dsp:spPr>
        <a:xfrm>
          <a:off x="9604541" y="1243727"/>
          <a:ext cx="248517" cy="24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76"/>
              </a:lnTo>
              <a:lnTo>
                <a:pt x="248517" y="2485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D9246-D0D8-4884-97ED-7EAB79D085B2}">
      <dsp:nvSpPr>
        <dsp:cNvPr id="0" name=""/>
        <dsp:cNvSpPr/>
      </dsp:nvSpPr>
      <dsp:spPr>
        <a:xfrm>
          <a:off x="9853058" y="3107609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Approaches: 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Visualizations, dashboards, web front-ends, HCI</a:t>
          </a:r>
        </a:p>
      </dsp:txBody>
      <dsp:txXfrm>
        <a:off x="9889452" y="3144003"/>
        <a:ext cx="1915353" cy="116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3EFA7-5F29-0F4D-912C-3345011F39F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190B-7FCD-A243-BC0C-166F8C65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32C2-F5F3-1684-6F62-FE6847F74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2548B-1C1D-DE46-A2D3-631B7D1A5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8B88-4873-A32C-3A25-55F3C11C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7E08-3A15-4D45-BA05-C547B8F35E5C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C6F6-82DF-4FEE-6850-4071999F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E3CB-8AF1-D830-C9CF-78EFA6F7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68E2-9678-1217-A393-D15175D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5089-EC69-1FAC-9979-5D7D0F759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BD4B-D1DE-D3FF-C84A-928D6ED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850-750B-B849-82B7-C3393E3C754F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A6E8-EA24-E8C7-9F81-72437955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0899-C16A-AFEE-656A-8C297E8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9E332-0C99-9E5D-FA86-7308D655E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8BD5D-7ED1-6CB4-BB03-0B7862EE4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63BF-9A16-8EAB-2745-6267A360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ED34-A682-4748-83C5-B2C88DB6E115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F6A5A-D8A1-D580-3692-4F355E97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25D8-7CEE-8B07-1311-BDC6C5C7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C30-6EBA-3322-9C09-0CD10A93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C07E-D215-AD6F-38C8-F445F956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4798-E4B2-CAEA-CF5B-CE71D7FC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7360-7806-D046-A323-D7707FA2A687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2A0A-9481-46EB-BCD3-645879A4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31FB-1A59-65B1-BFC5-CD0C4ECF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CB73-752C-28D3-7635-1A051379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4CCC-CA2C-E53A-FFA8-F5BC7D78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A030-B47F-C604-FD5D-E211CBA5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E87B-B536-D749-8B5C-FA7D2D98158C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965E-67AC-F96A-8940-508429FC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100C-1F7D-28AD-CC72-DE5362E3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F037-6562-5763-D80B-317F933A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ADF9-71EC-58AC-159D-FFBFABB9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D984E-2F32-44B1-B70F-CA7E6447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7C632-CB60-35FB-D23E-42598029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3DDF-68F4-174F-AF3A-012686F076DD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8996-3E86-BC2A-400A-97FE0B62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AA643-6DE7-D6E1-8761-757924EB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0F68-CC84-DBFE-1361-93C450DF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8D13-64DD-FDEC-B2E6-10D9C1F9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8F392-B621-45E7-4991-FAD7CDE8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8FFB3-87C0-96E7-A5C2-74364F693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4E9BE-FF4F-18C8-BD81-B1DD7808E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307DC-308E-DFF1-D3D3-A13F1170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BBB-0B3A-104C-A1D5-BD0C4D4456D6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B6E89-62E7-DC46-29DB-1A4A4FE1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37E6E-3C0E-E837-D058-52AB998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2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44A1-F5C3-A54E-27E5-EE1B4050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D2A93-200A-3C78-F721-5DB469EA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F003-8944-5C43-AE33-1E6CD6B590A1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4427B-8802-4CDF-1DA2-6F820838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95E5C-F226-F5F7-126C-6EAED95C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CBFF1-26CC-16E6-9443-DB0ADDE8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913-2090-9C42-A9CA-66C68A4BB038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02C3-B58D-2FE4-51C9-44F5AB20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25B1E-0673-24E6-90EE-42FACF0B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6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E4A9-3600-5264-2474-353B804C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7C51-0153-8DBC-8BA2-4312DE29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873E5-E2CD-D3F8-8A6A-A7E435F0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CE94F-6D02-0B2B-12B4-F88CDCA3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0BE-3EA7-2041-B7CC-D9AB518707F0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89FB7-C6C9-1E8C-773F-40D69CD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9FA4B-DB12-4ADC-52DD-461B8CFF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8853-40A3-4993-453C-488494F3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805CF-D2C5-D60A-E66C-2961B7DE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879FF-8C35-C66F-35FB-9A8254B7B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C9F57-12EB-98BD-E179-1F546C27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8426-09D6-D146-9989-06EA6046E89D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95ED-9830-CE14-7427-0767D1C8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FE7C9-7CAC-8AE6-0CD8-154B504D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81E68-AB59-F2AF-7CD3-AA7D3572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6A6A9-E7B1-0860-F8E0-D2BC78D8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2802-8575-8EE1-DBC5-8E578E6B9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77CE-B3FE-B841-A556-1DD7223C5252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C989-133D-D267-1FE9-4613CABBF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D2E7-5A1D-7B3A-0F77-38BCB70AE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2D61-9B4D-714B-B7E1-5725B3F1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u.zoom.us/j/81894733462" TargetMode="External"/><Relationship Id="rId2" Type="http://schemas.openxmlformats.org/officeDocument/2006/relationships/hyperlink" Target="https://indiana-my.sharepoint.com/:f:/g/personal/ssamtani_iu_edu/ErrH9HTHQ8NKgT1Y8iZjzaIBdEY-BWOqdvIdrEPdlKFos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FEE7-F678-7624-8C4C-2D8FC867F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Introduction to Artificial Intelligence (AI)-enabled Analytics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97BA8-05A0-1535-197D-13DF0DB0B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Dr. Sagar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Samtani</a:t>
            </a:r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Assistant Professor and Grant Thornton Scholar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Kelley School of Business, Indiana University</a:t>
            </a:r>
          </a:p>
          <a:p>
            <a:endParaRPr 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85A65-5F2D-060D-C9C8-352A83EF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D89F-154D-6C44-98D7-097588BB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 Background – AI-enabled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C3D5-8AFF-6444-BA85-BFA0F227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Artificial Intelligence (AI) has rapidly emerged as a key disruptive technology of the 21</a:t>
            </a:r>
            <a:r>
              <a:rPr lang="en-US" baseline="30000" dirty="0"/>
              <a:t>st</a:t>
            </a:r>
            <a:r>
              <a:rPr lang="en-US" dirty="0"/>
              <a:t> century. </a:t>
            </a:r>
          </a:p>
          <a:p>
            <a:pPr lvl="1"/>
            <a:endParaRPr lang="en-US" dirty="0"/>
          </a:p>
          <a:p>
            <a:r>
              <a:rPr lang="en-US" dirty="0"/>
              <a:t>AI has shown significant promise in various application areas, including robotics, game playing, drones, self-driving cars, and others. </a:t>
            </a:r>
          </a:p>
          <a:p>
            <a:pPr lvl="1"/>
            <a:endParaRPr lang="en-US" dirty="0"/>
          </a:p>
          <a:p>
            <a:r>
              <a:rPr lang="en-US" dirty="0"/>
              <a:t>Increasingly, many organizations are seeking to identify how AI can help analyze their structured (e.g., transactions) and unstructured data (e.g., text, sensor signals).</a:t>
            </a:r>
          </a:p>
          <a:p>
            <a:pPr lvl="1"/>
            <a:endParaRPr lang="en-US" dirty="0"/>
          </a:p>
          <a:p>
            <a:r>
              <a:rPr lang="en-US" dirty="0"/>
              <a:t>This interest is giving rise to an emerging field of AI-enabled analytics. </a:t>
            </a:r>
          </a:p>
          <a:p>
            <a:pPr lvl="1"/>
            <a:r>
              <a:rPr lang="en-US" dirty="0"/>
              <a:t>An abstracted approach to conducting AI-enabled analytics is presented in Figure 1.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A0846-EA09-6C43-BEBE-729746E6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8B2D-9EF2-8D4D-AB13-FBBAD1D2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 Background – AI-enabled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F1E1-7A9C-9D46-AF55-3492F1D4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D74973CC-B2EE-D14A-840C-59112218B90F}"/>
              </a:ext>
            </a:extLst>
          </p:cNvPr>
          <p:cNvGraphicFramePr>
            <a:graphicFrameLocks/>
          </p:cNvGraphicFramePr>
          <p:nvPr/>
        </p:nvGraphicFramePr>
        <p:xfrm>
          <a:off x="128658" y="1716542"/>
          <a:ext cx="11877811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ight Arrow 19">
            <a:extLst>
              <a:ext uri="{FF2B5EF4-FFF2-40B4-BE49-F238E27FC236}">
                <a16:creationId xmlns:a16="http://schemas.microsoft.com/office/drawing/2014/main" id="{08F4725A-007D-AC43-AC1D-7DAE2A9AF6D3}"/>
              </a:ext>
            </a:extLst>
          </p:cNvPr>
          <p:cNvSpPr/>
          <p:nvPr/>
        </p:nvSpPr>
        <p:spPr>
          <a:xfrm>
            <a:off x="2743201" y="2049809"/>
            <a:ext cx="545124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F741C1B-5568-7541-8FFD-21C6A8EAC1EB}"/>
              </a:ext>
            </a:extLst>
          </p:cNvPr>
          <p:cNvSpPr/>
          <p:nvPr/>
        </p:nvSpPr>
        <p:spPr>
          <a:xfrm>
            <a:off x="5814649" y="2061530"/>
            <a:ext cx="545124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F9296A4-6D39-B946-B110-91156B2EFBA5}"/>
              </a:ext>
            </a:extLst>
          </p:cNvPr>
          <p:cNvSpPr/>
          <p:nvPr/>
        </p:nvSpPr>
        <p:spPr>
          <a:xfrm>
            <a:off x="8921263" y="2055668"/>
            <a:ext cx="545124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DFF4E-7DC8-D74E-A2EF-F6D3E3C34B3F}"/>
              </a:ext>
            </a:extLst>
          </p:cNvPr>
          <p:cNvSpPr txBox="1"/>
          <p:nvPr/>
        </p:nvSpPr>
        <p:spPr>
          <a:xfrm>
            <a:off x="2492368" y="6215672"/>
            <a:ext cx="765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Figure 1.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An Abstracted (Domain-agnostic) Approach to Conducting AI-enabled Analytics</a:t>
            </a:r>
          </a:p>
        </p:txBody>
      </p:sp>
    </p:spTree>
    <p:extLst>
      <p:ext uri="{BB962C8B-B14F-4D97-AF65-F5344CB8AC3E}">
        <p14:creationId xmlns:p14="http://schemas.microsoft.com/office/powerpoint/2010/main" val="170112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6826-3B55-F449-8F06-36351E1E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 Background – AI-enabled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45DA-7CA9-2C4E-83A5-F7FEA9F7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process can be executed for different domains, including BI&amp;A (Chen et al. 2012), cybersecurity (</a:t>
            </a:r>
            <a:r>
              <a:rPr lang="en-US" dirty="0" err="1"/>
              <a:t>Samtani</a:t>
            </a:r>
            <a:r>
              <a:rPr lang="en-US" dirty="0"/>
              <a:t> et al. 2020), and privacy (</a:t>
            </a:r>
            <a:r>
              <a:rPr lang="en-US" dirty="0" err="1"/>
              <a:t>Samtani</a:t>
            </a:r>
            <a:r>
              <a:rPr lang="en-US" dirty="0"/>
              <a:t> et al. 2021). </a:t>
            </a:r>
          </a:p>
          <a:p>
            <a:pPr lvl="1"/>
            <a:endParaRPr lang="en-US" dirty="0"/>
          </a:p>
          <a:p>
            <a:r>
              <a:rPr lang="en-US" dirty="0"/>
              <a:t>Most successful implementations of AI-enabled analytics are based on a strong understanding of the domain or business being studied.</a:t>
            </a:r>
          </a:p>
          <a:p>
            <a:pPr lvl="1"/>
            <a:endParaRPr lang="en-US" dirty="0"/>
          </a:p>
          <a:p>
            <a:r>
              <a:rPr lang="en-US" dirty="0"/>
              <a:t>Understanding of domain or business can be based on:</a:t>
            </a:r>
          </a:p>
          <a:p>
            <a:pPr lvl="1"/>
            <a:r>
              <a:rPr lang="en-US" dirty="0"/>
              <a:t>How domain experts or professionals execute their tasks (e.g., workflows)</a:t>
            </a:r>
          </a:p>
          <a:p>
            <a:pPr lvl="1"/>
            <a:r>
              <a:rPr lang="en-US" dirty="0"/>
              <a:t>Regulations and statutes e.g., HIPAA, GDPR, CCPA</a:t>
            </a:r>
          </a:p>
          <a:p>
            <a:pPr lvl="1"/>
            <a:r>
              <a:rPr lang="en-US" dirty="0"/>
              <a:t>Extant frameworks e.g., cybersecurity risk management frameworks</a:t>
            </a:r>
          </a:p>
          <a:p>
            <a:pPr lvl="1"/>
            <a:r>
              <a:rPr lang="en-US" dirty="0"/>
              <a:t>… </a:t>
            </a:r>
          </a:p>
          <a:p>
            <a:pPr lvl="1"/>
            <a:endParaRPr lang="en-US" dirty="0"/>
          </a:p>
          <a:p>
            <a:r>
              <a:rPr lang="en-US" dirty="0"/>
              <a:t>Open-source software packages has put the power of AI-enabled analytics into many organizations and individuals!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2F49-0034-D048-9DA5-5BB8C8CA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A882-3E37-03B7-A890-014404CF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 Objectives and Daily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1DCB-4CB4-4F18-27EB-59AEA610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latin typeface="Arial Narrow"/>
              </a:rPr>
              <a:t>Bootcamp Objective: </a:t>
            </a:r>
            <a:r>
              <a:rPr lang="en-US" dirty="0">
                <a:latin typeface="Arial Narrow"/>
              </a:rPr>
              <a:t>Provide a conceptual and hands-on introduction to fast-track participants into conducting end-to-end AI-enabled analytics with open-source tools. </a:t>
            </a:r>
            <a:endParaRPr lang="en-US" dirty="0"/>
          </a:p>
          <a:p>
            <a:pPr lvl="1"/>
            <a:r>
              <a:rPr lang="en-US" dirty="0"/>
              <a:t>Impossible to cover everything in depth; focus will be on overview, intuition, and code samples.</a:t>
            </a:r>
          </a:p>
          <a:p>
            <a:pPr lvl="1"/>
            <a:endParaRPr lang="en-US" dirty="0"/>
          </a:p>
          <a:p>
            <a:r>
              <a:rPr lang="en-US" b="1" dirty="0"/>
              <a:t>Bootcamp agenda roughly follows the overall AI-enabled Analytics lifecycle:</a:t>
            </a:r>
          </a:p>
          <a:p>
            <a:pPr lvl="1"/>
            <a:r>
              <a:rPr lang="en-US" b="1" dirty="0"/>
              <a:t>Day 1: </a:t>
            </a:r>
            <a:r>
              <a:rPr lang="en-US" dirty="0"/>
              <a:t>Data Collection and Storage </a:t>
            </a:r>
            <a:r>
              <a:rPr lang="en-US" dirty="0">
                <a:sym typeface="Wingdings" pitchFamily="2" charset="2"/>
              </a:rPr>
              <a:t> Aggregate, query, and structure data for analytics.</a:t>
            </a:r>
            <a:endParaRPr lang="en-US" dirty="0"/>
          </a:p>
          <a:p>
            <a:pPr lvl="1"/>
            <a:r>
              <a:rPr lang="en-US" b="1" dirty="0"/>
              <a:t>Day 2: </a:t>
            </a:r>
            <a:r>
              <a:rPr lang="en-US" dirty="0"/>
              <a:t>Data Pre-Processing, ML and Text Mining </a:t>
            </a:r>
            <a:r>
              <a:rPr lang="en-US" dirty="0">
                <a:sym typeface="Wingdings" pitchFamily="2" charset="2"/>
              </a:rPr>
              <a:t> Structure and pre-process data for input into classical ML algorithms, text mining tasks, and network science. </a:t>
            </a:r>
            <a:endParaRPr lang="en-US" b="1" dirty="0"/>
          </a:p>
          <a:p>
            <a:pPr lvl="1"/>
            <a:r>
              <a:rPr lang="en-US" b="1" dirty="0"/>
              <a:t>Day 3: </a:t>
            </a:r>
            <a:r>
              <a:rPr lang="en-US" dirty="0"/>
              <a:t>From ML to DL </a:t>
            </a:r>
            <a:r>
              <a:rPr lang="en-US" dirty="0">
                <a:sym typeface="Wingdings" pitchFamily="2" charset="2"/>
              </a:rPr>
              <a:t> fundamentals of core DL (architectures, learning, extensions).</a:t>
            </a:r>
            <a:endParaRPr lang="en-US" b="1" dirty="0"/>
          </a:p>
          <a:p>
            <a:pPr lvl="1"/>
            <a:r>
              <a:rPr lang="en-US" b="1" dirty="0"/>
              <a:t>Day 4: </a:t>
            </a:r>
            <a:r>
              <a:rPr lang="en-US" dirty="0"/>
              <a:t>Visualization and Systems Development </a:t>
            </a:r>
            <a:r>
              <a:rPr lang="en-US" dirty="0">
                <a:sym typeface="Wingdings" pitchFamily="2" charset="2"/>
              </a:rPr>
              <a:t> system development for end-users. </a:t>
            </a:r>
            <a:endParaRPr lang="en-US" b="1" dirty="0"/>
          </a:p>
          <a:p>
            <a:pPr lvl="1"/>
            <a:r>
              <a:rPr lang="en-US" b="1" dirty="0"/>
              <a:t>Day 5: </a:t>
            </a:r>
            <a:r>
              <a:rPr lang="en-US" dirty="0"/>
              <a:t>Research Presentations </a:t>
            </a:r>
            <a:r>
              <a:rPr lang="en-US" dirty="0">
                <a:sym typeface="Wingdings" pitchFamily="2" charset="2"/>
              </a:rPr>
              <a:t> tie concepts together.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F0F35-B4E0-2DB6-085A-31650372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43FF9-3B6E-FA3E-C749-C4D4D3C31409}"/>
              </a:ext>
            </a:extLst>
          </p:cNvPr>
          <p:cNvSpPr txBox="1"/>
          <p:nvPr/>
        </p:nvSpPr>
        <p:spPr>
          <a:xfrm>
            <a:off x="8541776" y="5988734"/>
            <a:ext cx="3639586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See bootcamp outline and schedule </a:t>
            </a:r>
          </a:p>
          <a:p>
            <a:r>
              <a:rPr lang="en-US" b="1" dirty="0">
                <a:solidFill>
                  <a:schemeClr val="bg1"/>
                </a:solidFill>
              </a:rPr>
              <a:t>document for full topical coverage</a:t>
            </a:r>
          </a:p>
        </p:txBody>
      </p:sp>
    </p:spTree>
    <p:extLst>
      <p:ext uri="{BB962C8B-B14F-4D97-AF65-F5344CB8AC3E}">
        <p14:creationId xmlns:p14="http://schemas.microsoft.com/office/powerpoint/2010/main" val="361141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0A0C-76BC-0117-29DC-EC06C762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 Logistics and Content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4BDD-D29B-7465-7B6E-F4F56895A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Dates and Times (attendance taken daily): </a:t>
            </a:r>
          </a:p>
          <a:p>
            <a:pPr lvl="1"/>
            <a:r>
              <a:rPr lang="en-US" dirty="0"/>
              <a:t>5/27-5/31, 8 AM – 12 PM (Taiwan time) </a:t>
            </a:r>
          </a:p>
          <a:p>
            <a:pPr lvl="1"/>
            <a:r>
              <a:rPr lang="en-US" dirty="0"/>
              <a:t>5/26-5/30, 8 PM – 12 AM (US EDT)</a:t>
            </a:r>
          </a:p>
          <a:p>
            <a:pPr lvl="1"/>
            <a:endParaRPr lang="en-US" dirty="0"/>
          </a:p>
          <a:p>
            <a:r>
              <a:rPr lang="en-US" b="1" dirty="0"/>
              <a:t>Access to materials is available through OneDrive: </a:t>
            </a:r>
            <a:r>
              <a:rPr lang="en-US" dirty="0">
                <a:hlinkClick r:id="rId2"/>
              </a:rPr>
              <a:t>AI-enabled Analytics Bootcamp Materials</a:t>
            </a:r>
            <a:endParaRPr lang="en-US" b="1" dirty="0"/>
          </a:p>
          <a:p>
            <a:pPr lvl="1"/>
            <a:r>
              <a:rPr lang="en-US" dirty="0"/>
              <a:t>Structured based on day and session, closely following bootcamp outline and schedule. </a:t>
            </a:r>
          </a:p>
          <a:p>
            <a:pPr lvl="1"/>
            <a:endParaRPr lang="en-US" b="1" dirty="0"/>
          </a:p>
          <a:p>
            <a:r>
              <a:rPr lang="en-US" b="1" dirty="0"/>
              <a:t>Zoom details:</a:t>
            </a:r>
          </a:p>
          <a:p>
            <a:pPr lvl="1"/>
            <a:r>
              <a:rPr lang="en-US" dirty="0"/>
              <a:t>Link remains the same for all sessions: </a:t>
            </a:r>
            <a:r>
              <a:rPr lang="en-US" u="sng" dirty="0">
                <a:hlinkClick r:id="rId3"/>
              </a:rPr>
              <a:t>https://iu.zoom.us/j/81894733462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lvl="1"/>
            <a:r>
              <a:rPr lang="en-US" dirty="0"/>
              <a:t>Recordings will be accessible after the sessions. </a:t>
            </a:r>
          </a:p>
          <a:p>
            <a:pPr lvl="1"/>
            <a:endParaRPr lang="en-US" dirty="0"/>
          </a:p>
          <a:p>
            <a:r>
              <a:rPr lang="en-US" b="1" dirty="0"/>
              <a:t>Technical prerequisites:</a:t>
            </a:r>
          </a:p>
          <a:p>
            <a:pPr lvl="1"/>
            <a:r>
              <a:rPr lang="en-US" dirty="0"/>
              <a:t>Full-time access to laptop with webcam capabilities; Zoom access</a:t>
            </a:r>
          </a:p>
          <a:p>
            <a:pPr lvl="1"/>
            <a:r>
              <a:rPr lang="en-US" dirty="0"/>
              <a:t>Anaconda and </a:t>
            </a:r>
            <a:r>
              <a:rPr lang="en-US" dirty="0" err="1"/>
              <a:t>Jupyter</a:t>
            </a:r>
            <a:r>
              <a:rPr lang="en-US" dirty="0"/>
              <a:t> installation: </a:t>
            </a:r>
            <a:r>
              <a:rPr lang="en-US" u="sng" dirty="0">
                <a:hlinkClick r:id="rId4"/>
              </a:rPr>
              <a:t>https://www.anaconda.com/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0E9F-6F63-93A6-935B-0A349CDC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D3A83-CFF2-C4D5-070F-7F4B48883A96}"/>
              </a:ext>
            </a:extLst>
          </p:cNvPr>
          <p:cNvSpPr txBox="1"/>
          <p:nvPr/>
        </p:nvSpPr>
        <p:spPr>
          <a:xfrm>
            <a:off x="8089490" y="6205044"/>
            <a:ext cx="4090159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See bootcamp outline and schedule </a:t>
            </a:r>
          </a:p>
          <a:p>
            <a:r>
              <a:rPr lang="en-US" b="1" dirty="0">
                <a:solidFill>
                  <a:schemeClr val="bg1"/>
                </a:solidFill>
              </a:rPr>
              <a:t>document for full list of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358873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C811-B2F5-7F1E-04C2-8608948A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A7AA-A1AF-5EF1-9B1F-8E2713AA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Faculty (Listed alphabetically by last name):</a:t>
            </a:r>
          </a:p>
          <a:p>
            <a:pPr lvl="1"/>
            <a:r>
              <a:rPr lang="en-US" dirty="0"/>
              <a:t>Dr. Sagar </a:t>
            </a:r>
            <a:r>
              <a:rPr lang="en-US" dirty="0" err="1"/>
              <a:t>Samtani</a:t>
            </a:r>
            <a:r>
              <a:rPr lang="en-US" dirty="0"/>
              <a:t>, Indiana University, Kelley School of Business</a:t>
            </a:r>
          </a:p>
          <a:p>
            <a:pPr lvl="1"/>
            <a:r>
              <a:rPr lang="en-US" dirty="0"/>
              <a:t>Dr. </a:t>
            </a:r>
            <a:r>
              <a:rPr lang="en-US" dirty="0" err="1"/>
              <a:t>Hongyi</a:t>
            </a:r>
            <a:r>
              <a:rPr lang="en-US" dirty="0"/>
              <a:t> Zhu, University of Texas, San Antonio, Alvarez College of Business</a:t>
            </a:r>
          </a:p>
          <a:p>
            <a:endParaRPr lang="en-US" dirty="0"/>
          </a:p>
          <a:p>
            <a:r>
              <a:rPr lang="en-US" b="1" dirty="0"/>
              <a:t>Ph.D. Students (Listed alphabetically by last name):</a:t>
            </a:r>
          </a:p>
          <a:p>
            <a:pPr lvl="1"/>
            <a:r>
              <a:rPr lang="en-US" dirty="0"/>
              <a:t>Ben </a:t>
            </a:r>
            <a:r>
              <a:rPr lang="en-US" dirty="0" err="1"/>
              <a:t>Ampel</a:t>
            </a:r>
            <a:r>
              <a:rPr lang="en-US" dirty="0"/>
              <a:t>, University of Arizona, AI Lab</a:t>
            </a:r>
          </a:p>
          <a:p>
            <a:pPr lvl="1"/>
            <a:r>
              <a:rPr lang="en-US" dirty="0"/>
              <a:t>Ben </a:t>
            </a:r>
            <a:r>
              <a:rPr lang="en-US" dirty="0" err="1"/>
              <a:t>Lazarine</a:t>
            </a:r>
            <a:r>
              <a:rPr lang="en-US" dirty="0"/>
              <a:t>, Indiana University</a:t>
            </a:r>
          </a:p>
          <a:p>
            <a:pPr lvl="1"/>
            <a:r>
              <a:rPr lang="en-US" dirty="0"/>
              <a:t>Amy Lin, University of Arizona, AI Lab</a:t>
            </a:r>
          </a:p>
          <a:p>
            <a:pPr lvl="1"/>
            <a:r>
              <a:rPr lang="en-US" dirty="0"/>
              <a:t>Henry Yang, University of Arizona, AI Lab</a:t>
            </a:r>
          </a:p>
          <a:p>
            <a:pPr lvl="1"/>
            <a:r>
              <a:rPr lang="en-US" dirty="0"/>
              <a:t>Steven Ullman, University of Arizona, AI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F446-6C54-AECD-864B-E3E0ED97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7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F4E90A2-6749-17C2-670D-0BEAD32259FE}"/>
              </a:ext>
            </a:extLst>
          </p:cNvPr>
          <p:cNvSpPr/>
          <p:nvPr/>
        </p:nvSpPr>
        <p:spPr>
          <a:xfrm>
            <a:off x="8089490" y="3569109"/>
            <a:ext cx="700548" cy="26078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5A011-3E22-0D70-2A2C-853A88FB73E1}"/>
              </a:ext>
            </a:extLst>
          </p:cNvPr>
          <p:cNvSpPr txBox="1"/>
          <p:nvPr/>
        </p:nvSpPr>
        <p:spPr>
          <a:xfrm>
            <a:off x="8839199" y="4650659"/>
            <a:ext cx="3178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Big thank you!!!</a:t>
            </a:r>
          </a:p>
        </p:txBody>
      </p:sp>
    </p:spTree>
    <p:extLst>
      <p:ext uri="{BB962C8B-B14F-4D97-AF65-F5344CB8AC3E}">
        <p14:creationId xmlns:p14="http://schemas.microsoft.com/office/powerpoint/2010/main" val="29084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D7EF-EB46-30E5-279F-D570E60F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BE0B-8E58-6FDE-B157-69D3AD71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Chen, H., Chiang, R. H. L., and </a:t>
            </a:r>
            <a:r>
              <a:rPr lang="en-US" dirty="0" err="1"/>
              <a:t>Storey</a:t>
            </a:r>
            <a:r>
              <a:rPr lang="en-US" dirty="0"/>
              <a:t>, V. C. 2012. “Business Intelligence and Analytics: From Big Data To Big Impact,” </a:t>
            </a:r>
            <a:r>
              <a:rPr lang="en-US" i="1" dirty="0"/>
              <a:t>Management Information Systems Quarterly</a:t>
            </a:r>
            <a:r>
              <a:rPr lang="en-US" dirty="0"/>
              <a:t> (36:4), pp. 1165–1188. (https://</a:t>
            </a:r>
            <a:r>
              <a:rPr lang="en-US" dirty="0" err="1"/>
              <a:t>doi.org</a:t>
            </a:r>
            <a:r>
              <a:rPr lang="en-US" dirty="0"/>
              <a:t>/10.1145/2463676.2463712).​</a:t>
            </a:r>
          </a:p>
          <a:p>
            <a:pPr fontAlgn="base"/>
            <a:r>
              <a:rPr lang="en-US" dirty="0" err="1"/>
              <a:t>Samtani</a:t>
            </a:r>
            <a:r>
              <a:rPr lang="en-US" dirty="0"/>
              <a:t>, S., </a:t>
            </a:r>
            <a:r>
              <a:rPr lang="en-US" dirty="0" err="1"/>
              <a:t>Kantarcioglu</a:t>
            </a:r>
            <a:r>
              <a:rPr lang="en-US" dirty="0"/>
              <a:t>, M., and Chen, H. 2020. “Trailblazing the Artificial Intelligence for Cybersecurity Discipline: A Multi-Disciplinary Research Roadmap,” </a:t>
            </a:r>
            <a:r>
              <a:rPr lang="en-US" i="1" dirty="0"/>
              <a:t>ACM Trans. Manage. Inf. Syst.</a:t>
            </a:r>
            <a:r>
              <a:rPr lang="en-US" dirty="0"/>
              <a:t> (11:4), New York, NY, USA: Association for Computing Machinery, pp. 1–19. (https://</a:t>
            </a:r>
            <a:r>
              <a:rPr lang="en-US" dirty="0" err="1"/>
              <a:t>dl.acm.org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/abs/10.1145/3430360).​</a:t>
            </a:r>
          </a:p>
          <a:p>
            <a:pPr fontAlgn="base"/>
            <a:r>
              <a:rPr lang="en-US" dirty="0" err="1"/>
              <a:t>Samtani</a:t>
            </a:r>
            <a:r>
              <a:rPr lang="en-US" dirty="0"/>
              <a:t>, S., </a:t>
            </a:r>
            <a:r>
              <a:rPr lang="en-US" dirty="0" err="1"/>
              <a:t>Kantarcioglu</a:t>
            </a:r>
            <a:r>
              <a:rPr lang="en-US" dirty="0"/>
              <a:t>, M., and Chen, H. 2021. “A Multi-Disciplinary Perspective for Conducting Artificial Intelligence-Enabled Privacy Analytics: Connecting Data, Algorithms, and Systems,” </a:t>
            </a:r>
            <a:r>
              <a:rPr lang="en-US" i="1" dirty="0"/>
              <a:t>ACM Trans. Manage. Inf. Syst.</a:t>
            </a:r>
            <a:r>
              <a:rPr lang="en-US" dirty="0"/>
              <a:t> (12:1), New York, NY, USA: Association for Computing Machinery, pp. 1–18. (https://</a:t>
            </a:r>
            <a:r>
              <a:rPr lang="en-US" dirty="0" err="1"/>
              <a:t>doi.org</a:t>
            </a:r>
            <a:r>
              <a:rPr lang="en-US" dirty="0"/>
              <a:t>/10.1145/3447507).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1DC4D-DB1F-F52F-9E6E-57014499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2D61-9B4D-714B-B7E1-5725B3F13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994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Artificial Intelligence (AI)-enabled Analytics Bootcamp</vt:lpstr>
      <vt:lpstr>Bootcamp Background – AI-enabled Analytics</vt:lpstr>
      <vt:lpstr>Bootcamp Background – AI-enabled Analytics</vt:lpstr>
      <vt:lpstr>Bootcamp Background – AI-enabled Analytics</vt:lpstr>
      <vt:lpstr>Bootcamp Objectives and Daily Agenda</vt:lpstr>
      <vt:lpstr>Bootcamp Logistics and Content Access</vt:lpstr>
      <vt:lpstr>Instructors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 (AI)-enabled Analytics Bootcamp</dc:title>
  <dc:creator>Samtani, Sagar</dc:creator>
  <cp:lastModifiedBy>Samtani, Sagar</cp:lastModifiedBy>
  <cp:revision>4</cp:revision>
  <dcterms:created xsi:type="dcterms:W3CDTF">2022-05-25T13:15:34Z</dcterms:created>
  <dcterms:modified xsi:type="dcterms:W3CDTF">2022-05-26T23:44:57Z</dcterms:modified>
</cp:coreProperties>
</file>