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12" r:id="rId3"/>
    <p:sldId id="299" r:id="rId4"/>
    <p:sldId id="257" r:id="rId5"/>
    <p:sldId id="263" r:id="rId6"/>
    <p:sldId id="275" r:id="rId7"/>
    <p:sldId id="297" r:id="rId8"/>
    <p:sldId id="276" r:id="rId9"/>
    <p:sldId id="259" r:id="rId10"/>
    <p:sldId id="304" r:id="rId11"/>
    <p:sldId id="283" r:id="rId12"/>
    <p:sldId id="278" r:id="rId13"/>
    <p:sldId id="284" r:id="rId14"/>
    <p:sldId id="285" r:id="rId15"/>
    <p:sldId id="289" r:id="rId16"/>
    <p:sldId id="286" r:id="rId17"/>
    <p:sldId id="288" r:id="rId18"/>
    <p:sldId id="294" r:id="rId19"/>
    <p:sldId id="292" r:id="rId20"/>
    <p:sldId id="291" r:id="rId21"/>
    <p:sldId id="293" r:id="rId22"/>
    <p:sldId id="298" r:id="rId23"/>
    <p:sldId id="277" r:id="rId24"/>
    <p:sldId id="310" r:id="rId25"/>
    <p:sldId id="315" r:id="rId26"/>
    <p:sldId id="309" r:id="rId27"/>
    <p:sldId id="290" r:id="rId28"/>
    <p:sldId id="314" r:id="rId29"/>
    <p:sldId id="300" r:id="rId30"/>
    <p:sldId id="271" r:id="rId31"/>
    <p:sldId id="270" r:id="rId32"/>
    <p:sldId id="272" r:id="rId33"/>
    <p:sldId id="305" r:id="rId34"/>
    <p:sldId id="279" r:id="rId35"/>
    <p:sldId id="280" r:id="rId36"/>
    <p:sldId id="321" r:id="rId37"/>
    <p:sldId id="281" r:id="rId38"/>
    <p:sldId id="325" r:id="rId39"/>
    <p:sldId id="326" r:id="rId40"/>
    <p:sldId id="324" r:id="rId41"/>
    <p:sldId id="301" r:id="rId42"/>
    <p:sldId id="308" r:id="rId43"/>
    <p:sldId id="320" r:id="rId44"/>
    <p:sldId id="306" r:id="rId45"/>
    <p:sldId id="26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autoAdjust="0"/>
    <p:restoredTop sz="90327" autoAdjust="0"/>
  </p:normalViewPr>
  <p:slideViewPr>
    <p:cSldViewPr snapToGrid="0">
      <p:cViewPr varScale="1">
        <p:scale>
          <a:sx n="137" d="100"/>
          <a:sy n="137" d="100"/>
        </p:scale>
        <p:origin x="1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F22F0-DBFF-4BE4-A72C-23E72A523798}"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US"/>
        </a:p>
      </dgm:t>
    </dgm:pt>
    <dgm:pt modelId="{3A40E054-8B32-4327-B324-D3AE7F0DFAC2}">
      <dgm:prSet phldrT="[Text]" custT="1"/>
      <dgm:spPr/>
      <dgm:t>
        <a:bodyPr/>
        <a:lstStyle/>
        <a:p>
          <a:pPr algn="ctr"/>
          <a:r>
            <a:rPr lang="en-US" sz="2400" b="0" i="0" dirty="0">
              <a:latin typeface="Arial Narrow" panose="020B0604020202020204" pitchFamily="34" charset="0"/>
              <a:cs typeface="Arial Narrow" panose="020B0604020202020204" pitchFamily="34" charset="0"/>
            </a:rPr>
            <a:t>Phase 1: Data Collection and Aggregation</a:t>
          </a:r>
        </a:p>
      </dgm:t>
    </dgm:pt>
    <dgm:pt modelId="{897515D1-9D6B-4F6E-816C-5E88F960C134}" type="parTrans" cxnId="{E650BDD4-B7B0-474B-A64E-E5D43F863A3B}">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103F8FEF-62EE-4B4F-B659-BFB8625676B8}" type="sibTrans" cxnId="{E650BDD4-B7B0-474B-A64E-E5D43F863A3B}">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9FE884A2-BFFA-48C3-851E-FBF9331598FD}">
      <dgm:prSet phldrT="[Text]" custT="1"/>
      <dgm:spPr/>
      <dgm:t>
        <a:bodyPr/>
        <a:lstStyle/>
        <a:p>
          <a:pPr algn="ctr"/>
          <a:r>
            <a:rPr lang="en-US" sz="1600" b="1" i="0" dirty="0">
              <a:latin typeface="Arial Narrow" panose="020B0604020202020204" pitchFamily="34" charset="0"/>
              <a:cs typeface="Arial Narrow" panose="020B0604020202020204" pitchFamily="34" charset="0"/>
            </a:rPr>
            <a:t>Description:</a:t>
          </a:r>
          <a:r>
            <a:rPr lang="en-US" sz="1600" b="0" i="0" dirty="0">
              <a:latin typeface="Arial Narrow" panose="020B0604020202020204" pitchFamily="34" charset="0"/>
              <a:cs typeface="Arial Narrow" panose="020B0604020202020204" pitchFamily="34" charset="0"/>
            </a:rPr>
            <a:t> Collect data from various source(s) based on domain need and/or business understanding</a:t>
          </a:r>
        </a:p>
      </dgm:t>
    </dgm:pt>
    <dgm:pt modelId="{A02FD60B-0530-4EF6-8696-F0804773DFCD}" type="parTrans" cxnId="{2C59C2CA-AD64-451B-9965-1146D37F9F66}">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B3AE5E6D-0FBE-4230-BA4E-95BC3CF4D079}" type="sibTrans" cxnId="{2C59C2CA-AD64-451B-9965-1146D37F9F66}">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EDD14E1D-0F9E-455A-849E-10202B325F0C}">
      <dgm:prSet phldrT="[Text]" custT="1"/>
      <dgm:spPr/>
      <dgm:t>
        <a:bodyPr/>
        <a:lstStyle/>
        <a:p>
          <a:pPr algn="ctr"/>
          <a:r>
            <a:rPr lang="en-US" sz="2400" b="0" i="0" dirty="0">
              <a:latin typeface="Arial Narrow" panose="020B0604020202020204" pitchFamily="34" charset="0"/>
              <a:cs typeface="Arial Narrow" panose="020B0604020202020204" pitchFamily="34" charset="0"/>
            </a:rPr>
            <a:t>Phase 2: Data Extraction and Representation</a:t>
          </a:r>
        </a:p>
      </dgm:t>
    </dgm:pt>
    <dgm:pt modelId="{C3360B88-AEF8-46A0-9CCD-9B17FCA73D2B}" type="parTrans" cxnId="{C1056435-3694-49AE-8E24-B4A7048C7B0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FE965AA4-BA06-4FF7-858A-889177B6CE76}" type="sibTrans" cxnId="{C1056435-3694-49AE-8E24-B4A7048C7B0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D0CCDC00-2F1F-41EC-AD71-D1A4F08A2A4F}">
      <dgm:prSet phldrT="[Text]" custT="1"/>
      <dgm:spPr/>
      <dgm:t>
        <a:bodyPr/>
        <a:lstStyle/>
        <a:p>
          <a:pPr algn="ctr"/>
          <a:r>
            <a:rPr lang="en-US" sz="1600" b="1" i="0" dirty="0">
              <a:latin typeface="Arial Narrow" panose="020B0604020202020204" pitchFamily="34" charset="0"/>
              <a:cs typeface="Arial Narrow" panose="020B0604020202020204" pitchFamily="34" charset="0"/>
            </a:rPr>
            <a:t>Description: </a:t>
          </a:r>
          <a:r>
            <a:rPr lang="en-US" sz="1600" b="0" i="0" dirty="0">
              <a:latin typeface="Arial Narrow" panose="020B0604020202020204" pitchFamily="34" charset="0"/>
              <a:cs typeface="Arial Narrow" panose="020B0604020202020204" pitchFamily="34" charset="0"/>
            </a:rPr>
            <a:t>Pre-process collected data and structure (represent) data for analysis</a:t>
          </a:r>
        </a:p>
      </dgm:t>
    </dgm:pt>
    <dgm:pt modelId="{2C6945EF-4591-43A6-AD7A-B19C4859A2D3}" type="parTrans" cxnId="{A8D5390C-021F-4644-84D4-B402B608BC23}">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EBA7D93A-09AC-40BF-9561-70923A6ED5DB}" type="sibTrans" cxnId="{A8D5390C-021F-4644-84D4-B402B608BC23}">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413457A2-144E-4273-A0DA-69C987D45995}">
      <dgm:prSet phldrT="[Text]" custT="1"/>
      <dgm:spPr/>
      <dgm:t>
        <a:bodyPr/>
        <a:lstStyle/>
        <a:p>
          <a:pPr algn="ctr"/>
          <a:r>
            <a:rPr lang="en-US" sz="1600" b="1" i="0" dirty="0">
              <a:latin typeface="Arial Narrow" panose="020B0604020202020204" pitchFamily="34" charset="0"/>
              <a:cs typeface="Arial Narrow" panose="020B0604020202020204" pitchFamily="34" charset="0"/>
            </a:rPr>
            <a:t>Approaches: </a:t>
          </a:r>
          <a:r>
            <a:rPr lang="en-US" sz="1600" b="0" i="0" dirty="0">
              <a:latin typeface="Arial Narrow" panose="020B0604020202020204" pitchFamily="34" charset="0"/>
              <a:cs typeface="Arial Narrow" panose="020B0604020202020204" pitchFamily="34" charset="0"/>
            </a:rPr>
            <a:t>summary statistics, feature extraction, cleaning, imputation…</a:t>
          </a:r>
        </a:p>
      </dgm:t>
    </dgm:pt>
    <dgm:pt modelId="{2EE8B061-C6F2-4317-8929-6BDD7609EFD1}" type="parTrans" cxnId="{80813BC3-E583-487F-8E82-BDA728BB6F70}">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496D8668-19CF-480D-980B-DE9681D5BC47}" type="sibTrans" cxnId="{80813BC3-E583-487F-8E82-BDA728BB6F70}">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980FA4DE-E0FE-4382-B376-FBFA484DF815}">
      <dgm:prSet phldrT="[Text]" custT="1"/>
      <dgm:spPr/>
      <dgm:t>
        <a:bodyPr/>
        <a:lstStyle/>
        <a:p>
          <a:pPr algn="ctr"/>
          <a:r>
            <a:rPr lang="en-US" sz="2400" b="0" i="0" dirty="0">
              <a:latin typeface="Arial Narrow" panose="020B0604020202020204" pitchFamily="34" charset="0"/>
              <a:cs typeface="Arial Narrow" panose="020B0604020202020204" pitchFamily="34" charset="0"/>
            </a:rPr>
            <a:t>Phase 3: Analytics</a:t>
          </a:r>
        </a:p>
      </dgm:t>
    </dgm:pt>
    <dgm:pt modelId="{D66799F6-D9FA-4D87-B40D-DB32D06D43FF}" type="parTrans" cxnId="{854B4E9E-A7EB-479C-B140-1DA8A8D1DB95}">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DDAE1BA2-1850-4C9F-A907-AA2BC28883B0}" type="sibTrans" cxnId="{854B4E9E-A7EB-479C-B140-1DA8A8D1DB95}">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A17C9B37-257E-4247-80D8-46ED7FCD8AD4}">
      <dgm:prSet phldrT="[Text]" custT="1"/>
      <dgm:spPr/>
      <dgm:t>
        <a:bodyPr/>
        <a:lstStyle/>
        <a:p>
          <a:pPr algn="ctr"/>
          <a:r>
            <a:rPr lang="en-US" sz="1600" b="1" i="0" dirty="0">
              <a:latin typeface="Arial Narrow" panose="020B0604020202020204" pitchFamily="34" charset="0"/>
              <a:cs typeface="Arial Narrow" panose="020B0604020202020204" pitchFamily="34" charset="0"/>
            </a:rPr>
            <a:t>Description: </a:t>
          </a:r>
          <a:r>
            <a:rPr lang="en-US" sz="1600" b="0" i="0" dirty="0">
              <a:latin typeface="Arial Narrow" panose="020B0604020202020204" pitchFamily="34" charset="0"/>
              <a:cs typeface="Arial Narrow" panose="020B0604020202020204" pitchFamily="34" charset="0"/>
            </a:rPr>
            <a:t>Analyze collected data to produce relevant and actionable insights</a:t>
          </a:r>
        </a:p>
      </dgm:t>
    </dgm:pt>
    <dgm:pt modelId="{9BE23A85-4826-465A-B836-C0B86C5B268B}" type="parTrans" cxnId="{CF311527-B745-4956-BE58-04BE3BB0C99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605F94D3-DE9C-41BF-8F5F-311A3163A756}" type="sibTrans" cxnId="{CF311527-B745-4956-BE58-04BE3BB0C99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BA97E36A-7395-4EB8-9B7D-0FB47672535E}">
      <dgm:prSet phldrT="[Text]" custT="1"/>
      <dgm:spPr/>
      <dgm:t>
        <a:bodyPr/>
        <a:lstStyle/>
        <a:p>
          <a:pPr algn="ctr"/>
          <a:r>
            <a:rPr lang="en-US" sz="1600" b="1" i="0" dirty="0">
              <a:latin typeface="Arial Narrow" panose="020B0604020202020204" pitchFamily="34" charset="0"/>
              <a:cs typeface="Arial Narrow" panose="020B0604020202020204" pitchFamily="34" charset="0"/>
            </a:rPr>
            <a:t>Approaches:</a:t>
          </a:r>
          <a:r>
            <a:rPr lang="en-US" sz="1600" b="0" i="0" dirty="0">
              <a:latin typeface="Arial Narrow" panose="020B0604020202020204" pitchFamily="34" charset="0"/>
              <a:cs typeface="Arial Narrow" panose="020B0604020202020204" pitchFamily="34" charset="0"/>
            </a:rPr>
            <a:t> Machine learning, deep learning, text analytics, network science, entity matching, IR </a:t>
          </a:r>
        </a:p>
      </dgm:t>
    </dgm:pt>
    <dgm:pt modelId="{1A12FF54-5A59-4A34-9ABB-45C096DD015E}" type="parTrans" cxnId="{A8D7CCF4-089D-40D5-AB55-E77E21DB667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69A5433D-6B5E-40FA-9EFB-23C2DC233AC6}" type="sibTrans" cxnId="{A8D7CCF4-089D-40D5-AB55-E77E21DB667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C9309AD7-CE58-4AD6-B42D-5FEC8C0BD137}">
      <dgm:prSet phldrT="[Text]" custT="1"/>
      <dgm:spPr/>
      <dgm:t>
        <a:bodyPr/>
        <a:lstStyle/>
        <a:p>
          <a:pPr algn="ctr"/>
          <a:r>
            <a:rPr lang="en-US" sz="2400" b="0" i="0" dirty="0">
              <a:latin typeface="Arial Narrow" panose="020B0604020202020204" pitchFamily="34" charset="0"/>
              <a:cs typeface="Arial Narrow" panose="020B0604020202020204" pitchFamily="34" charset="0"/>
            </a:rPr>
            <a:t>Phase 4: Visualization and Presentation</a:t>
          </a:r>
        </a:p>
      </dgm:t>
    </dgm:pt>
    <dgm:pt modelId="{39D056B9-7864-4E9F-BF42-CC7DD1F3B4A5}" type="parTrans" cxnId="{1843D88E-0FD1-48C1-B86D-4A5F5138BF7E}">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0D4F4BF7-0F69-4181-A903-F9CE24411DBF}" type="sibTrans" cxnId="{1843D88E-0FD1-48C1-B86D-4A5F5138BF7E}">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0D43DA75-0500-4C59-8B89-DBB518D3B461}">
      <dgm:prSet phldrT="[Text]" custT="1"/>
      <dgm:spPr/>
      <dgm:t>
        <a:bodyPr/>
        <a:lstStyle/>
        <a:p>
          <a:pPr algn="ctr"/>
          <a:r>
            <a:rPr lang="en-US" sz="1600" b="1" i="0" dirty="0">
              <a:latin typeface="Arial Narrow" panose="020B0604020202020204" pitchFamily="34" charset="0"/>
              <a:cs typeface="Arial Narrow" panose="020B0604020202020204" pitchFamily="34" charset="0"/>
            </a:rPr>
            <a:t>Approaches: </a:t>
          </a:r>
          <a:r>
            <a:rPr lang="en-US" sz="1600" b="0" i="0" dirty="0">
              <a:latin typeface="Arial Narrow" panose="020B0604020202020204" pitchFamily="34" charset="0"/>
              <a:cs typeface="Arial Narrow" panose="020B0604020202020204" pitchFamily="34" charset="0"/>
            </a:rPr>
            <a:t>Visualizations, dashboards, web front-ends, HCI</a:t>
          </a:r>
        </a:p>
      </dgm:t>
    </dgm:pt>
    <dgm:pt modelId="{A901043C-4DC6-4098-A0FD-5B34739918B0}" type="parTrans" cxnId="{686B32A0-58C1-4C72-B7B8-DB3C6CD7ADF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A8679A1D-58E6-4D10-817E-672E2A19EC73}" type="sibTrans" cxnId="{686B32A0-58C1-4C72-B7B8-DB3C6CD7ADF2}">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1687B804-8948-4D63-B8FF-3CB5CDFDFAA6}">
      <dgm:prSet phldrT="[Text]" custT="1"/>
      <dgm:spPr/>
      <dgm:t>
        <a:bodyPr/>
        <a:lstStyle/>
        <a:p>
          <a:pPr algn="ctr"/>
          <a:r>
            <a:rPr lang="en-US" sz="1600" b="1" i="0" dirty="0">
              <a:latin typeface="Arial Narrow" panose="020B0604020202020204" pitchFamily="34" charset="0"/>
              <a:cs typeface="Arial Narrow" panose="020B0604020202020204" pitchFamily="34" charset="0"/>
            </a:rPr>
            <a:t>Description: </a:t>
          </a:r>
          <a:r>
            <a:rPr lang="en-US" sz="1600" b="0" i="0" dirty="0">
              <a:latin typeface="Arial Narrow" panose="020B0604020202020204" pitchFamily="34" charset="0"/>
              <a:cs typeface="Arial Narrow" panose="020B0604020202020204" pitchFamily="34" charset="0"/>
            </a:rPr>
            <a:t>Present data and analytics results to facilitate decision making</a:t>
          </a:r>
        </a:p>
      </dgm:t>
    </dgm:pt>
    <dgm:pt modelId="{0CC40215-5849-49EF-B578-FD83438C1791}" type="parTrans" cxnId="{37845996-2E1D-4A32-9045-8EADC9AFE11F}">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5DC2DA05-5060-42A2-91D0-809DB0D3A9EE}" type="sibTrans" cxnId="{37845996-2E1D-4A32-9045-8EADC9AFE11F}">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F6066FD1-BA0F-46AE-A575-66BF2EE3A366}">
      <dgm:prSet phldrT="[Text]" custT="1"/>
      <dgm:spPr/>
      <dgm:t>
        <a:bodyPr/>
        <a:lstStyle/>
        <a:p>
          <a:pPr algn="ctr"/>
          <a:r>
            <a:rPr lang="en-US" sz="1600" b="1" i="0" dirty="0">
              <a:latin typeface="Arial Narrow" panose="020B0604020202020204" pitchFamily="34" charset="0"/>
              <a:cs typeface="Arial Narrow" panose="020B0604020202020204" pitchFamily="34" charset="0"/>
            </a:rPr>
            <a:t>Approaches:</a:t>
          </a:r>
          <a:r>
            <a:rPr lang="en-US" sz="1600" b="0" i="0" dirty="0">
              <a:latin typeface="Arial Narrow" panose="020B0604020202020204" pitchFamily="34" charset="0"/>
              <a:cs typeface="Arial Narrow" panose="020B0604020202020204" pitchFamily="34" charset="0"/>
            </a:rPr>
            <a:t> APIs, web crawling, simple downloads, data warehouse querying</a:t>
          </a:r>
        </a:p>
      </dgm:t>
    </dgm:pt>
    <dgm:pt modelId="{7D1CB419-9FC7-4D92-B6B3-D01667EE00B9}" type="parTrans" cxnId="{DF311C20-BA0B-43DE-AA6A-96A184D11094}">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2451E21D-3C86-4993-B9F3-22DE814EDFD4}" type="sibTrans" cxnId="{DF311C20-BA0B-43DE-AA6A-96A184D11094}">
      <dgm:prSet/>
      <dgm:spPr/>
      <dgm:t>
        <a:bodyPr/>
        <a:lstStyle/>
        <a:p>
          <a:pPr algn="ctr"/>
          <a:endParaRPr lang="en-US" sz="1800" b="0" i="0">
            <a:latin typeface="Arial Narrow" panose="020B0604020202020204" pitchFamily="34" charset="0"/>
            <a:cs typeface="Arial Narrow" panose="020B0604020202020204" pitchFamily="34" charset="0"/>
          </a:endParaRPr>
        </a:p>
      </dgm:t>
    </dgm:pt>
    <dgm:pt modelId="{301A307A-8D61-46F4-84B7-FE771809E101}" type="pres">
      <dgm:prSet presAssocID="{998F22F0-DBFF-4BE4-A72C-23E72A523798}" presName="diagram" presStyleCnt="0">
        <dgm:presLayoutVars>
          <dgm:chPref val="1"/>
          <dgm:dir/>
          <dgm:animOne val="branch"/>
          <dgm:animLvl val="lvl"/>
          <dgm:resizeHandles/>
        </dgm:presLayoutVars>
      </dgm:prSet>
      <dgm:spPr/>
    </dgm:pt>
    <dgm:pt modelId="{040E4825-9987-4DA2-8C4B-D92936E9CA9A}" type="pres">
      <dgm:prSet presAssocID="{3A40E054-8B32-4327-B324-D3AE7F0DFAC2}" presName="root" presStyleCnt="0"/>
      <dgm:spPr/>
    </dgm:pt>
    <dgm:pt modelId="{D4932849-CDE6-4D5E-8418-88BF9BB8B069}" type="pres">
      <dgm:prSet presAssocID="{3A40E054-8B32-4327-B324-D3AE7F0DFAC2}" presName="rootComposite" presStyleCnt="0"/>
      <dgm:spPr/>
    </dgm:pt>
    <dgm:pt modelId="{51F090B9-7F69-4A73-9032-3AABE4DE0EE5}" type="pres">
      <dgm:prSet presAssocID="{3A40E054-8B32-4327-B324-D3AE7F0DFAC2}" presName="rootText" presStyleLbl="node1" presStyleIdx="0" presStyleCnt="4"/>
      <dgm:spPr/>
    </dgm:pt>
    <dgm:pt modelId="{B3BE59AD-86A5-4936-A99A-A2C44628EA41}" type="pres">
      <dgm:prSet presAssocID="{3A40E054-8B32-4327-B324-D3AE7F0DFAC2}" presName="rootConnector" presStyleLbl="node1" presStyleIdx="0" presStyleCnt="4"/>
      <dgm:spPr/>
    </dgm:pt>
    <dgm:pt modelId="{B46A91FD-1A3E-4816-BB8F-7207BEF116A8}" type="pres">
      <dgm:prSet presAssocID="{3A40E054-8B32-4327-B324-D3AE7F0DFAC2}" presName="childShape" presStyleCnt="0"/>
      <dgm:spPr/>
    </dgm:pt>
    <dgm:pt modelId="{227FD099-A9C9-4810-9ADC-45EAEB6880BE}" type="pres">
      <dgm:prSet presAssocID="{A02FD60B-0530-4EF6-8696-F0804773DFCD}" presName="Name13" presStyleLbl="parChTrans1D2" presStyleIdx="0" presStyleCnt="8"/>
      <dgm:spPr/>
    </dgm:pt>
    <dgm:pt modelId="{57F902EC-8EE7-4A9C-BE46-D614E4977E5F}" type="pres">
      <dgm:prSet presAssocID="{9FE884A2-BFFA-48C3-851E-FBF9331598FD}" presName="childText" presStyleLbl="bgAcc1" presStyleIdx="0" presStyleCnt="8">
        <dgm:presLayoutVars>
          <dgm:bulletEnabled val="1"/>
        </dgm:presLayoutVars>
      </dgm:prSet>
      <dgm:spPr/>
    </dgm:pt>
    <dgm:pt modelId="{E2D2CE49-732A-4DA6-83D5-A10C10B8F5F5}" type="pres">
      <dgm:prSet presAssocID="{7D1CB419-9FC7-4D92-B6B3-D01667EE00B9}" presName="Name13" presStyleLbl="parChTrans1D2" presStyleIdx="1" presStyleCnt="8"/>
      <dgm:spPr/>
    </dgm:pt>
    <dgm:pt modelId="{9D870805-6E6F-403F-9194-D97F462CC35A}" type="pres">
      <dgm:prSet presAssocID="{F6066FD1-BA0F-46AE-A575-66BF2EE3A366}" presName="childText" presStyleLbl="bgAcc1" presStyleIdx="1" presStyleCnt="8">
        <dgm:presLayoutVars>
          <dgm:bulletEnabled val="1"/>
        </dgm:presLayoutVars>
      </dgm:prSet>
      <dgm:spPr/>
    </dgm:pt>
    <dgm:pt modelId="{DF71571E-100C-4058-9C48-ACFEC2C9B0D0}" type="pres">
      <dgm:prSet presAssocID="{EDD14E1D-0F9E-455A-849E-10202B325F0C}" presName="root" presStyleCnt="0"/>
      <dgm:spPr/>
    </dgm:pt>
    <dgm:pt modelId="{6D2E0A6B-37FD-403D-B635-EC24D8E97421}" type="pres">
      <dgm:prSet presAssocID="{EDD14E1D-0F9E-455A-849E-10202B325F0C}" presName="rootComposite" presStyleCnt="0"/>
      <dgm:spPr/>
    </dgm:pt>
    <dgm:pt modelId="{4D8C95D0-B609-47AB-B939-D5F1B65E2BE3}" type="pres">
      <dgm:prSet presAssocID="{EDD14E1D-0F9E-455A-849E-10202B325F0C}" presName="rootText" presStyleLbl="node1" presStyleIdx="1" presStyleCnt="4"/>
      <dgm:spPr/>
    </dgm:pt>
    <dgm:pt modelId="{B77CFA7A-634B-4A24-9D6B-C7482A6EB04C}" type="pres">
      <dgm:prSet presAssocID="{EDD14E1D-0F9E-455A-849E-10202B325F0C}" presName="rootConnector" presStyleLbl="node1" presStyleIdx="1" presStyleCnt="4"/>
      <dgm:spPr/>
    </dgm:pt>
    <dgm:pt modelId="{AAEEC9B5-2984-4AF3-AC04-F801781353C7}" type="pres">
      <dgm:prSet presAssocID="{EDD14E1D-0F9E-455A-849E-10202B325F0C}" presName="childShape" presStyleCnt="0"/>
      <dgm:spPr/>
    </dgm:pt>
    <dgm:pt modelId="{33556760-3AD5-4333-936D-254C89F17704}" type="pres">
      <dgm:prSet presAssocID="{2C6945EF-4591-43A6-AD7A-B19C4859A2D3}" presName="Name13" presStyleLbl="parChTrans1D2" presStyleIdx="2" presStyleCnt="8"/>
      <dgm:spPr/>
    </dgm:pt>
    <dgm:pt modelId="{4F4CA90F-04FB-4276-B6AA-A325A39BB487}" type="pres">
      <dgm:prSet presAssocID="{D0CCDC00-2F1F-41EC-AD71-D1A4F08A2A4F}" presName="childText" presStyleLbl="bgAcc1" presStyleIdx="2" presStyleCnt="8">
        <dgm:presLayoutVars>
          <dgm:bulletEnabled val="1"/>
        </dgm:presLayoutVars>
      </dgm:prSet>
      <dgm:spPr/>
    </dgm:pt>
    <dgm:pt modelId="{2DAA9908-221A-4C15-8E88-687F591E059B}" type="pres">
      <dgm:prSet presAssocID="{2EE8B061-C6F2-4317-8929-6BDD7609EFD1}" presName="Name13" presStyleLbl="parChTrans1D2" presStyleIdx="3" presStyleCnt="8"/>
      <dgm:spPr/>
    </dgm:pt>
    <dgm:pt modelId="{2BF2E7FA-1E9C-4BF3-A17F-12D8EE4E78CF}" type="pres">
      <dgm:prSet presAssocID="{413457A2-144E-4273-A0DA-69C987D45995}" presName="childText" presStyleLbl="bgAcc1" presStyleIdx="3" presStyleCnt="8">
        <dgm:presLayoutVars>
          <dgm:bulletEnabled val="1"/>
        </dgm:presLayoutVars>
      </dgm:prSet>
      <dgm:spPr/>
    </dgm:pt>
    <dgm:pt modelId="{E5B0CF9F-2FA8-4843-8301-63A029763A56}" type="pres">
      <dgm:prSet presAssocID="{980FA4DE-E0FE-4382-B376-FBFA484DF815}" presName="root" presStyleCnt="0"/>
      <dgm:spPr/>
    </dgm:pt>
    <dgm:pt modelId="{C546C38A-34A9-4324-9412-78B0370BAF16}" type="pres">
      <dgm:prSet presAssocID="{980FA4DE-E0FE-4382-B376-FBFA484DF815}" presName="rootComposite" presStyleCnt="0"/>
      <dgm:spPr/>
    </dgm:pt>
    <dgm:pt modelId="{013403CA-E0CA-4D7B-B852-C4441295D0A4}" type="pres">
      <dgm:prSet presAssocID="{980FA4DE-E0FE-4382-B376-FBFA484DF815}" presName="rootText" presStyleLbl="node1" presStyleIdx="2" presStyleCnt="4"/>
      <dgm:spPr/>
    </dgm:pt>
    <dgm:pt modelId="{E6881602-A4A8-4228-AD65-A4743808E2EE}" type="pres">
      <dgm:prSet presAssocID="{980FA4DE-E0FE-4382-B376-FBFA484DF815}" presName="rootConnector" presStyleLbl="node1" presStyleIdx="2" presStyleCnt="4"/>
      <dgm:spPr/>
    </dgm:pt>
    <dgm:pt modelId="{EC8D0D39-B16F-41E5-934D-11DF7252432B}" type="pres">
      <dgm:prSet presAssocID="{980FA4DE-E0FE-4382-B376-FBFA484DF815}" presName="childShape" presStyleCnt="0"/>
      <dgm:spPr/>
    </dgm:pt>
    <dgm:pt modelId="{96D1AE0D-3127-4C11-A30A-79293E3C38AF}" type="pres">
      <dgm:prSet presAssocID="{9BE23A85-4826-465A-B836-C0B86C5B268B}" presName="Name13" presStyleLbl="parChTrans1D2" presStyleIdx="4" presStyleCnt="8"/>
      <dgm:spPr/>
    </dgm:pt>
    <dgm:pt modelId="{D71D765F-75CA-4ADC-82EE-F623B437719B}" type="pres">
      <dgm:prSet presAssocID="{A17C9B37-257E-4247-80D8-46ED7FCD8AD4}" presName="childText" presStyleLbl="bgAcc1" presStyleIdx="4" presStyleCnt="8">
        <dgm:presLayoutVars>
          <dgm:bulletEnabled val="1"/>
        </dgm:presLayoutVars>
      </dgm:prSet>
      <dgm:spPr/>
    </dgm:pt>
    <dgm:pt modelId="{4808E9DB-8C57-45A3-B5A1-92E5C3CFA427}" type="pres">
      <dgm:prSet presAssocID="{1A12FF54-5A59-4A34-9ABB-45C096DD015E}" presName="Name13" presStyleLbl="parChTrans1D2" presStyleIdx="5" presStyleCnt="8"/>
      <dgm:spPr/>
    </dgm:pt>
    <dgm:pt modelId="{17D8615A-CA71-4E4E-B183-036627BCD955}" type="pres">
      <dgm:prSet presAssocID="{BA97E36A-7395-4EB8-9B7D-0FB47672535E}" presName="childText" presStyleLbl="bgAcc1" presStyleIdx="5" presStyleCnt="8">
        <dgm:presLayoutVars>
          <dgm:bulletEnabled val="1"/>
        </dgm:presLayoutVars>
      </dgm:prSet>
      <dgm:spPr/>
    </dgm:pt>
    <dgm:pt modelId="{7E7327DB-798B-447F-B683-70F6D01CCCD3}" type="pres">
      <dgm:prSet presAssocID="{C9309AD7-CE58-4AD6-B42D-5FEC8C0BD137}" presName="root" presStyleCnt="0"/>
      <dgm:spPr/>
    </dgm:pt>
    <dgm:pt modelId="{D6D1F2D1-33C4-480B-9AA8-A84EE873AC4C}" type="pres">
      <dgm:prSet presAssocID="{C9309AD7-CE58-4AD6-B42D-5FEC8C0BD137}" presName="rootComposite" presStyleCnt="0"/>
      <dgm:spPr/>
    </dgm:pt>
    <dgm:pt modelId="{E0C343E3-0A3D-4A94-AB91-D1C1D2F83846}" type="pres">
      <dgm:prSet presAssocID="{C9309AD7-CE58-4AD6-B42D-5FEC8C0BD137}" presName="rootText" presStyleLbl="node1" presStyleIdx="3" presStyleCnt="4"/>
      <dgm:spPr/>
    </dgm:pt>
    <dgm:pt modelId="{F3B81A53-B4DE-4076-898F-ACC0A554AD12}" type="pres">
      <dgm:prSet presAssocID="{C9309AD7-CE58-4AD6-B42D-5FEC8C0BD137}" presName="rootConnector" presStyleLbl="node1" presStyleIdx="3" presStyleCnt="4"/>
      <dgm:spPr/>
    </dgm:pt>
    <dgm:pt modelId="{2AAB219D-F39F-429E-97F5-2813CB75D21B}" type="pres">
      <dgm:prSet presAssocID="{C9309AD7-CE58-4AD6-B42D-5FEC8C0BD137}" presName="childShape" presStyleCnt="0"/>
      <dgm:spPr/>
    </dgm:pt>
    <dgm:pt modelId="{72212B7C-E52D-40CE-BDA8-4A75F18A6CE5}" type="pres">
      <dgm:prSet presAssocID="{0CC40215-5849-49EF-B578-FD83438C1791}" presName="Name13" presStyleLbl="parChTrans1D2" presStyleIdx="6" presStyleCnt="8"/>
      <dgm:spPr/>
    </dgm:pt>
    <dgm:pt modelId="{D8F13889-933F-47B0-9A07-EB406D6EE57B}" type="pres">
      <dgm:prSet presAssocID="{1687B804-8948-4D63-B8FF-3CB5CDFDFAA6}" presName="childText" presStyleLbl="bgAcc1" presStyleIdx="6" presStyleCnt="8">
        <dgm:presLayoutVars>
          <dgm:bulletEnabled val="1"/>
        </dgm:presLayoutVars>
      </dgm:prSet>
      <dgm:spPr/>
    </dgm:pt>
    <dgm:pt modelId="{43D7BAA5-A739-4434-AD15-D544874D713D}" type="pres">
      <dgm:prSet presAssocID="{A901043C-4DC6-4098-A0FD-5B34739918B0}" presName="Name13" presStyleLbl="parChTrans1D2" presStyleIdx="7" presStyleCnt="8"/>
      <dgm:spPr/>
    </dgm:pt>
    <dgm:pt modelId="{7E8D9246-D0D8-4884-97ED-7EAB79D085B2}" type="pres">
      <dgm:prSet presAssocID="{0D43DA75-0500-4C59-8B89-DBB518D3B461}" presName="childText" presStyleLbl="bgAcc1" presStyleIdx="7" presStyleCnt="8">
        <dgm:presLayoutVars>
          <dgm:bulletEnabled val="1"/>
        </dgm:presLayoutVars>
      </dgm:prSet>
      <dgm:spPr/>
    </dgm:pt>
  </dgm:ptLst>
  <dgm:cxnLst>
    <dgm:cxn modelId="{A8D5390C-021F-4644-84D4-B402B608BC23}" srcId="{EDD14E1D-0F9E-455A-849E-10202B325F0C}" destId="{D0CCDC00-2F1F-41EC-AD71-D1A4F08A2A4F}" srcOrd="0" destOrd="0" parTransId="{2C6945EF-4591-43A6-AD7A-B19C4859A2D3}" sibTransId="{EBA7D93A-09AC-40BF-9561-70923A6ED5DB}"/>
    <dgm:cxn modelId="{D47B9811-053A-4B10-9BDC-051CC83943D3}" type="presOf" srcId="{2EE8B061-C6F2-4317-8929-6BDD7609EFD1}" destId="{2DAA9908-221A-4C15-8E88-687F591E059B}" srcOrd="0" destOrd="0" presId="urn:microsoft.com/office/officeart/2005/8/layout/hierarchy3"/>
    <dgm:cxn modelId="{1442511A-C1B4-4FB2-AD5E-B3D6A11CC992}" type="presOf" srcId="{F6066FD1-BA0F-46AE-A575-66BF2EE3A366}" destId="{9D870805-6E6F-403F-9194-D97F462CC35A}" srcOrd="0" destOrd="0" presId="urn:microsoft.com/office/officeart/2005/8/layout/hierarchy3"/>
    <dgm:cxn modelId="{DF311C20-BA0B-43DE-AA6A-96A184D11094}" srcId="{3A40E054-8B32-4327-B324-D3AE7F0DFAC2}" destId="{F6066FD1-BA0F-46AE-A575-66BF2EE3A366}" srcOrd="1" destOrd="0" parTransId="{7D1CB419-9FC7-4D92-B6B3-D01667EE00B9}" sibTransId="{2451E21D-3C86-4993-B9F3-22DE814EDFD4}"/>
    <dgm:cxn modelId="{F3003922-206A-430E-905E-0B87E4B2AC62}" type="presOf" srcId="{413457A2-144E-4273-A0DA-69C987D45995}" destId="{2BF2E7FA-1E9C-4BF3-A17F-12D8EE4E78CF}" srcOrd="0" destOrd="0" presId="urn:microsoft.com/office/officeart/2005/8/layout/hierarchy3"/>
    <dgm:cxn modelId="{CF311527-B745-4956-BE58-04BE3BB0C992}" srcId="{980FA4DE-E0FE-4382-B376-FBFA484DF815}" destId="{A17C9B37-257E-4247-80D8-46ED7FCD8AD4}" srcOrd="0" destOrd="0" parTransId="{9BE23A85-4826-465A-B836-C0B86C5B268B}" sibTransId="{605F94D3-DE9C-41BF-8F5F-311A3163A756}"/>
    <dgm:cxn modelId="{7F54D632-F310-465F-9EF7-6E4C0BFE5444}" type="presOf" srcId="{BA97E36A-7395-4EB8-9B7D-0FB47672535E}" destId="{17D8615A-CA71-4E4E-B183-036627BCD955}" srcOrd="0" destOrd="0" presId="urn:microsoft.com/office/officeart/2005/8/layout/hierarchy3"/>
    <dgm:cxn modelId="{C1056435-3694-49AE-8E24-B4A7048C7B02}" srcId="{998F22F0-DBFF-4BE4-A72C-23E72A523798}" destId="{EDD14E1D-0F9E-455A-849E-10202B325F0C}" srcOrd="1" destOrd="0" parTransId="{C3360B88-AEF8-46A0-9CCD-9B17FCA73D2B}" sibTransId="{FE965AA4-BA06-4FF7-858A-889177B6CE76}"/>
    <dgm:cxn modelId="{A61FD237-D5F2-4662-94D7-01F22F1145E7}" type="presOf" srcId="{9BE23A85-4826-465A-B836-C0B86C5B268B}" destId="{96D1AE0D-3127-4C11-A30A-79293E3C38AF}" srcOrd="0" destOrd="0" presId="urn:microsoft.com/office/officeart/2005/8/layout/hierarchy3"/>
    <dgm:cxn modelId="{2173424D-E577-4E38-AB0B-CD3182277901}" type="presOf" srcId="{EDD14E1D-0F9E-455A-849E-10202B325F0C}" destId="{B77CFA7A-634B-4A24-9D6B-C7482A6EB04C}" srcOrd="1" destOrd="0" presId="urn:microsoft.com/office/officeart/2005/8/layout/hierarchy3"/>
    <dgm:cxn modelId="{17BDF757-29B4-45A8-B3E8-76E1A64C7493}" type="presOf" srcId="{D0CCDC00-2F1F-41EC-AD71-D1A4F08A2A4F}" destId="{4F4CA90F-04FB-4276-B6AA-A325A39BB487}" srcOrd="0" destOrd="0" presId="urn:microsoft.com/office/officeart/2005/8/layout/hierarchy3"/>
    <dgm:cxn modelId="{DADEE45C-9582-4F26-B4AD-53F0F0FAFF8D}" type="presOf" srcId="{1687B804-8948-4D63-B8FF-3CB5CDFDFAA6}" destId="{D8F13889-933F-47B0-9A07-EB406D6EE57B}" srcOrd="0" destOrd="0" presId="urn:microsoft.com/office/officeart/2005/8/layout/hierarchy3"/>
    <dgm:cxn modelId="{952B3079-8873-4209-B537-E5AA37EA240B}" type="presOf" srcId="{A02FD60B-0530-4EF6-8696-F0804773DFCD}" destId="{227FD099-A9C9-4810-9ADC-45EAEB6880BE}" srcOrd="0" destOrd="0" presId="urn:microsoft.com/office/officeart/2005/8/layout/hierarchy3"/>
    <dgm:cxn modelId="{1FAAC182-7171-4353-9457-6B119F36D664}" type="presOf" srcId="{3A40E054-8B32-4327-B324-D3AE7F0DFAC2}" destId="{B3BE59AD-86A5-4936-A99A-A2C44628EA41}" srcOrd="1" destOrd="0" presId="urn:microsoft.com/office/officeart/2005/8/layout/hierarchy3"/>
    <dgm:cxn modelId="{1843D88E-0FD1-48C1-B86D-4A5F5138BF7E}" srcId="{998F22F0-DBFF-4BE4-A72C-23E72A523798}" destId="{C9309AD7-CE58-4AD6-B42D-5FEC8C0BD137}" srcOrd="3" destOrd="0" parTransId="{39D056B9-7864-4E9F-BF42-CC7DD1F3B4A5}" sibTransId="{0D4F4BF7-0F69-4181-A903-F9CE24411DBF}"/>
    <dgm:cxn modelId="{4EE4F190-B488-4858-8C30-173B33AFF514}" type="presOf" srcId="{7D1CB419-9FC7-4D92-B6B3-D01667EE00B9}" destId="{E2D2CE49-732A-4DA6-83D5-A10C10B8F5F5}" srcOrd="0" destOrd="0" presId="urn:microsoft.com/office/officeart/2005/8/layout/hierarchy3"/>
    <dgm:cxn modelId="{37845996-2E1D-4A32-9045-8EADC9AFE11F}" srcId="{C9309AD7-CE58-4AD6-B42D-5FEC8C0BD137}" destId="{1687B804-8948-4D63-B8FF-3CB5CDFDFAA6}" srcOrd="0" destOrd="0" parTransId="{0CC40215-5849-49EF-B578-FD83438C1791}" sibTransId="{5DC2DA05-5060-42A2-91D0-809DB0D3A9EE}"/>
    <dgm:cxn modelId="{508CF999-FF53-4BDE-9ADB-983C4261F1C7}" type="presOf" srcId="{9FE884A2-BFFA-48C3-851E-FBF9331598FD}" destId="{57F902EC-8EE7-4A9C-BE46-D614E4977E5F}" srcOrd="0" destOrd="0" presId="urn:microsoft.com/office/officeart/2005/8/layout/hierarchy3"/>
    <dgm:cxn modelId="{854B4E9E-A7EB-479C-B140-1DA8A8D1DB95}" srcId="{998F22F0-DBFF-4BE4-A72C-23E72A523798}" destId="{980FA4DE-E0FE-4382-B376-FBFA484DF815}" srcOrd="2" destOrd="0" parTransId="{D66799F6-D9FA-4D87-B40D-DB32D06D43FF}" sibTransId="{DDAE1BA2-1850-4C9F-A907-AA2BC28883B0}"/>
    <dgm:cxn modelId="{A4EFB79E-2931-4EB0-9386-D966B3A5995E}" type="presOf" srcId="{0CC40215-5849-49EF-B578-FD83438C1791}" destId="{72212B7C-E52D-40CE-BDA8-4A75F18A6CE5}" srcOrd="0" destOrd="0" presId="urn:microsoft.com/office/officeart/2005/8/layout/hierarchy3"/>
    <dgm:cxn modelId="{686B32A0-58C1-4C72-B7B8-DB3C6CD7ADF2}" srcId="{C9309AD7-CE58-4AD6-B42D-5FEC8C0BD137}" destId="{0D43DA75-0500-4C59-8B89-DBB518D3B461}" srcOrd="1" destOrd="0" parTransId="{A901043C-4DC6-4098-A0FD-5B34739918B0}" sibTransId="{A8679A1D-58E6-4D10-817E-672E2A19EC73}"/>
    <dgm:cxn modelId="{1B4927A7-DA34-46C1-B737-09875EF5586B}" type="presOf" srcId="{2C6945EF-4591-43A6-AD7A-B19C4859A2D3}" destId="{33556760-3AD5-4333-936D-254C89F17704}" srcOrd="0" destOrd="0" presId="urn:microsoft.com/office/officeart/2005/8/layout/hierarchy3"/>
    <dgm:cxn modelId="{5A375AAA-764A-4182-95D5-0901DAA8E14D}" type="presOf" srcId="{0D43DA75-0500-4C59-8B89-DBB518D3B461}" destId="{7E8D9246-D0D8-4884-97ED-7EAB79D085B2}" srcOrd="0" destOrd="0" presId="urn:microsoft.com/office/officeart/2005/8/layout/hierarchy3"/>
    <dgm:cxn modelId="{8E166BAA-03A9-4BEB-A539-BCE0236E27E4}" type="presOf" srcId="{A17C9B37-257E-4247-80D8-46ED7FCD8AD4}" destId="{D71D765F-75CA-4ADC-82EE-F623B437719B}" srcOrd="0" destOrd="0" presId="urn:microsoft.com/office/officeart/2005/8/layout/hierarchy3"/>
    <dgm:cxn modelId="{8D3553B5-AD18-4742-97A9-37BD504D2ACE}" type="presOf" srcId="{1A12FF54-5A59-4A34-9ABB-45C096DD015E}" destId="{4808E9DB-8C57-45A3-B5A1-92E5C3CFA427}" srcOrd="0" destOrd="0" presId="urn:microsoft.com/office/officeart/2005/8/layout/hierarchy3"/>
    <dgm:cxn modelId="{0C3A21BC-57E2-4AEB-A72D-4C6630FC3BE2}" type="presOf" srcId="{A901043C-4DC6-4098-A0FD-5B34739918B0}" destId="{43D7BAA5-A739-4434-AD15-D544874D713D}" srcOrd="0" destOrd="0" presId="urn:microsoft.com/office/officeart/2005/8/layout/hierarchy3"/>
    <dgm:cxn modelId="{AF0645BD-5C7F-4E0C-9CD0-513F1DB0A73F}" type="presOf" srcId="{980FA4DE-E0FE-4382-B376-FBFA484DF815}" destId="{013403CA-E0CA-4D7B-B852-C4441295D0A4}" srcOrd="0" destOrd="0" presId="urn:microsoft.com/office/officeart/2005/8/layout/hierarchy3"/>
    <dgm:cxn modelId="{0C59E4C0-603B-476E-B31B-4CB6AB1F9A3F}" type="presOf" srcId="{C9309AD7-CE58-4AD6-B42D-5FEC8C0BD137}" destId="{E0C343E3-0A3D-4A94-AB91-D1C1D2F83846}" srcOrd="0" destOrd="0" presId="urn:microsoft.com/office/officeart/2005/8/layout/hierarchy3"/>
    <dgm:cxn modelId="{80813BC3-E583-487F-8E82-BDA728BB6F70}" srcId="{EDD14E1D-0F9E-455A-849E-10202B325F0C}" destId="{413457A2-144E-4273-A0DA-69C987D45995}" srcOrd="1" destOrd="0" parTransId="{2EE8B061-C6F2-4317-8929-6BDD7609EFD1}" sibTransId="{496D8668-19CF-480D-980B-DE9681D5BC47}"/>
    <dgm:cxn modelId="{2C59C2CA-AD64-451B-9965-1146D37F9F66}" srcId="{3A40E054-8B32-4327-B324-D3AE7F0DFAC2}" destId="{9FE884A2-BFFA-48C3-851E-FBF9331598FD}" srcOrd="0" destOrd="0" parTransId="{A02FD60B-0530-4EF6-8696-F0804773DFCD}" sibTransId="{B3AE5E6D-0FBE-4230-BA4E-95BC3CF4D079}"/>
    <dgm:cxn modelId="{3B4094CD-6573-4C85-89C6-BF94C0F6D717}" type="presOf" srcId="{980FA4DE-E0FE-4382-B376-FBFA484DF815}" destId="{E6881602-A4A8-4228-AD65-A4743808E2EE}" srcOrd="1" destOrd="0" presId="urn:microsoft.com/office/officeart/2005/8/layout/hierarchy3"/>
    <dgm:cxn modelId="{E650BDD4-B7B0-474B-A64E-E5D43F863A3B}" srcId="{998F22F0-DBFF-4BE4-A72C-23E72A523798}" destId="{3A40E054-8B32-4327-B324-D3AE7F0DFAC2}" srcOrd="0" destOrd="0" parTransId="{897515D1-9D6B-4F6E-816C-5E88F960C134}" sibTransId="{103F8FEF-62EE-4B4F-B659-BFB8625676B8}"/>
    <dgm:cxn modelId="{5DF200D9-20D3-4D0B-A298-3ECE52B2BA45}" type="presOf" srcId="{3A40E054-8B32-4327-B324-D3AE7F0DFAC2}" destId="{51F090B9-7F69-4A73-9032-3AABE4DE0EE5}" srcOrd="0" destOrd="0" presId="urn:microsoft.com/office/officeart/2005/8/layout/hierarchy3"/>
    <dgm:cxn modelId="{277010EA-E486-4F07-A222-D50372ADC7BE}" type="presOf" srcId="{EDD14E1D-0F9E-455A-849E-10202B325F0C}" destId="{4D8C95D0-B609-47AB-B939-D5F1B65E2BE3}" srcOrd="0" destOrd="0" presId="urn:microsoft.com/office/officeart/2005/8/layout/hierarchy3"/>
    <dgm:cxn modelId="{B1C58CF2-271E-4AC1-89F6-EEE11A2856DE}" type="presOf" srcId="{C9309AD7-CE58-4AD6-B42D-5FEC8C0BD137}" destId="{F3B81A53-B4DE-4076-898F-ACC0A554AD12}" srcOrd="1" destOrd="0" presId="urn:microsoft.com/office/officeart/2005/8/layout/hierarchy3"/>
    <dgm:cxn modelId="{A8D7CCF4-089D-40D5-AB55-E77E21DB6672}" srcId="{980FA4DE-E0FE-4382-B376-FBFA484DF815}" destId="{BA97E36A-7395-4EB8-9B7D-0FB47672535E}" srcOrd="1" destOrd="0" parTransId="{1A12FF54-5A59-4A34-9ABB-45C096DD015E}" sibTransId="{69A5433D-6B5E-40FA-9EFB-23C2DC233AC6}"/>
    <dgm:cxn modelId="{2437DAFE-C6CC-47AD-A5A9-45F4FABA7CC8}" type="presOf" srcId="{998F22F0-DBFF-4BE4-A72C-23E72A523798}" destId="{301A307A-8D61-46F4-84B7-FE771809E101}" srcOrd="0" destOrd="0" presId="urn:microsoft.com/office/officeart/2005/8/layout/hierarchy3"/>
    <dgm:cxn modelId="{779B6811-1574-4286-80D2-F9630368EB7C}" type="presParOf" srcId="{301A307A-8D61-46F4-84B7-FE771809E101}" destId="{040E4825-9987-4DA2-8C4B-D92936E9CA9A}" srcOrd="0" destOrd="0" presId="urn:microsoft.com/office/officeart/2005/8/layout/hierarchy3"/>
    <dgm:cxn modelId="{9BDC126E-93B5-477B-9C05-227F1909D7C7}" type="presParOf" srcId="{040E4825-9987-4DA2-8C4B-D92936E9CA9A}" destId="{D4932849-CDE6-4D5E-8418-88BF9BB8B069}" srcOrd="0" destOrd="0" presId="urn:microsoft.com/office/officeart/2005/8/layout/hierarchy3"/>
    <dgm:cxn modelId="{7708C156-2D29-4B0D-9E7F-A74187A08F78}" type="presParOf" srcId="{D4932849-CDE6-4D5E-8418-88BF9BB8B069}" destId="{51F090B9-7F69-4A73-9032-3AABE4DE0EE5}" srcOrd="0" destOrd="0" presId="urn:microsoft.com/office/officeart/2005/8/layout/hierarchy3"/>
    <dgm:cxn modelId="{4C36816B-5D88-463F-AE01-1CE98AE59EBF}" type="presParOf" srcId="{D4932849-CDE6-4D5E-8418-88BF9BB8B069}" destId="{B3BE59AD-86A5-4936-A99A-A2C44628EA41}" srcOrd="1" destOrd="0" presId="urn:microsoft.com/office/officeart/2005/8/layout/hierarchy3"/>
    <dgm:cxn modelId="{608A281D-9D32-4E73-8C28-62A2E87DD346}" type="presParOf" srcId="{040E4825-9987-4DA2-8C4B-D92936E9CA9A}" destId="{B46A91FD-1A3E-4816-BB8F-7207BEF116A8}" srcOrd="1" destOrd="0" presId="urn:microsoft.com/office/officeart/2005/8/layout/hierarchy3"/>
    <dgm:cxn modelId="{9E757ABE-9534-4EA1-B63D-8CA8E9F4501B}" type="presParOf" srcId="{B46A91FD-1A3E-4816-BB8F-7207BEF116A8}" destId="{227FD099-A9C9-4810-9ADC-45EAEB6880BE}" srcOrd="0" destOrd="0" presId="urn:microsoft.com/office/officeart/2005/8/layout/hierarchy3"/>
    <dgm:cxn modelId="{DA2663CB-EA71-457F-B9F8-68028C21832B}" type="presParOf" srcId="{B46A91FD-1A3E-4816-BB8F-7207BEF116A8}" destId="{57F902EC-8EE7-4A9C-BE46-D614E4977E5F}" srcOrd="1" destOrd="0" presId="urn:microsoft.com/office/officeart/2005/8/layout/hierarchy3"/>
    <dgm:cxn modelId="{14D57442-CC95-41EC-A97F-0835738B30A9}" type="presParOf" srcId="{B46A91FD-1A3E-4816-BB8F-7207BEF116A8}" destId="{E2D2CE49-732A-4DA6-83D5-A10C10B8F5F5}" srcOrd="2" destOrd="0" presId="urn:microsoft.com/office/officeart/2005/8/layout/hierarchy3"/>
    <dgm:cxn modelId="{F7A64B1A-62A5-474A-9C57-EB527D9083B6}" type="presParOf" srcId="{B46A91FD-1A3E-4816-BB8F-7207BEF116A8}" destId="{9D870805-6E6F-403F-9194-D97F462CC35A}" srcOrd="3" destOrd="0" presId="urn:microsoft.com/office/officeart/2005/8/layout/hierarchy3"/>
    <dgm:cxn modelId="{0D15B9C6-E6B2-45BE-8759-B4B95455D380}" type="presParOf" srcId="{301A307A-8D61-46F4-84B7-FE771809E101}" destId="{DF71571E-100C-4058-9C48-ACFEC2C9B0D0}" srcOrd="1" destOrd="0" presId="urn:microsoft.com/office/officeart/2005/8/layout/hierarchy3"/>
    <dgm:cxn modelId="{2F65103E-7F7A-4438-A70F-5D0E3D0E0F39}" type="presParOf" srcId="{DF71571E-100C-4058-9C48-ACFEC2C9B0D0}" destId="{6D2E0A6B-37FD-403D-B635-EC24D8E97421}" srcOrd="0" destOrd="0" presId="urn:microsoft.com/office/officeart/2005/8/layout/hierarchy3"/>
    <dgm:cxn modelId="{FA8D87A4-92F7-4F8E-BCA2-03FEC7F661AA}" type="presParOf" srcId="{6D2E0A6B-37FD-403D-B635-EC24D8E97421}" destId="{4D8C95D0-B609-47AB-B939-D5F1B65E2BE3}" srcOrd="0" destOrd="0" presId="urn:microsoft.com/office/officeart/2005/8/layout/hierarchy3"/>
    <dgm:cxn modelId="{39A2ADDB-CC64-4E07-BB7F-FD206D9219E3}" type="presParOf" srcId="{6D2E0A6B-37FD-403D-B635-EC24D8E97421}" destId="{B77CFA7A-634B-4A24-9D6B-C7482A6EB04C}" srcOrd="1" destOrd="0" presId="urn:microsoft.com/office/officeart/2005/8/layout/hierarchy3"/>
    <dgm:cxn modelId="{43F0034A-C879-4B60-BDF7-2CC341B5A102}" type="presParOf" srcId="{DF71571E-100C-4058-9C48-ACFEC2C9B0D0}" destId="{AAEEC9B5-2984-4AF3-AC04-F801781353C7}" srcOrd="1" destOrd="0" presId="urn:microsoft.com/office/officeart/2005/8/layout/hierarchy3"/>
    <dgm:cxn modelId="{4C79405C-EFFD-4014-90AD-6C5DDF2B0711}" type="presParOf" srcId="{AAEEC9B5-2984-4AF3-AC04-F801781353C7}" destId="{33556760-3AD5-4333-936D-254C89F17704}" srcOrd="0" destOrd="0" presId="urn:microsoft.com/office/officeart/2005/8/layout/hierarchy3"/>
    <dgm:cxn modelId="{4F261254-26D2-4698-890E-853BAF5708B7}" type="presParOf" srcId="{AAEEC9B5-2984-4AF3-AC04-F801781353C7}" destId="{4F4CA90F-04FB-4276-B6AA-A325A39BB487}" srcOrd="1" destOrd="0" presId="urn:microsoft.com/office/officeart/2005/8/layout/hierarchy3"/>
    <dgm:cxn modelId="{097F2D5D-B41E-4804-811F-84A0BC1EEB35}" type="presParOf" srcId="{AAEEC9B5-2984-4AF3-AC04-F801781353C7}" destId="{2DAA9908-221A-4C15-8E88-687F591E059B}" srcOrd="2" destOrd="0" presId="urn:microsoft.com/office/officeart/2005/8/layout/hierarchy3"/>
    <dgm:cxn modelId="{72DC5C9B-E173-41CA-AFDB-1D59C59699A8}" type="presParOf" srcId="{AAEEC9B5-2984-4AF3-AC04-F801781353C7}" destId="{2BF2E7FA-1E9C-4BF3-A17F-12D8EE4E78CF}" srcOrd="3" destOrd="0" presId="urn:microsoft.com/office/officeart/2005/8/layout/hierarchy3"/>
    <dgm:cxn modelId="{F2973080-9CA0-4D33-9F69-F9774CDF5225}" type="presParOf" srcId="{301A307A-8D61-46F4-84B7-FE771809E101}" destId="{E5B0CF9F-2FA8-4843-8301-63A029763A56}" srcOrd="2" destOrd="0" presId="urn:microsoft.com/office/officeart/2005/8/layout/hierarchy3"/>
    <dgm:cxn modelId="{83B22122-F5DD-43DA-9F8E-D10DF36D5ACD}" type="presParOf" srcId="{E5B0CF9F-2FA8-4843-8301-63A029763A56}" destId="{C546C38A-34A9-4324-9412-78B0370BAF16}" srcOrd="0" destOrd="0" presId="urn:microsoft.com/office/officeart/2005/8/layout/hierarchy3"/>
    <dgm:cxn modelId="{E77E7E67-F7E8-4D2E-8134-DCF85D33470A}" type="presParOf" srcId="{C546C38A-34A9-4324-9412-78B0370BAF16}" destId="{013403CA-E0CA-4D7B-B852-C4441295D0A4}" srcOrd="0" destOrd="0" presId="urn:microsoft.com/office/officeart/2005/8/layout/hierarchy3"/>
    <dgm:cxn modelId="{294A8237-98EC-4659-8342-A2DFD891EA16}" type="presParOf" srcId="{C546C38A-34A9-4324-9412-78B0370BAF16}" destId="{E6881602-A4A8-4228-AD65-A4743808E2EE}" srcOrd="1" destOrd="0" presId="urn:microsoft.com/office/officeart/2005/8/layout/hierarchy3"/>
    <dgm:cxn modelId="{44233014-F06B-4A37-B1F8-5F20AE3D4ADC}" type="presParOf" srcId="{E5B0CF9F-2FA8-4843-8301-63A029763A56}" destId="{EC8D0D39-B16F-41E5-934D-11DF7252432B}" srcOrd="1" destOrd="0" presId="urn:microsoft.com/office/officeart/2005/8/layout/hierarchy3"/>
    <dgm:cxn modelId="{251E64DD-C6D4-40BA-93BD-9BFECB8F7B9E}" type="presParOf" srcId="{EC8D0D39-B16F-41E5-934D-11DF7252432B}" destId="{96D1AE0D-3127-4C11-A30A-79293E3C38AF}" srcOrd="0" destOrd="0" presId="urn:microsoft.com/office/officeart/2005/8/layout/hierarchy3"/>
    <dgm:cxn modelId="{4EBECC85-3945-4D5B-AD6A-9AB19B735414}" type="presParOf" srcId="{EC8D0D39-B16F-41E5-934D-11DF7252432B}" destId="{D71D765F-75CA-4ADC-82EE-F623B437719B}" srcOrd="1" destOrd="0" presId="urn:microsoft.com/office/officeart/2005/8/layout/hierarchy3"/>
    <dgm:cxn modelId="{58D52B34-B038-439D-874E-E814048B8B78}" type="presParOf" srcId="{EC8D0D39-B16F-41E5-934D-11DF7252432B}" destId="{4808E9DB-8C57-45A3-B5A1-92E5C3CFA427}" srcOrd="2" destOrd="0" presId="urn:microsoft.com/office/officeart/2005/8/layout/hierarchy3"/>
    <dgm:cxn modelId="{0268E5DA-BF24-4E77-B03E-3207D023286E}" type="presParOf" srcId="{EC8D0D39-B16F-41E5-934D-11DF7252432B}" destId="{17D8615A-CA71-4E4E-B183-036627BCD955}" srcOrd="3" destOrd="0" presId="urn:microsoft.com/office/officeart/2005/8/layout/hierarchy3"/>
    <dgm:cxn modelId="{2C5B6AA9-C4E5-42CE-B3F5-FD0EBD4756E0}" type="presParOf" srcId="{301A307A-8D61-46F4-84B7-FE771809E101}" destId="{7E7327DB-798B-447F-B683-70F6D01CCCD3}" srcOrd="3" destOrd="0" presId="urn:microsoft.com/office/officeart/2005/8/layout/hierarchy3"/>
    <dgm:cxn modelId="{A4B91CBF-E9A2-4114-B744-39EFE14143B5}" type="presParOf" srcId="{7E7327DB-798B-447F-B683-70F6D01CCCD3}" destId="{D6D1F2D1-33C4-480B-9AA8-A84EE873AC4C}" srcOrd="0" destOrd="0" presId="urn:microsoft.com/office/officeart/2005/8/layout/hierarchy3"/>
    <dgm:cxn modelId="{899072F6-C2E6-477B-831D-701F7F15F996}" type="presParOf" srcId="{D6D1F2D1-33C4-480B-9AA8-A84EE873AC4C}" destId="{E0C343E3-0A3D-4A94-AB91-D1C1D2F83846}" srcOrd="0" destOrd="0" presId="urn:microsoft.com/office/officeart/2005/8/layout/hierarchy3"/>
    <dgm:cxn modelId="{30F7A3C8-F285-4A22-B11A-4CE951E34800}" type="presParOf" srcId="{D6D1F2D1-33C4-480B-9AA8-A84EE873AC4C}" destId="{F3B81A53-B4DE-4076-898F-ACC0A554AD12}" srcOrd="1" destOrd="0" presId="urn:microsoft.com/office/officeart/2005/8/layout/hierarchy3"/>
    <dgm:cxn modelId="{A6A0F7E7-3FDD-4C37-BD98-B123DD8F3E8A}" type="presParOf" srcId="{7E7327DB-798B-447F-B683-70F6D01CCCD3}" destId="{2AAB219D-F39F-429E-97F5-2813CB75D21B}" srcOrd="1" destOrd="0" presId="urn:microsoft.com/office/officeart/2005/8/layout/hierarchy3"/>
    <dgm:cxn modelId="{0DA734C9-E503-4BA7-906E-C1B0FE5299CE}" type="presParOf" srcId="{2AAB219D-F39F-429E-97F5-2813CB75D21B}" destId="{72212B7C-E52D-40CE-BDA8-4A75F18A6CE5}" srcOrd="0" destOrd="0" presId="urn:microsoft.com/office/officeart/2005/8/layout/hierarchy3"/>
    <dgm:cxn modelId="{5185E090-02B6-4016-B00A-3CA51DDC5945}" type="presParOf" srcId="{2AAB219D-F39F-429E-97F5-2813CB75D21B}" destId="{D8F13889-933F-47B0-9A07-EB406D6EE57B}" srcOrd="1" destOrd="0" presId="urn:microsoft.com/office/officeart/2005/8/layout/hierarchy3"/>
    <dgm:cxn modelId="{F96A4EF5-FC9B-4173-A7D6-9548BA60D675}" type="presParOf" srcId="{2AAB219D-F39F-429E-97F5-2813CB75D21B}" destId="{43D7BAA5-A739-4434-AD15-D544874D713D}" srcOrd="2" destOrd="0" presId="urn:microsoft.com/office/officeart/2005/8/layout/hierarchy3"/>
    <dgm:cxn modelId="{785606E0-4D87-42D7-8F66-03F233D44B8E}" type="presParOf" srcId="{2AAB219D-F39F-429E-97F5-2813CB75D21B}" destId="{7E8D9246-D0D8-4884-97ED-7EAB79D085B2}" srcOrd="3" destOrd="0" presId="urn:microsoft.com/office/officeart/2005/8/layout/hierarchy3"/>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090B9-7F69-4A73-9032-3AABE4DE0EE5}">
      <dsp:nvSpPr>
        <dsp:cNvPr id="0" name=""/>
        <dsp:cNvSpPr/>
      </dsp:nvSpPr>
      <dsp:spPr>
        <a:xfrm>
          <a:off x="36610" y="1138"/>
          <a:ext cx="2485176" cy="12425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Arial Narrow" panose="020B0604020202020204" pitchFamily="34" charset="0"/>
              <a:cs typeface="Arial Narrow" panose="020B0604020202020204" pitchFamily="34" charset="0"/>
            </a:rPr>
            <a:t>Phase 1: Data Collection and Aggregation</a:t>
          </a:r>
        </a:p>
      </dsp:txBody>
      <dsp:txXfrm>
        <a:off x="73004" y="37532"/>
        <a:ext cx="2412388" cy="1169800"/>
      </dsp:txXfrm>
    </dsp:sp>
    <dsp:sp modelId="{227FD099-A9C9-4810-9ADC-45EAEB6880BE}">
      <dsp:nvSpPr>
        <dsp:cNvPr id="0" name=""/>
        <dsp:cNvSpPr/>
      </dsp:nvSpPr>
      <dsp:spPr>
        <a:xfrm>
          <a:off x="285128" y="1243727"/>
          <a:ext cx="248517" cy="931941"/>
        </a:xfrm>
        <a:custGeom>
          <a:avLst/>
          <a:gdLst/>
          <a:ahLst/>
          <a:cxnLst/>
          <a:rect l="0" t="0" r="0" b="0"/>
          <a:pathLst>
            <a:path>
              <a:moveTo>
                <a:pt x="0" y="0"/>
              </a:moveTo>
              <a:lnTo>
                <a:pt x="0" y="931941"/>
              </a:lnTo>
              <a:lnTo>
                <a:pt x="248517" y="9319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902EC-8EE7-4A9C-BE46-D614E4977E5F}">
      <dsp:nvSpPr>
        <dsp:cNvPr id="0" name=""/>
        <dsp:cNvSpPr/>
      </dsp:nvSpPr>
      <dsp:spPr>
        <a:xfrm>
          <a:off x="533646" y="1554374"/>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Description:</a:t>
          </a:r>
          <a:r>
            <a:rPr lang="en-US" sz="1600" b="0" i="0" kern="1200" dirty="0">
              <a:latin typeface="Arial Narrow" panose="020B0604020202020204" pitchFamily="34" charset="0"/>
              <a:cs typeface="Arial Narrow" panose="020B0604020202020204" pitchFamily="34" charset="0"/>
            </a:rPr>
            <a:t> Collect data from various source(s) based on domain need and/or business understanding</a:t>
          </a:r>
        </a:p>
      </dsp:txBody>
      <dsp:txXfrm>
        <a:off x="570040" y="1590768"/>
        <a:ext cx="1915353" cy="1169800"/>
      </dsp:txXfrm>
    </dsp:sp>
    <dsp:sp modelId="{E2D2CE49-732A-4DA6-83D5-A10C10B8F5F5}">
      <dsp:nvSpPr>
        <dsp:cNvPr id="0" name=""/>
        <dsp:cNvSpPr/>
      </dsp:nvSpPr>
      <dsp:spPr>
        <a:xfrm>
          <a:off x="285128" y="1243727"/>
          <a:ext cx="248517" cy="2485176"/>
        </a:xfrm>
        <a:custGeom>
          <a:avLst/>
          <a:gdLst/>
          <a:ahLst/>
          <a:cxnLst/>
          <a:rect l="0" t="0" r="0" b="0"/>
          <a:pathLst>
            <a:path>
              <a:moveTo>
                <a:pt x="0" y="0"/>
              </a:moveTo>
              <a:lnTo>
                <a:pt x="0" y="2485176"/>
              </a:lnTo>
              <a:lnTo>
                <a:pt x="248517" y="24851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870805-6E6F-403F-9194-D97F462CC35A}">
      <dsp:nvSpPr>
        <dsp:cNvPr id="0" name=""/>
        <dsp:cNvSpPr/>
      </dsp:nvSpPr>
      <dsp:spPr>
        <a:xfrm>
          <a:off x="533646" y="3107609"/>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Approaches:</a:t>
          </a:r>
          <a:r>
            <a:rPr lang="en-US" sz="1600" b="0" i="0" kern="1200" dirty="0">
              <a:latin typeface="Arial Narrow" panose="020B0604020202020204" pitchFamily="34" charset="0"/>
              <a:cs typeface="Arial Narrow" panose="020B0604020202020204" pitchFamily="34" charset="0"/>
            </a:rPr>
            <a:t> APIs, web crawling, simple downloads, data warehouse querying</a:t>
          </a:r>
        </a:p>
      </dsp:txBody>
      <dsp:txXfrm>
        <a:off x="570040" y="3144003"/>
        <a:ext cx="1915353" cy="1169800"/>
      </dsp:txXfrm>
    </dsp:sp>
    <dsp:sp modelId="{4D8C95D0-B609-47AB-B939-D5F1B65E2BE3}">
      <dsp:nvSpPr>
        <dsp:cNvPr id="0" name=""/>
        <dsp:cNvSpPr/>
      </dsp:nvSpPr>
      <dsp:spPr>
        <a:xfrm>
          <a:off x="3143081" y="1138"/>
          <a:ext cx="2485176" cy="12425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Arial Narrow" panose="020B0604020202020204" pitchFamily="34" charset="0"/>
              <a:cs typeface="Arial Narrow" panose="020B0604020202020204" pitchFamily="34" charset="0"/>
            </a:rPr>
            <a:t>Phase 2: Data Extraction and Representation</a:t>
          </a:r>
        </a:p>
      </dsp:txBody>
      <dsp:txXfrm>
        <a:off x="3179475" y="37532"/>
        <a:ext cx="2412388" cy="1169800"/>
      </dsp:txXfrm>
    </dsp:sp>
    <dsp:sp modelId="{33556760-3AD5-4333-936D-254C89F17704}">
      <dsp:nvSpPr>
        <dsp:cNvPr id="0" name=""/>
        <dsp:cNvSpPr/>
      </dsp:nvSpPr>
      <dsp:spPr>
        <a:xfrm>
          <a:off x="3391599" y="1243727"/>
          <a:ext cx="248517" cy="931941"/>
        </a:xfrm>
        <a:custGeom>
          <a:avLst/>
          <a:gdLst/>
          <a:ahLst/>
          <a:cxnLst/>
          <a:rect l="0" t="0" r="0" b="0"/>
          <a:pathLst>
            <a:path>
              <a:moveTo>
                <a:pt x="0" y="0"/>
              </a:moveTo>
              <a:lnTo>
                <a:pt x="0" y="931941"/>
              </a:lnTo>
              <a:lnTo>
                <a:pt x="248517" y="9319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CA90F-04FB-4276-B6AA-A325A39BB487}">
      <dsp:nvSpPr>
        <dsp:cNvPr id="0" name=""/>
        <dsp:cNvSpPr/>
      </dsp:nvSpPr>
      <dsp:spPr>
        <a:xfrm>
          <a:off x="3640116" y="1554374"/>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Description: </a:t>
          </a:r>
          <a:r>
            <a:rPr lang="en-US" sz="1600" b="0" i="0" kern="1200" dirty="0">
              <a:latin typeface="Arial Narrow" panose="020B0604020202020204" pitchFamily="34" charset="0"/>
              <a:cs typeface="Arial Narrow" panose="020B0604020202020204" pitchFamily="34" charset="0"/>
            </a:rPr>
            <a:t>Pre-process collected data and structure (represent) data for analysis</a:t>
          </a:r>
        </a:p>
      </dsp:txBody>
      <dsp:txXfrm>
        <a:off x="3676510" y="1590768"/>
        <a:ext cx="1915353" cy="1169800"/>
      </dsp:txXfrm>
    </dsp:sp>
    <dsp:sp modelId="{2DAA9908-221A-4C15-8E88-687F591E059B}">
      <dsp:nvSpPr>
        <dsp:cNvPr id="0" name=""/>
        <dsp:cNvSpPr/>
      </dsp:nvSpPr>
      <dsp:spPr>
        <a:xfrm>
          <a:off x="3391599" y="1243727"/>
          <a:ext cx="248517" cy="2485176"/>
        </a:xfrm>
        <a:custGeom>
          <a:avLst/>
          <a:gdLst/>
          <a:ahLst/>
          <a:cxnLst/>
          <a:rect l="0" t="0" r="0" b="0"/>
          <a:pathLst>
            <a:path>
              <a:moveTo>
                <a:pt x="0" y="0"/>
              </a:moveTo>
              <a:lnTo>
                <a:pt x="0" y="2485176"/>
              </a:lnTo>
              <a:lnTo>
                <a:pt x="248517" y="24851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F2E7FA-1E9C-4BF3-A17F-12D8EE4E78CF}">
      <dsp:nvSpPr>
        <dsp:cNvPr id="0" name=""/>
        <dsp:cNvSpPr/>
      </dsp:nvSpPr>
      <dsp:spPr>
        <a:xfrm>
          <a:off x="3640116" y="3107609"/>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Approaches: </a:t>
          </a:r>
          <a:r>
            <a:rPr lang="en-US" sz="1600" b="0" i="0" kern="1200" dirty="0">
              <a:latin typeface="Arial Narrow" panose="020B0604020202020204" pitchFamily="34" charset="0"/>
              <a:cs typeface="Arial Narrow" panose="020B0604020202020204" pitchFamily="34" charset="0"/>
            </a:rPr>
            <a:t>summary statistics, feature extraction, cleaning, imputation…</a:t>
          </a:r>
        </a:p>
      </dsp:txBody>
      <dsp:txXfrm>
        <a:off x="3676510" y="3144003"/>
        <a:ext cx="1915353" cy="1169800"/>
      </dsp:txXfrm>
    </dsp:sp>
    <dsp:sp modelId="{013403CA-E0CA-4D7B-B852-C4441295D0A4}">
      <dsp:nvSpPr>
        <dsp:cNvPr id="0" name=""/>
        <dsp:cNvSpPr/>
      </dsp:nvSpPr>
      <dsp:spPr>
        <a:xfrm>
          <a:off x="6249552" y="1138"/>
          <a:ext cx="2485176" cy="12425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Arial Narrow" panose="020B0604020202020204" pitchFamily="34" charset="0"/>
              <a:cs typeface="Arial Narrow" panose="020B0604020202020204" pitchFamily="34" charset="0"/>
            </a:rPr>
            <a:t>Phase 3: Analytics</a:t>
          </a:r>
        </a:p>
      </dsp:txBody>
      <dsp:txXfrm>
        <a:off x="6285946" y="37532"/>
        <a:ext cx="2412388" cy="1169800"/>
      </dsp:txXfrm>
    </dsp:sp>
    <dsp:sp modelId="{96D1AE0D-3127-4C11-A30A-79293E3C38AF}">
      <dsp:nvSpPr>
        <dsp:cNvPr id="0" name=""/>
        <dsp:cNvSpPr/>
      </dsp:nvSpPr>
      <dsp:spPr>
        <a:xfrm>
          <a:off x="6498070" y="1243727"/>
          <a:ext cx="248517" cy="931941"/>
        </a:xfrm>
        <a:custGeom>
          <a:avLst/>
          <a:gdLst/>
          <a:ahLst/>
          <a:cxnLst/>
          <a:rect l="0" t="0" r="0" b="0"/>
          <a:pathLst>
            <a:path>
              <a:moveTo>
                <a:pt x="0" y="0"/>
              </a:moveTo>
              <a:lnTo>
                <a:pt x="0" y="931941"/>
              </a:lnTo>
              <a:lnTo>
                <a:pt x="248517" y="9319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1D765F-75CA-4ADC-82EE-F623B437719B}">
      <dsp:nvSpPr>
        <dsp:cNvPr id="0" name=""/>
        <dsp:cNvSpPr/>
      </dsp:nvSpPr>
      <dsp:spPr>
        <a:xfrm>
          <a:off x="6746587" y="1554374"/>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Description: </a:t>
          </a:r>
          <a:r>
            <a:rPr lang="en-US" sz="1600" b="0" i="0" kern="1200" dirty="0">
              <a:latin typeface="Arial Narrow" panose="020B0604020202020204" pitchFamily="34" charset="0"/>
              <a:cs typeface="Arial Narrow" panose="020B0604020202020204" pitchFamily="34" charset="0"/>
            </a:rPr>
            <a:t>Analyze collected data to produce relevant and actionable insights</a:t>
          </a:r>
        </a:p>
      </dsp:txBody>
      <dsp:txXfrm>
        <a:off x="6782981" y="1590768"/>
        <a:ext cx="1915353" cy="1169800"/>
      </dsp:txXfrm>
    </dsp:sp>
    <dsp:sp modelId="{4808E9DB-8C57-45A3-B5A1-92E5C3CFA427}">
      <dsp:nvSpPr>
        <dsp:cNvPr id="0" name=""/>
        <dsp:cNvSpPr/>
      </dsp:nvSpPr>
      <dsp:spPr>
        <a:xfrm>
          <a:off x="6498070" y="1243727"/>
          <a:ext cx="248517" cy="2485176"/>
        </a:xfrm>
        <a:custGeom>
          <a:avLst/>
          <a:gdLst/>
          <a:ahLst/>
          <a:cxnLst/>
          <a:rect l="0" t="0" r="0" b="0"/>
          <a:pathLst>
            <a:path>
              <a:moveTo>
                <a:pt x="0" y="0"/>
              </a:moveTo>
              <a:lnTo>
                <a:pt x="0" y="2485176"/>
              </a:lnTo>
              <a:lnTo>
                <a:pt x="248517" y="24851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8615A-CA71-4E4E-B183-036627BCD955}">
      <dsp:nvSpPr>
        <dsp:cNvPr id="0" name=""/>
        <dsp:cNvSpPr/>
      </dsp:nvSpPr>
      <dsp:spPr>
        <a:xfrm>
          <a:off x="6746587" y="3107609"/>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Approaches:</a:t>
          </a:r>
          <a:r>
            <a:rPr lang="en-US" sz="1600" b="0" i="0" kern="1200" dirty="0">
              <a:latin typeface="Arial Narrow" panose="020B0604020202020204" pitchFamily="34" charset="0"/>
              <a:cs typeface="Arial Narrow" panose="020B0604020202020204" pitchFamily="34" charset="0"/>
            </a:rPr>
            <a:t> Machine learning, deep learning, text analytics, network science, entity matching, IR </a:t>
          </a:r>
        </a:p>
      </dsp:txBody>
      <dsp:txXfrm>
        <a:off x="6782981" y="3144003"/>
        <a:ext cx="1915353" cy="1169800"/>
      </dsp:txXfrm>
    </dsp:sp>
    <dsp:sp modelId="{E0C343E3-0A3D-4A94-AB91-D1C1D2F83846}">
      <dsp:nvSpPr>
        <dsp:cNvPr id="0" name=""/>
        <dsp:cNvSpPr/>
      </dsp:nvSpPr>
      <dsp:spPr>
        <a:xfrm>
          <a:off x="9356023" y="1138"/>
          <a:ext cx="2485176" cy="12425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Arial Narrow" panose="020B0604020202020204" pitchFamily="34" charset="0"/>
              <a:cs typeface="Arial Narrow" panose="020B0604020202020204" pitchFamily="34" charset="0"/>
            </a:rPr>
            <a:t>Phase 4: Visualization and Presentation</a:t>
          </a:r>
        </a:p>
      </dsp:txBody>
      <dsp:txXfrm>
        <a:off x="9392417" y="37532"/>
        <a:ext cx="2412388" cy="1169800"/>
      </dsp:txXfrm>
    </dsp:sp>
    <dsp:sp modelId="{72212B7C-E52D-40CE-BDA8-4A75F18A6CE5}">
      <dsp:nvSpPr>
        <dsp:cNvPr id="0" name=""/>
        <dsp:cNvSpPr/>
      </dsp:nvSpPr>
      <dsp:spPr>
        <a:xfrm>
          <a:off x="9604541" y="1243727"/>
          <a:ext cx="248517" cy="931941"/>
        </a:xfrm>
        <a:custGeom>
          <a:avLst/>
          <a:gdLst/>
          <a:ahLst/>
          <a:cxnLst/>
          <a:rect l="0" t="0" r="0" b="0"/>
          <a:pathLst>
            <a:path>
              <a:moveTo>
                <a:pt x="0" y="0"/>
              </a:moveTo>
              <a:lnTo>
                <a:pt x="0" y="931941"/>
              </a:lnTo>
              <a:lnTo>
                <a:pt x="248517" y="9319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F13889-933F-47B0-9A07-EB406D6EE57B}">
      <dsp:nvSpPr>
        <dsp:cNvPr id="0" name=""/>
        <dsp:cNvSpPr/>
      </dsp:nvSpPr>
      <dsp:spPr>
        <a:xfrm>
          <a:off x="9853058" y="1554374"/>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Description: </a:t>
          </a:r>
          <a:r>
            <a:rPr lang="en-US" sz="1600" b="0" i="0" kern="1200" dirty="0">
              <a:latin typeface="Arial Narrow" panose="020B0604020202020204" pitchFamily="34" charset="0"/>
              <a:cs typeface="Arial Narrow" panose="020B0604020202020204" pitchFamily="34" charset="0"/>
            </a:rPr>
            <a:t>Present data and analytics results to facilitate decision making</a:t>
          </a:r>
        </a:p>
      </dsp:txBody>
      <dsp:txXfrm>
        <a:off x="9889452" y="1590768"/>
        <a:ext cx="1915353" cy="1169800"/>
      </dsp:txXfrm>
    </dsp:sp>
    <dsp:sp modelId="{43D7BAA5-A739-4434-AD15-D544874D713D}">
      <dsp:nvSpPr>
        <dsp:cNvPr id="0" name=""/>
        <dsp:cNvSpPr/>
      </dsp:nvSpPr>
      <dsp:spPr>
        <a:xfrm>
          <a:off x="9604541" y="1243727"/>
          <a:ext cx="248517" cy="2485176"/>
        </a:xfrm>
        <a:custGeom>
          <a:avLst/>
          <a:gdLst/>
          <a:ahLst/>
          <a:cxnLst/>
          <a:rect l="0" t="0" r="0" b="0"/>
          <a:pathLst>
            <a:path>
              <a:moveTo>
                <a:pt x="0" y="0"/>
              </a:moveTo>
              <a:lnTo>
                <a:pt x="0" y="2485176"/>
              </a:lnTo>
              <a:lnTo>
                <a:pt x="248517" y="24851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8D9246-D0D8-4884-97ED-7EAB79D085B2}">
      <dsp:nvSpPr>
        <dsp:cNvPr id="0" name=""/>
        <dsp:cNvSpPr/>
      </dsp:nvSpPr>
      <dsp:spPr>
        <a:xfrm>
          <a:off x="9853058" y="3107609"/>
          <a:ext cx="1988141" cy="1242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Approaches: </a:t>
          </a:r>
          <a:r>
            <a:rPr lang="en-US" sz="1600" b="0" i="0" kern="1200" dirty="0">
              <a:latin typeface="Arial Narrow" panose="020B0604020202020204" pitchFamily="34" charset="0"/>
              <a:cs typeface="Arial Narrow" panose="020B0604020202020204" pitchFamily="34" charset="0"/>
            </a:rPr>
            <a:t>Visualizations, dashboards, web front-ends, HCI</a:t>
          </a:r>
        </a:p>
      </dsp:txBody>
      <dsp:txXfrm>
        <a:off x="9889452" y="3144003"/>
        <a:ext cx="1915353" cy="11698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4E7A5-DFA6-4307-8653-827D610BEE6B}" type="datetimeFigureOut">
              <a:rPr lang="en-US" smtClean="0"/>
              <a:t>5/25/22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AB2E2-0494-44B3-8D0A-7AD753876D3A}" type="slidenum">
              <a:rPr lang="en-US" smtClean="0"/>
              <a:t>‹#›</a:t>
            </a:fld>
            <a:endParaRPr lang="en-US"/>
          </a:p>
        </p:txBody>
      </p:sp>
    </p:spTree>
    <p:extLst>
      <p:ext uri="{BB962C8B-B14F-4D97-AF65-F5344CB8AC3E}">
        <p14:creationId xmlns:p14="http://schemas.microsoft.com/office/powerpoint/2010/main" val="278803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the text - Statistical tests are part of every component of the evaluation; reference to Andrew Ng’s talks (underfitting indicates knowledge of theoretical maximum)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Technical evaluations compare the performance of the proposed deep learning process against prevailing ML and deep learning benchmarks. Well-established performance metrics and statistical tests measure performances. Executing these evaluations often requires establishing a ground-truth dataset(s). This dataset must be representative of the phenomena of interest and of sufficient size to support the proposed deep learning approaches. Key details about how it was labelled, whether it is balanced or imbalanced, and others must be disclosed. In situations where generalizability of a method is being claimed (within or across domains) as a contribution, multiple datasets must be included. For supervised learning algorithms, details about how the sizes of the train, validate, and testing datasets are also essential. Other critically important details include the selection and justification of the training strategy (e.g., 10-fold cross validation), how hyperparameter were optimized (e.g., grid-search), and sensitivity of the proposed approach (e.g., layers, activations, etc.). Selected example of instances where the proposed outperformed the benchmark algorithms should also be presented. Each further demonstrates the validity of the proposed technical deep learning approaches. Scholars should also discuss and aim to address key limitations with their DL processes, including computational complexity, black box nature, and overfitting. These types of inquiries are similar to robustness checks in econometrics research. However, running these robustness checks require significantly higher investment and resources. Therefore, review teams should have a well-grounded and justifiable request for authors to run these. </a:t>
            </a:r>
          </a:p>
          <a:p>
            <a:endParaRPr lang="en-US" dirty="0"/>
          </a:p>
        </p:txBody>
      </p:sp>
      <p:sp>
        <p:nvSpPr>
          <p:cNvPr id="4" name="Slide Number Placeholder 3"/>
          <p:cNvSpPr>
            <a:spLocks noGrp="1"/>
          </p:cNvSpPr>
          <p:nvPr>
            <p:ph type="sldNum" sz="quarter" idx="5"/>
          </p:nvPr>
        </p:nvSpPr>
        <p:spPr/>
        <p:txBody>
          <a:bodyPr/>
          <a:lstStyle/>
          <a:p>
            <a:fld id="{6CEAB2E2-0494-44B3-8D0A-7AD753876D3A}" type="slidenum">
              <a:rPr lang="en-US" smtClean="0"/>
              <a:t>24</a:t>
            </a:fld>
            <a:endParaRPr lang="en-US"/>
          </a:p>
        </p:txBody>
      </p:sp>
    </p:spTree>
    <p:extLst>
      <p:ext uri="{BB962C8B-B14F-4D97-AF65-F5344CB8AC3E}">
        <p14:creationId xmlns:p14="http://schemas.microsoft.com/office/powerpoint/2010/main" val="242589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759F-E071-4F07-864B-5FEE3F9C2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62DD6-265B-432F-AE96-BD3A146F2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FA124-8DB9-4A28-B626-31893D2EC723}"/>
              </a:ext>
            </a:extLst>
          </p:cNvPr>
          <p:cNvSpPr>
            <a:spLocks noGrp="1"/>
          </p:cNvSpPr>
          <p:nvPr>
            <p:ph type="dt" sz="half" idx="10"/>
          </p:nvPr>
        </p:nvSpPr>
        <p:spPr/>
        <p:txBody>
          <a:bodyPr/>
          <a:lstStyle/>
          <a:p>
            <a:fld id="{5650EEDE-8258-467D-BE81-D5D0EF7968C6}" type="datetime1">
              <a:rPr lang="en-US" smtClean="0"/>
              <a:t>5/25/22</a:t>
            </a:fld>
            <a:endParaRPr lang="en-US"/>
          </a:p>
        </p:txBody>
      </p:sp>
      <p:sp>
        <p:nvSpPr>
          <p:cNvPr id="5" name="Footer Placeholder 4">
            <a:extLst>
              <a:ext uri="{FF2B5EF4-FFF2-40B4-BE49-F238E27FC236}">
                <a16:creationId xmlns:a16="http://schemas.microsoft.com/office/drawing/2014/main" id="{6EB39C6A-BE5C-4205-B23A-E39A9D82C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16764-21BA-4540-8E82-F272679E494F}"/>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267178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9A5A-C343-4141-97B1-9D5BEDFFD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ED4417-95F0-4032-BF31-807FBA85C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1A0F4-90B5-4A14-A407-DC15F960E464}"/>
              </a:ext>
            </a:extLst>
          </p:cNvPr>
          <p:cNvSpPr>
            <a:spLocks noGrp="1"/>
          </p:cNvSpPr>
          <p:nvPr>
            <p:ph type="dt" sz="half" idx="10"/>
          </p:nvPr>
        </p:nvSpPr>
        <p:spPr/>
        <p:txBody>
          <a:bodyPr/>
          <a:lstStyle/>
          <a:p>
            <a:fld id="{50B913B0-DAD4-48E8-AF12-C82E0860A2D2}" type="datetime1">
              <a:rPr lang="en-US" smtClean="0"/>
              <a:t>5/25/22</a:t>
            </a:fld>
            <a:endParaRPr lang="en-US"/>
          </a:p>
        </p:txBody>
      </p:sp>
      <p:sp>
        <p:nvSpPr>
          <p:cNvPr id="5" name="Footer Placeholder 4">
            <a:extLst>
              <a:ext uri="{FF2B5EF4-FFF2-40B4-BE49-F238E27FC236}">
                <a16:creationId xmlns:a16="http://schemas.microsoft.com/office/drawing/2014/main" id="{0A65B986-FB8E-40E4-BB95-457E755CD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7A87A-5C86-485E-B092-FF80E125FB54}"/>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91008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64DEB-E1DC-44E9-BEB1-E3D8DF37C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80F36F-B930-438B-A72A-355FA4851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E397E-DCE0-43E5-A5DF-3211A51B13F4}"/>
              </a:ext>
            </a:extLst>
          </p:cNvPr>
          <p:cNvSpPr>
            <a:spLocks noGrp="1"/>
          </p:cNvSpPr>
          <p:nvPr>
            <p:ph type="dt" sz="half" idx="10"/>
          </p:nvPr>
        </p:nvSpPr>
        <p:spPr/>
        <p:txBody>
          <a:bodyPr/>
          <a:lstStyle/>
          <a:p>
            <a:fld id="{F11EDB43-E794-4482-97F0-F8710C95673C}" type="datetime1">
              <a:rPr lang="en-US" smtClean="0"/>
              <a:t>5/25/22</a:t>
            </a:fld>
            <a:endParaRPr lang="en-US"/>
          </a:p>
        </p:txBody>
      </p:sp>
      <p:sp>
        <p:nvSpPr>
          <p:cNvPr id="5" name="Footer Placeholder 4">
            <a:extLst>
              <a:ext uri="{FF2B5EF4-FFF2-40B4-BE49-F238E27FC236}">
                <a16:creationId xmlns:a16="http://schemas.microsoft.com/office/drawing/2014/main" id="{8677F2D2-C90C-4D68-856B-23C951BF4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81A0C-4BBF-4C52-BD92-8FDA13821B90}"/>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242336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B404-82F1-4B16-8855-A3445C12F6A5}"/>
              </a:ext>
            </a:extLst>
          </p:cNvPr>
          <p:cNvSpPr>
            <a:spLocks noGrp="1"/>
          </p:cNvSpPr>
          <p:nvPr>
            <p:ph type="title"/>
          </p:nvPr>
        </p:nvSpPr>
        <p:spPr/>
        <p:txBody>
          <a:bodyPr/>
          <a:lstStyle>
            <a:lvl1pPr>
              <a:defRPr b="1">
                <a:latin typeface="Arial Narrow" panose="020B060602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F01861-3F49-4C81-88B6-89C031C9877B}"/>
              </a:ext>
            </a:extLst>
          </p:cNvPr>
          <p:cNvSpPr>
            <a:spLocks noGrp="1"/>
          </p:cNvSpPr>
          <p:nvPr>
            <p:ph idx="1"/>
          </p:nvPr>
        </p:nvSpPr>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F2773D-344E-495E-98E6-24AEC4485447}"/>
              </a:ext>
            </a:extLst>
          </p:cNvPr>
          <p:cNvSpPr>
            <a:spLocks noGrp="1"/>
          </p:cNvSpPr>
          <p:nvPr>
            <p:ph type="dt" sz="half" idx="10"/>
          </p:nvPr>
        </p:nvSpPr>
        <p:spPr/>
        <p:txBody>
          <a:bodyPr/>
          <a:lstStyle/>
          <a:p>
            <a:fld id="{D2360360-EC10-4A02-BAE9-9E863008C7A5}" type="datetime1">
              <a:rPr lang="en-US" smtClean="0"/>
              <a:t>5/25/22</a:t>
            </a:fld>
            <a:endParaRPr lang="en-US"/>
          </a:p>
        </p:txBody>
      </p:sp>
      <p:sp>
        <p:nvSpPr>
          <p:cNvPr id="5" name="Footer Placeholder 4">
            <a:extLst>
              <a:ext uri="{FF2B5EF4-FFF2-40B4-BE49-F238E27FC236}">
                <a16:creationId xmlns:a16="http://schemas.microsoft.com/office/drawing/2014/main" id="{30A1D495-6262-4FEE-9FD6-C91233DEA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86C72-7333-49C0-AB57-B43DED240B97}"/>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237907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1BBF-A554-46E6-A61E-06A145D4E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C939F1-CB52-4C69-826A-C72CAAB2F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BFDC2-183C-40CD-969B-0B0D626C8752}"/>
              </a:ext>
            </a:extLst>
          </p:cNvPr>
          <p:cNvSpPr>
            <a:spLocks noGrp="1"/>
          </p:cNvSpPr>
          <p:nvPr>
            <p:ph type="dt" sz="half" idx="10"/>
          </p:nvPr>
        </p:nvSpPr>
        <p:spPr/>
        <p:txBody>
          <a:bodyPr/>
          <a:lstStyle/>
          <a:p>
            <a:fld id="{DF04D4D3-1317-4801-BCA2-7C33A8E8BCF5}" type="datetime1">
              <a:rPr lang="en-US" smtClean="0"/>
              <a:t>5/25/22</a:t>
            </a:fld>
            <a:endParaRPr lang="en-US"/>
          </a:p>
        </p:txBody>
      </p:sp>
      <p:sp>
        <p:nvSpPr>
          <p:cNvPr id="5" name="Footer Placeholder 4">
            <a:extLst>
              <a:ext uri="{FF2B5EF4-FFF2-40B4-BE49-F238E27FC236}">
                <a16:creationId xmlns:a16="http://schemas.microsoft.com/office/drawing/2014/main" id="{BA32DE04-DF26-4A18-A607-3B41A72F0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F453E-F48B-43C5-AA4D-FB2636D9CEEB}"/>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205609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4693-0A6E-4070-AEBC-009D75027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DBFBF-AAF4-4263-8BA7-0F5418452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D3669-2FCA-4150-87C5-424C16BCDE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0FDDE-C376-4C0A-9EC9-5B85C038099B}"/>
              </a:ext>
            </a:extLst>
          </p:cNvPr>
          <p:cNvSpPr>
            <a:spLocks noGrp="1"/>
          </p:cNvSpPr>
          <p:nvPr>
            <p:ph type="dt" sz="half" idx="10"/>
          </p:nvPr>
        </p:nvSpPr>
        <p:spPr/>
        <p:txBody>
          <a:bodyPr/>
          <a:lstStyle/>
          <a:p>
            <a:fld id="{9DF814D9-2FB5-4830-891E-DB0195418DA7}" type="datetime1">
              <a:rPr lang="en-US" smtClean="0"/>
              <a:t>5/25/22</a:t>
            </a:fld>
            <a:endParaRPr lang="en-US"/>
          </a:p>
        </p:txBody>
      </p:sp>
      <p:sp>
        <p:nvSpPr>
          <p:cNvPr id="6" name="Footer Placeholder 5">
            <a:extLst>
              <a:ext uri="{FF2B5EF4-FFF2-40B4-BE49-F238E27FC236}">
                <a16:creationId xmlns:a16="http://schemas.microsoft.com/office/drawing/2014/main" id="{650F09C6-02D0-438E-8372-9D9CB877C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21A2F-42B9-4B5A-804B-AA6D993ABF95}"/>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386419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4B40-735B-437D-A390-CC94B795A5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CE6E6-DDA0-4D16-957F-6E5266F227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49FC8-4C39-4866-86A7-A6EE74728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C2E9-859A-4D72-9526-FE7F4CB3B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8C42E-2DEB-4BD9-BAF4-8667ACAB5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E3996-8066-47CD-B766-94E711625982}"/>
              </a:ext>
            </a:extLst>
          </p:cNvPr>
          <p:cNvSpPr>
            <a:spLocks noGrp="1"/>
          </p:cNvSpPr>
          <p:nvPr>
            <p:ph type="dt" sz="half" idx="10"/>
          </p:nvPr>
        </p:nvSpPr>
        <p:spPr/>
        <p:txBody>
          <a:bodyPr/>
          <a:lstStyle/>
          <a:p>
            <a:fld id="{B65B74BB-E8DD-44CC-992E-9B08BBE230AF}" type="datetime1">
              <a:rPr lang="en-US" smtClean="0"/>
              <a:t>5/25/22</a:t>
            </a:fld>
            <a:endParaRPr lang="en-US"/>
          </a:p>
        </p:txBody>
      </p:sp>
      <p:sp>
        <p:nvSpPr>
          <p:cNvPr id="8" name="Footer Placeholder 7">
            <a:extLst>
              <a:ext uri="{FF2B5EF4-FFF2-40B4-BE49-F238E27FC236}">
                <a16:creationId xmlns:a16="http://schemas.microsoft.com/office/drawing/2014/main" id="{2AA6965B-7A4F-4C25-9235-E8012A303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970C7-9463-4899-A945-077F7E9EE351}"/>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89832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8978-DE66-4E6C-A03D-DA22E5F33C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652F83-A925-4854-A689-3B40A8B429CA}"/>
              </a:ext>
            </a:extLst>
          </p:cNvPr>
          <p:cNvSpPr>
            <a:spLocks noGrp="1"/>
          </p:cNvSpPr>
          <p:nvPr>
            <p:ph type="dt" sz="half" idx="10"/>
          </p:nvPr>
        </p:nvSpPr>
        <p:spPr/>
        <p:txBody>
          <a:bodyPr/>
          <a:lstStyle/>
          <a:p>
            <a:fld id="{256CF390-B16C-43B8-914B-1D7BB645096F}" type="datetime1">
              <a:rPr lang="en-US" smtClean="0"/>
              <a:t>5/25/22</a:t>
            </a:fld>
            <a:endParaRPr lang="en-US"/>
          </a:p>
        </p:txBody>
      </p:sp>
      <p:sp>
        <p:nvSpPr>
          <p:cNvPr id="4" name="Footer Placeholder 3">
            <a:extLst>
              <a:ext uri="{FF2B5EF4-FFF2-40B4-BE49-F238E27FC236}">
                <a16:creationId xmlns:a16="http://schemas.microsoft.com/office/drawing/2014/main" id="{6D44AC78-F0CB-43E4-9DBD-4B1AB67DC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B6024D-7113-4F2F-9689-F44550D913F9}"/>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367299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C87AA-3E13-4D53-B63A-EF1A1CD5117B}"/>
              </a:ext>
            </a:extLst>
          </p:cNvPr>
          <p:cNvSpPr>
            <a:spLocks noGrp="1"/>
          </p:cNvSpPr>
          <p:nvPr>
            <p:ph type="dt" sz="half" idx="10"/>
          </p:nvPr>
        </p:nvSpPr>
        <p:spPr/>
        <p:txBody>
          <a:bodyPr/>
          <a:lstStyle/>
          <a:p>
            <a:fld id="{E4CD0136-5523-4A4C-BC06-ACE20137AFEE}" type="datetime1">
              <a:rPr lang="en-US" smtClean="0"/>
              <a:t>5/25/22</a:t>
            </a:fld>
            <a:endParaRPr lang="en-US"/>
          </a:p>
        </p:txBody>
      </p:sp>
      <p:sp>
        <p:nvSpPr>
          <p:cNvPr id="3" name="Footer Placeholder 2">
            <a:extLst>
              <a:ext uri="{FF2B5EF4-FFF2-40B4-BE49-F238E27FC236}">
                <a16:creationId xmlns:a16="http://schemas.microsoft.com/office/drawing/2014/main" id="{41446D59-C8DB-4991-A075-3F93B8667C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1EF9B-C727-4236-B06A-B23EC03FE3BF}"/>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285065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7D3B-0E1E-4629-B77B-51845E9E9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C232F-33BF-4FD2-8AE0-80AFC55A1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C3F36F-6320-4D51-9640-983A7DAFA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EA906-9CF7-4B46-90F5-B6EA89BB39CC}"/>
              </a:ext>
            </a:extLst>
          </p:cNvPr>
          <p:cNvSpPr>
            <a:spLocks noGrp="1"/>
          </p:cNvSpPr>
          <p:nvPr>
            <p:ph type="dt" sz="half" idx="10"/>
          </p:nvPr>
        </p:nvSpPr>
        <p:spPr/>
        <p:txBody>
          <a:bodyPr/>
          <a:lstStyle/>
          <a:p>
            <a:fld id="{5AF3C9F8-0EA2-49CE-B32E-540909AF0286}" type="datetime1">
              <a:rPr lang="en-US" smtClean="0"/>
              <a:t>5/25/22</a:t>
            </a:fld>
            <a:endParaRPr lang="en-US"/>
          </a:p>
        </p:txBody>
      </p:sp>
      <p:sp>
        <p:nvSpPr>
          <p:cNvPr id="6" name="Footer Placeholder 5">
            <a:extLst>
              <a:ext uri="{FF2B5EF4-FFF2-40B4-BE49-F238E27FC236}">
                <a16:creationId xmlns:a16="http://schemas.microsoft.com/office/drawing/2014/main" id="{B1163707-7C16-4342-A4CC-C2FBDA42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FB635-9109-477F-9521-39C94212B8EF}"/>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164471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2AE9-344B-4816-B0C0-BE3343F1E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913233-C4C9-4E76-A483-7A9D14899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4DDB3-6372-4880-9BA5-80A69CD66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852C2-D725-49A4-8F82-28C0B9BE9D69}"/>
              </a:ext>
            </a:extLst>
          </p:cNvPr>
          <p:cNvSpPr>
            <a:spLocks noGrp="1"/>
          </p:cNvSpPr>
          <p:nvPr>
            <p:ph type="dt" sz="half" idx="10"/>
          </p:nvPr>
        </p:nvSpPr>
        <p:spPr/>
        <p:txBody>
          <a:bodyPr/>
          <a:lstStyle/>
          <a:p>
            <a:fld id="{4BF5908B-DEB4-47F5-950A-4A8C2CE5BF3F}" type="datetime1">
              <a:rPr lang="en-US" smtClean="0"/>
              <a:t>5/25/22</a:t>
            </a:fld>
            <a:endParaRPr lang="en-US"/>
          </a:p>
        </p:txBody>
      </p:sp>
      <p:sp>
        <p:nvSpPr>
          <p:cNvPr id="6" name="Footer Placeholder 5">
            <a:extLst>
              <a:ext uri="{FF2B5EF4-FFF2-40B4-BE49-F238E27FC236}">
                <a16:creationId xmlns:a16="http://schemas.microsoft.com/office/drawing/2014/main" id="{8D16873F-B193-44BB-9A5B-63C42B820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2229D-CF6A-4A32-BB36-EB7AE80124C9}"/>
              </a:ext>
            </a:extLst>
          </p:cNvPr>
          <p:cNvSpPr>
            <a:spLocks noGrp="1"/>
          </p:cNvSpPr>
          <p:nvPr>
            <p:ph type="sldNum" sz="quarter" idx="12"/>
          </p:nvPr>
        </p:nvSpPr>
        <p:spPr/>
        <p:txBody>
          <a:bodyPr/>
          <a:lstStyle/>
          <a:p>
            <a:fld id="{B3B7E577-0F03-4B81-87FB-40FE72C0D3CC}" type="slidenum">
              <a:rPr lang="en-US" smtClean="0"/>
              <a:t>‹#›</a:t>
            </a:fld>
            <a:endParaRPr lang="en-US"/>
          </a:p>
        </p:txBody>
      </p:sp>
    </p:spTree>
    <p:extLst>
      <p:ext uri="{BB962C8B-B14F-4D97-AF65-F5344CB8AC3E}">
        <p14:creationId xmlns:p14="http://schemas.microsoft.com/office/powerpoint/2010/main" val="42601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28125-7908-418D-A082-2316C6D2F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1996A2-4A40-4987-9B47-F32A24A4F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B2E9E-242C-4045-87E3-C8C44C58A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69C2C-7ED7-49BF-877B-2177F98A7F49}" type="datetime1">
              <a:rPr lang="en-US" smtClean="0"/>
              <a:t>5/25/22</a:t>
            </a:fld>
            <a:endParaRPr lang="en-US"/>
          </a:p>
        </p:txBody>
      </p:sp>
      <p:sp>
        <p:nvSpPr>
          <p:cNvPr id="5" name="Footer Placeholder 4">
            <a:extLst>
              <a:ext uri="{FF2B5EF4-FFF2-40B4-BE49-F238E27FC236}">
                <a16:creationId xmlns:a16="http://schemas.microsoft.com/office/drawing/2014/main" id="{438DF018-D37D-4FDB-8A9C-F991F86F9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1618B-3649-4F5F-A1C0-A2EBD48B2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7E577-0F03-4B81-87FB-40FE72C0D3CC}" type="slidenum">
              <a:rPr lang="en-US" smtClean="0"/>
              <a:t>‹#›</a:t>
            </a:fld>
            <a:endParaRPr lang="en-US"/>
          </a:p>
        </p:txBody>
      </p:sp>
    </p:spTree>
    <p:extLst>
      <p:ext uri="{BB962C8B-B14F-4D97-AF65-F5344CB8AC3E}">
        <p14:creationId xmlns:p14="http://schemas.microsoft.com/office/powerpoint/2010/main" val="167177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A77E-FBAA-49CF-B69D-385521F8C16D}"/>
              </a:ext>
            </a:extLst>
          </p:cNvPr>
          <p:cNvSpPr>
            <a:spLocks noGrp="1"/>
          </p:cNvSpPr>
          <p:nvPr>
            <p:ph type="ctrTitle"/>
          </p:nvPr>
        </p:nvSpPr>
        <p:spPr>
          <a:xfrm>
            <a:off x="0" y="1379621"/>
            <a:ext cx="12192000" cy="2130341"/>
          </a:xfrm>
          <a:solidFill>
            <a:schemeClr val="bg2"/>
          </a:solidFill>
        </p:spPr>
        <p:txBody>
          <a:bodyPr>
            <a:noAutofit/>
          </a:bodyPr>
          <a:lstStyle/>
          <a:p>
            <a:r>
              <a:rPr lang="en-US" b="1" dirty="0">
                <a:latin typeface="Arial Narrow" panose="020B0606020202030204" pitchFamily="34" charset="0"/>
              </a:rPr>
              <a:t>Research Bootcamp: </a:t>
            </a:r>
            <a:br>
              <a:rPr lang="en-US" b="1" dirty="0">
                <a:latin typeface="Arial Narrow" panose="020B0606020202030204" pitchFamily="34" charset="0"/>
              </a:rPr>
            </a:br>
            <a:r>
              <a:rPr lang="en-US" b="1" dirty="0">
                <a:solidFill>
                  <a:srgbClr val="FF0000"/>
                </a:solidFill>
                <a:latin typeface="Arial Narrow" panose="020B0606020202030204" pitchFamily="34" charset="0"/>
              </a:rPr>
              <a:t>Conducting AI-enabled Analytics</a:t>
            </a:r>
          </a:p>
        </p:txBody>
      </p:sp>
      <p:sp>
        <p:nvSpPr>
          <p:cNvPr id="3" name="Subtitle 2">
            <a:extLst>
              <a:ext uri="{FF2B5EF4-FFF2-40B4-BE49-F238E27FC236}">
                <a16:creationId xmlns:a16="http://schemas.microsoft.com/office/drawing/2014/main" id="{EF427049-179C-4B82-8709-94CF1CF7B3BB}"/>
              </a:ext>
            </a:extLst>
          </p:cNvPr>
          <p:cNvSpPr>
            <a:spLocks noGrp="1"/>
          </p:cNvSpPr>
          <p:nvPr>
            <p:ph type="subTitle" idx="1"/>
          </p:nvPr>
        </p:nvSpPr>
        <p:spPr>
          <a:xfrm>
            <a:off x="1330171" y="3602037"/>
            <a:ext cx="9531658" cy="2130341"/>
          </a:xfrm>
        </p:spPr>
        <p:txBody>
          <a:bodyPr>
            <a:normAutofit fontScale="92500" lnSpcReduction="10000"/>
          </a:bodyPr>
          <a:lstStyle/>
          <a:p>
            <a:r>
              <a:rPr lang="en-US" b="1" dirty="0">
                <a:latin typeface="Arial Narrow" panose="020B0606020202030204" pitchFamily="34" charset="0"/>
              </a:rPr>
              <a:t>AI-enabled Analytics Bootcamp – Day 1, Session 1</a:t>
            </a:r>
          </a:p>
          <a:p>
            <a:r>
              <a:rPr lang="en-US" dirty="0">
                <a:latin typeface="Arial Narrow" panose="020B0606020202030204" pitchFamily="34" charset="0"/>
              </a:rPr>
              <a:t>Sagar Samtani, Ph.D.</a:t>
            </a:r>
          </a:p>
          <a:p>
            <a:r>
              <a:rPr lang="en-US" dirty="0">
                <a:latin typeface="Arial Narrow" panose="020B0606020202030204" pitchFamily="34" charset="0"/>
              </a:rPr>
              <a:t>Assistant Professor, Grant Thornton Scholar, and CACR Fellow </a:t>
            </a:r>
          </a:p>
          <a:p>
            <a:r>
              <a:rPr lang="en-US" dirty="0">
                <a:latin typeface="Arial Narrow" panose="020B0606020202030204" pitchFamily="34" charset="0"/>
              </a:rPr>
              <a:t>Kelley School of Business, Indiana University</a:t>
            </a:r>
          </a:p>
          <a:p>
            <a:r>
              <a:rPr lang="en-US" sz="1700" b="1" dirty="0">
                <a:latin typeface="Arial Narrow" panose="020B0606020202030204" pitchFamily="34" charset="0"/>
              </a:rPr>
              <a:t>Acknowledgements: </a:t>
            </a:r>
            <a:r>
              <a:rPr lang="en-US" sz="1700" dirty="0">
                <a:latin typeface="Arial Narrow" panose="020B0606020202030204" pitchFamily="34" charset="0"/>
              </a:rPr>
              <a:t>Drs. Hsinchun Chen, Jay F. Nunamaker, Jr., Sue Brown, Mark Patton, Byron Marshall, Weifeng Li, Reza Ebrahimi, and (many) hours of conversation with Drs. Hongyi Zhu, </a:t>
            </a:r>
            <a:r>
              <a:rPr lang="en-US" sz="1700" dirty="0" err="1">
                <a:latin typeface="Arial Narrow" panose="020B0606020202030204" pitchFamily="34" charset="0"/>
              </a:rPr>
              <a:t>Yidong</a:t>
            </a:r>
            <a:r>
              <a:rPr lang="en-US" sz="1700" dirty="0">
                <a:latin typeface="Arial Narrow" panose="020B0606020202030204" pitchFamily="34" charset="0"/>
              </a:rPr>
              <a:t> Chai, and Balaji Padmanabhan</a:t>
            </a:r>
          </a:p>
          <a:p>
            <a:endParaRPr lang="en-US" dirty="0">
              <a:latin typeface="Arial Narrow" panose="020B0606020202030204" pitchFamily="34" charset="0"/>
            </a:endParaRPr>
          </a:p>
        </p:txBody>
      </p:sp>
      <p:sp>
        <p:nvSpPr>
          <p:cNvPr id="4" name="Slide Number Placeholder 3">
            <a:extLst>
              <a:ext uri="{FF2B5EF4-FFF2-40B4-BE49-F238E27FC236}">
                <a16:creationId xmlns:a16="http://schemas.microsoft.com/office/drawing/2014/main" id="{FBB1E62D-FD7A-48D7-9AA7-177E55C8A05A}"/>
              </a:ext>
            </a:extLst>
          </p:cNvPr>
          <p:cNvSpPr>
            <a:spLocks noGrp="1"/>
          </p:cNvSpPr>
          <p:nvPr>
            <p:ph type="sldNum" sz="quarter" idx="12"/>
          </p:nvPr>
        </p:nvSpPr>
        <p:spPr/>
        <p:txBody>
          <a:bodyPr/>
          <a:lstStyle/>
          <a:p>
            <a:fld id="{B3B7E577-0F03-4B81-87FB-40FE72C0D3CC}" type="slidenum">
              <a:rPr lang="en-US" smtClean="0"/>
              <a:t>1</a:t>
            </a:fld>
            <a:endParaRPr lang="en-US"/>
          </a:p>
        </p:txBody>
      </p:sp>
    </p:spTree>
    <p:extLst>
      <p:ext uri="{BB962C8B-B14F-4D97-AF65-F5344CB8AC3E}">
        <p14:creationId xmlns:p14="http://schemas.microsoft.com/office/powerpoint/2010/main" val="194932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B2A3-808C-436C-883B-164F66891ED8}"/>
              </a:ext>
            </a:extLst>
          </p:cNvPr>
          <p:cNvSpPr>
            <a:spLocks noGrp="1"/>
          </p:cNvSpPr>
          <p:nvPr>
            <p:ph type="title"/>
          </p:nvPr>
        </p:nvSpPr>
        <p:spPr/>
        <p:txBody>
          <a:bodyPr/>
          <a:lstStyle/>
          <a:p>
            <a:r>
              <a:rPr lang="en-US" dirty="0"/>
              <a:t>Outline of Bootcamp</a:t>
            </a:r>
          </a:p>
        </p:txBody>
      </p:sp>
      <p:sp>
        <p:nvSpPr>
          <p:cNvPr id="3" name="Content Placeholder 2">
            <a:extLst>
              <a:ext uri="{FF2B5EF4-FFF2-40B4-BE49-F238E27FC236}">
                <a16:creationId xmlns:a16="http://schemas.microsoft.com/office/drawing/2014/main" id="{0030D30B-BB3A-40BB-A13A-C00FAC9CB20F}"/>
              </a:ext>
            </a:extLst>
          </p:cNvPr>
          <p:cNvSpPr>
            <a:spLocks noGrp="1"/>
          </p:cNvSpPr>
          <p:nvPr>
            <p:ph idx="1"/>
          </p:nvPr>
        </p:nvSpPr>
        <p:spPr/>
        <p:txBody>
          <a:bodyPr/>
          <a:lstStyle/>
          <a:p>
            <a:r>
              <a:rPr lang="en-US" b="1" dirty="0">
                <a:solidFill>
                  <a:schemeClr val="bg1">
                    <a:lumMod val="65000"/>
                  </a:schemeClr>
                </a:solidFill>
              </a:rPr>
              <a:t>Module 1: Background and Importance of Research</a:t>
            </a:r>
          </a:p>
          <a:p>
            <a:pPr lvl="1"/>
            <a:endParaRPr lang="en-US" b="1" dirty="0"/>
          </a:p>
          <a:p>
            <a:r>
              <a:rPr lang="en-US" b="1" dirty="0"/>
              <a:t>Module 2: Conducting AI-enabled Analytics Research</a:t>
            </a:r>
          </a:p>
          <a:p>
            <a:pPr lvl="1"/>
            <a:endParaRPr lang="en-US" b="1" dirty="0"/>
          </a:p>
          <a:p>
            <a:r>
              <a:rPr lang="en-US" b="1" dirty="0">
                <a:solidFill>
                  <a:schemeClr val="bg1">
                    <a:lumMod val="65000"/>
                  </a:schemeClr>
                </a:solidFill>
              </a:rPr>
              <a:t>Module 3: Progression and Presentation</a:t>
            </a:r>
          </a:p>
          <a:p>
            <a:pPr lvl="1"/>
            <a:endParaRPr lang="en-US" b="1" dirty="0">
              <a:solidFill>
                <a:schemeClr val="bg1">
                  <a:lumMod val="65000"/>
                </a:schemeClr>
              </a:solidFill>
            </a:endParaRPr>
          </a:p>
          <a:p>
            <a:r>
              <a:rPr lang="en-US" b="1" dirty="0">
                <a:solidFill>
                  <a:schemeClr val="bg1">
                    <a:lumMod val="65000"/>
                  </a:schemeClr>
                </a:solidFill>
              </a:rPr>
              <a:t>Conclusion and Wrap-up</a:t>
            </a:r>
          </a:p>
        </p:txBody>
      </p:sp>
      <p:sp>
        <p:nvSpPr>
          <p:cNvPr id="4" name="Slide Number Placeholder 3">
            <a:extLst>
              <a:ext uri="{FF2B5EF4-FFF2-40B4-BE49-F238E27FC236}">
                <a16:creationId xmlns:a16="http://schemas.microsoft.com/office/drawing/2014/main" id="{DE145C44-F0E5-4C72-9A77-4F46249F7CD1}"/>
              </a:ext>
            </a:extLst>
          </p:cNvPr>
          <p:cNvSpPr>
            <a:spLocks noGrp="1"/>
          </p:cNvSpPr>
          <p:nvPr>
            <p:ph type="sldNum" sz="quarter" idx="12"/>
          </p:nvPr>
        </p:nvSpPr>
        <p:spPr/>
        <p:txBody>
          <a:bodyPr/>
          <a:lstStyle/>
          <a:p>
            <a:fld id="{B3B7E577-0F03-4B81-87FB-40FE72C0D3CC}" type="slidenum">
              <a:rPr lang="en-US" smtClean="0"/>
              <a:t>10</a:t>
            </a:fld>
            <a:endParaRPr lang="en-US"/>
          </a:p>
        </p:txBody>
      </p:sp>
    </p:spTree>
    <p:extLst>
      <p:ext uri="{BB962C8B-B14F-4D97-AF65-F5344CB8AC3E}">
        <p14:creationId xmlns:p14="http://schemas.microsoft.com/office/powerpoint/2010/main" val="305605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D38C-A477-450E-B32C-50A09F82E508}"/>
              </a:ext>
            </a:extLst>
          </p:cNvPr>
          <p:cNvSpPr>
            <a:spLocks noGrp="1"/>
          </p:cNvSpPr>
          <p:nvPr>
            <p:ph type="title"/>
          </p:nvPr>
        </p:nvSpPr>
        <p:spPr/>
        <p:txBody>
          <a:bodyPr/>
          <a:lstStyle/>
          <a:p>
            <a:r>
              <a:rPr lang="en-US" dirty="0"/>
              <a:t>M2: AI-enabled Analytics Research Template (adapted from Dr. Chen’s AI Lab template)</a:t>
            </a:r>
          </a:p>
        </p:txBody>
      </p:sp>
      <p:sp>
        <p:nvSpPr>
          <p:cNvPr id="3" name="Content Placeholder 2">
            <a:extLst>
              <a:ext uri="{FF2B5EF4-FFF2-40B4-BE49-F238E27FC236}">
                <a16:creationId xmlns:a16="http://schemas.microsoft.com/office/drawing/2014/main" id="{13F1BBCC-F24D-4B07-978B-98FEB095C8CC}"/>
              </a:ext>
            </a:extLst>
          </p:cNvPr>
          <p:cNvSpPr>
            <a:spLocks noGrp="1"/>
          </p:cNvSpPr>
          <p:nvPr>
            <p:ph idx="1"/>
          </p:nvPr>
        </p:nvSpPr>
        <p:spPr>
          <a:xfrm>
            <a:off x="838199" y="1825625"/>
            <a:ext cx="5065451" cy="4351338"/>
          </a:xfrm>
        </p:spPr>
        <p:txBody>
          <a:bodyPr/>
          <a:lstStyle/>
          <a:p>
            <a:r>
              <a:rPr lang="en-US" b="1" dirty="0"/>
              <a:t>Template:</a:t>
            </a:r>
          </a:p>
          <a:p>
            <a:pPr lvl="1"/>
            <a:r>
              <a:rPr lang="en-US" dirty="0"/>
              <a:t>Topic selection</a:t>
            </a:r>
          </a:p>
          <a:p>
            <a:pPr lvl="1"/>
            <a:r>
              <a:rPr lang="en-US" dirty="0"/>
              <a:t>Title</a:t>
            </a:r>
          </a:p>
          <a:p>
            <a:pPr lvl="1"/>
            <a:r>
              <a:rPr lang="en-US" dirty="0"/>
              <a:t>Abstract</a:t>
            </a:r>
          </a:p>
          <a:p>
            <a:pPr lvl="1"/>
            <a:r>
              <a:rPr lang="en-US" dirty="0"/>
              <a:t>Introduction</a:t>
            </a:r>
          </a:p>
          <a:p>
            <a:pPr lvl="1"/>
            <a:r>
              <a:rPr lang="en-US" dirty="0"/>
              <a:t>Literature Review (Domain+ Method)</a:t>
            </a:r>
          </a:p>
          <a:p>
            <a:pPr lvl="1"/>
            <a:r>
              <a:rPr lang="en-US" dirty="0"/>
              <a:t>Research Gaps and Questions</a:t>
            </a:r>
          </a:p>
          <a:p>
            <a:pPr lvl="1"/>
            <a:r>
              <a:rPr lang="en-US" dirty="0"/>
              <a:t>Research Testbed and Design</a:t>
            </a:r>
          </a:p>
          <a:p>
            <a:pPr lvl="1"/>
            <a:r>
              <a:rPr lang="en-US" dirty="0"/>
              <a:t>Results and Discussion</a:t>
            </a:r>
          </a:p>
          <a:p>
            <a:pPr lvl="1"/>
            <a:r>
              <a:rPr lang="en-US" dirty="0"/>
              <a:t>Conclusion and Future Direction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86A724-11CE-4704-806C-4C4D5B8C2411}"/>
              </a:ext>
            </a:extLst>
          </p:cNvPr>
          <p:cNvSpPr>
            <a:spLocks noGrp="1"/>
          </p:cNvSpPr>
          <p:nvPr>
            <p:ph type="sldNum" sz="quarter" idx="12"/>
          </p:nvPr>
        </p:nvSpPr>
        <p:spPr/>
        <p:txBody>
          <a:bodyPr/>
          <a:lstStyle/>
          <a:p>
            <a:fld id="{B3B7E577-0F03-4B81-87FB-40FE72C0D3CC}" type="slidenum">
              <a:rPr lang="en-US" smtClean="0"/>
              <a:t>11</a:t>
            </a:fld>
            <a:endParaRPr lang="en-US"/>
          </a:p>
        </p:txBody>
      </p:sp>
      <p:sp>
        <p:nvSpPr>
          <p:cNvPr id="5" name="Content Placeholder 2">
            <a:extLst>
              <a:ext uri="{FF2B5EF4-FFF2-40B4-BE49-F238E27FC236}">
                <a16:creationId xmlns:a16="http://schemas.microsoft.com/office/drawing/2014/main" id="{E69EC64E-1120-42FD-85D8-B87660AC5A17}"/>
              </a:ext>
            </a:extLst>
          </p:cNvPr>
          <p:cNvSpPr txBox="1">
            <a:spLocks/>
          </p:cNvSpPr>
          <p:nvPr/>
        </p:nvSpPr>
        <p:spPr>
          <a:xfrm>
            <a:off x="6279296" y="1827103"/>
            <a:ext cx="554854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Template Operationalized:</a:t>
            </a:r>
          </a:p>
          <a:p>
            <a:pPr marL="914400" lvl="1" indent="-457200">
              <a:buFont typeface="+mj-lt"/>
              <a:buAutoNum type="arabicPeriod"/>
            </a:pPr>
            <a:r>
              <a:rPr lang="en-US" dirty="0"/>
              <a:t>Topic selection</a:t>
            </a:r>
          </a:p>
          <a:p>
            <a:pPr marL="914400" lvl="1" indent="-457200">
              <a:buFont typeface="+mj-lt"/>
              <a:buAutoNum type="arabicPeriod"/>
            </a:pPr>
            <a:r>
              <a:rPr lang="en-US" dirty="0"/>
              <a:t>Literature Review (Domain)</a:t>
            </a:r>
          </a:p>
          <a:p>
            <a:pPr marL="914400" lvl="1" indent="-457200">
              <a:buFont typeface="+mj-lt"/>
              <a:buAutoNum type="arabicPeriod"/>
            </a:pPr>
            <a:r>
              <a:rPr lang="en-US" dirty="0"/>
              <a:t>Literature Review (Method)</a:t>
            </a:r>
          </a:p>
          <a:p>
            <a:pPr marL="914400" lvl="1" indent="-457200">
              <a:buFont typeface="+mj-lt"/>
              <a:buAutoNum type="arabicPeriod"/>
            </a:pPr>
            <a:r>
              <a:rPr lang="en-US" dirty="0"/>
              <a:t>Research Gaps and Questions</a:t>
            </a:r>
          </a:p>
          <a:p>
            <a:pPr marL="914400" lvl="1" indent="-457200">
              <a:buFont typeface="+mj-lt"/>
              <a:buAutoNum type="arabicPeriod"/>
            </a:pPr>
            <a:r>
              <a:rPr lang="en-US" dirty="0"/>
              <a:t>Research Design</a:t>
            </a:r>
          </a:p>
          <a:p>
            <a:pPr marL="914400" lvl="1" indent="-457200">
              <a:buFont typeface="+mj-lt"/>
              <a:buAutoNum type="arabicPeriod"/>
            </a:pPr>
            <a:r>
              <a:rPr lang="en-US" dirty="0"/>
              <a:t>Results and Discussion</a:t>
            </a:r>
          </a:p>
          <a:p>
            <a:pPr marL="914400" lvl="1" indent="-457200">
              <a:buFont typeface="+mj-lt"/>
              <a:buAutoNum type="arabicPeriod"/>
            </a:pPr>
            <a:r>
              <a:rPr lang="en-US" dirty="0"/>
              <a:t>Conclusion and Future Directions</a:t>
            </a:r>
          </a:p>
          <a:p>
            <a:pPr marL="914400" lvl="1" indent="-457200">
              <a:buFont typeface="+mj-lt"/>
              <a:buAutoNum type="arabicPeriod"/>
            </a:pPr>
            <a:r>
              <a:rPr lang="en-US" dirty="0"/>
              <a:t>Introduction</a:t>
            </a:r>
          </a:p>
          <a:p>
            <a:pPr marL="914400" lvl="1" indent="-457200">
              <a:buFont typeface="+mj-lt"/>
              <a:buAutoNum type="arabicPeriod"/>
            </a:pPr>
            <a:r>
              <a:rPr lang="en-US" dirty="0"/>
              <a:t>Abstract </a:t>
            </a:r>
          </a:p>
          <a:p>
            <a:pPr marL="914400" lvl="1" indent="-457200">
              <a:buFont typeface="+mj-lt"/>
              <a:buAutoNum type="arabicPeriod"/>
            </a:pPr>
            <a:r>
              <a:rPr lang="en-US" dirty="0"/>
              <a:t>Title</a:t>
            </a:r>
          </a:p>
          <a:p>
            <a:pPr lvl="1"/>
            <a:endParaRPr lang="en-US" dirty="0"/>
          </a:p>
        </p:txBody>
      </p:sp>
      <p:sp>
        <p:nvSpPr>
          <p:cNvPr id="7" name="Rectangle 6">
            <a:extLst>
              <a:ext uri="{FF2B5EF4-FFF2-40B4-BE49-F238E27FC236}">
                <a16:creationId xmlns:a16="http://schemas.microsoft.com/office/drawing/2014/main" id="{995D09AB-2ACE-46EE-8FDB-E375FD338C0A}"/>
              </a:ext>
            </a:extLst>
          </p:cNvPr>
          <p:cNvSpPr/>
          <p:nvPr/>
        </p:nvSpPr>
        <p:spPr>
          <a:xfrm>
            <a:off x="6756895" y="2573091"/>
            <a:ext cx="4039340" cy="1455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C90897-326B-4CF3-8F92-46FF87BD0F09}"/>
              </a:ext>
            </a:extLst>
          </p:cNvPr>
          <p:cNvSpPr txBox="1"/>
          <p:nvPr/>
        </p:nvSpPr>
        <p:spPr>
          <a:xfrm>
            <a:off x="10984729" y="2956264"/>
            <a:ext cx="1097480" cy="923330"/>
          </a:xfrm>
          <a:prstGeom prst="rect">
            <a:avLst/>
          </a:prstGeom>
          <a:noFill/>
        </p:spPr>
        <p:txBody>
          <a:bodyPr wrap="none" rtlCol="0">
            <a:spAutoFit/>
          </a:bodyPr>
          <a:lstStyle/>
          <a:p>
            <a:r>
              <a:rPr lang="en-US" b="1" dirty="0"/>
              <a:t>Iterative, </a:t>
            </a:r>
          </a:p>
          <a:p>
            <a:r>
              <a:rPr lang="en-US" b="1" dirty="0"/>
              <a:t>ongoing </a:t>
            </a:r>
          </a:p>
          <a:p>
            <a:r>
              <a:rPr lang="en-US" b="1" dirty="0"/>
              <a:t>process</a:t>
            </a:r>
          </a:p>
        </p:txBody>
      </p:sp>
    </p:spTree>
    <p:extLst>
      <p:ext uri="{BB962C8B-B14F-4D97-AF65-F5344CB8AC3E}">
        <p14:creationId xmlns:p14="http://schemas.microsoft.com/office/powerpoint/2010/main" val="108453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8DBB-D59D-4432-AB27-9F7B7B64C15A}"/>
              </a:ext>
            </a:extLst>
          </p:cNvPr>
          <p:cNvSpPr>
            <a:spLocks noGrp="1"/>
          </p:cNvSpPr>
          <p:nvPr>
            <p:ph type="title"/>
          </p:nvPr>
        </p:nvSpPr>
        <p:spPr/>
        <p:txBody>
          <a:bodyPr/>
          <a:lstStyle/>
          <a:p>
            <a:r>
              <a:rPr lang="en-US" dirty="0"/>
              <a:t>M2: Selecting a Topic</a:t>
            </a:r>
          </a:p>
        </p:txBody>
      </p:sp>
      <p:sp>
        <p:nvSpPr>
          <p:cNvPr id="3" name="Content Placeholder 2">
            <a:extLst>
              <a:ext uri="{FF2B5EF4-FFF2-40B4-BE49-F238E27FC236}">
                <a16:creationId xmlns:a16="http://schemas.microsoft.com/office/drawing/2014/main" id="{5A0B4901-DD1B-41AA-A0BE-97B89AF19F7B}"/>
              </a:ext>
            </a:extLst>
          </p:cNvPr>
          <p:cNvSpPr>
            <a:spLocks noGrp="1"/>
          </p:cNvSpPr>
          <p:nvPr>
            <p:ph idx="1"/>
          </p:nvPr>
        </p:nvSpPr>
        <p:spPr/>
        <p:txBody>
          <a:bodyPr>
            <a:normAutofit fontScale="92500" lnSpcReduction="10000"/>
          </a:bodyPr>
          <a:lstStyle/>
          <a:p>
            <a:r>
              <a:rPr lang="en-US" b="1" dirty="0"/>
              <a:t>According to Dr. Chen:</a:t>
            </a:r>
          </a:p>
          <a:p>
            <a:pPr lvl="1"/>
            <a:r>
              <a:rPr lang="en-US" dirty="0"/>
              <a:t>“Research topic needs to be new and interesting” </a:t>
            </a:r>
            <a:r>
              <a:rPr lang="en-US" dirty="0">
                <a:sym typeface="Wingdings" panose="05000000000000000000" pitchFamily="2" charset="2"/>
              </a:rPr>
              <a:t> </a:t>
            </a:r>
            <a:r>
              <a:rPr lang="en-US" dirty="0"/>
              <a:t>“Avoid old and well-studied topic”</a:t>
            </a:r>
          </a:p>
          <a:p>
            <a:pPr lvl="1"/>
            <a:r>
              <a:rPr lang="en-US" dirty="0"/>
              <a:t>“Research could be technique/algorithm driven or application driven”</a:t>
            </a:r>
          </a:p>
          <a:p>
            <a:pPr lvl="1"/>
            <a:r>
              <a:rPr lang="en-US" dirty="0"/>
              <a:t>“Read a lot. Understand current trends and directions”</a:t>
            </a:r>
          </a:p>
          <a:p>
            <a:pPr lvl="1"/>
            <a:r>
              <a:rPr lang="en-US" dirty="0"/>
              <a:t>“Use well grounded methodologies”</a:t>
            </a:r>
          </a:p>
          <a:p>
            <a:pPr lvl="1"/>
            <a:r>
              <a:rPr lang="en-US" dirty="0"/>
              <a:t>“Compare with existing techniques/approaches with data sets”</a:t>
            </a:r>
          </a:p>
          <a:p>
            <a:pPr lvl="1"/>
            <a:endParaRPr lang="en-US" dirty="0"/>
          </a:p>
          <a:p>
            <a:r>
              <a:rPr lang="en-US" dirty="0">
                <a:sym typeface="Wingdings" panose="05000000000000000000" pitchFamily="2" charset="2"/>
              </a:rPr>
              <a:t>Choose based on societal impact, NSF, media, or stakeholder needs and interests. </a:t>
            </a:r>
            <a:endParaRPr lang="en-US" dirty="0"/>
          </a:p>
          <a:p>
            <a:pPr lvl="1"/>
            <a:r>
              <a:rPr lang="en-US" dirty="0"/>
              <a:t>Unlikely you can make big impact with one paper. </a:t>
            </a:r>
          </a:p>
          <a:p>
            <a:pPr lvl="1"/>
            <a:endParaRPr lang="en-US" dirty="0"/>
          </a:p>
          <a:p>
            <a:r>
              <a:rPr lang="en-US" dirty="0"/>
              <a:t>If no one is researching a topic, ask why before pursuing it. </a:t>
            </a:r>
          </a:p>
          <a:p>
            <a:pPr lvl="1"/>
            <a:r>
              <a:rPr lang="en-US" dirty="0"/>
              <a:t>Lack of technology, not an interesting problem, not a real issue, etc. </a:t>
            </a:r>
          </a:p>
        </p:txBody>
      </p:sp>
      <p:sp>
        <p:nvSpPr>
          <p:cNvPr id="4" name="Slide Number Placeholder 3">
            <a:extLst>
              <a:ext uri="{FF2B5EF4-FFF2-40B4-BE49-F238E27FC236}">
                <a16:creationId xmlns:a16="http://schemas.microsoft.com/office/drawing/2014/main" id="{903AC03A-694A-40E2-864D-D40F03071785}"/>
              </a:ext>
            </a:extLst>
          </p:cNvPr>
          <p:cNvSpPr>
            <a:spLocks noGrp="1"/>
          </p:cNvSpPr>
          <p:nvPr>
            <p:ph type="sldNum" sz="quarter" idx="12"/>
          </p:nvPr>
        </p:nvSpPr>
        <p:spPr/>
        <p:txBody>
          <a:bodyPr/>
          <a:lstStyle/>
          <a:p>
            <a:fld id="{B3B7E577-0F03-4B81-87FB-40FE72C0D3CC}" type="slidenum">
              <a:rPr lang="en-US" smtClean="0"/>
              <a:t>12</a:t>
            </a:fld>
            <a:endParaRPr lang="en-US"/>
          </a:p>
        </p:txBody>
      </p:sp>
    </p:spTree>
    <p:extLst>
      <p:ext uri="{BB962C8B-B14F-4D97-AF65-F5344CB8AC3E}">
        <p14:creationId xmlns:p14="http://schemas.microsoft.com/office/powerpoint/2010/main" val="323819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9130-D86C-457D-AC58-65B1F011E5A1}"/>
              </a:ext>
            </a:extLst>
          </p:cNvPr>
          <p:cNvSpPr>
            <a:spLocks noGrp="1"/>
          </p:cNvSpPr>
          <p:nvPr>
            <p:ph type="title"/>
          </p:nvPr>
        </p:nvSpPr>
        <p:spPr/>
        <p:txBody>
          <a:bodyPr/>
          <a:lstStyle/>
          <a:p>
            <a:r>
              <a:rPr lang="en-US" dirty="0"/>
              <a:t>M2: Literature Review</a:t>
            </a:r>
          </a:p>
        </p:txBody>
      </p:sp>
      <p:sp>
        <p:nvSpPr>
          <p:cNvPr id="3" name="Content Placeholder 2">
            <a:extLst>
              <a:ext uri="{FF2B5EF4-FFF2-40B4-BE49-F238E27FC236}">
                <a16:creationId xmlns:a16="http://schemas.microsoft.com/office/drawing/2014/main" id="{266883BD-CF9D-4149-8EB5-BA8ABDDBDD74}"/>
              </a:ext>
            </a:extLst>
          </p:cNvPr>
          <p:cNvSpPr>
            <a:spLocks noGrp="1"/>
          </p:cNvSpPr>
          <p:nvPr>
            <p:ph idx="1"/>
          </p:nvPr>
        </p:nvSpPr>
        <p:spPr/>
        <p:txBody>
          <a:bodyPr>
            <a:normAutofit fontScale="70000" lnSpcReduction="20000"/>
          </a:bodyPr>
          <a:lstStyle/>
          <a:p>
            <a:r>
              <a:rPr lang="en-US" b="1" dirty="0"/>
              <a:t>AI-enabled analytics </a:t>
            </a:r>
            <a:r>
              <a:rPr lang="en-US" b="1" dirty="0">
                <a:sym typeface="Wingdings" panose="05000000000000000000" pitchFamily="2" charset="2"/>
              </a:rPr>
              <a:t> </a:t>
            </a:r>
            <a:r>
              <a:rPr lang="en-US" b="1" dirty="0"/>
              <a:t>information centric; data-driven; </a:t>
            </a:r>
            <a:r>
              <a:rPr lang="en-US" b="1" u="sng" dirty="0"/>
              <a:t>application driven</a:t>
            </a:r>
          </a:p>
          <a:p>
            <a:pPr lvl="1"/>
            <a:r>
              <a:rPr lang="en-US" dirty="0"/>
              <a:t>Develop a novel method to solve an important problem within a domain (application)</a:t>
            </a:r>
          </a:p>
          <a:p>
            <a:pPr lvl="1"/>
            <a:r>
              <a:rPr lang="en-US" dirty="0"/>
              <a:t>Need to show you know what the field looks like; grounding and justification for your approach. </a:t>
            </a:r>
          </a:p>
          <a:p>
            <a:pPr marL="457200" lvl="1" indent="0">
              <a:buNone/>
            </a:pPr>
            <a:endParaRPr lang="en-US" dirty="0"/>
          </a:p>
          <a:p>
            <a:r>
              <a:rPr lang="en-US" b="1" dirty="0"/>
              <a:t>Domain Specific Literature Review: </a:t>
            </a:r>
          </a:p>
          <a:p>
            <a:pPr lvl="1"/>
            <a:r>
              <a:rPr lang="en-US" dirty="0"/>
              <a:t>Key definitions and background</a:t>
            </a:r>
          </a:p>
          <a:p>
            <a:pPr lvl="1"/>
            <a:r>
              <a:rPr lang="en-US" dirty="0"/>
              <a:t>Who (major groups/scholars) has done what?</a:t>
            </a:r>
          </a:p>
          <a:p>
            <a:pPr lvl="1"/>
            <a:r>
              <a:rPr lang="en-US" dirty="0"/>
              <a:t>What does their data look like (e.g., characteristics)?</a:t>
            </a:r>
          </a:p>
          <a:p>
            <a:pPr lvl="1"/>
            <a:r>
              <a:rPr lang="en-US" dirty="0"/>
              <a:t>What have their approaches been (e.g., manual/automatic)?</a:t>
            </a:r>
          </a:p>
          <a:p>
            <a:pPr lvl="1"/>
            <a:endParaRPr lang="en-US" dirty="0"/>
          </a:p>
          <a:p>
            <a:r>
              <a:rPr lang="en-US" b="1" dirty="0"/>
              <a:t>Method Specific Literature Review: </a:t>
            </a:r>
          </a:p>
          <a:p>
            <a:pPr lvl="1"/>
            <a:r>
              <a:rPr lang="en-US" dirty="0"/>
              <a:t>Where does the method originate from (i.e., what class of methods)?</a:t>
            </a:r>
          </a:p>
          <a:p>
            <a:pPr lvl="1"/>
            <a:r>
              <a:rPr lang="en-US" dirty="0"/>
              <a:t>Why this method? What are the other options?</a:t>
            </a:r>
          </a:p>
          <a:p>
            <a:pPr lvl="1"/>
            <a:r>
              <a:rPr lang="en-US" dirty="0"/>
              <a:t>How does the method operate? (math, diagram)</a:t>
            </a:r>
          </a:p>
          <a:p>
            <a:pPr lvl="1"/>
            <a:r>
              <a:rPr lang="en-US" dirty="0"/>
              <a:t>Who uses the method? For what application?</a:t>
            </a:r>
          </a:p>
          <a:p>
            <a:pPr lvl="1"/>
            <a:r>
              <a:rPr lang="en-US" dirty="0"/>
              <a:t>How is the method commonly evaluated?</a:t>
            </a:r>
          </a:p>
          <a:p>
            <a:endParaRPr lang="en-US" dirty="0"/>
          </a:p>
          <a:p>
            <a:endParaRPr lang="en-US" dirty="0"/>
          </a:p>
        </p:txBody>
      </p:sp>
      <p:sp>
        <p:nvSpPr>
          <p:cNvPr id="4" name="Slide Number Placeholder 3">
            <a:extLst>
              <a:ext uri="{FF2B5EF4-FFF2-40B4-BE49-F238E27FC236}">
                <a16:creationId xmlns:a16="http://schemas.microsoft.com/office/drawing/2014/main" id="{3116D1FE-2F44-411F-87A1-7F28D79B1EA9}"/>
              </a:ext>
            </a:extLst>
          </p:cNvPr>
          <p:cNvSpPr>
            <a:spLocks noGrp="1"/>
          </p:cNvSpPr>
          <p:nvPr>
            <p:ph type="sldNum" sz="quarter" idx="12"/>
          </p:nvPr>
        </p:nvSpPr>
        <p:spPr/>
        <p:txBody>
          <a:bodyPr/>
          <a:lstStyle/>
          <a:p>
            <a:fld id="{B3B7E577-0F03-4B81-87FB-40FE72C0D3CC}" type="slidenum">
              <a:rPr lang="en-US" smtClean="0"/>
              <a:t>13</a:t>
            </a:fld>
            <a:endParaRPr lang="en-US"/>
          </a:p>
        </p:txBody>
      </p:sp>
      <p:sp>
        <p:nvSpPr>
          <p:cNvPr id="5" name="Rectangle 4">
            <a:extLst>
              <a:ext uri="{FF2B5EF4-FFF2-40B4-BE49-F238E27FC236}">
                <a16:creationId xmlns:a16="http://schemas.microsoft.com/office/drawing/2014/main" id="{5F2F5753-CE71-4989-9B50-151D843E904A}"/>
              </a:ext>
            </a:extLst>
          </p:cNvPr>
          <p:cNvSpPr/>
          <p:nvPr/>
        </p:nvSpPr>
        <p:spPr>
          <a:xfrm>
            <a:off x="838200" y="2814221"/>
            <a:ext cx="6299447" cy="1544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1D5E0F-0BD7-4862-B57B-791F9D61B75D}"/>
              </a:ext>
            </a:extLst>
          </p:cNvPr>
          <p:cNvSpPr txBox="1"/>
          <p:nvPr/>
        </p:nvSpPr>
        <p:spPr>
          <a:xfrm>
            <a:off x="8785934" y="3244334"/>
            <a:ext cx="3045780" cy="923330"/>
          </a:xfrm>
          <a:prstGeom prst="rect">
            <a:avLst/>
          </a:prstGeom>
          <a:noFill/>
        </p:spPr>
        <p:txBody>
          <a:bodyPr wrap="square">
            <a:spAutoFit/>
          </a:bodyPr>
          <a:lstStyle/>
          <a:p>
            <a:pPr algn="ctr"/>
            <a:r>
              <a:rPr lang="en-US" b="1" dirty="0">
                <a:latin typeface="Arial Narrow" panose="020B0606020202030204" pitchFamily="34" charset="0"/>
              </a:rPr>
              <a:t>Ongoing, iterative process.</a:t>
            </a:r>
          </a:p>
          <a:p>
            <a:pPr algn="ctr"/>
            <a:r>
              <a:rPr lang="en-US" b="1" dirty="0">
                <a:latin typeface="Arial Narrow" panose="020B0606020202030204" pitchFamily="34" charset="0"/>
              </a:rPr>
              <a:t>Always monitor, re-read, and update your review.  </a:t>
            </a:r>
          </a:p>
        </p:txBody>
      </p:sp>
      <p:sp>
        <p:nvSpPr>
          <p:cNvPr id="9" name="Rectangle 8">
            <a:extLst>
              <a:ext uri="{FF2B5EF4-FFF2-40B4-BE49-F238E27FC236}">
                <a16:creationId xmlns:a16="http://schemas.microsoft.com/office/drawing/2014/main" id="{1D7B3E47-EB7D-42DF-9451-080DF098D45D}"/>
              </a:ext>
            </a:extLst>
          </p:cNvPr>
          <p:cNvSpPr/>
          <p:nvPr/>
        </p:nvSpPr>
        <p:spPr>
          <a:xfrm>
            <a:off x="838200" y="4451724"/>
            <a:ext cx="6832107" cy="1649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DE5B22C-F0F1-4F16-9770-3FC138612D27}"/>
              </a:ext>
            </a:extLst>
          </p:cNvPr>
          <p:cNvCxnSpPr>
            <a:cxnSpLocks/>
            <a:endCxn id="5" idx="3"/>
          </p:cNvCxnSpPr>
          <p:nvPr/>
        </p:nvCxnSpPr>
        <p:spPr>
          <a:xfrm flipH="1" flipV="1">
            <a:off x="7137647" y="3586579"/>
            <a:ext cx="1648287" cy="119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748D7B-56BC-4561-ACE5-46BA0111D468}"/>
              </a:ext>
            </a:extLst>
          </p:cNvPr>
          <p:cNvCxnSpPr>
            <a:cxnSpLocks/>
            <a:stCxn id="7" idx="1"/>
            <a:endCxn id="9" idx="3"/>
          </p:cNvCxnSpPr>
          <p:nvPr/>
        </p:nvCxnSpPr>
        <p:spPr>
          <a:xfrm flipH="1">
            <a:off x="7670307" y="3705999"/>
            <a:ext cx="1115627" cy="15702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78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2058-A03F-48B6-9C69-0A96511B4ECB}"/>
              </a:ext>
            </a:extLst>
          </p:cNvPr>
          <p:cNvSpPr>
            <a:spLocks noGrp="1"/>
          </p:cNvSpPr>
          <p:nvPr>
            <p:ph type="title"/>
          </p:nvPr>
        </p:nvSpPr>
        <p:spPr/>
        <p:txBody>
          <a:bodyPr/>
          <a:lstStyle/>
          <a:p>
            <a:r>
              <a:rPr lang="en-US" dirty="0"/>
              <a:t>M2: (Domain) Literature Review</a:t>
            </a:r>
          </a:p>
        </p:txBody>
      </p:sp>
      <p:sp>
        <p:nvSpPr>
          <p:cNvPr id="3" name="Content Placeholder 2">
            <a:extLst>
              <a:ext uri="{FF2B5EF4-FFF2-40B4-BE49-F238E27FC236}">
                <a16:creationId xmlns:a16="http://schemas.microsoft.com/office/drawing/2014/main" id="{E8B86D9C-F610-47F7-A2A9-7329BB74B5F7}"/>
              </a:ext>
            </a:extLst>
          </p:cNvPr>
          <p:cNvSpPr>
            <a:spLocks noGrp="1"/>
          </p:cNvSpPr>
          <p:nvPr>
            <p:ph idx="1"/>
          </p:nvPr>
        </p:nvSpPr>
        <p:spPr/>
        <p:txBody>
          <a:bodyPr>
            <a:normAutofit fontScale="92500" lnSpcReduction="10000"/>
          </a:bodyPr>
          <a:lstStyle/>
          <a:p>
            <a:r>
              <a:rPr lang="en-US" dirty="0"/>
              <a:t>Places to get literature </a:t>
            </a:r>
            <a:r>
              <a:rPr lang="en-US" dirty="0">
                <a:sym typeface="Wingdings" panose="05000000000000000000" pitchFamily="2" charset="2"/>
              </a:rPr>
              <a:t> venues that emphasize domain + method </a:t>
            </a:r>
          </a:p>
          <a:p>
            <a:pPr lvl="1"/>
            <a:r>
              <a:rPr lang="en-US" b="1" dirty="0"/>
              <a:t>Seeds: </a:t>
            </a:r>
            <a:r>
              <a:rPr lang="en-US" dirty="0"/>
              <a:t>Survey paper (e.g., ACM CSUR, IEEE C&amp;T); keywords</a:t>
            </a:r>
          </a:p>
          <a:p>
            <a:pPr lvl="1"/>
            <a:r>
              <a:rPr lang="en-US" b="1" dirty="0"/>
              <a:t>IS Journals: </a:t>
            </a:r>
            <a:r>
              <a:rPr lang="en-US" dirty="0"/>
              <a:t>MISQ, ISR, JMIS, JAIS, DSS, TMIS</a:t>
            </a:r>
            <a:endParaRPr lang="en-US" b="1" dirty="0"/>
          </a:p>
          <a:p>
            <a:pPr lvl="1"/>
            <a:r>
              <a:rPr lang="en-US" b="1" dirty="0"/>
              <a:t>OM Journals/Venues: </a:t>
            </a:r>
            <a:r>
              <a:rPr lang="en-US" dirty="0"/>
              <a:t>POM, MSOM, </a:t>
            </a:r>
            <a:r>
              <a:rPr lang="en-US" dirty="0" err="1"/>
              <a:t>JoM</a:t>
            </a:r>
            <a:r>
              <a:rPr lang="en-US" dirty="0"/>
              <a:t>, Management Science, </a:t>
            </a:r>
            <a:r>
              <a:rPr lang="en-US" dirty="0" err="1"/>
              <a:t>JoC</a:t>
            </a:r>
            <a:endParaRPr lang="en-US" b="1" dirty="0"/>
          </a:p>
          <a:p>
            <a:pPr lvl="1"/>
            <a:r>
              <a:rPr lang="en-US" b="1" dirty="0"/>
              <a:t>Application oriented CS (conferences):</a:t>
            </a:r>
            <a:r>
              <a:rPr lang="en-US" dirty="0"/>
              <a:t> WWW, ASONAM (FOSINT-SI Workshop), KDD, ICDM, VLDB, AAAI, ACL</a:t>
            </a:r>
          </a:p>
          <a:p>
            <a:pPr lvl="1"/>
            <a:r>
              <a:rPr lang="en-US" b="1" dirty="0"/>
              <a:t>Other domain specific areas: </a:t>
            </a:r>
            <a:r>
              <a:rPr lang="en-US" dirty="0"/>
              <a:t>supply chain, forecasting, marketing, … </a:t>
            </a:r>
            <a:endParaRPr lang="en-US" b="1" dirty="0"/>
          </a:p>
          <a:p>
            <a:pPr lvl="1"/>
            <a:endParaRPr lang="en-US" dirty="0"/>
          </a:p>
          <a:p>
            <a:r>
              <a:rPr lang="en-US" dirty="0">
                <a:sym typeface="Wingdings" panose="05000000000000000000" pitchFamily="2" charset="2"/>
              </a:rPr>
              <a:t>Aggregate papers (use </a:t>
            </a:r>
            <a:r>
              <a:rPr lang="en-US" dirty="0" err="1">
                <a:sym typeface="Wingdings" panose="05000000000000000000" pitchFamily="2" charset="2"/>
              </a:rPr>
              <a:t>PaperPile</a:t>
            </a:r>
            <a:r>
              <a:rPr lang="en-US" dirty="0">
                <a:sym typeface="Wingdings" panose="05000000000000000000" pitchFamily="2" charset="2"/>
              </a:rPr>
              <a:t> + Google Scholar + Connected Papers) from past 3-5 years: </a:t>
            </a:r>
          </a:p>
          <a:p>
            <a:pPr lvl="1"/>
            <a:r>
              <a:rPr lang="en-US" dirty="0">
                <a:sym typeface="Wingdings" panose="05000000000000000000" pitchFamily="2" charset="2"/>
              </a:rPr>
              <a:t>Find paper  extract references repeat till completed</a:t>
            </a:r>
          </a:p>
          <a:p>
            <a:pPr lvl="1"/>
            <a:r>
              <a:rPr lang="en-US" b="1" dirty="0">
                <a:sym typeface="Wingdings" panose="05000000000000000000" pitchFamily="2" charset="2"/>
              </a:rPr>
              <a:t>Paper quality: </a:t>
            </a:r>
            <a:r>
              <a:rPr lang="en-US" dirty="0">
                <a:sym typeface="Wingdings" panose="05000000000000000000" pitchFamily="2" charset="2"/>
              </a:rPr>
              <a:t>venue, authors, quick read (abstract, intro, conc., figures/tables)</a:t>
            </a:r>
          </a:p>
        </p:txBody>
      </p:sp>
      <p:sp>
        <p:nvSpPr>
          <p:cNvPr id="4" name="Slide Number Placeholder 3">
            <a:extLst>
              <a:ext uri="{FF2B5EF4-FFF2-40B4-BE49-F238E27FC236}">
                <a16:creationId xmlns:a16="http://schemas.microsoft.com/office/drawing/2014/main" id="{B28CA6D6-2370-48F9-BEAB-A73841DC7D40}"/>
              </a:ext>
            </a:extLst>
          </p:cNvPr>
          <p:cNvSpPr>
            <a:spLocks noGrp="1"/>
          </p:cNvSpPr>
          <p:nvPr>
            <p:ph type="sldNum" sz="quarter" idx="12"/>
          </p:nvPr>
        </p:nvSpPr>
        <p:spPr/>
        <p:txBody>
          <a:bodyPr/>
          <a:lstStyle/>
          <a:p>
            <a:fld id="{B3B7E577-0F03-4B81-87FB-40FE72C0D3CC}" type="slidenum">
              <a:rPr lang="en-US" smtClean="0"/>
              <a:t>14</a:t>
            </a:fld>
            <a:endParaRPr lang="en-US"/>
          </a:p>
        </p:txBody>
      </p:sp>
    </p:spTree>
    <p:extLst>
      <p:ext uri="{BB962C8B-B14F-4D97-AF65-F5344CB8AC3E}">
        <p14:creationId xmlns:p14="http://schemas.microsoft.com/office/powerpoint/2010/main" val="45766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1B7E-9568-4560-A7DF-2F5924E0C5C8}"/>
              </a:ext>
            </a:extLst>
          </p:cNvPr>
          <p:cNvSpPr>
            <a:spLocks noGrp="1"/>
          </p:cNvSpPr>
          <p:nvPr>
            <p:ph type="title"/>
          </p:nvPr>
        </p:nvSpPr>
        <p:spPr/>
        <p:txBody>
          <a:bodyPr/>
          <a:lstStyle/>
          <a:p>
            <a:r>
              <a:rPr lang="en-US" dirty="0"/>
              <a:t>M2: (Domain) Literature Review</a:t>
            </a:r>
          </a:p>
        </p:txBody>
      </p:sp>
      <p:sp>
        <p:nvSpPr>
          <p:cNvPr id="3" name="Content Placeholder 2">
            <a:extLst>
              <a:ext uri="{FF2B5EF4-FFF2-40B4-BE49-F238E27FC236}">
                <a16:creationId xmlns:a16="http://schemas.microsoft.com/office/drawing/2014/main" id="{CB61D0F9-521E-45AC-BE43-80F5F1E3AACF}"/>
              </a:ext>
            </a:extLst>
          </p:cNvPr>
          <p:cNvSpPr>
            <a:spLocks noGrp="1"/>
          </p:cNvSpPr>
          <p:nvPr>
            <p:ph idx="1"/>
          </p:nvPr>
        </p:nvSpPr>
        <p:spPr/>
        <p:txBody>
          <a:bodyPr>
            <a:normAutofit fontScale="92500" lnSpcReduction="10000"/>
          </a:bodyPr>
          <a:lstStyle/>
          <a:p>
            <a:r>
              <a:rPr lang="en-US" dirty="0"/>
              <a:t>How to review </a:t>
            </a:r>
            <a:r>
              <a:rPr lang="en-US" dirty="0">
                <a:sym typeface="Wingdings" panose="05000000000000000000" pitchFamily="2" charset="2"/>
              </a:rPr>
              <a:t> Extract each paper’s key info into a table (taxonomy). </a:t>
            </a:r>
          </a:p>
          <a:p>
            <a:pPr lvl="1"/>
            <a:r>
              <a:rPr lang="en-US" dirty="0">
                <a:sym typeface="Wingdings" panose="05000000000000000000" pitchFamily="2" charset="2"/>
              </a:rPr>
              <a:t>Year (recent first), authors, venue, dataset (size, coverage, language, etc.), method, selected results, other key details</a:t>
            </a:r>
          </a:p>
          <a:p>
            <a:pPr lvl="2"/>
            <a:r>
              <a:rPr lang="en-US" dirty="0">
                <a:sym typeface="Wingdings" panose="05000000000000000000" pitchFamily="2" charset="2"/>
              </a:rPr>
              <a:t>Common mistake  too many words in each cell</a:t>
            </a:r>
          </a:p>
          <a:p>
            <a:pPr lvl="2"/>
            <a:endParaRPr lang="en-US" dirty="0">
              <a:sym typeface="Wingdings" panose="05000000000000000000" pitchFamily="2" charset="2"/>
            </a:endParaRPr>
          </a:p>
          <a:p>
            <a:r>
              <a:rPr lang="en-US" b="1" dirty="0">
                <a:sym typeface="Wingdings" panose="05000000000000000000" pitchFamily="2" charset="2"/>
              </a:rPr>
              <a:t>Structure in slides: </a:t>
            </a:r>
            <a:endParaRPr lang="en-US" b="1" dirty="0"/>
          </a:p>
          <a:p>
            <a:pPr lvl="1"/>
            <a:r>
              <a:rPr lang="en-US" dirty="0"/>
              <a:t>Key definitions and background of the domain</a:t>
            </a:r>
          </a:p>
          <a:p>
            <a:pPr lvl="1"/>
            <a:r>
              <a:rPr lang="en-US" dirty="0"/>
              <a:t>Table summary of recent and relevant literature </a:t>
            </a:r>
          </a:p>
          <a:p>
            <a:pPr lvl="2"/>
            <a:r>
              <a:rPr lang="en-US" b="1" dirty="0"/>
              <a:t>Columns include: </a:t>
            </a:r>
            <a:r>
              <a:rPr lang="en-US" dirty="0"/>
              <a:t>year (newer first), author, focus, data, method, tools, significant results</a:t>
            </a:r>
          </a:p>
          <a:p>
            <a:pPr lvl="1"/>
            <a:r>
              <a:rPr lang="en-US" dirty="0"/>
              <a:t>Key observations </a:t>
            </a:r>
            <a:r>
              <a:rPr lang="en-US" dirty="0">
                <a:sym typeface="Wingdings" panose="05000000000000000000" pitchFamily="2" charset="2"/>
              </a:rPr>
              <a:t>(answers to key questions regard data, coverage, approaches, etc.)</a:t>
            </a:r>
          </a:p>
          <a:p>
            <a:pPr lvl="2"/>
            <a:r>
              <a:rPr lang="en-US" dirty="0">
                <a:sym typeface="Wingdings" panose="05000000000000000000" pitchFamily="2" charset="2"/>
              </a:rPr>
              <a:t>Red box to highlight key aspects of the table that lead to key observation and observations.</a:t>
            </a:r>
          </a:p>
          <a:p>
            <a:pPr lvl="1"/>
            <a:r>
              <a:rPr lang="en-US" dirty="0">
                <a:sym typeface="Wingdings" panose="05000000000000000000" pitchFamily="2" charset="2"/>
              </a:rPr>
              <a:t>Transition to method or another related area of domain OR methodology – based on data characteristics, limitations with existing methods, etc.</a:t>
            </a:r>
          </a:p>
          <a:p>
            <a:endParaRPr lang="en-US" dirty="0"/>
          </a:p>
        </p:txBody>
      </p:sp>
      <p:sp>
        <p:nvSpPr>
          <p:cNvPr id="4" name="Slide Number Placeholder 3">
            <a:extLst>
              <a:ext uri="{FF2B5EF4-FFF2-40B4-BE49-F238E27FC236}">
                <a16:creationId xmlns:a16="http://schemas.microsoft.com/office/drawing/2014/main" id="{DE264D42-034E-4A53-BDCA-EC904298DBF2}"/>
              </a:ext>
            </a:extLst>
          </p:cNvPr>
          <p:cNvSpPr>
            <a:spLocks noGrp="1"/>
          </p:cNvSpPr>
          <p:nvPr>
            <p:ph type="sldNum" sz="quarter" idx="12"/>
          </p:nvPr>
        </p:nvSpPr>
        <p:spPr/>
        <p:txBody>
          <a:bodyPr/>
          <a:lstStyle/>
          <a:p>
            <a:fld id="{B3B7E577-0F03-4B81-87FB-40FE72C0D3CC}" type="slidenum">
              <a:rPr lang="en-US" smtClean="0"/>
              <a:t>15</a:t>
            </a:fld>
            <a:endParaRPr lang="en-US"/>
          </a:p>
        </p:txBody>
      </p:sp>
    </p:spTree>
    <p:extLst>
      <p:ext uri="{BB962C8B-B14F-4D97-AF65-F5344CB8AC3E}">
        <p14:creationId xmlns:p14="http://schemas.microsoft.com/office/powerpoint/2010/main" val="61700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2058-A03F-48B6-9C69-0A96511B4ECB}"/>
              </a:ext>
            </a:extLst>
          </p:cNvPr>
          <p:cNvSpPr>
            <a:spLocks noGrp="1"/>
          </p:cNvSpPr>
          <p:nvPr>
            <p:ph type="title"/>
          </p:nvPr>
        </p:nvSpPr>
        <p:spPr/>
        <p:txBody>
          <a:bodyPr/>
          <a:lstStyle/>
          <a:p>
            <a:r>
              <a:rPr lang="en-US" dirty="0"/>
              <a:t>M2: AI (Method) Literature Review</a:t>
            </a:r>
          </a:p>
        </p:txBody>
      </p:sp>
      <p:sp>
        <p:nvSpPr>
          <p:cNvPr id="3" name="Content Placeholder 2">
            <a:extLst>
              <a:ext uri="{FF2B5EF4-FFF2-40B4-BE49-F238E27FC236}">
                <a16:creationId xmlns:a16="http://schemas.microsoft.com/office/drawing/2014/main" id="{E8B86D9C-F610-47F7-A2A9-7329BB74B5F7}"/>
              </a:ext>
            </a:extLst>
          </p:cNvPr>
          <p:cNvSpPr>
            <a:spLocks noGrp="1"/>
          </p:cNvSpPr>
          <p:nvPr>
            <p:ph idx="1"/>
          </p:nvPr>
        </p:nvSpPr>
        <p:spPr/>
        <p:txBody>
          <a:bodyPr>
            <a:normAutofit lnSpcReduction="10000"/>
          </a:bodyPr>
          <a:lstStyle/>
          <a:p>
            <a:r>
              <a:rPr lang="en-US" dirty="0">
                <a:sym typeface="Wingdings" panose="05000000000000000000" pitchFamily="2" charset="2"/>
              </a:rPr>
              <a:t>AI-enabled analytics procedures are contingent upon the adaptation of an existing AI technique. </a:t>
            </a:r>
          </a:p>
          <a:p>
            <a:pPr lvl="1"/>
            <a:endParaRPr lang="en-US" dirty="0">
              <a:sym typeface="Wingdings" panose="05000000000000000000" pitchFamily="2" charset="2"/>
            </a:endParaRPr>
          </a:p>
          <a:p>
            <a:r>
              <a:rPr lang="en-US" dirty="0">
                <a:sym typeface="Wingdings" panose="05000000000000000000" pitchFamily="2" charset="2"/>
              </a:rPr>
              <a:t>Select a method b</a:t>
            </a:r>
            <a:r>
              <a:rPr lang="en-US" dirty="0"/>
              <a:t>ased on prior (domain) literature and/or data characteristics.</a:t>
            </a:r>
          </a:p>
          <a:p>
            <a:pPr lvl="1"/>
            <a:r>
              <a:rPr lang="en-US" dirty="0"/>
              <a:t>Many methods exist – need to select very carefully and provide appropriate rationale. </a:t>
            </a:r>
          </a:p>
          <a:p>
            <a:pPr lvl="1"/>
            <a:endParaRPr lang="en-US" dirty="0"/>
          </a:p>
          <a:p>
            <a:r>
              <a:rPr lang="en-US" dirty="0"/>
              <a:t>Places to identify (emerging) methods </a:t>
            </a:r>
            <a:r>
              <a:rPr lang="en-US" dirty="0">
                <a:sym typeface="Wingdings" panose="05000000000000000000" pitchFamily="2" charset="2"/>
              </a:rPr>
              <a:t> venues that emphasize method </a:t>
            </a:r>
          </a:p>
          <a:p>
            <a:pPr lvl="1"/>
            <a:r>
              <a:rPr lang="en-US" b="1" dirty="0"/>
              <a:t>Seeds: </a:t>
            </a:r>
            <a:r>
              <a:rPr lang="en-US" dirty="0"/>
              <a:t>Survey paper (e.g., ACM CSUR); keywords</a:t>
            </a:r>
          </a:p>
          <a:p>
            <a:pPr lvl="1"/>
            <a:r>
              <a:rPr lang="en-US" b="1" dirty="0"/>
              <a:t>CS Conferences:</a:t>
            </a:r>
            <a:r>
              <a:rPr lang="en-US" dirty="0"/>
              <a:t> </a:t>
            </a:r>
            <a:r>
              <a:rPr lang="en-US" b="1" dirty="0" err="1"/>
              <a:t>NeurIPS</a:t>
            </a:r>
            <a:r>
              <a:rPr lang="en-US" b="1" dirty="0"/>
              <a:t>, ICLR,</a:t>
            </a:r>
            <a:r>
              <a:rPr lang="en-US" dirty="0"/>
              <a:t> ICDM, ICML, ASONAM, KDD, CIKM… </a:t>
            </a:r>
          </a:p>
          <a:p>
            <a:pPr lvl="1"/>
            <a:r>
              <a:rPr lang="en-US" b="1" dirty="0"/>
              <a:t>CS Journals: </a:t>
            </a:r>
            <a:r>
              <a:rPr lang="en-US" dirty="0"/>
              <a:t>IEEE IS, IEEE TKDE, IEEE PAMI, IEEE TNNLS, ACM TOIS, IEEE TEM, ACM TIST…</a:t>
            </a:r>
          </a:p>
          <a:p>
            <a:pPr lvl="1"/>
            <a:endParaRPr lang="en-US" dirty="0"/>
          </a:p>
          <a:p>
            <a:endParaRPr lang="en-US" dirty="0"/>
          </a:p>
        </p:txBody>
      </p:sp>
      <p:sp>
        <p:nvSpPr>
          <p:cNvPr id="4" name="Slide Number Placeholder 3">
            <a:extLst>
              <a:ext uri="{FF2B5EF4-FFF2-40B4-BE49-F238E27FC236}">
                <a16:creationId xmlns:a16="http://schemas.microsoft.com/office/drawing/2014/main" id="{B28CA6D6-2370-48F9-BEAB-A73841DC7D40}"/>
              </a:ext>
            </a:extLst>
          </p:cNvPr>
          <p:cNvSpPr>
            <a:spLocks noGrp="1"/>
          </p:cNvSpPr>
          <p:nvPr>
            <p:ph type="sldNum" sz="quarter" idx="12"/>
          </p:nvPr>
        </p:nvSpPr>
        <p:spPr/>
        <p:txBody>
          <a:bodyPr/>
          <a:lstStyle/>
          <a:p>
            <a:fld id="{B3B7E577-0F03-4B81-87FB-40FE72C0D3CC}" type="slidenum">
              <a:rPr lang="en-US" smtClean="0"/>
              <a:t>16</a:t>
            </a:fld>
            <a:endParaRPr lang="en-US"/>
          </a:p>
        </p:txBody>
      </p:sp>
    </p:spTree>
    <p:extLst>
      <p:ext uri="{BB962C8B-B14F-4D97-AF65-F5344CB8AC3E}">
        <p14:creationId xmlns:p14="http://schemas.microsoft.com/office/powerpoint/2010/main" val="401350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205E-A7BB-46E2-BF22-E90B258C8342}"/>
              </a:ext>
            </a:extLst>
          </p:cNvPr>
          <p:cNvSpPr>
            <a:spLocks noGrp="1"/>
          </p:cNvSpPr>
          <p:nvPr>
            <p:ph type="title"/>
          </p:nvPr>
        </p:nvSpPr>
        <p:spPr/>
        <p:txBody>
          <a:bodyPr/>
          <a:lstStyle/>
          <a:p>
            <a:r>
              <a:rPr lang="en-US" dirty="0"/>
              <a:t>M2: AI (Method) Literature Review</a:t>
            </a:r>
          </a:p>
        </p:txBody>
      </p:sp>
      <p:sp>
        <p:nvSpPr>
          <p:cNvPr id="3" name="Content Placeholder 2">
            <a:extLst>
              <a:ext uri="{FF2B5EF4-FFF2-40B4-BE49-F238E27FC236}">
                <a16:creationId xmlns:a16="http://schemas.microsoft.com/office/drawing/2014/main" id="{282256FD-EF12-4469-99B2-A8145D03F1F4}"/>
              </a:ext>
            </a:extLst>
          </p:cNvPr>
          <p:cNvSpPr>
            <a:spLocks noGrp="1"/>
          </p:cNvSpPr>
          <p:nvPr>
            <p:ph idx="1"/>
          </p:nvPr>
        </p:nvSpPr>
        <p:spPr/>
        <p:txBody>
          <a:bodyPr>
            <a:normAutofit/>
          </a:bodyPr>
          <a:lstStyle/>
          <a:p>
            <a:r>
              <a:rPr lang="en-US" b="1" dirty="0">
                <a:sym typeface="Wingdings" panose="05000000000000000000" pitchFamily="2" charset="2"/>
              </a:rPr>
              <a:t>Structure in slides: </a:t>
            </a:r>
            <a:endParaRPr lang="en-US" b="1" dirty="0"/>
          </a:p>
          <a:p>
            <a:pPr marL="914400" lvl="1" indent="-457200">
              <a:buFont typeface="+mj-lt"/>
              <a:buAutoNum type="arabicPeriod"/>
            </a:pPr>
            <a:r>
              <a:rPr lang="en-US" dirty="0"/>
              <a:t>Justification for the method – based on data characteristics, task, or requirements</a:t>
            </a:r>
          </a:p>
          <a:p>
            <a:pPr marL="914400" lvl="1" indent="-457200">
              <a:buFont typeface="+mj-lt"/>
              <a:buAutoNum type="arabicPeriod"/>
            </a:pPr>
            <a:r>
              <a:rPr lang="en-US" dirty="0"/>
              <a:t>Background of the method (where did it originate </a:t>
            </a:r>
            <a:r>
              <a:rPr lang="en-US" dirty="0">
                <a:sym typeface="Wingdings" panose="05000000000000000000" pitchFamily="2" charset="2"/>
              </a:rPr>
              <a:t> class of methods</a:t>
            </a:r>
            <a:r>
              <a:rPr lang="en-US" dirty="0"/>
              <a:t>)</a:t>
            </a:r>
          </a:p>
          <a:p>
            <a:pPr marL="914400" lvl="1" indent="-457200">
              <a:buFont typeface="+mj-lt"/>
              <a:buAutoNum type="arabicPeriod"/>
            </a:pPr>
            <a:r>
              <a:rPr lang="en-US" dirty="0"/>
              <a:t>Key definitions and operations (math, diagram, key steps)</a:t>
            </a:r>
          </a:p>
          <a:p>
            <a:pPr marL="914400" lvl="1" indent="-457200">
              <a:buFont typeface="+mj-lt"/>
              <a:buAutoNum type="arabicPeriod"/>
            </a:pPr>
            <a:r>
              <a:rPr lang="en-US" dirty="0"/>
              <a:t>Summary of recent and relevant literature – how did they use/domains?</a:t>
            </a:r>
          </a:p>
          <a:p>
            <a:pPr marL="914400" lvl="1" indent="-457200">
              <a:buFont typeface="+mj-lt"/>
              <a:buAutoNum type="arabicPeriod"/>
            </a:pPr>
            <a:r>
              <a:rPr lang="en-US" dirty="0"/>
              <a:t>Key observations </a:t>
            </a:r>
            <a:r>
              <a:rPr lang="en-US" dirty="0">
                <a:sym typeface="Wingdings" panose="05000000000000000000" pitchFamily="2" charset="2"/>
              </a:rPr>
              <a:t>(limitations)</a:t>
            </a:r>
          </a:p>
          <a:p>
            <a:pPr marL="914400" lvl="1" indent="-457200">
              <a:buFont typeface="+mj-lt"/>
              <a:buAutoNum type="arabicPeriod"/>
            </a:pPr>
            <a:r>
              <a:rPr lang="en-US" dirty="0">
                <a:sym typeface="Wingdings" panose="05000000000000000000" pitchFamily="2" charset="2"/>
              </a:rPr>
              <a:t>Transition to another method (or extensions of the method, e.g., attention mechanisms) or research gaps and questions</a:t>
            </a:r>
          </a:p>
          <a:p>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0875D66C-C92D-488F-AFA8-81B66746E1E3}"/>
              </a:ext>
            </a:extLst>
          </p:cNvPr>
          <p:cNvSpPr>
            <a:spLocks noGrp="1"/>
          </p:cNvSpPr>
          <p:nvPr>
            <p:ph type="sldNum" sz="quarter" idx="12"/>
          </p:nvPr>
        </p:nvSpPr>
        <p:spPr/>
        <p:txBody>
          <a:bodyPr/>
          <a:lstStyle/>
          <a:p>
            <a:fld id="{B3B7E577-0F03-4B81-87FB-40FE72C0D3CC}" type="slidenum">
              <a:rPr lang="en-US" smtClean="0"/>
              <a:t>17</a:t>
            </a:fld>
            <a:endParaRPr lang="en-US"/>
          </a:p>
        </p:txBody>
      </p:sp>
    </p:spTree>
    <p:extLst>
      <p:ext uri="{BB962C8B-B14F-4D97-AF65-F5344CB8AC3E}">
        <p14:creationId xmlns:p14="http://schemas.microsoft.com/office/powerpoint/2010/main" val="103604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0B73-FFC4-4E04-A54D-2AC3FDA44843}"/>
              </a:ext>
            </a:extLst>
          </p:cNvPr>
          <p:cNvSpPr>
            <a:spLocks noGrp="1"/>
          </p:cNvSpPr>
          <p:nvPr>
            <p:ph type="title"/>
          </p:nvPr>
        </p:nvSpPr>
        <p:spPr/>
        <p:txBody>
          <a:bodyPr/>
          <a:lstStyle/>
          <a:p>
            <a:r>
              <a:rPr lang="en-US" dirty="0"/>
              <a:t>M2: Research Gaps and Questions</a:t>
            </a:r>
          </a:p>
        </p:txBody>
      </p:sp>
      <p:sp>
        <p:nvSpPr>
          <p:cNvPr id="3" name="Content Placeholder 2">
            <a:extLst>
              <a:ext uri="{FF2B5EF4-FFF2-40B4-BE49-F238E27FC236}">
                <a16:creationId xmlns:a16="http://schemas.microsoft.com/office/drawing/2014/main" id="{D9FA6C1F-9F6E-4BFF-95C3-EA827AAF42BF}"/>
              </a:ext>
            </a:extLst>
          </p:cNvPr>
          <p:cNvSpPr>
            <a:spLocks noGrp="1"/>
          </p:cNvSpPr>
          <p:nvPr>
            <p:ph idx="1"/>
          </p:nvPr>
        </p:nvSpPr>
        <p:spPr/>
        <p:txBody>
          <a:bodyPr>
            <a:normAutofit fontScale="77500" lnSpcReduction="20000"/>
          </a:bodyPr>
          <a:lstStyle/>
          <a:p>
            <a:r>
              <a:rPr lang="en-US" b="1" dirty="0"/>
              <a:t>Example domain specific research gaps (based on transitions between sections):</a:t>
            </a:r>
          </a:p>
          <a:p>
            <a:pPr lvl="1"/>
            <a:r>
              <a:rPr lang="en-US" dirty="0"/>
              <a:t>Methods are manual instead of automated (lacks scalability)</a:t>
            </a:r>
          </a:p>
          <a:p>
            <a:pPr lvl="1"/>
            <a:r>
              <a:rPr lang="en-US" dirty="0"/>
              <a:t>Have not examined a particular phenomena (e.g., identifying key hackers)</a:t>
            </a:r>
          </a:p>
          <a:p>
            <a:pPr lvl="1"/>
            <a:r>
              <a:rPr lang="en-US" dirty="0"/>
              <a:t>Did not account for specific data characteristics (e.g., missing features)</a:t>
            </a:r>
          </a:p>
          <a:p>
            <a:pPr lvl="1"/>
            <a:r>
              <a:rPr lang="en-US" dirty="0"/>
              <a:t>Etc.</a:t>
            </a:r>
          </a:p>
          <a:p>
            <a:pPr lvl="1"/>
            <a:endParaRPr lang="en-US" dirty="0"/>
          </a:p>
          <a:p>
            <a:r>
              <a:rPr lang="en-US" b="1" dirty="0"/>
              <a:t>Methodological research gaps:</a:t>
            </a:r>
          </a:p>
          <a:p>
            <a:pPr lvl="1"/>
            <a:r>
              <a:rPr lang="en-US" dirty="0"/>
              <a:t>Did not capture specific features, representations, or encodings</a:t>
            </a:r>
          </a:p>
          <a:p>
            <a:pPr lvl="1"/>
            <a:r>
              <a:rPr lang="en-US" dirty="0"/>
              <a:t>Past methods were not scalable or manual </a:t>
            </a:r>
          </a:p>
          <a:p>
            <a:pPr lvl="1"/>
            <a:r>
              <a:rPr lang="en-US" dirty="0"/>
              <a:t>Past method was only supervised or unsupervised</a:t>
            </a:r>
          </a:p>
          <a:p>
            <a:pPr lvl="1"/>
            <a:r>
              <a:rPr lang="en-US" dirty="0"/>
              <a:t>Past method did not integrate specific functionality (e.g., interpretability)</a:t>
            </a:r>
          </a:p>
          <a:p>
            <a:pPr lvl="1"/>
            <a:r>
              <a:rPr lang="en-US" dirty="0"/>
              <a:t>Etc. </a:t>
            </a:r>
          </a:p>
          <a:p>
            <a:pPr lvl="1"/>
            <a:endParaRPr lang="en-US" dirty="0"/>
          </a:p>
          <a:p>
            <a:r>
              <a:rPr lang="en-US" dirty="0"/>
              <a:t>Research questions should be targeted and driven from the research gaps. </a:t>
            </a:r>
          </a:p>
          <a:p>
            <a:pPr lvl="1"/>
            <a:r>
              <a:rPr lang="en-US" dirty="0"/>
              <a:t>Common mistake – not carefully aligning the research questions with the research gaps. </a:t>
            </a:r>
          </a:p>
          <a:p>
            <a:pPr lvl="1"/>
            <a:endParaRPr lang="en-US" dirty="0"/>
          </a:p>
        </p:txBody>
      </p:sp>
      <p:sp>
        <p:nvSpPr>
          <p:cNvPr id="4" name="Slide Number Placeholder 3">
            <a:extLst>
              <a:ext uri="{FF2B5EF4-FFF2-40B4-BE49-F238E27FC236}">
                <a16:creationId xmlns:a16="http://schemas.microsoft.com/office/drawing/2014/main" id="{D39B78AB-6863-4865-A369-D31FB50FDF98}"/>
              </a:ext>
            </a:extLst>
          </p:cNvPr>
          <p:cNvSpPr>
            <a:spLocks noGrp="1"/>
          </p:cNvSpPr>
          <p:nvPr>
            <p:ph type="sldNum" sz="quarter" idx="12"/>
          </p:nvPr>
        </p:nvSpPr>
        <p:spPr/>
        <p:txBody>
          <a:bodyPr/>
          <a:lstStyle/>
          <a:p>
            <a:fld id="{B3B7E577-0F03-4B81-87FB-40FE72C0D3CC}" type="slidenum">
              <a:rPr lang="en-US" smtClean="0"/>
              <a:t>18</a:t>
            </a:fld>
            <a:endParaRPr lang="en-US"/>
          </a:p>
        </p:txBody>
      </p:sp>
    </p:spTree>
    <p:extLst>
      <p:ext uri="{BB962C8B-B14F-4D97-AF65-F5344CB8AC3E}">
        <p14:creationId xmlns:p14="http://schemas.microsoft.com/office/powerpoint/2010/main" val="3322046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950C-E368-4601-971C-6413E057772E}"/>
              </a:ext>
            </a:extLst>
          </p:cNvPr>
          <p:cNvSpPr>
            <a:spLocks noGrp="1"/>
          </p:cNvSpPr>
          <p:nvPr>
            <p:ph type="title"/>
          </p:nvPr>
        </p:nvSpPr>
        <p:spPr/>
        <p:txBody>
          <a:bodyPr/>
          <a:lstStyle/>
          <a:p>
            <a:r>
              <a:rPr lang="en-US" dirty="0"/>
              <a:t>M2: AI-enabled Analytics Research Design</a:t>
            </a:r>
          </a:p>
        </p:txBody>
      </p:sp>
      <p:sp>
        <p:nvSpPr>
          <p:cNvPr id="3" name="Content Placeholder 2">
            <a:extLst>
              <a:ext uri="{FF2B5EF4-FFF2-40B4-BE49-F238E27FC236}">
                <a16:creationId xmlns:a16="http://schemas.microsoft.com/office/drawing/2014/main" id="{87208E64-EE9B-4598-B071-14A5235BFDDE}"/>
              </a:ext>
            </a:extLst>
          </p:cNvPr>
          <p:cNvSpPr>
            <a:spLocks noGrp="1"/>
          </p:cNvSpPr>
          <p:nvPr>
            <p:ph idx="1"/>
          </p:nvPr>
        </p:nvSpPr>
        <p:spPr/>
        <p:txBody>
          <a:bodyPr>
            <a:normAutofit fontScale="85000" lnSpcReduction="10000"/>
          </a:bodyPr>
          <a:lstStyle/>
          <a:p>
            <a:r>
              <a:rPr lang="en-US" b="1" dirty="0"/>
              <a:t>Four (minimum) components to a systematic, AI-enabled analytics research design:</a:t>
            </a:r>
          </a:p>
          <a:p>
            <a:pPr marL="914400" lvl="1" indent="-457200">
              <a:buFont typeface="+mj-lt"/>
              <a:buAutoNum type="arabicPeriod"/>
            </a:pPr>
            <a:r>
              <a:rPr lang="en-US" dirty="0"/>
              <a:t>Data collection (i.e., research testbed)</a:t>
            </a:r>
          </a:p>
          <a:p>
            <a:pPr marL="914400" lvl="1" indent="-457200">
              <a:buFont typeface="+mj-lt"/>
              <a:buAutoNum type="arabicPeriod"/>
            </a:pPr>
            <a:r>
              <a:rPr lang="en-US" dirty="0"/>
              <a:t>Method/system/algorithm (i.e., core novelty)</a:t>
            </a:r>
          </a:p>
          <a:p>
            <a:pPr marL="914400" lvl="1" indent="-457200">
              <a:buFont typeface="+mj-lt"/>
              <a:buAutoNum type="arabicPeriod"/>
            </a:pPr>
            <a:r>
              <a:rPr lang="en-US" dirty="0"/>
              <a:t>Evaluation</a:t>
            </a:r>
          </a:p>
          <a:p>
            <a:pPr marL="914400" lvl="1" indent="-457200">
              <a:buFont typeface="+mj-lt"/>
              <a:buAutoNum type="arabicPeriod"/>
            </a:pPr>
            <a:r>
              <a:rPr lang="en-US" dirty="0"/>
              <a:t>Case Study</a:t>
            </a:r>
          </a:p>
          <a:p>
            <a:pPr lvl="1"/>
            <a:endParaRPr lang="en-US" dirty="0"/>
          </a:p>
          <a:p>
            <a:r>
              <a:rPr lang="en-US" dirty="0"/>
              <a:t>Show one professional diagram with all interlinking components.</a:t>
            </a:r>
          </a:p>
          <a:p>
            <a:pPr lvl="1"/>
            <a:r>
              <a:rPr lang="en-US" dirty="0"/>
              <a:t>Very useful for external presentations.</a:t>
            </a:r>
          </a:p>
          <a:p>
            <a:pPr lvl="1"/>
            <a:endParaRPr lang="en-US" dirty="0"/>
          </a:p>
          <a:p>
            <a:r>
              <a:rPr lang="en-US" dirty="0"/>
              <a:t>Each step in your research design must be justified based on:</a:t>
            </a:r>
          </a:p>
          <a:p>
            <a:pPr lvl="1"/>
            <a:r>
              <a:rPr lang="en-US" dirty="0"/>
              <a:t>Prior literature (including relevant theory, if applicable).</a:t>
            </a:r>
          </a:p>
          <a:p>
            <a:pPr lvl="1"/>
            <a:r>
              <a:rPr lang="en-US" dirty="0"/>
              <a:t>Data characteristics</a:t>
            </a:r>
          </a:p>
          <a:p>
            <a:pPr lvl="1"/>
            <a:r>
              <a:rPr lang="en-US" dirty="0"/>
              <a:t>Objective of your study</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BFBED98E-BAC1-43FE-AC86-DC301CD1E6BB}"/>
              </a:ext>
            </a:extLst>
          </p:cNvPr>
          <p:cNvSpPr>
            <a:spLocks noGrp="1"/>
          </p:cNvSpPr>
          <p:nvPr>
            <p:ph type="sldNum" sz="quarter" idx="12"/>
          </p:nvPr>
        </p:nvSpPr>
        <p:spPr/>
        <p:txBody>
          <a:bodyPr/>
          <a:lstStyle/>
          <a:p>
            <a:fld id="{B3B7E577-0F03-4B81-87FB-40FE72C0D3CC}" type="slidenum">
              <a:rPr lang="en-US" smtClean="0"/>
              <a:t>19</a:t>
            </a:fld>
            <a:endParaRPr lang="en-US"/>
          </a:p>
        </p:txBody>
      </p:sp>
    </p:spTree>
    <p:extLst>
      <p:ext uri="{BB962C8B-B14F-4D97-AF65-F5344CB8AC3E}">
        <p14:creationId xmlns:p14="http://schemas.microsoft.com/office/powerpoint/2010/main" val="129532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b="1" dirty="0"/>
              <a:t>Bootcamp Purpose and Materials</a:t>
            </a:r>
          </a:p>
          <a:p>
            <a:r>
              <a:rPr lang="en-US" b="1" dirty="0"/>
              <a:t>Bootcamp Modules:</a:t>
            </a:r>
          </a:p>
          <a:p>
            <a:pPr lvl="1"/>
            <a:r>
              <a:rPr lang="en-US" b="1" dirty="0"/>
              <a:t>Module 1:</a:t>
            </a:r>
            <a:r>
              <a:rPr lang="en-US" dirty="0"/>
              <a:t> Background and Importance of Research</a:t>
            </a:r>
          </a:p>
          <a:p>
            <a:pPr lvl="1"/>
            <a:r>
              <a:rPr lang="en-US" b="1" dirty="0"/>
              <a:t>Module 2: </a:t>
            </a:r>
            <a:r>
              <a:rPr lang="en-US" dirty="0"/>
              <a:t>Conducting AI-enabled Analytics Research </a:t>
            </a:r>
          </a:p>
          <a:p>
            <a:pPr lvl="1"/>
            <a:r>
              <a:rPr lang="en-US" b="1" dirty="0"/>
              <a:t>Module 3: </a:t>
            </a:r>
            <a:r>
              <a:rPr lang="en-US" dirty="0"/>
              <a:t>Presentation and Professional Progression</a:t>
            </a:r>
            <a:endParaRPr lang="en-US" b="1" dirty="0"/>
          </a:p>
          <a:p>
            <a:r>
              <a:rPr lang="en-US" b="1" dirty="0"/>
              <a:t>Conclusion</a:t>
            </a:r>
          </a:p>
        </p:txBody>
      </p:sp>
      <p:sp>
        <p:nvSpPr>
          <p:cNvPr id="4" name="Slide Number Placeholder 3"/>
          <p:cNvSpPr>
            <a:spLocks noGrp="1"/>
          </p:cNvSpPr>
          <p:nvPr>
            <p:ph type="sldNum" sz="quarter" idx="12"/>
          </p:nvPr>
        </p:nvSpPr>
        <p:spPr/>
        <p:txBody>
          <a:bodyPr/>
          <a:lstStyle/>
          <a:p>
            <a:fld id="{B3B7E577-0F03-4B81-87FB-40FE72C0D3CC}" type="slidenum">
              <a:rPr lang="en-US" smtClean="0"/>
              <a:t>2</a:t>
            </a:fld>
            <a:endParaRPr lang="en-US"/>
          </a:p>
        </p:txBody>
      </p:sp>
    </p:spTree>
    <p:extLst>
      <p:ext uri="{BB962C8B-B14F-4D97-AF65-F5344CB8AC3E}">
        <p14:creationId xmlns:p14="http://schemas.microsoft.com/office/powerpoint/2010/main" val="248331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98AE-A0CC-46E3-86D4-F073F439F52E}"/>
              </a:ext>
            </a:extLst>
          </p:cNvPr>
          <p:cNvSpPr>
            <a:spLocks noGrp="1"/>
          </p:cNvSpPr>
          <p:nvPr>
            <p:ph type="title"/>
          </p:nvPr>
        </p:nvSpPr>
        <p:spPr/>
        <p:txBody>
          <a:bodyPr/>
          <a:lstStyle/>
          <a:p>
            <a:r>
              <a:rPr lang="en-US" dirty="0"/>
              <a:t>M2: AI-enabled Analytics Research Design – Research Design (Data Collection)</a:t>
            </a:r>
          </a:p>
        </p:txBody>
      </p:sp>
      <p:sp>
        <p:nvSpPr>
          <p:cNvPr id="3" name="Content Placeholder 2">
            <a:extLst>
              <a:ext uri="{FF2B5EF4-FFF2-40B4-BE49-F238E27FC236}">
                <a16:creationId xmlns:a16="http://schemas.microsoft.com/office/drawing/2014/main" id="{20405095-2B38-4AB7-9FA6-49E9B95959FA}"/>
              </a:ext>
            </a:extLst>
          </p:cNvPr>
          <p:cNvSpPr>
            <a:spLocks noGrp="1"/>
          </p:cNvSpPr>
          <p:nvPr>
            <p:ph idx="1"/>
          </p:nvPr>
        </p:nvSpPr>
        <p:spPr/>
        <p:txBody>
          <a:bodyPr>
            <a:normAutofit fontScale="92500" lnSpcReduction="20000"/>
          </a:bodyPr>
          <a:lstStyle/>
          <a:p>
            <a:r>
              <a:rPr lang="en-US" dirty="0"/>
              <a:t>From Dr. Chen:</a:t>
            </a:r>
          </a:p>
          <a:p>
            <a:pPr lvl="1"/>
            <a:r>
              <a:rPr lang="en-US" altLang="en-US" dirty="0"/>
              <a:t>Use research testbed to validate designs and approaches. </a:t>
            </a:r>
          </a:p>
          <a:p>
            <a:pPr lvl="1"/>
            <a:r>
              <a:rPr lang="en-US" altLang="en-US" dirty="0"/>
              <a:t>What data sets will be used in the experiment or evaluation?</a:t>
            </a:r>
          </a:p>
          <a:p>
            <a:pPr lvl="2"/>
            <a:r>
              <a:rPr lang="en-US" altLang="en-US" dirty="0"/>
              <a:t>Construct gold-standard dataset </a:t>
            </a:r>
          </a:p>
          <a:p>
            <a:pPr lvl="1"/>
            <a:r>
              <a:rPr lang="en-US" altLang="zh-CN" dirty="0">
                <a:ea typeface="宋体" panose="02010600030101010101" pitchFamily="2" charset="-122"/>
              </a:rPr>
              <a:t>Testbed should be interesting, relevant, and significant. </a:t>
            </a:r>
            <a:r>
              <a:rPr lang="en-US" dirty="0"/>
              <a:t>Size and scale matter.</a:t>
            </a:r>
            <a:endParaRPr lang="en-US" altLang="zh-CN" dirty="0">
              <a:ea typeface="宋体" panose="02010600030101010101" pitchFamily="2" charset="-122"/>
            </a:endParaRPr>
          </a:p>
          <a:p>
            <a:pPr lvl="2"/>
            <a:endParaRPr lang="en-US" dirty="0"/>
          </a:p>
          <a:p>
            <a:r>
              <a:rPr lang="en-US" dirty="0"/>
              <a:t>How to understand your data:</a:t>
            </a:r>
          </a:p>
          <a:p>
            <a:pPr lvl="1"/>
            <a:r>
              <a:rPr lang="en-US" dirty="0"/>
              <a:t>Key metadata with a data dictionary</a:t>
            </a:r>
          </a:p>
          <a:p>
            <a:pPr lvl="1"/>
            <a:r>
              <a:rPr lang="en-US" dirty="0"/>
              <a:t>Summary statistics (e.g., number, date range, categories, other descriptive stats)</a:t>
            </a:r>
          </a:p>
          <a:p>
            <a:pPr lvl="1"/>
            <a:r>
              <a:rPr lang="en-US" dirty="0"/>
              <a:t>How populated?</a:t>
            </a:r>
          </a:p>
          <a:p>
            <a:pPr lvl="1"/>
            <a:r>
              <a:rPr lang="en-US" dirty="0"/>
              <a:t>How many duplicates?</a:t>
            </a:r>
          </a:p>
          <a:p>
            <a:pPr lvl="1"/>
            <a:r>
              <a:rPr lang="en-US" dirty="0"/>
              <a:t>Key features within text (e.g., # of keywords, etc.)</a:t>
            </a:r>
          </a:p>
          <a:p>
            <a:pPr lvl="1"/>
            <a:r>
              <a:rPr lang="en-US" dirty="0"/>
              <a:t>Pre-processing to clean data (e.g., stemming, lemmatization, </a:t>
            </a:r>
            <a:r>
              <a:rPr lang="en-US" dirty="0" err="1"/>
              <a:t>stopword</a:t>
            </a:r>
            <a:r>
              <a:rPr lang="en-US" dirty="0"/>
              <a:t> removal, etc.)</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A8A6745F-DD67-4BC3-ADB4-7212FDE0E8BC}"/>
              </a:ext>
            </a:extLst>
          </p:cNvPr>
          <p:cNvSpPr>
            <a:spLocks noGrp="1"/>
          </p:cNvSpPr>
          <p:nvPr>
            <p:ph type="sldNum" sz="quarter" idx="12"/>
          </p:nvPr>
        </p:nvSpPr>
        <p:spPr/>
        <p:txBody>
          <a:bodyPr/>
          <a:lstStyle/>
          <a:p>
            <a:fld id="{B3B7E577-0F03-4B81-87FB-40FE72C0D3CC}" type="slidenum">
              <a:rPr lang="en-US" smtClean="0"/>
              <a:t>20</a:t>
            </a:fld>
            <a:endParaRPr lang="en-US"/>
          </a:p>
        </p:txBody>
      </p:sp>
    </p:spTree>
    <p:extLst>
      <p:ext uri="{BB962C8B-B14F-4D97-AF65-F5344CB8AC3E}">
        <p14:creationId xmlns:p14="http://schemas.microsoft.com/office/powerpoint/2010/main" val="1956774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6148-F15A-4F3A-9227-F7E38325F21D}"/>
              </a:ext>
            </a:extLst>
          </p:cNvPr>
          <p:cNvSpPr>
            <a:spLocks noGrp="1"/>
          </p:cNvSpPr>
          <p:nvPr>
            <p:ph type="title"/>
          </p:nvPr>
        </p:nvSpPr>
        <p:spPr/>
        <p:txBody>
          <a:bodyPr/>
          <a:lstStyle/>
          <a:p>
            <a:r>
              <a:rPr lang="en-US" dirty="0"/>
              <a:t>M2: AI-enabled Analytics Research Design – Research Design (Method)</a:t>
            </a:r>
          </a:p>
        </p:txBody>
      </p:sp>
      <p:sp>
        <p:nvSpPr>
          <p:cNvPr id="3" name="Content Placeholder 2">
            <a:extLst>
              <a:ext uri="{FF2B5EF4-FFF2-40B4-BE49-F238E27FC236}">
                <a16:creationId xmlns:a16="http://schemas.microsoft.com/office/drawing/2014/main" id="{B7AC4AD3-9D9E-4F2A-A30D-F18F0D27C235}"/>
              </a:ext>
            </a:extLst>
          </p:cNvPr>
          <p:cNvSpPr>
            <a:spLocks noGrp="1"/>
          </p:cNvSpPr>
          <p:nvPr>
            <p:ph idx="1"/>
          </p:nvPr>
        </p:nvSpPr>
        <p:spPr/>
        <p:txBody>
          <a:bodyPr>
            <a:normAutofit fontScale="92500" lnSpcReduction="10000"/>
          </a:bodyPr>
          <a:lstStyle/>
          <a:p>
            <a:r>
              <a:rPr lang="en-US" dirty="0"/>
              <a:t>Method </a:t>
            </a:r>
            <a:r>
              <a:rPr lang="en-US" dirty="0">
                <a:sym typeface="Wingdings" panose="05000000000000000000" pitchFamily="2" charset="2"/>
              </a:rPr>
              <a:t> algorithm, system, framework, etc.  how you are solving the problem. </a:t>
            </a:r>
            <a:endParaRPr lang="en-US" dirty="0"/>
          </a:p>
          <a:p>
            <a:pPr lvl="1"/>
            <a:endParaRPr lang="en-US" dirty="0"/>
          </a:p>
          <a:p>
            <a:r>
              <a:rPr lang="en-US" dirty="0"/>
              <a:t>All novelties should be inspired by the key characteristics of the application (e.g., data, tasks, requirements, processes, theories, etc.).</a:t>
            </a:r>
          </a:p>
          <a:p>
            <a:pPr lvl="1"/>
            <a:endParaRPr lang="en-US" dirty="0"/>
          </a:p>
          <a:p>
            <a:r>
              <a:rPr lang="en-US" b="1" dirty="0"/>
              <a:t>Four types of novelty (or a mix):</a:t>
            </a:r>
          </a:p>
          <a:p>
            <a:pPr lvl="1"/>
            <a:r>
              <a:rPr lang="en-US" b="1" dirty="0"/>
              <a:t>Application </a:t>
            </a:r>
            <a:r>
              <a:rPr lang="en-US" dirty="0">
                <a:sym typeface="Wingdings" panose="05000000000000000000" pitchFamily="2" charset="2"/>
              </a:rPr>
              <a:t> formulating existing method on new dataset </a:t>
            </a:r>
          </a:p>
          <a:p>
            <a:pPr lvl="2"/>
            <a:r>
              <a:rPr lang="en-US" dirty="0">
                <a:sym typeface="Wingdings" panose="05000000000000000000" pitchFamily="2" charset="2"/>
              </a:rPr>
              <a:t>Weakest; only works if application is very new or past approaches have been manual/old algorithms</a:t>
            </a:r>
          </a:p>
          <a:p>
            <a:pPr lvl="1"/>
            <a:r>
              <a:rPr lang="en-US" b="1" dirty="0">
                <a:sym typeface="Wingdings" panose="05000000000000000000" pitchFamily="2" charset="2"/>
              </a:rPr>
              <a:t>System</a:t>
            </a:r>
            <a:r>
              <a:rPr lang="en-US" dirty="0">
                <a:sym typeface="Wingdings" panose="05000000000000000000" pitchFamily="2" charset="2"/>
              </a:rPr>
              <a:t>  multiple, disparate components (e.g., algorithms) linked together</a:t>
            </a:r>
          </a:p>
          <a:p>
            <a:pPr lvl="1"/>
            <a:r>
              <a:rPr lang="en-US" b="1" dirty="0">
                <a:sym typeface="Wingdings" panose="05000000000000000000" pitchFamily="2" charset="2"/>
              </a:rPr>
              <a:t>Representation </a:t>
            </a:r>
            <a:r>
              <a:rPr lang="en-US" dirty="0">
                <a:sym typeface="Wingdings" panose="05000000000000000000" pitchFamily="2" charset="2"/>
              </a:rPr>
              <a:t> capturing additional data features (must be clearly justified)</a:t>
            </a:r>
          </a:p>
          <a:p>
            <a:pPr lvl="1"/>
            <a:r>
              <a:rPr lang="en-US" b="1" dirty="0">
                <a:sym typeface="Wingdings" panose="05000000000000000000" pitchFamily="2" charset="2"/>
              </a:rPr>
              <a:t>Algorithmic</a:t>
            </a:r>
            <a:r>
              <a:rPr lang="en-US" dirty="0">
                <a:sym typeface="Wingdings" panose="05000000000000000000" pitchFamily="2" charset="2"/>
              </a:rPr>
              <a:t>  adjust internal components of the algorithm (new mechanism, unsupervised to supervised, convolutional operations, filters, custom SVM kernel, etc.)</a:t>
            </a:r>
          </a:p>
          <a:p>
            <a:pPr lvl="1"/>
            <a:endParaRPr lang="en-US" dirty="0"/>
          </a:p>
        </p:txBody>
      </p:sp>
      <p:sp>
        <p:nvSpPr>
          <p:cNvPr id="4" name="Slide Number Placeholder 3">
            <a:extLst>
              <a:ext uri="{FF2B5EF4-FFF2-40B4-BE49-F238E27FC236}">
                <a16:creationId xmlns:a16="http://schemas.microsoft.com/office/drawing/2014/main" id="{5DA31110-E735-4E6B-9730-C31F4BB798CA}"/>
              </a:ext>
            </a:extLst>
          </p:cNvPr>
          <p:cNvSpPr>
            <a:spLocks noGrp="1"/>
          </p:cNvSpPr>
          <p:nvPr>
            <p:ph type="sldNum" sz="quarter" idx="12"/>
          </p:nvPr>
        </p:nvSpPr>
        <p:spPr/>
        <p:txBody>
          <a:bodyPr/>
          <a:lstStyle/>
          <a:p>
            <a:fld id="{B3B7E577-0F03-4B81-87FB-40FE72C0D3CC}" type="slidenum">
              <a:rPr lang="en-US" smtClean="0"/>
              <a:t>21</a:t>
            </a:fld>
            <a:endParaRPr lang="en-US"/>
          </a:p>
        </p:txBody>
      </p:sp>
    </p:spTree>
    <p:extLst>
      <p:ext uri="{BB962C8B-B14F-4D97-AF65-F5344CB8AC3E}">
        <p14:creationId xmlns:p14="http://schemas.microsoft.com/office/powerpoint/2010/main" val="169868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C6C2-175C-48CF-A4EB-9965BED434CE}"/>
              </a:ext>
            </a:extLst>
          </p:cNvPr>
          <p:cNvSpPr>
            <a:spLocks noGrp="1"/>
          </p:cNvSpPr>
          <p:nvPr>
            <p:ph type="title"/>
          </p:nvPr>
        </p:nvSpPr>
        <p:spPr/>
        <p:txBody>
          <a:bodyPr/>
          <a:lstStyle/>
          <a:p>
            <a:r>
              <a:rPr lang="en-US" dirty="0"/>
              <a:t>M2: AI-enabled Analytics Research Design – Research Design (Method)</a:t>
            </a:r>
          </a:p>
        </p:txBody>
      </p:sp>
      <p:sp>
        <p:nvSpPr>
          <p:cNvPr id="3" name="Content Placeholder 2">
            <a:extLst>
              <a:ext uri="{FF2B5EF4-FFF2-40B4-BE49-F238E27FC236}">
                <a16:creationId xmlns:a16="http://schemas.microsoft.com/office/drawing/2014/main" id="{B51ABA7E-1424-45E1-A547-B35CCC4A1F8A}"/>
              </a:ext>
            </a:extLst>
          </p:cNvPr>
          <p:cNvSpPr>
            <a:spLocks noGrp="1"/>
          </p:cNvSpPr>
          <p:nvPr>
            <p:ph idx="1"/>
          </p:nvPr>
        </p:nvSpPr>
        <p:spPr/>
        <p:txBody>
          <a:bodyPr>
            <a:normAutofit lnSpcReduction="10000"/>
          </a:bodyPr>
          <a:lstStyle/>
          <a:p>
            <a:r>
              <a:rPr lang="en-US" b="1" dirty="0"/>
              <a:t>How to present in slides:</a:t>
            </a:r>
          </a:p>
          <a:p>
            <a:pPr marL="914400" lvl="1" indent="-457200">
              <a:buFont typeface="+mj-lt"/>
              <a:buAutoNum type="arabicPeriod"/>
            </a:pPr>
            <a:r>
              <a:rPr lang="en-US" dirty="0"/>
              <a:t>Briefly summarize past approach(es) </a:t>
            </a:r>
            <a:r>
              <a:rPr lang="en-US" dirty="0">
                <a:sym typeface="Wingdings" panose="05000000000000000000" pitchFamily="2" charset="2"/>
              </a:rPr>
              <a:t> how they work, why they are not suitable</a:t>
            </a:r>
            <a:endParaRPr lang="en-US" dirty="0"/>
          </a:p>
          <a:p>
            <a:pPr marL="914400" lvl="1" indent="-457200">
              <a:buFont typeface="+mj-lt"/>
              <a:buAutoNum type="arabicPeriod"/>
            </a:pPr>
            <a:r>
              <a:rPr lang="en-US" dirty="0"/>
              <a:t>Provide diagram of your proposed method </a:t>
            </a:r>
            <a:r>
              <a:rPr lang="en-US" dirty="0">
                <a:sym typeface="Wingdings" panose="05000000000000000000" pitchFamily="2" charset="2"/>
              </a:rPr>
              <a:t> highlight in red your novelty</a:t>
            </a:r>
            <a:endParaRPr lang="en-US" dirty="0"/>
          </a:p>
          <a:p>
            <a:pPr marL="914400" lvl="1" indent="-457200">
              <a:buFont typeface="+mj-lt"/>
              <a:buAutoNum type="arabicPeriod"/>
            </a:pPr>
            <a:r>
              <a:rPr lang="en-US" dirty="0"/>
              <a:t>Justify each component (based on literature or data characteristics)</a:t>
            </a:r>
          </a:p>
          <a:p>
            <a:pPr marL="914400" lvl="1" indent="-457200">
              <a:buFont typeface="+mj-lt"/>
              <a:buAutoNum type="arabicPeriod"/>
            </a:pPr>
            <a:r>
              <a:rPr lang="en-US" dirty="0"/>
              <a:t>Illustrate key math and algorithmic detail (e.g., pseudocode, dedicated sub-sections)</a:t>
            </a:r>
          </a:p>
          <a:p>
            <a:pPr lvl="1"/>
            <a:endParaRPr lang="en-US" dirty="0"/>
          </a:p>
          <a:p>
            <a:r>
              <a:rPr lang="en-US" dirty="0"/>
              <a:t>Be crystal clear on the key technical differences and their resultant domain benefits of your approaches.</a:t>
            </a:r>
          </a:p>
          <a:p>
            <a:pPr lvl="1"/>
            <a:r>
              <a:rPr lang="en-US" dirty="0"/>
              <a:t>Lists and tables are very valuable in this regard. </a:t>
            </a:r>
          </a:p>
          <a:p>
            <a:pPr lvl="2"/>
            <a:endParaRPr lang="en-US" dirty="0"/>
          </a:p>
          <a:p>
            <a:r>
              <a:rPr lang="en-US" dirty="0"/>
              <a:t>Do not use terms/approaches that have not been defined in the lit review!</a:t>
            </a:r>
          </a:p>
        </p:txBody>
      </p:sp>
      <p:sp>
        <p:nvSpPr>
          <p:cNvPr id="4" name="Slide Number Placeholder 3">
            <a:extLst>
              <a:ext uri="{FF2B5EF4-FFF2-40B4-BE49-F238E27FC236}">
                <a16:creationId xmlns:a16="http://schemas.microsoft.com/office/drawing/2014/main" id="{25A60FED-4DB2-4183-B2D5-787D98B5D909}"/>
              </a:ext>
            </a:extLst>
          </p:cNvPr>
          <p:cNvSpPr>
            <a:spLocks noGrp="1"/>
          </p:cNvSpPr>
          <p:nvPr>
            <p:ph type="sldNum" sz="quarter" idx="12"/>
          </p:nvPr>
        </p:nvSpPr>
        <p:spPr/>
        <p:txBody>
          <a:bodyPr/>
          <a:lstStyle/>
          <a:p>
            <a:fld id="{B3B7E577-0F03-4B81-87FB-40FE72C0D3CC}" type="slidenum">
              <a:rPr lang="en-US" smtClean="0"/>
              <a:t>22</a:t>
            </a:fld>
            <a:endParaRPr lang="en-US"/>
          </a:p>
        </p:txBody>
      </p:sp>
    </p:spTree>
    <p:extLst>
      <p:ext uri="{BB962C8B-B14F-4D97-AF65-F5344CB8AC3E}">
        <p14:creationId xmlns:p14="http://schemas.microsoft.com/office/powerpoint/2010/main" val="342581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BFCB-832F-423B-8AF6-BE17A31F965B}"/>
              </a:ext>
            </a:extLst>
          </p:cNvPr>
          <p:cNvSpPr>
            <a:spLocks noGrp="1"/>
          </p:cNvSpPr>
          <p:nvPr>
            <p:ph type="title"/>
          </p:nvPr>
        </p:nvSpPr>
        <p:spPr/>
        <p:txBody>
          <a:bodyPr/>
          <a:lstStyle/>
          <a:p>
            <a:r>
              <a:rPr lang="en-US" dirty="0"/>
              <a:t>M2: AI-enabled Analytics Research Design – Research Design (Evaluation)</a:t>
            </a:r>
          </a:p>
        </p:txBody>
      </p:sp>
      <p:sp>
        <p:nvSpPr>
          <p:cNvPr id="3" name="Content Placeholder 2">
            <a:extLst>
              <a:ext uri="{FF2B5EF4-FFF2-40B4-BE49-F238E27FC236}">
                <a16:creationId xmlns:a16="http://schemas.microsoft.com/office/drawing/2014/main" id="{B4939894-AFF0-49AC-BFA1-B5065C822BC5}"/>
              </a:ext>
            </a:extLst>
          </p:cNvPr>
          <p:cNvSpPr>
            <a:spLocks noGrp="1"/>
          </p:cNvSpPr>
          <p:nvPr>
            <p:ph idx="1"/>
          </p:nvPr>
        </p:nvSpPr>
        <p:spPr/>
        <p:txBody>
          <a:bodyPr>
            <a:normAutofit fontScale="92500"/>
          </a:bodyPr>
          <a:lstStyle/>
          <a:p>
            <a:r>
              <a:rPr lang="en-US" b="1" dirty="0"/>
              <a:t>Objective:</a:t>
            </a:r>
            <a:r>
              <a:rPr lang="en-US" dirty="0"/>
              <a:t> </a:t>
            </a:r>
            <a:r>
              <a:rPr lang="en-US" altLang="en-US" dirty="0"/>
              <a:t>Evaluate each component you are claiming contribution to.</a:t>
            </a:r>
            <a:endParaRPr lang="en-US" dirty="0"/>
          </a:p>
          <a:p>
            <a:pPr lvl="1"/>
            <a:r>
              <a:rPr lang="en-US" b="1" dirty="0"/>
              <a:t>Justification:</a:t>
            </a:r>
            <a:r>
              <a:rPr lang="en-US" dirty="0"/>
              <a:t> Need to show your method outperforms the best in the field. </a:t>
            </a:r>
          </a:p>
          <a:p>
            <a:pPr lvl="1"/>
            <a:endParaRPr lang="en-US" dirty="0"/>
          </a:p>
          <a:p>
            <a:r>
              <a:rPr lang="en-US" b="1" dirty="0"/>
              <a:t>Five major components to a thorough, convincing evaluation:</a:t>
            </a:r>
          </a:p>
          <a:p>
            <a:pPr marL="914400" lvl="1" indent="-457200">
              <a:buFont typeface="+mj-lt"/>
              <a:buAutoNum type="arabicPeriod"/>
            </a:pPr>
            <a:r>
              <a:rPr lang="en-US" b="1" dirty="0"/>
              <a:t>Dataset: </a:t>
            </a:r>
            <a:r>
              <a:rPr lang="en-US" dirty="0"/>
              <a:t>Ground-truth datasets model training, testing, and benchmarking</a:t>
            </a:r>
            <a:endParaRPr lang="en-US" b="1" dirty="0"/>
          </a:p>
          <a:p>
            <a:pPr marL="914400" lvl="1" indent="-457200">
              <a:buFont typeface="+mj-lt"/>
              <a:buAutoNum type="arabicPeriod"/>
            </a:pPr>
            <a:r>
              <a:rPr lang="en-US" b="1" dirty="0"/>
              <a:t>Model Training and Testing: </a:t>
            </a:r>
            <a:r>
              <a:rPr lang="en-US" dirty="0"/>
              <a:t>Training and testing your proposed model </a:t>
            </a:r>
            <a:endParaRPr lang="en-US" b="1" dirty="0"/>
          </a:p>
          <a:p>
            <a:pPr marL="914400" lvl="1" indent="-457200">
              <a:buFont typeface="+mj-lt"/>
              <a:buAutoNum type="arabicPeriod"/>
            </a:pPr>
            <a:r>
              <a:rPr lang="en-US" b="1" dirty="0"/>
              <a:t>Model Benchmarking: </a:t>
            </a:r>
            <a:r>
              <a:rPr lang="en-US" dirty="0"/>
              <a:t>Systematically compare the proposed model against benchmarks</a:t>
            </a:r>
            <a:endParaRPr lang="en-US" b="1" dirty="0"/>
          </a:p>
          <a:p>
            <a:pPr marL="914400" lvl="1" indent="-457200">
              <a:buFont typeface="+mj-lt"/>
              <a:buAutoNum type="arabicPeriod"/>
            </a:pPr>
            <a:r>
              <a:rPr lang="en-US" b="1" dirty="0"/>
              <a:t>Post-hoc (i.e., post-model training) analysis: </a:t>
            </a:r>
            <a:r>
              <a:rPr lang="en-US" dirty="0"/>
              <a:t>sensitivity of the model to various settings</a:t>
            </a:r>
            <a:endParaRPr lang="en-US" b="1" dirty="0"/>
          </a:p>
          <a:p>
            <a:pPr marL="914400" lvl="1" indent="-457200">
              <a:buFont typeface="+mj-lt"/>
              <a:buAutoNum type="arabicPeriod"/>
            </a:pPr>
            <a:r>
              <a:rPr lang="en-US" b="1" dirty="0"/>
              <a:t>Interpretation and Insights (i.e., Technical Case Study): </a:t>
            </a:r>
            <a:r>
              <a:rPr lang="en-US" dirty="0"/>
              <a:t>Demonstrate the value of your work!</a:t>
            </a:r>
          </a:p>
          <a:p>
            <a:r>
              <a:rPr lang="en-US" dirty="0"/>
              <a:t>Quantity, depth, and coverage of these components will vary based on the study. </a:t>
            </a:r>
          </a:p>
          <a:p>
            <a:pPr marL="457200" lvl="1" indent="0">
              <a:buNone/>
            </a:pPr>
            <a:endParaRPr lang="en-US" dirty="0"/>
          </a:p>
        </p:txBody>
      </p:sp>
      <p:sp>
        <p:nvSpPr>
          <p:cNvPr id="4" name="Slide Number Placeholder 3">
            <a:extLst>
              <a:ext uri="{FF2B5EF4-FFF2-40B4-BE49-F238E27FC236}">
                <a16:creationId xmlns:a16="http://schemas.microsoft.com/office/drawing/2014/main" id="{433137BC-4626-403C-8944-5BD5677A6D9B}"/>
              </a:ext>
            </a:extLst>
          </p:cNvPr>
          <p:cNvSpPr>
            <a:spLocks noGrp="1"/>
          </p:cNvSpPr>
          <p:nvPr>
            <p:ph type="sldNum" sz="quarter" idx="12"/>
          </p:nvPr>
        </p:nvSpPr>
        <p:spPr/>
        <p:txBody>
          <a:bodyPr/>
          <a:lstStyle/>
          <a:p>
            <a:fld id="{B3B7E577-0F03-4B81-87FB-40FE72C0D3CC}" type="slidenum">
              <a:rPr lang="en-US" smtClean="0"/>
              <a:t>23</a:t>
            </a:fld>
            <a:endParaRPr lang="en-US"/>
          </a:p>
        </p:txBody>
      </p:sp>
    </p:spTree>
    <p:extLst>
      <p:ext uri="{BB962C8B-B14F-4D97-AF65-F5344CB8AC3E}">
        <p14:creationId xmlns:p14="http://schemas.microsoft.com/office/powerpoint/2010/main" val="282991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54" y="220001"/>
            <a:ext cx="11130693" cy="1325563"/>
          </a:xfrm>
        </p:spPr>
        <p:txBody>
          <a:bodyPr/>
          <a:lstStyle/>
          <a:p>
            <a:r>
              <a:rPr lang="en-US" dirty="0"/>
              <a:t>M2: AI-enabled Analytics Research Design – Research Design (Evaluation)</a:t>
            </a:r>
          </a:p>
        </p:txBody>
      </p:sp>
      <p:sp>
        <p:nvSpPr>
          <p:cNvPr id="4" name="Slide Number Placeholder 3"/>
          <p:cNvSpPr>
            <a:spLocks noGrp="1"/>
          </p:cNvSpPr>
          <p:nvPr>
            <p:ph type="sldNum" sz="quarter" idx="12"/>
          </p:nvPr>
        </p:nvSpPr>
        <p:spPr/>
        <p:txBody>
          <a:bodyPr/>
          <a:lstStyle/>
          <a:p>
            <a:fld id="{B3B7E577-0F03-4B81-87FB-40FE72C0D3CC}" type="slidenum">
              <a:rPr lang="en-US" smtClean="0"/>
              <a:t>24</a:t>
            </a:fld>
            <a:endParaRPr lang="en-US"/>
          </a:p>
        </p:txBody>
      </p:sp>
      <p:graphicFrame>
        <p:nvGraphicFramePr>
          <p:cNvPr id="6" name="Table 5">
            <a:extLst>
              <a:ext uri="{FF2B5EF4-FFF2-40B4-BE49-F238E27FC236}">
                <a16:creationId xmlns:a16="http://schemas.microsoft.com/office/drawing/2014/main" id="{9F58E4F5-899E-4F5C-B1DB-2ACF48A91C5F}"/>
              </a:ext>
            </a:extLst>
          </p:cNvPr>
          <p:cNvGraphicFramePr>
            <a:graphicFrameLocks noGrp="1"/>
          </p:cNvGraphicFramePr>
          <p:nvPr>
            <p:extLst>
              <p:ext uri="{D42A27DB-BD31-4B8C-83A1-F6EECF244321}">
                <p14:modId xmlns:p14="http://schemas.microsoft.com/office/powerpoint/2010/main" val="2943754912"/>
              </p:ext>
            </p:extLst>
          </p:nvPr>
        </p:nvGraphicFramePr>
        <p:xfrm>
          <a:off x="257250" y="1491636"/>
          <a:ext cx="11677501" cy="5029200"/>
        </p:xfrm>
        <a:graphic>
          <a:graphicData uri="http://schemas.openxmlformats.org/drawingml/2006/table">
            <a:tbl>
              <a:tblPr firstRow="1" bandRow="1">
                <a:tableStyleId>{5940675A-B579-460E-94D1-54222C63F5DA}</a:tableStyleId>
              </a:tblPr>
              <a:tblGrid>
                <a:gridCol w="1225432">
                  <a:extLst>
                    <a:ext uri="{9D8B030D-6E8A-4147-A177-3AD203B41FA5}">
                      <a16:colId xmlns:a16="http://schemas.microsoft.com/office/drawing/2014/main" val="1426433443"/>
                    </a:ext>
                  </a:extLst>
                </a:gridCol>
                <a:gridCol w="2178622">
                  <a:extLst>
                    <a:ext uri="{9D8B030D-6E8A-4147-A177-3AD203B41FA5}">
                      <a16:colId xmlns:a16="http://schemas.microsoft.com/office/drawing/2014/main" val="4080159517"/>
                    </a:ext>
                  </a:extLst>
                </a:gridCol>
                <a:gridCol w="3550634">
                  <a:extLst>
                    <a:ext uri="{9D8B030D-6E8A-4147-A177-3AD203B41FA5}">
                      <a16:colId xmlns:a16="http://schemas.microsoft.com/office/drawing/2014/main" val="3765397308"/>
                    </a:ext>
                  </a:extLst>
                </a:gridCol>
                <a:gridCol w="4722813">
                  <a:extLst>
                    <a:ext uri="{9D8B030D-6E8A-4147-A177-3AD203B41FA5}">
                      <a16:colId xmlns:a16="http://schemas.microsoft.com/office/drawing/2014/main" val="2767045025"/>
                    </a:ext>
                  </a:extLst>
                </a:gridCol>
              </a:tblGrid>
              <a:tr h="147579">
                <a:tc>
                  <a:txBody>
                    <a:bodyPr/>
                    <a:lstStyle/>
                    <a:p>
                      <a:pPr algn="ctr"/>
                      <a:r>
                        <a:rPr lang="en-US" sz="1200" b="1" dirty="0">
                          <a:latin typeface="Arial Narrow" panose="020B0606020202030204" pitchFamily="34" charset="0"/>
                        </a:rPr>
                        <a:t>Component</a:t>
                      </a:r>
                    </a:p>
                  </a:txBody>
                  <a:tcPr/>
                </a:tc>
                <a:tc>
                  <a:txBody>
                    <a:bodyPr/>
                    <a:lstStyle/>
                    <a:p>
                      <a:pPr algn="ctr"/>
                      <a:r>
                        <a:rPr lang="en-US" sz="1200" b="1" dirty="0">
                          <a:latin typeface="Arial Narrow" panose="020B0606020202030204" pitchFamily="34" charset="0"/>
                        </a:rPr>
                        <a:t>Key Aspects</a:t>
                      </a:r>
                    </a:p>
                  </a:txBody>
                  <a:tcPr/>
                </a:tc>
                <a:tc>
                  <a:txBody>
                    <a:bodyPr/>
                    <a:lstStyle/>
                    <a:p>
                      <a:pPr algn="ctr"/>
                      <a:r>
                        <a:rPr lang="en-US" sz="1200" b="1" dirty="0">
                          <a:latin typeface="Arial Narrow" panose="020B0606020202030204" pitchFamily="34" charset="0"/>
                        </a:rPr>
                        <a:t>Description</a:t>
                      </a:r>
                    </a:p>
                  </a:txBody>
                  <a:tcPr/>
                </a:tc>
                <a:tc>
                  <a:txBody>
                    <a:bodyPr/>
                    <a:lstStyle/>
                    <a:p>
                      <a:pPr algn="ctr"/>
                      <a:r>
                        <a:rPr lang="en-US" sz="1200" b="1" dirty="0">
                          <a:latin typeface="Arial Narrow" panose="020B0606020202030204" pitchFamily="34" charset="0"/>
                        </a:rPr>
                        <a:t>Example(s)</a:t>
                      </a:r>
                    </a:p>
                  </a:txBody>
                  <a:tcPr/>
                </a:tc>
                <a:extLst>
                  <a:ext uri="{0D108BD9-81ED-4DB2-BD59-A6C34878D82A}">
                    <a16:rowId xmlns:a16="http://schemas.microsoft.com/office/drawing/2014/main" val="3218199827"/>
                  </a:ext>
                </a:extLst>
              </a:tr>
              <a:tr h="147579">
                <a:tc rowSpan="4">
                  <a:txBody>
                    <a:bodyPr/>
                    <a:lstStyle/>
                    <a:p>
                      <a:r>
                        <a:rPr lang="en-US" sz="1200" dirty="0">
                          <a:latin typeface="Arial Narrow" panose="020B0606020202030204" pitchFamily="34" charset="0"/>
                        </a:rPr>
                        <a:t>Dataset</a:t>
                      </a:r>
                    </a:p>
                  </a:txBody>
                  <a:tcPr/>
                </a:tc>
                <a:tc>
                  <a:txBody>
                    <a:bodyPr/>
                    <a:lstStyle/>
                    <a:p>
                      <a:r>
                        <a:rPr lang="en-US" sz="1200" dirty="0">
                          <a:latin typeface="Arial Narrow" panose="020B0606020202030204" pitchFamily="34" charset="0"/>
                        </a:rPr>
                        <a:t>Ground-truth dataset construction</a:t>
                      </a:r>
                    </a:p>
                  </a:txBody>
                  <a:tcPr/>
                </a:tc>
                <a:tc>
                  <a:txBody>
                    <a:bodyPr/>
                    <a:lstStyle/>
                    <a:p>
                      <a:r>
                        <a:rPr lang="en-US" sz="1200" dirty="0">
                          <a:latin typeface="Arial Narrow" panose="020B0606020202030204" pitchFamily="34" charset="0"/>
                        </a:rPr>
                        <a:t>Labelled dataset used for model training and testing representative of the phenomena of interest</a:t>
                      </a:r>
                    </a:p>
                  </a:txBody>
                  <a:tcPr/>
                </a:tc>
                <a:tc>
                  <a:txBody>
                    <a:bodyPr/>
                    <a:lstStyle/>
                    <a:p>
                      <a:r>
                        <a:rPr lang="en-US" sz="1200" dirty="0">
                          <a:latin typeface="Arial Narrow" panose="020B0606020202030204" pitchFamily="34" charset="0"/>
                        </a:rPr>
                        <a:t>Complete dataset fully labelled by experts</a:t>
                      </a:r>
                    </a:p>
                  </a:txBody>
                  <a:tcPr/>
                </a:tc>
                <a:extLst>
                  <a:ext uri="{0D108BD9-81ED-4DB2-BD59-A6C34878D82A}">
                    <a16:rowId xmlns:a16="http://schemas.microsoft.com/office/drawing/2014/main" val="3988067504"/>
                  </a:ext>
                </a:extLst>
              </a:tr>
              <a:tr h="254909">
                <a:tc vMerge="1">
                  <a:txBody>
                    <a:bodyPr/>
                    <a:lstStyle/>
                    <a:p>
                      <a:endParaRPr lang="en-US" dirty="0"/>
                    </a:p>
                  </a:txBody>
                  <a:tcPr/>
                </a:tc>
                <a:tc>
                  <a:txBody>
                    <a:bodyPr/>
                    <a:lstStyle/>
                    <a:p>
                      <a:r>
                        <a:rPr lang="en-US" sz="1200" dirty="0">
                          <a:latin typeface="Arial Narrow" panose="020B0606020202030204" pitchFamily="34" charset="0"/>
                        </a:rPr>
                        <a:t>Train</a:t>
                      </a:r>
                    </a:p>
                  </a:txBody>
                  <a:tcPr/>
                </a:tc>
                <a:tc>
                  <a:txBody>
                    <a:bodyPr/>
                    <a:lstStyle/>
                    <a:p>
                      <a:r>
                        <a:rPr lang="en-US" sz="1200" dirty="0">
                          <a:latin typeface="Arial Narrow" panose="020B0606020202030204" pitchFamily="34" charset="0"/>
                        </a:rPr>
                        <a:t>Portion of data that is used to train the algorithm(s)</a:t>
                      </a:r>
                    </a:p>
                  </a:txBody>
                  <a:tcPr/>
                </a:tc>
                <a:tc>
                  <a:txBody>
                    <a:bodyPr/>
                    <a:lstStyle/>
                    <a:p>
                      <a:r>
                        <a:rPr lang="en-US" sz="1200" dirty="0">
                          <a:latin typeface="Arial Narrow" panose="020B0606020202030204" pitchFamily="34" charset="0"/>
                        </a:rPr>
                        <a:t>Randomly selected 80% of the ground truth dataset </a:t>
                      </a:r>
                    </a:p>
                  </a:txBody>
                  <a:tcPr/>
                </a:tc>
                <a:extLst>
                  <a:ext uri="{0D108BD9-81ED-4DB2-BD59-A6C34878D82A}">
                    <a16:rowId xmlns:a16="http://schemas.microsoft.com/office/drawing/2014/main" val="344247884"/>
                  </a:ext>
                </a:extLst>
              </a:tr>
              <a:tr h="147579">
                <a:tc vMerge="1">
                  <a:txBody>
                    <a:bodyPr/>
                    <a:lstStyle/>
                    <a:p>
                      <a:endParaRPr lang="en-US" dirty="0"/>
                    </a:p>
                  </a:txBody>
                  <a:tcPr/>
                </a:tc>
                <a:tc>
                  <a:txBody>
                    <a:bodyPr/>
                    <a:lstStyle/>
                    <a:p>
                      <a:r>
                        <a:rPr lang="en-US" sz="1200" dirty="0">
                          <a:latin typeface="Arial Narrow" panose="020B0606020202030204" pitchFamily="34" charset="0"/>
                        </a:rPr>
                        <a:t>Development (i.e., tuning)</a:t>
                      </a:r>
                    </a:p>
                  </a:txBody>
                  <a:tcPr/>
                </a:tc>
                <a:tc>
                  <a:txBody>
                    <a:bodyPr/>
                    <a:lstStyle/>
                    <a:p>
                      <a:r>
                        <a:rPr lang="en-US" sz="1200" dirty="0">
                          <a:latin typeface="Arial Narrow" panose="020B0606020202030204" pitchFamily="34" charset="0"/>
                        </a:rPr>
                        <a:t>Portion of data that is used to tune the algorithm(s)</a:t>
                      </a:r>
                    </a:p>
                  </a:txBody>
                  <a:tcPr/>
                </a:tc>
                <a:tc>
                  <a:txBody>
                    <a:bodyPr/>
                    <a:lstStyle/>
                    <a:p>
                      <a:r>
                        <a:rPr lang="en-US" sz="1200" dirty="0">
                          <a:latin typeface="Arial Narrow" panose="020B0606020202030204" pitchFamily="34" charset="0"/>
                        </a:rPr>
                        <a:t>Randomly selected 10% of the ground truth dataset </a:t>
                      </a:r>
                    </a:p>
                  </a:txBody>
                  <a:tcPr/>
                </a:tc>
                <a:extLst>
                  <a:ext uri="{0D108BD9-81ED-4DB2-BD59-A6C34878D82A}">
                    <a16:rowId xmlns:a16="http://schemas.microsoft.com/office/drawing/2014/main" val="3950374174"/>
                  </a:ext>
                </a:extLst>
              </a:tr>
              <a:tr h="147579">
                <a:tc vMerge="1">
                  <a:txBody>
                    <a:bodyPr/>
                    <a:lstStyle/>
                    <a:p>
                      <a:endParaRPr lang="en-US" dirty="0"/>
                    </a:p>
                  </a:txBody>
                  <a:tcPr/>
                </a:tc>
                <a:tc>
                  <a:txBody>
                    <a:bodyPr/>
                    <a:lstStyle/>
                    <a:p>
                      <a:r>
                        <a:rPr lang="en-US" sz="1200" dirty="0">
                          <a:latin typeface="Arial Narrow" panose="020B0606020202030204" pitchFamily="34" charset="0"/>
                        </a:rPr>
                        <a:t>Testing</a:t>
                      </a:r>
                    </a:p>
                  </a:txBody>
                  <a:tcPr/>
                </a:tc>
                <a:tc>
                  <a:txBody>
                    <a:bodyPr/>
                    <a:lstStyle/>
                    <a:p>
                      <a:r>
                        <a:rPr lang="en-US" sz="1200" dirty="0">
                          <a:latin typeface="Arial Narrow" panose="020B0606020202030204" pitchFamily="34" charset="0"/>
                        </a:rPr>
                        <a:t>Portion of data that is used to test and evaluate algorithm performance</a:t>
                      </a:r>
                    </a:p>
                  </a:txBody>
                  <a:tcPr/>
                </a:tc>
                <a:tc>
                  <a:txBody>
                    <a:bodyPr/>
                    <a:lstStyle/>
                    <a:p>
                      <a:r>
                        <a:rPr lang="en-US" sz="1200" dirty="0">
                          <a:latin typeface="Arial Narrow" panose="020B0606020202030204" pitchFamily="34" charset="0"/>
                        </a:rPr>
                        <a:t>Randomly selected 10% of the ground truth dataset </a:t>
                      </a:r>
                    </a:p>
                  </a:txBody>
                  <a:tcPr/>
                </a:tc>
                <a:extLst>
                  <a:ext uri="{0D108BD9-81ED-4DB2-BD59-A6C34878D82A}">
                    <a16:rowId xmlns:a16="http://schemas.microsoft.com/office/drawing/2014/main" val="134423859"/>
                  </a:ext>
                </a:extLst>
              </a:tr>
              <a:tr h="147579">
                <a:tc rowSpan="2">
                  <a:txBody>
                    <a:bodyPr/>
                    <a:lstStyle/>
                    <a:p>
                      <a:r>
                        <a:rPr lang="en-US" sz="1200" dirty="0">
                          <a:latin typeface="Arial Narrow" panose="020B0606020202030204" pitchFamily="34" charset="0"/>
                        </a:rPr>
                        <a:t>Model Training and Testing</a:t>
                      </a:r>
                    </a:p>
                  </a:txBody>
                  <a:tcPr/>
                </a:tc>
                <a:tc>
                  <a:txBody>
                    <a:bodyPr/>
                    <a:lstStyle/>
                    <a:p>
                      <a:r>
                        <a:rPr lang="en-US" sz="1200" dirty="0">
                          <a:latin typeface="Arial Narrow" panose="020B0606020202030204" pitchFamily="34" charset="0"/>
                        </a:rPr>
                        <a:t>Hyperparameter selection</a:t>
                      </a:r>
                    </a:p>
                  </a:txBody>
                  <a:tcPr/>
                </a:tc>
                <a:tc>
                  <a:txBody>
                    <a:bodyPr/>
                    <a:lstStyle/>
                    <a:p>
                      <a:r>
                        <a:rPr lang="en-US" sz="1200" dirty="0">
                          <a:latin typeface="Arial Narrow" panose="020B0606020202030204" pitchFamily="34" charset="0"/>
                        </a:rPr>
                        <a:t>Selecting values to control the learning process</a:t>
                      </a:r>
                    </a:p>
                  </a:txBody>
                  <a:tcPr/>
                </a:tc>
                <a:tc>
                  <a:txBody>
                    <a:bodyPr/>
                    <a:lstStyle/>
                    <a:p>
                      <a:r>
                        <a:rPr lang="en-US" sz="1200" dirty="0">
                          <a:latin typeface="Arial Narrow" panose="020B0606020202030204" pitchFamily="34" charset="0"/>
                        </a:rPr>
                        <a:t>Grid-search, pre-optimized or trained model</a:t>
                      </a:r>
                    </a:p>
                  </a:txBody>
                  <a:tcPr/>
                </a:tc>
                <a:extLst>
                  <a:ext uri="{0D108BD9-81ED-4DB2-BD59-A6C34878D82A}">
                    <a16:rowId xmlns:a16="http://schemas.microsoft.com/office/drawing/2014/main" val="2533718981"/>
                  </a:ext>
                </a:extLst>
              </a:tr>
              <a:tr h="147579">
                <a:tc vMerge="1">
                  <a:txBody>
                    <a:bodyPr/>
                    <a:lstStyle/>
                    <a:p>
                      <a:endParaRPr lang="en-US" dirty="0"/>
                    </a:p>
                  </a:txBody>
                  <a:tcPr/>
                </a:tc>
                <a:tc>
                  <a:txBody>
                    <a:bodyPr/>
                    <a:lstStyle/>
                    <a:p>
                      <a:r>
                        <a:rPr lang="en-US" sz="1200" dirty="0">
                          <a:latin typeface="Arial Narrow" panose="020B0606020202030204" pitchFamily="34" charset="0"/>
                        </a:rPr>
                        <a:t>Training Strategy</a:t>
                      </a:r>
                    </a:p>
                  </a:txBody>
                  <a:tcPr/>
                </a:tc>
                <a:tc>
                  <a:txBody>
                    <a:bodyPr/>
                    <a:lstStyle/>
                    <a:p>
                      <a:r>
                        <a:rPr lang="en-US" sz="1200" dirty="0">
                          <a:latin typeface="Arial Narrow" panose="020B0606020202030204" pitchFamily="34" charset="0"/>
                        </a:rPr>
                        <a:t>How the proposed model is trained and the model parameters learned</a:t>
                      </a:r>
                    </a:p>
                  </a:txBody>
                  <a:tcPr/>
                </a:tc>
                <a:tc>
                  <a:txBody>
                    <a:bodyPr/>
                    <a:lstStyle/>
                    <a:p>
                      <a:r>
                        <a:rPr lang="en-US" sz="1200" dirty="0">
                          <a:latin typeface="Arial Narrow" panose="020B0606020202030204" pitchFamily="34" charset="0"/>
                        </a:rPr>
                        <a:t>10-fold cross validation, hold-out, pre-trained model, training strategy based on tests for overfitting and underfitting </a:t>
                      </a:r>
                    </a:p>
                  </a:txBody>
                  <a:tcPr/>
                </a:tc>
                <a:extLst>
                  <a:ext uri="{0D108BD9-81ED-4DB2-BD59-A6C34878D82A}">
                    <a16:rowId xmlns:a16="http://schemas.microsoft.com/office/drawing/2014/main" val="1719094384"/>
                  </a:ext>
                </a:extLst>
              </a:tr>
              <a:tr h="254909">
                <a:tc rowSpan="3">
                  <a:txBody>
                    <a:bodyPr/>
                    <a:lstStyle/>
                    <a:p>
                      <a:r>
                        <a:rPr lang="en-US" sz="1200" dirty="0">
                          <a:latin typeface="Arial Narrow" panose="020B0606020202030204" pitchFamily="34" charset="0"/>
                        </a:rPr>
                        <a:t>Model Performance Benchmarking</a:t>
                      </a:r>
                    </a:p>
                  </a:txBody>
                  <a:tcPr/>
                </a:tc>
                <a:tc>
                  <a:txBody>
                    <a:bodyPr/>
                    <a:lstStyle/>
                    <a:p>
                      <a:r>
                        <a:rPr lang="en-US" sz="1200" dirty="0">
                          <a:latin typeface="Arial Narrow" panose="020B0606020202030204" pitchFamily="34" charset="0"/>
                        </a:rPr>
                        <a:t>Performance Metric Selection</a:t>
                      </a:r>
                    </a:p>
                  </a:txBody>
                  <a:tcPr/>
                </a:tc>
                <a:tc>
                  <a:txBody>
                    <a:bodyPr/>
                    <a:lstStyle/>
                    <a:p>
                      <a:r>
                        <a:rPr lang="en-US" sz="1200" dirty="0">
                          <a:latin typeface="Arial Narrow" panose="020B0606020202030204" pitchFamily="34" charset="0"/>
                        </a:rPr>
                        <a:t>Metrics to evaluate the performance </a:t>
                      </a:r>
                    </a:p>
                  </a:txBody>
                  <a:tcPr/>
                </a:tc>
                <a:tc>
                  <a:txBody>
                    <a:bodyPr/>
                    <a:lstStyle/>
                    <a:p>
                      <a:r>
                        <a:rPr lang="en-US" sz="1200" dirty="0">
                          <a:latin typeface="Arial Narrow" panose="020B0606020202030204" pitchFamily="34" charset="0"/>
                        </a:rPr>
                        <a:t>Accuracy, precision, recall, F1, NDCG, MAP, MRR, homogeneity, NMI</a:t>
                      </a:r>
                    </a:p>
                  </a:txBody>
                  <a:tcPr/>
                </a:tc>
                <a:extLst>
                  <a:ext uri="{0D108BD9-81ED-4DB2-BD59-A6C34878D82A}">
                    <a16:rowId xmlns:a16="http://schemas.microsoft.com/office/drawing/2014/main" val="3852051370"/>
                  </a:ext>
                </a:extLst>
              </a:tr>
              <a:tr h="147579">
                <a:tc vMerge="1">
                  <a:txBody>
                    <a:bodyPr/>
                    <a:lstStyle/>
                    <a:p>
                      <a:endParaRPr lang="en-US" dirty="0"/>
                    </a:p>
                  </a:txBody>
                  <a:tcPr/>
                </a:tc>
                <a:tc>
                  <a:txBody>
                    <a:bodyPr/>
                    <a:lstStyle/>
                    <a:p>
                      <a:r>
                        <a:rPr lang="en-US" sz="1200" dirty="0">
                          <a:latin typeface="Arial Narrow" panose="020B0606020202030204" pitchFamily="34" charset="0"/>
                        </a:rPr>
                        <a:t>Evaluation against non-DL models</a:t>
                      </a:r>
                    </a:p>
                  </a:txBody>
                  <a:tcPr/>
                </a:tc>
                <a:tc>
                  <a:txBody>
                    <a:bodyPr/>
                    <a:lstStyle/>
                    <a:p>
                      <a:r>
                        <a:rPr lang="en-US" sz="1200" dirty="0">
                          <a:latin typeface="Arial Narrow" panose="020B0606020202030204" pitchFamily="34" charset="0"/>
                        </a:rPr>
                        <a:t>Proposed DL model vs non-DL-based models </a:t>
                      </a:r>
                    </a:p>
                  </a:txBody>
                  <a:tcPr/>
                </a:tc>
                <a:tc>
                  <a:txBody>
                    <a:bodyPr/>
                    <a:lstStyle/>
                    <a:p>
                      <a:r>
                        <a:rPr lang="en-US" sz="1200" dirty="0">
                          <a:latin typeface="Arial Narrow" panose="020B0606020202030204" pitchFamily="34" charset="0"/>
                        </a:rPr>
                        <a:t>Naïve Bayes, SVM, Decision Tree, k-NN</a:t>
                      </a:r>
                    </a:p>
                  </a:txBody>
                  <a:tcPr/>
                </a:tc>
                <a:extLst>
                  <a:ext uri="{0D108BD9-81ED-4DB2-BD59-A6C34878D82A}">
                    <a16:rowId xmlns:a16="http://schemas.microsoft.com/office/drawing/2014/main" val="4272330597"/>
                  </a:ext>
                </a:extLst>
              </a:tr>
              <a:tr h="147579">
                <a:tc vMerge="1">
                  <a:txBody>
                    <a:bodyPr/>
                    <a:lstStyle/>
                    <a:p>
                      <a:endParaRPr lang="en-US" dirty="0"/>
                    </a:p>
                  </a:txBody>
                  <a:tcPr/>
                </a:tc>
                <a:tc>
                  <a:txBody>
                    <a:bodyPr/>
                    <a:lstStyle/>
                    <a:p>
                      <a:r>
                        <a:rPr lang="en-US" sz="1200" dirty="0">
                          <a:latin typeface="Arial Narrow" panose="020B0606020202030204" pitchFamily="34" charset="0"/>
                        </a:rPr>
                        <a:t>Evaluation against DL models</a:t>
                      </a:r>
                    </a:p>
                  </a:txBody>
                  <a:tcPr/>
                </a:tc>
                <a:tc>
                  <a:txBody>
                    <a:bodyPr/>
                    <a:lstStyle/>
                    <a:p>
                      <a:r>
                        <a:rPr lang="en-US" sz="1200" dirty="0">
                          <a:latin typeface="Arial Narrow" panose="020B0606020202030204" pitchFamily="34" charset="0"/>
                        </a:rPr>
                        <a:t>Proposed DL model vs prevailing DL-based models</a:t>
                      </a:r>
                    </a:p>
                  </a:txBody>
                  <a:tcPr/>
                </a:tc>
                <a:tc>
                  <a:txBody>
                    <a:bodyPr/>
                    <a:lstStyle/>
                    <a:p>
                      <a:r>
                        <a:rPr lang="en-US" sz="1200" dirty="0">
                          <a:latin typeface="Arial Narrow" panose="020B0606020202030204" pitchFamily="34" charset="0"/>
                        </a:rPr>
                        <a:t>CNN, LSTM, GRU, RNN, ANN</a:t>
                      </a:r>
                    </a:p>
                  </a:txBody>
                  <a:tcPr/>
                </a:tc>
                <a:extLst>
                  <a:ext uri="{0D108BD9-81ED-4DB2-BD59-A6C34878D82A}">
                    <a16:rowId xmlns:a16="http://schemas.microsoft.com/office/drawing/2014/main" val="2060115105"/>
                  </a:ext>
                </a:extLst>
              </a:tr>
              <a:tr h="147579">
                <a:tc rowSpan="3">
                  <a:txBody>
                    <a:bodyPr/>
                    <a:lstStyle/>
                    <a:p>
                      <a:r>
                        <a:rPr lang="en-US" sz="1200" dirty="0">
                          <a:latin typeface="Arial Narrow" panose="020B0606020202030204" pitchFamily="34" charset="0"/>
                        </a:rPr>
                        <a:t>Post-hoc (i.e., post-model training) evaluation</a:t>
                      </a:r>
                    </a:p>
                  </a:txBody>
                  <a:tcPr/>
                </a:tc>
                <a:tc>
                  <a:txBody>
                    <a:bodyPr/>
                    <a:lstStyle/>
                    <a:p>
                      <a:r>
                        <a:rPr lang="en-US" sz="1200" dirty="0">
                          <a:latin typeface="Arial Narrow" panose="020B0606020202030204" pitchFamily="34" charset="0"/>
                        </a:rPr>
                        <a:t>Sensitivity or Ablation Analysis</a:t>
                      </a:r>
                    </a:p>
                  </a:txBody>
                  <a:tcPr/>
                </a:tc>
                <a:tc>
                  <a:txBody>
                    <a:bodyPr/>
                    <a:lstStyle/>
                    <a:p>
                      <a:r>
                        <a:rPr lang="en-US" sz="1200" dirty="0">
                          <a:latin typeface="Arial Narrow" panose="020B0606020202030204" pitchFamily="34" charset="0"/>
                        </a:rPr>
                        <a:t>Internal analysis of DL model to interpret how model components contribute to overall performance</a:t>
                      </a:r>
                    </a:p>
                  </a:txBody>
                  <a:tcPr/>
                </a:tc>
                <a:tc>
                  <a:txBody>
                    <a:bodyPr/>
                    <a:lstStyle/>
                    <a:p>
                      <a:r>
                        <a:rPr lang="en-US" sz="1200" dirty="0">
                          <a:latin typeface="Arial Narrow" panose="020B0606020202030204" pitchFamily="34" charset="0"/>
                        </a:rPr>
                        <a:t># of layers, activation functions, varying model components, counterfactual analysis</a:t>
                      </a:r>
                    </a:p>
                  </a:txBody>
                  <a:tcPr/>
                </a:tc>
                <a:extLst>
                  <a:ext uri="{0D108BD9-81ED-4DB2-BD59-A6C34878D82A}">
                    <a16:rowId xmlns:a16="http://schemas.microsoft.com/office/drawing/2014/main" val="582806876"/>
                  </a:ext>
                </a:extLst>
              </a:tr>
              <a:tr h="147579">
                <a:tc vMerge="1">
                  <a:txBody>
                    <a:bodyPr/>
                    <a:lstStyle/>
                    <a:p>
                      <a:endParaRPr lang="en-US" sz="1400" dirty="0">
                        <a:latin typeface="Arial Narrow" panose="020B0606020202030204" pitchFamily="34" charset="0"/>
                      </a:endParaRPr>
                    </a:p>
                  </a:txBody>
                  <a:tcPr/>
                </a:tc>
                <a:tc>
                  <a:txBody>
                    <a:bodyPr/>
                    <a:lstStyle/>
                    <a:p>
                      <a:r>
                        <a:rPr lang="en-US" sz="1200" dirty="0">
                          <a:latin typeface="Arial Narrow" panose="020B0606020202030204" pitchFamily="34" charset="0"/>
                        </a:rPr>
                        <a:t>Convergence speed</a:t>
                      </a:r>
                    </a:p>
                  </a:txBody>
                  <a:tcPr/>
                </a:tc>
                <a:tc>
                  <a:txBody>
                    <a:bodyPr/>
                    <a:lstStyle/>
                    <a:p>
                      <a:r>
                        <a:rPr lang="en-US" sz="1200" dirty="0">
                          <a:latin typeface="Arial Narrow" panose="020B0606020202030204" pitchFamily="34" charset="0"/>
                        </a:rPr>
                        <a:t>How quickly the model converges</a:t>
                      </a:r>
                    </a:p>
                  </a:txBody>
                  <a:tcPr/>
                </a:tc>
                <a:tc>
                  <a:txBody>
                    <a:bodyPr/>
                    <a:lstStyle/>
                    <a:p>
                      <a:r>
                        <a:rPr lang="en-US" sz="1200" dirty="0">
                          <a:latin typeface="Arial Narrow" panose="020B0606020202030204" pitchFamily="34" charset="0"/>
                        </a:rPr>
                        <a:t>Speed, computational complexity</a:t>
                      </a:r>
                    </a:p>
                  </a:txBody>
                  <a:tcPr/>
                </a:tc>
                <a:extLst>
                  <a:ext uri="{0D108BD9-81ED-4DB2-BD59-A6C34878D82A}">
                    <a16:rowId xmlns:a16="http://schemas.microsoft.com/office/drawing/2014/main" val="2967250774"/>
                  </a:ext>
                </a:extLst>
              </a:tr>
              <a:tr h="147579">
                <a:tc vMerge="1">
                  <a:txBody>
                    <a:bodyPr/>
                    <a:lstStyle/>
                    <a:p>
                      <a:endParaRPr lang="en-US" sz="1400" dirty="0">
                        <a:latin typeface="Arial Narrow" panose="020B0606020202030204" pitchFamily="34" charset="0"/>
                      </a:endParaRPr>
                    </a:p>
                  </a:txBody>
                  <a:tcPr/>
                </a:tc>
                <a:tc>
                  <a:txBody>
                    <a:bodyPr/>
                    <a:lstStyle/>
                    <a:p>
                      <a:r>
                        <a:rPr lang="en-US" sz="1200" dirty="0">
                          <a:latin typeface="Arial Narrow" panose="020B0606020202030204" pitchFamily="34" charset="0"/>
                        </a:rPr>
                        <a:t>Model stability</a:t>
                      </a:r>
                    </a:p>
                  </a:txBody>
                  <a:tcPr/>
                </a:tc>
                <a:tc>
                  <a:txBody>
                    <a:bodyPr/>
                    <a:lstStyle/>
                    <a:p>
                      <a:r>
                        <a:rPr lang="en-US" sz="1200" dirty="0">
                          <a:latin typeface="Arial Narrow" panose="020B0606020202030204" pitchFamily="34" charset="0"/>
                        </a:rPr>
                        <a:t>How stable the model is in training, comparison, etc.</a:t>
                      </a:r>
                    </a:p>
                  </a:txBody>
                  <a:tcPr/>
                </a:tc>
                <a:tc>
                  <a:txBody>
                    <a:bodyPr/>
                    <a:lstStyle/>
                    <a:p>
                      <a:r>
                        <a:rPr lang="en-US" sz="1200" dirty="0">
                          <a:latin typeface="Arial Narrow" panose="020B0606020202030204" pitchFamily="34" charset="0"/>
                        </a:rPr>
                        <a:t>Validation loss, thresholding, statistical significance </a:t>
                      </a:r>
                    </a:p>
                  </a:txBody>
                  <a:tcPr/>
                </a:tc>
                <a:extLst>
                  <a:ext uri="{0D108BD9-81ED-4DB2-BD59-A6C34878D82A}">
                    <a16:rowId xmlns:a16="http://schemas.microsoft.com/office/drawing/2014/main" val="346851537"/>
                  </a:ext>
                </a:extLst>
              </a:tr>
              <a:tr h="147579">
                <a:tc rowSpan="2">
                  <a:txBody>
                    <a:bodyPr/>
                    <a:lstStyle/>
                    <a:p>
                      <a:r>
                        <a:rPr lang="en-US" sz="1200" kern="1200" dirty="0">
                          <a:solidFill>
                            <a:schemeClr val="tx1"/>
                          </a:solidFill>
                          <a:latin typeface="Arial Narrow" panose="020B0606020202030204" pitchFamily="34" charset="0"/>
                          <a:ea typeface="+mn-ea"/>
                          <a:cs typeface="+mn-cs"/>
                        </a:rPr>
                        <a:t>Interpretation and Insights (Technical case study)</a:t>
                      </a:r>
                    </a:p>
                  </a:txBody>
                  <a:tcPr/>
                </a:tc>
                <a:tc>
                  <a:txBody>
                    <a:bodyPr/>
                    <a:lstStyle/>
                    <a:p>
                      <a:r>
                        <a:rPr lang="en-US" sz="1200" dirty="0">
                          <a:latin typeface="Arial Narrow" panose="020B0606020202030204" pitchFamily="34" charset="0"/>
                        </a:rPr>
                        <a:t>Examples of outperformance</a:t>
                      </a:r>
                    </a:p>
                  </a:txBody>
                  <a:tcPr/>
                </a:tc>
                <a:tc>
                  <a:txBody>
                    <a:bodyPr/>
                    <a:lstStyle/>
                    <a:p>
                      <a:r>
                        <a:rPr lang="en-US" sz="1200" dirty="0">
                          <a:latin typeface="Arial Narrow" panose="020B0606020202030204" pitchFamily="34" charset="0"/>
                        </a:rPr>
                        <a:t>Identifying where the proposed algorithm outperformed baselines</a:t>
                      </a:r>
                    </a:p>
                  </a:txBody>
                  <a:tcPr/>
                </a:tc>
                <a:tc>
                  <a:txBody>
                    <a:bodyPr/>
                    <a:lstStyle/>
                    <a:p>
                      <a:r>
                        <a:rPr lang="en-US" sz="1200" dirty="0">
                          <a:latin typeface="Arial Narrow" panose="020B0606020202030204" pitchFamily="34" charset="0"/>
                        </a:rPr>
                        <a:t>Identify 1-2 instances within the ground-truth dataset that were correctly identified by the proposed method, but missed by the best competing benchmark</a:t>
                      </a:r>
                    </a:p>
                  </a:txBody>
                  <a:tcPr/>
                </a:tc>
                <a:extLst>
                  <a:ext uri="{0D108BD9-81ED-4DB2-BD59-A6C34878D82A}">
                    <a16:rowId xmlns:a16="http://schemas.microsoft.com/office/drawing/2014/main" val="2682506629"/>
                  </a:ext>
                </a:extLst>
              </a:tr>
              <a:tr h="147579">
                <a:tc vMerge="1">
                  <a:txBody>
                    <a:bodyPr/>
                    <a:lstStyle/>
                    <a:p>
                      <a:endParaRPr lang="en-US" dirty="0"/>
                    </a:p>
                  </a:txBody>
                  <a:tcPr/>
                </a:tc>
                <a:tc>
                  <a:txBody>
                    <a:bodyPr/>
                    <a:lstStyle/>
                    <a:p>
                      <a:r>
                        <a:rPr lang="en-US" sz="1200" dirty="0">
                          <a:latin typeface="Arial Narrow" panose="020B0606020202030204" pitchFamily="34" charset="0"/>
                        </a:rPr>
                        <a:t>Apply proposed DL on unseen data</a:t>
                      </a:r>
                    </a:p>
                  </a:txBody>
                  <a:tcPr/>
                </a:tc>
                <a:tc>
                  <a:txBody>
                    <a:bodyPr/>
                    <a:lstStyle/>
                    <a:p>
                      <a:r>
                        <a:rPr lang="en-US" sz="1200" dirty="0">
                          <a:latin typeface="Arial Narrow" panose="020B0606020202030204" pitchFamily="34" charset="0"/>
                        </a:rPr>
                        <a:t>-</a:t>
                      </a:r>
                    </a:p>
                  </a:txBody>
                  <a:tcPr/>
                </a:tc>
                <a:tc>
                  <a:txBody>
                    <a:bodyPr/>
                    <a:lstStyle/>
                    <a:p>
                      <a:r>
                        <a:rPr lang="en-US" sz="1200" dirty="0">
                          <a:latin typeface="Arial Narrow" panose="020B0606020202030204" pitchFamily="34" charset="0"/>
                        </a:rPr>
                        <a:t>Applying a transfer learning framework to categorize all hacker exploits in forums</a:t>
                      </a:r>
                    </a:p>
                  </a:txBody>
                  <a:tcPr/>
                </a:tc>
                <a:extLst>
                  <a:ext uri="{0D108BD9-81ED-4DB2-BD59-A6C34878D82A}">
                    <a16:rowId xmlns:a16="http://schemas.microsoft.com/office/drawing/2014/main" val="3557244007"/>
                  </a:ext>
                </a:extLst>
              </a:tr>
            </a:tbl>
          </a:graphicData>
        </a:graphic>
      </p:graphicFrame>
    </p:spTree>
    <p:extLst>
      <p:ext uri="{BB962C8B-B14F-4D97-AF65-F5344CB8AC3E}">
        <p14:creationId xmlns:p14="http://schemas.microsoft.com/office/powerpoint/2010/main" val="239781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A809-5CA4-402A-BC50-A8B5590982FC}"/>
              </a:ext>
            </a:extLst>
          </p:cNvPr>
          <p:cNvSpPr>
            <a:spLocks noGrp="1"/>
          </p:cNvSpPr>
          <p:nvPr>
            <p:ph type="title"/>
          </p:nvPr>
        </p:nvSpPr>
        <p:spPr/>
        <p:txBody>
          <a:bodyPr>
            <a:normAutofit/>
          </a:bodyPr>
          <a:lstStyle/>
          <a:p>
            <a:r>
              <a:rPr lang="en-US" dirty="0"/>
              <a:t>M2: AI-enabled Analytics – Research Design (Evaluation – Dataset, Training, and Testing)</a:t>
            </a:r>
          </a:p>
        </p:txBody>
      </p:sp>
      <p:sp>
        <p:nvSpPr>
          <p:cNvPr id="3" name="Content Placeholder 2">
            <a:extLst>
              <a:ext uri="{FF2B5EF4-FFF2-40B4-BE49-F238E27FC236}">
                <a16:creationId xmlns:a16="http://schemas.microsoft.com/office/drawing/2014/main" id="{721D0B73-0C76-4AB6-8CE5-C206C7F241F3}"/>
              </a:ext>
            </a:extLst>
          </p:cNvPr>
          <p:cNvSpPr>
            <a:spLocks noGrp="1"/>
          </p:cNvSpPr>
          <p:nvPr>
            <p:ph idx="1"/>
          </p:nvPr>
        </p:nvSpPr>
        <p:spPr/>
        <p:txBody>
          <a:bodyPr>
            <a:normAutofit lnSpcReduction="10000"/>
          </a:bodyPr>
          <a:lstStyle/>
          <a:p>
            <a:r>
              <a:rPr lang="en-US" altLang="en-US" dirty="0"/>
              <a:t>Construct representative, and comprehensive gold-standard dataset.</a:t>
            </a:r>
          </a:p>
          <a:p>
            <a:pPr lvl="1"/>
            <a:r>
              <a:rPr lang="en-US" altLang="en-US" dirty="0"/>
              <a:t>Inter-coder reliability (</a:t>
            </a:r>
            <a:r>
              <a:rPr lang="en-US" altLang="en-US" dirty="0" err="1"/>
              <a:t>cohen’s</a:t>
            </a:r>
            <a:r>
              <a:rPr lang="en-US" altLang="en-US" dirty="0"/>
              <a:t> kappa) when gold-standard does not exist</a:t>
            </a:r>
          </a:p>
          <a:p>
            <a:pPr lvl="1"/>
            <a:r>
              <a:rPr lang="en-US" altLang="en-US" dirty="0"/>
              <a:t>Publicly accessible gold-standard datasets (to show cross-domain generalizability)</a:t>
            </a:r>
          </a:p>
          <a:p>
            <a:pPr lvl="1"/>
            <a:endParaRPr lang="en-US" altLang="en-US" dirty="0"/>
          </a:p>
          <a:p>
            <a:r>
              <a:rPr lang="en-US" altLang="en-US" dirty="0"/>
              <a:t>In supervised tasks, gold-standard datasets are used to construct:</a:t>
            </a:r>
          </a:p>
          <a:p>
            <a:pPr lvl="1"/>
            <a:r>
              <a:rPr lang="en-US" altLang="en-US" b="1" dirty="0"/>
              <a:t>Training: </a:t>
            </a:r>
            <a:r>
              <a:rPr lang="en-US" sz="2400" dirty="0">
                <a:latin typeface="Arial Narrow" panose="020B0606020202030204" pitchFamily="34" charset="0"/>
              </a:rPr>
              <a:t>Portion of data that is used to train the algorithm(s)</a:t>
            </a:r>
            <a:endParaRPr lang="en-US" altLang="en-US" b="1" dirty="0"/>
          </a:p>
          <a:p>
            <a:pPr lvl="1"/>
            <a:r>
              <a:rPr lang="en-US" altLang="en-US" b="1" dirty="0"/>
              <a:t>Development (i.e., tuning): </a:t>
            </a:r>
            <a:r>
              <a:rPr lang="en-US" sz="2400" dirty="0">
                <a:latin typeface="Arial Narrow" panose="020B0606020202030204" pitchFamily="34" charset="0"/>
              </a:rPr>
              <a:t>Portion of data that is used to tune the algorithm(s)</a:t>
            </a:r>
            <a:endParaRPr lang="en-US" altLang="en-US" b="1" dirty="0"/>
          </a:p>
          <a:p>
            <a:pPr lvl="1"/>
            <a:r>
              <a:rPr lang="en-US" altLang="en-US" b="1" dirty="0"/>
              <a:t>Testing: </a:t>
            </a:r>
            <a:r>
              <a:rPr lang="en-US" sz="2400" dirty="0">
                <a:latin typeface="Arial Narrow" panose="020B0606020202030204" pitchFamily="34" charset="0"/>
              </a:rPr>
              <a:t>Portion of data that is used to test the algorithm(s)</a:t>
            </a:r>
          </a:p>
          <a:p>
            <a:pPr lvl="1"/>
            <a:endParaRPr lang="en-US" dirty="0"/>
          </a:p>
          <a:p>
            <a:r>
              <a:rPr lang="en-US" dirty="0">
                <a:latin typeface="Arial Narrow" panose="020B0606020202030204" pitchFamily="34" charset="0"/>
              </a:rPr>
              <a:t>Model parameters are learned during training and hyperparameters are tuned on the development set. </a:t>
            </a:r>
          </a:p>
          <a:p>
            <a:pPr lvl="1"/>
            <a:endParaRPr lang="en-US" altLang="en-US" b="1" dirty="0"/>
          </a:p>
        </p:txBody>
      </p:sp>
      <p:sp>
        <p:nvSpPr>
          <p:cNvPr id="4" name="Slide Number Placeholder 3">
            <a:extLst>
              <a:ext uri="{FF2B5EF4-FFF2-40B4-BE49-F238E27FC236}">
                <a16:creationId xmlns:a16="http://schemas.microsoft.com/office/drawing/2014/main" id="{9116C07F-BE0B-41DA-B33F-CE70837E0540}"/>
              </a:ext>
            </a:extLst>
          </p:cNvPr>
          <p:cNvSpPr>
            <a:spLocks noGrp="1"/>
          </p:cNvSpPr>
          <p:nvPr>
            <p:ph type="sldNum" sz="quarter" idx="12"/>
          </p:nvPr>
        </p:nvSpPr>
        <p:spPr/>
        <p:txBody>
          <a:bodyPr/>
          <a:lstStyle/>
          <a:p>
            <a:fld id="{B3B7E577-0F03-4B81-87FB-40FE72C0D3CC}" type="slidenum">
              <a:rPr lang="en-US" smtClean="0"/>
              <a:t>25</a:t>
            </a:fld>
            <a:endParaRPr lang="en-US"/>
          </a:p>
        </p:txBody>
      </p:sp>
    </p:spTree>
    <p:extLst>
      <p:ext uri="{BB962C8B-B14F-4D97-AF65-F5344CB8AC3E}">
        <p14:creationId xmlns:p14="http://schemas.microsoft.com/office/powerpoint/2010/main" val="429147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4EB2-234A-4A14-AA24-B98991D41324}"/>
              </a:ext>
            </a:extLst>
          </p:cNvPr>
          <p:cNvSpPr>
            <a:spLocks noGrp="1"/>
          </p:cNvSpPr>
          <p:nvPr>
            <p:ph type="title"/>
          </p:nvPr>
        </p:nvSpPr>
        <p:spPr>
          <a:xfrm>
            <a:off x="838200" y="365125"/>
            <a:ext cx="10927702" cy="1325563"/>
          </a:xfrm>
        </p:spPr>
        <p:txBody>
          <a:bodyPr>
            <a:normAutofit fontScale="90000"/>
          </a:bodyPr>
          <a:lstStyle/>
          <a:p>
            <a:r>
              <a:rPr lang="en-US" dirty="0"/>
              <a:t>M2: AI-enabled Analytics – Research Design (Evaluation – Model Performance and Benchmarking)</a:t>
            </a:r>
          </a:p>
        </p:txBody>
      </p:sp>
      <p:sp>
        <p:nvSpPr>
          <p:cNvPr id="3" name="Content Placeholder 2">
            <a:extLst>
              <a:ext uri="{FF2B5EF4-FFF2-40B4-BE49-F238E27FC236}">
                <a16:creationId xmlns:a16="http://schemas.microsoft.com/office/drawing/2014/main" id="{35E79F9B-D858-4E35-A69F-D31D2F02A4F5}"/>
              </a:ext>
            </a:extLst>
          </p:cNvPr>
          <p:cNvSpPr>
            <a:spLocks noGrp="1"/>
          </p:cNvSpPr>
          <p:nvPr>
            <p:ph idx="1"/>
          </p:nvPr>
        </p:nvSpPr>
        <p:spPr/>
        <p:txBody>
          <a:bodyPr>
            <a:normAutofit fontScale="85000" lnSpcReduction="20000"/>
          </a:bodyPr>
          <a:lstStyle/>
          <a:p>
            <a:r>
              <a:rPr lang="en-US" b="1" dirty="0"/>
              <a:t>Use a table to present three sets of evaluations (for DL-based studies):</a:t>
            </a:r>
          </a:p>
          <a:p>
            <a:pPr lvl="1"/>
            <a:r>
              <a:rPr lang="en-US" b="1" dirty="0"/>
              <a:t>Set 1: </a:t>
            </a:r>
            <a:r>
              <a:rPr lang="en-US" dirty="0"/>
              <a:t>Evaluation against standard ML algorithms (NB, SVM, RF, DT, ANN)</a:t>
            </a:r>
          </a:p>
          <a:p>
            <a:pPr lvl="1"/>
            <a:r>
              <a:rPr lang="en-US" b="1" dirty="0"/>
              <a:t>Set 2:</a:t>
            </a:r>
            <a:r>
              <a:rPr lang="en-US" dirty="0"/>
              <a:t> Evaluation against DL algorithms (e.g., CNN-based approaches, LSTM-based approaches, etc.)</a:t>
            </a:r>
          </a:p>
          <a:p>
            <a:pPr lvl="1"/>
            <a:r>
              <a:rPr lang="en-US" b="1" dirty="0"/>
              <a:t>Set 3: </a:t>
            </a:r>
            <a:r>
              <a:rPr lang="en-US" dirty="0"/>
              <a:t>Sensitivity analysis (i.e., internal or ablation analysis) (e.g., # of layers, adjustments to inputs, etc.)</a:t>
            </a:r>
          </a:p>
          <a:p>
            <a:endParaRPr lang="en-US" dirty="0"/>
          </a:p>
          <a:p>
            <a:r>
              <a:rPr lang="en-US" b="1" dirty="0"/>
              <a:t>Performance Metrics (perform paired t-tests or statistical tests for all):</a:t>
            </a:r>
          </a:p>
          <a:p>
            <a:pPr lvl="1"/>
            <a:r>
              <a:rPr lang="en-US" b="1" dirty="0"/>
              <a:t>Classification:</a:t>
            </a:r>
            <a:r>
              <a:rPr lang="en-US" dirty="0"/>
              <a:t> accuracy, precision, recall, F1, ROC, AUC, HL</a:t>
            </a:r>
          </a:p>
          <a:p>
            <a:pPr lvl="1"/>
            <a:r>
              <a:rPr lang="en-US" b="1" dirty="0"/>
              <a:t>Clustering:</a:t>
            </a:r>
            <a:r>
              <a:rPr lang="en-US" dirty="0"/>
              <a:t> homogeneity, completeness, NMI, Rand Index, v-measure, </a:t>
            </a:r>
            <a:r>
              <a:rPr lang="en-US" dirty="0" err="1"/>
              <a:t>Calinski</a:t>
            </a:r>
            <a:r>
              <a:rPr lang="en-US" dirty="0"/>
              <a:t> </a:t>
            </a:r>
            <a:r>
              <a:rPr lang="en-US" dirty="0" err="1"/>
              <a:t>Harabaz</a:t>
            </a:r>
            <a:r>
              <a:rPr lang="en-US" dirty="0"/>
              <a:t>, Silhouette</a:t>
            </a:r>
          </a:p>
          <a:p>
            <a:pPr lvl="1"/>
            <a:r>
              <a:rPr lang="en-US" b="1" dirty="0"/>
              <a:t>Info. Retrieval:</a:t>
            </a:r>
            <a:r>
              <a:rPr lang="en-US" dirty="0"/>
              <a:t> NDCG@K, MAP, MRR, P@K, precision curves</a:t>
            </a:r>
          </a:p>
          <a:p>
            <a:pPr lvl="1"/>
            <a:r>
              <a:rPr lang="en-US" b="1" dirty="0"/>
              <a:t>Others: </a:t>
            </a:r>
            <a:r>
              <a:rPr lang="en-US" dirty="0"/>
              <a:t>perplexity, block/edit distance, BLEU, reconstruction</a:t>
            </a:r>
          </a:p>
          <a:p>
            <a:pPr lvl="1"/>
            <a:endParaRPr lang="en-US" dirty="0"/>
          </a:p>
          <a:p>
            <a:r>
              <a:rPr lang="en-US" b="1" dirty="0"/>
              <a:t>Post-hoc model evaluations (sometimes requested by reviewers):</a:t>
            </a:r>
            <a:r>
              <a:rPr lang="en-US" dirty="0"/>
              <a:t> qualitative, convergence analysis, complexity analysis, computational time, etc. </a:t>
            </a:r>
          </a:p>
        </p:txBody>
      </p:sp>
      <p:sp>
        <p:nvSpPr>
          <p:cNvPr id="4" name="Slide Number Placeholder 3">
            <a:extLst>
              <a:ext uri="{FF2B5EF4-FFF2-40B4-BE49-F238E27FC236}">
                <a16:creationId xmlns:a16="http://schemas.microsoft.com/office/drawing/2014/main" id="{F978AEC2-E95E-4033-99BF-81A82A937DAB}"/>
              </a:ext>
            </a:extLst>
          </p:cNvPr>
          <p:cNvSpPr>
            <a:spLocks noGrp="1"/>
          </p:cNvSpPr>
          <p:nvPr>
            <p:ph type="sldNum" sz="quarter" idx="12"/>
          </p:nvPr>
        </p:nvSpPr>
        <p:spPr/>
        <p:txBody>
          <a:bodyPr/>
          <a:lstStyle/>
          <a:p>
            <a:fld id="{B3B7E577-0F03-4B81-87FB-40FE72C0D3CC}" type="slidenum">
              <a:rPr lang="en-US" smtClean="0"/>
              <a:t>26</a:t>
            </a:fld>
            <a:endParaRPr lang="en-US"/>
          </a:p>
        </p:txBody>
      </p:sp>
    </p:spTree>
    <p:extLst>
      <p:ext uri="{BB962C8B-B14F-4D97-AF65-F5344CB8AC3E}">
        <p14:creationId xmlns:p14="http://schemas.microsoft.com/office/powerpoint/2010/main" val="408094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6A3A-F058-4B97-922B-F6C41EAA5EE1}"/>
              </a:ext>
            </a:extLst>
          </p:cNvPr>
          <p:cNvSpPr>
            <a:spLocks noGrp="1"/>
          </p:cNvSpPr>
          <p:nvPr>
            <p:ph type="title"/>
          </p:nvPr>
        </p:nvSpPr>
        <p:spPr/>
        <p:txBody>
          <a:bodyPr/>
          <a:lstStyle/>
          <a:p>
            <a:r>
              <a:rPr lang="en-US" dirty="0"/>
              <a:t>M2: AI-enabled Analytics – Research Design (Technical Case Study)</a:t>
            </a:r>
          </a:p>
        </p:txBody>
      </p:sp>
      <p:sp>
        <p:nvSpPr>
          <p:cNvPr id="3" name="Content Placeholder 2">
            <a:extLst>
              <a:ext uri="{FF2B5EF4-FFF2-40B4-BE49-F238E27FC236}">
                <a16:creationId xmlns:a16="http://schemas.microsoft.com/office/drawing/2014/main" id="{3B5FD12F-32FB-4ABA-9B19-6F170F4EC5A5}"/>
              </a:ext>
            </a:extLst>
          </p:cNvPr>
          <p:cNvSpPr>
            <a:spLocks noGrp="1"/>
          </p:cNvSpPr>
          <p:nvPr>
            <p:ph idx="1"/>
          </p:nvPr>
        </p:nvSpPr>
        <p:spPr/>
        <p:txBody>
          <a:bodyPr/>
          <a:lstStyle/>
          <a:p>
            <a:r>
              <a:rPr lang="en-US" dirty="0"/>
              <a:t>In AI-enabled analytics research, we need to show the value of the proposed method with a case study. </a:t>
            </a:r>
          </a:p>
          <a:p>
            <a:pPr lvl="1"/>
            <a:endParaRPr lang="en-US" dirty="0"/>
          </a:p>
          <a:p>
            <a:r>
              <a:rPr lang="en-US" b="1" dirty="0"/>
              <a:t>Purpose of Case Study:</a:t>
            </a:r>
          </a:p>
          <a:p>
            <a:pPr lvl="1"/>
            <a:r>
              <a:rPr lang="en-US" dirty="0"/>
              <a:t>Illustrate examples of where your method outperformed benchmark methods</a:t>
            </a:r>
          </a:p>
          <a:p>
            <a:pPr lvl="2"/>
            <a:r>
              <a:rPr lang="en-US" dirty="0"/>
              <a:t>What does the proposed method discover that previous ones missed?</a:t>
            </a:r>
          </a:p>
          <a:p>
            <a:pPr lvl="1"/>
            <a:r>
              <a:rPr lang="en-US" dirty="0"/>
              <a:t>Apply your method to unseen data. What can you discover? </a:t>
            </a:r>
          </a:p>
          <a:p>
            <a:pPr lvl="2"/>
            <a:r>
              <a:rPr lang="en-US" dirty="0"/>
              <a:t>Helps illustrate potential value of the approach. Figures, charts, and visualizations are exciting!</a:t>
            </a:r>
          </a:p>
          <a:p>
            <a:pPr lvl="1"/>
            <a:r>
              <a:rPr lang="en-US" dirty="0"/>
              <a:t>Demonstrate with user evaluations usefulness and value (MISQ/ISR)</a:t>
            </a:r>
          </a:p>
        </p:txBody>
      </p:sp>
      <p:sp>
        <p:nvSpPr>
          <p:cNvPr id="4" name="Slide Number Placeholder 3">
            <a:extLst>
              <a:ext uri="{FF2B5EF4-FFF2-40B4-BE49-F238E27FC236}">
                <a16:creationId xmlns:a16="http://schemas.microsoft.com/office/drawing/2014/main" id="{4C2E62C3-B5AE-4BB8-9B7D-61B638BC701A}"/>
              </a:ext>
            </a:extLst>
          </p:cNvPr>
          <p:cNvSpPr>
            <a:spLocks noGrp="1"/>
          </p:cNvSpPr>
          <p:nvPr>
            <p:ph type="sldNum" sz="quarter" idx="12"/>
          </p:nvPr>
        </p:nvSpPr>
        <p:spPr/>
        <p:txBody>
          <a:bodyPr/>
          <a:lstStyle/>
          <a:p>
            <a:fld id="{B3B7E577-0F03-4B81-87FB-40FE72C0D3CC}" type="slidenum">
              <a:rPr lang="en-US" smtClean="0"/>
              <a:t>27</a:t>
            </a:fld>
            <a:endParaRPr lang="en-US"/>
          </a:p>
        </p:txBody>
      </p:sp>
    </p:spTree>
    <p:extLst>
      <p:ext uri="{BB962C8B-B14F-4D97-AF65-F5344CB8AC3E}">
        <p14:creationId xmlns:p14="http://schemas.microsoft.com/office/powerpoint/2010/main" val="2272448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M2: AI-enabled Analytics – Research Design (Method – Sample Tools)</a:t>
            </a:r>
          </a:p>
        </p:txBody>
      </p:sp>
      <p:sp>
        <p:nvSpPr>
          <p:cNvPr id="3" name="Content Placeholder 2"/>
          <p:cNvSpPr>
            <a:spLocks noGrp="1"/>
          </p:cNvSpPr>
          <p:nvPr>
            <p:ph idx="1"/>
          </p:nvPr>
        </p:nvSpPr>
        <p:spPr>
          <a:xfrm>
            <a:off x="838200" y="1825624"/>
            <a:ext cx="10515600" cy="4530725"/>
          </a:xfrm>
        </p:spPr>
        <p:txBody>
          <a:bodyPr>
            <a:normAutofit lnSpcReduction="10000"/>
          </a:bodyPr>
          <a:lstStyle/>
          <a:p>
            <a:r>
              <a:rPr lang="en-US" dirty="0"/>
              <a:t>It is important to innovate on the methodology, but no need to re-invent the wheel in terms of the process. </a:t>
            </a:r>
          </a:p>
          <a:p>
            <a:pPr lvl="1"/>
            <a:endParaRPr lang="en-US" dirty="0"/>
          </a:p>
          <a:p>
            <a:r>
              <a:rPr lang="en-US" dirty="0"/>
              <a:t>There are many tools that may have already implemented what you are looking for!</a:t>
            </a:r>
          </a:p>
          <a:p>
            <a:pPr lvl="1"/>
            <a:endParaRPr lang="en-US" dirty="0"/>
          </a:p>
          <a:p>
            <a:r>
              <a:rPr lang="en-US" dirty="0"/>
              <a:t>Tools inventory on OneDrive summarize popular data, analytics, and presentation tools that can help develop methodologies:</a:t>
            </a:r>
          </a:p>
          <a:p>
            <a:pPr lvl="1"/>
            <a:r>
              <a:rPr lang="en-US" dirty="0"/>
              <a:t>Important to use whichever tool is needed to execute your research.</a:t>
            </a:r>
          </a:p>
          <a:p>
            <a:pPr lvl="1"/>
            <a:r>
              <a:rPr lang="en-US" dirty="0"/>
              <a:t>Automate as much of the work as you can!</a:t>
            </a:r>
          </a:p>
          <a:p>
            <a:pPr lvl="1"/>
            <a:r>
              <a:rPr lang="en-US" dirty="0"/>
              <a:t>Look for open-source GitHub code releases (e.g., paperswithcode.com)</a:t>
            </a:r>
          </a:p>
        </p:txBody>
      </p:sp>
      <p:sp>
        <p:nvSpPr>
          <p:cNvPr id="4" name="Slide Number Placeholder 3"/>
          <p:cNvSpPr>
            <a:spLocks noGrp="1"/>
          </p:cNvSpPr>
          <p:nvPr>
            <p:ph type="sldNum" sz="quarter" idx="12"/>
          </p:nvPr>
        </p:nvSpPr>
        <p:spPr/>
        <p:txBody>
          <a:bodyPr/>
          <a:lstStyle/>
          <a:p>
            <a:fld id="{B3B7E577-0F03-4B81-87FB-40FE72C0D3CC}" type="slidenum">
              <a:rPr lang="en-US" smtClean="0"/>
              <a:t>28</a:t>
            </a:fld>
            <a:endParaRPr lang="en-US"/>
          </a:p>
        </p:txBody>
      </p:sp>
    </p:spTree>
    <p:extLst>
      <p:ext uri="{BB962C8B-B14F-4D97-AF65-F5344CB8AC3E}">
        <p14:creationId xmlns:p14="http://schemas.microsoft.com/office/powerpoint/2010/main" val="2476820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805-85F5-412F-B063-26E1BFC75EB1}"/>
              </a:ext>
            </a:extLst>
          </p:cNvPr>
          <p:cNvSpPr>
            <a:spLocks noGrp="1"/>
          </p:cNvSpPr>
          <p:nvPr>
            <p:ph type="title"/>
          </p:nvPr>
        </p:nvSpPr>
        <p:spPr/>
        <p:txBody>
          <a:bodyPr/>
          <a:lstStyle/>
          <a:p>
            <a:r>
              <a:rPr lang="en-US" dirty="0"/>
              <a:t>M2: AI-enabled Analytics – Research Design (Results and Discussion)</a:t>
            </a:r>
          </a:p>
        </p:txBody>
      </p:sp>
      <p:sp>
        <p:nvSpPr>
          <p:cNvPr id="3" name="Content Placeholder 2">
            <a:extLst>
              <a:ext uri="{FF2B5EF4-FFF2-40B4-BE49-F238E27FC236}">
                <a16:creationId xmlns:a16="http://schemas.microsoft.com/office/drawing/2014/main" id="{E97007B2-2E21-4DFC-AB8F-470181287B78}"/>
              </a:ext>
            </a:extLst>
          </p:cNvPr>
          <p:cNvSpPr>
            <a:spLocks noGrp="1"/>
          </p:cNvSpPr>
          <p:nvPr>
            <p:ph idx="1"/>
          </p:nvPr>
        </p:nvSpPr>
        <p:spPr/>
        <p:txBody>
          <a:bodyPr>
            <a:normAutofit fontScale="85000" lnSpcReduction="20000"/>
          </a:bodyPr>
          <a:lstStyle/>
          <a:p>
            <a:r>
              <a:rPr lang="en-US" dirty="0"/>
              <a:t>Results and Discussion should have two levels of discussion:</a:t>
            </a:r>
          </a:p>
          <a:p>
            <a:pPr marL="914400" lvl="1" indent="-457200">
              <a:buFont typeface="+mj-lt"/>
              <a:buAutoNum type="arabicPeriod"/>
            </a:pPr>
            <a:r>
              <a:rPr lang="en-US" dirty="0"/>
              <a:t>Presentation and Discussion of Technical Results</a:t>
            </a:r>
          </a:p>
          <a:p>
            <a:pPr marL="914400" lvl="1" indent="-457200">
              <a:buFont typeface="+mj-lt"/>
              <a:buAutoNum type="arabicPeriod"/>
            </a:pPr>
            <a:r>
              <a:rPr lang="en-US" dirty="0"/>
              <a:t>Presentation and Discussion of “Non-Technical” (domain-relevant) Results</a:t>
            </a:r>
          </a:p>
          <a:p>
            <a:pPr lvl="1"/>
            <a:endParaRPr lang="en-US" dirty="0"/>
          </a:p>
          <a:p>
            <a:r>
              <a:rPr lang="en-US" b="1" dirty="0"/>
              <a:t>Technical results:</a:t>
            </a:r>
          </a:p>
          <a:p>
            <a:pPr lvl="1"/>
            <a:r>
              <a:rPr lang="en-US" dirty="0"/>
              <a:t>Present your tables and graphs of results (consistent with how it presented in earlier sections).</a:t>
            </a:r>
          </a:p>
          <a:p>
            <a:pPr lvl="1"/>
            <a:r>
              <a:rPr lang="en-US" dirty="0"/>
              <a:t>Discuss what outperformed. For what reasons? Compare with past methods and literature. </a:t>
            </a:r>
          </a:p>
          <a:p>
            <a:pPr lvl="1"/>
            <a:r>
              <a:rPr lang="en-US" dirty="0"/>
              <a:t>Illustrate 1-2 meaningful examples where your proposed method detected instances missed by best performing benchmarks</a:t>
            </a:r>
          </a:p>
          <a:p>
            <a:pPr lvl="1"/>
            <a:endParaRPr lang="en-US" dirty="0"/>
          </a:p>
          <a:p>
            <a:r>
              <a:rPr lang="en-US" b="1" dirty="0"/>
              <a:t>“Non-Technical” domain-relevant results:</a:t>
            </a:r>
          </a:p>
          <a:p>
            <a:pPr lvl="1"/>
            <a:r>
              <a:rPr lang="en-US" dirty="0"/>
              <a:t>Apply your novel method on unseen data. Need to attain, actionable, prescriptive, “cool” results.</a:t>
            </a:r>
          </a:p>
          <a:p>
            <a:pPr lvl="1"/>
            <a:r>
              <a:rPr lang="en-US" dirty="0"/>
              <a:t>What comes up? What did you detect? Be thoughtful, top-down, and systematic of the results.</a:t>
            </a:r>
          </a:p>
          <a:p>
            <a:pPr lvl="1"/>
            <a:r>
              <a:rPr lang="en-US" dirty="0"/>
              <a:t>Don’t overstate the contributions. Don’t speculate without evidence.  </a:t>
            </a:r>
          </a:p>
          <a:p>
            <a:pPr lvl="1"/>
            <a:endParaRPr lang="en-US" dirty="0"/>
          </a:p>
          <a:p>
            <a:endParaRPr lang="en-US" dirty="0"/>
          </a:p>
        </p:txBody>
      </p:sp>
      <p:sp>
        <p:nvSpPr>
          <p:cNvPr id="4" name="Slide Number Placeholder 3">
            <a:extLst>
              <a:ext uri="{FF2B5EF4-FFF2-40B4-BE49-F238E27FC236}">
                <a16:creationId xmlns:a16="http://schemas.microsoft.com/office/drawing/2014/main" id="{1AC97BDD-C9A8-4CD4-A2FD-483631EC6801}"/>
              </a:ext>
            </a:extLst>
          </p:cNvPr>
          <p:cNvSpPr>
            <a:spLocks noGrp="1"/>
          </p:cNvSpPr>
          <p:nvPr>
            <p:ph type="sldNum" sz="quarter" idx="12"/>
          </p:nvPr>
        </p:nvSpPr>
        <p:spPr/>
        <p:txBody>
          <a:bodyPr/>
          <a:lstStyle/>
          <a:p>
            <a:fld id="{B3B7E577-0F03-4B81-87FB-40FE72C0D3CC}" type="slidenum">
              <a:rPr lang="en-US" smtClean="0"/>
              <a:t>29</a:t>
            </a:fld>
            <a:endParaRPr lang="en-US"/>
          </a:p>
        </p:txBody>
      </p:sp>
    </p:spTree>
    <p:extLst>
      <p:ext uri="{BB962C8B-B14F-4D97-AF65-F5344CB8AC3E}">
        <p14:creationId xmlns:p14="http://schemas.microsoft.com/office/powerpoint/2010/main" val="161076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BFB1-1C4D-4B14-984E-F26047F3AE33}"/>
              </a:ext>
            </a:extLst>
          </p:cNvPr>
          <p:cNvSpPr>
            <a:spLocks noGrp="1"/>
          </p:cNvSpPr>
          <p:nvPr>
            <p:ph type="title"/>
          </p:nvPr>
        </p:nvSpPr>
        <p:spPr/>
        <p:txBody>
          <a:bodyPr/>
          <a:lstStyle/>
          <a:p>
            <a:r>
              <a:rPr lang="en-US" dirty="0"/>
              <a:t>Bootcamp Purpose and Disclaimers</a:t>
            </a:r>
          </a:p>
        </p:txBody>
      </p:sp>
      <p:sp>
        <p:nvSpPr>
          <p:cNvPr id="3" name="Content Placeholder 2">
            <a:extLst>
              <a:ext uri="{FF2B5EF4-FFF2-40B4-BE49-F238E27FC236}">
                <a16:creationId xmlns:a16="http://schemas.microsoft.com/office/drawing/2014/main" id="{4FBEC892-FA29-47EF-B7D2-A21ECC8EE4DE}"/>
              </a:ext>
            </a:extLst>
          </p:cNvPr>
          <p:cNvSpPr>
            <a:spLocks noGrp="1"/>
          </p:cNvSpPr>
          <p:nvPr>
            <p:ph idx="1"/>
          </p:nvPr>
        </p:nvSpPr>
        <p:spPr/>
        <p:txBody>
          <a:bodyPr>
            <a:normAutofit fontScale="85000" lnSpcReduction="10000"/>
          </a:bodyPr>
          <a:lstStyle/>
          <a:p>
            <a:r>
              <a:rPr lang="en-US" b="1" dirty="0"/>
              <a:t>Bootcamp objective </a:t>
            </a:r>
            <a:r>
              <a:rPr lang="en-US" dirty="0">
                <a:sym typeface="Wingdings" panose="05000000000000000000" pitchFamily="2" charset="2"/>
              </a:rPr>
              <a:t></a:t>
            </a:r>
            <a:r>
              <a:rPr lang="en-US" dirty="0"/>
              <a:t> fast-track you to conducting AI-enabled analytics from a systematic, research-oriented perspective:</a:t>
            </a:r>
          </a:p>
          <a:p>
            <a:pPr lvl="1"/>
            <a:r>
              <a:rPr lang="en-US" dirty="0"/>
              <a:t>Introduction to what (AI-enabled analytics) research is and is NOT. </a:t>
            </a:r>
          </a:p>
          <a:p>
            <a:pPr lvl="1"/>
            <a:r>
              <a:rPr lang="en-US" dirty="0"/>
              <a:t>Walkthrough of academic research templates. </a:t>
            </a:r>
          </a:p>
          <a:p>
            <a:pPr lvl="2"/>
            <a:r>
              <a:rPr lang="en-US" dirty="0"/>
              <a:t>Literature review, research design, novelty, evaluation, etc. </a:t>
            </a:r>
          </a:p>
          <a:p>
            <a:pPr lvl="1"/>
            <a:r>
              <a:rPr lang="en-US" dirty="0"/>
              <a:t>Research considerations (e.g., presentation, papers, etc.).  </a:t>
            </a:r>
          </a:p>
          <a:p>
            <a:pPr lvl="1"/>
            <a:endParaRPr lang="en-US" dirty="0"/>
          </a:p>
          <a:p>
            <a:r>
              <a:rPr lang="en-US" b="1" dirty="0"/>
              <a:t>Disclaimer 1: </a:t>
            </a:r>
            <a:r>
              <a:rPr lang="en-US" dirty="0"/>
              <a:t>I do not know everything. I am still learning. </a:t>
            </a:r>
          </a:p>
          <a:p>
            <a:r>
              <a:rPr lang="en-US" b="1" dirty="0"/>
              <a:t>Disclaimer 2:</a:t>
            </a:r>
            <a:r>
              <a:rPr lang="en-US" dirty="0"/>
              <a:t> The views and opinions in these slides reflect mine only and may change.</a:t>
            </a:r>
          </a:p>
          <a:p>
            <a:r>
              <a:rPr lang="en-US" b="1" dirty="0"/>
              <a:t>Disclaimer 3: </a:t>
            </a:r>
            <a:r>
              <a:rPr lang="en-US" dirty="0"/>
              <a:t>Just reading these slides is not enough; experience is king.</a:t>
            </a:r>
          </a:p>
          <a:p>
            <a:r>
              <a:rPr lang="en-US" b="1" dirty="0"/>
              <a:t>Disclaimer 4:</a:t>
            </a:r>
            <a:r>
              <a:rPr lang="en-US" dirty="0"/>
              <a:t> These slides cover more beginner material (e.g., getting started); activities such as IS positioning, managing revisions, positioning for grants are not covered here.  </a:t>
            </a:r>
            <a:endParaRPr lang="en-US" b="1" dirty="0"/>
          </a:p>
          <a:p>
            <a:endParaRPr lang="en-US" dirty="0"/>
          </a:p>
        </p:txBody>
      </p:sp>
      <p:sp>
        <p:nvSpPr>
          <p:cNvPr id="4" name="Slide Number Placeholder 3">
            <a:extLst>
              <a:ext uri="{FF2B5EF4-FFF2-40B4-BE49-F238E27FC236}">
                <a16:creationId xmlns:a16="http://schemas.microsoft.com/office/drawing/2014/main" id="{433D7D0C-21C9-4971-B489-858FB7405D7C}"/>
              </a:ext>
            </a:extLst>
          </p:cNvPr>
          <p:cNvSpPr>
            <a:spLocks noGrp="1"/>
          </p:cNvSpPr>
          <p:nvPr>
            <p:ph type="sldNum" sz="quarter" idx="12"/>
          </p:nvPr>
        </p:nvSpPr>
        <p:spPr/>
        <p:txBody>
          <a:bodyPr/>
          <a:lstStyle/>
          <a:p>
            <a:fld id="{B3B7E577-0F03-4B81-87FB-40FE72C0D3CC}" type="slidenum">
              <a:rPr lang="en-US" smtClean="0"/>
              <a:t>3</a:t>
            </a:fld>
            <a:endParaRPr lang="en-US"/>
          </a:p>
        </p:txBody>
      </p:sp>
    </p:spTree>
    <p:extLst>
      <p:ext uri="{BB962C8B-B14F-4D97-AF65-F5344CB8AC3E}">
        <p14:creationId xmlns:p14="http://schemas.microsoft.com/office/powerpoint/2010/main" val="320237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B443-963E-46CE-BAC0-91D2A2251907}"/>
              </a:ext>
            </a:extLst>
          </p:cNvPr>
          <p:cNvSpPr>
            <a:spLocks noGrp="1"/>
          </p:cNvSpPr>
          <p:nvPr>
            <p:ph type="title"/>
          </p:nvPr>
        </p:nvSpPr>
        <p:spPr/>
        <p:txBody>
          <a:bodyPr/>
          <a:lstStyle/>
          <a:p>
            <a:r>
              <a:rPr lang="en-US" dirty="0"/>
              <a:t>M2: Introduction, </a:t>
            </a:r>
            <a:r>
              <a:rPr lang="en-US" u="sng" dirty="0"/>
              <a:t>Conclusion</a:t>
            </a:r>
            <a:r>
              <a:rPr lang="en-US" dirty="0"/>
              <a:t>, Abstract, Title </a:t>
            </a:r>
          </a:p>
        </p:txBody>
      </p:sp>
      <p:sp>
        <p:nvSpPr>
          <p:cNvPr id="3" name="Content Placeholder 2">
            <a:extLst>
              <a:ext uri="{FF2B5EF4-FFF2-40B4-BE49-F238E27FC236}">
                <a16:creationId xmlns:a16="http://schemas.microsoft.com/office/drawing/2014/main" id="{778E7C13-AD46-4448-B79E-392F28AD4761}"/>
              </a:ext>
            </a:extLst>
          </p:cNvPr>
          <p:cNvSpPr>
            <a:spLocks noGrp="1"/>
          </p:cNvSpPr>
          <p:nvPr>
            <p:ph idx="1"/>
          </p:nvPr>
        </p:nvSpPr>
        <p:spPr/>
        <p:txBody>
          <a:bodyPr>
            <a:normAutofit lnSpcReduction="10000"/>
          </a:bodyPr>
          <a:lstStyle/>
          <a:p>
            <a:r>
              <a:rPr lang="en-US" dirty="0"/>
              <a:t>Will have some duplication with abstract and introduction. </a:t>
            </a:r>
          </a:p>
          <a:p>
            <a:pPr lvl="1"/>
            <a:endParaRPr lang="en-US" dirty="0"/>
          </a:p>
          <a:p>
            <a:r>
              <a:rPr lang="en-US" dirty="0"/>
              <a:t>Re-state the problem </a:t>
            </a:r>
            <a:r>
              <a:rPr lang="en-US" dirty="0">
                <a:sym typeface="Wingdings" panose="05000000000000000000" pitchFamily="2" charset="2"/>
              </a:rPr>
              <a:t> importance, scale, etc. (2-3 sentences)</a:t>
            </a:r>
          </a:p>
          <a:p>
            <a:pPr lvl="1"/>
            <a:endParaRPr lang="en-US" dirty="0">
              <a:sym typeface="Wingdings" panose="05000000000000000000" pitchFamily="2" charset="2"/>
            </a:endParaRPr>
          </a:p>
          <a:p>
            <a:r>
              <a:rPr lang="en-US" dirty="0">
                <a:sym typeface="Wingdings" panose="05000000000000000000" pitchFamily="2" charset="2"/>
              </a:rPr>
              <a:t>Summarize prior approaches (e.g., research gaps) (2-3 sentences)</a:t>
            </a:r>
          </a:p>
          <a:p>
            <a:pPr lvl="1"/>
            <a:endParaRPr lang="en-US" dirty="0">
              <a:sym typeface="Wingdings" panose="05000000000000000000" pitchFamily="2" charset="2"/>
            </a:endParaRPr>
          </a:p>
          <a:p>
            <a:r>
              <a:rPr lang="en-US" dirty="0">
                <a:sym typeface="Wingdings" panose="05000000000000000000" pitchFamily="2" charset="2"/>
              </a:rPr>
              <a:t>Summarize your approach and contributions (3-4 sentences)</a:t>
            </a:r>
          </a:p>
          <a:p>
            <a:pPr lvl="1"/>
            <a:endParaRPr lang="en-US" dirty="0">
              <a:sym typeface="Wingdings" panose="05000000000000000000" pitchFamily="2" charset="2"/>
            </a:endParaRPr>
          </a:p>
          <a:p>
            <a:r>
              <a:rPr lang="en-US" dirty="0">
                <a:sym typeface="Wingdings" panose="05000000000000000000" pitchFamily="2" charset="2"/>
              </a:rPr>
              <a:t>Future directions  significant extensions that can lead to more papers. </a:t>
            </a:r>
          </a:p>
          <a:p>
            <a:pPr lvl="1"/>
            <a:r>
              <a:rPr lang="en-US" b="1" dirty="0">
                <a:sym typeface="Wingdings" panose="05000000000000000000" pitchFamily="2" charset="2"/>
              </a:rPr>
              <a:t>Common mistake:</a:t>
            </a:r>
            <a:r>
              <a:rPr lang="en-US" dirty="0">
                <a:sym typeface="Wingdings" panose="05000000000000000000" pitchFamily="2" charset="2"/>
              </a:rPr>
              <a:t> future directions are too simple (e.g., more experiments)</a:t>
            </a:r>
            <a:endParaRPr lang="en-US" dirty="0"/>
          </a:p>
        </p:txBody>
      </p:sp>
      <p:sp>
        <p:nvSpPr>
          <p:cNvPr id="4" name="Slide Number Placeholder 3">
            <a:extLst>
              <a:ext uri="{FF2B5EF4-FFF2-40B4-BE49-F238E27FC236}">
                <a16:creationId xmlns:a16="http://schemas.microsoft.com/office/drawing/2014/main" id="{09425B00-A731-4988-9D29-B560254813D4}"/>
              </a:ext>
            </a:extLst>
          </p:cNvPr>
          <p:cNvSpPr>
            <a:spLocks noGrp="1"/>
          </p:cNvSpPr>
          <p:nvPr>
            <p:ph type="sldNum" sz="quarter" idx="12"/>
          </p:nvPr>
        </p:nvSpPr>
        <p:spPr/>
        <p:txBody>
          <a:bodyPr/>
          <a:lstStyle/>
          <a:p>
            <a:fld id="{B3B7E577-0F03-4B81-87FB-40FE72C0D3CC}" type="slidenum">
              <a:rPr lang="en-US" smtClean="0"/>
              <a:t>30</a:t>
            </a:fld>
            <a:endParaRPr lang="en-US"/>
          </a:p>
        </p:txBody>
      </p:sp>
    </p:spTree>
    <p:extLst>
      <p:ext uri="{BB962C8B-B14F-4D97-AF65-F5344CB8AC3E}">
        <p14:creationId xmlns:p14="http://schemas.microsoft.com/office/powerpoint/2010/main" val="2318662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B443-963E-46CE-BAC0-91D2A2251907}"/>
              </a:ext>
            </a:extLst>
          </p:cNvPr>
          <p:cNvSpPr>
            <a:spLocks noGrp="1"/>
          </p:cNvSpPr>
          <p:nvPr>
            <p:ph type="title"/>
          </p:nvPr>
        </p:nvSpPr>
        <p:spPr/>
        <p:txBody>
          <a:bodyPr/>
          <a:lstStyle/>
          <a:p>
            <a:r>
              <a:rPr lang="en-US" dirty="0"/>
              <a:t>M2: </a:t>
            </a:r>
            <a:r>
              <a:rPr lang="en-US" u="sng" dirty="0"/>
              <a:t>Introduction</a:t>
            </a:r>
            <a:r>
              <a:rPr lang="en-US" dirty="0"/>
              <a:t>, Conclusion, Abstract, Title </a:t>
            </a:r>
          </a:p>
        </p:txBody>
      </p:sp>
      <p:sp>
        <p:nvSpPr>
          <p:cNvPr id="3" name="Content Placeholder 2">
            <a:extLst>
              <a:ext uri="{FF2B5EF4-FFF2-40B4-BE49-F238E27FC236}">
                <a16:creationId xmlns:a16="http://schemas.microsoft.com/office/drawing/2014/main" id="{778E7C13-AD46-4448-B79E-392F28AD4761}"/>
              </a:ext>
            </a:extLst>
          </p:cNvPr>
          <p:cNvSpPr>
            <a:spLocks noGrp="1"/>
          </p:cNvSpPr>
          <p:nvPr>
            <p:ph idx="1"/>
          </p:nvPr>
        </p:nvSpPr>
        <p:spPr/>
        <p:txBody>
          <a:bodyPr>
            <a:normAutofit fontScale="85000" lnSpcReduction="20000"/>
          </a:bodyPr>
          <a:lstStyle/>
          <a:p>
            <a:r>
              <a:rPr lang="en-US" dirty="0"/>
              <a:t>Introduce and motivate the topic (sell your work from the </a:t>
            </a:r>
            <a:r>
              <a:rPr lang="en-US" u="sng" dirty="0"/>
              <a:t>high-level</a:t>
            </a:r>
            <a:r>
              <a:rPr lang="en-US" dirty="0"/>
              <a:t>):</a:t>
            </a:r>
          </a:p>
          <a:p>
            <a:pPr lvl="1"/>
            <a:r>
              <a:rPr lang="en-US" dirty="0"/>
              <a:t>Stats, figures, etc. </a:t>
            </a:r>
            <a:r>
              <a:rPr lang="en-US" dirty="0">
                <a:sym typeface="Wingdings" panose="05000000000000000000" pitchFamily="2" charset="2"/>
              </a:rPr>
              <a:t> literature here should be drawn from stakeholder needs, etc. </a:t>
            </a:r>
          </a:p>
          <a:p>
            <a:pPr lvl="1"/>
            <a:r>
              <a:rPr lang="en-US" dirty="0"/>
              <a:t>Illustrate the data with a screenshot </a:t>
            </a:r>
            <a:r>
              <a:rPr lang="en-US" dirty="0">
                <a:sym typeface="Wingdings" panose="05000000000000000000" pitchFamily="2" charset="2"/>
              </a:rPr>
              <a:t> </a:t>
            </a:r>
            <a:r>
              <a:rPr lang="en-US" dirty="0"/>
              <a:t>boxes, arrows, and brief descriptions. </a:t>
            </a:r>
          </a:p>
          <a:p>
            <a:pPr lvl="1"/>
            <a:endParaRPr lang="en-US" dirty="0"/>
          </a:p>
          <a:p>
            <a:r>
              <a:rPr lang="en-US" dirty="0"/>
              <a:t>Have a clear, crisp, and unambiguous problem specification (</a:t>
            </a:r>
            <a:r>
              <a:rPr lang="en-US" u="sng" dirty="0"/>
              <a:t>specific task for the paper</a:t>
            </a:r>
            <a:r>
              <a:rPr lang="en-US" dirty="0"/>
              <a:t>). </a:t>
            </a:r>
          </a:p>
          <a:p>
            <a:pPr lvl="1"/>
            <a:endParaRPr lang="en-US" dirty="0"/>
          </a:p>
          <a:p>
            <a:r>
              <a:rPr lang="en-US" dirty="0"/>
              <a:t>Summarize your approach, with focus on your novelty.</a:t>
            </a:r>
          </a:p>
          <a:p>
            <a:pPr lvl="1"/>
            <a:r>
              <a:rPr lang="en-US" dirty="0"/>
              <a:t>Methodological and domain contributions.  Present as clear, concise, unambiguous bullet points. </a:t>
            </a:r>
          </a:p>
          <a:p>
            <a:pPr lvl="1"/>
            <a:endParaRPr lang="en-US" dirty="0"/>
          </a:p>
          <a:p>
            <a:r>
              <a:rPr lang="en-US" dirty="0"/>
              <a:t>Common mistakes:</a:t>
            </a:r>
          </a:p>
          <a:p>
            <a:pPr lvl="1"/>
            <a:r>
              <a:rPr lang="en-US" dirty="0"/>
              <a:t>Not showing the scope, scale, size, importance of the problem </a:t>
            </a:r>
            <a:r>
              <a:rPr lang="en-US" dirty="0">
                <a:sym typeface="Wingdings" panose="05000000000000000000" pitchFamily="2" charset="2"/>
              </a:rPr>
              <a:t> is this a real problem?</a:t>
            </a:r>
          </a:p>
          <a:p>
            <a:pPr lvl="1"/>
            <a:r>
              <a:rPr lang="en-US" dirty="0">
                <a:sym typeface="Wingdings" panose="05000000000000000000" pitchFamily="2" charset="2"/>
              </a:rPr>
              <a:t>Not showing characteristics of the data  what does the data look like? </a:t>
            </a:r>
            <a:r>
              <a:rPr lang="en-US" b="1" dirty="0">
                <a:sym typeface="Wingdings" panose="05000000000000000000" pitchFamily="2" charset="2"/>
              </a:rPr>
              <a:t>A carefully constructed screenshot of the context (e.g., data samples from hacker forum) can go a long way!</a:t>
            </a:r>
          </a:p>
          <a:p>
            <a:pPr lvl="1"/>
            <a:r>
              <a:rPr lang="en-US" dirty="0">
                <a:sym typeface="Wingdings" panose="05000000000000000000" pitchFamily="2" charset="2"/>
              </a:rPr>
              <a:t>Not being clear what the contribution is  bullet points of the key novelties can make it very clear</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09425B00-A731-4988-9D29-B560254813D4}"/>
              </a:ext>
            </a:extLst>
          </p:cNvPr>
          <p:cNvSpPr>
            <a:spLocks noGrp="1"/>
          </p:cNvSpPr>
          <p:nvPr>
            <p:ph type="sldNum" sz="quarter" idx="12"/>
          </p:nvPr>
        </p:nvSpPr>
        <p:spPr/>
        <p:txBody>
          <a:bodyPr/>
          <a:lstStyle/>
          <a:p>
            <a:fld id="{B3B7E577-0F03-4B81-87FB-40FE72C0D3CC}" type="slidenum">
              <a:rPr lang="en-US" smtClean="0"/>
              <a:t>31</a:t>
            </a:fld>
            <a:endParaRPr lang="en-US"/>
          </a:p>
        </p:txBody>
      </p:sp>
    </p:spTree>
    <p:extLst>
      <p:ext uri="{BB962C8B-B14F-4D97-AF65-F5344CB8AC3E}">
        <p14:creationId xmlns:p14="http://schemas.microsoft.com/office/powerpoint/2010/main" val="259441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122B-CE8F-4ADD-9777-204C8D312685}"/>
              </a:ext>
            </a:extLst>
          </p:cNvPr>
          <p:cNvSpPr>
            <a:spLocks noGrp="1"/>
          </p:cNvSpPr>
          <p:nvPr>
            <p:ph type="title"/>
          </p:nvPr>
        </p:nvSpPr>
        <p:spPr/>
        <p:txBody>
          <a:bodyPr/>
          <a:lstStyle/>
          <a:p>
            <a:r>
              <a:rPr lang="en-US" dirty="0"/>
              <a:t>M2: Introduction, Conclusion, </a:t>
            </a:r>
            <a:r>
              <a:rPr lang="en-US" u="sng" dirty="0"/>
              <a:t>Abstract, Title </a:t>
            </a:r>
          </a:p>
        </p:txBody>
      </p:sp>
      <p:sp>
        <p:nvSpPr>
          <p:cNvPr id="3" name="Content Placeholder 2">
            <a:extLst>
              <a:ext uri="{FF2B5EF4-FFF2-40B4-BE49-F238E27FC236}">
                <a16:creationId xmlns:a16="http://schemas.microsoft.com/office/drawing/2014/main" id="{1C844EBB-4CBC-4F2E-9EB7-443A5DC47CD5}"/>
              </a:ext>
            </a:extLst>
          </p:cNvPr>
          <p:cNvSpPr>
            <a:spLocks noGrp="1"/>
          </p:cNvSpPr>
          <p:nvPr>
            <p:ph idx="1"/>
          </p:nvPr>
        </p:nvSpPr>
        <p:spPr>
          <a:xfrm>
            <a:off x="630315" y="1843381"/>
            <a:ext cx="5047967" cy="4351338"/>
          </a:xfrm>
        </p:spPr>
        <p:txBody>
          <a:bodyPr>
            <a:normAutofit fontScale="85000" lnSpcReduction="20000"/>
          </a:bodyPr>
          <a:lstStyle/>
          <a:p>
            <a:r>
              <a:rPr lang="en-US" altLang="en-US" b="1" dirty="0"/>
              <a:t>Abstract (from Dr. Chen):</a:t>
            </a:r>
            <a:endParaRPr lang="en-US" altLang="en-US" dirty="0"/>
          </a:p>
          <a:p>
            <a:pPr lvl="1"/>
            <a:r>
              <a:rPr lang="en-US" altLang="en-US" dirty="0"/>
              <a:t>Most important part of a paper – the first impression!</a:t>
            </a:r>
          </a:p>
          <a:p>
            <a:pPr lvl="1"/>
            <a:r>
              <a:rPr lang="en-US" altLang="en-US" dirty="0"/>
              <a:t>Abstract should reflect the entire paper.</a:t>
            </a:r>
          </a:p>
          <a:p>
            <a:pPr lvl="1"/>
            <a:r>
              <a:rPr lang="en-US" altLang="en-US" dirty="0"/>
              <a:t>200-300 words in one paragraph.</a:t>
            </a:r>
          </a:p>
          <a:p>
            <a:pPr lvl="1"/>
            <a:r>
              <a:rPr lang="en-US" altLang="en-US" dirty="0"/>
              <a:t>2-3 sentences to summarize problem motivation.</a:t>
            </a:r>
          </a:p>
          <a:p>
            <a:pPr lvl="1"/>
            <a:r>
              <a:rPr lang="en-US" altLang="en-US" dirty="0"/>
              <a:t>2-3 sentences to describe proposed method or algorithm.</a:t>
            </a:r>
          </a:p>
          <a:p>
            <a:pPr lvl="1"/>
            <a:r>
              <a:rPr lang="en-US" altLang="en-US" dirty="0"/>
              <a:t>2-3 sentences to summarize evaluation method.</a:t>
            </a:r>
          </a:p>
          <a:p>
            <a:pPr lvl="1"/>
            <a:r>
              <a:rPr lang="en-US" altLang="en-US" dirty="0"/>
              <a:t>3-4 sentences to summarize key findings.</a:t>
            </a:r>
          </a:p>
          <a:p>
            <a:pPr lvl="1"/>
            <a:endParaRPr lang="en-US" altLang="en-US" dirty="0"/>
          </a:p>
          <a:p>
            <a:pPr lvl="1"/>
            <a:r>
              <a:rPr lang="en-US" altLang="en-US" dirty="0"/>
              <a:t>Write abstract after finishing the entire paper. Select key sentences from paper.</a:t>
            </a:r>
          </a:p>
          <a:p>
            <a:endParaRPr lang="en-US" dirty="0"/>
          </a:p>
        </p:txBody>
      </p:sp>
      <p:sp>
        <p:nvSpPr>
          <p:cNvPr id="4" name="Slide Number Placeholder 3">
            <a:extLst>
              <a:ext uri="{FF2B5EF4-FFF2-40B4-BE49-F238E27FC236}">
                <a16:creationId xmlns:a16="http://schemas.microsoft.com/office/drawing/2014/main" id="{9D679207-BBBB-461D-94DE-94B74C73E2C6}"/>
              </a:ext>
            </a:extLst>
          </p:cNvPr>
          <p:cNvSpPr>
            <a:spLocks noGrp="1"/>
          </p:cNvSpPr>
          <p:nvPr>
            <p:ph type="sldNum" sz="quarter" idx="12"/>
          </p:nvPr>
        </p:nvSpPr>
        <p:spPr/>
        <p:txBody>
          <a:bodyPr/>
          <a:lstStyle/>
          <a:p>
            <a:fld id="{B3B7E577-0F03-4B81-87FB-40FE72C0D3CC}" type="slidenum">
              <a:rPr lang="en-US" smtClean="0"/>
              <a:t>32</a:t>
            </a:fld>
            <a:endParaRPr lang="en-US"/>
          </a:p>
        </p:txBody>
      </p:sp>
      <p:sp>
        <p:nvSpPr>
          <p:cNvPr id="6" name="Content Placeholder 2">
            <a:extLst>
              <a:ext uri="{FF2B5EF4-FFF2-40B4-BE49-F238E27FC236}">
                <a16:creationId xmlns:a16="http://schemas.microsoft.com/office/drawing/2014/main" id="{E034385C-A3BF-4590-BBC6-327AC1CFCF55}"/>
              </a:ext>
            </a:extLst>
          </p:cNvPr>
          <p:cNvSpPr txBox="1">
            <a:spLocks/>
          </p:cNvSpPr>
          <p:nvPr/>
        </p:nvSpPr>
        <p:spPr>
          <a:xfrm>
            <a:off x="6220330" y="1817605"/>
            <a:ext cx="4680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b="1" dirty="0"/>
              <a:t>Title (from Dr. Chen):</a:t>
            </a:r>
          </a:p>
          <a:p>
            <a:pPr lvl="1">
              <a:lnSpc>
                <a:spcPct val="80000"/>
              </a:lnSpc>
            </a:pPr>
            <a:r>
              <a:rPr lang="en-US" altLang="en-US" dirty="0"/>
              <a:t>8 words or less.</a:t>
            </a:r>
          </a:p>
          <a:p>
            <a:pPr lvl="1">
              <a:lnSpc>
                <a:spcPct val="80000"/>
              </a:lnSpc>
            </a:pPr>
            <a:r>
              <a:rPr lang="en-US" altLang="en-US" dirty="0"/>
              <a:t>Develop a title after finishing the paper.</a:t>
            </a:r>
          </a:p>
          <a:p>
            <a:pPr lvl="1">
              <a:lnSpc>
                <a:spcPct val="80000"/>
              </a:lnSpc>
            </a:pPr>
            <a:r>
              <a:rPr lang="en-US" altLang="en-US" dirty="0"/>
              <a:t>Title needs to reflect the essence of the research.</a:t>
            </a:r>
          </a:p>
          <a:p>
            <a:pPr lvl="1">
              <a:lnSpc>
                <a:spcPct val="80000"/>
              </a:lnSpc>
            </a:pPr>
            <a:r>
              <a:rPr lang="en-US" altLang="en-US" dirty="0"/>
              <a:t>Don’t use cute title, e.g., “To aggregate or not to aggregate”</a:t>
            </a:r>
          </a:p>
          <a:p>
            <a:pPr lvl="1">
              <a:lnSpc>
                <a:spcPct val="80000"/>
              </a:lnSpc>
            </a:pPr>
            <a:r>
              <a:rPr lang="en-US" altLang="en-US" dirty="0"/>
              <a:t>Use project/system acronym with clear relevant meaning, e.g., COPLINK, </a:t>
            </a:r>
            <a:r>
              <a:rPr lang="en-US" altLang="en-US" dirty="0" err="1"/>
              <a:t>BioPortal</a:t>
            </a:r>
            <a:r>
              <a:rPr lang="en-US" altLang="en-US" dirty="0"/>
              <a:t>; not ALOHA.</a:t>
            </a:r>
          </a:p>
          <a:p>
            <a:pPr marL="0" indent="0">
              <a:buNone/>
            </a:pPr>
            <a:endParaRPr lang="en-US" dirty="0"/>
          </a:p>
        </p:txBody>
      </p:sp>
    </p:spTree>
    <p:extLst>
      <p:ext uri="{BB962C8B-B14F-4D97-AF65-F5344CB8AC3E}">
        <p14:creationId xmlns:p14="http://schemas.microsoft.com/office/powerpoint/2010/main" val="3876522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B2A3-808C-436C-883B-164F66891ED8}"/>
              </a:ext>
            </a:extLst>
          </p:cNvPr>
          <p:cNvSpPr>
            <a:spLocks noGrp="1"/>
          </p:cNvSpPr>
          <p:nvPr>
            <p:ph type="title"/>
          </p:nvPr>
        </p:nvSpPr>
        <p:spPr/>
        <p:txBody>
          <a:bodyPr/>
          <a:lstStyle/>
          <a:p>
            <a:r>
              <a:rPr lang="en-US" dirty="0"/>
              <a:t>Outline of Bootcamp</a:t>
            </a:r>
          </a:p>
        </p:txBody>
      </p:sp>
      <p:sp>
        <p:nvSpPr>
          <p:cNvPr id="3" name="Content Placeholder 2">
            <a:extLst>
              <a:ext uri="{FF2B5EF4-FFF2-40B4-BE49-F238E27FC236}">
                <a16:creationId xmlns:a16="http://schemas.microsoft.com/office/drawing/2014/main" id="{0030D30B-BB3A-40BB-A13A-C00FAC9CB20F}"/>
              </a:ext>
            </a:extLst>
          </p:cNvPr>
          <p:cNvSpPr>
            <a:spLocks noGrp="1"/>
          </p:cNvSpPr>
          <p:nvPr>
            <p:ph idx="1"/>
          </p:nvPr>
        </p:nvSpPr>
        <p:spPr/>
        <p:txBody>
          <a:bodyPr/>
          <a:lstStyle/>
          <a:p>
            <a:r>
              <a:rPr lang="en-US" b="1" dirty="0">
                <a:solidFill>
                  <a:schemeClr val="bg1">
                    <a:lumMod val="65000"/>
                  </a:schemeClr>
                </a:solidFill>
              </a:rPr>
              <a:t>Module 1: Background and Importance of Research</a:t>
            </a:r>
          </a:p>
          <a:p>
            <a:pPr lvl="1"/>
            <a:endParaRPr lang="en-US" b="1" dirty="0">
              <a:solidFill>
                <a:schemeClr val="bg1">
                  <a:lumMod val="65000"/>
                </a:schemeClr>
              </a:solidFill>
            </a:endParaRPr>
          </a:p>
          <a:p>
            <a:r>
              <a:rPr lang="en-US" b="1" dirty="0">
                <a:solidFill>
                  <a:schemeClr val="bg1">
                    <a:lumMod val="65000"/>
                  </a:schemeClr>
                </a:solidFill>
              </a:rPr>
              <a:t>Module 2: Conducting AI-enabled Analytics Research</a:t>
            </a:r>
          </a:p>
          <a:p>
            <a:pPr lvl="1"/>
            <a:endParaRPr lang="en-US" b="1" dirty="0"/>
          </a:p>
          <a:p>
            <a:r>
              <a:rPr lang="en-US" b="1" dirty="0"/>
              <a:t>Module 3: Progression and Presentation</a:t>
            </a:r>
          </a:p>
          <a:p>
            <a:pPr lvl="1"/>
            <a:endParaRPr lang="en-US" b="1" dirty="0"/>
          </a:p>
          <a:p>
            <a:r>
              <a:rPr lang="en-US" b="1" dirty="0">
                <a:solidFill>
                  <a:schemeClr val="bg1">
                    <a:lumMod val="65000"/>
                  </a:schemeClr>
                </a:solidFill>
              </a:rPr>
              <a:t>Conclusion and Wrap-up</a:t>
            </a:r>
          </a:p>
        </p:txBody>
      </p:sp>
      <p:sp>
        <p:nvSpPr>
          <p:cNvPr id="4" name="Slide Number Placeholder 3">
            <a:extLst>
              <a:ext uri="{FF2B5EF4-FFF2-40B4-BE49-F238E27FC236}">
                <a16:creationId xmlns:a16="http://schemas.microsoft.com/office/drawing/2014/main" id="{DE145C44-F0E5-4C72-9A77-4F46249F7CD1}"/>
              </a:ext>
            </a:extLst>
          </p:cNvPr>
          <p:cNvSpPr>
            <a:spLocks noGrp="1"/>
          </p:cNvSpPr>
          <p:nvPr>
            <p:ph type="sldNum" sz="quarter" idx="12"/>
          </p:nvPr>
        </p:nvSpPr>
        <p:spPr/>
        <p:txBody>
          <a:bodyPr/>
          <a:lstStyle/>
          <a:p>
            <a:fld id="{B3B7E577-0F03-4B81-87FB-40FE72C0D3CC}" type="slidenum">
              <a:rPr lang="en-US" smtClean="0"/>
              <a:t>33</a:t>
            </a:fld>
            <a:endParaRPr lang="en-US"/>
          </a:p>
        </p:txBody>
      </p:sp>
    </p:spTree>
    <p:extLst>
      <p:ext uri="{BB962C8B-B14F-4D97-AF65-F5344CB8AC3E}">
        <p14:creationId xmlns:p14="http://schemas.microsoft.com/office/powerpoint/2010/main" val="509121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60CD-0E55-4D3E-A45B-351C67122593}"/>
              </a:ext>
            </a:extLst>
          </p:cNvPr>
          <p:cNvSpPr>
            <a:spLocks noGrp="1"/>
          </p:cNvSpPr>
          <p:nvPr>
            <p:ph type="title"/>
          </p:nvPr>
        </p:nvSpPr>
        <p:spPr/>
        <p:txBody>
          <a:bodyPr/>
          <a:lstStyle/>
          <a:p>
            <a:r>
              <a:rPr lang="en-US" dirty="0"/>
              <a:t>M3: Why Slides First?</a:t>
            </a:r>
          </a:p>
        </p:txBody>
      </p:sp>
      <p:sp>
        <p:nvSpPr>
          <p:cNvPr id="3" name="Content Placeholder 2">
            <a:extLst>
              <a:ext uri="{FF2B5EF4-FFF2-40B4-BE49-F238E27FC236}">
                <a16:creationId xmlns:a16="http://schemas.microsoft.com/office/drawing/2014/main" id="{8BB3BC13-849B-48D1-9928-E71174A17B10}"/>
              </a:ext>
            </a:extLst>
          </p:cNvPr>
          <p:cNvSpPr>
            <a:spLocks noGrp="1"/>
          </p:cNvSpPr>
          <p:nvPr>
            <p:ph idx="1"/>
          </p:nvPr>
        </p:nvSpPr>
        <p:spPr/>
        <p:txBody>
          <a:bodyPr>
            <a:normAutofit lnSpcReduction="10000"/>
          </a:bodyPr>
          <a:lstStyle/>
          <a:p>
            <a:r>
              <a:rPr lang="en-US" dirty="0"/>
              <a:t>Dr. Chen’s “secret sauce” for conducting research. </a:t>
            </a:r>
          </a:p>
          <a:p>
            <a:pPr lvl="1"/>
            <a:r>
              <a:rPr lang="en-US" dirty="0"/>
              <a:t>Preferred method of communicating research progress. </a:t>
            </a:r>
          </a:p>
          <a:p>
            <a:pPr lvl="1"/>
            <a:endParaRPr lang="en-US" dirty="0"/>
          </a:p>
          <a:p>
            <a:r>
              <a:rPr lang="en-US" dirty="0"/>
              <a:t>Promotes:</a:t>
            </a:r>
          </a:p>
          <a:p>
            <a:pPr lvl="1"/>
            <a:r>
              <a:rPr lang="en-US" dirty="0"/>
              <a:t>Good, concise writing</a:t>
            </a:r>
          </a:p>
          <a:p>
            <a:pPr lvl="1"/>
            <a:r>
              <a:rPr lang="en-US" dirty="0"/>
              <a:t>Good structure</a:t>
            </a:r>
          </a:p>
          <a:p>
            <a:pPr lvl="1"/>
            <a:r>
              <a:rPr lang="en-US" dirty="0"/>
              <a:t>Easy transfer over paper</a:t>
            </a:r>
          </a:p>
          <a:p>
            <a:pPr lvl="1"/>
            <a:r>
              <a:rPr lang="en-US" dirty="0"/>
              <a:t>Easy presentation at conferences and other external venues</a:t>
            </a:r>
          </a:p>
          <a:p>
            <a:pPr lvl="1"/>
            <a:endParaRPr lang="en-US" dirty="0"/>
          </a:p>
          <a:p>
            <a:r>
              <a:rPr lang="en-US" dirty="0"/>
              <a:t>Becoming a preferred method of professional communication.</a:t>
            </a:r>
          </a:p>
          <a:p>
            <a:pPr lvl="1"/>
            <a:r>
              <a:rPr lang="en-US" dirty="0"/>
              <a:t>Ability to present work at varying levels of granularity.  </a:t>
            </a:r>
          </a:p>
          <a:p>
            <a:endParaRPr lang="en-US" dirty="0"/>
          </a:p>
        </p:txBody>
      </p:sp>
      <p:sp>
        <p:nvSpPr>
          <p:cNvPr id="4" name="Slide Number Placeholder 3">
            <a:extLst>
              <a:ext uri="{FF2B5EF4-FFF2-40B4-BE49-F238E27FC236}">
                <a16:creationId xmlns:a16="http://schemas.microsoft.com/office/drawing/2014/main" id="{88176996-5E1C-4785-B0D2-5F88D11D5792}"/>
              </a:ext>
            </a:extLst>
          </p:cNvPr>
          <p:cNvSpPr>
            <a:spLocks noGrp="1"/>
          </p:cNvSpPr>
          <p:nvPr>
            <p:ph type="sldNum" sz="quarter" idx="12"/>
          </p:nvPr>
        </p:nvSpPr>
        <p:spPr/>
        <p:txBody>
          <a:bodyPr/>
          <a:lstStyle/>
          <a:p>
            <a:fld id="{B3B7E577-0F03-4B81-87FB-40FE72C0D3CC}" type="slidenum">
              <a:rPr lang="en-US" smtClean="0"/>
              <a:t>34</a:t>
            </a:fld>
            <a:endParaRPr lang="en-US"/>
          </a:p>
        </p:txBody>
      </p:sp>
    </p:spTree>
    <p:extLst>
      <p:ext uri="{BB962C8B-B14F-4D97-AF65-F5344CB8AC3E}">
        <p14:creationId xmlns:p14="http://schemas.microsoft.com/office/powerpoint/2010/main" val="2242647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7ED5-0755-4689-840C-4C6AD7EA9142}"/>
              </a:ext>
            </a:extLst>
          </p:cNvPr>
          <p:cNvSpPr>
            <a:spLocks noGrp="1"/>
          </p:cNvSpPr>
          <p:nvPr>
            <p:ph type="title"/>
          </p:nvPr>
        </p:nvSpPr>
        <p:spPr/>
        <p:txBody>
          <a:bodyPr/>
          <a:lstStyle/>
          <a:p>
            <a:r>
              <a:rPr lang="en-US" dirty="0"/>
              <a:t>M3: Overarching Slide Principles</a:t>
            </a:r>
          </a:p>
        </p:txBody>
      </p:sp>
      <p:sp>
        <p:nvSpPr>
          <p:cNvPr id="3" name="Content Placeholder 2">
            <a:extLst>
              <a:ext uri="{FF2B5EF4-FFF2-40B4-BE49-F238E27FC236}">
                <a16:creationId xmlns:a16="http://schemas.microsoft.com/office/drawing/2014/main" id="{74354843-0BE0-4374-8B64-3BFF6124BB61}"/>
              </a:ext>
            </a:extLst>
          </p:cNvPr>
          <p:cNvSpPr>
            <a:spLocks noGrp="1"/>
          </p:cNvSpPr>
          <p:nvPr>
            <p:ph idx="1"/>
          </p:nvPr>
        </p:nvSpPr>
        <p:spPr/>
        <p:txBody>
          <a:bodyPr>
            <a:normAutofit fontScale="85000" lnSpcReduction="20000"/>
          </a:bodyPr>
          <a:lstStyle/>
          <a:p>
            <a:r>
              <a:rPr lang="en-US" dirty="0"/>
              <a:t>Follow the template.</a:t>
            </a:r>
          </a:p>
          <a:p>
            <a:r>
              <a:rPr lang="en-US" dirty="0"/>
              <a:t>Slide numbers on every slide. </a:t>
            </a:r>
          </a:p>
          <a:p>
            <a:r>
              <a:rPr lang="en-US" dirty="0"/>
              <a:t>Simple format/background (red, white, blue, black).</a:t>
            </a:r>
          </a:p>
          <a:p>
            <a:r>
              <a:rPr lang="en-US" dirty="0"/>
              <a:t>Every table and figure has a caption and is referred to in the text. </a:t>
            </a:r>
          </a:p>
          <a:p>
            <a:r>
              <a:rPr lang="en-US" dirty="0"/>
              <a:t>Consistent format (e.g., tables, figures, references).</a:t>
            </a:r>
          </a:p>
          <a:p>
            <a:r>
              <a:rPr lang="en-US" dirty="0"/>
              <a:t>Max four, two line main bullet points per slide. </a:t>
            </a:r>
          </a:p>
          <a:p>
            <a:r>
              <a:rPr lang="en-US" dirty="0"/>
              <a:t>No typos or grammatical errors! Hire professional copy-editors. </a:t>
            </a:r>
          </a:p>
          <a:p>
            <a:r>
              <a:rPr lang="en-US" dirty="0"/>
              <a:t>Transition and flow is critical. </a:t>
            </a:r>
          </a:p>
          <a:p>
            <a:endParaRPr lang="en-US" dirty="0"/>
          </a:p>
          <a:p>
            <a:r>
              <a:rPr lang="en-US" dirty="0"/>
              <a:t>Following these principles allows your audience to focus on the content of your message and provide helpful research comments. </a:t>
            </a:r>
          </a:p>
          <a:p>
            <a:pPr lvl="1"/>
            <a:r>
              <a:rPr lang="en-US" dirty="0"/>
              <a:t>Avoid comments about structure, writing, etc. </a:t>
            </a:r>
          </a:p>
          <a:p>
            <a:endParaRPr lang="en-US" dirty="0"/>
          </a:p>
        </p:txBody>
      </p:sp>
      <p:sp>
        <p:nvSpPr>
          <p:cNvPr id="4" name="Slide Number Placeholder 3">
            <a:extLst>
              <a:ext uri="{FF2B5EF4-FFF2-40B4-BE49-F238E27FC236}">
                <a16:creationId xmlns:a16="http://schemas.microsoft.com/office/drawing/2014/main" id="{C8424BD6-0426-4281-B7E1-A8EB5E3A554C}"/>
              </a:ext>
            </a:extLst>
          </p:cNvPr>
          <p:cNvSpPr>
            <a:spLocks noGrp="1"/>
          </p:cNvSpPr>
          <p:nvPr>
            <p:ph type="sldNum" sz="quarter" idx="12"/>
          </p:nvPr>
        </p:nvSpPr>
        <p:spPr/>
        <p:txBody>
          <a:bodyPr/>
          <a:lstStyle/>
          <a:p>
            <a:fld id="{B3B7E577-0F03-4B81-87FB-40FE72C0D3CC}" type="slidenum">
              <a:rPr lang="en-US" smtClean="0"/>
              <a:t>35</a:t>
            </a:fld>
            <a:endParaRPr lang="en-US"/>
          </a:p>
        </p:txBody>
      </p:sp>
    </p:spTree>
    <p:extLst>
      <p:ext uri="{BB962C8B-B14F-4D97-AF65-F5344CB8AC3E}">
        <p14:creationId xmlns:p14="http://schemas.microsoft.com/office/powerpoint/2010/main" val="1619277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7DB8-5E19-465B-A6C2-AB18CB3F37C4}"/>
              </a:ext>
            </a:extLst>
          </p:cNvPr>
          <p:cNvSpPr>
            <a:spLocks noGrp="1"/>
          </p:cNvSpPr>
          <p:nvPr>
            <p:ph type="title"/>
          </p:nvPr>
        </p:nvSpPr>
        <p:spPr/>
        <p:txBody>
          <a:bodyPr/>
          <a:lstStyle/>
          <a:p>
            <a:r>
              <a:rPr lang="en-US" dirty="0"/>
              <a:t>M3: Common Errors for Slides</a:t>
            </a:r>
          </a:p>
        </p:txBody>
      </p:sp>
      <p:sp>
        <p:nvSpPr>
          <p:cNvPr id="3" name="Content Placeholder 2">
            <a:extLst>
              <a:ext uri="{FF2B5EF4-FFF2-40B4-BE49-F238E27FC236}">
                <a16:creationId xmlns:a16="http://schemas.microsoft.com/office/drawing/2014/main" id="{20DE5463-7927-4264-88DC-C2432784F32E}"/>
              </a:ext>
            </a:extLst>
          </p:cNvPr>
          <p:cNvSpPr>
            <a:spLocks noGrp="1"/>
          </p:cNvSpPr>
          <p:nvPr>
            <p:ph idx="1"/>
          </p:nvPr>
        </p:nvSpPr>
        <p:spPr/>
        <p:txBody>
          <a:bodyPr>
            <a:normAutofit/>
          </a:bodyPr>
          <a:lstStyle/>
          <a:p>
            <a:r>
              <a:rPr lang="en-US" b="1" dirty="0"/>
              <a:t>Common errors for slides: </a:t>
            </a:r>
          </a:p>
          <a:p>
            <a:pPr lvl="1"/>
            <a:r>
              <a:rPr lang="en-US" dirty="0"/>
              <a:t>Inconsistent use of terms – if its in the diagram, make sure the following slides reflect the terms!</a:t>
            </a:r>
          </a:p>
          <a:p>
            <a:pPr lvl="1"/>
            <a:r>
              <a:rPr lang="en-US" dirty="0"/>
              <a:t>No slide numbers</a:t>
            </a:r>
          </a:p>
          <a:p>
            <a:pPr lvl="1"/>
            <a:r>
              <a:rPr lang="en-US" dirty="0"/>
              <a:t>Inconsistent use of font sizes and colors (e.g., 24 </a:t>
            </a:r>
            <a:r>
              <a:rPr lang="en-US" dirty="0" err="1"/>
              <a:t>pt</a:t>
            </a:r>
            <a:r>
              <a:rPr lang="en-US" dirty="0"/>
              <a:t> for one main bullet, but 16 </a:t>
            </a:r>
            <a:r>
              <a:rPr lang="en-US" dirty="0" err="1"/>
              <a:t>pt</a:t>
            </a:r>
            <a:r>
              <a:rPr lang="en-US" dirty="0"/>
              <a:t> for another main bullet) </a:t>
            </a:r>
          </a:p>
          <a:p>
            <a:pPr lvl="1"/>
            <a:r>
              <a:rPr lang="en-US" dirty="0"/>
              <a:t>No or non-descriptive captions for figures and tables</a:t>
            </a:r>
          </a:p>
          <a:p>
            <a:pPr lvl="1"/>
            <a:r>
              <a:rPr lang="en-US" dirty="0"/>
              <a:t>Not referring the tables and figures in text</a:t>
            </a:r>
          </a:p>
          <a:p>
            <a:pPr lvl="1"/>
            <a:r>
              <a:rPr lang="en-US" dirty="0"/>
              <a:t>Incorrect or inconsistent reference styles (in-text or in the references section)</a:t>
            </a:r>
          </a:p>
          <a:p>
            <a:pPr lvl="1"/>
            <a:r>
              <a:rPr lang="en-US" dirty="0"/>
              <a:t>…</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C90BFFE2-2332-4295-9410-408502B34EFB}"/>
              </a:ext>
            </a:extLst>
          </p:cNvPr>
          <p:cNvSpPr>
            <a:spLocks noGrp="1"/>
          </p:cNvSpPr>
          <p:nvPr>
            <p:ph type="sldNum" sz="quarter" idx="12"/>
          </p:nvPr>
        </p:nvSpPr>
        <p:spPr/>
        <p:txBody>
          <a:bodyPr/>
          <a:lstStyle/>
          <a:p>
            <a:fld id="{B3B7E577-0F03-4B81-87FB-40FE72C0D3CC}" type="slidenum">
              <a:rPr lang="en-US" smtClean="0"/>
              <a:t>36</a:t>
            </a:fld>
            <a:endParaRPr lang="en-US"/>
          </a:p>
        </p:txBody>
      </p:sp>
    </p:spTree>
    <p:extLst>
      <p:ext uri="{BB962C8B-B14F-4D97-AF65-F5344CB8AC3E}">
        <p14:creationId xmlns:p14="http://schemas.microsoft.com/office/powerpoint/2010/main" val="4159184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567D-66FF-42BE-A7E3-52FAFBAED2A1}"/>
              </a:ext>
            </a:extLst>
          </p:cNvPr>
          <p:cNvSpPr>
            <a:spLocks noGrp="1"/>
          </p:cNvSpPr>
          <p:nvPr>
            <p:ph type="title"/>
          </p:nvPr>
        </p:nvSpPr>
        <p:spPr/>
        <p:txBody>
          <a:bodyPr/>
          <a:lstStyle/>
          <a:p>
            <a:r>
              <a:rPr lang="en-US" dirty="0"/>
              <a:t>M3: Transitioning Slides to Paper</a:t>
            </a:r>
          </a:p>
        </p:txBody>
      </p:sp>
      <p:sp>
        <p:nvSpPr>
          <p:cNvPr id="3" name="Content Placeholder 2">
            <a:extLst>
              <a:ext uri="{FF2B5EF4-FFF2-40B4-BE49-F238E27FC236}">
                <a16:creationId xmlns:a16="http://schemas.microsoft.com/office/drawing/2014/main" id="{5B320638-B826-46A6-8A12-C98FAAAE8C2B}"/>
              </a:ext>
            </a:extLst>
          </p:cNvPr>
          <p:cNvSpPr>
            <a:spLocks noGrp="1"/>
          </p:cNvSpPr>
          <p:nvPr>
            <p:ph idx="1"/>
          </p:nvPr>
        </p:nvSpPr>
        <p:spPr/>
        <p:txBody>
          <a:bodyPr>
            <a:normAutofit fontScale="92500" lnSpcReduction="10000"/>
          </a:bodyPr>
          <a:lstStyle/>
          <a:p>
            <a:r>
              <a:rPr lang="en-US" dirty="0"/>
              <a:t>Dr. Chen’s templates provide excellent advice on paper structure. </a:t>
            </a:r>
          </a:p>
          <a:p>
            <a:pPr lvl="1"/>
            <a:r>
              <a:rPr lang="en-US" dirty="0"/>
              <a:t>Provides details (e.g., length, content, etc.) for each section. </a:t>
            </a:r>
          </a:p>
          <a:p>
            <a:pPr lvl="1"/>
            <a:endParaRPr lang="en-US" dirty="0"/>
          </a:p>
          <a:p>
            <a:r>
              <a:rPr lang="en-US" dirty="0"/>
              <a:t>My process:</a:t>
            </a:r>
          </a:p>
          <a:p>
            <a:pPr lvl="1"/>
            <a:r>
              <a:rPr lang="en-US" dirty="0"/>
              <a:t>Open blank document </a:t>
            </a:r>
            <a:r>
              <a:rPr lang="en-US" dirty="0">
                <a:sym typeface="Wingdings" panose="05000000000000000000" pitchFamily="2" charset="2"/>
              </a:rPr>
              <a:t> put in paper structure. </a:t>
            </a:r>
          </a:p>
          <a:p>
            <a:pPr lvl="2"/>
            <a:r>
              <a:rPr lang="en-US" dirty="0">
                <a:sym typeface="Wingdings" panose="05000000000000000000" pitchFamily="2" charset="2"/>
              </a:rPr>
              <a:t>Introduction, literature review, research gaps and questions… </a:t>
            </a:r>
            <a:endParaRPr lang="en-US" dirty="0"/>
          </a:p>
          <a:p>
            <a:pPr lvl="1"/>
            <a:r>
              <a:rPr lang="en-US" dirty="0"/>
              <a:t>Copy, paste, and adapt slide contents in.  </a:t>
            </a:r>
          </a:p>
          <a:p>
            <a:pPr lvl="1"/>
            <a:r>
              <a:rPr lang="en-US" dirty="0"/>
              <a:t>Smooth out writing by adding transitions between major sections. </a:t>
            </a:r>
          </a:p>
          <a:p>
            <a:pPr lvl="1"/>
            <a:r>
              <a:rPr lang="en-US" dirty="0"/>
              <a:t>Read out loud to catch errors. </a:t>
            </a:r>
          </a:p>
          <a:p>
            <a:pPr lvl="1"/>
            <a:r>
              <a:rPr lang="en-US" dirty="0"/>
              <a:t>Have peers review and provide feedback. </a:t>
            </a:r>
          </a:p>
          <a:p>
            <a:pPr lvl="1"/>
            <a:r>
              <a:rPr lang="en-US" dirty="0"/>
              <a:t>Then copy into the publication format (e.g., IEEE). </a:t>
            </a:r>
          </a:p>
          <a:p>
            <a:pPr lvl="2"/>
            <a:r>
              <a:rPr lang="en-US" dirty="0"/>
              <a:t>Closely follow their requirements. </a:t>
            </a:r>
          </a:p>
          <a:p>
            <a:pPr lvl="1"/>
            <a:endParaRPr lang="en-US" dirty="0"/>
          </a:p>
          <a:p>
            <a:endParaRPr lang="en-US" dirty="0"/>
          </a:p>
        </p:txBody>
      </p:sp>
      <p:sp>
        <p:nvSpPr>
          <p:cNvPr id="4" name="Slide Number Placeholder 3">
            <a:extLst>
              <a:ext uri="{FF2B5EF4-FFF2-40B4-BE49-F238E27FC236}">
                <a16:creationId xmlns:a16="http://schemas.microsoft.com/office/drawing/2014/main" id="{4E08B528-0608-4A00-B54E-A392EDD0939E}"/>
              </a:ext>
            </a:extLst>
          </p:cNvPr>
          <p:cNvSpPr>
            <a:spLocks noGrp="1"/>
          </p:cNvSpPr>
          <p:nvPr>
            <p:ph type="sldNum" sz="quarter" idx="12"/>
          </p:nvPr>
        </p:nvSpPr>
        <p:spPr/>
        <p:txBody>
          <a:bodyPr/>
          <a:lstStyle/>
          <a:p>
            <a:fld id="{B3B7E577-0F03-4B81-87FB-40FE72C0D3CC}" type="slidenum">
              <a:rPr lang="en-US" smtClean="0"/>
              <a:t>37</a:t>
            </a:fld>
            <a:endParaRPr lang="en-US"/>
          </a:p>
        </p:txBody>
      </p:sp>
      <p:pic>
        <p:nvPicPr>
          <p:cNvPr id="6" name="Picture 5">
            <a:extLst>
              <a:ext uri="{FF2B5EF4-FFF2-40B4-BE49-F238E27FC236}">
                <a16:creationId xmlns:a16="http://schemas.microsoft.com/office/drawing/2014/main" id="{571011AA-577E-494A-90DC-3FD5FC3FCDEB}"/>
              </a:ext>
            </a:extLst>
          </p:cNvPr>
          <p:cNvPicPr>
            <a:picLocks noChangeAspect="1"/>
          </p:cNvPicPr>
          <p:nvPr/>
        </p:nvPicPr>
        <p:blipFill>
          <a:blip r:embed="rId2"/>
          <a:stretch>
            <a:fillRect/>
          </a:stretch>
        </p:blipFill>
        <p:spPr>
          <a:xfrm>
            <a:off x="9174645" y="2152489"/>
            <a:ext cx="2626107" cy="1975628"/>
          </a:xfrm>
          <a:prstGeom prst="rect">
            <a:avLst/>
          </a:prstGeom>
        </p:spPr>
      </p:pic>
    </p:spTree>
    <p:extLst>
      <p:ext uri="{BB962C8B-B14F-4D97-AF65-F5344CB8AC3E}">
        <p14:creationId xmlns:p14="http://schemas.microsoft.com/office/powerpoint/2010/main" val="910444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241-BD34-46ED-A024-B7333677BB68}"/>
              </a:ext>
            </a:extLst>
          </p:cNvPr>
          <p:cNvSpPr>
            <a:spLocks noGrp="1"/>
          </p:cNvSpPr>
          <p:nvPr>
            <p:ph type="title"/>
          </p:nvPr>
        </p:nvSpPr>
        <p:spPr/>
        <p:txBody>
          <a:bodyPr/>
          <a:lstStyle/>
          <a:p>
            <a:r>
              <a:rPr lang="en-US" dirty="0"/>
              <a:t>M3: Interacting with Faculty for Feedback</a:t>
            </a:r>
          </a:p>
        </p:txBody>
      </p:sp>
      <p:sp>
        <p:nvSpPr>
          <p:cNvPr id="3" name="Content Placeholder 2">
            <a:extLst>
              <a:ext uri="{FF2B5EF4-FFF2-40B4-BE49-F238E27FC236}">
                <a16:creationId xmlns:a16="http://schemas.microsoft.com/office/drawing/2014/main" id="{BDA04571-10F5-49D6-99D6-934EB8FB5577}"/>
              </a:ext>
            </a:extLst>
          </p:cNvPr>
          <p:cNvSpPr>
            <a:spLocks noGrp="1"/>
          </p:cNvSpPr>
          <p:nvPr>
            <p:ph idx="1"/>
          </p:nvPr>
        </p:nvSpPr>
        <p:spPr/>
        <p:txBody>
          <a:bodyPr>
            <a:normAutofit lnSpcReduction="10000"/>
          </a:bodyPr>
          <a:lstStyle/>
          <a:p>
            <a:r>
              <a:rPr lang="en-US" b="1" dirty="0"/>
              <a:t>Common errors for papers:</a:t>
            </a:r>
          </a:p>
          <a:p>
            <a:pPr lvl="1"/>
            <a:r>
              <a:rPr lang="en-US" dirty="0"/>
              <a:t>Not following the abstract length/structure requested by Dr. Chen</a:t>
            </a:r>
          </a:p>
          <a:p>
            <a:pPr lvl="1"/>
            <a:r>
              <a:rPr lang="en-US" dirty="0"/>
              <a:t>Inconsistent formatting of text/sections/spacing</a:t>
            </a:r>
          </a:p>
          <a:p>
            <a:pPr lvl="1"/>
            <a:r>
              <a:rPr lang="en-US" dirty="0"/>
              <a:t>Not tightly linking and describing each figure and table to the surrounding text</a:t>
            </a:r>
          </a:p>
          <a:p>
            <a:pPr lvl="1"/>
            <a:r>
              <a:rPr lang="en-US" dirty="0"/>
              <a:t>Transitions between major sections of lit review are missing</a:t>
            </a:r>
          </a:p>
          <a:p>
            <a:pPr lvl="2"/>
            <a:r>
              <a:rPr lang="en-US" dirty="0"/>
              <a:t>Between domain to domain review – why?</a:t>
            </a:r>
          </a:p>
          <a:p>
            <a:pPr lvl="2"/>
            <a:r>
              <a:rPr lang="en-US" dirty="0"/>
              <a:t>Between domain to method review – why? What data/method characteristics?</a:t>
            </a:r>
          </a:p>
          <a:p>
            <a:pPr lvl="1"/>
            <a:r>
              <a:rPr lang="en-US" dirty="0"/>
              <a:t>Research gaps and questions not consistent with the transitions between lit review.</a:t>
            </a:r>
          </a:p>
          <a:p>
            <a:pPr lvl="1"/>
            <a:r>
              <a:rPr lang="en-US" dirty="0"/>
              <a:t>Incorrect proportions of content (e.g., too much case study, not enough experiment)</a:t>
            </a:r>
          </a:p>
          <a:p>
            <a:pPr lvl="1"/>
            <a:r>
              <a:rPr lang="en-US" dirty="0"/>
              <a:t>Inconsistent use of terminology </a:t>
            </a:r>
          </a:p>
          <a:p>
            <a:pPr lvl="1"/>
            <a:r>
              <a:rPr lang="en-US" dirty="0"/>
              <a:t>Figure/table sizes/fonts inconsistently labeled or sized</a:t>
            </a:r>
          </a:p>
          <a:p>
            <a:pPr lvl="1"/>
            <a:r>
              <a:rPr lang="en-US" dirty="0"/>
              <a:t>…</a:t>
            </a:r>
          </a:p>
        </p:txBody>
      </p:sp>
      <p:sp>
        <p:nvSpPr>
          <p:cNvPr id="4" name="Slide Number Placeholder 3">
            <a:extLst>
              <a:ext uri="{FF2B5EF4-FFF2-40B4-BE49-F238E27FC236}">
                <a16:creationId xmlns:a16="http://schemas.microsoft.com/office/drawing/2014/main" id="{7D331486-6668-46DD-A6F4-B7996C2B26E5}"/>
              </a:ext>
            </a:extLst>
          </p:cNvPr>
          <p:cNvSpPr>
            <a:spLocks noGrp="1"/>
          </p:cNvSpPr>
          <p:nvPr>
            <p:ph type="sldNum" sz="quarter" idx="12"/>
          </p:nvPr>
        </p:nvSpPr>
        <p:spPr/>
        <p:txBody>
          <a:bodyPr/>
          <a:lstStyle/>
          <a:p>
            <a:fld id="{B3B7E577-0F03-4B81-87FB-40FE72C0D3CC}" type="slidenum">
              <a:rPr lang="en-US" smtClean="0"/>
              <a:t>38</a:t>
            </a:fld>
            <a:endParaRPr lang="en-US"/>
          </a:p>
        </p:txBody>
      </p:sp>
    </p:spTree>
    <p:extLst>
      <p:ext uri="{BB962C8B-B14F-4D97-AF65-F5344CB8AC3E}">
        <p14:creationId xmlns:p14="http://schemas.microsoft.com/office/powerpoint/2010/main" val="4125820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7F4C-D8F5-4F74-9569-DBC5C52FB3AA}"/>
              </a:ext>
            </a:extLst>
          </p:cNvPr>
          <p:cNvSpPr>
            <a:spLocks noGrp="1"/>
          </p:cNvSpPr>
          <p:nvPr>
            <p:ph type="title"/>
          </p:nvPr>
        </p:nvSpPr>
        <p:spPr/>
        <p:txBody>
          <a:bodyPr/>
          <a:lstStyle/>
          <a:p>
            <a:r>
              <a:rPr lang="en-US" dirty="0"/>
              <a:t>M3: Interacting with Faculty for Feedback</a:t>
            </a:r>
          </a:p>
        </p:txBody>
      </p:sp>
      <p:sp>
        <p:nvSpPr>
          <p:cNvPr id="3" name="Content Placeholder 2">
            <a:extLst>
              <a:ext uri="{FF2B5EF4-FFF2-40B4-BE49-F238E27FC236}">
                <a16:creationId xmlns:a16="http://schemas.microsoft.com/office/drawing/2014/main" id="{EA17BFFE-5AAD-4E2D-82A6-8981AD5C3E58}"/>
              </a:ext>
            </a:extLst>
          </p:cNvPr>
          <p:cNvSpPr>
            <a:spLocks noGrp="1"/>
          </p:cNvSpPr>
          <p:nvPr>
            <p:ph idx="1"/>
          </p:nvPr>
        </p:nvSpPr>
        <p:spPr/>
        <p:txBody>
          <a:bodyPr>
            <a:normAutofit lnSpcReduction="10000"/>
          </a:bodyPr>
          <a:lstStyle/>
          <a:p>
            <a:r>
              <a:rPr lang="en-US" dirty="0"/>
              <a:t>Slides and papers should be carefully proofread </a:t>
            </a:r>
            <a:r>
              <a:rPr lang="en-US" b="1" u="sng" dirty="0"/>
              <a:t>before</a:t>
            </a:r>
            <a:r>
              <a:rPr lang="en-US" dirty="0"/>
              <a:t> providing to your faculty mentor.</a:t>
            </a:r>
          </a:p>
          <a:p>
            <a:pPr lvl="1"/>
            <a:endParaRPr lang="en-US" dirty="0"/>
          </a:p>
          <a:p>
            <a:r>
              <a:rPr lang="en-US" dirty="0"/>
              <a:t>Common mistakes students make when interacting with faculty:</a:t>
            </a:r>
          </a:p>
          <a:p>
            <a:pPr lvl="1"/>
            <a:r>
              <a:rPr lang="en-US" dirty="0"/>
              <a:t>Expecting the faculty to tell the students “exactly what to do and how to do it”</a:t>
            </a:r>
          </a:p>
          <a:p>
            <a:pPr lvl="1"/>
            <a:r>
              <a:rPr lang="en-US" dirty="0"/>
              <a:t>Expecting the faculty to do it for you</a:t>
            </a:r>
          </a:p>
          <a:p>
            <a:pPr lvl="1"/>
            <a:r>
              <a:rPr lang="en-US" dirty="0"/>
              <a:t>Not responding to faculty emails professionally – respond quickly, sign your emails, and do not treat email like text messages. </a:t>
            </a:r>
          </a:p>
          <a:p>
            <a:pPr lvl="1"/>
            <a:r>
              <a:rPr lang="en-US" dirty="0"/>
              <a:t>Not keeping faculty up-to-date of progress, roadblocks, or if you are working with them.</a:t>
            </a:r>
          </a:p>
          <a:p>
            <a:pPr lvl="1"/>
            <a:r>
              <a:rPr lang="en-US" dirty="0"/>
              <a:t>Expecting the faculty to stay up late with you the night before presentations</a:t>
            </a:r>
          </a:p>
          <a:p>
            <a:pPr lvl="1"/>
            <a:r>
              <a:rPr lang="en-US" dirty="0"/>
              <a:t>Not giving enough lead time for faculty to review (need to provide one week, minimum)</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292B5DE1-F352-4610-81F0-8B49F89A4AE4}"/>
              </a:ext>
            </a:extLst>
          </p:cNvPr>
          <p:cNvSpPr>
            <a:spLocks noGrp="1"/>
          </p:cNvSpPr>
          <p:nvPr>
            <p:ph type="sldNum" sz="quarter" idx="12"/>
          </p:nvPr>
        </p:nvSpPr>
        <p:spPr/>
        <p:txBody>
          <a:bodyPr/>
          <a:lstStyle/>
          <a:p>
            <a:fld id="{B3B7E577-0F03-4B81-87FB-40FE72C0D3CC}" type="slidenum">
              <a:rPr lang="en-US" smtClean="0"/>
              <a:t>39</a:t>
            </a:fld>
            <a:endParaRPr lang="en-US"/>
          </a:p>
        </p:txBody>
      </p:sp>
    </p:spTree>
    <p:extLst>
      <p:ext uri="{BB962C8B-B14F-4D97-AF65-F5344CB8AC3E}">
        <p14:creationId xmlns:p14="http://schemas.microsoft.com/office/powerpoint/2010/main" val="157528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B2A3-808C-436C-883B-164F66891ED8}"/>
              </a:ext>
            </a:extLst>
          </p:cNvPr>
          <p:cNvSpPr>
            <a:spLocks noGrp="1"/>
          </p:cNvSpPr>
          <p:nvPr>
            <p:ph type="title"/>
          </p:nvPr>
        </p:nvSpPr>
        <p:spPr/>
        <p:txBody>
          <a:bodyPr/>
          <a:lstStyle/>
          <a:p>
            <a:r>
              <a:rPr lang="en-US" dirty="0" err="1"/>
              <a:t>Bootcamp</a:t>
            </a:r>
            <a:r>
              <a:rPr lang="en-US" dirty="0"/>
              <a:t> Modules</a:t>
            </a:r>
          </a:p>
        </p:txBody>
      </p:sp>
      <p:sp>
        <p:nvSpPr>
          <p:cNvPr id="3" name="Content Placeholder 2">
            <a:extLst>
              <a:ext uri="{FF2B5EF4-FFF2-40B4-BE49-F238E27FC236}">
                <a16:creationId xmlns:a16="http://schemas.microsoft.com/office/drawing/2014/main" id="{0030D30B-BB3A-40BB-A13A-C00FAC9CB20F}"/>
              </a:ext>
            </a:extLst>
          </p:cNvPr>
          <p:cNvSpPr>
            <a:spLocks noGrp="1"/>
          </p:cNvSpPr>
          <p:nvPr>
            <p:ph idx="1"/>
          </p:nvPr>
        </p:nvSpPr>
        <p:spPr/>
        <p:txBody>
          <a:bodyPr/>
          <a:lstStyle/>
          <a:p>
            <a:r>
              <a:rPr lang="en-US" b="1" dirty="0"/>
              <a:t>Module 1: Background and Importance of Research</a:t>
            </a:r>
          </a:p>
          <a:p>
            <a:pPr lvl="1"/>
            <a:endParaRPr lang="en-US" b="1" dirty="0"/>
          </a:p>
          <a:p>
            <a:r>
              <a:rPr lang="en-US" b="1" dirty="0"/>
              <a:t>Module 2: Conducting AI-enabled Analytics Research</a:t>
            </a:r>
          </a:p>
          <a:p>
            <a:pPr lvl="1"/>
            <a:endParaRPr lang="en-US" b="1" dirty="0"/>
          </a:p>
          <a:p>
            <a:r>
              <a:rPr lang="en-US" b="1" dirty="0"/>
              <a:t>Module 3: Progression and Presentation</a:t>
            </a:r>
          </a:p>
          <a:p>
            <a:pPr lvl="1"/>
            <a:endParaRPr lang="en-US" b="1" dirty="0"/>
          </a:p>
          <a:p>
            <a:r>
              <a:rPr lang="en-US" b="1" dirty="0"/>
              <a:t>Conclusion and Wrap-up</a:t>
            </a:r>
          </a:p>
        </p:txBody>
      </p:sp>
      <p:sp>
        <p:nvSpPr>
          <p:cNvPr id="4" name="Slide Number Placeholder 3">
            <a:extLst>
              <a:ext uri="{FF2B5EF4-FFF2-40B4-BE49-F238E27FC236}">
                <a16:creationId xmlns:a16="http://schemas.microsoft.com/office/drawing/2014/main" id="{DE145C44-F0E5-4C72-9A77-4F46249F7CD1}"/>
              </a:ext>
            </a:extLst>
          </p:cNvPr>
          <p:cNvSpPr>
            <a:spLocks noGrp="1"/>
          </p:cNvSpPr>
          <p:nvPr>
            <p:ph type="sldNum" sz="quarter" idx="12"/>
          </p:nvPr>
        </p:nvSpPr>
        <p:spPr/>
        <p:txBody>
          <a:bodyPr/>
          <a:lstStyle/>
          <a:p>
            <a:fld id="{B3B7E577-0F03-4B81-87FB-40FE72C0D3CC}" type="slidenum">
              <a:rPr lang="en-US" smtClean="0"/>
              <a:t>4</a:t>
            </a:fld>
            <a:endParaRPr lang="en-US"/>
          </a:p>
        </p:txBody>
      </p:sp>
    </p:spTree>
    <p:extLst>
      <p:ext uri="{BB962C8B-B14F-4D97-AF65-F5344CB8AC3E}">
        <p14:creationId xmlns:p14="http://schemas.microsoft.com/office/powerpoint/2010/main" val="2010350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220F-403F-4901-B209-F312B6B1AE6F}"/>
              </a:ext>
            </a:extLst>
          </p:cNvPr>
          <p:cNvSpPr>
            <a:spLocks noGrp="1"/>
          </p:cNvSpPr>
          <p:nvPr>
            <p:ph type="title"/>
          </p:nvPr>
        </p:nvSpPr>
        <p:spPr/>
        <p:txBody>
          <a:bodyPr/>
          <a:lstStyle/>
          <a:p>
            <a:r>
              <a:rPr lang="en-US" dirty="0"/>
              <a:t>M3: Writing Tips and Tricks</a:t>
            </a:r>
          </a:p>
        </p:txBody>
      </p:sp>
      <p:sp>
        <p:nvSpPr>
          <p:cNvPr id="3" name="Content Placeholder 2">
            <a:extLst>
              <a:ext uri="{FF2B5EF4-FFF2-40B4-BE49-F238E27FC236}">
                <a16:creationId xmlns:a16="http://schemas.microsoft.com/office/drawing/2014/main" id="{E9BBE9FF-E453-4964-8BE2-18C650A752FB}"/>
              </a:ext>
            </a:extLst>
          </p:cNvPr>
          <p:cNvSpPr>
            <a:spLocks noGrp="1"/>
          </p:cNvSpPr>
          <p:nvPr>
            <p:ph idx="1"/>
          </p:nvPr>
        </p:nvSpPr>
        <p:spPr/>
        <p:txBody>
          <a:bodyPr>
            <a:normAutofit fontScale="92500" lnSpcReduction="10000"/>
          </a:bodyPr>
          <a:lstStyle/>
          <a:p>
            <a:r>
              <a:rPr lang="en-US" dirty="0"/>
              <a:t>Writing plays an important role in one’s career </a:t>
            </a:r>
            <a:r>
              <a:rPr lang="en-US" dirty="0">
                <a:sym typeface="Wingdings" panose="05000000000000000000" pitchFamily="2" charset="2"/>
              </a:rPr>
              <a:t> requires focus and effort. </a:t>
            </a:r>
            <a:endParaRPr lang="en-US" dirty="0"/>
          </a:p>
          <a:p>
            <a:pPr lvl="1"/>
            <a:r>
              <a:rPr lang="en-US" dirty="0"/>
              <a:t>Technical writing should be “precise and concise” and “short and sweet”</a:t>
            </a:r>
          </a:p>
          <a:p>
            <a:pPr lvl="1"/>
            <a:endParaRPr lang="en-US" dirty="0"/>
          </a:p>
          <a:p>
            <a:r>
              <a:rPr lang="en-US" b="1" dirty="0"/>
              <a:t>COGU: </a:t>
            </a:r>
            <a:r>
              <a:rPr lang="en-US" dirty="0"/>
              <a:t>Clarity, Organization, Grammar, Usage</a:t>
            </a:r>
          </a:p>
          <a:p>
            <a:pPr lvl="1"/>
            <a:r>
              <a:rPr lang="en-US" dirty="0"/>
              <a:t>Domestic speakers often struggle with </a:t>
            </a:r>
            <a:r>
              <a:rPr lang="en-US" b="1" dirty="0"/>
              <a:t>Clarity </a:t>
            </a:r>
            <a:r>
              <a:rPr lang="en-US" dirty="0"/>
              <a:t>(vague, non-specific terms, overuse of pronouns, colloquial) and </a:t>
            </a:r>
            <a:r>
              <a:rPr lang="en-US" b="1" dirty="0"/>
              <a:t>Organization</a:t>
            </a:r>
            <a:r>
              <a:rPr lang="en-US" dirty="0"/>
              <a:t> (inventing their own style, inconsistencies)</a:t>
            </a:r>
          </a:p>
          <a:p>
            <a:pPr lvl="1"/>
            <a:r>
              <a:rPr lang="en-US" dirty="0"/>
              <a:t>International speakers often struggle with </a:t>
            </a:r>
            <a:r>
              <a:rPr lang="en-US" b="1" dirty="0"/>
              <a:t>Grammar</a:t>
            </a:r>
            <a:r>
              <a:rPr lang="en-US" dirty="0"/>
              <a:t> (e.g., split infinitives, adjectival phrases, etc.) and </a:t>
            </a:r>
            <a:r>
              <a:rPr lang="en-US" b="1" dirty="0"/>
              <a:t>Usage</a:t>
            </a:r>
            <a:r>
              <a:rPr lang="en-US" dirty="0"/>
              <a:t> (overusing or misusing terms)</a:t>
            </a:r>
          </a:p>
          <a:p>
            <a:pPr lvl="1"/>
            <a:endParaRPr lang="en-US" dirty="0"/>
          </a:p>
          <a:p>
            <a:r>
              <a:rPr lang="en-US" b="1" dirty="0"/>
              <a:t>Good tools: </a:t>
            </a:r>
          </a:p>
          <a:p>
            <a:pPr lvl="1"/>
            <a:r>
              <a:rPr lang="en-US" b="1" dirty="0"/>
              <a:t>Writing quality:</a:t>
            </a:r>
            <a:r>
              <a:rPr lang="en-US" dirty="0"/>
              <a:t> Grammarly, </a:t>
            </a:r>
            <a:r>
              <a:rPr lang="en-US" dirty="0" err="1"/>
              <a:t>Writefull</a:t>
            </a:r>
            <a:r>
              <a:rPr lang="en-US" dirty="0"/>
              <a:t>, </a:t>
            </a:r>
            <a:r>
              <a:rPr lang="en-US" dirty="0" err="1"/>
              <a:t>ProWritingAid</a:t>
            </a:r>
            <a:r>
              <a:rPr lang="en-US" dirty="0"/>
              <a:t>, The Writer’s Diet</a:t>
            </a:r>
          </a:p>
          <a:p>
            <a:pPr lvl="1"/>
            <a:r>
              <a:rPr lang="en-US" b="1" dirty="0"/>
              <a:t>Productivity:</a:t>
            </a:r>
            <a:r>
              <a:rPr lang="en-US" dirty="0"/>
              <a:t> </a:t>
            </a:r>
            <a:r>
              <a:rPr lang="en-US" dirty="0" err="1"/>
              <a:t>RescueTime</a:t>
            </a:r>
            <a:r>
              <a:rPr lang="en-US" dirty="0"/>
              <a:t>, pomodoro, planner</a:t>
            </a:r>
          </a:p>
          <a:p>
            <a:endParaRPr lang="en-US" dirty="0"/>
          </a:p>
          <a:p>
            <a:endParaRPr lang="en-US" dirty="0"/>
          </a:p>
        </p:txBody>
      </p:sp>
      <p:sp>
        <p:nvSpPr>
          <p:cNvPr id="4" name="Slide Number Placeholder 3">
            <a:extLst>
              <a:ext uri="{FF2B5EF4-FFF2-40B4-BE49-F238E27FC236}">
                <a16:creationId xmlns:a16="http://schemas.microsoft.com/office/drawing/2014/main" id="{C97BA945-11D8-4F93-A6AD-D5E0010528DC}"/>
              </a:ext>
            </a:extLst>
          </p:cNvPr>
          <p:cNvSpPr>
            <a:spLocks noGrp="1"/>
          </p:cNvSpPr>
          <p:nvPr>
            <p:ph type="sldNum" sz="quarter" idx="12"/>
          </p:nvPr>
        </p:nvSpPr>
        <p:spPr/>
        <p:txBody>
          <a:bodyPr/>
          <a:lstStyle/>
          <a:p>
            <a:fld id="{B3B7E577-0F03-4B81-87FB-40FE72C0D3CC}" type="slidenum">
              <a:rPr lang="en-US" smtClean="0"/>
              <a:t>40</a:t>
            </a:fld>
            <a:endParaRPr lang="en-US"/>
          </a:p>
        </p:txBody>
      </p:sp>
    </p:spTree>
    <p:extLst>
      <p:ext uri="{BB962C8B-B14F-4D97-AF65-F5344CB8AC3E}">
        <p14:creationId xmlns:p14="http://schemas.microsoft.com/office/powerpoint/2010/main" val="3077735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BAB4-0DD2-48E6-AFF2-27A4FC35F148}"/>
              </a:ext>
            </a:extLst>
          </p:cNvPr>
          <p:cNvSpPr>
            <a:spLocks noGrp="1"/>
          </p:cNvSpPr>
          <p:nvPr>
            <p:ph type="title"/>
          </p:nvPr>
        </p:nvSpPr>
        <p:spPr/>
        <p:txBody>
          <a:bodyPr/>
          <a:lstStyle/>
          <a:p>
            <a:r>
              <a:rPr lang="en-US" dirty="0"/>
              <a:t>M3: Writing Tips and Tricks</a:t>
            </a:r>
          </a:p>
        </p:txBody>
      </p:sp>
      <p:sp>
        <p:nvSpPr>
          <p:cNvPr id="3" name="Content Placeholder 2">
            <a:extLst>
              <a:ext uri="{FF2B5EF4-FFF2-40B4-BE49-F238E27FC236}">
                <a16:creationId xmlns:a16="http://schemas.microsoft.com/office/drawing/2014/main" id="{F2473426-8C2F-4284-968C-EA74A808C5D2}"/>
              </a:ext>
            </a:extLst>
          </p:cNvPr>
          <p:cNvSpPr>
            <a:spLocks noGrp="1"/>
          </p:cNvSpPr>
          <p:nvPr>
            <p:ph idx="1"/>
          </p:nvPr>
        </p:nvSpPr>
        <p:spPr>
          <a:xfrm>
            <a:off x="838200" y="1825625"/>
            <a:ext cx="5127594" cy="4351338"/>
          </a:xfrm>
        </p:spPr>
        <p:txBody>
          <a:bodyPr>
            <a:normAutofit fontScale="92500" lnSpcReduction="10000"/>
          </a:bodyPr>
          <a:lstStyle/>
          <a:p>
            <a:r>
              <a:rPr lang="en-US" dirty="0"/>
              <a:t>Omit needless words. </a:t>
            </a:r>
          </a:p>
          <a:p>
            <a:r>
              <a:rPr lang="en-US" dirty="0"/>
              <a:t>Write everyday. </a:t>
            </a:r>
          </a:p>
          <a:p>
            <a:r>
              <a:rPr lang="en-US" dirty="0"/>
              <a:t>Read your writing out loud. </a:t>
            </a:r>
          </a:p>
          <a:p>
            <a:r>
              <a:rPr lang="en-US" dirty="0"/>
              <a:t>Do I really need this word/sentence here or at all?</a:t>
            </a:r>
          </a:p>
          <a:p>
            <a:r>
              <a:rPr lang="en-US" dirty="0"/>
              <a:t>Each sentence/paragraph needs to convey one thought. </a:t>
            </a:r>
          </a:p>
          <a:p>
            <a:r>
              <a:rPr lang="en-US" dirty="0"/>
              <a:t>Read good, systematic writing (e.g., past AI Lab papers, WSJ/NYT/WP). </a:t>
            </a:r>
          </a:p>
          <a:p>
            <a:r>
              <a:rPr lang="en-US" dirty="0"/>
              <a:t>Get feedback early and often. </a:t>
            </a:r>
          </a:p>
        </p:txBody>
      </p:sp>
      <p:sp>
        <p:nvSpPr>
          <p:cNvPr id="4" name="Slide Number Placeholder 3">
            <a:extLst>
              <a:ext uri="{FF2B5EF4-FFF2-40B4-BE49-F238E27FC236}">
                <a16:creationId xmlns:a16="http://schemas.microsoft.com/office/drawing/2014/main" id="{C195A53C-EAFC-4117-9E97-B77A2E863AE8}"/>
              </a:ext>
            </a:extLst>
          </p:cNvPr>
          <p:cNvSpPr>
            <a:spLocks noGrp="1"/>
          </p:cNvSpPr>
          <p:nvPr>
            <p:ph type="sldNum" sz="quarter" idx="12"/>
          </p:nvPr>
        </p:nvSpPr>
        <p:spPr/>
        <p:txBody>
          <a:bodyPr/>
          <a:lstStyle/>
          <a:p>
            <a:fld id="{B3B7E577-0F03-4B81-87FB-40FE72C0D3CC}" type="slidenum">
              <a:rPr lang="en-US" smtClean="0"/>
              <a:t>41</a:t>
            </a:fld>
            <a:endParaRPr lang="en-US"/>
          </a:p>
        </p:txBody>
      </p:sp>
      <p:pic>
        <p:nvPicPr>
          <p:cNvPr id="5" name="Picture 4">
            <a:extLst>
              <a:ext uri="{FF2B5EF4-FFF2-40B4-BE49-F238E27FC236}">
                <a16:creationId xmlns:a16="http://schemas.microsoft.com/office/drawing/2014/main" id="{F8A394AB-CEDC-44BA-8D0A-5616B1C8F4FD}"/>
              </a:ext>
            </a:extLst>
          </p:cNvPr>
          <p:cNvPicPr>
            <a:picLocks noChangeAspect="1"/>
          </p:cNvPicPr>
          <p:nvPr/>
        </p:nvPicPr>
        <p:blipFill>
          <a:blip r:embed="rId2"/>
          <a:stretch>
            <a:fillRect/>
          </a:stretch>
        </p:blipFill>
        <p:spPr>
          <a:xfrm>
            <a:off x="9581591" y="1213676"/>
            <a:ext cx="2359038" cy="3737016"/>
          </a:xfrm>
          <a:prstGeom prst="rect">
            <a:avLst/>
          </a:prstGeom>
        </p:spPr>
      </p:pic>
      <p:sp>
        <p:nvSpPr>
          <p:cNvPr id="6" name="TextBox 5">
            <a:extLst>
              <a:ext uri="{FF2B5EF4-FFF2-40B4-BE49-F238E27FC236}">
                <a16:creationId xmlns:a16="http://schemas.microsoft.com/office/drawing/2014/main" id="{662BA7C0-9E2E-4D41-8E4B-17F27F6A5E5F}"/>
              </a:ext>
            </a:extLst>
          </p:cNvPr>
          <p:cNvSpPr txBox="1"/>
          <p:nvPr/>
        </p:nvSpPr>
        <p:spPr>
          <a:xfrm>
            <a:off x="8434225" y="4950692"/>
            <a:ext cx="2386102" cy="369332"/>
          </a:xfrm>
          <a:prstGeom prst="rect">
            <a:avLst/>
          </a:prstGeom>
          <a:noFill/>
        </p:spPr>
        <p:txBody>
          <a:bodyPr wrap="none" rtlCol="0">
            <a:spAutoFit/>
          </a:bodyPr>
          <a:lstStyle/>
          <a:p>
            <a:r>
              <a:rPr lang="en-US" b="1" dirty="0"/>
              <a:t>Figure Credits: Amazon</a:t>
            </a:r>
          </a:p>
        </p:txBody>
      </p:sp>
      <p:pic>
        <p:nvPicPr>
          <p:cNvPr id="1026" name="Picture 2">
            <a:extLst>
              <a:ext uri="{FF2B5EF4-FFF2-40B4-BE49-F238E27FC236}">
                <a16:creationId xmlns:a16="http://schemas.microsoft.com/office/drawing/2014/main" id="{89671D88-B874-400D-B7D7-A574687BDA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828"/>
          <a:stretch/>
        </p:blipFill>
        <p:spPr bwMode="auto">
          <a:xfrm>
            <a:off x="6764789" y="1260283"/>
            <a:ext cx="2654421" cy="369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77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6046-84D8-4A0D-8FC0-E300DF62BE8D}"/>
              </a:ext>
            </a:extLst>
          </p:cNvPr>
          <p:cNvSpPr>
            <a:spLocks noGrp="1"/>
          </p:cNvSpPr>
          <p:nvPr>
            <p:ph type="title"/>
          </p:nvPr>
        </p:nvSpPr>
        <p:spPr/>
        <p:txBody>
          <a:bodyPr/>
          <a:lstStyle/>
          <a:p>
            <a:r>
              <a:rPr lang="en-US" dirty="0"/>
              <a:t>M3: Research Considerations – Managing Meetings</a:t>
            </a:r>
          </a:p>
        </p:txBody>
      </p:sp>
      <p:sp>
        <p:nvSpPr>
          <p:cNvPr id="3" name="Content Placeholder 2">
            <a:extLst>
              <a:ext uri="{FF2B5EF4-FFF2-40B4-BE49-F238E27FC236}">
                <a16:creationId xmlns:a16="http://schemas.microsoft.com/office/drawing/2014/main" id="{9B208DE1-9956-4365-B07D-13059F26D55B}"/>
              </a:ext>
            </a:extLst>
          </p:cNvPr>
          <p:cNvSpPr>
            <a:spLocks noGrp="1"/>
          </p:cNvSpPr>
          <p:nvPr>
            <p:ph idx="1"/>
          </p:nvPr>
        </p:nvSpPr>
        <p:spPr/>
        <p:txBody>
          <a:bodyPr>
            <a:normAutofit fontScale="85000" lnSpcReduction="20000"/>
          </a:bodyPr>
          <a:lstStyle/>
          <a:p>
            <a:r>
              <a:rPr lang="en-US" dirty="0"/>
              <a:t>Regular meetings with your advisor/faculty are critical. </a:t>
            </a:r>
          </a:p>
          <a:p>
            <a:pPr lvl="1"/>
            <a:endParaRPr lang="en-US" dirty="0"/>
          </a:p>
          <a:p>
            <a:r>
              <a:rPr lang="en-US" dirty="0"/>
              <a:t>Research meetings with your faculty are synchronization meetings, not “brainstorming” or overly detailed technical meetings. </a:t>
            </a:r>
          </a:p>
          <a:p>
            <a:pPr lvl="1"/>
            <a:r>
              <a:rPr lang="en-US" dirty="0"/>
              <a:t>Make sure you are on track. </a:t>
            </a:r>
          </a:p>
          <a:p>
            <a:pPr lvl="1"/>
            <a:endParaRPr lang="en-US" dirty="0"/>
          </a:p>
          <a:p>
            <a:r>
              <a:rPr lang="en-US" dirty="0"/>
              <a:t>Prepare your update the night before. </a:t>
            </a:r>
          </a:p>
          <a:p>
            <a:pPr lvl="1"/>
            <a:r>
              <a:rPr lang="en-US" dirty="0"/>
              <a:t>What you have been working on since last update. </a:t>
            </a:r>
          </a:p>
          <a:p>
            <a:pPr lvl="1"/>
            <a:r>
              <a:rPr lang="en-US" dirty="0"/>
              <a:t>Provide any intermediate updates to let your advisor know your status.</a:t>
            </a:r>
          </a:p>
          <a:p>
            <a:pPr lvl="1"/>
            <a:r>
              <a:rPr lang="en-US" dirty="0"/>
              <a:t>Any specific questions that you cannot figure out at all. </a:t>
            </a:r>
          </a:p>
          <a:p>
            <a:pPr lvl="1"/>
            <a:r>
              <a:rPr lang="en-US" dirty="0"/>
              <a:t>What you intend to do next. </a:t>
            </a:r>
          </a:p>
          <a:p>
            <a:pPr lvl="1"/>
            <a:r>
              <a:rPr lang="en-US" dirty="0"/>
              <a:t>What your timeline is moving forward. </a:t>
            </a:r>
          </a:p>
          <a:p>
            <a:pPr lvl="1"/>
            <a:r>
              <a:rPr lang="en-US" dirty="0"/>
              <a:t>Stay focused when delivering your update. </a:t>
            </a:r>
          </a:p>
          <a:p>
            <a:pPr lvl="1"/>
            <a:r>
              <a:rPr lang="en-US" dirty="0"/>
              <a:t>Don’t talk about classes or anything unrelated to research/lab work</a:t>
            </a:r>
          </a:p>
          <a:p>
            <a:pPr lvl="1"/>
            <a:endParaRPr lang="en-US" dirty="0"/>
          </a:p>
          <a:p>
            <a:endParaRPr lang="en-US" dirty="0"/>
          </a:p>
        </p:txBody>
      </p:sp>
      <p:sp>
        <p:nvSpPr>
          <p:cNvPr id="4" name="Slide Number Placeholder 3">
            <a:extLst>
              <a:ext uri="{FF2B5EF4-FFF2-40B4-BE49-F238E27FC236}">
                <a16:creationId xmlns:a16="http://schemas.microsoft.com/office/drawing/2014/main" id="{BA638E8E-9125-4DF5-91AA-F3A554E8CA7C}"/>
              </a:ext>
            </a:extLst>
          </p:cNvPr>
          <p:cNvSpPr>
            <a:spLocks noGrp="1"/>
          </p:cNvSpPr>
          <p:nvPr>
            <p:ph type="sldNum" sz="quarter" idx="12"/>
          </p:nvPr>
        </p:nvSpPr>
        <p:spPr/>
        <p:txBody>
          <a:bodyPr/>
          <a:lstStyle/>
          <a:p>
            <a:fld id="{B3B7E577-0F03-4B81-87FB-40FE72C0D3CC}" type="slidenum">
              <a:rPr lang="en-US" smtClean="0"/>
              <a:t>42</a:t>
            </a:fld>
            <a:endParaRPr lang="en-US"/>
          </a:p>
        </p:txBody>
      </p:sp>
    </p:spTree>
    <p:extLst>
      <p:ext uri="{BB962C8B-B14F-4D97-AF65-F5344CB8AC3E}">
        <p14:creationId xmlns:p14="http://schemas.microsoft.com/office/powerpoint/2010/main" val="260855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2C42-CD83-44EE-95EB-533E6181D1AB}"/>
              </a:ext>
            </a:extLst>
          </p:cNvPr>
          <p:cNvSpPr>
            <a:spLocks noGrp="1"/>
          </p:cNvSpPr>
          <p:nvPr>
            <p:ph type="title"/>
          </p:nvPr>
        </p:nvSpPr>
        <p:spPr/>
        <p:txBody>
          <a:bodyPr/>
          <a:lstStyle/>
          <a:p>
            <a:r>
              <a:rPr lang="en-US" dirty="0"/>
              <a:t>M3: Research Considerations – Maintaining Operational Research Productivity</a:t>
            </a:r>
          </a:p>
        </p:txBody>
      </p:sp>
      <p:sp>
        <p:nvSpPr>
          <p:cNvPr id="3" name="Content Placeholder 2">
            <a:extLst>
              <a:ext uri="{FF2B5EF4-FFF2-40B4-BE49-F238E27FC236}">
                <a16:creationId xmlns:a16="http://schemas.microsoft.com/office/drawing/2014/main" id="{9B98F7DB-EFFD-44BF-8380-7DCAF8076D16}"/>
              </a:ext>
            </a:extLst>
          </p:cNvPr>
          <p:cNvSpPr>
            <a:spLocks noGrp="1"/>
          </p:cNvSpPr>
          <p:nvPr>
            <p:ph idx="1"/>
          </p:nvPr>
        </p:nvSpPr>
        <p:spPr/>
        <p:txBody>
          <a:bodyPr>
            <a:normAutofit fontScale="92500" lnSpcReduction="10000"/>
          </a:bodyPr>
          <a:lstStyle/>
          <a:p>
            <a:r>
              <a:rPr lang="en-US" dirty="0"/>
              <a:t>Documenting your research is essential to maintaining good research progress. </a:t>
            </a:r>
          </a:p>
          <a:p>
            <a:pPr lvl="1"/>
            <a:endParaRPr lang="en-US" dirty="0"/>
          </a:p>
          <a:p>
            <a:r>
              <a:rPr lang="en-US" dirty="0"/>
              <a:t>Common mechanisms include:</a:t>
            </a:r>
          </a:p>
          <a:p>
            <a:pPr lvl="1"/>
            <a:r>
              <a:rPr lang="en-US" b="1" dirty="0"/>
              <a:t>IDE’s and Package Management: </a:t>
            </a:r>
            <a:r>
              <a:rPr lang="en-US" dirty="0"/>
              <a:t>PyCharm, </a:t>
            </a:r>
            <a:r>
              <a:rPr lang="en-US" dirty="0" err="1"/>
              <a:t>Jupyter</a:t>
            </a:r>
            <a:r>
              <a:rPr lang="en-US" dirty="0"/>
              <a:t>, Anaconda Navigator</a:t>
            </a:r>
            <a:endParaRPr lang="en-US" b="1" dirty="0"/>
          </a:p>
          <a:p>
            <a:pPr lvl="1"/>
            <a:r>
              <a:rPr lang="en-US" b="1" dirty="0"/>
              <a:t>Code repositories:</a:t>
            </a:r>
            <a:r>
              <a:rPr lang="en-US" dirty="0"/>
              <a:t> GitHub, Stack Overflow</a:t>
            </a:r>
          </a:p>
          <a:p>
            <a:pPr lvl="1"/>
            <a:r>
              <a:rPr lang="en-US" b="1" dirty="0"/>
              <a:t>Communication Software:</a:t>
            </a:r>
            <a:r>
              <a:rPr lang="en-US" dirty="0"/>
              <a:t> Slack, Zoom, Skype, Teams, Outlook</a:t>
            </a:r>
          </a:p>
          <a:p>
            <a:pPr lvl="1"/>
            <a:r>
              <a:rPr lang="en-US" b="1" dirty="0"/>
              <a:t>Citation Management: </a:t>
            </a:r>
            <a:r>
              <a:rPr lang="en-US" dirty="0" err="1"/>
              <a:t>PaperPile</a:t>
            </a:r>
            <a:r>
              <a:rPr lang="en-US" dirty="0"/>
              <a:t>, Google Scholar </a:t>
            </a:r>
            <a:endParaRPr lang="en-US" b="1" dirty="0"/>
          </a:p>
          <a:p>
            <a:pPr lvl="1"/>
            <a:r>
              <a:rPr lang="en-US" b="1" dirty="0"/>
              <a:t>Note Management and Collaboration:</a:t>
            </a:r>
            <a:r>
              <a:rPr lang="en-US" dirty="0"/>
              <a:t> Confluence, Notability, Evernote</a:t>
            </a:r>
          </a:p>
          <a:p>
            <a:pPr lvl="1"/>
            <a:r>
              <a:rPr lang="en-US" b="1" dirty="0"/>
              <a:t>Public presence: </a:t>
            </a:r>
            <a:r>
              <a:rPr lang="en-US" dirty="0"/>
              <a:t>Google Scholar profile, DBLP, Semantic Scholar, personal website</a:t>
            </a:r>
            <a:endParaRPr lang="en-US" b="1" dirty="0"/>
          </a:p>
          <a:p>
            <a:pPr lvl="1"/>
            <a:endParaRPr lang="en-US" dirty="0"/>
          </a:p>
          <a:p>
            <a:r>
              <a:rPr lang="en-US" dirty="0"/>
              <a:t>Keeping these up to date can help you quickly develop a suite of resources to rapidly advance you research, as well as help onboard new members quickly!</a:t>
            </a:r>
          </a:p>
        </p:txBody>
      </p:sp>
      <p:sp>
        <p:nvSpPr>
          <p:cNvPr id="4" name="Slide Number Placeholder 3">
            <a:extLst>
              <a:ext uri="{FF2B5EF4-FFF2-40B4-BE49-F238E27FC236}">
                <a16:creationId xmlns:a16="http://schemas.microsoft.com/office/drawing/2014/main" id="{628EDB57-F8E9-404A-A6AB-C279E801970C}"/>
              </a:ext>
            </a:extLst>
          </p:cNvPr>
          <p:cNvSpPr>
            <a:spLocks noGrp="1"/>
          </p:cNvSpPr>
          <p:nvPr>
            <p:ph type="sldNum" sz="quarter" idx="12"/>
          </p:nvPr>
        </p:nvSpPr>
        <p:spPr/>
        <p:txBody>
          <a:bodyPr/>
          <a:lstStyle/>
          <a:p>
            <a:fld id="{B3B7E577-0F03-4B81-87FB-40FE72C0D3CC}" type="slidenum">
              <a:rPr lang="en-US" smtClean="0"/>
              <a:t>43</a:t>
            </a:fld>
            <a:endParaRPr lang="en-US"/>
          </a:p>
        </p:txBody>
      </p:sp>
    </p:spTree>
    <p:extLst>
      <p:ext uri="{BB962C8B-B14F-4D97-AF65-F5344CB8AC3E}">
        <p14:creationId xmlns:p14="http://schemas.microsoft.com/office/powerpoint/2010/main" val="3618180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B2A3-808C-436C-883B-164F66891ED8}"/>
              </a:ext>
            </a:extLst>
          </p:cNvPr>
          <p:cNvSpPr>
            <a:spLocks noGrp="1"/>
          </p:cNvSpPr>
          <p:nvPr>
            <p:ph type="title"/>
          </p:nvPr>
        </p:nvSpPr>
        <p:spPr/>
        <p:txBody>
          <a:bodyPr/>
          <a:lstStyle/>
          <a:p>
            <a:r>
              <a:rPr lang="en-US" dirty="0"/>
              <a:t>Outline of Bootcamp</a:t>
            </a:r>
          </a:p>
        </p:txBody>
      </p:sp>
      <p:sp>
        <p:nvSpPr>
          <p:cNvPr id="3" name="Content Placeholder 2">
            <a:extLst>
              <a:ext uri="{FF2B5EF4-FFF2-40B4-BE49-F238E27FC236}">
                <a16:creationId xmlns:a16="http://schemas.microsoft.com/office/drawing/2014/main" id="{0030D30B-BB3A-40BB-A13A-C00FAC9CB20F}"/>
              </a:ext>
            </a:extLst>
          </p:cNvPr>
          <p:cNvSpPr>
            <a:spLocks noGrp="1"/>
          </p:cNvSpPr>
          <p:nvPr>
            <p:ph idx="1"/>
          </p:nvPr>
        </p:nvSpPr>
        <p:spPr/>
        <p:txBody>
          <a:bodyPr/>
          <a:lstStyle/>
          <a:p>
            <a:r>
              <a:rPr lang="en-US" b="1" dirty="0">
                <a:solidFill>
                  <a:schemeClr val="bg1">
                    <a:lumMod val="65000"/>
                  </a:schemeClr>
                </a:solidFill>
              </a:rPr>
              <a:t>Module 1: Background and Importance of Research</a:t>
            </a:r>
          </a:p>
          <a:p>
            <a:pPr lvl="1"/>
            <a:endParaRPr lang="en-US" b="1" dirty="0">
              <a:solidFill>
                <a:schemeClr val="bg1">
                  <a:lumMod val="65000"/>
                </a:schemeClr>
              </a:solidFill>
            </a:endParaRPr>
          </a:p>
          <a:p>
            <a:r>
              <a:rPr lang="en-US" b="1" dirty="0">
                <a:solidFill>
                  <a:schemeClr val="bg1">
                    <a:lumMod val="65000"/>
                  </a:schemeClr>
                </a:solidFill>
              </a:rPr>
              <a:t>Module 2: Conducting AI-enabled Analytics Research</a:t>
            </a:r>
          </a:p>
          <a:p>
            <a:pPr lvl="1"/>
            <a:endParaRPr lang="en-US" b="1" dirty="0">
              <a:solidFill>
                <a:schemeClr val="bg1">
                  <a:lumMod val="65000"/>
                </a:schemeClr>
              </a:solidFill>
            </a:endParaRPr>
          </a:p>
          <a:p>
            <a:r>
              <a:rPr lang="en-US" b="1" dirty="0">
                <a:solidFill>
                  <a:schemeClr val="bg1">
                    <a:lumMod val="65000"/>
                  </a:schemeClr>
                </a:solidFill>
              </a:rPr>
              <a:t>Module 3: Progression and Presentation </a:t>
            </a:r>
          </a:p>
          <a:p>
            <a:pPr lvl="1"/>
            <a:endParaRPr lang="en-US" b="1" dirty="0"/>
          </a:p>
          <a:p>
            <a:r>
              <a:rPr lang="en-US" b="1" dirty="0"/>
              <a:t>Conclusion and Wrap-up</a:t>
            </a:r>
          </a:p>
        </p:txBody>
      </p:sp>
      <p:sp>
        <p:nvSpPr>
          <p:cNvPr id="4" name="Slide Number Placeholder 3">
            <a:extLst>
              <a:ext uri="{FF2B5EF4-FFF2-40B4-BE49-F238E27FC236}">
                <a16:creationId xmlns:a16="http://schemas.microsoft.com/office/drawing/2014/main" id="{DE145C44-F0E5-4C72-9A77-4F46249F7CD1}"/>
              </a:ext>
            </a:extLst>
          </p:cNvPr>
          <p:cNvSpPr>
            <a:spLocks noGrp="1"/>
          </p:cNvSpPr>
          <p:nvPr>
            <p:ph type="sldNum" sz="quarter" idx="12"/>
          </p:nvPr>
        </p:nvSpPr>
        <p:spPr/>
        <p:txBody>
          <a:bodyPr/>
          <a:lstStyle/>
          <a:p>
            <a:fld id="{B3B7E577-0F03-4B81-87FB-40FE72C0D3CC}" type="slidenum">
              <a:rPr lang="en-US" smtClean="0"/>
              <a:t>44</a:t>
            </a:fld>
            <a:endParaRPr lang="en-US"/>
          </a:p>
        </p:txBody>
      </p:sp>
    </p:spTree>
    <p:extLst>
      <p:ext uri="{BB962C8B-B14F-4D97-AF65-F5344CB8AC3E}">
        <p14:creationId xmlns:p14="http://schemas.microsoft.com/office/powerpoint/2010/main" val="2525821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3B19-54C6-4A02-AED4-D1A895AF71F9}"/>
              </a:ext>
            </a:extLst>
          </p:cNvPr>
          <p:cNvSpPr>
            <a:spLocks noGrp="1"/>
          </p:cNvSpPr>
          <p:nvPr>
            <p:ph type="title"/>
          </p:nvPr>
        </p:nvSpPr>
        <p:spPr/>
        <p:txBody>
          <a:bodyPr/>
          <a:lstStyle/>
          <a:p>
            <a:r>
              <a:rPr lang="en-US" dirty="0"/>
              <a:t>Conclusion and Wrap-Up</a:t>
            </a:r>
          </a:p>
        </p:txBody>
      </p:sp>
      <p:sp>
        <p:nvSpPr>
          <p:cNvPr id="3" name="Content Placeholder 2">
            <a:extLst>
              <a:ext uri="{FF2B5EF4-FFF2-40B4-BE49-F238E27FC236}">
                <a16:creationId xmlns:a16="http://schemas.microsoft.com/office/drawing/2014/main" id="{8FF3EC49-248B-44F2-935E-518D3E820619}"/>
              </a:ext>
            </a:extLst>
          </p:cNvPr>
          <p:cNvSpPr>
            <a:spLocks noGrp="1"/>
          </p:cNvSpPr>
          <p:nvPr>
            <p:ph idx="1"/>
          </p:nvPr>
        </p:nvSpPr>
        <p:spPr/>
        <p:txBody>
          <a:bodyPr>
            <a:normAutofit/>
          </a:bodyPr>
          <a:lstStyle/>
          <a:p>
            <a:r>
              <a:rPr lang="en-US" dirty="0"/>
              <a:t>Research is the systematic process of creating knowledge. </a:t>
            </a:r>
          </a:p>
          <a:p>
            <a:pPr lvl="1"/>
            <a:endParaRPr lang="en-US" dirty="0"/>
          </a:p>
          <a:p>
            <a:r>
              <a:rPr lang="en-US" b="1" dirty="0"/>
              <a:t>Bootcamp objective </a:t>
            </a:r>
            <a:r>
              <a:rPr lang="en-US" dirty="0">
                <a:sym typeface="Wingdings" panose="05000000000000000000" pitchFamily="2" charset="2"/>
              </a:rPr>
              <a:t></a:t>
            </a:r>
            <a:r>
              <a:rPr lang="en-US" dirty="0"/>
              <a:t> fast-track you to conducting research:</a:t>
            </a:r>
          </a:p>
          <a:p>
            <a:pPr lvl="1"/>
            <a:r>
              <a:rPr lang="en-US" dirty="0"/>
              <a:t>Introduction to what research IS and IS NOT. </a:t>
            </a:r>
          </a:p>
          <a:p>
            <a:pPr lvl="1"/>
            <a:r>
              <a:rPr lang="en-US" dirty="0"/>
              <a:t>Summarize value of taking a research-oriented perspective for AI-enabled analytics.</a:t>
            </a:r>
          </a:p>
          <a:p>
            <a:pPr lvl="1"/>
            <a:r>
              <a:rPr lang="en-US" dirty="0"/>
              <a:t>Walkthrough of academic research templates. </a:t>
            </a:r>
          </a:p>
          <a:p>
            <a:pPr lvl="2"/>
            <a:r>
              <a:rPr lang="en-US" dirty="0"/>
              <a:t>Literature review, research design, novelty, evaluation, etc. </a:t>
            </a:r>
          </a:p>
          <a:p>
            <a:pPr lvl="1"/>
            <a:r>
              <a:rPr lang="en-US" dirty="0"/>
              <a:t>Academic research considerations (e.g., presentation, papers, etc.).  </a:t>
            </a:r>
          </a:p>
        </p:txBody>
      </p:sp>
      <p:sp>
        <p:nvSpPr>
          <p:cNvPr id="4" name="Slide Number Placeholder 3">
            <a:extLst>
              <a:ext uri="{FF2B5EF4-FFF2-40B4-BE49-F238E27FC236}">
                <a16:creationId xmlns:a16="http://schemas.microsoft.com/office/drawing/2014/main" id="{DC2F52A4-8245-4D0D-B835-88684C7B223F}"/>
              </a:ext>
            </a:extLst>
          </p:cNvPr>
          <p:cNvSpPr>
            <a:spLocks noGrp="1"/>
          </p:cNvSpPr>
          <p:nvPr>
            <p:ph type="sldNum" sz="quarter" idx="12"/>
          </p:nvPr>
        </p:nvSpPr>
        <p:spPr/>
        <p:txBody>
          <a:bodyPr/>
          <a:lstStyle/>
          <a:p>
            <a:fld id="{B3B7E577-0F03-4B81-87FB-40FE72C0D3CC}" type="slidenum">
              <a:rPr lang="en-US" smtClean="0"/>
              <a:t>45</a:t>
            </a:fld>
            <a:endParaRPr lang="en-US"/>
          </a:p>
        </p:txBody>
      </p:sp>
    </p:spTree>
    <p:extLst>
      <p:ext uri="{BB962C8B-B14F-4D97-AF65-F5344CB8AC3E}">
        <p14:creationId xmlns:p14="http://schemas.microsoft.com/office/powerpoint/2010/main" val="359545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919C-EACE-4946-A792-4FFDEFF71244}"/>
              </a:ext>
            </a:extLst>
          </p:cNvPr>
          <p:cNvSpPr>
            <a:spLocks noGrp="1"/>
          </p:cNvSpPr>
          <p:nvPr>
            <p:ph type="title"/>
          </p:nvPr>
        </p:nvSpPr>
        <p:spPr/>
        <p:txBody>
          <a:bodyPr/>
          <a:lstStyle/>
          <a:p>
            <a:r>
              <a:rPr lang="en-US" dirty="0"/>
              <a:t>M1: What is Research?</a:t>
            </a:r>
          </a:p>
        </p:txBody>
      </p:sp>
      <p:sp>
        <p:nvSpPr>
          <p:cNvPr id="3" name="Content Placeholder 2">
            <a:extLst>
              <a:ext uri="{FF2B5EF4-FFF2-40B4-BE49-F238E27FC236}">
                <a16:creationId xmlns:a16="http://schemas.microsoft.com/office/drawing/2014/main" id="{34C3D025-678E-4C4F-ADEC-BA04CE43F5D8}"/>
              </a:ext>
            </a:extLst>
          </p:cNvPr>
          <p:cNvSpPr>
            <a:spLocks noGrp="1"/>
          </p:cNvSpPr>
          <p:nvPr>
            <p:ph idx="1"/>
          </p:nvPr>
        </p:nvSpPr>
        <p:spPr/>
        <p:txBody>
          <a:bodyPr/>
          <a:lstStyle/>
          <a:p>
            <a:r>
              <a:rPr lang="en-US" dirty="0"/>
              <a:t>The term </a:t>
            </a:r>
            <a:r>
              <a:rPr lang="en-US" i="1" dirty="0"/>
              <a:t>research </a:t>
            </a:r>
            <a:r>
              <a:rPr lang="en-US" dirty="0"/>
              <a:t>is often loosely used in general society. </a:t>
            </a:r>
          </a:p>
          <a:p>
            <a:pPr lvl="1"/>
            <a:endParaRPr lang="en-US" i="1" dirty="0"/>
          </a:p>
          <a:p>
            <a:r>
              <a:rPr lang="en-US" dirty="0"/>
              <a:t>Research </a:t>
            </a:r>
            <a:r>
              <a:rPr lang="en-US" b="1" dirty="0"/>
              <a:t>IS NOT JUST:</a:t>
            </a:r>
          </a:p>
          <a:p>
            <a:pPr lvl="1"/>
            <a:r>
              <a:rPr lang="en-US" dirty="0"/>
              <a:t>Looking up information (i.e., information discovery)</a:t>
            </a:r>
          </a:p>
          <a:p>
            <a:pPr lvl="1"/>
            <a:r>
              <a:rPr lang="en-US" dirty="0"/>
              <a:t>Building tools and systems</a:t>
            </a:r>
          </a:p>
          <a:p>
            <a:pPr lvl="1"/>
            <a:r>
              <a:rPr lang="en-US" dirty="0"/>
              <a:t>Mere technical improvement of systems</a:t>
            </a:r>
          </a:p>
          <a:p>
            <a:pPr lvl="1"/>
            <a:r>
              <a:rPr lang="en-US" dirty="0"/>
              <a:t>Regurgitation or organization of already known information</a:t>
            </a:r>
          </a:p>
          <a:p>
            <a:pPr lvl="1"/>
            <a:endParaRPr lang="en-US" dirty="0"/>
          </a:p>
          <a:p>
            <a:r>
              <a:rPr lang="en-US" dirty="0"/>
              <a:t>However, all of the above can be </a:t>
            </a:r>
            <a:r>
              <a:rPr lang="en-US" b="1" dirty="0"/>
              <a:t>part of the research process</a:t>
            </a:r>
            <a:r>
              <a:rPr lang="en-US" dirty="0"/>
              <a:t>. </a:t>
            </a:r>
          </a:p>
          <a:p>
            <a:endParaRPr lang="en-US" dirty="0"/>
          </a:p>
        </p:txBody>
      </p:sp>
      <p:sp>
        <p:nvSpPr>
          <p:cNvPr id="4" name="Slide Number Placeholder 3">
            <a:extLst>
              <a:ext uri="{FF2B5EF4-FFF2-40B4-BE49-F238E27FC236}">
                <a16:creationId xmlns:a16="http://schemas.microsoft.com/office/drawing/2014/main" id="{6E0A46AD-722E-4431-83AB-F72F4C933FA1}"/>
              </a:ext>
            </a:extLst>
          </p:cNvPr>
          <p:cNvSpPr>
            <a:spLocks noGrp="1"/>
          </p:cNvSpPr>
          <p:nvPr>
            <p:ph type="sldNum" sz="quarter" idx="12"/>
          </p:nvPr>
        </p:nvSpPr>
        <p:spPr/>
        <p:txBody>
          <a:bodyPr/>
          <a:lstStyle/>
          <a:p>
            <a:fld id="{B3B7E577-0F03-4B81-87FB-40FE72C0D3CC}" type="slidenum">
              <a:rPr lang="en-US" smtClean="0"/>
              <a:t>5</a:t>
            </a:fld>
            <a:endParaRPr lang="en-US"/>
          </a:p>
        </p:txBody>
      </p:sp>
    </p:spTree>
    <p:extLst>
      <p:ext uri="{BB962C8B-B14F-4D97-AF65-F5344CB8AC3E}">
        <p14:creationId xmlns:p14="http://schemas.microsoft.com/office/powerpoint/2010/main" val="110475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CCDC-7731-423D-ACEE-BF51D5EDBAC3}"/>
              </a:ext>
            </a:extLst>
          </p:cNvPr>
          <p:cNvSpPr>
            <a:spLocks noGrp="1"/>
          </p:cNvSpPr>
          <p:nvPr>
            <p:ph type="title"/>
          </p:nvPr>
        </p:nvSpPr>
        <p:spPr/>
        <p:txBody>
          <a:bodyPr/>
          <a:lstStyle/>
          <a:p>
            <a:r>
              <a:rPr lang="en-US" dirty="0"/>
              <a:t>M1: What is Research?</a:t>
            </a:r>
          </a:p>
        </p:txBody>
      </p:sp>
      <p:sp>
        <p:nvSpPr>
          <p:cNvPr id="3" name="Content Placeholder 2">
            <a:extLst>
              <a:ext uri="{FF2B5EF4-FFF2-40B4-BE49-F238E27FC236}">
                <a16:creationId xmlns:a16="http://schemas.microsoft.com/office/drawing/2014/main" id="{86E8028C-0E11-47A6-875B-7C8A9F622C0D}"/>
              </a:ext>
            </a:extLst>
          </p:cNvPr>
          <p:cNvSpPr>
            <a:spLocks noGrp="1"/>
          </p:cNvSpPr>
          <p:nvPr>
            <p:ph idx="1"/>
          </p:nvPr>
        </p:nvSpPr>
        <p:spPr/>
        <p:txBody>
          <a:bodyPr/>
          <a:lstStyle/>
          <a:p>
            <a:r>
              <a:rPr lang="en-US" dirty="0"/>
              <a:t>Research is the systematic process of </a:t>
            </a:r>
            <a:r>
              <a:rPr lang="en-US" b="1" u="sng" dirty="0"/>
              <a:t>creating knowledge</a:t>
            </a:r>
            <a:r>
              <a:rPr lang="en-US" b="1" dirty="0"/>
              <a:t>.</a:t>
            </a:r>
            <a:r>
              <a:rPr lang="en-US" dirty="0"/>
              <a:t> </a:t>
            </a:r>
          </a:p>
          <a:p>
            <a:pPr lvl="1"/>
            <a:endParaRPr lang="en-US" dirty="0"/>
          </a:p>
          <a:p>
            <a:r>
              <a:rPr lang="en-US" dirty="0"/>
              <a:t>Research </a:t>
            </a:r>
            <a:r>
              <a:rPr lang="en-US" b="1" dirty="0"/>
              <a:t>observes, describes, predicts, and explains</a:t>
            </a:r>
            <a:r>
              <a:rPr lang="en-US" dirty="0"/>
              <a:t> the world. </a:t>
            </a:r>
          </a:p>
          <a:p>
            <a:pPr lvl="1"/>
            <a:endParaRPr lang="en-US" dirty="0"/>
          </a:p>
          <a:p>
            <a:r>
              <a:rPr lang="en-US" dirty="0"/>
              <a:t>Research should be </a:t>
            </a:r>
            <a:r>
              <a:rPr lang="en-US" b="1" dirty="0"/>
              <a:t>repeatable and observable.</a:t>
            </a:r>
          </a:p>
          <a:p>
            <a:pPr lvl="1"/>
            <a:endParaRPr lang="en-US" b="1" dirty="0"/>
          </a:p>
          <a:p>
            <a:r>
              <a:rPr lang="en-US" dirty="0"/>
              <a:t>We want to </a:t>
            </a:r>
            <a:r>
              <a:rPr lang="en-US" u="sng" dirty="0"/>
              <a:t>systematically</a:t>
            </a:r>
            <a:r>
              <a:rPr lang="en-US" dirty="0"/>
              <a:t> understand specific </a:t>
            </a:r>
            <a:r>
              <a:rPr lang="en-US" b="1" dirty="0"/>
              <a:t>phenomena of interest to create knowledge</a:t>
            </a:r>
            <a:r>
              <a:rPr lang="en-US" dirty="0"/>
              <a:t>. </a:t>
            </a:r>
          </a:p>
          <a:p>
            <a:endParaRPr lang="en-US" dirty="0"/>
          </a:p>
        </p:txBody>
      </p:sp>
      <p:sp>
        <p:nvSpPr>
          <p:cNvPr id="4" name="Slide Number Placeholder 3">
            <a:extLst>
              <a:ext uri="{FF2B5EF4-FFF2-40B4-BE49-F238E27FC236}">
                <a16:creationId xmlns:a16="http://schemas.microsoft.com/office/drawing/2014/main" id="{26EA9704-10DC-4FF8-940A-0F3F2981F166}"/>
              </a:ext>
            </a:extLst>
          </p:cNvPr>
          <p:cNvSpPr>
            <a:spLocks noGrp="1"/>
          </p:cNvSpPr>
          <p:nvPr>
            <p:ph type="sldNum" sz="quarter" idx="12"/>
          </p:nvPr>
        </p:nvSpPr>
        <p:spPr/>
        <p:txBody>
          <a:bodyPr/>
          <a:lstStyle/>
          <a:p>
            <a:fld id="{B3B7E577-0F03-4B81-87FB-40FE72C0D3CC}" type="slidenum">
              <a:rPr lang="en-US" smtClean="0"/>
              <a:t>6</a:t>
            </a:fld>
            <a:endParaRPr lang="en-US"/>
          </a:p>
        </p:txBody>
      </p:sp>
    </p:spTree>
    <p:extLst>
      <p:ext uri="{BB962C8B-B14F-4D97-AF65-F5344CB8AC3E}">
        <p14:creationId xmlns:p14="http://schemas.microsoft.com/office/powerpoint/2010/main" val="32003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B693-8594-4EC2-AA2B-6685B9B80B9E}"/>
              </a:ext>
            </a:extLst>
          </p:cNvPr>
          <p:cNvSpPr>
            <a:spLocks noGrp="1"/>
          </p:cNvSpPr>
          <p:nvPr>
            <p:ph type="title"/>
          </p:nvPr>
        </p:nvSpPr>
        <p:spPr/>
        <p:txBody>
          <a:bodyPr/>
          <a:lstStyle/>
          <a:p>
            <a:r>
              <a:rPr lang="en-US" dirty="0"/>
              <a:t>M1: Importance of Research</a:t>
            </a:r>
          </a:p>
        </p:txBody>
      </p:sp>
      <p:sp>
        <p:nvSpPr>
          <p:cNvPr id="3" name="Content Placeholder 2">
            <a:extLst>
              <a:ext uri="{FF2B5EF4-FFF2-40B4-BE49-F238E27FC236}">
                <a16:creationId xmlns:a16="http://schemas.microsoft.com/office/drawing/2014/main" id="{D2863CA7-148F-4EB3-A0C7-852988519A84}"/>
              </a:ext>
            </a:extLst>
          </p:cNvPr>
          <p:cNvSpPr>
            <a:spLocks noGrp="1"/>
          </p:cNvSpPr>
          <p:nvPr>
            <p:ph idx="1"/>
          </p:nvPr>
        </p:nvSpPr>
        <p:spPr/>
        <p:txBody>
          <a:bodyPr>
            <a:normAutofit fontScale="92500" lnSpcReduction="20000"/>
          </a:bodyPr>
          <a:lstStyle/>
          <a:p>
            <a:r>
              <a:rPr lang="en-US" b="1" dirty="0"/>
              <a:t>Research develops critical skills in an evolving cybersecurity landscape:</a:t>
            </a:r>
          </a:p>
          <a:p>
            <a:pPr lvl="1"/>
            <a:r>
              <a:rPr lang="en-US" b="1" dirty="0"/>
              <a:t>Value (why &gt; what):</a:t>
            </a:r>
          </a:p>
          <a:p>
            <a:pPr lvl="2"/>
            <a:r>
              <a:rPr lang="en-US" dirty="0"/>
              <a:t>What </a:t>
            </a:r>
            <a:r>
              <a:rPr lang="en-US" b="1" dirty="0"/>
              <a:t>value are YOU offering</a:t>
            </a:r>
            <a:r>
              <a:rPr lang="en-US" dirty="0"/>
              <a:t>? (e.g., Literature, practical, theoretical, etc.)</a:t>
            </a:r>
          </a:p>
          <a:p>
            <a:pPr lvl="2"/>
            <a:r>
              <a:rPr lang="en-US" dirty="0"/>
              <a:t>What value do certain tools offer? </a:t>
            </a:r>
          </a:p>
          <a:p>
            <a:pPr lvl="2"/>
            <a:r>
              <a:rPr lang="en-US" dirty="0"/>
              <a:t>What value do certain techniques/methods have? (e.g., Random forest vs neural nets)</a:t>
            </a:r>
          </a:p>
          <a:p>
            <a:pPr lvl="2"/>
            <a:endParaRPr lang="en-US" dirty="0"/>
          </a:p>
          <a:p>
            <a:pPr lvl="1"/>
            <a:r>
              <a:rPr lang="en-US" b="1" dirty="0"/>
              <a:t>Decomposition:</a:t>
            </a:r>
            <a:r>
              <a:rPr lang="en-US" dirty="0"/>
              <a:t> breaking down a problem into sub-problems. </a:t>
            </a:r>
          </a:p>
          <a:p>
            <a:pPr lvl="2"/>
            <a:endParaRPr lang="en-US" dirty="0"/>
          </a:p>
          <a:p>
            <a:pPr lvl="1"/>
            <a:r>
              <a:rPr lang="en-US" b="1" dirty="0"/>
              <a:t>Critical thinking:</a:t>
            </a:r>
            <a:r>
              <a:rPr lang="en-US" dirty="0"/>
              <a:t> developing your own critical understanding of an area. </a:t>
            </a:r>
          </a:p>
          <a:p>
            <a:pPr lvl="2"/>
            <a:endParaRPr lang="en-US" dirty="0"/>
          </a:p>
          <a:p>
            <a:pPr lvl="1"/>
            <a:r>
              <a:rPr lang="en-US" b="1" dirty="0"/>
              <a:t>Vision:</a:t>
            </a:r>
            <a:r>
              <a:rPr lang="en-US" dirty="0"/>
              <a:t> what do you want the paper to look like? How does it fit into your career? Your objectives? Etc.</a:t>
            </a:r>
          </a:p>
          <a:p>
            <a:pPr lvl="2"/>
            <a:endParaRPr lang="en-US" dirty="0"/>
          </a:p>
          <a:p>
            <a:pPr lvl="1"/>
            <a:r>
              <a:rPr lang="en-US" dirty="0"/>
              <a:t>Etc.</a:t>
            </a:r>
          </a:p>
          <a:p>
            <a:endParaRPr lang="en-US" dirty="0"/>
          </a:p>
        </p:txBody>
      </p:sp>
      <p:sp>
        <p:nvSpPr>
          <p:cNvPr id="4" name="Slide Number Placeholder 3">
            <a:extLst>
              <a:ext uri="{FF2B5EF4-FFF2-40B4-BE49-F238E27FC236}">
                <a16:creationId xmlns:a16="http://schemas.microsoft.com/office/drawing/2014/main" id="{A4FFC174-89F7-4090-89EB-5B218A6AB9DF}"/>
              </a:ext>
            </a:extLst>
          </p:cNvPr>
          <p:cNvSpPr>
            <a:spLocks noGrp="1"/>
          </p:cNvSpPr>
          <p:nvPr>
            <p:ph type="sldNum" sz="quarter" idx="12"/>
          </p:nvPr>
        </p:nvSpPr>
        <p:spPr/>
        <p:txBody>
          <a:bodyPr/>
          <a:lstStyle/>
          <a:p>
            <a:fld id="{B3B7E577-0F03-4B81-87FB-40FE72C0D3CC}" type="slidenum">
              <a:rPr lang="en-US" smtClean="0"/>
              <a:t>7</a:t>
            </a:fld>
            <a:endParaRPr lang="en-US"/>
          </a:p>
        </p:txBody>
      </p:sp>
    </p:spTree>
    <p:extLst>
      <p:ext uri="{BB962C8B-B14F-4D97-AF65-F5344CB8AC3E}">
        <p14:creationId xmlns:p14="http://schemas.microsoft.com/office/powerpoint/2010/main" val="52611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87A0-19D8-401D-B157-D403D4DF0D5E}"/>
              </a:ext>
            </a:extLst>
          </p:cNvPr>
          <p:cNvSpPr>
            <a:spLocks noGrp="1"/>
          </p:cNvSpPr>
          <p:nvPr>
            <p:ph type="title"/>
          </p:nvPr>
        </p:nvSpPr>
        <p:spPr/>
        <p:txBody>
          <a:bodyPr/>
          <a:lstStyle/>
          <a:p>
            <a:r>
              <a:rPr lang="en-US" dirty="0"/>
              <a:t>M1: Why a Research Perspective for AI-enabled Analytics?</a:t>
            </a:r>
          </a:p>
        </p:txBody>
      </p:sp>
      <p:sp>
        <p:nvSpPr>
          <p:cNvPr id="3" name="Content Placeholder 2">
            <a:extLst>
              <a:ext uri="{FF2B5EF4-FFF2-40B4-BE49-F238E27FC236}">
                <a16:creationId xmlns:a16="http://schemas.microsoft.com/office/drawing/2014/main" id="{F46598F1-CB70-4AC4-A904-4B61CB44DB98}"/>
              </a:ext>
            </a:extLst>
          </p:cNvPr>
          <p:cNvSpPr>
            <a:spLocks noGrp="1"/>
          </p:cNvSpPr>
          <p:nvPr>
            <p:ph idx="1"/>
          </p:nvPr>
        </p:nvSpPr>
        <p:spPr/>
        <p:txBody>
          <a:bodyPr>
            <a:normAutofit fontScale="92500" lnSpcReduction="10000"/>
          </a:bodyPr>
          <a:lstStyle/>
          <a:p>
            <a:r>
              <a:rPr lang="en-US" b="1" dirty="0"/>
              <a:t>Research involves:</a:t>
            </a:r>
          </a:p>
          <a:p>
            <a:pPr lvl="1"/>
            <a:r>
              <a:rPr lang="en-US" dirty="0"/>
              <a:t>Clear articulation of a problem and its context</a:t>
            </a:r>
          </a:p>
          <a:p>
            <a:pPr lvl="1"/>
            <a:r>
              <a:rPr lang="en-US" dirty="0"/>
              <a:t>Specific, systematic plan of addressing the problem</a:t>
            </a:r>
          </a:p>
          <a:p>
            <a:pPr lvl="1"/>
            <a:r>
              <a:rPr lang="en-US" dirty="0"/>
              <a:t>The testing of a specific theory and/or utilization/development of specific methodology</a:t>
            </a:r>
          </a:p>
          <a:p>
            <a:pPr lvl="1"/>
            <a:r>
              <a:rPr lang="en-US" dirty="0"/>
              <a:t>Collection, analysis, and interpretation of data</a:t>
            </a:r>
          </a:p>
          <a:p>
            <a:pPr lvl="1"/>
            <a:r>
              <a:rPr lang="en-US" dirty="0"/>
              <a:t>Implications and impact of research</a:t>
            </a:r>
          </a:p>
          <a:p>
            <a:pPr lvl="1"/>
            <a:r>
              <a:rPr lang="en-US" dirty="0"/>
              <a:t>…</a:t>
            </a:r>
          </a:p>
          <a:p>
            <a:pPr lvl="1"/>
            <a:endParaRPr lang="en-US" dirty="0"/>
          </a:p>
          <a:p>
            <a:r>
              <a:rPr lang="en-US" dirty="0"/>
              <a:t>Many AI-enabled analytics procedures rely too heavily on convenience selection of data and/or methods. </a:t>
            </a:r>
          </a:p>
          <a:p>
            <a:pPr lvl="1"/>
            <a:r>
              <a:rPr lang="en-US" dirty="0"/>
              <a:t>Often lack a systematic approach to selecting/developing/adapting techniques based on key data characteristics combined with the application (domain) requirements. </a:t>
            </a:r>
          </a:p>
          <a:p>
            <a:pPr lvl="2"/>
            <a:endParaRPr lang="en-US" dirty="0"/>
          </a:p>
          <a:p>
            <a:endParaRPr lang="en-US" dirty="0"/>
          </a:p>
        </p:txBody>
      </p:sp>
      <p:sp>
        <p:nvSpPr>
          <p:cNvPr id="4" name="Slide Number Placeholder 3">
            <a:extLst>
              <a:ext uri="{FF2B5EF4-FFF2-40B4-BE49-F238E27FC236}">
                <a16:creationId xmlns:a16="http://schemas.microsoft.com/office/drawing/2014/main" id="{47440FBF-8EE2-4354-8324-39F8B684006E}"/>
              </a:ext>
            </a:extLst>
          </p:cNvPr>
          <p:cNvSpPr>
            <a:spLocks noGrp="1"/>
          </p:cNvSpPr>
          <p:nvPr>
            <p:ph type="sldNum" sz="quarter" idx="12"/>
          </p:nvPr>
        </p:nvSpPr>
        <p:spPr/>
        <p:txBody>
          <a:bodyPr/>
          <a:lstStyle/>
          <a:p>
            <a:fld id="{B3B7E577-0F03-4B81-87FB-40FE72C0D3CC}" type="slidenum">
              <a:rPr lang="en-US" smtClean="0"/>
              <a:t>8</a:t>
            </a:fld>
            <a:endParaRPr lang="en-US"/>
          </a:p>
        </p:txBody>
      </p:sp>
      <p:pic>
        <p:nvPicPr>
          <p:cNvPr id="5" name="Picture 2" descr="Image result for academic research">
            <a:extLst>
              <a:ext uri="{FF2B5EF4-FFF2-40B4-BE49-F238E27FC236}">
                <a16:creationId xmlns:a16="http://schemas.microsoft.com/office/drawing/2014/main" id="{3A956302-385A-4E5B-B6C4-D8996AA77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45" y="136525"/>
            <a:ext cx="2414284" cy="159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81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8B2D-9EF2-8D4D-AB13-FBBAD1D264D3}"/>
              </a:ext>
            </a:extLst>
          </p:cNvPr>
          <p:cNvSpPr>
            <a:spLocks noGrp="1"/>
          </p:cNvSpPr>
          <p:nvPr>
            <p:ph type="title"/>
          </p:nvPr>
        </p:nvSpPr>
        <p:spPr/>
        <p:txBody>
          <a:bodyPr/>
          <a:lstStyle/>
          <a:p>
            <a:r>
              <a:rPr lang="en-US" dirty="0"/>
              <a:t>M1: Why a Research Perspective for AI-enabled Analytics?</a:t>
            </a:r>
          </a:p>
        </p:txBody>
      </p:sp>
      <p:sp>
        <p:nvSpPr>
          <p:cNvPr id="4" name="Slide Number Placeholder 3">
            <a:extLst>
              <a:ext uri="{FF2B5EF4-FFF2-40B4-BE49-F238E27FC236}">
                <a16:creationId xmlns:a16="http://schemas.microsoft.com/office/drawing/2014/main" id="{C992F1E1-7A9C-9D46-AF55-3492F1D40319}"/>
              </a:ext>
            </a:extLst>
          </p:cNvPr>
          <p:cNvSpPr>
            <a:spLocks noGrp="1"/>
          </p:cNvSpPr>
          <p:nvPr>
            <p:ph type="sldNum" sz="quarter" idx="12"/>
          </p:nvPr>
        </p:nvSpPr>
        <p:spPr/>
        <p:txBody>
          <a:bodyPr/>
          <a:lstStyle/>
          <a:p>
            <a:fld id="{ED4C2068-32CB-3B4E-AF07-4CD2BF58AD9D}" type="slidenum">
              <a:rPr lang="en-US" smtClean="0"/>
              <a:t>9</a:t>
            </a:fld>
            <a:endParaRPr lang="en-US"/>
          </a:p>
        </p:txBody>
      </p:sp>
      <p:graphicFrame>
        <p:nvGraphicFramePr>
          <p:cNvPr id="19" name="Content Placeholder 4">
            <a:extLst>
              <a:ext uri="{FF2B5EF4-FFF2-40B4-BE49-F238E27FC236}">
                <a16:creationId xmlns:a16="http://schemas.microsoft.com/office/drawing/2014/main" id="{D74973CC-B2EE-D14A-840C-59112218B90F}"/>
              </a:ext>
            </a:extLst>
          </p:cNvPr>
          <p:cNvGraphicFramePr>
            <a:graphicFrameLocks/>
          </p:cNvGraphicFramePr>
          <p:nvPr/>
        </p:nvGraphicFramePr>
        <p:xfrm>
          <a:off x="128658" y="1716542"/>
          <a:ext cx="11877811"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ight Arrow 19">
            <a:extLst>
              <a:ext uri="{FF2B5EF4-FFF2-40B4-BE49-F238E27FC236}">
                <a16:creationId xmlns:a16="http://schemas.microsoft.com/office/drawing/2014/main" id="{08F4725A-007D-AC43-AC1D-7DAE2A9AF6D3}"/>
              </a:ext>
            </a:extLst>
          </p:cNvPr>
          <p:cNvSpPr/>
          <p:nvPr/>
        </p:nvSpPr>
        <p:spPr>
          <a:xfrm>
            <a:off x="2743201" y="2049809"/>
            <a:ext cx="545124" cy="484632"/>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F741C1B-5568-7541-8FFD-21C6A8EAC1EB}"/>
              </a:ext>
            </a:extLst>
          </p:cNvPr>
          <p:cNvSpPr/>
          <p:nvPr/>
        </p:nvSpPr>
        <p:spPr>
          <a:xfrm>
            <a:off x="5814649" y="2061530"/>
            <a:ext cx="545124" cy="484632"/>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F9296A4-6D39-B946-B110-91156B2EFBA5}"/>
              </a:ext>
            </a:extLst>
          </p:cNvPr>
          <p:cNvSpPr/>
          <p:nvPr/>
        </p:nvSpPr>
        <p:spPr>
          <a:xfrm>
            <a:off x="8921263" y="2055668"/>
            <a:ext cx="545124" cy="484632"/>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87DFF4E-7DC8-D74E-A2EF-F6D3E3C34B3F}"/>
              </a:ext>
            </a:extLst>
          </p:cNvPr>
          <p:cNvSpPr txBox="1"/>
          <p:nvPr/>
        </p:nvSpPr>
        <p:spPr>
          <a:xfrm>
            <a:off x="2861060" y="6215672"/>
            <a:ext cx="6914200" cy="646331"/>
          </a:xfrm>
          <a:prstGeom prst="rect">
            <a:avLst/>
          </a:prstGeom>
          <a:noFill/>
        </p:spPr>
        <p:txBody>
          <a:bodyPr wrap="none" rtlCol="0">
            <a:spAutoFit/>
          </a:bodyPr>
          <a:lstStyle/>
          <a:p>
            <a:pPr algn="ctr"/>
            <a:r>
              <a:rPr lang="en-US" dirty="0">
                <a:latin typeface="Arial Narrow" panose="020B0604020202020204" pitchFamily="34" charset="0"/>
                <a:cs typeface="Arial Narrow" panose="020B0604020202020204" pitchFamily="34" charset="0"/>
              </a:rPr>
              <a:t>An Abstracted (Domain-agnostic) Approach to Conducting AI-enabled Analytics. </a:t>
            </a:r>
          </a:p>
          <a:p>
            <a:pPr algn="ctr"/>
            <a:r>
              <a:rPr lang="en-US" dirty="0">
                <a:latin typeface="Arial Narrow" panose="020B0604020202020204" pitchFamily="34" charset="0"/>
                <a:cs typeface="Arial Narrow" panose="020B0604020202020204" pitchFamily="34" charset="0"/>
              </a:rPr>
              <a:t>Successful processes are well-justified and repeatable</a:t>
            </a:r>
            <a:r>
              <a:rPr lang="en-US" dirty="0">
                <a:latin typeface="Arial Narrow" panose="020B0604020202020204" pitchFamily="34" charset="0"/>
                <a:cs typeface="Arial Narrow" panose="020B0604020202020204" pitchFamily="34" charset="0"/>
                <a:sym typeface="Wingdings" pitchFamily="2" charset="2"/>
              </a:rPr>
              <a:t> just like research!</a:t>
            </a:r>
            <a:endParaRPr lang="en-US"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1701120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8567</TotalTime>
  <Words>5407</Words>
  <Application>Microsoft Macintosh PowerPoint</Application>
  <PresentationFormat>Widescreen</PresentationFormat>
  <Paragraphs>617</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Narrow</vt:lpstr>
      <vt:lpstr>Calibri</vt:lpstr>
      <vt:lpstr>Calibri Light</vt:lpstr>
      <vt:lpstr>Times New Roman</vt:lpstr>
      <vt:lpstr>Office Theme</vt:lpstr>
      <vt:lpstr>Research Bootcamp:  Conducting AI-enabled Analytics</vt:lpstr>
      <vt:lpstr>Outline</vt:lpstr>
      <vt:lpstr>Bootcamp Purpose and Disclaimers</vt:lpstr>
      <vt:lpstr>Bootcamp Modules</vt:lpstr>
      <vt:lpstr>M1: What is Research?</vt:lpstr>
      <vt:lpstr>M1: What is Research?</vt:lpstr>
      <vt:lpstr>M1: Importance of Research</vt:lpstr>
      <vt:lpstr>M1: Why a Research Perspective for AI-enabled Analytics?</vt:lpstr>
      <vt:lpstr>M1: Why a Research Perspective for AI-enabled Analytics?</vt:lpstr>
      <vt:lpstr>Outline of Bootcamp</vt:lpstr>
      <vt:lpstr>M2: AI-enabled Analytics Research Template (adapted from Dr. Chen’s AI Lab template)</vt:lpstr>
      <vt:lpstr>M2: Selecting a Topic</vt:lpstr>
      <vt:lpstr>M2: Literature Review</vt:lpstr>
      <vt:lpstr>M2: (Domain) Literature Review</vt:lpstr>
      <vt:lpstr>M2: (Domain) Literature Review</vt:lpstr>
      <vt:lpstr>M2: AI (Method) Literature Review</vt:lpstr>
      <vt:lpstr>M2: AI (Method) Literature Review</vt:lpstr>
      <vt:lpstr>M2: Research Gaps and Questions</vt:lpstr>
      <vt:lpstr>M2: AI-enabled Analytics Research Design</vt:lpstr>
      <vt:lpstr>M2: AI-enabled Analytics Research Design – Research Design (Data Collection)</vt:lpstr>
      <vt:lpstr>M2: AI-enabled Analytics Research Design – Research Design (Method)</vt:lpstr>
      <vt:lpstr>M2: AI-enabled Analytics Research Design – Research Design (Method)</vt:lpstr>
      <vt:lpstr>M2: AI-enabled Analytics Research Design – Research Design (Evaluation)</vt:lpstr>
      <vt:lpstr>M2: AI-enabled Analytics Research Design – Research Design (Evaluation)</vt:lpstr>
      <vt:lpstr>M2: AI-enabled Analytics – Research Design (Evaluation – Dataset, Training, and Testing)</vt:lpstr>
      <vt:lpstr>M2: AI-enabled Analytics – Research Design (Evaluation – Model Performance and Benchmarking)</vt:lpstr>
      <vt:lpstr>M2: AI-enabled Analytics – Research Design (Technical Case Study)</vt:lpstr>
      <vt:lpstr>M2: AI-enabled Analytics – Research Design (Method – Sample Tools)</vt:lpstr>
      <vt:lpstr>M2: AI-enabled Analytics – Research Design (Results and Discussion)</vt:lpstr>
      <vt:lpstr>M2: Introduction, Conclusion, Abstract, Title </vt:lpstr>
      <vt:lpstr>M2: Introduction, Conclusion, Abstract, Title </vt:lpstr>
      <vt:lpstr>M2: Introduction, Conclusion, Abstract, Title </vt:lpstr>
      <vt:lpstr>Outline of Bootcamp</vt:lpstr>
      <vt:lpstr>M3: Why Slides First?</vt:lpstr>
      <vt:lpstr>M3: Overarching Slide Principles</vt:lpstr>
      <vt:lpstr>M3: Common Errors for Slides</vt:lpstr>
      <vt:lpstr>M3: Transitioning Slides to Paper</vt:lpstr>
      <vt:lpstr>M3: Interacting with Faculty for Feedback</vt:lpstr>
      <vt:lpstr>M3: Interacting with Faculty for Feedback</vt:lpstr>
      <vt:lpstr>M3: Writing Tips and Tricks</vt:lpstr>
      <vt:lpstr>M3: Writing Tips and Tricks</vt:lpstr>
      <vt:lpstr>M3: Research Considerations – Managing Meetings</vt:lpstr>
      <vt:lpstr>M3: Research Considerations – Maintaining Operational Research Productivity</vt:lpstr>
      <vt:lpstr>Outline of Bootcamp</vt:lpstr>
      <vt:lpstr>Conclusion and 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Samtani</dc:creator>
  <cp:lastModifiedBy>Samtani, Sagar</cp:lastModifiedBy>
  <cp:revision>133</cp:revision>
  <dcterms:created xsi:type="dcterms:W3CDTF">2019-09-11T00:54:51Z</dcterms:created>
  <dcterms:modified xsi:type="dcterms:W3CDTF">2022-05-26T19:49:46Z</dcterms:modified>
</cp:coreProperties>
</file>