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522" r:id="rId6"/>
    <p:sldId id="260" r:id="rId7"/>
    <p:sldId id="263" r:id="rId8"/>
    <p:sldId id="264" r:id="rId9"/>
    <p:sldId id="265" r:id="rId10"/>
    <p:sldId id="524" r:id="rId11"/>
    <p:sldId id="529" r:id="rId12"/>
    <p:sldId id="531" r:id="rId13"/>
    <p:sldId id="530" r:id="rId14"/>
    <p:sldId id="525" r:id="rId15"/>
    <p:sldId id="526" r:id="rId16"/>
    <p:sldId id="527" r:id="rId17"/>
    <p:sldId id="528" r:id="rId18"/>
    <p:sldId id="533" r:id="rId19"/>
    <p:sldId id="532" r:id="rId20"/>
    <p:sldId id="523" r:id="rId21"/>
    <p:sldId id="521" r:id="rId22"/>
    <p:sldId id="32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F22F0-DBFF-4BE4-A72C-23E72A52379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0E054-8B32-4327-B324-D3AE7F0DFAC2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1: Data Collection and Aggregation</a:t>
          </a:r>
        </a:p>
      </dgm:t>
    </dgm:pt>
    <dgm:pt modelId="{897515D1-9D6B-4F6E-816C-5E88F960C134}" type="parTrans" cxnId="{E650BDD4-B7B0-474B-A64E-E5D43F863A3B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103F8FEF-62EE-4B4F-B659-BFB8625676B8}" type="sibTrans" cxnId="{E650BDD4-B7B0-474B-A64E-E5D43F863A3B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9FE884A2-BFFA-48C3-851E-FBF9331598FD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Collect data from various source(s) based on domain need and/or business understanding</a:t>
          </a:r>
        </a:p>
      </dgm:t>
    </dgm:pt>
    <dgm:pt modelId="{A02FD60B-0530-4EF6-8696-F0804773DFCD}" type="parTrans" cxnId="{2C59C2CA-AD64-451B-9965-1146D37F9F66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B3AE5E6D-0FBE-4230-BA4E-95BC3CF4D079}" type="sibTrans" cxnId="{2C59C2CA-AD64-451B-9965-1146D37F9F66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EDD14E1D-0F9E-455A-849E-10202B325F0C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2: Data Extraction and Representation</a:t>
          </a:r>
        </a:p>
      </dgm:t>
    </dgm:pt>
    <dgm:pt modelId="{C3360B88-AEF8-46A0-9CCD-9B17FCA73D2B}" type="parTrans" cxnId="{C1056435-3694-49AE-8E24-B4A7048C7B0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FE965AA4-BA06-4FF7-858A-889177B6CE76}" type="sibTrans" cxnId="{C1056435-3694-49AE-8E24-B4A7048C7B0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D0CCDC00-2F1F-41EC-AD71-D1A4F08A2A4F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Pre-process collected data and structure (represent) data for analysis</a:t>
          </a:r>
        </a:p>
      </dgm:t>
    </dgm:pt>
    <dgm:pt modelId="{2C6945EF-4591-43A6-AD7A-B19C4859A2D3}" type="parTrans" cxnId="{A8D5390C-021F-4644-84D4-B402B608BC23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EBA7D93A-09AC-40BF-9561-70923A6ED5DB}" type="sibTrans" cxnId="{A8D5390C-021F-4644-84D4-B402B608BC23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413457A2-144E-4273-A0DA-69C987D45995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summary statistics, feature extraction, cleaning, imputation…</a:t>
          </a:r>
        </a:p>
      </dgm:t>
    </dgm:pt>
    <dgm:pt modelId="{2EE8B061-C6F2-4317-8929-6BDD7609EFD1}" type="parTrans" cxnId="{80813BC3-E583-487F-8E82-BDA728BB6F70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496D8668-19CF-480D-980B-DE9681D5BC47}" type="sibTrans" cxnId="{80813BC3-E583-487F-8E82-BDA728BB6F70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980FA4DE-E0FE-4382-B376-FBFA484DF815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3: Analytics</a:t>
          </a:r>
        </a:p>
      </dgm:t>
    </dgm:pt>
    <dgm:pt modelId="{D66799F6-D9FA-4D87-B40D-DB32D06D43FF}" type="parTrans" cxnId="{854B4E9E-A7EB-479C-B140-1DA8A8D1DB95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DDAE1BA2-1850-4C9F-A907-AA2BC28883B0}" type="sibTrans" cxnId="{854B4E9E-A7EB-479C-B140-1DA8A8D1DB95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A17C9B37-257E-4247-80D8-46ED7FCD8AD4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Analyze collected data to produce relevant and actionable insights</a:t>
          </a:r>
        </a:p>
      </dgm:t>
    </dgm:pt>
    <dgm:pt modelId="{9BE23A85-4826-465A-B836-C0B86C5B268B}" type="parTrans" cxnId="{CF311527-B745-4956-BE58-04BE3BB0C99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605F94D3-DE9C-41BF-8F5F-311A3163A756}" type="sibTrans" cxnId="{CF311527-B745-4956-BE58-04BE3BB0C99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BA97E36A-7395-4EB8-9B7D-0FB47672535E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Machine learning, deep learning, text analytics, network science, entity matching, IR </a:t>
          </a:r>
        </a:p>
      </dgm:t>
    </dgm:pt>
    <dgm:pt modelId="{1A12FF54-5A59-4A34-9ABB-45C096DD015E}" type="parTrans" cxnId="{A8D7CCF4-089D-40D5-AB55-E77E21DB667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69A5433D-6B5E-40FA-9EFB-23C2DC233AC6}" type="sibTrans" cxnId="{A8D7CCF4-089D-40D5-AB55-E77E21DB667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C9309AD7-CE58-4AD6-B42D-5FEC8C0BD137}">
      <dgm:prSet phldrT="[Text]" custT="1"/>
      <dgm:spPr/>
      <dgm:t>
        <a:bodyPr/>
        <a:lstStyle/>
        <a:p>
          <a:pPr algn="ctr"/>
          <a:r>
            <a:rPr lang="en-US" sz="2400" b="0" i="0" dirty="0">
              <a:latin typeface="Arial Narrow" panose="020B0604020202020204" pitchFamily="34" charset="0"/>
              <a:cs typeface="Arial Narrow" panose="020B0604020202020204" pitchFamily="34" charset="0"/>
            </a:rPr>
            <a:t>Phase 4: Visualization and Presentation</a:t>
          </a:r>
        </a:p>
      </dgm:t>
    </dgm:pt>
    <dgm:pt modelId="{39D056B9-7864-4E9F-BF42-CC7DD1F3B4A5}" type="parTrans" cxnId="{1843D88E-0FD1-48C1-B86D-4A5F5138BF7E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0D4F4BF7-0F69-4181-A903-F9CE24411DBF}" type="sibTrans" cxnId="{1843D88E-0FD1-48C1-B86D-4A5F5138BF7E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0D43DA75-0500-4C59-8B89-DBB518D3B461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Visualizations, dashboards, web front-ends, HCI</a:t>
          </a:r>
        </a:p>
      </dgm:t>
    </dgm:pt>
    <dgm:pt modelId="{A901043C-4DC6-4098-A0FD-5B34739918B0}" type="parTrans" cxnId="{686B32A0-58C1-4C72-B7B8-DB3C6CD7ADF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A8679A1D-58E6-4D10-817E-672E2A19EC73}" type="sibTrans" cxnId="{686B32A0-58C1-4C72-B7B8-DB3C6CD7ADF2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1687B804-8948-4D63-B8FF-3CB5CDFDFAA6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Present data and analytics results to facilitate decision making</a:t>
          </a:r>
        </a:p>
      </dgm:t>
    </dgm:pt>
    <dgm:pt modelId="{0CC40215-5849-49EF-B578-FD83438C1791}" type="parTrans" cxnId="{37845996-2E1D-4A32-9045-8EADC9AFE11F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5DC2DA05-5060-42A2-91D0-809DB0D3A9EE}" type="sibTrans" cxnId="{37845996-2E1D-4A32-9045-8EADC9AFE11F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F6066FD1-BA0F-46AE-A575-66BF2EE3A366}">
      <dgm:prSet phldrT="[Text]" custT="1"/>
      <dgm:spPr/>
      <dgm:t>
        <a:bodyPr/>
        <a:lstStyle/>
        <a:p>
          <a:pPr algn="ctr"/>
          <a:r>
            <a:rPr lang="en-US" sz="1600" b="1" i="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dirty="0">
              <a:latin typeface="Arial Narrow" panose="020B0604020202020204" pitchFamily="34" charset="0"/>
              <a:cs typeface="Arial Narrow" panose="020B0604020202020204" pitchFamily="34" charset="0"/>
            </a:rPr>
            <a:t> APIs, web crawling, simple downloads, data warehouse querying</a:t>
          </a:r>
        </a:p>
      </dgm:t>
    </dgm:pt>
    <dgm:pt modelId="{7D1CB419-9FC7-4D92-B6B3-D01667EE00B9}" type="parTrans" cxnId="{DF311C20-BA0B-43DE-AA6A-96A184D11094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2451E21D-3C86-4993-B9F3-22DE814EDFD4}" type="sibTrans" cxnId="{DF311C20-BA0B-43DE-AA6A-96A184D11094}">
      <dgm:prSet/>
      <dgm:spPr/>
      <dgm:t>
        <a:bodyPr/>
        <a:lstStyle/>
        <a:p>
          <a:pPr algn="ctr"/>
          <a:endParaRPr lang="en-US" sz="1800" b="0" i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301A307A-8D61-46F4-84B7-FE771809E101}" type="pres">
      <dgm:prSet presAssocID="{998F22F0-DBFF-4BE4-A72C-23E72A5237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0E4825-9987-4DA2-8C4B-D92936E9CA9A}" type="pres">
      <dgm:prSet presAssocID="{3A40E054-8B32-4327-B324-D3AE7F0DFAC2}" presName="root" presStyleCnt="0"/>
      <dgm:spPr/>
    </dgm:pt>
    <dgm:pt modelId="{D4932849-CDE6-4D5E-8418-88BF9BB8B069}" type="pres">
      <dgm:prSet presAssocID="{3A40E054-8B32-4327-B324-D3AE7F0DFAC2}" presName="rootComposite" presStyleCnt="0"/>
      <dgm:spPr/>
    </dgm:pt>
    <dgm:pt modelId="{51F090B9-7F69-4A73-9032-3AABE4DE0EE5}" type="pres">
      <dgm:prSet presAssocID="{3A40E054-8B32-4327-B324-D3AE7F0DFAC2}" presName="rootText" presStyleLbl="node1" presStyleIdx="0" presStyleCnt="4"/>
      <dgm:spPr/>
    </dgm:pt>
    <dgm:pt modelId="{B3BE59AD-86A5-4936-A99A-A2C44628EA41}" type="pres">
      <dgm:prSet presAssocID="{3A40E054-8B32-4327-B324-D3AE7F0DFAC2}" presName="rootConnector" presStyleLbl="node1" presStyleIdx="0" presStyleCnt="4"/>
      <dgm:spPr/>
    </dgm:pt>
    <dgm:pt modelId="{B46A91FD-1A3E-4816-BB8F-7207BEF116A8}" type="pres">
      <dgm:prSet presAssocID="{3A40E054-8B32-4327-B324-D3AE7F0DFAC2}" presName="childShape" presStyleCnt="0"/>
      <dgm:spPr/>
    </dgm:pt>
    <dgm:pt modelId="{227FD099-A9C9-4810-9ADC-45EAEB6880BE}" type="pres">
      <dgm:prSet presAssocID="{A02FD60B-0530-4EF6-8696-F0804773DFCD}" presName="Name13" presStyleLbl="parChTrans1D2" presStyleIdx="0" presStyleCnt="8"/>
      <dgm:spPr/>
    </dgm:pt>
    <dgm:pt modelId="{57F902EC-8EE7-4A9C-BE46-D614E4977E5F}" type="pres">
      <dgm:prSet presAssocID="{9FE884A2-BFFA-48C3-851E-FBF9331598FD}" presName="childText" presStyleLbl="bgAcc1" presStyleIdx="0" presStyleCnt="8">
        <dgm:presLayoutVars>
          <dgm:bulletEnabled val="1"/>
        </dgm:presLayoutVars>
      </dgm:prSet>
      <dgm:spPr/>
    </dgm:pt>
    <dgm:pt modelId="{E2D2CE49-732A-4DA6-83D5-A10C10B8F5F5}" type="pres">
      <dgm:prSet presAssocID="{7D1CB419-9FC7-4D92-B6B3-D01667EE00B9}" presName="Name13" presStyleLbl="parChTrans1D2" presStyleIdx="1" presStyleCnt="8"/>
      <dgm:spPr/>
    </dgm:pt>
    <dgm:pt modelId="{9D870805-6E6F-403F-9194-D97F462CC35A}" type="pres">
      <dgm:prSet presAssocID="{F6066FD1-BA0F-46AE-A575-66BF2EE3A366}" presName="childText" presStyleLbl="bgAcc1" presStyleIdx="1" presStyleCnt="8">
        <dgm:presLayoutVars>
          <dgm:bulletEnabled val="1"/>
        </dgm:presLayoutVars>
      </dgm:prSet>
      <dgm:spPr/>
    </dgm:pt>
    <dgm:pt modelId="{DF71571E-100C-4058-9C48-ACFEC2C9B0D0}" type="pres">
      <dgm:prSet presAssocID="{EDD14E1D-0F9E-455A-849E-10202B325F0C}" presName="root" presStyleCnt="0"/>
      <dgm:spPr/>
    </dgm:pt>
    <dgm:pt modelId="{6D2E0A6B-37FD-403D-B635-EC24D8E97421}" type="pres">
      <dgm:prSet presAssocID="{EDD14E1D-0F9E-455A-849E-10202B325F0C}" presName="rootComposite" presStyleCnt="0"/>
      <dgm:spPr/>
    </dgm:pt>
    <dgm:pt modelId="{4D8C95D0-B609-47AB-B939-D5F1B65E2BE3}" type="pres">
      <dgm:prSet presAssocID="{EDD14E1D-0F9E-455A-849E-10202B325F0C}" presName="rootText" presStyleLbl="node1" presStyleIdx="1" presStyleCnt="4"/>
      <dgm:spPr/>
    </dgm:pt>
    <dgm:pt modelId="{B77CFA7A-634B-4A24-9D6B-C7482A6EB04C}" type="pres">
      <dgm:prSet presAssocID="{EDD14E1D-0F9E-455A-849E-10202B325F0C}" presName="rootConnector" presStyleLbl="node1" presStyleIdx="1" presStyleCnt="4"/>
      <dgm:spPr/>
    </dgm:pt>
    <dgm:pt modelId="{AAEEC9B5-2984-4AF3-AC04-F801781353C7}" type="pres">
      <dgm:prSet presAssocID="{EDD14E1D-0F9E-455A-849E-10202B325F0C}" presName="childShape" presStyleCnt="0"/>
      <dgm:spPr/>
    </dgm:pt>
    <dgm:pt modelId="{33556760-3AD5-4333-936D-254C89F17704}" type="pres">
      <dgm:prSet presAssocID="{2C6945EF-4591-43A6-AD7A-B19C4859A2D3}" presName="Name13" presStyleLbl="parChTrans1D2" presStyleIdx="2" presStyleCnt="8"/>
      <dgm:spPr/>
    </dgm:pt>
    <dgm:pt modelId="{4F4CA90F-04FB-4276-B6AA-A325A39BB487}" type="pres">
      <dgm:prSet presAssocID="{D0CCDC00-2F1F-41EC-AD71-D1A4F08A2A4F}" presName="childText" presStyleLbl="bgAcc1" presStyleIdx="2" presStyleCnt="8">
        <dgm:presLayoutVars>
          <dgm:bulletEnabled val="1"/>
        </dgm:presLayoutVars>
      </dgm:prSet>
      <dgm:spPr/>
    </dgm:pt>
    <dgm:pt modelId="{2DAA9908-221A-4C15-8E88-687F591E059B}" type="pres">
      <dgm:prSet presAssocID="{2EE8B061-C6F2-4317-8929-6BDD7609EFD1}" presName="Name13" presStyleLbl="parChTrans1D2" presStyleIdx="3" presStyleCnt="8"/>
      <dgm:spPr/>
    </dgm:pt>
    <dgm:pt modelId="{2BF2E7FA-1E9C-4BF3-A17F-12D8EE4E78CF}" type="pres">
      <dgm:prSet presAssocID="{413457A2-144E-4273-A0DA-69C987D45995}" presName="childText" presStyleLbl="bgAcc1" presStyleIdx="3" presStyleCnt="8">
        <dgm:presLayoutVars>
          <dgm:bulletEnabled val="1"/>
        </dgm:presLayoutVars>
      </dgm:prSet>
      <dgm:spPr/>
    </dgm:pt>
    <dgm:pt modelId="{E5B0CF9F-2FA8-4843-8301-63A029763A56}" type="pres">
      <dgm:prSet presAssocID="{980FA4DE-E0FE-4382-B376-FBFA484DF815}" presName="root" presStyleCnt="0"/>
      <dgm:spPr/>
    </dgm:pt>
    <dgm:pt modelId="{C546C38A-34A9-4324-9412-78B0370BAF16}" type="pres">
      <dgm:prSet presAssocID="{980FA4DE-E0FE-4382-B376-FBFA484DF815}" presName="rootComposite" presStyleCnt="0"/>
      <dgm:spPr/>
    </dgm:pt>
    <dgm:pt modelId="{013403CA-E0CA-4D7B-B852-C4441295D0A4}" type="pres">
      <dgm:prSet presAssocID="{980FA4DE-E0FE-4382-B376-FBFA484DF815}" presName="rootText" presStyleLbl="node1" presStyleIdx="2" presStyleCnt="4"/>
      <dgm:spPr/>
    </dgm:pt>
    <dgm:pt modelId="{E6881602-A4A8-4228-AD65-A4743808E2EE}" type="pres">
      <dgm:prSet presAssocID="{980FA4DE-E0FE-4382-B376-FBFA484DF815}" presName="rootConnector" presStyleLbl="node1" presStyleIdx="2" presStyleCnt="4"/>
      <dgm:spPr/>
    </dgm:pt>
    <dgm:pt modelId="{EC8D0D39-B16F-41E5-934D-11DF7252432B}" type="pres">
      <dgm:prSet presAssocID="{980FA4DE-E0FE-4382-B376-FBFA484DF815}" presName="childShape" presStyleCnt="0"/>
      <dgm:spPr/>
    </dgm:pt>
    <dgm:pt modelId="{96D1AE0D-3127-4C11-A30A-79293E3C38AF}" type="pres">
      <dgm:prSet presAssocID="{9BE23A85-4826-465A-B836-C0B86C5B268B}" presName="Name13" presStyleLbl="parChTrans1D2" presStyleIdx="4" presStyleCnt="8"/>
      <dgm:spPr/>
    </dgm:pt>
    <dgm:pt modelId="{D71D765F-75CA-4ADC-82EE-F623B437719B}" type="pres">
      <dgm:prSet presAssocID="{A17C9B37-257E-4247-80D8-46ED7FCD8AD4}" presName="childText" presStyleLbl="bgAcc1" presStyleIdx="4" presStyleCnt="8">
        <dgm:presLayoutVars>
          <dgm:bulletEnabled val="1"/>
        </dgm:presLayoutVars>
      </dgm:prSet>
      <dgm:spPr/>
    </dgm:pt>
    <dgm:pt modelId="{4808E9DB-8C57-45A3-B5A1-92E5C3CFA427}" type="pres">
      <dgm:prSet presAssocID="{1A12FF54-5A59-4A34-9ABB-45C096DD015E}" presName="Name13" presStyleLbl="parChTrans1D2" presStyleIdx="5" presStyleCnt="8"/>
      <dgm:spPr/>
    </dgm:pt>
    <dgm:pt modelId="{17D8615A-CA71-4E4E-B183-036627BCD955}" type="pres">
      <dgm:prSet presAssocID="{BA97E36A-7395-4EB8-9B7D-0FB47672535E}" presName="childText" presStyleLbl="bgAcc1" presStyleIdx="5" presStyleCnt="8">
        <dgm:presLayoutVars>
          <dgm:bulletEnabled val="1"/>
        </dgm:presLayoutVars>
      </dgm:prSet>
      <dgm:spPr/>
    </dgm:pt>
    <dgm:pt modelId="{7E7327DB-798B-447F-B683-70F6D01CCCD3}" type="pres">
      <dgm:prSet presAssocID="{C9309AD7-CE58-4AD6-B42D-5FEC8C0BD137}" presName="root" presStyleCnt="0"/>
      <dgm:spPr/>
    </dgm:pt>
    <dgm:pt modelId="{D6D1F2D1-33C4-480B-9AA8-A84EE873AC4C}" type="pres">
      <dgm:prSet presAssocID="{C9309AD7-CE58-4AD6-B42D-5FEC8C0BD137}" presName="rootComposite" presStyleCnt="0"/>
      <dgm:spPr/>
    </dgm:pt>
    <dgm:pt modelId="{E0C343E3-0A3D-4A94-AB91-D1C1D2F83846}" type="pres">
      <dgm:prSet presAssocID="{C9309AD7-CE58-4AD6-B42D-5FEC8C0BD137}" presName="rootText" presStyleLbl="node1" presStyleIdx="3" presStyleCnt="4"/>
      <dgm:spPr/>
    </dgm:pt>
    <dgm:pt modelId="{F3B81A53-B4DE-4076-898F-ACC0A554AD12}" type="pres">
      <dgm:prSet presAssocID="{C9309AD7-CE58-4AD6-B42D-5FEC8C0BD137}" presName="rootConnector" presStyleLbl="node1" presStyleIdx="3" presStyleCnt="4"/>
      <dgm:spPr/>
    </dgm:pt>
    <dgm:pt modelId="{2AAB219D-F39F-429E-97F5-2813CB75D21B}" type="pres">
      <dgm:prSet presAssocID="{C9309AD7-CE58-4AD6-B42D-5FEC8C0BD137}" presName="childShape" presStyleCnt="0"/>
      <dgm:spPr/>
    </dgm:pt>
    <dgm:pt modelId="{72212B7C-E52D-40CE-BDA8-4A75F18A6CE5}" type="pres">
      <dgm:prSet presAssocID="{0CC40215-5849-49EF-B578-FD83438C1791}" presName="Name13" presStyleLbl="parChTrans1D2" presStyleIdx="6" presStyleCnt="8"/>
      <dgm:spPr/>
    </dgm:pt>
    <dgm:pt modelId="{D8F13889-933F-47B0-9A07-EB406D6EE57B}" type="pres">
      <dgm:prSet presAssocID="{1687B804-8948-4D63-B8FF-3CB5CDFDFAA6}" presName="childText" presStyleLbl="bgAcc1" presStyleIdx="6" presStyleCnt="8">
        <dgm:presLayoutVars>
          <dgm:bulletEnabled val="1"/>
        </dgm:presLayoutVars>
      </dgm:prSet>
      <dgm:spPr/>
    </dgm:pt>
    <dgm:pt modelId="{43D7BAA5-A739-4434-AD15-D544874D713D}" type="pres">
      <dgm:prSet presAssocID="{A901043C-4DC6-4098-A0FD-5B34739918B0}" presName="Name13" presStyleLbl="parChTrans1D2" presStyleIdx="7" presStyleCnt="8"/>
      <dgm:spPr/>
    </dgm:pt>
    <dgm:pt modelId="{7E8D9246-D0D8-4884-97ED-7EAB79D085B2}" type="pres">
      <dgm:prSet presAssocID="{0D43DA75-0500-4C59-8B89-DBB518D3B461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8D5390C-021F-4644-84D4-B402B608BC23}" srcId="{EDD14E1D-0F9E-455A-849E-10202B325F0C}" destId="{D0CCDC00-2F1F-41EC-AD71-D1A4F08A2A4F}" srcOrd="0" destOrd="0" parTransId="{2C6945EF-4591-43A6-AD7A-B19C4859A2D3}" sibTransId="{EBA7D93A-09AC-40BF-9561-70923A6ED5DB}"/>
    <dgm:cxn modelId="{D47B9811-053A-4B10-9BDC-051CC83943D3}" type="presOf" srcId="{2EE8B061-C6F2-4317-8929-6BDD7609EFD1}" destId="{2DAA9908-221A-4C15-8E88-687F591E059B}" srcOrd="0" destOrd="0" presId="urn:microsoft.com/office/officeart/2005/8/layout/hierarchy3"/>
    <dgm:cxn modelId="{1442511A-C1B4-4FB2-AD5E-B3D6A11CC992}" type="presOf" srcId="{F6066FD1-BA0F-46AE-A575-66BF2EE3A366}" destId="{9D870805-6E6F-403F-9194-D97F462CC35A}" srcOrd="0" destOrd="0" presId="urn:microsoft.com/office/officeart/2005/8/layout/hierarchy3"/>
    <dgm:cxn modelId="{DF311C20-BA0B-43DE-AA6A-96A184D11094}" srcId="{3A40E054-8B32-4327-B324-D3AE7F0DFAC2}" destId="{F6066FD1-BA0F-46AE-A575-66BF2EE3A366}" srcOrd="1" destOrd="0" parTransId="{7D1CB419-9FC7-4D92-B6B3-D01667EE00B9}" sibTransId="{2451E21D-3C86-4993-B9F3-22DE814EDFD4}"/>
    <dgm:cxn modelId="{F3003922-206A-430E-905E-0B87E4B2AC62}" type="presOf" srcId="{413457A2-144E-4273-A0DA-69C987D45995}" destId="{2BF2E7FA-1E9C-4BF3-A17F-12D8EE4E78CF}" srcOrd="0" destOrd="0" presId="urn:microsoft.com/office/officeart/2005/8/layout/hierarchy3"/>
    <dgm:cxn modelId="{CF311527-B745-4956-BE58-04BE3BB0C992}" srcId="{980FA4DE-E0FE-4382-B376-FBFA484DF815}" destId="{A17C9B37-257E-4247-80D8-46ED7FCD8AD4}" srcOrd="0" destOrd="0" parTransId="{9BE23A85-4826-465A-B836-C0B86C5B268B}" sibTransId="{605F94D3-DE9C-41BF-8F5F-311A3163A756}"/>
    <dgm:cxn modelId="{7F54D632-F310-465F-9EF7-6E4C0BFE5444}" type="presOf" srcId="{BA97E36A-7395-4EB8-9B7D-0FB47672535E}" destId="{17D8615A-CA71-4E4E-B183-036627BCD955}" srcOrd="0" destOrd="0" presId="urn:microsoft.com/office/officeart/2005/8/layout/hierarchy3"/>
    <dgm:cxn modelId="{C1056435-3694-49AE-8E24-B4A7048C7B02}" srcId="{998F22F0-DBFF-4BE4-A72C-23E72A523798}" destId="{EDD14E1D-0F9E-455A-849E-10202B325F0C}" srcOrd="1" destOrd="0" parTransId="{C3360B88-AEF8-46A0-9CCD-9B17FCA73D2B}" sibTransId="{FE965AA4-BA06-4FF7-858A-889177B6CE76}"/>
    <dgm:cxn modelId="{A61FD237-D5F2-4662-94D7-01F22F1145E7}" type="presOf" srcId="{9BE23A85-4826-465A-B836-C0B86C5B268B}" destId="{96D1AE0D-3127-4C11-A30A-79293E3C38AF}" srcOrd="0" destOrd="0" presId="urn:microsoft.com/office/officeart/2005/8/layout/hierarchy3"/>
    <dgm:cxn modelId="{2173424D-E577-4E38-AB0B-CD3182277901}" type="presOf" srcId="{EDD14E1D-0F9E-455A-849E-10202B325F0C}" destId="{B77CFA7A-634B-4A24-9D6B-C7482A6EB04C}" srcOrd="1" destOrd="0" presId="urn:microsoft.com/office/officeart/2005/8/layout/hierarchy3"/>
    <dgm:cxn modelId="{17BDF757-29B4-45A8-B3E8-76E1A64C7493}" type="presOf" srcId="{D0CCDC00-2F1F-41EC-AD71-D1A4F08A2A4F}" destId="{4F4CA90F-04FB-4276-B6AA-A325A39BB487}" srcOrd="0" destOrd="0" presId="urn:microsoft.com/office/officeart/2005/8/layout/hierarchy3"/>
    <dgm:cxn modelId="{DADEE45C-9582-4F26-B4AD-53F0F0FAFF8D}" type="presOf" srcId="{1687B804-8948-4D63-B8FF-3CB5CDFDFAA6}" destId="{D8F13889-933F-47B0-9A07-EB406D6EE57B}" srcOrd="0" destOrd="0" presId="urn:microsoft.com/office/officeart/2005/8/layout/hierarchy3"/>
    <dgm:cxn modelId="{952B3079-8873-4209-B537-E5AA37EA240B}" type="presOf" srcId="{A02FD60B-0530-4EF6-8696-F0804773DFCD}" destId="{227FD099-A9C9-4810-9ADC-45EAEB6880BE}" srcOrd="0" destOrd="0" presId="urn:microsoft.com/office/officeart/2005/8/layout/hierarchy3"/>
    <dgm:cxn modelId="{1FAAC182-7171-4353-9457-6B119F36D664}" type="presOf" srcId="{3A40E054-8B32-4327-B324-D3AE7F0DFAC2}" destId="{B3BE59AD-86A5-4936-A99A-A2C44628EA41}" srcOrd="1" destOrd="0" presId="urn:microsoft.com/office/officeart/2005/8/layout/hierarchy3"/>
    <dgm:cxn modelId="{1843D88E-0FD1-48C1-B86D-4A5F5138BF7E}" srcId="{998F22F0-DBFF-4BE4-A72C-23E72A523798}" destId="{C9309AD7-CE58-4AD6-B42D-5FEC8C0BD137}" srcOrd="3" destOrd="0" parTransId="{39D056B9-7864-4E9F-BF42-CC7DD1F3B4A5}" sibTransId="{0D4F4BF7-0F69-4181-A903-F9CE24411DBF}"/>
    <dgm:cxn modelId="{4EE4F190-B488-4858-8C30-173B33AFF514}" type="presOf" srcId="{7D1CB419-9FC7-4D92-B6B3-D01667EE00B9}" destId="{E2D2CE49-732A-4DA6-83D5-A10C10B8F5F5}" srcOrd="0" destOrd="0" presId="urn:microsoft.com/office/officeart/2005/8/layout/hierarchy3"/>
    <dgm:cxn modelId="{37845996-2E1D-4A32-9045-8EADC9AFE11F}" srcId="{C9309AD7-CE58-4AD6-B42D-5FEC8C0BD137}" destId="{1687B804-8948-4D63-B8FF-3CB5CDFDFAA6}" srcOrd="0" destOrd="0" parTransId="{0CC40215-5849-49EF-B578-FD83438C1791}" sibTransId="{5DC2DA05-5060-42A2-91D0-809DB0D3A9EE}"/>
    <dgm:cxn modelId="{508CF999-FF53-4BDE-9ADB-983C4261F1C7}" type="presOf" srcId="{9FE884A2-BFFA-48C3-851E-FBF9331598FD}" destId="{57F902EC-8EE7-4A9C-BE46-D614E4977E5F}" srcOrd="0" destOrd="0" presId="urn:microsoft.com/office/officeart/2005/8/layout/hierarchy3"/>
    <dgm:cxn modelId="{854B4E9E-A7EB-479C-B140-1DA8A8D1DB95}" srcId="{998F22F0-DBFF-4BE4-A72C-23E72A523798}" destId="{980FA4DE-E0FE-4382-B376-FBFA484DF815}" srcOrd="2" destOrd="0" parTransId="{D66799F6-D9FA-4D87-B40D-DB32D06D43FF}" sibTransId="{DDAE1BA2-1850-4C9F-A907-AA2BC28883B0}"/>
    <dgm:cxn modelId="{A4EFB79E-2931-4EB0-9386-D966B3A5995E}" type="presOf" srcId="{0CC40215-5849-49EF-B578-FD83438C1791}" destId="{72212B7C-E52D-40CE-BDA8-4A75F18A6CE5}" srcOrd="0" destOrd="0" presId="urn:microsoft.com/office/officeart/2005/8/layout/hierarchy3"/>
    <dgm:cxn modelId="{686B32A0-58C1-4C72-B7B8-DB3C6CD7ADF2}" srcId="{C9309AD7-CE58-4AD6-B42D-5FEC8C0BD137}" destId="{0D43DA75-0500-4C59-8B89-DBB518D3B461}" srcOrd="1" destOrd="0" parTransId="{A901043C-4DC6-4098-A0FD-5B34739918B0}" sibTransId="{A8679A1D-58E6-4D10-817E-672E2A19EC73}"/>
    <dgm:cxn modelId="{1B4927A7-DA34-46C1-B737-09875EF5586B}" type="presOf" srcId="{2C6945EF-4591-43A6-AD7A-B19C4859A2D3}" destId="{33556760-3AD5-4333-936D-254C89F17704}" srcOrd="0" destOrd="0" presId="urn:microsoft.com/office/officeart/2005/8/layout/hierarchy3"/>
    <dgm:cxn modelId="{5A375AAA-764A-4182-95D5-0901DAA8E14D}" type="presOf" srcId="{0D43DA75-0500-4C59-8B89-DBB518D3B461}" destId="{7E8D9246-D0D8-4884-97ED-7EAB79D085B2}" srcOrd="0" destOrd="0" presId="urn:microsoft.com/office/officeart/2005/8/layout/hierarchy3"/>
    <dgm:cxn modelId="{8E166BAA-03A9-4BEB-A539-BCE0236E27E4}" type="presOf" srcId="{A17C9B37-257E-4247-80D8-46ED7FCD8AD4}" destId="{D71D765F-75CA-4ADC-82EE-F623B437719B}" srcOrd="0" destOrd="0" presId="urn:microsoft.com/office/officeart/2005/8/layout/hierarchy3"/>
    <dgm:cxn modelId="{8D3553B5-AD18-4742-97A9-37BD504D2ACE}" type="presOf" srcId="{1A12FF54-5A59-4A34-9ABB-45C096DD015E}" destId="{4808E9DB-8C57-45A3-B5A1-92E5C3CFA427}" srcOrd="0" destOrd="0" presId="urn:microsoft.com/office/officeart/2005/8/layout/hierarchy3"/>
    <dgm:cxn modelId="{0C3A21BC-57E2-4AEB-A72D-4C6630FC3BE2}" type="presOf" srcId="{A901043C-4DC6-4098-A0FD-5B34739918B0}" destId="{43D7BAA5-A739-4434-AD15-D544874D713D}" srcOrd="0" destOrd="0" presId="urn:microsoft.com/office/officeart/2005/8/layout/hierarchy3"/>
    <dgm:cxn modelId="{AF0645BD-5C7F-4E0C-9CD0-513F1DB0A73F}" type="presOf" srcId="{980FA4DE-E0FE-4382-B376-FBFA484DF815}" destId="{013403CA-E0CA-4D7B-B852-C4441295D0A4}" srcOrd="0" destOrd="0" presId="urn:microsoft.com/office/officeart/2005/8/layout/hierarchy3"/>
    <dgm:cxn modelId="{0C59E4C0-603B-476E-B31B-4CB6AB1F9A3F}" type="presOf" srcId="{C9309AD7-CE58-4AD6-B42D-5FEC8C0BD137}" destId="{E0C343E3-0A3D-4A94-AB91-D1C1D2F83846}" srcOrd="0" destOrd="0" presId="urn:microsoft.com/office/officeart/2005/8/layout/hierarchy3"/>
    <dgm:cxn modelId="{80813BC3-E583-487F-8E82-BDA728BB6F70}" srcId="{EDD14E1D-0F9E-455A-849E-10202B325F0C}" destId="{413457A2-144E-4273-A0DA-69C987D45995}" srcOrd="1" destOrd="0" parTransId="{2EE8B061-C6F2-4317-8929-6BDD7609EFD1}" sibTransId="{496D8668-19CF-480D-980B-DE9681D5BC47}"/>
    <dgm:cxn modelId="{2C59C2CA-AD64-451B-9965-1146D37F9F66}" srcId="{3A40E054-8B32-4327-B324-D3AE7F0DFAC2}" destId="{9FE884A2-BFFA-48C3-851E-FBF9331598FD}" srcOrd="0" destOrd="0" parTransId="{A02FD60B-0530-4EF6-8696-F0804773DFCD}" sibTransId="{B3AE5E6D-0FBE-4230-BA4E-95BC3CF4D079}"/>
    <dgm:cxn modelId="{3B4094CD-6573-4C85-89C6-BF94C0F6D717}" type="presOf" srcId="{980FA4DE-E0FE-4382-B376-FBFA484DF815}" destId="{E6881602-A4A8-4228-AD65-A4743808E2EE}" srcOrd="1" destOrd="0" presId="urn:microsoft.com/office/officeart/2005/8/layout/hierarchy3"/>
    <dgm:cxn modelId="{E650BDD4-B7B0-474B-A64E-E5D43F863A3B}" srcId="{998F22F0-DBFF-4BE4-A72C-23E72A523798}" destId="{3A40E054-8B32-4327-B324-D3AE7F0DFAC2}" srcOrd="0" destOrd="0" parTransId="{897515D1-9D6B-4F6E-816C-5E88F960C134}" sibTransId="{103F8FEF-62EE-4B4F-B659-BFB8625676B8}"/>
    <dgm:cxn modelId="{5DF200D9-20D3-4D0B-A298-3ECE52B2BA45}" type="presOf" srcId="{3A40E054-8B32-4327-B324-D3AE7F0DFAC2}" destId="{51F090B9-7F69-4A73-9032-3AABE4DE0EE5}" srcOrd="0" destOrd="0" presId="urn:microsoft.com/office/officeart/2005/8/layout/hierarchy3"/>
    <dgm:cxn modelId="{277010EA-E486-4F07-A222-D50372ADC7BE}" type="presOf" srcId="{EDD14E1D-0F9E-455A-849E-10202B325F0C}" destId="{4D8C95D0-B609-47AB-B939-D5F1B65E2BE3}" srcOrd="0" destOrd="0" presId="urn:microsoft.com/office/officeart/2005/8/layout/hierarchy3"/>
    <dgm:cxn modelId="{B1C58CF2-271E-4AC1-89F6-EEE11A2856DE}" type="presOf" srcId="{C9309AD7-CE58-4AD6-B42D-5FEC8C0BD137}" destId="{F3B81A53-B4DE-4076-898F-ACC0A554AD12}" srcOrd="1" destOrd="0" presId="urn:microsoft.com/office/officeart/2005/8/layout/hierarchy3"/>
    <dgm:cxn modelId="{A8D7CCF4-089D-40D5-AB55-E77E21DB6672}" srcId="{980FA4DE-E0FE-4382-B376-FBFA484DF815}" destId="{BA97E36A-7395-4EB8-9B7D-0FB47672535E}" srcOrd="1" destOrd="0" parTransId="{1A12FF54-5A59-4A34-9ABB-45C096DD015E}" sibTransId="{69A5433D-6B5E-40FA-9EFB-23C2DC233AC6}"/>
    <dgm:cxn modelId="{2437DAFE-C6CC-47AD-A5A9-45F4FABA7CC8}" type="presOf" srcId="{998F22F0-DBFF-4BE4-A72C-23E72A523798}" destId="{301A307A-8D61-46F4-84B7-FE771809E101}" srcOrd="0" destOrd="0" presId="urn:microsoft.com/office/officeart/2005/8/layout/hierarchy3"/>
    <dgm:cxn modelId="{779B6811-1574-4286-80D2-F9630368EB7C}" type="presParOf" srcId="{301A307A-8D61-46F4-84B7-FE771809E101}" destId="{040E4825-9987-4DA2-8C4B-D92936E9CA9A}" srcOrd="0" destOrd="0" presId="urn:microsoft.com/office/officeart/2005/8/layout/hierarchy3"/>
    <dgm:cxn modelId="{9BDC126E-93B5-477B-9C05-227F1909D7C7}" type="presParOf" srcId="{040E4825-9987-4DA2-8C4B-D92936E9CA9A}" destId="{D4932849-CDE6-4D5E-8418-88BF9BB8B069}" srcOrd="0" destOrd="0" presId="urn:microsoft.com/office/officeart/2005/8/layout/hierarchy3"/>
    <dgm:cxn modelId="{7708C156-2D29-4B0D-9E7F-A74187A08F78}" type="presParOf" srcId="{D4932849-CDE6-4D5E-8418-88BF9BB8B069}" destId="{51F090B9-7F69-4A73-9032-3AABE4DE0EE5}" srcOrd="0" destOrd="0" presId="urn:microsoft.com/office/officeart/2005/8/layout/hierarchy3"/>
    <dgm:cxn modelId="{4C36816B-5D88-463F-AE01-1CE98AE59EBF}" type="presParOf" srcId="{D4932849-CDE6-4D5E-8418-88BF9BB8B069}" destId="{B3BE59AD-86A5-4936-A99A-A2C44628EA41}" srcOrd="1" destOrd="0" presId="urn:microsoft.com/office/officeart/2005/8/layout/hierarchy3"/>
    <dgm:cxn modelId="{608A281D-9D32-4E73-8C28-62A2E87DD346}" type="presParOf" srcId="{040E4825-9987-4DA2-8C4B-D92936E9CA9A}" destId="{B46A91FD-1A3E-4816-BB8F-7207BEF116A8}" srcOrd="1" destOrd="0" presId="urn:microsoft.com/office/officeart/2005/8/layout/hierarchy3"/>
    <dgm:cxn modelId="{9E757ABE-9534-4EA1-B63D-8CA8E9F4501B}" type="presParOf" srcId="{B46A91FD-1A3E-4816-BB8F-7207BEF116A8}" destId="{227FD099-A9C9-4810-9ADC-45EAEB6880BE}" srcOrd="0" destOrd="0" presId="urn:microsoft.com/office/officeart/2005/8/layout/hierarchy3"/>
    <dgm:cxn modelId="{DA2663CB-EA71-457F-B9F8-68028C21832B}" type="presParOf" srcId="{B46A91FD-1A3E-4816-BB8F-7207BEF116A8}" destId="{57F902EC-8EE7-4A9C-BE46-D614E4977E5F}" srcOrd="1" destOrd="0" presId="urn:microsoft.com/office/officeart/2005/8/layout/hierarchy3"/>
    <dgm:cxn modelId="{14D57442-CC95-41EC-A97F-0835738B30A9}" type="presParOf" srcId="{B46A91FD-1A3E-4816-BB8F-7207BEF116A8}" destId="{E2D2CE49-732A-4DA6-83D5-A10C10B8F5F5}" srcOrd="2" destOrd="0" presId="urn:microsoft.com/office/officeart/2005/8/layout/hierarchy3"/>
    <dgm:cxn modelId="{F7A64B1A-62A5-474A-9C57-EB527D9083B6}" type="presParOf" srcId="{B46A91FD-1A3E-4816-BB8F-7207BEF116A8}" destId="{9D870805-6E6F-403F-9194-D97F462CC35A}" srcOrd="3" destOrd="0" presId="urn:microsoft.com/office/officeart/2005/8/layout/hierarchy3"/>
    <dgm:cxn modelId="{0D15B9C6-E6B2-45BE-8759-B4B95455D380}" type="presParOf" srcId="{301A307A-8D61-46F4-84B7-FE771809E101}" destId="{DF71571E-100C-4058-9C48-ACFEC2C9B0D0}" srcOrd="1" destOrd="0" presId="urn:microsoft.com/office/officeart/2005/8/layout/hierarchy3"/>
    <dgm:cxn modelId="{2F65103E-7F7A-4438-A70F-5D0E3D0E0F39}" type="presParOf" srcId="{DF71571E-100C-4058-9C48-ACFEC2C9B0D0}" destId="{6D2E0A6B-37FD-403D-B635-EC24D8E97421}" srcOrd="0" destOrd="0" presId="urn:microsoft.com/office/officeart/2005/8/layout/hierarchy3"/>
    <dgm:cxn modelId="{FA8D87A4-92F7-4F8E-BCA2-03FEC7F661AA}" type="presParOf" srcId="{6D2E0A6B-37FD-403D-B635-EC24D8E97421}" destId="{4D8C95D0-B609-47AB-B939-D5F1B65E2BE3}" srcOrd="0" destOrd="0" presId="urn:microsoft.com/office/officeart/2005/8/layout/hierarchy3"/>
    <dgm:cxn modelId="{39A2ADDB-CC64-4E07-BB7F-FD206D9219E3}" type="presParOf" srcId="{6D2E0A6B-37FD-403D-B635-EC24D8E97421}" destId="{B77CFA7A-634B-4A24-9D6B-C7482A6EB04C}" srcOrd="1" destOrd="0" presId="urn:microsoft.com/office/officeart/2005/8/layout/hierarchy3"/>
    <dgm:cxn modelId="{43F0034A-C879-4B60-BDF7-2CC341B5A102}" type="presParOf" srcId="{DF71571E-100C-4058-9C48-ACFEC2C9B0D0}" destId="{AAEEC9B5-2984-4AF3-AC04-F801781353C7}" srcOrd="1" destOrd="0" presId="urn:microsoft.com/office/officeart/2005/8/layout/hierarchy3"/>
    <dgm:cxn modelId="{4C79405C-EFFD-4014-90AD-6C5DDF2B0711}" type="presParOf" srcId="{AAEEC9B5-2984-4AF3-AC04-F801781353C7}" destId="{33556760-3AD5-4333-936D-254C89F17704}" srcOrd="0" destOrd="0" presId="urn:microsoft.com/office/officeart/2005/8/layout/hierarchy3"/>
    <dgm:cxn modelId="{4F261254-26D2-4698-890E-853BAF5708B7}" type="presParOf" srcId="{AAEEC9B5-2984-4AF3-AC04-F801781353C7}" destId="{4F4CA90F-04FB-4276-B6AA-A325A39BB487}" srcOrd="1" destOrd="0" presId="urn:microsoft.com/office/officeart/2005/8/layout/hierarchy3"/>
    <dgm:cxn modelId="{097F2D5D-B41E-4804-811F-84A0BC1EEB35}" type="presParOf" srcId="{AAEEC9B5-2984-4AF3-AC04-F801781353C7}" destId="{2DAA9908-221A-4C15-8E88-687F591E059B}" srcOrd="2" destOrd="0" presId="urn:microsoft.com/office/officeart/2005/8/layout/hierarchy3"/>
    <dgm:cxn modelId="{72DC5C9B-E173-41CA-AFDB-1D59C59699A8}" type="presParOf" srcId="{AAEEC9B5-2984-4AF3-AC04-F801781353C7}" destId="{2BF2E7FA-1E9C-4BF3-A17F-12D8EE4E78CF}" srcOrd="3" destOrd="0" presId="urn:microsoft.com/office/officeart/2005/8/layout/hierarchy3"/>
    <dgm:cxn modelId="{F2973080-9CA0-4D33-9F69-F9774CDF5225}" type="presParOf" srcId="{301A307A-8D61-46F4-84B7-FE771809E101}" destId="{E5B0CF9F-2FA8-4843-8301-63A029763A56}" srcOrd="2" destOrd="0" presId="urn:microsoft.com/office/officeart/2005/8/layout/hierarchy3"/>
    <dgm:cxn modelId="{83B22122-F5DD-43DA-9F8E-D10DF36D5ACD}" type="presParOf" srcId="{E5B0CF9F-2FA8-4843-8301-63A029763A56}" destId="{C546C38A-34A9-4324-9412-78B0370BAF16}" srcOrd="0" destOrd="0" presId="urn:microsoft.com/office/officeart/2005/8/layout/hierarchy3"/>
    <dgm:cxn modelId="{E77E7E67-F7E8-4D2E-8134-DCF85D33470A}" type="presParOf" srcId="{C546C38A-34A9-4324-9412-78B0370BAF16}" destId="{013403CA-E0CA-4D7B-B852-C4441295D0A4}" srcOrd="0" destOrd="0" presId="urn:microsoft.com/office/officeart/2005/8/layout/hierarchy3"/>
    <dgm:cxn modelId="{294A8237-98EC-4659-8342-A2DFD891EA16}" type="presParOf" srcId="{C546C38A-34A9-4324-9412-78B0370BAF16}" destId="{E6881602-A4A8-4228-AD65-A4743808E2EE}" srcOrd="1" destOrd="0" presId="urn:microsoft.com/office/officeart/2005/8/layout/hierarchy3"/>
    <dgm:cxn modelId="{44233014-F06B-4A37-B1F8-5F20AE3D4ADC}" type="presParOf" srcId="{E5B0CF9F-2FA8-4843-8301-63A029763A56}" destId="{EC8D0D39-B16F-41E5-934D-11DF7252432B}" srcOrd="1" destOrd="0" presId="urn:microsoft.com/office/officeart/2005/8/layout/hierarchy3"/>
    <dgm:cxn modelId="{251E64DD-C6D4-40BA-93BD-9BFECB8F7B9E}" type="presParOf" srcId="{EC8D0D39-B16F-41E5-934D-11DF7252432B}" destId="{96D1AE0D-3127-4C11-A30A-79293E3C38AF}" srcOrd="0" destOrd="0" presId="urn:microsoft.com/office/officeart/2005/8/layout/hierarchy3"/>
    <dgm:cxn modelId="{4EBECC85-3945-4D5B-AD6A-9AB19B735414}" type="presParOf" srcId="{EC8D0D39-B16F-41E5-934D-11DF7252432B}" destId="{D71D765F-75CA-4ADC-82EE-F623B437719B}" srcOrd="1" destOrd="0" presId="urn:microsoft.com/office/officeart/2005/8/layout/hierarchy3"/>
    <dgm:cxn modelId="{58D52B34-B038-439D-874E-E814048B8B78}" type="presParOf" srcId="{EC8D0D39-B16F-41E5-934D-11DF7252432B}" destId="{4808E9DB-8C57-45A3-B5A1-92E5C3CFA427}" srcOrd="2" destOrd="0" presId="urn:microsoft.com/office/officeart/2005/8/layout/hierarchy3"/>
    <dgm:cxn modelId="{0268E5DA-BF24-4E77-B03E-3207D023286E}" type="presParOf" srcId="{EC8D0D39-B16F-41E5-934D-11DF7252432B}" destId="{17D8615A-CA71-4E4E-B183-036627BCD955}" srcOrd="3" destOrd="0" presId="urn:microsoft.com/office/officeart/2005/8/layout/hierarchy3"/>
    <dgm:cxn modelId="{2C5B6AA9-C4E5-42CE-B3F5-FD0EBD4756E0}" type="presParOf" srcId="{301A307A-8D61-46F4-84B7-FE771809E101}" destId="{7E7327DB-798B-447F-B683-70F6D01CCCD3}" srcOrd="3" destOrd="0" presId="urn:microsoft.com/office/officeart/2005/8/layout/hierarchy3"/>
    <dgm:cxn modelId="{A4B91CBF-E9A2-4114-B744-39EFE14143B5}" type="presParOf" srcId="{7E7327DB-798B-447F-B683-70F6D01CCCD3}" destId="{D6D1F2D1-33C4-480B-9AA8-A84EE873AC4C}" srcOrd="0" destOrd="0" presId="urn:microsoft.com/office/officeart/2005/8/layout/hierarchy3"/>
    <dgm:cxn modelId="{899072F6-C2E6-477B-831D-701F7F15F996}" type="presParOf" srcId="{D6D1F2D1-33C4-480B-9AA8-A84EE873AC4C}" destId="{E0C343E3-0A3D-4A94-AB91-D1C1D2F83846}" srcOrd="0" destOrd="0" presId="urn:microsoft.com/office/officeart/2005/8/layout/hierarchy3"/>
    <dgm:cxn modelId="{30F7A3C8-F285-4A22-B11A-4CE951E34800}" type="presParOf" srcId="{D6D1F2D1-33C4-480B-9AA8-A84EE873AC4C}" destId="{F3B81A53-B4DE-4076-898F-ACC0A554AD12}" srcOrd="1" destOrd="0" presId="urn:microsoft.com/office/officeart/2005/8/layout/hierarchy3"/>
    <dgm:cxn modelId="{A6A0F7E7-3FDD-4C37-BD98-B123DD8F3E8A}" type="presParOf" srcId="{7E7327DB-798B-447F-B683-70F6D01CCCD3}" destId="{2AAB219D-F39F-429E-97F5-2813CB75D21B}" srcOrd="1" destOrd="0" presId="urn:microsoft.com/office/officeart/2005/8/layout/hierarchy3"/>
    <dgm:cxn modelId="{0DA734C9-E503-4BA7-906E-C1B0FE5299CE}" type="presParOf" srcId="{2AAB219D-F39F-429E-97F5-2813CB75D21B}" destId="{72212B7C-E52D-40CE-BDA8-4A75F18A6CE5}" srcOrd="0" destOrd="0" presId="urn:microsoft.com/office/officeart/2005/8/layout/hierarchy3"/>
    <dgm:cxn modelId="{5185E090-02B6-4016-B00A-3CA51DDC5945}" type="presParOf" srcId="{2AAB219D-F39F-429E-97F5-2813CB75D21B}" destId="{D8F13889-933F-47B0-9A07-EB406D6EE57B}" srcOrd="1" destOrd="0" presId="urn:microsoft.com/office/officeart/2005/8/layout/hierarchy3"/>
    <dgm:cxn modelId="{F96A4EF5-FC9B-4173-A7D6-9548BA60D675}" type="presParOf" srcId="{2AAB219D-F39F-429E-97F5-2813CB75D21B}" destId="{43D7BAA5-A739-4434-AD15-D544874D713D}" srcOrd="2" destOrd="0" presId="urn:microsoft.com/office/officeart/2005/8/layout/hierarchy3"/>
    <dgm:cxn modelId="{785606E0-4D87-42D7-8F66-03F233D44B8E}" type="presParOf" srcId="{2AAB219D-F39F-429E-97F5-2813CB75D21B}" destId="{7E8D9246-D0D8-4884-97ED-7EAB79D085B2}" srcOrd="3" destOrd="0" presId="urn:microsoft.com/office/officeart/2005/8/layout/hierarchy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090B9-7F69-4A73-9032-3AABE4DE0EE5}">
      <dsp:nvSpPr>
        <dsp:cNvPr id="0" name=""/>
        <dsp:cNvSpPr/>
      </dsp:nvSpPr>
      <dsp:spPr>
        <a:xfrm>
          <a:off x="36610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1: Data Collection and Aggregation</a:t>
          </a:r>
        </a:p>
      </dsp:txBody>
      <dsp:txXfrm>
        <a:off x="73004" y="37532"/>
        <a:ext cx="2412388" cy="1169800"/>
      </dsp:txXfrm>
    </dsp:sp>
    <dsp:sp modelId="{227FD099-A9C9-4810-9ADC-45EAEB6880BE}">
      <dsp:nvSpPr>
        <dsp:cNvPr id="0" name=""/>
        <dsp:cNvSpPr/>
      </dsp:nvSpPr>
      <dsp:spPr>
        <a:xfrm>
          <a:off x="285128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902EC-8EE7-4A9C-BE46-D614E4977E5F}">
      <dsp:nvSpPr>
        <dsp:cNvPr id="0" name=""/>
        <dsp:cNvSpPr/>
      </dsp:nvSpPr>
      <dsp:spPr>
        <a:xfrm>
          <a:off x="533646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Collect data from various source(s) based on domain need and/or business understanding</a:t>
          </a:r>
        </a:p>
      </dsp:txBody>
      <dsp:txXfrm>
        <a:off x="570040" y="1590768"/>
        <a:ext cx="1915353" cy="1169800"/>
      </dsp:txXfrm>
    </dsp:sp>
    <dsp:sp modelId="{E2D2CE49-732A-4DA6-83D5-A10C10B8F5F5}">
      <dsp:nvSpPr>
        <dsp:cNvPr id="0" name=""/>
        <dsp:cNvSpPr/>
      </dsp:nvSpPr>
      <dsp:spPr>
        <a:xfrm>
          <a:off x="285128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70805-6E6F-403F-9194-D97F462CC35A}">
      <dsp:nvSpPr>
        <dsp:cNvPr id="0" name=""/>
        <dsp:cNvSpPr/>
      </dsp:nvSpPr>
      <dsp:spPr>
        <a:xfrm>
          <a:off x="533646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APIs, web crawling, simple downloads, data warehouse querying</a:t>
          </a:r>
        </a:p>
      </dsp:txBody>
      <dsp:txXfrm>
        <a:off x="570040" y="3144003"/>
        <a:ext cx="1915353" cy="1169800"/>
      </dsp:txXfrm>
    </dsp:sp>
    <dsp:sp modelId="{4D8C95D0-B609-47AB-B939-D5F1B65E2BE3}">
      <dsp:nvSpPr>
        <dsp:cNvPr id="0" name=""/>
        <dsp:cNvSpPr/>
      </dsp:nvSpPr>
      <dsp:spPr>
        <a:xfrm>
          <a:off x="3143081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2: Data Extraction and Representation</a:t>
          </a:r>
        </a:p>
      </dsp:txBody>
      <dsp:txXfrm>
        <a:off x="3179475" y="37532"/>
        <a:ext cx="2412388" cy="1169800"/>
      </dsp:txXfrm>
    </dsp:sp>
    <dsp:sp modelId="{33556760-3AD5-4333-936D-254C89F17704}">
      <dsp:nvSpPr>
        <dsp:cNvPr id="0" name=""/>
        <dsp:cNvSpPr/>
      </dsp:nvSpPr>
      <dsp:spPr>
        <a:xfrm>
          <a:off x="3391599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CA90F-04FB-4276-B6AA-A325A39BB487}">
      <dsp:nvSpPr>
        <dsp:cNvPr id="0" name=""/>
        <dsp:cNvSpPr/>
      </dsp:nvSpPr>
      <dsp:spPr>
        <a:xfrm>
          <a:off x="3640116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Pre-process collected data and structure (represent) data for analysis</a:t>
          </a:r>
        </a:p>
      </dsp:txBody>
      <dsp:txXfrm>
        <a:off x="3676510" y="1590768"/>
        <a:ext cx="1915353" cy="1169800"/>
      </dsp:txXfrm>
    </dsp:sp>
    <dsp:sp modelId="{2DAA9908-221A-4C15-8E88-687F591E059B}">
      <dsp:nvSpPr>
        <dsp:cNvPr id="0" name=""/>
        <dsp:cNvSpPr/>
      </dsp:nvSpPr>
      <dsp:spPr>
        <a:xfrm>
          <a:off x="3391599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2E7FA-1E9C-4BF3-A17F-12D8EE4E78CF}">
      <dsp:nvSpPr>
        <dsp:cNvPr id="0" name=""/>
        <dsp:cNvSpPr/>
      </dsp:nvSpPr>
      <dsp:spPr>
        <a:xfrm>
          <a:off x="3640116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summary statistics, feature extraction, cleaning, imputation…</a:t>
          </a:r>
        </a:p>
      </dsp:txBody>
      <dsp:txXfrm>
        <a:off x="3676510" y="3144003"/>
        <a:ext cx="1915353" cy="1169800"/>
      </dsp:txXfrm>
    </dsp:sp>
    <dsp:sp modelId="{013403CA-E0CA-4D7B-B852-C4441295D0A4}">
      <dsp:nvSpPr>
        <dsp:cNvPr id="0" name=""/>
        <dsp:cNvSpPr/>
      </dsp:nvSpPr>
      <dsp:spPr>
        <a:xfrm>
          <a:off x="6249552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3: Analytics</a:t>
          </a:r>
        </a:p>
      </dsp:txBody>
      <dsp:txXfrm>
        <a:off x="6285946" y="37532"/>
        <a:ext cx="2412388" cy="1169800"/>
      </dsp:txXfrm>
    </dsp:sp>
    <dsp:sp modelId="{96D1AE0D-3127-4C11-A30A-79293E3C38AF}">
      <dsp:nvSpPr>
        <dsp:cNvPr id="0" name=""/>
        <dsp:cNvSpPr/>
      </dsp:nvSpPr>
      <dsp:spPr>
        <a:xfrm>
          <a:off x="6498070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D765F-75CA-4ADC-82EE-F623B437719B}">
      <dsp:nvSpPr>
        <dsp:cNvPr id="0" name=""/>
        <dsp:cNvSpPr/>
      </dsp:nvSpPr>
      <dsp:spPr>
        <a:xfrm>
          <a:off x="6746587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Analyze collected data to produce relevant and actionable insights</a:t>
          </a:r>
        </a:p>
      </dsp:txBody>
      <dsp:txXfrm>
        <a:off x="6782981" y="1590768"/>
        <a:ext cx="1915353" cy="1169800"/>
      </dsp:txXfrm>
    </dsp:sp>
    <dsp:sp modelId="{4808E9DB-8C57-45A3-B5A1-92E5C3CFA427}">
      <dsp:nvSpPr>
        <dsp:cNvPr id="0" name=""/>
        <dsp:cNvSpPr/>
      </dsp:nvSpPr>
      <dsp:spPr>
        <a:xfrm>
          <a:off x="6498070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8615A-CA71-4E4E-B183-036627BCD955}">
      <dsp:nvSpPr>
        <dsp:cNvPr id="0" name=""/>
        <dsp:cNvSpPr/>
      </dsp:nvSpPr>
      <dsp:spPr>
        <a:xfrm>
          <a:off x="6746587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 Machine learning, deep learning, text analytics, network science, entity matching, IR </a:t>
          </a:r>
        </a:p>
      </dsp:txBody>
      <dsp:txXfrm>
        <a:off x="6782981" y="3144003"/>
        <a:ext cx="1915353" cy="1169800"/>
      </dsp:txXfrm>
    </dsp:sp>
    <dsp:sp modelId="{E0C343E3-0A3D-4A94-AB91-D1C1D2F83846}">
      <dsp:nvSpPr>
        <dsp:cNvPr id="0" name=""/>
        <dsp:cNvSpPr/>
      </dsp:nvSpPr>
      <dsp:spPr>
        <a:xfrm>
          <a:off x="9356023" y="1138"/>
          <a:ext cx="2485176" cy="1242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Phase 4: Visualization and Presentation</a:t>
          </a:r>
        </a:p>
      </dsp:txBody>
      <dsp:txXfrm>
        <a:off x="9392417" y="37532"/>
        <a:ext cx="2412388" cy="1169800"/>
      </dsp:txXfrm>
    </dsp:sp>
    <dsp:sp modelId="{72212B7C-E52D-40CE-BDA8-4A75F18A6CE5}">
      <dsp:nvSpPr>
        <dsp:cNvPr id="0" name=""/>
        <dsp:cNvSpPr/>
      </dsp:nvSpPr>
      <dsp:spPr>
        <a:xfrm>
          <a:off x="9604541" y="1243727"/>
          <a:ext cx="248517" cy="93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41"/>
              </a:lnTo>
              <a:lnTo>
                <a:pt x="248517" y="931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3889-933F-47B0-9A07-EB406D6EE57B}">
      <dsp:nvSpPr>
        <dsp:cNvPr id="0" name=""/>
        <dsp:cNvSpPr/>
      </dsp:nvSpPr>
      <dsp:spPr>
        <a:xfrm>
          <a:off x="9853058" y="1554374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Description: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Present data and analytics results to facilitate decision making</a:t>
          </a:r>
        </a:p>
      </dsp:txBody>
      <dsp:txXfrm>
        <a:off x="9889452" y="1590768"/>
        <a:ext cx="1915353" cy="1169800"/>
      </dsp:txXfrm>
    </dsp:sp>
    <dsp:sp modelId="{43D7BAA5-A739-4434-AD15-D544874D713D}">
      <dsp:nvSpPr>
        <dsp:cNvPr id="0" name=""/>
        <dsp:cNvSpPr/>
      </dsp:nvSpPr>
      <dsp:spPr>
        <a:xfrm>
          <a:off x="9604541" y="1243727"/>
          <a:ext cx="248517" cy="24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76"/>
              </a:lnTo>
              <a:lnTo>
                <a:pt x="248517" y="248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9246-D0D8-4884-97ED-7EAB79D085B2}">
      <dsp:nvSpPr>
        <dsp:cNvPr id="0" name=""/>
        <dsp:cNvSpPr/>
      </dsp:nvSpPr>
      <dsp:spPr>
        <a:xfrm>
          <a:off x="9853058" y="3107609"/>
          <a:ext cx="1988141" cy="1242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Approaches: </a:t>
          </a:r>
          <a:r>
            <a:rPr lang="en-US" sz="16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Visualizations, dashboards, web front-ends, HCI</a:t>
          </a:r>
        </a:p>
      </dsp:txBody>
      <dsp:txXfrm>
        <a:off x="9889452" y="3144003"/>
        <a:ext cx="1915353" cy="116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0E39-AE87-F148-AA57-5E7FEFF610C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C0312-9E86-9240-A0A1-B996C3BDE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7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A3FD-9891-5A4A-B43E-F3418328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5A4D-848F-8B48-8A87-E70B1A3C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9584-D23F-8245-83CC-EC15DCE9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4716-9A3D-A24C-AE9E-0BF04647D45B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6694-09C7-4E49-8206-1BBC09F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DAF3-A1AA-8C46-9742-EF3DAE4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5082-539D-FE4B-AA02-410141D2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EB395-4804-574B-AAD8-536AE5FE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7E35-A8E1-B64B-973A-EF7A5AA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AF06-AD1F-C640-ACFC-52C1A1763585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273C-7235-5743-89C0-980F1EA0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0C36-121D-8440-B98A-EA9106B0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FC4F7-4132-3941-B7E4-443189320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8439-82F9-894C-A189-A8F2D6B8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3E3-4131-894B-839E-0F736674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7A1A-8B2B-F74B-9F26-9FCD8B685922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6408-71D1-D448-B374-73E26719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5CA3-D275-9147-BAA7-12350F29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0FCD-2699-B043-A757-62AEEDA2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A96A-08FF-8548-8CBF-6EF69124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FB87-49C6-CF43-BC81-6DDA794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909-1E8A-644B-9B00-1A3E1D72E124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1D43-F481-7E47-A8F1-587B7DC2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5B2A-8FE7-9247-857B-87A4581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EF20-5D4C-4A45-A3DA-ECCB822C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9F6C-8102-CA42-98D5-D37C44D9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CCCD-5134-7D42-A73D-9F1F194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818F-7809-724C-87F4-421EE48D9945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B763-6C0A-0842-99F3-342CF71F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3565-9D63-FA43-98E6-64AFE739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517-7E67-514D-99C5-7EEC6FD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A72F-ED24-1B44-AC5A-EB08B5BC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B6C6D-986A-ED4F-BEC7-7E1F7B7D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1740-D1EA-2E45-995E-D015012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FF8D-CCBF-9A45-953D-0B5BEEE05371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E97-8332-9E40-BBC9-0BC8039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C388-454F-EE41-A7EF-1AF74F50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904F-5A33-D44C-9B07-5A7E1BA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3C0F-E489-EF41-9EC6-71F05A26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E77D7-C082-8F43-8E12-013B83D8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84B1D-C534-D642-B0CC-164AF441B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9F1C6-6B10-354A-9807-B3530476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D3B5B-6A00-654A-AA52-1EF645F7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7AF0-4682-A84A-8331-A8CE497C8163}" type="datetime1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6036-25A0-B745-BF2B-FAC4AB09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17AA3-44FC-E444-BAEB-7BBC1B34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205A-409B-4941-A7A1-3C4BE67F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97B2E-7D47-C747-833A-17731ED6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1E3D-847D-7C43-B389-B46836FC8B4B}" type="datetime1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7F5AB-200C-8E43-89B0-AC69E71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946E2-81C8-DA40-8577-BAA0465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DAEC2-1795-7740-8015-63F3D0BA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81C8-59A6-DE43-ADA3-B5EB705B22BD}" type="datetime1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6861C-E543-7347-9417-7EDC27C8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9B39-9D58-5C46-A944-5A99506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3B28-5CD4-E541-8001-E0C09784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6113-FA41-0343-988A-901C68C0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1623-B742-CD48-A02D-0CC5808B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D9DB-0390-2D4E-8E47-CF61A886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E03A-B1E9-1C4F-9317-95339045409F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2253-462C-9044-902D-969A85AF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EC51-1603-B842-9992-E850BC79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7B35-6CBF-8044-9310-78D4EA4A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1F196-60A4-D247-841B-9AD83E337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D8B6-CB9B-DB47-9EEC-170D599C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DAA9-D6BE-0F4C-9279-745C7728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7561-BE71-3844-8F9D-F20C6EA526F9}" type="datetime1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CA65-3E07-E848-A0C4-206FC961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561BD-5034-9C44-B7D7-632B6E6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C8868-1762-5649-B1A2-B79011D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B1B9-DA2E-4140-B9ED-E036DEC2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CD63-D98C-5F49-9420-6F14F0EF7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C300-7233-3C4F-BEF0-B1EFD9D4D4FC}" type="datetime1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8FD-B585-2C40-8C92-F6E1BD07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D0D7-03F6-CB48-9FF7-71324544F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2068-32CB-3B4E-AF07-4CD2BF58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7" Type="http://schemas.openxmlformats.org/officeDocument/2006/relationships/hyperlink" Target="https://hyperopt.github.io/hyperopt-sklearn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stasislab.github.io/tpot/" TargetMode="External"/><Relationship Id="rId5" Type="http://schemas.openxmlformats.org/officeDocument/2006/relationships/hyperlink" Target="https://www.cs.waikato.ac.nz/ml/weka/" TargetMode="External"/><Relationship Id="rId4" Type="http://schemas.openxmlformats.org/officeDocument/2006/relationships/hyperlink" Target="https://rapidminer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ilinaRajapakse/simpletransformers" TargetMode="External"/><Relationship Id="rId5" Type="http://schemas.openxmlformats.org/officeDocument/2006/relationships/hyperlink" Target="https://github.com/huggingface" TargetMode="External"/><Relationship Id="rId4" Type="http://schemas.openxmlformats.org/officeDocument/2006/relationships/hyperlink" Target="https://www.fast.ai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olyglot.readthedocs.io/en/latest/" TargetMode="External"/><Relationship Id="rId3" Type="http://schemas.openxmlformats.org/officeDocument/2006/relationships/hyperlink" Target="https://spacy.io/" TargetMode="External"/><Relationship Id="rId7" Type="http://schemas.openxmlformats.org/officeDocument/2006/relationships/hyperlink" Target="https://github.com/textflint/textflint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imrehurek.com/gensim/" TargetMode="External"/><Relationship Id="rId5" Type="http://schemas.openxmlformats.org/officeDocument/2006/relationships/hyperlink" Target="https://github.com/asahi417/tner" TargetMode="External"/><Relationship Id="rId4" Type="http://schemas.openxmlformats.org/officeDocument/2006/relationships/hyperlink" Target="https://github.com/flairNLP/flair" TargetMode="External"/><Relationship Id="rId9" Type="http://schemas.openxmlformats.org/officeDocument/2006/relationships/hyperlink" Target="https://stanfordnlp.github.io/stanz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graph.org/python/" TargetMode="External"/><Relationship Id="rId2" Type="http://schemas.openxmlformats.org/officeDocument/2006/relationships/hyperlink" Target="https://networkx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gl.ai/" TargetMode="External"/><Relationship Id="rId5" Type="http://schemas.openxmlformats.org/officeDocument/2006/relationships/hyperlink" Target="https://pytorch-geometric.readthedocs.io/" TargetMode="External"/><Relationship Id="rId4" Type="http://schemas.openxmlformats.org/officeDocument/2006/relationships/hyperlink" Target="https://github.com/stellargraph/stellargrap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orini/pyserini" TargetMode="External"/><Relationship Id="rId2" Type="http://schemas.openxmlformats.org/officeDocument/2006/relationships/hyperlink" Target="https://ntmc-community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535D165/recordlinkage" TargetMode="External"/><Relationship Id="rId4" Type="http://schemas.openxmlformats.org/officeDocument/2006/relationships/hyperlink" Target="https://github.com/thunlp/OpenMatc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Honker/Awesome-Knowledge-Distillation" TargetMode="External"/><Relationship Id="rId7" Type="http://schemas.openxmlformats.org/officeDocument/2006/relationships/hyperlink" Target="https://github.com/LirongWu/awesome-graph-self-supervised-learning" TargetMode="External"/><Relationship Id="rId2" Type="http://schemas.openxmlformats.org/officeDocument/2006/relationships/hyperlink" Target="https://github.com/thuml/Transfer-Learning-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sl.ai/" TargetMode="External"/><Relationship Id="rId5" Type="http://schemas.openxmlformats.org/officeDocument/2006/relationships/hyperlink" Target="https://github.com/IntelLabs/coach" TargetMode="External"/><Relationship Id="rId4" Type="http://schemas.openxmlformats.org/officeDocument/2006/relationships/hyperlink" Target="https://gym.openai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lotly/dash" TargetMode="External"/><Relationship Id="rId3" Type="http://schemas.openxmlformats.org/officeDocument/2006/relationships/hyperlink" Target="https://plotly.com/" TargetMode="External"/><Relationship Id="rId7" Type="http://schemas.openxmlformats.org/officeDocument/2006/relationships/hyperlink" Target="https://gradio.app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5" Type="http://schemas.openxmlformats.org/officeDocument/2006/relationships/hyperlink" Target="https://www.streamlit.io/" TargetMode="External"/><Relationship Id="rId10" Type="http://schemas.openxmlformats.org/officeDocument/2006/relationships/hyperlink" Target="https://gohugo.io/" TargetMode="External"/><Relationship Id="rId4" Type="http://schemas.openxmlformats.org/officeDocument/2006/relationships/hyperlink" Target="https://www.tensorflow.org/tensorboard" TargetMode="External"/><Relationship Id="rId9" Type="http://schemas.openxmlformats.org/officeDocument/2006/relationships/hyperlink" Target="https://www.netlif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pickle.html" TargetMode="External"/><Relationship Id="rId3" Type="http://schemas.openxmlformats.org/officeDocument/2006/relationships/hyperlink" Target="https://docs.python.org/3/library/json.html" TargetMode="External"/><Relationship Id="rId7" Type="http://schemas.openxmlformats.org/officeDocument/2006/relationships/hyperlink" Target="https://www.mysql.com/" TargetMode="External"/><Relationship Id="rId12" Type="http://schemas.openxmlformats.org/officeDocument/2006/relationships/hyperlink" Target="https://hadoop.apache.org/" TargetMode="External"/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ramiko.org/" TargetMode="External"/><Relationship Id="rId11" Type="http://schemas.openxmlformats.org/officeDocument/2006/relationships/hyperlink" Target="https://neo4j.com/v2/" TargetMode="External"/><Relationship Id="rId5" Type="http://schemas.openxmlformats.org/officeDocument/2006/relationships/hyperlink" Target="https://cloud.google.com/bigquery" TargetMode="External"/><Relationship Id="rId10" Type="http://schemas.openxmlformats.org/officeDocument/2006/relationships/hyperlink" Target="https://www.elastic.co/" TargetMode="External"/><Relationship Id="rId4" Type="http://schemas.openxmlformats.org/officeDocument/2006/relationships/hyperlink" Target="https://pypi.org/project/beautifulsoup4/" TargetMode="External"/><Relationship Id="rId9" Type="http://schemas.openxmlformats.org/officeDocument/2006/relationships/hyperlink" Target="https://www.mongod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7" Type="http://schemas.openxmlformats.org/officeDocument/2006/relationships/hyperlink" Target="https://github.com/agermanidis/pigeon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bpython.com/sidetable.html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amueller.github.io/dabl/dev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461A-F409-814B-95FC-724C51478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1646"/>
            <a:ext cx="12192000" cy="256735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5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Artificial Intelligence (AI)-Enabled Analytics: </a:t>
            </a:r>
            <a:br>
              <a:rPr lang="en-US" sz="5200" b="1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5200" b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 Brief Overview and An Open-Source Tools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816DC-1FA8-3949-8494-FFA159904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11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Dr. Sagar </a:t>
            </a:r>
            <a:r>
              <a:rPr lang="en-US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Samtani</a:t>
            </a:r>
            <a:endParaRPr lang="en-US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Assistant Professor and Grant Thornton Scholar, CACR Fellow</a:t>
            </a:r>
            <a:b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Kelley School of Business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Indiana University, Bloomington</a:t>
            </a:r>
          </a:p>
          <a:p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The inputs from</a:t>
            </a:r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Ben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Ampel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, Charlie DeVries, Reza Ebrahimi, Ben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Lazarine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, Amy Lin,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Agrim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Sachdeva, Steven Ullman, and </a:t>
            </a:r>
            <a:r>
              <a:rPr lang="en-US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Hongyi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Zhu are gratefully acknowledged.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D21D2-3B29-3743-A08B-8BCCEA6E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FE2-7980-D540-8305-91124CA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(Conventional 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8F0-EEF1-7040-B745-EFE652E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17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Conventional ML techniques and tasks have historically been the most closely associated with AI-enabled analytics.</a:t>
            </a:r>
          </a:p>
          <a:p>
            <a:pPr lvl="1"/>
            <a:endParaRPr lang="en-US" dirty="0"/>
          </a:p>
          <a:p>
            <a:r>
              <a:rPr lang="en-US" dirty="0"/>
              <a:t>Conventional ML can be broadly categorized into:</a:t>
            </a:r>
          </a:p>
          <a:p>
            <a:pPr lvl="1"/>
            <a:r>
              <a:rPr lang="en-US" b="1" dirty="0"/>
              <a:t>Supervised learning: </a:t>
            </a:r>
            <a:r>
              <a:rPr lang="en-US" dirty="0"/>
              <a:t>Aims to predict an output variable based on a set of input (independent) variables (features). </a:t>
            </a:r>
          </a:p>
          <a:p>
            <a:pPr lvl="2"/>
            <a:r>
              <a:rPr lang="en-US" b="1" dirty="0"/>
              <a:t>Process: </a:t>
            </a:r>
            <a:r>
              <a:rPr lang="en-US" dirty="0"/>
              <a:t>gold-standard dataset development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feature extraction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model (e.g., SVM) selection and training </a:t>
            </a:r>
            <a:r>
              <a:rPr lang="en-US" dirty="0">
                <a:sym typeface="Wingdings" pitchFamily="2" charset="2"/>
              </a:rPr>
              <a:t> model evaluation (e.g., hold-out, CV, performance measurement via accuracy, precision, recall, F1)  model tuning</a:t>
            </a:r>
            <a:endParaRPr lang="en-US" dirty="0"/>
          </a:p>
          <a:p>
            <a:pPr lvl="1"/>
            <a:r>
              <a:rPr lang="en-US" b="1" dirty="0"/>
              <a:t>Unsupervised learning: </a:t>
            </a:r>
            <a:r>
              <a:rPr lang="en-US" dirty="0"/>
              <a:t>Aims to find the “natural” relationships (e.g., partitions, associations) of data instances within a dataset.  </a:t>
            </a:r>
          </a:p>
          <a:p>
            <a:pPr lvl="2"/>
            <a:r>
              <a:rPr lang="en-US" b="1" dirty="0"/>
              <a:t>Common approaches: </a:t>
            </a:r>
            <a:r>
              <a:rPr lang="en-US" dirty="0"/>
              <a:t>clustering (hierarchical, partitional), association rule mining. 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E941-AA7A-BD4C-A15E-7F084E9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954-85FD-3646-A880-1EF143FE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(Conventional 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14A0-0FFA-C04A-B32E-02897518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17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major categories of conventional ML tools exist (Table 3):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ML packages that include a comprehensive set of ML algorithms and procedures.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GUI-based ML workflows that allow users to conduct ML in a drag-and-drop fashion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AutoML</a:t>
            </a:r>
            <a:r>
              <a:rPr lang="en-US" dirty="0"/>
              <a:t> tools that automate aspects of the conventional ML process (e.g., tuning parameters).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Each tool provides a suite of conventional ML algorithms and mechanisms to evaluate the performance of ML algorithms.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6D60-14AE-904C-8A13-B42A4576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019071-017F-2F4D-949E-444C40CAF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032012"/>
              </p:ext>
            </p:extLst>
          </p:nvPr>
        </p:nvGraphicFramePr>
        <p:xfrm>
          <a:off x="202818" y="4059719"/>
          <a:ext cx="11786364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297">
                  <a:extLst>
                    <a:ext uri="{9D8B030D-6E8A-4147-A177-3AD203B41FA5}">
                      <a16:colId xmlns:a16="http://schemas.microsoft.com/office/drawing/2014/main" val="515728999"/>
                    </a:ext>
                  </a:extLst>
                </a:gridCol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4812348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3375343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Basic ML algorithm implementation and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https://scikit-learn.org/stable/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115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Unified analytics engine for large-scale 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https://spark.apache.org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02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GUI-based ML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RapidMiner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GUI-based, general purpose ML toolkits for creating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https://rapidminer.com/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782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WEKA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https://www.cs.waikato.ac.nz/ml/weka/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943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AutoML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TPOT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Sklearn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-based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AutoML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feature selection and 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https://epistasislab.github.io/tpot/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HyperOpt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Sklearn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-based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AutoML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ML hyperparameter tuner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7"/>
                        </a:rPr>
                        <a:t>https://hyperopt.github.io/hyperopt-sklearn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258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45379-2244-4346-825C-D23B5EA9748F}"/>
              </a:ext>
            </a:extLst>
          </p:cNvPr>
          <p:cNvSpPr txBox="1"/>
          <p:nvPr/>
        </p:nvSpPr>
        <p:spPr>
          <a:xfrm>
            <a:off x="3613942" y="6399456"/>
            <a:ext cx="540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3.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Conventional ML-based Analytics</a:t>
            </a:r>
          </a:p>
        </p:txBody>
      </p:sp>
    </p:spTree>
    <p:extLst>
      <p:ext uri="{BB962C8B-B14F-4D97-AF65-F5344CB8AC3E}">
        <p14:creationId xmlns:p14="http://schemas.microsoft.com/office/powerpoint/2010/main" val="32269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98FF-9DB5-F243-A0B1-36F7629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(Deep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3F45-78A9-DD46-9CEF-BE29AC0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DL has rapidly emerged as an approach to automatically extract multiple levels of features (representations, embeddings) from “raw” data. DL comprises:</a:t>
            </a:r>
          </a:p>
          <a:p>
            <a:pPr lvl="1"/>
            <a:r>
              <a:rPr lang="en-US" b="1" dirty="0"/>
              <a:t>Data encoding </a:t>
            </a:r>
            <a:r>
              <a:rPr lang="en-US" dirty="0"/>
              <a:t>structures the raw data into a format (e.g., grid) for a DL model to learn from. </a:t>
            </a:r>
          </a:p>
          <a:p>
            <a:pPr lvl="1"/>
            <a:r>
              <a:rPr lang="en-US" b="1" dirty="0"/>
              <a:t>Basic processing units (architectures) </a:t>
            </a:r>
            <a:r>
              <a:rPr lang="en-US" dirty="0"/>
              <a:t>such as ANN, CNN, RNN, and GNN that operate on the data encoding. </a:t>
            </a:r>
          </a:p>
          <a:p>
            <a:pPr lvl="1"/>
            <a:r>
              <a:rPr lang="en-US" b="1" dirty="0"/>
              <a:t>Architecture extensions</a:t>
            </a:r>
            <a:r>
              <a:rPr lang="en-US" dirty="0"/>
              <a:t> (e.g., attention, highway, bidirectional processing) to improve the model’s capacity to learn from the data encoding.</a:t>
            </a:r>
          </a:p>
          <a:p>
            <a:pPr lvl="1"/>
            <a:r>
              <a:rPr lang="en-US" b="1" dirty="0"/>
              <a:t>Learning paradigm</a:t>
            </a:r>
            <a:r>
              <a:rPr lang="en-US" dirty="0"/>
              <a:t> (e.g., supervised, unsupervised, adversarial) that defines </a:t>
            </a:r>
            <a:r>
              <a:rPr lang="en-US" i="1" dirty="0"/>
              <a:t>how</a:t>
            </a:r>
            <a:r>
              <a:rPr lang="en-US" dirty="0"/>
              <a:t> the model learns from the data encoding. </a:t>
            </a:r>
          </a:p>
          <a:p>
            <a:pPr lvl="1"/>
            <a:endParaRPr lang="en-US" dirty="0"/>
          </a:p>
          <a:p>
            <a:r>
              <a:rPr lang="en-US" dirty="0"/>
              <a:t>Many DL approaches are deployed using supervised learning or unsupervised learning paradigms and therefore follow evaluation approaches as conventional ML.</a:t>
            </a:r>
          </a:p>
          <a:p>
            <a:pPr lvl="1"/>
            <a:r>
              <a:rPr lang="en-US" dirty="0"/>
              <a:t>However, they are also used with many emerging learning paradigms (see Table 8).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7F33-4B7B-7D4A-A449-B739D0BC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7EFC-A656-154A-8A6B-BF7BEFD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(Deep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57A1-423F-5749-A034-42464A0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761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summary of prevailing open-source tools for conducting DL-based analytics is presented in Table 4. </a:t>
            </a:r>
          </a:p>
          <a:p>
            <a:pPr lvl="1"/>
            <a:endParaRPr lang="en-US" dirty="0"/>
          </a:p>
          <a:p>
            <a:r>
              <a:rPr lang="en-US" dirty="0"/>
              <a:t>Some key takeaways of the tools include: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offers some of the most user-friendly approaches to executing basic DL with supervised, unsupervised, adversarial, or transfer learning. 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is excellent for customizing DL models (e.g., loss) for specific applications. 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 and </a:t>
            </a:r>
            <a:r>
              <a:rPr lang="en-US" dirty="0" err="1"/>
              <a:t>SimpleTransformers</a:t>
            </a:r>
            <a:r>
              <a:rPr lang="en-US" dirty="0"/>
              <a:t> provide access to large pre-trained models (e.g., BERT, GPT) as well as emerging architectures, namely, transformers.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1D788-467F-CA49-8357-30FA4FDE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54B5E1-5774-BB45-AE11-B00ED61CF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50856"/>
              </p:ext>
            </p:extLst>
          </p:nvPr>
        </p:nvGraphicFramePr>
        <p:xfrm>
          <a:off x="552354" y="4476084"/>
          <a:ext cx="110872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4736148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4362768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Pytorch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Advanced Python package for customizable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https://pytorch.org/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7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Keras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Basic package with standard DL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https://keras.io/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fastai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Various tools and resources for 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https://www.fast.ai/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Huggingface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Large repository of pre-trained language models (e.g., BERT)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https://github.com/huggingface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77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SimpleTransformers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Barebones implementation of pre-trained language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https://github.com/ThilinaRajapakse/simpletransformers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29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8F3C0E-4239-9840-BB5D-755A27860478}"/>
              </a:ext>
            </a:extLst>
          </p:cNvPr>
          <p:cNvSpPr txBox="1"/>
          <p:nvPr/>
        </p:nvSpPr>
        <p:spPr>
          <a:xfrm>
            <a:off x="4067593" y="6497029"/>
            <a:ext cx="450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4.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DL-based Analytics</a:t>
            </a:r>
          </a:p>
        </p:txBody>
      </p:sp>
    </p:spTree>
    <p:extLst>
      <p:ext uri="{BB962C8B-B14F-4D97-AF65-F5344CB8AC3E}">
        <p14:creationId xmlns:p14="http://schemas.microsoft.com/office/powerpoint/2010/main" val="8098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FE2-7980-D540-8305-91124CA6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38"/>
            <a:ext cx="10515600" cy="1325563"/>
          </a:xfrm>
        </p:spPr>
        <p:txBody>
          <a:bodyPr/>
          <a:lstStyle/>
          <a:p>
            <a:r>
              <a:rPr lang="en-US" dirty="0"/>
              <a:t>An Open-Source Tools Inventory for AI-enabled Analytics – Analytics (Text Analytics)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8F0-EEF1-7040-B745-EFE652E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501"/>
            <a:ext cx="10515600" cy="2122931"/>
          </a:xfrm>
        </p:spPr>
        <p:txBody>
          <a:bodyPr>
            <a:normAutofit fontScale="92500"/>
          </a:bodyPr>
          <a:lstStyle/>
          <a:p>
            <a:r>
              <a:rPr lang="en-US" dirty="0"/>
              <a:t>Many modern data sources, especially for BI&amp;A, are text-based. </a:t>
            </a:r>
          </a:p>
          <a:p>
            <a:r>
              <a:rPr lang="en-US" dirty="0"/>
              <a:t>Three major categories of tools for text analytics exist (Table 5).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Multi-purpose general text analytics</a:t>
            </a:r>
            <a:r>
              <a:rPr lang="en-US" dirty="0"/>
              <a:t> that supports common text analytics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Specialized text analytics</a:t>
            </a:r>
            <a:r>
              <a:rPr lang="en-US" dirty="0"/>
              <a:t> for particular types of text analytics tasks (e.g., NER,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Multi-lingual analytics </a:t>
            </a:r>
            <a:r>
              <a:rPr lang="en-US" dirty="0"/>
              <a:t>to support analysis of text in non-English languages.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E941-AA7A-BD4C-A15E-7F084E9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704017-D223-D54D-AEA3-37BF9CBF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002767"/>
              </p:ext>
            </p:extLst>
          </p:nvPr>
        </p:nvGraphicFramePr>
        <p:xfrm>
          <a:off x="328786" y="3454169"/>
          <a:ext cx="11534427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148">
                  <a:extLst>
                    <a:ext uri="{9D8B030D-6E8A-4147-A177-3AD203B41FA5}">
                      <a16:colId xmlns:a16="http://schemas.microsoft.com/office/drawing/2014/main" val="1416324737"/>
                    </a:ext>
                  </a:extLst>
                </a:gridCol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4910773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3199130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Multi-purpose text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NLTK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for symbolic and statistical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https://www.nltk.org/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2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Spacy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Industrial strength, large-scale information extraction and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https://spacy.io/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9917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Specialized text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PyTorch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extension for NER,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PoS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, and custom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https://github.com/flairNLP/flair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85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T-NER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Pre-trained language models for 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https://github.com/asahi417/tner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44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Gensim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Package for basic word embeddings and topic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https://radimrehurek.com/gensim/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2935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Multi-lingual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Textflint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Unified multi-lingual robustness evaluation toolkit for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7"/>
                        </a:rPr>
                        <a:t>https://github.com/textflint/textflint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840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Polyglot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NLP pipeline for multi-lingual analysis (supports 196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8"/>
                        </a:rPr>
                        <a:t>https://polyglot.readthedocs.io/en/latest/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15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from Stanford for multi-lingual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9"/>
                        </a:rPr>
                        <a:t>https://stanfordnlp.github.io/stanza/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93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DC2DC2-A90E-434B-A7B2-6B9BE999B988}"/>
              </a:ext>
            </a:extLst>
          </p:cNvPr>
          <p:cNvSpPr txBox="1"/>
          <p:nvPr/>
        </p:nvSpPr>
        <p:spPr>
          <a:xfrm>
            <a:off x="4280088" y="6447867"/>
            <a:ext cx="407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5.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44697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FE2-7980-D540-8305-91124CA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(Network Science)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8F0-EEF1-7040-B745-EFE652E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7" y="1668308"/>
            <a:ext cx="11651226" cy="2598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contexts can be represented as a network (e.g., graph) that captures relationships (edges) between different entities (nodes). </a:t>
            </a:r>
          </a:p>
          <a:p>
            <a:pPr lvl="1"/>
            <a:endParaRPr lang="en-US" dirty="0"/>
          </a:p>
          <a:p>
            <a:r>
              <a:rPr lang="en-US" dirty="0"/>
              <a:t>In recent years, network science been conducted with two major categories of tasks (Table 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Graph Construction and Analysis</a:t>
            </a:r>
            <a:r>
              <a:rPr lang="en-US" dirty="0"/>
              <a:t> (1) represents a graph and (2) extracts graph-level properties (e.g., density, diameter), node-level statistics (e.g., centralities), and structures (e.g., communities).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Graph Embedding </a:t>
            </a:r>
            <a:r>
              <a:rPr lang="en-US" dirty="0"/>
              <a:t>techniques aim to project various components of a graph (e.g., nodes, edges, etc.) into a low-dimensional space to facilitate downstream analysis (e.g., classification, propagation).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E941-AA7A-BD4C-A15E-7F084E9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704017-D223-D54D-AEA3-37BF9CBF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912997"/>
              </p:ext>
            </p:extLst>
          </p:nvPr>
        </p:nvGraphicFramePr>
        <p:xfrm>
          <a:off x="65421" y="4181125"/>
          <a:ext cx="12061159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148">
                  <a:extLst>
                    <a:ext uri="{9D8B030D-6E8A-4147-A177-3AD203B41FA5}">
                      <a16:colId xmlns:a16="http://schemas.microsoft.com/office/drawing/2014/main" val="3462387516"/>
                    </a:ext>
                  </a:extLst>
                </a:gridCol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5272405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3364230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Graph Construction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Networkx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for basic network science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https://networkx.github.io/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8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igraph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Package for extensive (non-DL) network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https://igraph.org/python/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8933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Graph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stellargraph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Graph embedding package with common graph embedding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https://github.com/stellargraph/stellargraph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19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PyG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PyTorch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-based library to develop custom Graph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https://pytorch-geometric.readthedocs.io/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474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Deep Graph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for deep learning on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https://www.dgl.ai/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10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DBB3D5-180D-DE40-B13D-E536801E631E}"/>
              </a:ext>
            </a:extLst>
          </p:cNvPr>
          <p:cNvSpPr txBox="1"/>
          <p:nvPr/>
        </p:nvSpPr>
        <p:spPr>
          <a:xfrm>
            <a:off x="3109519" y="6321180"/>
            <a:ext cx="641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6.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Network Science Based on Task Category</a:t>
            </a:r>
          </a:p>
        </p:txBody>
      </p:sp>
    </p:spTree>
    <p:extLst>
      <p:ext uri="{BB962C8B-B14F-4D97-AF65-F5344CB8AC3E}">
        <p14:creationId xmlns:p14="http://schemas.microsoft.com/office/powerpoint/2010/main" val="354961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FE2-7980-D540-8305-91124CA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 (IR and 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8F0-EEF1-7040-B745-EFE652E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0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organizations have access to multiple modalities or sources of data. </a:t>
            </a:r>
          </a:p>
          <a:p>
            <a:pPr lvl="1"/>
            <a:r>
              <a:rPr lang="en-US" dirty="0"/>
              <a:t>Linking data instances across these different sources is of growing interest. </a:t>
            </a:r>
          </a:p>
          <a:p>
            <a:pPr lvl="1"/>
            <a:endParaRPr lang="en-US" dirty="0"/>
          </a:p>
          <a:p>
            <a:r>
              <a:rPr lang="en-US" dirty="0"/>
              <a:t>Increasingly, two major approaches (major open-source tools summarized in Table 7) are being leveraged for multi-modal analysis, particularly linking:</a:t>
            </a:r>
          </a:p>
          <a:p>
            <a:pPr lvl="1"/>
            <a:r>
              <a:rPr lang="en-US" b="1" dirty="0"/>
              <a:t>Information Retrieval</a:t>
            </a:r>
            <a:r>
              <a:rPr lang="en-US" dirty="0"/>
              <a:t> tasks such as Q&amp;A systems, short text matching, search engines, etc. often aim to retrieve an entity (e.g., document) based on a key (e.g., query). </a:t>
            </a:r>
          </a:p>
          <a:p>
            <a:pPr lvl="1"/>
            <a:r>
              <a:rPr lang="en-US" b="1" dirty="0"/>
              <a:t>Entity resolution </a:t>
            </a:r>
            <a:r>
              <a:rPr lang="en-US" dirty="0"/>
              <a:t>seeks to resolve different data instances that refer to the same entity.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E941-AA7A-BD4C-A15E-7F084E9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704017-D223-D54D-AEA3-37BF9CBF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644872"/>
              </p:ext>
            </p:extLst>
          </p:nvPr>
        </p:nvGraphicFramePr>
        <p:xfrm>
          <a:off x="363077" y="4728084"/>
          <a:ext cx="11465847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148">
                  <a:extLst>
                    <a:ext uri="{9D8B030D-6E8A-4147-A177-3AD203B41FA5}">
                      <a16:colId xmlns:a16="http://schemas.microsoft.com/office/drawing/2014/main" val="91237618"/>
                    </a:ext>
                  </a:extLst>
                </a:gridCol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3430905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Information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MatchZoo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Short text matching and deep structured semantic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https://ntmc-community.github.io/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901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Pyserini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Implementations of non-DL-based IR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https://github.com/castorini/pyserini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737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OpenMatch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Algorithms for document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https://github.com/thunlp/OpenMatch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RecordLinkage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Supports non-DL-based 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https://github.com/J535D165/recordlinkage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169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9D6E65-A9A2-B440-86ED-F9C58B1BF898}"/>
              </a:ext>
            </a:extLst>
          </p:cNvPr>
          <p:cNvSpPr txBox="1"/>
          <p:nvPr/>
        </p:nvSpPr>
        <p:spPr>
          <a:xfrm>
            <a:off x="2859184" y="6373934"/>
            <a:ext cx="64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7.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Information Retrieval and Entity Resolution</a:t>
            </a:r>
          </a:p>
        </p:txBody>
      </p:sp>
    </p:spTree>
    <p:extLst>
      <p:ext uri="{BB962C8B-B14F-4D97-AF65-F5344CB8AC3E}">
        <p14:creationId xmlns:p14="http://schemas.microsoft.com/office/powerpoint/2010/main" val="209050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FE2-7980-D540-8305-91124CA6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56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An Open-Source Tools Inventory for AI-enabled Analytics – Analytics (Emerging Learning Paradigms)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8F0-EEF1-7040-B745-EFE652E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91" y="1592366"/>
            <a:ext cx="11710219" cy="27338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extant analytics are based in supervised learning or unsupervised learning. </a:t>
            </a:r>
          </a:p>
          <a:p>
            <a:pPr lvl="1"/>
            <a:endParaRPr lang="en-US" dirty="0"/>
          </a:p>
          <a:p>
            <a:r>
              <a:rPr lang="en-US" dirty="0"/>
              <a:t>However, an increasing body of work, especially in DL, is leveraging learning paradigms that go beyond this dichotomy and more closely emulate a human’s learning.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Transfer Learning and Knowledge Distillation</a:t>
            </a:r>
            <a:r>
              <a:rPr lang="en-US" dirty="0"/>
              <a:t> transfer or distill knowledge between models. 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Reinforcement Learning </a:t>
            </a:r>
            <a:r>
              <a:rPr lang="en-US" dirty="0"/>
              <a:t>has an “agent” to learn from an environment using feedback from its actions. 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Self-Supervised Learning </a:t>
            </a:r>
            <a:r>
              <a:rPr lang="en-US" dirty="0"/>
              <a:t>aims to obtain supervisory signals (labels) from the data itself by leveraging the underlying structure of the data (to generate labels) during the model training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E941-AA7A-BD4C-A15E-7F084E9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704017-D223-D54D-AEA3-37BF9CBF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514544"/>
              </p:ext>
            </p:extLst>
          </p:nvPr>
        </p:nvGraphicFramePr>
        <p:xfrm>
          <a:off x="113200" y="4286787"/>
          <a:ext cx="1196560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812">
                  <a:extLst>
                    <a:ext uri="{9D8B030D-6E8A-4147-A177-3AD203B41FA5}">
                      <a16:colId xmlns:a16="http://schemas.microsoft.com/office/drawing/2014/main" val="2945510764"/>
                    </a:ext>
                  </a:extLst>
                </a:gridCol>
                <a:gridCol w="1878394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3972179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4768215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Transfer Learning and Knowledge Distillation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TLlib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Transfer learning library built on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PyTorch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2"/>
                        </a:rPr>
                        <a:t>https://github.com/thuml/Transfer-Learning-Library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560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KD Awesome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 list of open-source repositories for knowledge 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/>
                        </a:rPr>
                        <a:t>https://github.com/FLHonker/Awesome-Knowledge-Distillation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20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OpenAI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Gym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Provides pre-built environments to execute RL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4"/>
                        </a:rPr>
                        <a:t>https://gym.openai.com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006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Offers various RL agents and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5"/>
                        </a:rPr>
                        <a:t>https://github.com/IntelLabs/coach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435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Self-Supervised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VISSL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Self-supervised learning from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6"/>
                        </a:rPr>
                        <a:t>https://vissl.ai/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284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Graph SSL Awesome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Supports self-supervised learning on graphs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7"/>
                        </a:rPr>
                        <a:t>https://github.com/LirongWu/awesome-graph-self-supervised-learning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608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16B0D2-AD86-1F40-A88D-564B2A0FFA0D}"/>
              </a:ext>
            </a:extLst>
          </p:cNvPr>
          <p:cNvSpPr txBox="1"/>
          <p:nvPr/>
        </p:nvSpPr>
        <p:spPr>
          <a:xfrm>
            <a:off x="3598334" y="6489841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8.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Emerging Learning Paradigms</a:t>
            </a:r>
          </a:p>
        </p:txBody>
      </p:sp>
    </p:spTree>
    <p:extLst>
      <p:ext uri="{BB962C8B-B14F-4D97-AF65-F5344CB8AC3E}">
        <p14:creationId xmlns:p14="http://schemas.microsoft.com/office/powerpoint/2010/main" val="201998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CA14-02C4-394D-B364-A8653D27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Visualization and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2FD4-00B6-2646-9723-9634956C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and web-based user interfaces (UIs) can help end-users realize the full potential of insights extracted from AI-enabled analytics. </a:t>
            </a:r>
          </a:p>
          <a:p>
            <a:pPr lvl="1"/>
            <a:r>
              <a:rPr lang="en-US" dirty="0"/>
              <a:t>Can help facilitate effective decision-making processes and improve AI trust. </a:t>
            </a:r>
          </a:p>
          <a:p>
            <a:pPr lvl="1"/>
            <a:endParaRPr lang="en-US" dirty="0"/>
          </a:p>
          <a:p>
            <a:r>
              <a:rPr lang="en-US" dirty="0"/>
              <a:t>Visualizations can also enable A/B tests or user evaluations e.g., usability, ease of use, usefulness, validation of algorithm results, task completion, etc. </a:t>
            </a:r>
          </a:p>
          <a:p>
            <a:pPr lvl="1"/>
            <a:endParaRPr lang="en-US" dirty="0"/>
          </a:p>
          <a:p>
            <a:r>
              <a:rPr lang="en-US" dirty="0"/>
              <a:t>A summary of prevailing visualization and web front-end tools is presented in Table 9.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DC5F-F214-8445-A37D-2C938D35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940A-2505-4640-A683-478F3602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Open-Source Tools Inventory for AI-enabled Analytics – Visualization and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6931-886B-8A46-9E36-E6356F39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861"/>
            <a:ext cx="10515600" cy="17427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Key Takeaways:</a:t>
            </a:r>
          </a:p>
          <a:p>
            <a:pPr lvl="1"/>
            <a:r>
              <a:rPr lang="en-US" dirty="0"/>
              <a:t>Visualization tools are available to directly visualize (1) the raw, collected data and/or (2) the outputs of an analytics (e.g., DL) procedure. </a:t>
            </a:r>
          </a:p>
          <a:p>
            <a:pPr lvl="1"/>
            <a:r>
              <a:rPr lang="en-US" dirty="0"/>
              <a:t>Most web-front end technologies are relying on serverless architectures to help facilitate rapid prototyping and development without employing extensive server stacks (e.g., XAMPP).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3499-EE73-7F44-96BB-CE26BEFE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C946B4-EBB8-CB4C-AAA7-3F7731676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960503"/>
              </p:ext>
            </p:extLst>
          </p:nvPr>
        </p:nvGraphicFramePr>
        <p:xfrm>
          <a:off x="401976" y="1625907"/>
          <a:ext cx="11242717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494">
                  <a:extLst>
                    <a:ext uri="{9D8B030D-6E8A-4147-A177-3AD203B41FA5}">
                      <a16:colId xmlns:a16="http://schemas.microsoft.com/office/drawing/2014/main" val="2392151947"/>
                    </a:ext>
                  </a:extLst>
                </a:gridCol>
                <a:gridCol w="1988376">
                  <a:extLst>
                    <a:ext uri="{9D8B030D-6E8A-4147-A177-3AD203B41FA5}">
                      <a16:colId xmlns:a16="http://schemas.microsoft.com/office/drawing/2014/main" val="3587090972"/>
                    </a:ext>
                  </a:extLst>
                </a:gridCol>
                <a:gridCol w="4827905">
                  <a:extLst>
                    <a:ext uri="{9D8B030D-6E8A-4147-A177-3AD203B41FA5}">
                      <a16:colId xmlns:a16="http://schemas.microsoft.com/office/drawing/2014/main" val="576410249"/>
                    </a:ext>
                  </a:extLst>
                </a:gridCol>
                <a:gridCol w="3091942">
                  <a:extLst>
                    <a:ext uri="{9D8B030D-6E8A-4147-A177-3AD203B41FA5}">
                      <a16:colId xmlns:a16="http://schemas.microsoft.com/office/drawing/2014/main" val="10170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79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Basic Python-based statistical visualization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2"/>
                        </a:rPr>
                        <a:t>https://seaborn.pydata.org/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540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Plotly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Advanced Python-based visualization package for ML/DL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3"/>
                        </a:rPr>
                        <a:t>https://plotly.com/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6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TensorBoard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TensorFlow's visualization toolkit, works with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PyTorch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https://www.tensorflow.org/tensorboard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83985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Web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Streamlit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for rapid prototyping of DL/ML-based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https://www.streamlit.io/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79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Python-based web application 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https://www.djangoproject.com/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953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Gradio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Python package for rapid DL/ML model demonstrations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7"/>
                        </a:rPr>
                        <a:t>https://gradio.app/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0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Plotly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Framework to build ML and data science 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8"/>
                        </a:rPr>
                        <a:t>https://github.com/plotly/dash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47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Netlify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Hosting and serverless webapps with GitHub 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9"/>
                        </a:rPr>
                        <a:t>https://www.netlify.com/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96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Hugo/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Hugon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Rapid static site generator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10"/>
                        </a:rPr>
                        <a:t>https://gohugo.io/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1574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D4C134-6FE6-5D4F-AF7A-92ADE5A2422E}"/>
              </a:ext>
            </a:extLst>
          </p:cNvPr>
          <p:cNvSpPr txBox="1"/>
          <p:nvPr/>
        </p:nvSpPr>
        <p:spPr>
          <a:xfrm>
            <a:off x="3603976" y="4947687"/>
            <a:ext cx="542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9.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Visualization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49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AB8-1A76-8341-B2BA-B01F8BD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B578-2E33-6E4A-AF88-1C97AE35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of AI-enabled Analytics</a:t>
            </a:r>
          </a:p>
          <a:p>
            <a:r>
              <a:rPr lang="en-US" dirty="0"/>
              <a:t>An Open-Source Tools Inventory for AI-enabled Analytics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Collection and Aggregation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Extraction and Representation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Visualization and Presentation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Selected Resources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F233-B790-FB45-840C-ED8C69FB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8E4D-0297-BF48-AE80-D35FF44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AF31-49CA-8D47-AF26-9F7D1DEA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Since AI is rapidly evolving, it is very important to keep abreast of recent developments to help maximize the value of AI-enabled analytics. </a:t>
            </a:r>
          </a:p>
          <a:p>
            <a:pPr lvl="1"/>
            <a:endParaRPr lang="en-US" sz="2800" dirty="0"/>
          </a:p>
          <a:p>
            <a:r>
              <a:rPr lang="en-US" sz="3200" dirty="0"/>
              <a:t>Three key areas can be monitored to identify the “latest” approaches that could be leveraged for AI-enabled analytics.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Foundational AI conferences </a:t>
            </a:r>
            <a:r>
              <a:rPr lang="en-US" sz="2800" dirty="0"/>
              <a:t>that offer thoughts on theoretical or fundamental AI.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Applied AI conferences </a:t>
            </a:r>
            <a:r>
              <a:rPr lang="en-US" sz="2800" dirty="0"/>
              <a:t>that employ or adapt AI for specific application areas.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Non-peer reviewed public materials </a:t>
            </a:r>
            <a:r>
              <a:rPr lang="en-US" sz="2800" dirty="0"/>
              <a:t>that provide code examples, new applications, tutorials, courses, etc. related to various aspects of AI</a:t>
            </a:r>
            <a:endParaRPr lang="en-US" sz="2800" b="1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3435-6460-D143-A32F-BF35CEF5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7EF4-9308-48E9-9FB5-47E3FB41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/>
              <a:t>An Open-Source Tools Inventory for AI-enabled Analytics – 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186B-1183-4BE8-B274-8C4F0F7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74FC-5A5A-4FE3-B4EA-C40FAF83A20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D20D9-5032-4A1B-B09E-571B7E85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60917"/>
              </p:ext>
            </p:extLst>
          </p:nvPr>
        </p:nvGraphicFramePr>
        <p:xfrm>
          <a:off x="64455" y="1290132"/>
          <a:ext cx="1206309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156">
                  <a:extLst>
                    <a:ext uri="{9D8B030D-6E8A-4147-A177-3AD203B41FA5}">
                      <a16:colId xmlns:a16="http://schemas.microsoft.com/office/drawing/2014/main" val="3814810444"/>
                    </a:ext>
                  </a:extLst>
                </a:gridCol>
                <a:gridCol w="2543493">
                  <a:extLst>
                    <a:ext uri="{9D8B030D-6E8A-4147-A177-3AD203B41FA5}">
                      <a16:colId xmlns:a16="http://schemas.microsoft.com/office/drawing/2014/main" val="1940723038"/>
                    </a:ext>
                  </a:extLst>
                </a:gridCol>
                <a:gridCol w="4507167">
                  <a:extLst>
                    <a:ext uri="{9D8B030D-6E8A-4147-A177-3AD203B41FA5}">
                      <a16:colId xmlns:a16="http://schemas.microsoft.com/office/drawing/2014/main" val="2885225846"/>
                    </a:ext>
                  </a:extLst>
                </a:gridCol>
                <a:gridCol w="2222754">
                  <a:extLst>
                    <a:ext uri="{9D8B030D-6E8A-4147-A177-3AD203B41FA5}">
                      <a16:colId xmlns:a16="http://schemas.microsoft.com/office/drawing/2014/main" val="3893082160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3649401055"/>
                    </a:ext>
                  </a:extLst>
                </a:gridCol>
              </a:tblGrid>
              <a:tr h="2808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Category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Selected Conference/Platform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Focus of Conference and Description of Resource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Size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 Narrow" panose="020B0606020202030204" pitchFamily="34" charset="0"/>
                        </a:rPr>
                        <a:t>Primary Audience(s)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02402"/>
                  </a:ext>
                </a:extLst>
              </a:tr>
              <a:tr h="165184">
                <a:tc rowSpan="3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Foundational AI Conferences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NeurIPs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ML and computational neuroscience with topical 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1,900 papers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93400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Fundamental ML methodologies with topical 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1,088 papers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01939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Constructing and processing representations for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860 papers in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6522"/>
                  </a:ext>
                </a:extLst>
              </a:tr>
              <a:tr h="165184">
                <a:tc rowSpan="7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Applied AI Conferences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ACM KDD and IEEE ICDM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Applied ML and data mining conferences with topical 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~3K papers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6305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ACM CIKM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Knowledge and information management with topical workshops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1,367 papers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24781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AAAI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Conference focused on promoting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1,594 papers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0161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ICCV and CVPR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Applied and fundamental computer vision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~2,400 in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89068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ICPPT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 prevailing conference for quantum computing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Not Listed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70406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RAAI and IEEE Robotic Computing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Prevailing conferences for applied and fundamental 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Not Listed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Academics and 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68160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Open Data Science 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AI thought leadership for various application areas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5K+ attendees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 panose="020B0606020202030204" pitchFamily="34" charset="0"/>
                        </a:rPr>
                        <a:t>Industry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60223"/>
                  </a:ext>
                </a:extLst>
              </a:tr>
              <a:tr h="165184">
                <a:tc rowSpan="6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Non-Peer Reviewed Public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ArXiv</a:t>
                      </a:r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Preprint server with published and unpublished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~2K+ AI pre-prints posted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54499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Machine Learning Mastery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Online tutorial website for ML with sample code and e-books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1K+ tutorials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Academic, industry,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2428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Stack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Question-Answer site for code related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50M questions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Academic, industry,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35158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Papers with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Directory of academic AI papers with public code 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197,327 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39321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University level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MOOCs, publicly accessible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81631"/>
                  </a:ext>
                </a:extLst>
              </a:tr>
              <a:tr h="165184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Companies with open-sourced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Companies that use AI that provide their code bases (e.g., Elastic)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Industry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28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6B059A-21B3-4FA7-974B-D8C6E2BDDDAA}"/>
              </a:ext>
            </a:extLst>
          </p:cNvPr>
          <p:cNvSpPr txBox="1"/>
          <p:nvPr/>
        </p:nvSpPr>
        <p:spPr>
          <a:xfrm>
            <a:off x="3098510" y="6486962"/>
            <a:ext cx="599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Table 10. Summary of Other Selected Resources for AI-enabled Analytics</a:t>
            </a:r>
          </a:p>
        </p:txBody>
      </p:sp>
    </p:spTree>
    <p:extLst>
      <p:ext uri="{BB962C8B-B14F-4D97-AF65-F5344CB8AC3E}">
        <p14:creationId xmlns:p14="http://schemas.microsoft.com/office/powerpoint/2010/main" val="21331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2C42-CD83-44EE-95EB-533E618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F7DB-EFFD-44BF-8380-7DCAF80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Documenting an AI-enabled analytics process is essential to maintaining good progress. </a:t>
            </a:r>
          </a:p>
          <a:p>
            <a:pPr lvl="1"/>
            <a:endParaRPr lang="en-US" dirty="0"/>
          </a:p>
          <a:p>
            <a:r>
              <a:rPr lang="en-US" dirty="0"/>
              <a:t>Common mechanisms include:</a:t>
            </a:r>
          </a:p>
          <a:p>
            <a:pPr lvl="1"/>
            <a:r>
              <a:rPr lang="en-US" b="1" dirty="0"/>
              <a:t>IDE’s and Package Management: </a:t>
            </a:r>
            <a:r>
              <a:rPr lang="en-US" dirty="0"/>
              <a:t>PyCharm, </a:t>
            </a:r>
            <a:r>
              <a:rPr lang="en-US" dirty="0" err="1"/>
              <a:t>Jupyter</a:t>
            </a:r>
            <a:r>
              <a:rPr lang="en-US" dirty="0"/>
              <a:t>, Anaconda Navigator</a:t>
            </a:r>
            <a:endParaRPr lang="en-US" b="1" dirty="0"/>
          </a:p>
          <a:p>
            <a:pPr lvl="1"/>
            <a:r>
              <a:rPr lang="en-US" b="1" dirty="0"/>
              <a:t>Code repositories:</a:t>
            </a:r>
            <a:r>
              <a:rPr lang="en-US" dirty="0"/>
              <a:t> GitHub, Stack Overflow</a:t>
            </a:r>
          </a:p>
          <a:p>
            <a:pPr lvl="1"/>
            <a:r>
              <a:rPr lang="en-US" b="1" dirty="0"/>
              <a:t>Communication Software:</a:t>
            </a:r>
            <a:r>
              <a:rPr lang="en-US" dirty="0"/>
              <a:t> Slack, Zoom, Skype, Teams, Outlook</a:t>
            </a:r>
          </a:p>
          <a:p>
            <a:pPr lvl="1"/>
            <a:r>
              <a:rPr lang="en-US" b="1" dirty="0"/>
              <a:t>Citation Management: </a:t>
            </a:r>
            <a:r>
              <a:rPr lang="en-US" dirty="0" err="1"/>
              <a:t>PaperPile</a:t>
            </a:r>
            <a:r>
              <a:rPr lang="en-US" dirty="0"/>
              <a:t> (with plugins), Google Scholar </a:t>
            </a:r>
            <a:endParaRPr lang="en-US" b="1" dirty="0"/>
          </a:p>
          <a:p>
            <a:pPr lvl="1"/>
            <a:r>
              <a:rPr lang="en-US" b="1" dirty="0"/>
              <a:t>Note Management and Collaboration:</a:t>
            </a:r>
            <a:r>
              <a:rPr lang="en-US" dirty="0"/>
              <a:t> Confluence, Notability, Evernote</a:t>
            </a:r>
          </a:p>
          <a:p>
            <a:pPr lvl="1"/>
            <a:r>
              <a:rPr lang="en-US" b="1" dirty="0"/>
              <a:t>Public presence: </a:t>
            </a:r>
            <a:r>
              <a:rPr lang="en-US" dirty="0"/>
              <a:t>Google Scholar profile, DBLP, Semantic Scholar, personal website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Keeping these up to date can help you quickly develop a suite of resources to rapidly advance processes and help onboard new members quickly!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EDB57-F8E9-404A-A6AB-C279E80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E577-0F03-4B81-87FB-40FE72C0D3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20BE-848E-204E-97A1-FB5F1A56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EE7D-ABC3-7C49-89CD-F9A2F7D9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AI-enabled analytics is a rapidly growing area of modern AI. </a:t>
            </a:r>
          </a:p>
          <a:p>
            <a:pPr lvl="1"/>
            <a:r>
              <a:rPr lang="en-US" dirty="0"/>
              <a:t>Has shown promise in high-impact applications (e.g., BI&amp;A, cybersecurity, privacy). </a:t>
            </a:r>
          </a:p>
          <a:p>
            <a:pPr lvl="1"/>
            <a:endParaRPr lang="en-US" dirty="0"/>
          </a:p>
          <a:p>
            <a:r>
              <a:rPr lang="en-US" dirty="0"/>
              <a:t>The AI-enabled analytics process includes (1) Data Collection and Aggregation, (2) Data Extraction and Representation, (3) Analytics, and (4) Visualization and Presentation. </a:t>
            </a:r>
          </a:p>
          <a:p>
            <a:pPr lvl="1"/>
            <a:r>
              <a:rPr lang="en-US" dirty="0"/>
              <a:t>Process is based on careful domain/business understanding.</a:t>
            </a:r>
          </a:p>
          <a:p>
            <a:pPr lvl="1"/>
            <a:endParaRPr lang="en-US" dirty="0"/>
          </a:p>
          <a:p>
            <a:r>
              <a:rPr lang="en-US" dirty="0"/>
              <a:t>In this set of slides, a review of prevailing open-source tools for each phase of the AI-enabled analytics process. </a:t>
            </a:r>
          </a:p>
          <a:p>
            <a:pPr lvl="1"/>
            <a:r>
              <a:rPr lang="en-US" dirty="0"/>
              <a:t>These slides reflect tools as of April 2022 and will be updated in the future.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BDEF-8D81-EC4F-9148-B6ED852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8AD-7232-3647-A7BB-1904EC9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B9D2-492F-BE42-BEB0-73F7BF8D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Chen, H., Chiang, R. H. L., and </a:t>
            </a:r>
            <a:r>
              <a:rPr lang="en-US" dirty="0" err="1"/>
              <a:t>Storey</a:t>
            </a:r>
            <a:r>
              <a:rPr lang="en-US" dirty="0"/>
              <a:t>, V. C. 2012. “Business Intelligence and Analytics: From Big Data To Big Impact,” </a:t>
            </a:r>
            <a:r>
              <a:rPr lang="en-US" i="1" dirty="0"/>
              <a:t>Management Information Systems Quarterly</a:t>
            </a:r>
            <a:r>
              <a:rPr lang="en-US" dirty="0"/>
              <a:t> (36:4), pp. 1165–1188. (https://</a:t>
            </a:r>
            <a:r>
              <a:rPr lang="en-US" dirty="0" err="1"/>
              <a:t>doi.org</a:t>
            </a:r>
            <a:r>
              <a:rPr lang="en-US" dirty="0"/>
              <a:t>/10.1145/2463676.2463712).</a:t>
            </a:r>
          </a:p>
          <a:p>
            <a:r>
              <a:rPr lang="en-US" dirty="0" err="1"/>
              <a:t>Samtani</a:t>
            </a:r>
            <a:r>
              <a:rPr lang="en-US" dirty="0"/>
              <a:t>, S., </a:t>
            </a:r>
            <a:r>
              <a:rPr lang="en-US" dirty="0" err="1"/>
              <a:t>Kantarcioglu</a:t>
            </a:r>
            <a:r>
              <a:rPr lang="en-US" dirty="0"/>
              <a:t>, M., and Chen, H. 2020. “Trailblazing the Artificial Intelligence for Cybersecurity Discipline: A Multi-Disciplinary Research Roadmap,” </a:t>
            </a:r>
            <a:r>
              <a:rPr lang="en-US" i="1" dirty="0"/>
              <a:t>ACM Trans. Manage. Inf. Syst.</a:t>
            </a:r>
            <a:r>
              <a:rPr lang="en-US" dirty="0"/>
              <a:t> (11:4), New York, NY, USA: Association for Computing Machinery, pp. 1–19. (https://</a:t>
            </a:r>
            <a:r>
              <a:rPr lang="en-US" dirty="0" err="1"/>
              <a:t>dl.acm.org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/abs/10.1145/3430360).</a:t>
            </a:r>
          </a:p>
          <a:p>
            <a:r>
              <a:rPr lang="en-US" dirty="0" err="1"/>
              <a:t>Samtani</a:t>
            </a:r>
            <a:r>
              <a:rPr lang="en-US" dirty="0"/>
              <a:t>, S., </a:t>
            </a:r>
            <a:r>
              <a:rPr lang="en-US" dirty="0" err="1"/>
              <a:t>Kantarcioglu</a:t>
            </a:r>
            <a:r>
              <a:rPr lang="en-US" dirty="0"/>
              <a:t>, M., and Chen, H. 2021. “A Multi-Disciplinary Perspective for Conducting Artificial Intelligence-Enabled Privacy Analytics: Connecting Data, Algorithms, and Systems,” </a:t>
            </a:r>
            <a:r>
              <a:rPr lang="en-US" i="1" dirty="0"/>
              <a:t>ACM Trans. Manage. Inf. Syst.</a:t>
            </a:r>
            <a:r>
              <a:rPr lang="en-US" dirty="0"/>
              <a:t> (12:1), New York, NY, USA: Association for Computing Machinery, pp. 1–18. (https://</a:t>
            </a:r>
            <a:r>
              <a:rPr lang="en-US" dirty="0" err="1"/>
              <a:t>doi.org</a:t>
            </a:r>
            <a:r>
              <a:rPr lang="en-US" dirty="0"/>
              <a:t>/10.1145/3447507).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8746-8B02-9E49-A68C-50E6D700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D89F-154D-6C44-98D7-097588BB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Background of AI-enabled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C3D5-8AFF-6444-BA85-BFA0F227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Artificial Intelligence (AI) has rapidly emerged as a key disruptive technology of the 21</a:t>
            </a:r>
            <a:r>
              <a:rPr lang="en-US" baseline="30000" dirty="0"/>
              <a:t>st</a:t>
            </a:r>
            <a:r>
              <a:rPr lang="en-US" dirty="0"/>
              <a:t> century. </a:t>
            </a:r>
          </a:p>
          <a:p>
            <a:pPr lvl="1"/>
            <a:endParaRPr lang="en-US" dirty="0"/>
          </a:p>
          <a:p>
            <a:r>
              <a:rPr lang="en-US" dirty="0"/>
              <a:t>AI has shown significant promise in various application areas, including robotics, game playing, drones, self-driving cars, and others. </a:t>
            </a:r>
          </a:p>
          <a:p>
            <a:pPr lvl="1"/>
            <a:endParaRPr lang="en-US" dirty="0"/>
          </a:p>
          <a:p>
            <a:r>
              <a:rPr lang="en-US" dirty="0"/>
              <a:t>Increasingly, many organizations are seeking to identify how AI can help analyze their structured (e.g., transactions) and unstructured data (e.g., text, sensor signals).</a:t>
            </a:r>
          </a:p>
          <a:p>
            <a:pPr lvl="1"/>
            <a:endParaRPr lang="en-US" dirty="0"/>
          </a:p>
          <a:p>
            <a:r>
              <a:rPr lang="en-US" dirty="0"/>
              <a:t>This interest is giving rise to an emerging field of AI-enabled analytics. </a:t>
            </a:r>
          </a:p>
          <a:p>
            <a:pPr lvl="1"/>
            <a:r>
              <a:rPr lang="en-US" dirty="0"/>
              <a:t>An abstracted approach to conducting AI-enabled analytics is presented in Figure 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0846-EA09-6C43-BEBE-729746E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B2D-9EF2-8D4D-AB13-FBBAD1D2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Background of AI-enabled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1E1-7A9C-9D46-AF55-3492F1D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D74973CC-B2EE-D14A-840C-59112218B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17346"/>
              </p:ext>
            </p:extLst>
          </p:nvPr>
        </p:nvGraphicFramePr>
        <p:xfrm>
          <a:off x="128658" y="1716542"/>
          <a:ext cx="11877811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08F4725A-007D-AC43-AC1D-7DAE2A9AF6D3}"/>
              </a:ext>
            </a:extLst>
          </p:cNvPr>
          <p:cNvSpPr/>
          <p:nvPr/>
        </p:nvSpPr>
        <p:spPr>
          <a:xfrm>
            <a:off x="2743201" y="2049809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F741C1B-5568-7541-8FFD-21C6A8EAC1EB}"/>
              </a:ext>
            </a:extLst>
          </p:cNvPr>
          <p:cNvSpPr/>
          <p:nvPr/>
        </p:nvSpPr>
        <p:spPr>
          <a:xfrm>
            <a:off x="5814649" y="2061530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9296A4-6D39-B946-B110-91156B2EFBA5}"/>
              </a:ext>
            </a:extLst>
          </p:cNvPr>
          <p:cNvSpPr/>
          <p:nvPr/>
        </p:nvSpPr>
        <p:spPr>
          <a:xfrm>
            <a:off x="8921263" y="2055668"/>
            <a:ext cx="545124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DFF4E-7DC8-D74E-A2EF-F6D3E3C34B3F}"/>
              </a:ext>
            </a:extLst>
          </p:cNvPr>
          <p:cNvSpPr txBox="1"/>
          <p:nvPr/>
        </p:nvSpPr>
        <p:spPr>
          <a:xfrm>
            <a:off x="2492368" y="6215672"/>
            <a:ext cx="765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Figure 1.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An Abstracted (Domain-agnostic) Approach to Conducting AI-enabled Analytics</a:t>
            </a:r>
          </a:p>
        </p:txBody>
      </p:sp>
    </p:spTree>
    <p:extLst>
      <p:ext uri="{BB962C8B-B14F-4D97-AF65-F5344CB8AC3E}">
        <p14:creationId xmlns:p14="http://schemas.microsoft.com/office/powerpoint/2010/main" val="17011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6826-3B55-F449-8F06-36351E1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Background of AI-enabled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45DA-7CA9-2C4E-83A5-F7FEA9F7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process can be executed for different domains, including BI&amp;A (Chen et al. 2012), cybersecurity (</a:t>
            </a:r>
            <a:r>
              <a:rPr lang="en-US" dirty="0" err="1"/>
              <a:t>Samtani</a:t>
            </a:r>
            <a:r>
              <a:rPr lang="en-US" dirty="0"/>
              <a:t> et al. 2020), and privacy (</a:t>
            </a:r>
            <a:r>
              <a:rPr lang="en-US" dirty="0" err="1"/>
              <a:t>Samtani</a:t>
            </a:r>
            <a:r>
              <a:rPr lang="en-US" dirty="0"/>
              <a:t> et al. 2021). </a:t>
            </a:r>
          </a:p>
          <a:p>
            <a:pPr lvl="1"/>
            <a:endParaRPr lang="en-US" dirty="0"/>
          </a:p>
          <a:p>
            <a:r>
              <a:rPr lang="en-US" dirty="0"/>
              <a:t>Most successful implementations of AI-enabled analytics are based on a strong understanding of the domain or business being studied.</a:t>
            </a:r>
          </a:p>
          <a:p>
            <a:pPr lvl="1"/>
            <a:endParaRPr lang="en-US" dirty="0"/>
          </a:p>
          <a:p>
            <a:r>
              <a:rPr lang="en-US" dirty="0"/>
              <a:t>Understanding of domain or business can be based on:</a:t>
            </a:r>
          </a:p>
          <a:p>
            <a:pPr lvl="1"/>
            <a:r>
              <a:rPr lang="en-US" dirty="0"/>
              <a:t>How domain experts or professionals execute their tasks (e.g., workflows)</a:t>
            </a:r>
          </a:p>
          <a:p>
            <a:pPr lvl="1"/>
            <a:r>
              <a:rPr lang="en-US" dirty="0"/>
              <a:t>Regulations and statutes e.g., HIPAA, GDPR, CCPA</a:t>
            </a:r>
          </a:p>
          <a:p>
            <a:pPr lvl="1"/>
            <a:r>
              <a:rPr lang="en-US" dirty="0"/>
              <a:t>Extant frameworks e.g., cybersecurity risk management frameworks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2F49-0034-D048-9DA5-5BB8C8C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9A0C-08D4-144B-B687-8CF2AC86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Open-Source Tools Inventory for AI-enabled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9E75-715B-BC43-9236-66F6E681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each phase of the AI-enabled analytics requires a set of tools. </a:t>
            </a:r>
          </a:p>
          <a:p>
            <a:pPr lvl="1"/>
            <a:endParaRPr lang="en-US" dirty="0"/>
          </a:p>
          <a:p>
            <a:r>
              <a:rPr lang="en-US" dirty="0"/>
              <a:t>Therefore, a review of prevailing tools was conducted. The review was conducted based on the following key criteria: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Tools should be open-source, rather than paid (to help with cost management).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Tools should be interoperable with Python and with SQL or NoSQL.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Tools are organized based on each major AI-enabled analytics phase. </a:t>
            </a:r>
          </a:p>
          <a:p>
            <a:pPr lvl="1"/>
            <a:r>
              <a:rPr lang="en-US" dirty="0"/>
              <a:t>For each identified tool, a brief description and a link to the tool are provided.</a:t>
            </a:r>
          </a:p>
          <a:p>
            <a:pPr lvl="1"/>
            <a:r>
              <a:rPr lang="en-US" b="1" dirty="0"/>
              <a:t>Important! </a:t>
            </a:r>
            <a:r>
              <a:rPr lang="en-US" dirty="0"/>
              <a:t>Some tools can perform multiple functions e.g., both extract and analyze.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5BB6-EE53-3F4E-A123-F7945F7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6935-3278-4046-B828-C7B84D63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8"/>
            <a:ext cx="10515600" cy="1325563"/>
          </a:xfrm>
        </p:spPr>
        <p:txBody>
          <a:bodyPr/>
          <a:lstStyle/>
          <a:p>
            <a:r>
              <a:rPr lang="en-US" dirty="0"/>
              <a:t>An Open-Source Tools Inventory for AI-enabled Analytics – Data Collection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19E0-4A95-7F47-9DE5-1697E611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27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collection and aggregation is focused on collecting data that could be used for subsequent analysis. This phase comprises tools (Table 1) for:</a:t>
            </a:r>
          </a:p>
          <a:p>
            <a:pPr lvl="1"/>
            <a:r>
              <a:rPr lang="en-US" b="1" dirty="0"/>
              <a:t>Collection: </a:t>
            </a:r>
            <a:r>
              <a:rPr lang="en-US" dirty="0"/>
              <a:t>Mechanisms to access and collect (crawl, download) the data sources.</a:t>
            </a:r>
          </a:p>
          <a:p>
            <a:pPr lvl="1"/>
            <a:r>
              <a:rPr lang="en-US" b="1" dirty="0"/>
              <a:t>Storage: </a:t>
            </a:r>
            <a:r>
              <a:rPr lang="en-US" dirty="0"/>
              <a:t>Storing data for users to query and to serve as a backend for web portals.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A93CD-B0B8-3F4A-93B8-BC7E943E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F422CA-5CDC-D447-8439-DDCCFF5C7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15878"/>
              </p:ext>
            </p:extLst>
          </p:nvPr>
        </p:nvGraphicFramePr>
        <p:xfrm>
          <a:off x="1421130" y="2748388"/>
          <a:ext cx="934974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4080159517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554985241"/>
                    </a:ext>
                  </a:extLst>
                </a:gridCol>
                <a:gridCol w="3322955">
                  <a:extLst>
                    <a:ext uri="{9D8B030D-6E8A-4147-A177-3AD203B41FA5}">
                      <a16:colId xmlns:a16="http://schemas.microsoft.com/office/drawing/2014/main" val="3765397308"/>
                    </a:ext>
                  </a:extLst>
                </a:gridCol>
                <a:gridCol w="3186430">
                  <a:extLst>
                    <a:ext uri="{9D8B030D-6E8A-4147-A177-3AD203B41FA5}">
                      <a16:colId xmlns:a16="http://schemas.microsoft.com/office/drawing/2014/main" val="202655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 Narrow" panose="020B060602020203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latin typeface="Arial Narrow" panose="020B0606020202030204" pitchFamily="34" charset="0"/>
                        </a:rPr>
                        <a:t>Tool/Package Name(s)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9982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Scrapy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Package for incremental web crawlers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2"/>
                        </a:rPr>
                        <a:t>https://scrapy.org/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675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Package for parsing JSON data from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3"/>
                        </a:rPr>
                        <a:t>https://docs.python.org/3/library/json.html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90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rial Narrow" panose="020B0606020202030204" pitchFamily="34" charset="0"/>
                        </a:rPr>
                        <a:t>BeautifulSoup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Package for general web crawling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4"/>
                        </a:rPr>
                        <a:t>https://pypi.org/project/beautifulsoup4/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90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Google </a:t>
                      </a:r>
                      <a:r>
                        <a:rPr lang="en-US" sz="1500" dirty="0" err="1">
                          <a:latin typeface="Arial Narrow" panose="020B0606020202030204" pitchFamily="34" charset="0"/>
                        </a:rPr>
                        <a:t>BigQuery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rial Narrow" panose="020B0606020202030204" pitchFamily="34" charset="0"/>
                        </a:rPr>
                        <a:t>Queriable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data warehouse of public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5"/>
                        </a:rPr>
                        <a:t>https://cloud.google.com/bigquery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315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Arial Narrow" panose="020B0606020202030204" pitchFamily="34" charset="0"/>
                        </a:rPr>
                        <a:t>Paramiko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SSH connection to extract data from 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6"/>
                        </a:rPr>
                        <a:t>https://www.paramiko.org/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043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7"/>
                        </a:rPr>
                        <a:t>https://www.mysql.com/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78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Storing ML/DL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8"/>
                        </a:rPr>
                        <a:t>https://docs.python.org/3/library/pickle.html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61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rial Narrow" panose="020B0606020202030204" pitchFamily="34" charset="0"/>
                        </a:rPr>
                        <a:t>NoSQL database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9"/>
                        </a:rPr>
                        <a:t>https://www.mongodb.com/</a:t>
                      </a:r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626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Elasticsearch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NoSQL database for storing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10"/>
                        </a:rPr>
                        <a:t>https://www.elastic.co/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026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Neo4j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NoSQL database for storing graph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11"/>
                        </a:rPr>
                        <a:t>https://neo4j.com/v2/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662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</a:rPr>
                        <a:t>Framework that allows distributed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 Narrow" panose="020B0606020202030204" pitchFamily="34" charset="0"/>
                          <a:hlinkClick r:id="rId12"/>
                        </a:rPr>
                        <a:t>https://hadoop.apache.org</a:t>
                      </a:r>
                      <a:r>
                        <a:rPr lang="en-US" sz="15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2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17973-6578-5A42-8189-6FDAAEECECA9}"/>
              </a:ext>
            </a:extLst>
          </p:cNvPr>
          <p:cNvSpPr txBox="1"/>
          <p:nvPr/>
        </p:nvSpPr>
        <p:spPr>
          <a:xfrm>
            <a:off x="3517750" y="6540514"/>
            <a:ext cx="560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1.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Data Collection and Aggregation</a:t>
            </a:r>
          </a:p>
        </p:txBody>
      </p:sp>
    </p:spTree>
    <p:extLst>
      <p:ext uri="{BB962C8B-B14F-4D97-AF65-F5344CB8AC3E}">
        <p14:creationId xmlns:p14="http://schemas.microsoft.com/office/powerpoint/2010/main" val="239132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6935-3278-4046-B828-C7B84D63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Data Extraction and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19E0-4A95-7F47-9DE5-1697E611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0"/>
            <a:ext cx="10515600" cy="2640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collected data is rarely in a format that can be directly analyzed, relevant data of interest (based on business/domain needs) should be:</a:t>
            </a:r>
          </a:p>
          <a:p>
            <a:pPr lvl="1"/>
            <a:r>
              <a:rPr lang="en-US" b="1" dirty="0"/>
              <a:t>Extracted</a:t>
            </a:r>
            <a:r>
              <a:rPr lang="en-US" dirty="0"/>
              <a:t> from its original, raw format and cleaned (pre-processed) to remove noise.   </a:t>
            </a:r>
          </a:p>
          <a:p>
            <a:pPr lvl="1"/>
            <a:r>
              <a:rPr lang="en-US" b="1" dirty="0"/>
              <a:t>Represented </a:t>
            </a:r>
            <a:r>
              <a:rPr lang="en-US" dirty="0"/>
              <a:t>in a data structure (e.g., vector,  graph, grid) suitable for the targeted analytics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Common tasks include producing summary statistics, imputation, deduplication, cleaning, annotation, and many others. Prevailing tools appear in Table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A93CD-B0B8-3F4A-93B8-BC7E943E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F422CA-5CDC-D447-8439-DDCCFF5C7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65043"/>
              </p:ext>
            </p:extLst>
          </p:nvPr>
        </p:nvGraphicFramePr>
        <p:xfrm>
          <a:off x="813721" y="4072058"/>
          <a:ext cx="10564559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024">
                  <a:extLst>
                    <a:ext uri="{9D8B030D-6E8A-4147-A177-3AD203B41FA5}">
                      <a16:colId xmlns:a16="http://schemas.microsoft.com/office/drawing/2014/main" val="2554985241"/>
                    </a:ext>
                  </a:extLst>
                </a:gridCol>
                <a:gridCol w="4853305">
                  <a:extLst>
                    <a:ext uri="{9D8B030D-6E8A-4147-A177-3AD203B41FA5}">
                      <a16:colId xmlns:a16="http://schemas.microsoft.com/office/drawing/2014/main" val="3765397308"/>
                    </a:ext>
                  </a:extLst>
                </a:gridCol>
                <a:gridCol w="3237230">
                  <a:extLst>
                    <a:ext uri="{9D8B030D-6E8A-4147-A177-3AD203B41FA5}">
                      <a16:colId xmlns:a16="http://schemas.microsoft.com/office/drawing/2014/main" val="202655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Tool/Package Name(s)*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9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Support regular expression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hlinkClick r:id="rId2"/>
                        </a:rPr>
                        <a:t>https://docs.python.org/3/library/re.html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numpy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Creation and operations on multi-dimensional numeric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hlinkClick r:id="rId3"/>
                        </a:rPr>
                        <a:t>https://numpy.org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7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Data Analysis Baseline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Common ML pre-processing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4"/>
                        </a:rPr>
                        <a:t>https://amueller.github.io/dabl/dev/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74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Formatting and structure data inputs from varying 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5"/>
                        </a:rPr>
                        <a:t>https://pandas.pydata.org/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SideTable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Advanced data-wrangling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6"/>
                        </a:rPr>
                        <a:t>https://pbpython.com/sidetable.html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2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Interface to rapidly annotate unlabeled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hlinkClick r:id="rId7"/>
                        </a:rPr>
                        <a:t>https://github.com/agermanidis/pigeon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187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E99176-7FF8-2540-B3C4-6D978580A4D8}"/>
              </a:ext>
            </a:extLst>
          </p:cNvPr>
          <p:cNvSpPr txBox="1"/>
          <p:nvPr/>
        </p:nvSpPr>
        <p:spPr>
          <a:xfrm>
            <a:off x="3375504" y="6409103"/>
            <a:ext cx="588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Table 2.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Open-Source Tools for Data Extraction and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495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501-CDF8-1D4C-9831-39C4214B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Open-Source Tools Inventory for AI-enabled Analytics –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A85E-058F-1948-876F-04ABA593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analytics phase is the heart of conducting AI-enabled analytics. </a:t>
            </a:r>
          </a:p>
          <a:p>
            <a:pPr lvl="1"/>
            <a:endParaRPr lang="en-US" dirty="0"/>
          </a:p>
          <a:p>
            <a:r>
              <a:rPr lang="en-US" dirty="0"/>
              <a:t>In this set of slides, six sets of analytics are covered: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Conventional Machine Learning (ML): </a:t>
            </a:r>
            <a:r>
              <a:rPr lang="en-US" dirty="0"/>
              <a:t>Approaches that learn from feature vectors.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Deep Learning (DL):</a:t>
            </a:r>
            <a:r>
              <a:rPr lang="en-US" dirty="0"/>
              <a:t> Approaches that learn from data structures (e.g., grids, sequences).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Text Analytics: </a:t>
            </a:r>
            <a:r>
              <a:rPr lang="en-US" dirty="0"/>
              <a:t>Techniques that aim to extract insights from unstructured text data. 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Network Science:</a:t>
            </a:r>
            <a:r>
              <a:rPr lang="en-US" dirty="0"/>
              <a:t> Approaches that analyze graph or tree-structured data.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Information Retrieval (IR) and Entity Resolution (ER): </a:t>
            </a:r>
            <a:r>
              <a:rPr lang="en-US" dirty="0"/>
              <a:t>Techniques that link multiple sources of data (for retrieval or resolution). 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Emerging Learning Paradigms: </a:t>
            </a:r>
            <a:r>
              <a:rPr lang="en-US" dirty="0"/>
              <a:t>Specialized approaches for learning from data beyond the classical supervised learning and unsupervised learning perspectives.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Although not comprehensive of *all* analytics approaches, the listed categories represent some of the most popular and prevailing at the time of this writing (2022).</a:t>
            </a:r>
          </a:p>
          <a:p>
            <a:pPr lvl="1"/>
            <a:r>
              <a:rPr lang="en-US" dirty="0"/>
              <a:t>A (very) brief summary of the underlying concepts for each analytics procedure is provided.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2EB4B-9DC3-3746-9759-00FB9AB7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068-32CB-3B4E-AF07-4CD2BF58AD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2D45BEA4E56B4D88747213A543C041" ma:contentTypeVersion="10" ma:contentTypeDescription="Create a new document." ma:contentTypeScope="" ma:versionID="1cfb4156fb5e31c4b7178cacd1609fe5">
  <xsd:schema xmlns:xsd="http://www.w3.org/2001/XMLSchema" xmlns:xs="http://www.w3.org/2001/XMLSchema" xmlns:p="http://schemas.microsoft.com/office/2006/metadata/properties" xmlns:ns2="87761fd8-dff9-45b1-a6e3-48211e61eb15" xmlns:ns3="0f2aa3b4-0bf1-405a-b387-b007812a1c4c" targetNamespace="http://schemas.microsoft.com/office/2006/metadata/properties" ma:root="true" ma:fieldsID="c5f78bb9ed9f098c7c2cb65b5f05b660" ns2:_="" ns3:_="">
    <xsd:import namespace="87761fd8-dff9-45b1-a6e3-48211e61eb15"/>
    <xsd:import namespace="0f2aa3b4-0bf1-405a-b387-b007812a1c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61fd8-dff9-45b1-a6e3-48211e61e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2aa3b4-0bf1-405a-b387-b007812a1c4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f2aa3b4-0bf1-405a-b387-b007812a1c4c">
      <UserInfo>
        <DisplayName>O365-O365-Fall 2021 edX AI for Cybersecurity [copy] Members</DisplayName>
        <AccountId>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07BFA87-D04F-4B15-9401-1420BC6517DE}"/>
</file>

<file path=customXml/itemProps2.xml><?xml version="1.0" encoding="utf-8"?>
<ds:datastoreItem xmlns:ds="http://schemas.openxmlformats.org/officeDocument/2006/customXml" ds:itemID="{997B8019-06FE-4D32-B603-F8F2452030C1}"/>
</file>

<file path=customXml/itemProps3.xml><?xml version="1.0" encoding="utf-8"?>
<ds:datastoreItem xmlns:ds="http://schemas.openxmlformats.org/officeDocument/2006/customXml" ds:itemID="{8C0C30A2-E428-4794-9F61-A879EDFB2F55}"/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4123</Words>
  <Application>Microsoft Macintosh PowerPoint</Application>
  <PresentationFormat>Widescreen</PresentationFormat>
  <Paragraphs>519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Office Theme</vt:lpstr>
      <vt:lpstr>Artificial Intelligence (AI)-Enabled Analytics:  A Brief Overview and An Open-Source Tools Inventory</vt:lpstr>
      <vt:lpstr>Outline </vt:lpstr>
      <vt:lpstr>A Brief Background of AI-enabled Analytics</vt:lpstr>
      <vt:lpstr>A Brief Background of AI-enabled Analytics</vt:lpstr>
      <vt:lpstr>A Brief Background of AI-enabled Analytics</vt:lpstr>
      <vt:lpstr>An Open-Source Tools Inventory for AI-enabled Analytics</vt:lpstr>
      <vt:lpstr>An Open-Source Tools Inventory for AI-enabled Analytics – Data Collection and Aggregation</vt:lpstr>
      <vt:lpstr>An Open-Source Tools Inventory for AI-enabled Analytics – Data Extraction and Representation</vt:lpstr>
      <vt:lpstr>An Open-Source Tools Inventory for AI-enabled Analytics – Analytics</vt:lpstr>
      <vt:lpstr>An Open-Source Tools Inventory for AI-enabled Analytics – Analytics (Conventional ML)</vt:lpstr>
      <vt:lpstr>An Open-Source Tools Inventory for AI-enabled Analytics – Analytics (Conventional ML)</vt:lpstr>
      <vt:lpstr>An Open-Source Tools Inventory for AI-enabled Analytics – Analytics (Deep Learning)</vt:lpstr>
      <vt:lpstr>An Open-Source Tools Inventory for AI-enabled Analytics – Analytics (Deep Learning)</vt:lpstr>
      <vt:lpstr>An Open-Source Tools Inventory for AI-enabled Analytics – Analytics (Text Analytics)</vt:lpstr>
      <vt:lpstr>An Open-Source Tools Inventory for AI-enabled Analytics – Analytics (Network Science)</vt:lpstr>
      <vt:lpstr>An Open-Source Tools Inventory for AI-enabled Analytics – Analytics (IR and ER)</vt:lpstr>
      <vt:lpstr>An Open-Source Tools Inventory for AI-enabled Analytics – Analytics (Emerging Learning Paradigms)</vt:lpstr>
      <vt:lpstr>An Open-Source Tools Inventory for AI-enabled Analytics – Visualization and Presentation</vt:lpstr>
      <vt:lpstr>An Open-Source Tools Inventory for AI-enabled Analytics – Visualization and Presentation</vt:lpstr>
      <vt:lpstr>An Open-Source Tools Inventory for AI-enabled Analytics – Other Resources</vt:lpstr>
      <vt:lpstr>An Open-Source Tools Inventory for AI-enabled Analytics – Other Resources</vt:lpstr>
      <vt:lpstr>An Open-Source Tools Inventory for AI-enabled Analytics – Other Resources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(AI)-Enabled Analytics:  An Overview and An Open-Source Tools Inventory</dc:title>
  <dc:creator>Samtani, Sagar</dc:creator>
  <cp:lastModifiedBy>Samtani, Sagar</cp:lastModifiedBy>
  <cp:revision>5</cp:revision>
  <dcterms:created xsi:type="dcterms:W3CDTF">2022-04-09T23:43:42Z</dcterms:created>
  <dcterms:modified xsi:type="dcterms:W3CDTF">2022-04-12T15:41:26Z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0x0101008C2D45BEA4E56B4D88747213A543C041</vt:lpwstr>
  </property>
</Properties>
</file>