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276" r:id="rId3"/>
    <p:sldId id="330" r:id="rId4"/>
    <p:sldId id="316" r:id="rId5"/>
    <p:sldId id="277" r:id="rId6"/>
    <p:sldId id="257" r:id="rId7"/>
    <p:sldId id="258" r:id="rId8"/>
    <p:sldId id="280" r:id="rId9"/>
    <p:sldId id="282" r:id="rId10"/>
    <p:sldId id="283" r:id="rId11"/>
    <p:sldId id="284" r:id="rId12"/>
    <p:sldId id="285" r:id="rId13"/>
    <p:sldId id="286" r:id="rId14"/>
    <p:sldId id="289" r:id="rId15"/>
    <p:sldId id="293" r:id="rId16"/>
    <p:sldId id="288" r:id="rId17"/>
    <p:sldId id="336" r:id="rId18"/>
    <p:sldId id="346" r:id="rId19"/>
    <p:sldId id="287" r:id="rId20"/>
    <p:sldId id="294" r:id="rId21"/>
    <p:sldId id="290" r:id="rId22"/>
    <p:sldId id="339" r:id="rId23"/>
    <p:sldId id="335" r:id="rId24"/>
    <p:sldId id="341" r:id="rId25"/>
    <p:sldId id="342" r:id="rId26"/>
    <p:sldId id="343" r:id="rId27"/>
    <p:sldId id="309" r:id="rId28"/>
    <p:sldId id="291" r:id="rId29"/>
    <p:sldId id="292" r:id="rId30"/>
    <p:sldId id="295" r:id="rId31"/>
    <p:sldId id="296" r:id="rId32"/>
    <p:sldId id="344" r:id="rId33"/>
    <p:sldId id="297" r:id="rId34"/>
    <p:sldId id="310" r:id="rId35"/>
    <p:sldId id="298" r:id="rId36"/>
    <p:sldId id="299" r:id="rId37"/>
    <p:sldId id="300" r:id="rId38"/>
    <p:sldId id="315" r:id="rId39"/>
    <p:sldId id="311" r:id="rId40"/>
    <p:sldId id="312" r:id="rId41"/>
    <p:sldId id="313" r:id="rId42"/>
    <p:sldId id="314" r:id="rId4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2629" tIns="46314" rIns="92629" bIns="463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2629" tIns="46314" rIns="92629" bIns="46314" rtlCol="0"/>
          <a:lstStyle>
            <a:lvl1pPr algn="r">
              <a:defRPr sz="1200"/>
            </a:lvl1pPr>
          </a:lstStyle>
          <a:p>
            <a:fld id="{023AB371-9479-4211-AEA2-B8B235DBD730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2629" tIns="46314" rIns="92629" bIns="463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2629" tIns="46314" rIns="92629" bIns="46314" rtlCol="0" anchor="b"/>
          <a:lstStyle>
            <a:lvl1pPr algn="r">
              <a:defRPr sz="1200"/>
            </a:lvl1pPr>
          </a:lstStyle>
          <a:p>
            <a:fld id="{0A2E924A-60A9-4CA5-99B0-CAFB87A75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68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2629" tIns="46314" rIns="92629" bIns="463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2629" tIns="46314" rIns="92629" bIns="46314" rtlCol="0"/>
          <a:lstStyle>
            <a:lvl1pPr algn="r">
              <a:defRPr sz="1200"/>
            </a:lvl1pPr>
          </a:lstStyle>
          <a:p>
            <a:fld id="{3BE0F1DC-89DC-4407-B031-C64D21A63C8E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1160463"/>
            <a:ext cx="5581650" cy="3140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29" tIns="46314" rIns="92629" bIns="463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3"/>
            <a:ext cx="5608320" cy="3660458"/>
          </a:xfrm>
          <a:prstGeom prst="rect">
            <a:avLst/>
          </a:prstGeom>
        </p:spPr>
        <p:txBody>
          <a:bodyPr vert="horz" lIns="92629" tIns="46314" rIns="92629" bIns="463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2629" tIns="46314" rIns="92629" bIns="463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2629" tIns="46314" rIns="92629" bIns="46314" rtlCol="0" anchor="b"/>
          <a:lstStyle>
            <a:lvl1pPr algn="r">
              <a:defRPr sz="1200"/>
            </a:lvl1pPr>
          </a:lstStyle>
          <a:p>
            <a:fld id="{5C2EDAC9-F2DD-408C-8F1F-8EF9BB801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66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EDAC9-F2DD-408C-8F1F-8EF9BB8017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43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6DD1A-DB46-4DE9-B199-B2FE535F0796}" type="datetime1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23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17B3-9292-4403-AC8C-CE70F1933C12}" type="datetime1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95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9685-F276-430A-8654-04914813DB04}" type="datetime1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4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BE0C-F798-44C1-BF61-615514117515}" type="datetime1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1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D9F68-CEAC-4C1F-A1F1-3BCAF2B06B58}" type="datetime1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23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C6D6-79EA-4D53-8AE7-5F6F5F736EB9}" type="datetime1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70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92D23-7948-4023-A9B1-EC40528BF935}" type="datetime1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15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9289-E90C-40AA-9479-E06605E009D1}" type="datetime1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3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87E22-A063-4A64-AA63-4C57F03AF091}" type="datetime1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47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6D8C-2084-406E-8355-4B70646298D8}" type="datetime1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78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1C9B-9226-4DE6-8A54-EC9D97CE7113}" type="datetime1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4E9DD-72DA-4B57-B242-DDD62FE3B182}" type="datetime1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7DBF3-3FCB-49E6-AF23-65C99246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7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StevenUllman@arizona.edu" TargetMode="External"/><Relationship Id="rId4" Type="http://schemas.openxmlformats.org/officeDocument/2006/relationships/hyperlink" Target="mailto:BAmpel@email.Arizona.edu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iris" TargetMode="External"/><Relationship Id="rId2" Type="http://schemas.openxmlformats.org/officeDocument/2006/relationships/hyperlink" Target="https://www.kaggle.com/zynicide/wine-review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kaggle.com/" TargetMode="External"/><Relationship Id="rId3" Type="http://schemas.openxmlformats.org/officeDocument/2006/relationships/image" Target="../media/image4.jpg"/><Relationship Id="rId7" Type="http://schemas.openxmlformats.org/officeDocument/2006/relationships/hyperlink" Target="https://www.tutorialspoint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chinelearningmastery.com/" TargetMode="External"/><Relationship Id="rId5" Type="http://schemas.openxmlformats.org/officeDocument/2006/relationships/hyperlink" Target="https://towardsdatascience.com/" TargetMode="External"/><Relationship Id="rId10" Type="http://schemas.openxmlformats.org/officeDocument/2006/relationships/hyperlink" Target="https://runawayhorse001.github.io/" TargetMode="External"/><Relationship Id="rId4" Type="http://schemas.openxmlformats.org/officeDocument/2006/relationships/image" Target="../media/image5.png"/><Relationship Id="rId9" Type="http://schemas.openxmlformats.org/officeDocument/2006/relationships/hyperlink" Target="https://www.w3schools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drive/1nbMM0N7YHmut_nEG0i6Zdii4rFnTQRPo?usp=sharin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Python Review for </a:t>
            </a:r>
            <a:br>
              <a:rPr lang="en-US" b="1" dirty="0"/>
            </a:br>
            <a:r>
              <a:rPr lang="en-US" b="1" dirty="0"/>
              <a:t>Data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Benjamin Ampel &amp; Steven Ullman</a:t>
            </a:r>
          </a:p>
          <a:p>
            <a:r>
              <a:rPr lang="en-US" dirty="0"/>
              <a:t>With Acknowledgement to Dr. Reza Ebrahimi for Prepared Materials</a:t>
            </a:r>
          </a:p>
          <a:p>
            <a:r>
              <a:rPr lang="en-US" dirty="0"/>
              <a:t>Artificial Intelligence Lab, University of Arizona</a:t>
            </a:r>
          </a:p>
          <a:p>
            <a:r>
              <a:rPr lang="en-US" dirty="0"/>
              <a:t>MIS 464 &amp; 611D</a:t>
            </a:r>
          </a:p>
          <a:p>
            <a:r>
              <a:rPr lang="en-US" dirty="0"/>
              <a:t>Spring 2022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81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249D8-8868-4515-BF96-90F7A2043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Structures: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C4F2C-B9EF-4067-AE8E-5920BA2F6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885"/>
            <a:ext cx="10515600" cy="2205180"/>
          </a:xfrm>
        </p:spPr>
        <p:txBody>
          <a:bodyPr>
            <a:normAutofit/>
          </a:bodyPr>
          <a:lstStyle/>
          <a:p>
            <a:r>
              <a:rPr lang="en-US" dirty="0"/>
              <a:t>The list data structure provides a way to store arrays of objects.</a:t>
            </a:r>
          </a:p>
          <a:p>
            <a:pPr lvl="1"/>
            <a:r>
              <a:rPr lang="en-US" dirty="0"/>
              <a:t>We can construct lists of any data type.</a:t>
            </a:r>
          </a:p>
          <a:p>
            <a:pPr lvl="1"/>
            <a:r>
              <a:rPr lang="en-US" dirty="0"/>
              <a:t>There are built-in methods for performing actions on lists:</a:t>
            </a:r>
          </a:p>
          <a:p>
            <a:pPr lvl="2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append()</a:t>
            </a:r>
            <a:r>
              <a:rPr lang="en-US" b="1" dirty="0"/>
              <a:t>:</a:t>
            </a:r>
            <a:r>
              <a:rPr lang="en-US" dirty="0"/>
              <a:t> Adds an item to the end of the list.</a:t>
            </a:r>
          </a:p>
          <a:p>
            <a:pPr lvl="2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sort()</a:t>
            </a:r>
            <a:r>
              <a:rPr lang="en-US" b="1" dirty="0"/>
              <a:t>:</a:t>
            </a:r>
            <a:r>
              <a:rPr lang="en-US" dirty="0"/>
              <a:t> Orders the list (default is from lower to higher if numeric).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E1104-1232-4EED-98FB-95FB46115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10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65199C-114B-28C3-3020-93795AB40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232" y="3429000"/>
            <a:ext cx="3057057" cy="23110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63082A3-C3BB-2078-1BA9-6689C99C6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627" y="4772405"/>
            <a:ext cx="4004777" cy="80423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CB525EA-91A0-296A-5480-B6DEC92D9E72}"/>
              </a:ext>
            </a:extLst>
          </p:cNvPr>
          <p:cNvCxnSpPr>
            <a:cxnSpLocks/>
          </p:cNvCxnSpPr>
          <p:nvPr/>
        </p:nvCxnSpPr>
        <p:spPr>
          <a:xfrm>
            <a:off x="3638939" y="4997073"/>
            <a:ext cx="1257688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F73EB2F-9C13-E083-046D-C8C5DAFE3E96}"/>
              </a:ext>
            </a:extLst>
          </p:cNvPr>
          <p:cNvCxnSpPr>
            <a:cxnSpLocks/>
          </p:cNvCxnSpPr>
          <p:nvPr/>
        </p:nvCxnSpPr>
        <p:spPr>
          <a:xfrm flipV="1">
            <a:off x="3965510" y="5314313"/>
            <a:ext cx="931117" cy="167951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D6F77C7-06FC-2A99-DFFC-888CB56BB004}"/>
              </a:ext>
            </a:extLst>
          </p:cNvPr>
          <p:cNvSpPr txBox="1"/>
          <p:nvPr/>
        </p:nvSpPr>
        <p:spPr>
          <a:xfrm>
            <a:off x="4637316" y="5482264"/>
            <a:ext cx="5980922" cy="70788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Reminder, Python starts at 0.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Calling the 0</a:t>
            </a:r>
            <a:r>
              <a:rPr lang="en-US" sz="2000" baseline="30000" dirty="0">
                <a:solidFill>
                  <a:srgbClr val="FF0000"/>
                </a:solidFill>
              </a:rPr>
              <a:t>th</a:t>
            </a:r>
            <a:r>
              <a:rPr lang="en-US" sz="2000" dirty="0">
                <a:solidFill>
                  <a:srgbClr val="FF0000"/>
                </a:solidFill>
              </a:rPr>
              <a:t> item of the list would have printed “Dog”</a:t>
            </a:r>
          </a:p>
        </p:txBody>
      </p:sp>
    </p:spTree>
    <p:extLst>
      <p:ext uri="{BB962C8B-B14F-4D97-AF65-F5344CB8AC3E}">
        <p14:creationId xmlns:p14="http://schemas.microsoft.com/office/powerpoint/2010/main" val="3129709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F463D-5421-486D-80F6-C590F2E6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Structures: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E9C11-59CA-4DFB-B5D8-A15E87753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040" y="1825625"/>
            <a:ext cx="10515600" cy="4351338"/>
          </a:xfrm>
        </p:spPr>
        <p:txBody>
          <a:bodyPr/>
          <a:lstStyle/>
          <a:p>
            <a:r>
              <a:rPr lang="en-US" dirty="0"/>
              <a:t>The dictionary consists of pairs of items, each containing a key and value pair.</a:t>
            </a:r>
          </a:p>
          <a:p>
            <a:pPr lvl="1"/>
            <a:r>
              <a:rPr lang="en-US" dirty="0"/>
              <a:t>When constructing a dictionary, each key is separated from its value by a colon (i.e., ‘key : value’).</a:t>
            </a:r>
          </a:p>
          <a:p>
            <a:pPr lvl="1"/>
            <a:r>
              <a:rPr lang="en-US" dirty="0"/>
              <a:t>Items are separated by commas.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51F4F-8570-4BC7-B019-1BA517B75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7DF0D4-DB91-9B0B-1E33-017F62C4B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040" y="4261660"/>
            <a:ext cx="5601213" cy="1821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2B6D29-96D3-58DF-675E-BB0CCA5B1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646" y="5194467"/>
            <a:ext cx="7961468" cy="87078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EBDDF9D-64F5-EC3F-7959-8D57EE52367D}"/>
              </a:ext>
            </a:extLst>
          </p:cNvPr>
          <p:cNvCxnSpPr>
            <a:cxnSpLocks/>
          </p:cNvCxnSpPr>
          <p:nvPr/>
        </p:nvCxnSpPr>
        <p:spPr>
          <a:xfrm>
            <a:off x="2407298" y="5295652"/>
            <a:ext cx="1171348" cy="78781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F6D78E-3B1E-3ACD-11F4-E5ABC002CA16}"/>
              </a:ext>
            </a:extLst>
          </p:cNvPr>
          <p:cNvCxnSpPr>
            <a:cxnSpLocks/>
          </p:cNvCxnSpPr>
          <p:nvPr/>
        </p:nvCxnSpPr>
        <p:spPr>
          <a:xfrm>
            <a:off x="3265714" y="5601478"/>
            <a:ext cx="312932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B35CE55-FB09-1CBE-2ED2-B9662A25AA25}"/>
              </a:ext>
            </a:extLst>
          </p:cNvPr>
          <p:cNvCxnSpPr>
            <a:cxnSpLocks/>
          </p:cNvCxnSpPr>
          <p:nvPr/>
        </p:nvCxnSpPr>
        <p:spPr>
          <a:xfrm>
            <a:off x="3340359" y="5875176"/>
            <a:ext cx="238287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838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6" descr="Image result for red question">
            <a:extLst>
              <a:ext uri="{FF2B5EF4-FFF2-40B4-BE49-F238E27FC236}">
                <a16:creationId xmlns:a16="http://schemas.microsoft.com/office/drawing/2014/main" id="{B7542B8F-4548-45B1-BED3-83FE977B8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172" y="5195890"/>
            <a:ext cx="613590" cy="61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FAAB96-DE90-4AE0-98D5-97BBD163A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Statements: ‘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/>
              <a:t>’ and ‘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E24B2-40FD-46BA-9281-21AC90D55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829925" cy="4765675"/>
          </a:xfrm>
        </p:spPr>
        <p:txBody>
          <a:bodyPr/>
          <a:lstStyle/>
          <a:p>
            <a:r>
              <a:rPr lang="en-US" dirty="0"/>
              <a:t>We may need to execute a statement only if a condition holds.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(x &lt;0): 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Print “x is negative”</a:t>
            </a:r>
          </a:p>
          <a:p>
            <a:pPr marL="457200" lvl="1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(x==0): 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print “x is zero”</a:t>
            </a:r>
            <a:endParaRPr lang="en-US" dirty="0"/>
          </a:p>
          <a:p>
            <a:pPr algn="ctr"/>
            <a:endParaRPr lang="en-US" dirty="0"/>
          </a:p>
          <a:p>
            <a:endParaRPr lang="en-US" dirty="0"/>
          </a:p>
          <a:p>
            <a:r>
              <a:rPr lang="en-US" dirty="0"/>
              <a:t>We may need to repeat execution of a statement for several times.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char in “MIS464”: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if char == ‘4’: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counter = counter +1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12D29-4D9B-4CCD-B662-4CB7E563A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B9EBEB-170F-410C-B3BF-8009F97CC3C4}"/>
              </a:ext>
            </a:extLst>
          </p:cNvPr>
          <p:cNvSpPr/>
          <p:nvPr/>
        </p:nvSpPr>
        <p:spPr>
          <a:xfrm>
            <a:off x="5613007" y="2638800"/>
            <a:ext cx="3430626" cy="26630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 attention to the indentation!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93E98E-5818-4C8D-A6BA-B430140E6CDA}"/>
              </a:ext>
            </a:extLst>
          </p:cNvPr>
          <p:cNvSpPr/>
          <p:nvPr/>
        </p:nvSpPr>
        <p:spPr>
          <a:xfrm>
            <a:off x="5711507" y="3167741"/>
            <a:ext cx="3743326" cy="26630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 attention to ‘==‘ as opposed to ‘=‘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D172C6-FBD7-499F-95B3-E9A1DD80FEE9}"/>
              </a:ext>
            </a:extLst>
          </p:cNvPr>
          <p:cNvSpPr txBox="1"/>
          <p:nvPr/>
        </p:nvSpPr>
        <p:spPr>
          <a:xfrm>
            <a:off x="2257425" y="4074927"/>
            <a:ext cx="7953375" cy="46166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happens if you assign x = 2 and execute the above code?</a:t>
            </a:r>
          </a:p>
        </p:txBody>
      </p:sp>
      <p:pic>
        <p:nvPicPr>
          <p:cNvPr id="16" name="Picture 6" descr="Image result for red question">
            <a:extLst>
              <a:ext uri="{FF2B5EF4-FFF2-40B4-BE49-F238E27FC236}">
                <a16:creationId xmlns:a16="http://schemas.microsoft.com/office/drawing/2014/main" id="{7B61CCA2-43AA-40BC-BA8D-AF07C69E1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228" y="3597099"/>
            <a:ext cx="613590" cy="61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7E564CB-ED4C-490B-A3DF-D90BF095DA30}"/>
              </a:ext>
            </a:extLst>
          </p:cNvPr>
          <p:cNvSpPr txBox="1"/>
          <p:nvPr/>
        </p:nvSpPr>
        <p:spPr>
          <a:xfrm>
            <a:off x="5986595" y="5707915"/>
            <a:ext cx="3829050" cy="83099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would be the value of ‘counter’ after executing?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3F9AA5-288A-44F3-98D8-23D0FB65EB32}"/>
              </a:ext>
            </a:extLst>
          </p:cNvPr>
          <p:cNvSpPr txBox="1"/>
          <p:nvPr/>
        </p:nvSpPr>
        <p:spPr>
          <a:xfrm>
            <a:off x="3204649" y="2262474"/>
            <a:ext cx="1102658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Condition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EBADE6-E8A0-4B0E-97F2-439A3B702B26}"/>
              </a:ext>
            </a:extLst>
          </p:cNvPr>
          <p:cNvCxnSpPr>
            <a:cxnSpLocks/>
          </p:cNvCxnSpPr>
          <p:nvPr/>
        </p:nvCxnSpPr>
        <p:spPr>
          <a:xfrm>
            <a:off x="2920143" y="2476594"/>
            <a:ext cx="284506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3719CA50-426B-408E-B59E-C39A7EF7AE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190" y="2968369"/>
            <a:ext cx="411889" cy="4118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37858B4B-337B-411F-B550-542E967DB3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172" y="2440544"/>
            <a:ext cx="411889" cy="41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586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B2FBB42-3C00-7847-29DA-F13F99ACA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31" y="2711237"/>
            <a:ext cx="4733925" cy="2076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FAAB96-DE90-4AE0-98D5-97BBD163A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Statements: ‘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E24B2-40FD-46BA-9281-21AC90D55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is used for repeating statements </a:t>
            </a:r>
            <a:r>
              <a:rPr lang="en-US" i="1" dirty="0"/>
              <a:t>until</a:t>
            </a:r>
            <a:r>
              <a:rPr lang="en-US" dirty="0"/>
              <a:t> a certain condition holds.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loop body should contain code that eventually makes the loop condition false (loop needs to terminate).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12D29-4D9B-4CCD-B662-4CB7E563A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13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AD39BA-80B8-4640-A005-8EE2CE5E9BA2}"/>
              </a:ext>
            </a:extLst>
          </p:cNvPr>
          <p:cNvSpPr txBox="1"/>
          <p:nvPr/>
        </p:nvSpPr>
        <p:spPr>
          <a:xfrm>
            <a:off x="3697947" y="3008428"/>
            <a:ext cx="1102658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Condition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BF59EE-AAC3-4313-8C53-B97035EDF0E7}"/>
              </a:ext>
            </a:extLst>
          </p:cNvPr>
          <p:cNvSpPr txBox="1"/>
          <p:nvPr/>
        </p:nvSpPr>
        <p:spPr>
          <a:xfrm>
            <a:off x="3340695" y="3789723"/>
            <a:ext cx="552693" cy="55399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lIns="4572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Loop </a:t>
            </a:r>
          </a:p>
          <a:p>
            <a:r>
              <a:rPr lang="en-US" dirty="0">
                <a:solidFill>
                  <a:srgbClr val="FF0000"/>
                </a:solidFill>
              </a:rPr>
              <a:t>Body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04A1E1E4-D91D-4457-8E62-57143CB93464}"/>
              </a:ext>
            </a:extLst>
          </p:cNvPr>
          <p:cNvSpPr/>
          <p:nvPr/>
        </p:nvSpPr>
        <p:spPr>
          <a:xfrm>
            <a:off x="3220792" y="3749462"/>
            <a:ext cx="45719" cy="613590"/>
          </a:xfrm>
          <a:prstGeom prst="leftBrac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36CAE0-59F6-4BF0-8932-78648307FFCD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181138" y="3193094"/>
            <a:ext cx="1516809" cy="50603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FFE256B-F74E-C970-29AD-89CAA8019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063" y="3066352"/>
            <a:ext cx="2938227" cy="1446741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5FE2B67-52AE-CFD4-1279-3C1FA323EABD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922656" y="3789723"/>
            <a:ext cx="992407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471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B3516-6713-4319-991E-44A85EF99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Statements: ‘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dirty="0"/>
              <a:t>,’ and ‘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dirty="0"/>
              <a:t>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350F4-2C40-4248-9DA8-DBFBF26EC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mechanisms to explicitly terminate (make the loop condition false):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dirty="0"/>
              <a:t>: Terminates the loop immediately.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dirty="0"/>
              <a:t>: Terminates the current iteration of the loop body, and execution continues with the next iteration of the loop.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char in ‘MIS611D’: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if char == ‘6’: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print(char)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326ED-F954-42B0-9728-E766B3243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206810-867B-4ED3-B9B8-B3A6B128C916}"/>
              </a:ext>
            </a:extLst>
          </p:cNvPr>
          <p:cNvSpPr txBox="1"/>
          <p:nvPr/>
        </p:nvSpPr>
        <p:spPr>
          <a:xfrm>
            <a:off x="1678895" y="6035824"/>
            <a:ext cx="3627032" cy="46166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would be the output?</a:t>
            </a:r>
          </a:p>
        </p:txBody>
      </p:sp>
      <p:pic>
        <p:nvPicPr>
          <p:cNvPr id="6" name="Picture 6" descr="Image result for red question">
            <a:extLst>
              <a:ext uri="{FF2B5EF4-FFF2-40B4-BE49-F238E27FC236}">
                <a16:creationId xmlns:a16="http://schemas.microsoft.com/office/drawing/2014/main" id="{5B28C0AE-684E-43C2-85E5-586012B2E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257" y="5538007"/>
            <a:ext cx="613590" cy="61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15FEA9-6D8D-453D-BD69-5CDE62DA1343}"/>
              </a:ext>
            </a:extLst>
          </p:cNvPr>
          <p:cNvSpPr txBox="1"/>
          <p:nvPr/>
        </p:nvSpPr>
        <p:spPr>
          <a:xfrm>
            <a:off x="6340642" y="4086254"/>
            <a:ext cx="403187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char in ‘MIS611D’: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if char == ‘6’: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print(char)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6107BE-D975-403D-A978-29E92FAB9AB0}"/>
              </a:ext>
            </a:extLst>
          </p:cNvPr>
          <p:cNvSpPr txBox="1"/>
          <p:nvPr/>
        </p:nvSpPr>
        <p:spPr>
          <a:xfrm>
            <a:off x="7329734" y="6019776"/>
            <a:ext cx="3627032" cy="46166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would be the output?</a:t>
            </a:r>
          </a:p>
        </p:txBody>
      </p:sp>
      <p:pic>
        <p:nvPicPr>
          <p:cNvPr id="9" name="Picture 6" descr="Image result for red question">
            <a:extLst>
              <a:ext uri="{FF2B5EF4-FFF2-40B4-BE49-F238E27FC236}">
                <a16:creationId xmlns:a16="http://schemas.microsoft.com/office/drawing/2014/main" id="{FB9D5768-B4E6-4FB5-8878-A1773A990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096" y="5521959"/>
            <a:ext cx="613590" cy="61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007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205D0-EE6A-406E-865A-17D8A7525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Flow Statements: ‘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dirty="0"/>
              <a:t>,’ and ‘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dirty="0"/>
              <a:t>’ (cont’d)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4A7CAA0-4BCE-45F1-A24E-F476BCEA34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543" y="2949916"/>
            <a:ext cx="3050584" cy="354295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38DD4-7ED5-497A-A7EA-23135EE7E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62345D-8500-4A64-98A4-AFE835455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591" y="2776502"/>
            <a:ext cx="3199898" cy="371637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B4CCA8E-C61B-4CD4-8509-5331AA9609E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following figure compares the control flow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dirty="0"/>
              <a:t> (left)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dirty="0"/>
              <a:t> (right).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CE9F69-CDF7-4DDF-BA6B-F880BD8298F0}"/>
              </a:ext>
            </a:extLst>
          </p:cNvPr>
          <p:cNvSpPr/>
          <p:nvPr/>
        </p:nvSpPr>
        <p:spPr>
          <a:xfrm>
            <a:off x="4507392" y="6429095"/>
            <a:ext cx="3177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https://www.tutorialspoint.com</a:t>
            </a:r>
          </a:p>
        </p:txBody>
      </p:sp>
    </p:spTree>
    <p:extLst>
      <p:ext uri="{BB962C8B-B14F-4D97-AF65-F5344CB8AC3E}">
        <p14:creationId xmlns:p14="http://schemas.microsoft.com/office/powerpoint/2010/main" val="1250166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13AEF-B185-4DBD-B356-0BE1CD117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5F490-414F-4A02-95BE-7A4BB4631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allow us to reuse our statements. Two main benefits of using functions:</a:t>
            </a:r>
          </a:p>
          <a:p>
            <a:pPr lvl="1"/>
            <a:r>
              <a:rPr lang="en-US" b="1" dirty="0"/>
              <a:t>Reusability:</a:t>
            </a:r>
            <a:r>
              <a:rPr lang="en-US" dirty="0"/>
              <a:t> Helps avoiding redundant statements.</a:t>
            </a:r>
          </a:p>
          <a:p>
            <a:pPr lvl="1"/>
            <a:r>
              <a:rPr lang="en-US" b="1" dirty="0"/>
              <a:t>Readability:</a:t>
            </a:r>
            <a:r>
              <a:rPr lang="en-US" dirty="0"/>
              <a:t> The code will be more concise and easier to understand.</a:t>
            </a:r>
          </a:p>
          <a:p>
            <a:r>
              <a:rPr lang="en-US" dirty="0"/>
              <a:t>Using functions entails 1) </a:t>
            </a:r>
            <a:r>
              <a:rPr lang="en-US" b="1" i="1" dirty="0"/>
              <a:t>defining</a:t>
            </a:r>
            <a:r>
              <a:rPr lang="en-US" dirty="0"/>
              <a:t> and 2) </a:t>
            </a:r>
            <a:r>
              <a:rPr lang="en-US" b="1" i="1" dirty="0"/>
              <a:t>calling</a:t>
            </a:r>
            <a:r>
              <a:rPr lang="en-US" dirty="0"/>
              <a:t> them.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67B3-1EED-4942-BA21-84AD9A2A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DDC03A-E423-4E5A-9487-E980C1DDD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007" y="4601120"/>
            <a:ext cx="2809046" cy="16027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983D71-F27A-4CEE-AABB-1B6BE39D208E}"/>
              </a:ext>
            </a:extLst>
          </p:cNvPr>
          <p:cNvSpPr txBox="1"/>
          <p:nvPr/>
        </p:nvSpPr>
        <p:spPr>
          <a:xfrm>
            <a:off x="2057400" y="4601120"/>
            <a:ext cx="540002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90DE596-9A73-41E6-A760-4E4768742C38}"/>
              </a:ext>
            </a:extLst>
          </p:cNvPr>
          <p:cNvSpPr/>
          <p:nvPr/>
        </p:nvSpPr>
        <p:spPr>
          <a:xfrm>
            <a:off x="5214686" y="5349398"/>
            <a:ext cx="606751" cy="615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F0AE8-F8FF-4435-AF21-E95B3FCBF946}"/>
              </a:ext>
            </a:extLst>
          </p:cNvPr>
          <p:cNvSpPr txBox="1"/>
          <p:nvPr/>
        </p:nvSpPr>
        <p:spPr>
          <a:xfrm>
            <a:off x="6701591" y="5202418"/>
            <a:ext cx="2646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(max(4,0))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02BC9C-8FA6-443C-BB64-D9508B042AD7}"/>
              </a:ext>
            </a:extLst>
          </p:cNvPr>
          <p:cNvSpPr txBox="1"/>
          <p:nvPr/>
        </p:nvSpPr>
        <p:spPr>
          <a:xfrm>
            <a:off x="1403528" y="4134279"/>
            <a:ext cx="3419462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1. Defining a function named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C81813-D370-48E9-9700-1A8113821B0A}"/>
              </a:ext>
            </a:extLst>
          </p:cNvPr>
          <p:cNvSpPr txBox="1"/>
          <p:nvPr/>
        </p:nvSpPr>
        <p:spPr>
          <a:xfrm>
            <a:off x="6689968" y="5829118"/>
            <a:ext cx="3897823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4 and 0 are called </a:t>
            </a:r>
            <a:r>
              <a:rPr lang="en-US" i="1" dirty="0"/>
              <a:t>arguments </a:t>
            </a:r>
            <a:r>
              <a:rPr lang="en-US" dirty="0"/>
              <a:t>of this function call.</a:t>
            </a:r>
            <a:endParaRPr lang="en-US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5B5717-88C5-4D06-B21C-DB8A80A36771}"/>
              </a:ext>
            </a:extLst>
          </p:cNvPr>
          <p:cNvSpPr txBox="1"/>
          <p:nvPr/>
        </p:nvSpPr>
        <p:spPr>
          <a:xfrm>
            <a:off x="7830549" y="5195172"/>
            <a:ext cx="540002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277E5F-D534-480B-B520-407A9BD89EAD}"/>
              </a:ext>
            </a:extLst>
          </p:cNvPr>
          <p:cNvSpPr txBox="1"/>
          <p:nvPr/>
        </p:nvSpPr>
        <p:spPr>
          <a:xfrm>
            <a:off x="7225027" y="4134279"/>
            <a:ext cx="1648208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2. Function Call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E3C4B1-D878-46ED-B284-5E80F864A75A}"/>
              </a:ext>
            </a:extLst>
          </p:cNvPr>
          <p:cNvSpPr txBox="1"/>
          <p:nvPr/>
        </p:nvSpPr>
        <p:spPr>
          <a:xfrm>
            <a:off x="3805565" y="4637566"/>
            <a:ext cx="2113972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 and y are function </a:t>
            </a:r>
            <a:r>
              <a:rPr lang="en-US" i="1" dirty="0"/>
              <a:t>parameters.</a:t>
            </a:r>
          </a:p>
        </p:txBody>
      </p:sp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F2004E18-52A7-42E2-8217-3844FE1F8B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371" y="5609774"/>
            <a:ext cx="376863" cy="376863"/>
          </a:xfrm>
          <a:prstGeom prst="rect">
            <a:avLst/>
          </a:prstGeom>
        </p:spPr>
      </p:pic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4F2FE411-C4C1-4C79-87E9-921560220F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17" y="4411637"/>
            <a:ext cx="376863" cy="37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863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13AEF-B185-4DBD-B356-0BE1CD117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Functions: Keyword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5F490-414F-4A02-95BE-7A4BB4631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Consider the following print function: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reverse):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reverse: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', ' 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The following ways of calling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printName</a:t>
            </a:r>
            <a:r>
              <a:rPr lang="en-US" dirty="0"/>
              <a:t> are equivalent:</a:t>
            </a:r>
          </a:p>
          <a:p>
            <a:pPr lvl="1"/>
            <a:r>
              <a:rPr lang="en-US" dirty="0" err="1"/>
              <a:t>printName</a:t>
            </a:r>
            <a:r>
              <a:rPr lang="en-US" dirty="0"/>
              <a:t>(‘John’, ‘Doe’, False)</a:t>
            </a:r>
          </a:p>
          <a:p>
            <a:pPr lvl="1"/>
            <a:r>
              <a:rPr lang="en-US" dirty="0" err="1"/>
              <a:t>printName</a:t>
            </a:r>
            <a:r>
              <a:rPr lang="en-US" dirty="0"/>
              <a:t>(‘John’, ‘Doe’, False)</a:t>
            </a:r>
          </a:p>
          <a:p>
            <a:pPr lvl="1"/>
            <a:r>
              <a:rPr lang="en-US" dirty="0" err="1"/>
              <a:t>printName</a:t>
            </a:r>
            <a:r>
              <a:rPr lang="en-US" dirty="0"/>
              <a:t>(‘John’, ‘Doe’, reverse = False)</a:t>
            </a:r>
          </a:p>
          <a:p>
            <a:pPr lvl="1"/>
            <a:r>
              <a:rPr lang="en-US" dirty="0" err="1"/>
              <a:t>printName</a:t>
            </a:r>
            <a:r>
              <a:rPr lang="en-US" dirty="0"/>
              <a:t>(‘John’, </a:t>
            </a:r>
            <a:r>
              <a:rPr lang="en-US" dirty="0" err="1"/>
              <a:t>lastName</a:t>
            </a:r>
            <a:r>
              <a:rPr lang="en-US" dirty="0"/>
              <a:t> = ‘Doe’, reverse = False)</a:t>
            </a:r>
          </a:p>
          <a:p>
            <a:pPr lvl="1"/>
            <a:r>
              <a:rPr lang="en-US" dirty="0" err="1"/>
              <a:t>printName</a:t>
            </a:r>
            <a:r>
              <a:rPr lang="en-US" dirty="0"/>
              <a:t>(</a:t>
            </a:r>
            <a:r>
              <a:rPr lang="en-US" dirty="0" err="1"/>
              <a:t>lastName</a:t>
            </a:r>
            <a:r>
              <a:rPr lang="en-US" dirty="0"/>
              <a:t>=‘Done’, </a:t>
            </a:r>
            <a:r>
              <a:rPr lang="en-US" dirty="0" err="1"/>
              <a:t>firstName</a:t>
            </a:r>
            <a:r>
              <a:rPr lang="en-US" dirty="0"/>
              <a:t>=‘John’, reverse=False)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67B3-1EED-4942-BA21-84AD9A2A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17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8418CA-8ED8-480D-85C1-91B7306E8E14}"/>
              </a:ext>
            </a:extLst>
          </p:cNvPr>
          <p:cNvSpPr txBox="1"/>
          <p:nvPr/>
        </p:nvSpPr>
        <p:spPr>
          <a:xfrm>
            <a:off x="3956076" y="5958929"/>
            <a:ext cx="3549615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Keyword Arguments should always appear after regular arguments.</a:t>
            </a:r>
            <a:endParaRPr lang="en-US" i="1" dirty="0"/>
          </a:p>
        </p:txBody>
      </p:sp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DB169101-5E61-4D0A-BC78-C7BE08989D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539" y="5724785"/>
            <a:ext cx="376863" cy="37686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9949587-8E4A-4B4C-AB67-E1A139269178}"/>
              </a:ext>
            </a:extLst>
          </p:cNvPr>
          <p:cNvCxnSpPr>
            <a:cxnSpLocks/>
          </p:cNvCxnSpPr>
          <p:nvPr/>
        </p:nvCxnSpPr>
        <p:spPr>
          <a:xfrm>
            <a:off x="6170064" y="4839752"/>
            <a:ext cx="147370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FAF2ABA-8E1E-41D1-9FB5-D131E3FD61B6}"/>
              </a:ext>
            </a:extLst>
          </p:cNvPr>
          <p:cNvSpPr txBox="1"/>
          <p:nvPr/>
        </p:nvSpPr>
        <p:spPr>
          <a:xfrm>
            <a:off x="7643772" y="4716872"/>
            <a:ext cx="3538578" cy="55399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Using Keyword Arguments in Calling Functions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156808-3980-4F39-BD50-BD1CFC318C4B}"/>
              </a:ext>
            </a:extLst>
          </p:cNvPr>
          <p:cNvSpPr txBox="1"/>
          <p:nvPr/>
        </p:nvSpPr>
        <p:spPr>
          <a:xfrm>
            <a:off x="4378048" y="4689056"/>
            <a:ext cx="1792016" cy="2769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AEBDC4-ABBC-4FFE-AE72-9F965195C1A2}"/>
              </a:ext>
            </a:extLst>
          </p:cNvPr>
          <p:cNvSpPr txBox="1"/>
          <p:nvPr/>
        </p:nvSpPr>
        <p:spPr>
          <a:xfrm>
            <a:off x="3643986" y="5009490"/>
            <a:ext cx="1956713" cy="2769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A111D66-F245-4A0B-A842-CF9D1BE96AC7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5600699" y="4839752"/>
            <a:ext cx="2043073" cy="30823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796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6856A-1752-4FC3-8AE0-594576368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Functions: Default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5F280-7BC3-42BD-97E2-E4FCFDA24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Default values allow calling a function with fewer than the specified number of arguments.</a:t>
            </a:r>
          </a:p>
          <a:p>
            <a:r>
              <a:rPr lang="en-US" dirty="0"/>
              <a:t>We change the previous print function as follows: 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reverse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False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 reverse: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print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', ' 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else: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print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The following function calls are all allowed:</a:t>
            </a:r>
          </a:p>
          <a:p>
            <a:pPr lvl="1"/>
            <a:r>
              <a:rPr lang="en-US" dirty="0" err="1"/>
              <a:t>printName</a:t>
            </a:r>
            <a:r>
              <a:rPr lang="en-US" dirty="0"/>
              <a:t>(‘Olga’, ‘</a:t>
            </a:r>
            <a:r>
              <a:rPr lang="en-US" dirty="0" err="1"/>
              <a:t>Puchmajerova</a:t>
            </a:r>
            <a:r>
              <a:rPr lang="en-US" dirty="0"/>
              <a:t>’)</a:t>
            </a:r>
          </a:p>
          <a:p>
            <a:pPr lvl="1"/>
            <a:r>
              <a:rPr lang="en-US" dirty="0" err="1"/>
              <a:t>printName</a:t>
            </a:r>
            <a:r>
              <a:rPr lang="en-US" dirty="0"/>
              <a:t>(‘Olga’, ‘</a:t>
            </a:r>
            <a:r>
              <a:rPr lang="en-US" dirty="0" err="1"/>
              <a:t>Puchmajerova</a:t>
            </a:r>
            <a:r>
              <a:rPr lang="en-US" dirty="0"/>
              <a:t>’, True)</a:t>
            </a:r>
          </a:p>
          <a:p>
            <a:pPr lvl="1"/>
            <a:r>
              <a:rPr lang="en-US" dirty="0" err="1"/>
              <a:t>printName</a:t>
            </a:r>
            <a:r>
              <a:rPr lang="en-US" dirty="0"/>
              <a:t>('Olga', ‘</a:t>
            </a:r>
            <a:r>
              <a:rPr lang="en-US" dirty="0" err="1"/>
              <a:t>Puchmajerova</a:t>
            </a:r>
            <a:r>
              <a:rPr lang="en-US" dirty="0"/>
              <a:t>’, reverse = True)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E3A3D-58D9-4CA5-B6E8-94B2F21CC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A0B885-2A12-4A90-9ADF-FBEDC5F3EEED}"/>
              </a:ext>
            </a:extLst>
          </p:cNvPr>
          <p:cNvSpPr txBox="1"/>
          <p:nvPr/>
        </p:nvSpPr>
        <p:spPr>
          <a:xfrm>
            <a:off x="3005471" y="6113225"/>
            <a:ext cx="7839738" cy="46166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Which one of the above function calls exploits default value?</a:t>
            </a:r>
          </a:p>
        </p:txBody>
      </p:sp>
      <p:pic>
        <p:nvPicPr>
          <p:cNvPr id="8" name="Picture 6" descr="Image result for red question">
            <a:extLst>
              <a:ext uri="{FF2B5EF4-FFF2-40B4-BE49-F238E27FC236}">
                <a16:creationId xmlns:a16="http://schemas.microsoft.com/office/drawing/2014/main" id="{D2E7A544-82A0-4BB7-8BB1-0E6FCD050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043" y="5628167"/>
            <a:ext cx="613590" cy="61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4C5FD7-D45C-478C-AF26-9D723FEC3A0F}"/>
              </a:ext>
            </a:extLst>
          </p:cNvPr>
          <p:cNvCxnSpPr>
            <a:cxnSpLocks/>
          </p:cNvCxnSpPr>
          <p:nvPr/>
        </p:nvCxnSpPr>
        <p:spPr>
          <a:xfrm>
            <a:off x="6570921" y="3160456"/>
            <a:ext cx="212651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CDD8A4-2E46-4827-BE9B-A00C8D8274A8}"/>
              </a:ext>
            </a:extLst>
          </p:cNvPr>
          <p:cNvCxnSpPr/>
          <p:nvPr/>
        </p:nvCxnSpPr>
        <p:spPr>
          <a:xfrm>
            <a:off x="7777262" y="3156230"/>
            <a:ext cx="0" cy="1889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D022516-ECE9-4040-A449-5A8890F84E79}"/>
              </a:ext>
            </a:extLst>
          </p:cNvPr>
          <p:cNvSpPr txBox="1"/>
          <p:nvPr/>
        </p:nvSpPr>
        <p:spPr>
          <a:xfrm>
            <a:off x="7037777" y="3360071"/>
            <a:ext cx="1489536" cy="2769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Default Value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9CE739-F873-4EB6-8797-7914A341D07C}"/>
              </a:ext>
            </a:extLst>
          </p:cNvPr>
          <p:cNvSpPr txBox="1"/>
          <p:nvPr/>
        </p:nvSpPr>
        <p:spPr>
          <a:xfrm>
            <a:off x="7432153" y="4551982"/>
            <a:ext cx="4223932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last two function calls are semantically equal (i.e., yield the same output)</a:t>
            </a:r>
          </a:p>
        </p:txBody>
      </p:sp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CE86E43-41C5-49B1-8F8A-D10BF6FC56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10" y="4266593"/>
            <a:ext cx="376863" cy="37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81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3951881-104E-9240-3B18-7CD857B87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706" y="4373997"/>
            <a:ext cx="7532705" cy="17335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C9BBBC-E76C-447B-8E79-71F4063EB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3AE08-EE9C-4057-8A89-9E1812575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is a procedural, object-oriented language. Such languages support </a:t>
            </a:r>
            <a:r>
              <a:rPr lang="en-US" i="1" dirty="0"/>
              <a:t>user-defined</a:t>
            </a:r>
            <a:r>
              <a:rPr lang="en-US" dirty="0"/>
              <a:t> types.</a:t>
            </a:r>
          </a:p>
          <a:p>
            <a:pPr lvl="1"/>
            <a:r>
              <a:rPr lang="en-US" b="1" dirty="0"/>
              <a:t>Classes:</a:t>
            </a:r>
            <a:r>
              <a:rPr lang="en-US" dirty="0"/>
              <a:t> user-defined type definition (e.g., Course).</a:t>
            </a:r>
          </a:p>
          <a:p>
            <a:pPr lvl="1"/>
            <a:r>
              <a:rPr lang="en-US" b="1" dirty="0"/>
              <a:t>Objects:</a:t>
            </a:r>
            <a:r>
              <a:rPr lang="en-US" dirty="0"/>
              <a:t> the instantiation of these types (e.g., MIS464).</a:t>
            </a:r>
          </a:p>
          <a:p>
            <a:r>
              <a:rPr lang="en-US" dirty="0"/>
              <a:t>We define a class named ‘Course’ with two </a:t>
            </a:r>
            <a:r>
              <a:rPr lang="en-US" i="1" dirty="0"/>
              <a:t>attributes</a:t>
            </a:r>
            <a:r>
              <a:rPr lang="en-US" dirty="0"/>
              <a:t> (title and level) and one method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printName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100B7-030A-4604-B0E8-CE1EBE822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781909-FFA6-4C90-BFFB-DF37DDF52394}"/>
              </a:ext>
            </a:extLst>
          </p:cNvPr>
          <p:cNvSpPr txBox="1"/>
          <p:nvPr/>
        </p:nvSpPr>
        <p:spPr>
          <a:xfrm>
            <a:off x="7091911" y="4245226"/>
            <a:ext cx="4223932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Every class has an initializer function that assigns values to attributes. (Used when we instantiate the class).</a:t>
            </a:r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3B06D769-CE0A-400C-A8E0-B58BB6B824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479" y="3967292"/>
            <a:ext cx="376863" cy="37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16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E96A-6C8B-44DE-950C-1AE162AC1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95DE1-5698-40DA-A751-6224F5126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Python Review for Data Analytics</a:t>
            </a:r>
          </a:p>
          <a:p>
            <a:pPr lvl="1"/>
            <a:r>
              <a:rPr lang="en-US" dirty="0"/>
              <a:t>Development Environment Setup (Required for this tutorial)</a:t>
            </a:r>
          </a:p>
          <a:p>
            <a:pPr lvl="1"/>
            <a:r>
              <a:rPr lang="en-US" dirty="0"/>
              <a:t>Programming Essentials</a:t>
            </a:r>
          </a:p>
          <a:p>
            <a:pPr lvl="2"/>
            <a:r>
              <a:rPr lang="en-US" dirty="0"/>
              <a:t>Data Types</a:t>
            </a:r>
          </a:p>
          <a:p>
            <a:pPr lvl="2"/>
            <a:r>
              <a:rPr lang="en-US" dirty="0"/>
              <a:t>Data Structures</a:t>
            </a:r>
          </a:p>
          <a:p>
            <a:pPr lvl="2"/>
            <a:r>
              <a:rPr lang="en-US" dirty="0"/>
              <a:t>Control Flow Statements</a:t>
            </a:r>
          </a:p>
          <a:p>
            <a:pPr lvl="2"/>
            <a:r>
              <a:rPr lang="en-US" dirty="0"/>
              <a:t>Functions</a:t>
            </a:r>
          </a:p>
          <a:p>
            <a:pPr lvl="2"/>
            <a:r>
              <a:rPr lang="en-US" dirty="0"/>
              <a:t>Classes and Objects</a:t>
            </a:r>
          </a:p>
          <a:p>
            <a:pPr lvl="1"/>
            <a:r>
              <a:rPr lang="en-US" dirty="0"/>
              <a:t>Putting It All Together</a:t>
            </a:r>
          </a:p>
          <a:p>
            <a:pPr lvl="2"/>
            <a:r>
              <a:rPr lang="en-US" dirty="0"/>
              <a:t>Exhaustive Enumeration Example (Finding Cube Roots)</a:t>
            </a:r>
          </a:p>
          <a:p>
            <a:pPr lvl="2"/>
            <a:r>
              <a:rPr lang="en-US" dirty="0"/>
              <a:t>Bisection Search Example (Finding Square Roots)</a:t>
            </a:r>
          </a:p>
          <a:p>
            <a:pPr lvl="1"/>
            <a:r>
              <a:rPr lang="en-US" dirty="0"/>
              <a:t>Obtain and Process Data from Kaggle with Python</a:t>
            </a:r>
          </a:p>
          <a:p>
            <a:pPr lvl="1"/>
            <a:r>
              <a:rPr lang="en-US" dirty="0"/>
              <a:t>Data Visualization with Python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D4690-2F6B-49D2-BDD4-FD3016E2D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76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9BBBC-E76C-447B-8E79-71F4063EB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3AE08-EE9C-4057-8A89-9E1812575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391" y="1580247"/>
            <a:ext cx="10515600" cy="963191"/>
          </a:xfrm>
        </p:spPr>
        <p:txBody>
          <a:bodyPr>
            <a:normAutofit/>
          </a:bodyPr>
          <a:lstStyle/>
          <a:p>
            <a:r>
              <a:rPr lang="en-US" dirty="0"/>
              <a:t>Now, we can instantiate the </a:t>
            </a:r>
            <a:r>
              <a:rPr lang="en-US" i="1" dirty="0"/>
              <a:t>course</a:t>
            </a:r>
            <a:r>
              <a:rPr lang="en-US" dirty="0"/>
              <a:t> </a:t>
            </a:r>
            <a:r>
              <a:rPr lang="en-US" i="1" dirty="0"/>
              <a:t>class</a:t>
            </a:r>
            <a:r>
              <a:rPr lang="en-US" dirty="0"/>
              <a:t> to get an MIS464 and MIS611D </a:t>
            </a:r>
            <a:r>
              <a:rPr lang="en-US" i="1" dirty="0"/>
              <a:t>object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100B7-030A-4604-B0E8-CE1EBE822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20</a:t>
            </a:fld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C3CF316-1E72-98E9-B840-BB76B9640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861" y="2449523"/>
            <a:ext cx="3757901" cy="338211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0D5BE0E-F06A-8836-8E60-8D868079D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951" y="3656073"/>
            <a:ext cx="7719288" cy="963191"/>
          </a:xfrm>
          <a:prstGeom prst="rect">
            <a:avLst/>
          </a:prstGeom>
        </p:spPr>
      </p:pic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C3CCB27-B667-0382-23AF-9685452DD633}"/>
              </a:ext>
            </a:extLst>
          </p:cNvPr>
          <p:cNvCxnSpPr>
            <a:endCxn id="27" idx="0"/>
          </p:cNvCxnSpPr>
          <p:nvPr/>
        </p:nvCxnSpPr>
        <p:spPr>
          <a:xfrm>
            <a:off x="4928762" y="3023118"/>
            <a:ext cx="3334833" cy="632955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165B200-160D-1ED7-702C-4185EE71EAA3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4928762" y="4619264"/>
            <a:ext cx="3334833" cy="565132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860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1DFB6-B11F-4DB9-B18E-BFF67ED9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2"/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Putting All Together: Exhaustive Enumeration Example (Finding Cube Roots) </a:t>
            </a:r>
            <a:r>
              <a:rPr lang="en-US" sz="3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[page 21 in </a:t>
            </a:r>
            <a:r>
              <a:rPr lang="en-US" sz="31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Guttag’s</a:t>
            </a:r>
            <a:r>
              <a:rPr lang="en-US" sz="3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book]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B7DD4-2565-4B19-92CB-4165442C7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674" y="1825625"/>
            <a:ext cx="6144126" cy="4351338"/>
          </a:xfrm>
        </p:spPr>
        <p:txBody>
          <a:bodyPr>
            <a:noAutofit/>
          </a:bodyPr>
          <a:lstStyle/>
          <a:p>
            <a:pPr marL="0" indent="0">
              <a:lnSpc>
                <a:spcPct val="50000"/>
              </a:lnSpc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#Find the cube root of a perfect cube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int(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raw_input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('Enter an integer: '))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**3 &lt; abs(x):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**3 != abs(x):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x, 'is not a perfect cube'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x &lt; 0: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'Cube root of',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x,'is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35F1F-E27A-46BD-B873-9577441B3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21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A67BAD-AB2D-4DAA-A174-A2B8D08EB3BB}"/>
              </a:ext>
            </a:extLst>
          </p:cNvPr>
          <p:cNvSpPr txBox="1"/>
          <p:nvPr/>
        </p:nvSpPr>
        <p:spPr>
          <a:xfrm>
            <a:off x="8297606" y="3113208"/>
            <a:ext cx="3312867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dirty="0" err="1"/>
              <a:t>Raw_input</a:t>
            </a:r>
            <a:r>
              <a:rPr lang="en-US" dirty="0"/>
              <a:t> function takes user input.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B524F0-66CD-468E-8E9C-B26005FA886D}"/>
              </a:ext>
            </a:extLst>
          </p:cNvPr>
          <p:cNvSpPr txBox="1"/>
          <p:nvPr/>
        </p:nvSpPr>
        <p:spPr>
          <a:xfrm>
            <a:off x="1094874" y="2081463"/>
            <a:ext cx="4114799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following snippet returns y such that x=y</a:t>
            </a:r>
            <a:r>
              <a:rPr lang="en-US" sz="2800" baseline="30000" dirty="0"/>
              <a:t>3</a:t>
            </a:r>
            <a:r>
              <a:rPr lang="en-US" sz="2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baseline="30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This means it calculates the cube root of any given integer which is a perfect cube.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329C3F-393D-4E5B-8E63-2AEA77E1AC38}"/>
              </a:ext>
            </a:extLst>
          </p:cNvPr>
          <p:cNvSpPr txBox="1"/>
          <p:nvPr/>
        </p:nvSpPr>
        <p:spPr>
          <a:xfrm>
            <a:off x="5241414" y="5180213"/>
            <a:ext cx="6112386" cy="40011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Let us trace the code for x=27, x=25, and x=-9 together!</a:t>
            </a:r>
            <a:endParaRPr lang="en-US" sz="2000" i="1" dirty="0">
              <a:solidFill>
                <a:srgbClr val="FF0000"/>
              </a:solidFill>
            </a:endParaRPr>
          </a:p>
        </p:txBody>
      </p:sp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2D8BE52D-CB04-4636-B047-E4DA66A627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175" y="2785151"/>
            <a:ext cx="376863" cy="37686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058165E-F712-45E9-9E4B-9A569D028A04}"/>
              </a:ext>
            </a:extLst>
          </p:cNvPr>
          <p:cNvSpPr txBox="1"/>
          <p:nvPr/>
        </p:nvSpPr>
        <p:spPr>
          <a:xfrm>
            <a:off x="1784676" y="6076392"/>
            <a:ext cx="6268655" cy="46166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Why is this approach called ‘exhaustive search’?</a:t>
            </a:r>
          </a:p>
        </p:txBody>
      </p:sp>
      <p:pic>
        <p:nvPicPr>
          <p:cNvPr id="18" name="Picture 6" descr="Image result for red question">
            <a:extLst>
              <a:ext uri="{FF2B5EF4-FFF2-40B4-BE49-F238E27FC236}">
                <a16:creationId xmlns:a16="http://schemas.microsoft.com/office/drawing/2014/main" id="{54438DB0-FFC9-4310-B3D3-0F4526600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739" y="5556541"/>
            <a:ext cx="613590" cy="61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584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1DFB6-B11F-4DB9-B18E-BFF67ED9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2"/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Putting All Together : Exhaustive Enumeration Example (Finding Cube Roots) (cont’d) </a:t>
            </a:r>
            <a:b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100" kern="1200" dirty="0">
                <a:solidFill>
                  <a:schemeClr val="tx1"/>
                </a:solidFill>
              </a:rPr>
              <a:t>[page 21 in </a:t>
            </a:r>
            <a:r>
              <a:rPr lang="en-US" sz="3100" kern="1200" dirty="0" err="1">
                <a:solidFill>
                  <a:schemeClr val="tx1"/>
                </a:solidFill>
              </a:rPr>
              <a:t>Guttag’s</a:t>
            </a:r>
            <a:r>
              <a:rPr lang="en-US" sz="3100" kern="1200" dirty="0">
                <a:solidFill>
                  <a:schemeClr val="tx1"/>
                </a:solidFill>
              </a:rPr>
              <a:t> book]</a:t>
            </a:r>
            <a:endParaRPr lang="en-US" sz="49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B7DD4-2565-4B19-92CB-4165442C7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792" y="2081462"/>
            <a:ext cx="5686008" cy="4117725"/>
          </a:xfrm>
        </p:spPr>
        <p:txBody>
          <a:bodyPr>
            <a:noAutofit/>
          </a:bodyPr>
          <a:lstStyle/>
          <a:p>
            <a:pPr marL="0" indent="0">
              <a:lnSpc>
                <a:spcPct val="50000"/>
              </a:lnSpc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#Find the cube root of a perfect cube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 = int(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raw_input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('Enter an integer: '))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range(0, abs(x)+1):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**3 &gt;= abs(x):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break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**3 != abs(x):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print x, 'is not a perfect cube'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if x &lt; 0: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print 'Cube root of',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x,'is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35F1F-E27A-46BD-B873-9577441B3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22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B524F0-66CD-468E-8E9C-B26005FA886D}"/>
              </a:ext>
            </a:extLst>
          </p:cNvPr>
          <p:cNvSpPr txBox="1"/>
          <p:nvPr/>
        </p:nvSpPr>
        <p:spPr>
          <a:xfrm>
            <a:off x="1094875" y="2081463"/>
            <a:ext cx="43805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Let’s rewrite the exhaustive enumeration seen in the previous example in a different way.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We replace the while loop with a ‘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loop</a:t>
            </a:r>
            <a:r>
              <a:rPr lang="en-US" sz="2800" dirty="0"/>
              <a:t>’ and ‘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2800" dirty="0"/>
              <a:t>.’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58165E-F712-45E9-9E4B-9A569D028A04}"/>
              </a:ext>
            </a:extLst>
          </p:cNvPr>
          <p:cNvSpPr txBox="1"/>
          <p:nvPr/>
        </p:nvSpPr>
        <p:spPr>
          <a:xfrm>
            <a:off x="1784676" y="6076392"/>
            <a:ext cx="9265242" cy="46166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Can you guess what is the functionality of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2400" dirty="0">
                <a:solidFill>
                  <a:srgbClr val="FF0000"/>
                </a:solidFill>
              </a:rPr>
              <a:t> in this code snippet?</a:t>
            </a:r>
          </a:p>
        </p:txBody>
      </p:sp>
      <p:pic>
        <p:nvPicPr>
          <p:cNvPr id="18" name="Picture 6" descr="Image result for red question">
            <a:extLst>
              <a:ext uri="{FF2B5EF4-FFF2-40B4-BE49-F238E27FC236}">
                <a16:creationId xmlns:a16="http://schemas.microsoft.com/office/drawing/2014/main" id="{54438DB0-FFC9-4310-B3D3-0F4526600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989" y="5556541"/>
            <a:ext cx="613590" cy="61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161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1DFB6-B11F-4DB9-B18E-BFF67ED9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Putting All Together:  Bisection Search Example (Finding Square Roots) </a:t>
            </a:r>
            <a:r>
              <a:rPr lang="en-US" sz="2800" dirty="0"/>
              <a:t>[page 28 in </a:t>
            </a:r>
            <a:r>
              <a:rPr lang="en-US" sz="2800" dirty="0" err="1"/>
              <a:t>Guttag’s</a:t>
            </a:r>
            <a:r>
              <a:rPr lang="en-US" sz="2800" dirty="0"/>
              <a:t> book]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B7DD4-2565-4B19-92CB-4165442C7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3518" y="1825625"/>
            <a:ext cx="5790282" cy="4351338"/>
          </a:xfrm>
        </p:spPr>
        <p:txBody>
          <a:bodyPr>
            <a:noAutofit/>
          </a:bodyPr>
          <a:lstStyle/>
          <a:p>
            <a:pPr marL="0" indent="0">
              <a:lnSpc>
                <a:spcPct val="50000"/>
              </a:lnSpc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Approximation: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findRoot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(x, epsilon):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x &lt; 0: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  return None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numGuesses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low = 0.0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high = max(1.0, x)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(high + low)/2.0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while abs(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**2 - x) &gt;= epsilon: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numGuesses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+=1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  if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**2 &lt; x: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low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  else: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high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(high + low)/2.0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app = Approximation()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app.findRoot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(24, 0.01))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35F1F-E27A-46BD-B873-9577441B3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23</a:t>
            </a:fld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8C90DB2F-8119-4109-9E34-AAC49B516456}"/>
              </a:ext>
            </a:extLst>
          </p:cNvPr>
          <p:cNvSpPr/>
          <p:nvPr/>
        </p:nvSpPr>
        <p:spPr>
          <a:xfrm>
            <a:off x="10074843" y="1969468"/>
            <a:ext cx="208156" cy="3249302"/>
          </a:xfrm>
          <a:prstGeom prst="rightBrac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FCBCD06E-52A1-48F3-8DB8-F7571E333D58}"/>
              </a:ext>
            </a:extLst>
          </p:cNvPr>
          <p:cNvSpPr/>
          <p:nvPr/>
        </p:nvSpPr>
        <p:spPr>
          <a:xfrm>
            <a:off x="10118957" y="5476514"/>
            <a:ext cx="164041" cy="729608"/>
          </a:xfrm>
          <a:prstGeom prst="rightBrac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A67BAD-AB2D-4DAA-A174-A2B8D08EB3BB}"/>
              </a:ext>
            </a:extLst>
          </p:cNvPr>
          <p:cNvSpPr txBox="1"/>
          <p:nvPr/>
        </p:nvSpPr>
        <p:spPr>
          <a:xfrm>
            <a:off x="10409330" y="3489158"/>
            <a:ext cx="1201144" cy="2769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Definitions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3C276A-8843-48E8-88EF-35647CE78241}"/>
              </a:ext>
            </a:extLst>
          </p:cNvPr>
          <p:cNvSpPr txBox="1"/>
          <p:nvPr/>
        </p:nvSpPr>
        <p:spPr>
          <a:xfrm>
            <a:off x="10409330" y="5691801"/>
            <a:ext cx="818138" cy="2769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Calls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B524F0-66CD-468E-8E9C-B26005FA886D}"/>
              </a:ext>
            </a:extLst>
          </p:cNvPr>
          <p:cNvSpPr txBox="1"/>
          <p:nvPr/>
        </p:nvSpPr>
        <p:spPr>
          <a:xfrm>
            <a:off x="1124737" y="1969468"/>
            <a:ext cx="443878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Approximation</a:t>
            </a:r>
            <a:r>
              <a:rPr lang="en-US" sz="2400" dirty="0"/>
              <a:t> class </a:t>
            </a:r>
            <a:r>
              <a:rPr lang="en-US" sz="2400" i="1" dirty="0"/>
              <a:t>encapsulates</a:t>
            </a:r>
            <a:r>
              <a:rPr lang="en-US" sz="2400" dirty="0"/>
              <a:t> the functionality of approximating square roots via binary search.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Returns float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400" dirty="0"/>
              <a:t> such that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4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dirty="0"/>
              <a:t> is within epsilon of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this example, we encapsulate the functionality in a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329C3F-393D-4E5B-8E63-2AEA77E1AC38}"/>
              </a:ext>
            </a:extLst>
          </p:cNvPr>
          <p:cNvSpPr txBox="1"/>
          <p:nvPr/>
        </p:nvSpPr>
        <p:spPr>
          <a:xfrm>
            <a:off x="1083245" y="5784989"/>
            <a:ext cx="4000097" cy="70788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Let us trace the code line by line together!</a:t>
            </a:r>
            <a:endParaRPr lang="en-US" sz="2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964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24D0D-991F-4868-8402-302E3F16A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Quick Reference </a:t>
            </a:r>
            <a:r>
              <a:rPr lang="en-US" sz="2800" dirty="0"/>
              <a:t>[complete version on page 287 of </a:t>
            </a:r>
            <a:r>
              <a:rPr lang="en-US" sz="2800" dirty="0" err="1"/>
              <a:t>Guttag’s</a:t>
            </a:r>
            <a:r>
              <a:rPr lang="en-US" sz="2800" dirty="0"/>
              <a:t> book]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0B853-4029-4060-982C-7B8E557CB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620376" cy="4665661"/>
          </a:xfrm>
        </p:spPr>
        <p:txBody>
          <a:bodyPr>
            <a:normAutofit fontScale="62500" lnSpcReduction="20000"/>
          </a:bodyPr>
          <a:lstStyle/>
          <a:p>
            <a:r>
              <a:rPr lang="en-US" sz="3600" b="1" dirty="0"/>
              <a:t>Common operations on numerical types</a:t>
            </a:r>
          </a:p>
          <a:p>
            <a:pPr lvl="1"/>
            <a:r>
              <a:rPr lang="en-US" sz="3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i+j</a:t>
            </a:r>
            <a:r>
              <a:rPr lang="en-US" sz="33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300" b="1" dirty="0">
                <a:latin typeface="Courier New" panose="02070309020205020404" pitchFamily="49" charset="0"/>
                <a:cs typeface="Courier New" panose="02070309020205020404" pitchFamily="49" charset="0"/>
              </a:rPr>
              <a:t>-j</a:t>
            </a:r>
            <a:r>
              <a:rPr lang="en-US" sz="3300" b="1" dirty="0"/>
              <a:t> </a:t>
            </a:r>
            <a:r>
              <a:rPr lang="en-US" sz="3300" dirty="0"/>
              <a:t>are the sum and subtraction.</a:t>
            </a:r>
          </a:p>
          <a:p>
            <a:pPr lvl="1"/>
            <a:r>
              <a:rPr lang="en-US" sz="3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*j </a:t>
            </a:r>
            <a:r>
              <a:rPr lang="en-US" sz="3300" dirty="0"/>
              <a:t>is the product of </a:t>
            </a:r>
            <a:r>
              <a:rPr lang="en-US" sz="3300" dirty="0" err="1"/>
              <a:t>i</a:t>
            </a:r>
            <a:r>
              <a:rPr lang="en-US" sz="3300" dirty="0"/>
              <a:t> and j.</a:t>
            </a:r>
          </a:p>
          <a:p>
            <a:pPr lvl="1"/>
            <a:r>
              <a:rPr lang="en-US" sz="3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//j </a:t>
            </a:r>
            <a:r>
              <a:rPr lang="en-US" sz="3300" dirty="0"/>
              <a:t>is integer division.</a:t>
            </a:r>
          </a:p>
          <a:p>
            <a:pPr lvl="1"/>
            <a:r>
              <a:rPr lang="en-US" sz="3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/j </a:t>
            </a:r>
            <a:r>
              <a:rPr lang="en-US" sz="3300" dirty="0"/>
              <a:t>is </a:t>
            </a:r>
            <a:r>
              <a:rPr lang="en-US" sz="3300" dirty="0" err="1"/>
              <a:t>i</a:t>
            </a:r>
            <a:r>
              <a:rPr lang="en-US" sz="3300" dirty="0"/>
              <a:t> divided by j. In Python 2.7, when </a:t>
            </a:r>
            <a:r>
              <a:rPr lang="en-US" sz="3300" dirty="0" err="1"/>
              <a:t>i</a:t>
            </a:r>
            <a:r>
              <a:rPr lang="en-US" sz="3300" dirty="0"/>
              <a:t> and j are both of type int, the result is also an int, otherwise the result is a float.</a:t>
            </a:r>
          </a:p>
          <a:p>
            <a:pPr lvl="1"/>
            <a:r>
              <a:rPr lang="en-US" sz="3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i%j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300" dirty="0"/>
              <a:t>is the remainder when the int </a:t>
            </a:r>
            <a:r>
              <a:rPr lang="en-US" sz="3300" dirty="0" err="1"/>
              <a:t>i</a:t>
            </a:r>
            <a:r>
              <a:rPr lang="en-US" sz="3300" dirty="0"/>
              <a:t> is divided by the int j.</a:t>
            </a:r>
          </a:p>
          <a:p>
            <a:pPr lvl="1"/>
            <a:r>
              <a:rPr lang="en-US" sz="3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**j </a:t>
            </a:r>
            <a:r>
              <a:rPr lang="en-US" sz="3300" dirty="0"/>
              <a:t>is </a:t>
            </a:r>
            <a:r>
              <a:rPr lang="en-US" sz="3300" dirty="0" err="1"/>
              <a:t>i</a:t>
            </a:r>
            <a:r>
              <a:rPr lang="en-US" sz="3300" dirty="0"/>
              <a:t> raised to the power j.</a:t>
            </a:r>
          </a:p>
          <a:p>
            <a:r>
              <a:rPr lang="en-US" sz="3600" b="1" dirty="0"/>
              <a:t>Comparison and Boolean operators</a:t>
            </a:r>
          </a:p>
          <a:p>
            <a:pPr lvl="1"/>
            <a:r>
              <a:rPr lang="en-US" sz="33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== y</a:t>
            </a: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300" dirty="0"/>
              <a:t>returns True if x and y are equal.</a:t>
            </a:r>
          </a:p>
          <a:p>
            <a:pPr lvl="1"/>
            <a:r>
              <a:rPr lang="en-US" sz="33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!= y </a:t>
            </a:r>
            <a:r>
              <a:rPr lang="en-US" sz="3300" dirty="0"/>
              <a:t>returns True if x and y are not equal.</a:t>
            </a:r>
          </a:p>
          <a:p>
            <a:pPr lvl="1"/>
            <a:r>
              <a:rPr lang="en-US" sz="33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&lt;, &gt;, &lt;=, &gt;= </a:t>
            </a:r>
            <a:r>
              <a:rPr lang="en-US" sz="3300" dirty="0"/>
              <a:t>are greater, lower, greater or equal, lower or equal</a:t>
            </a:r>
          </a:p>
          <a:p>
            <a:pPr lvl="1"/>
            <a:r>
              <a:rPr lang="en-US" sz="33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and b </a:t>
            </a:r>
            <a:r>
              <a:rPr lang="en-US" sz="3300" dirty="0"/>
              <a:t>is True if both a and b are True, and False otherwise.</a:t>
            </a:r>
          </a:p>
          <a:p>
            <a:pPr lvl="1"/>
            <a:r>
              <a:rPr lang="en-US" sz="33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or b </a:t>
            </a:r>
            <a:r>
              <a:rPr lang="en-US" sz="3300" dirty="0"/>
              <a:t>is True if at least one of a or b is True, and False otherwise.</a:t>
            </a:r>
          </a:p>
          <a:p>
            <a:pPr lvl="1"/>
            <a:r>
              <a:rPr lang="en-US" sz="33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not a</a:t>
            </a:r>
            <a:r>
              <a:rPr lang="en-US" sz="3300" dirty="0"/>
              <a:t> is True if a is False, and False if a is True.</a:t>
            </a:r>
            <a:endParaRPr lang="en-US" sz="2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32643-31B6-4A5E-A607-21694C05B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67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AA4CE-1C78-47F4-85CB-62D73545D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Quick Reference (cont’d) </a:t>
            </a:r>
            <a:r>
              <a:rPr lang="en-US" sz="2800" dirty="0"/>
              <a:t>[complete version on page 287 of </a:t>
            </a:r>
            <a:r>
              <a:rPr lang="en-US" sz="2800" dirty="0" err="1"/>
              <a:t>Guttag’s</a:t>
            </a:r>
            <a:r>
              <a:rPr lang="en-US" sz="2800" dirty="0"/>
              <a:t> book]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D9D95-C437-42D6-9004-F0C3D7F60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Common operations on sequence types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seq[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b="1" dirty="0"/>
              <a:t> </a:t>
            </a:r>
            <a:r>
              <a:rPr lang="en-US" sz="2300" dirty="0"/>
              <a:t>returns the </a:t>
            </a:r>
            <a:r>
              <a:rPr lang="en-US" sz="2300" dirty="0" err="1"/>
              <a:t>i</a:t>
            </a:r>
            <a:r>
              <a:rPr lang="en-US" sz="2300" baseline="30000" dirty="0" err="1"/>
              <a:t>th</a:t>
            </a:r>
            <a:r>
              <a:rPr lang="en-US" sz="2300" dirty="0"/>
              <a:t> element in the sequence.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(seq) </a:t>
            </a:r>
            <a:r>
              <a:rPr lang="en-US" dirty="0"/>
              <a:t>returns the length of the sequence.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seq1 + seq2 </a:t>
            </a:r>
            <a:r>
              <a:rPr lang="en-US" dirty="0"/>
              <a:t>concatenates the two sequences.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seq[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start:end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dirty="0"/>
              <a:t>returns a slice of the sequence.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e in seq </a:t>
            </a:r>
            <a:r>
              <a:rPr lang="en-US" dirty="0"/>
              <a:t>iterates over the elements of the sequence.</a:t>
            </a:r>
          </a:p>
          <a:p>
            <a:r>
              <a:rPr lang="en-US" b="1" dirty="0"/>
              <a:t>Common string methods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s.count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(s1) </a:t>
            </a:r>
            <a:r>
              <a:rPr lang="en-US" dirty="0"/>
              <a:t>counts how many times the string s1 occurs in s.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(s1) </a:t>
            </a:r>
            <a:r>
              <a:rPr lang="en-US" dirty="0"/>
              <a:t>returns the index of the first occurrence of the substring s1 in s.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s.lower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s.upper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converts uppercase letters to lowercase and vice versa.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s.replace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(old, new) </a:t>
            </a:r>
            <a:r>
              <a:rPr lang="en-US" dirty="0"/>
              <a:t>replaces all occurrences of string old with string new.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s.rstrip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removes trailing white space.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s.split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(d) </a:t>
            </a:r>
            <a:r>
              <a:rPr lang="en-US" dirty="0"/>
              <a:t>Splits s using d as a delimiter. Returns a list of substrings of 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BED18-6145-44F7-AF48-FCB0C3715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69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646EA-E290-439B-B149-848F9DC8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Quick Reference (cont’d) </a:t>
            </a:r>
            <a:r>
              <a:rPr lang="en-US" sz="2800" dirty="0"/>
              <a:t>[complete version on page 287 of </a:t>
            </a:r>
            <a:r>
              <a:rPr lang="en-US" sz="2800" dirty="0" err="1"/>
              <a:t>Guttag’s</a:t>
            </a:r>
            <a:r>
              <a:rPr lang="en-US" sz="2800" dirty="0"/>
              <a:t> book]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C276F-C8B7-4D7B-A6C5-AFBD7986C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2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Common list methods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L.append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  <a:r>
              <a:rPr lang="en-US" b="1" dirty="0"/>
              <a:t> </a:t>
            </a:r>
            <a:r>
              <a:rPr lang="en-US" dirty="0"/>
              <a:t>adds the object e to the end of L.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L.insert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e)</a:t>
            </a:r>
            <a:r>
              <a:rPr lang="en-US" b="1" dirty="0"/>
              <a:t> </a:t>
            </a:r>
            <a:r>
              <a:rPr lang="en-US" dirty="0"/>
              <a:t>inserts the object e into L at index </a:t>
            </a:r>
            <a:r>
              <a:rPr lang="en-US" dirty="0" err="1"/>
              <a:t>i</a:t>
            </a:r>
            <a:r>
              <a:rPr lang="en-US" dirty="0"/>
              <a:t>.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L.extend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(L1)</a:t>
            </a:r>
            <a:r>
              <a:rPr lang="en-US" b="1" dirty="0"/>
              <a:t> </a:t>
            </a:r>
            <a:r>
              <a:rPr lang="en-US" dirty="0"/>
              <a:t>appends the items in list L1 to the end of L.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L.remove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(e) </a:t>
            </a:r>
            <a:r>
              <a:rPr lang="en-US" dirty="0"/>
              <a:t>deletes the first occurrence of e from L.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L.index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  <a:r>
              <a:rPr lang="en-US" b="1" dirty="0"/>
              <a:t> </a:t>
            </a:r>
            <a:r>
              <a:rPr lang="en-US" dirty="0"/>
              <a:t>returns the index of the first occurrence of e in L.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L.pop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dirty="0"/>
              <a:t> </a:t>
            </a:r>
            <a:r>
              <a:rPr lang="en-US" dirty="0"/>
              <a:t>removes and returns the item at index </a:t>
            </a:r>
            <a:r>
              <a:rPr lang="en-US" dirty="0" err="1"/>
              <a:t>i</a:t>
            </a:r>
            <a:r>
              <a:rPr lang="en-US" dirty="0"/>
              <a:t>. Defaults to -1.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L.sort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dirty="0"/>
              <a:t> </a:t>
            </a:r>
            <a:r>
              <a:rPr lang="en-US" dirty="0"/>
              <a:t>has the side effect of sorting the elements of L.</a:t>
            </a:r>
          </a:p>
          <a:p>
            <a:r>
              <a:rPr lang="en-US" b="1" dirty="0"/>
              <a:t>Common operations on dictionaries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(d)</a:t>
            </a:r>
            <a:r>
              <a:rPr lang="en-US" b="1" dirty="0"/>
              <a:t> </a:t>
            </a:r>
            <a:r>
              <a:rPr lang="en-US" dirty="0"/>
              <a:t>returns the number of items in d.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d.keys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dirty="0"/>
              <a:t> </a:t>
            </a:r>
            <a:r>
              <a:rPr lang="en-US" dirty="0"/>
              <a:t>returns a list containing the keys in d.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d.values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dirty="0"/>
              <a:t> </a:t>
            </a:r>
            <a:r>
              <a:rPr lang="en-US" dirty="0"/>
              <a:t>returns a list containing the values in d.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d[k]</a:t>
            </a:r>
            <a:r>
              <a:rPr lang="en-US" b="1" dirty="0"/>
              <a:t> </a:t>
            </a:r>
            <a:r>
              <a:rPr lang="en-US" dirty="0"/>
              <a:t>returns the item in d with key k. Raises </a:t>
            </a:r>
            <a:r>
              <a:rPr lang="en-US" dirty="0" err="1"/>
              <a:t>KeyError</a:t>
            </a:r>
            <a:r>
              <a:rPr lang="en-US" dirty="0"/>
              <a:t> if k is not in d.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(k, v)</a:t>
            </a:r>
            <a:r>
              <a:rPr lang="en-US" b="1" dirty="0"/>
              <a:t> </a:t>
            </a:r>
            <a:r>
              <a:rPr lang="en-US" dirty="0"/>
              <a:t>returns d[k] if k in d, and v otherwise.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d[k] = v</a:t>
            </a:r>
            <a:r>
              <a:rPr lang="en-US" b="1" dirty="0"/>
              <a:t> </a:t>
            </a:r>
            <a:r>
              <a:rPr lang="en-US" dirty="0"/>
              <a:t>associates the value v with the key k.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del d[k]</a:t>
            </a:r>
            <a:r>
              <a:rPr lang="en-US" b="1" dirty="0"/>
              <a:t> </a:t>
            </a:r>
            <a:r>
              <a:rPr lang="en-US" dirty="0"/>
              <a:t>removes element with key k from d. Raises </a:t>
            </a:r>
            <a:r>
              <a:rPr lang="en-US" dirty="0" err="1"/>
              <a:t>KeyError</a:t>
            </a:r>
            <a:r>
              <a:rPr lang="en-US" dirty="0"/>
              <a:t> if k is not in d.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k in d</a:t>
            </a:r>
            <a:r>
              <a:rPr lang="en-US" b="1" dirty="0"/>
              <a:t> </a:t>
            </a:r>
            <a:r>
              <a:rPr lang="en-US" dirty="0"/>
              <a:t>iterates over the keys in d.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3A470-B319-4D2A-9181-85A1CCCB8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695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21725-5325-46AE-9EC5-D5B66BB4E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Analytics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A6A38-4054-44B4-9654-AFBAC1A72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dirty="0"/>
              <a:t>After introducing the essentials of Python programing, we are ready to move on to data analytics.</a:t>
            </a:r>
          </a:p>
          <a:p>
            <a:r>
              <a:rPr lang="en-US" dirty="0"/>
              <a:t>Data analytics often encompasses the following three phases:</a:t>
            </a:r>
          </a:p>
          <a:p>
            <a:pPr lvl="1"/>
            <a:r>
              <a:rPr lang="en-US" b="1" dirty="0"/>
              <a:t>1) Preprocessing: </a:t>
            </a:r>
            <a:r>
              <a:rPr lang="en-US" dirty="0"/>
              <a:t>Unifying (merging) different sources, changing the level of granularity (e.g., daily to monthly), etc.</a:t>
            </a:r>
          </a:p>
          <a:p>
            <a:pPr lvl="1"/>
            <a:r>
              <a:rPr lang="en-US" b="1" dirty="0"/>
              <a:t>2) Visualization:</a:t>
            </a:r>
            <a:r>
              <a:rPr lang="en-US" dirty="0"/>
              <a:t> Visualizing the data (or results of analysis) to provide insights.</a:t>
            </a:r>
          </a:p>
          <a:p>
            <a:pPr lvl="1"/>
            <a:r>
              <a:rPr lang="en-US" b="1" dirty="0"/>
              <a:t>3) Model building:</a:t>
            </a:r>
            <a:r>
              <a:rPr lang="en-US" dirty="0"/>
              <a:t> Using machine learning algorithms to build a model that provides a business value.</a:t>
            </a:r>
          </a:p>
          <a:p>
            <a:r>
              <a:rPr lang="en-US" dirty="0"/>
              <a:t>While Phase 1 is often a prerequisite, the order of Phases 2 and 3 is interchangeable and iterative.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44560-96D2-4DDA-9666-22171D951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27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26016D4-AE23-4102-9B7B-CCDCF8087881}"/>
              </a:ext>
            </a:extLst>
          </p:cNvPr>
          <p:cNvCxnSpPr>
            <a:cxnSpLocks/>
          </p:cNvCxnSpPr>
          <p:nvPr/>
        </p:nvCxnSpPr>
        <p:spPr>
          <a:xfrm>
            <a:off x="1213504" y="3985869"/>
            <a:ext cx="0" cy="6494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F817E8-C3DF-4FD7-A5B9-B8386FEBCB6D}"/>
              </a:ext>
            </a:extLst>
          </p:cNvPr>
          <p:cNvCxnSpPr>
            <a:cxnSpLocks/>
          </p:cNvCxnSpPr>
          <p:nvPr/>
        </p:nvCxnSpPr>
        <p:spPr>
          <a:xfrm>
            <a:off x="1213504" y="3985869"/>
            <a:ext cx="11964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0F52435-5207-415F-89F4-4DB5E08D4335}"/>
              </a:ext>
            </a:extLst>
          </p:cNvPr>
          <p:cNvCxnSpPr>
            <a:cxnSpLocks/>
          </p:cNvCxnSpPr>
          <p:nvPr/>
        </p:nvCxnSpPr>
        <p:spPr>
          <a:xfrm>
            <a:off x="1219201" y="4634589"/>
            <a:ext cx="11964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D0E953E-0E8F-4057-AB7A-5A7837CD141C}"/>
              </a:ext>
            </a:extLst>
          </p:cNvPr>
          <p:cNvSpPr/>
          <p:nvPr/>
        </p:nvSpPr>
        <p:spPr>
          <a:xfrm>
            <a:off x="314792" y="4125943"/>
            <a:ext cx="958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iterative</a:t>
            </a:r>
          </a:p>
        </p:txBody>
      </p:sp>
    </p:spTree>
    <p:extLst>
      <p:ext uri="{BB962C8B-B14F-4D97-AF65-F5344CB8AC3E}">
        <p14:creationId xmlns:p14="http://schemas.microsoft.com/office/powerpoint/2010/main" val="40384337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1127C-24E8-4A55-A736-B90F80F7D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Obtain and Process Data from Kaggle with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F04BF-086C-4EA1-88C6-19102BBC9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3414"/>
            <a:ext cx="5257800" cy="4752936"/>
          </a:xfrm>
        </p:spPr>
        <p:txBody>
          <a:bodyPr>
            <a:normAutofit/>
          </a:bodyPr>
          <a:lstStyle/>
          <a:p>
            <a:r>
              <a:rPr lang="en-US" b="1" dirty="0"/>
              <a:t>Kaggle</a:t>
            </a:r>
            <a:r>
              <a:rPr lang="en-US" dirty="0"/>
              <a:t> is a subsidiary of Google, which allows data scientists and regular users to share datasets for data analytics.</a:t>
            </a:r>
          </a:p>
          <a:p>
            <a:pPr lvl="1"/>
            <a:r>
              <a:rPr lang="en-US" dirty="0"/>
              <a:t>Serves a community of data scientists and machine learning engineers. </a:t>
            </a:r>
          </a:p>
          <a:p>
            <a:pPr lvl="1"/>
            <a:r>
              <a:rPr lang="en-US" dirty="0"/>
              <a:t>Hosts competitions to solve data science challenges.</a:t>
            </a:r>
          </a:p>
          <a:p>
            <a:r>
              <a:rPr lang="en-US" dirty="0"/>
              <a:t>Visit Kaggle.com</a:t>
            </a:r>
            <a:endParaRPr lang="en-US" sz="2200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Search for West Nile Virus Prediction.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D2D7F-EBC4-46D7-8601-13039A81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FB885B-AEAD-4C4D-9105-9726D9192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413" y="1603414"/>
            <a:ext cx="5617235" cy="457354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5593D03-020C-4D3C-BA9F-034457A59458}"/>
              </a:ext>
            </a:extLst>
          </p:cNvPr>
          <p:cNvSpPr/>
          <p:nvPr/>
        </p:nvSpPr>
        <p:spPr>
          <a:xfrm>
            <a:off x="7299297" y="5254586"/>
            <a:ext cx="3887192" cy="8548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808463-0C46-4F82-9642-427B1078A083}"/>
              </a:ext>
            </a:extLst>
          </p:cNvPr>
          <p:cNvSpPr txBox="1"/>
          <p:nvPr/>
        </p:nvSpPr>
        <p:spPr>
          <a:xfrm>
            <a:off x="8901030" y="4295492"/>
            <a:ext cx="2285459" cy="2769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Search Datasets here</a:t>
            </a:r>
          </a:p>
        </p:txBody>
      </p:sp>
    </p:spTree>
    <p:extLst>
      <p:ext uri="{BB962C8B-B14F-4D97-AF65-F5344CB8AC3E}">
        <p14:creationId xmlns:p14="http://schemas.microsoft.com/office/powerpoint/2010/main" val="39042012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1127C-24E8-4A55-A736-B90F80F7D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Obtain and Process Data from Kaggle with Python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F04BF-086C-4EA1-88C6-19102BBC9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213"/>
            <a:ext cx="10515600" cy="4455750"/>
          </a:xfrm>
        </p:spPr>
        <p:txBody>
          <a:bodyPr/>
          <a:lstStyle/>
          <a:p>
            <a:r>
              <a:rPr lang="en-US" sz="2600" dirty="0"/>
              <a:t>West Nile Virus (WNV) was released in a Kaggle competition in 2015.</a:t>
            </a:r>
          </a:p>
          <a:p>
            <a:pPr lvl="1"/>
            <a:r>
              <a:rPr lang="en-US" b="1" dirty="0"/>
              <a:t>Competition’s task:</a:t>
            </a:r>
            <a:r>
              <a:rPr lang="en-US" dirty="0"/>
              <a:t> Predict WNV in mosquitoes across Chicago.</a:t>
            </a:r>
          </a:p>
          <a:p>
            <a:pPr lvl="2"/>
            <a:r>
              <a:rPr lang="en-US" dirty="0"/>
              <a:t>WNV often spreads to humans through infected mosquitos.</a:t>
            </a:r>
          </a:p>
          <a:p>
            <a:pPr lvl="1"/>
            <a:r>
              <a:rPr lang="en-US" b="1" dirty="0"/>
              <a:t>Prize:</a:t>
            </a:r>
            <a:r>
              <a:rPr lang="en-US" dirty="0"/>
              <a:t> $40,000</a:t>
            </a:r>
          </a:p>
          <a:p>
            <a:endParaRPr lang="en-US" dirty="0"/>
          </a:p>
          <a:p>
            <a:r>
              <a:rPr lang="en-US" dirty="0"/>
              <a:t>The figure shows the competition’s scoreboard: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D2D7F-EBC4-46D7-8601-13039A81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29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A418EC-331D-4CE8-8F5F-4901B34EE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317" y="5412086"/>
            <a:ext cx="9210675" cy="828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13673B-F940-4563-863A-827EA326F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267" y="4419750"/>
            <a:ext cx="9229725" cy="7810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0DF45BE-391F-4E46-8315-BABC5529F485}"/>
              </a:ext>
            </a:extLst>
          </p:cNvPr>
          <p:cNvSpPr/>
          <p:nvPr/>
        </p:nvSpPr>
        <p:spPr>
          <a:xfrm>
            <a:off x="8814639" y="4776343"/>
            <a:ext cx="914400" cy="3806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48E5AC-1F60-4F6E-AD26-8EBE4C00C148}"/>
              </a:ext>
            </a:extLst>
          </p:cNvPr>
          <p:cNvSpPr txBox="1"/>
          <p:nvPr/>
        </p:nvSpPr>
        <p:spPr>
          <a:xfrm>
            <a:off x="887425" y="4748612"/>
            <a:ext cx="914400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Winner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4F09A12-580A-4FF9-896B-EF6CBCE5D770}"/>
              </a:ext>
            </a:extLst>
          </p:cNvPr>
          <p:cNvCxnSpPr>
            <a:cxnSpLocks/>
          </p:cNvCxnSpPr>
          <p:nvPr/>
        </p:nvCxnSpPr>
        <p:spPr>
          <a:xfrm flipH="1">
            <a:off x="1833202" y="4977509"/>
            <a:ext cx="435935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8F2692-1430-48FC-84D1-36B02BC6D8F7}"/>
              </a:ext>
            </a:extLst>
          </p:cNvPr>
          <p:cNvCxnSpPr>
            <a:cxnSpLocks/>
          </p:cNvCxnSpPr>
          <p:nvPr/>
        </p:nvCxnSpPr>
        <p:spPr>
          <a:xfrm flipH="1" flipV="1">
            <a:off x="9043239" y="4284918"/>
            <a:ext cx="1" cy="18887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0796795-EFC8-456C-BD26-5F0BE5866281}"/>
              </a:ext>
            </a:extLst>
          </p:cNvPr>
          <p:cNvSpPr txBox="1"/>
          <p:nvPr/>
        </p:nvSpPr>
        <p:spPr>
          <a:xfrm>
            <a:off x="8079470" y="3941790"/>
            <a:ext cx="1871334" cy="33855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Prediction Accuracy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919ACA-CC28-4C97-9DC7-E7B405C88562}"/>
              </a:ext>
            </a:extLst>
          </p:cNvPr>
          <p:cNvSpPr txBox="1"/>
          <p:nvPr/>
        </p:nvSpPr>
        <p:spPr>
          <a:xfrm>
            <a:off x="4898323" y="4758721"/>
            <a:ext cx="2289541" cy="33855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Method:</a:t>
            </a:r>
            <a:r>
              <a:rPr lang="en-US" sz="1600" dirty="0">
                <a:solidFill>
                  <a:srgbClr val="FF0000"/>
                </a:solidFill>
              </a:rPr>
              <a:t> Deep Learning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4AC36F-C9B0-40B3-8164-A5DAEEB0869F}"/>
              </a:ext>
            </a:extLst>
          </p:cNvPr>
          <p:cNvSpPr txBox="1"/>
          <p:nvPr/>
        </p:nvSpPr>
        <p:spPr>
          <a:xfrm>
            <a:off x="10029411" y="3949088"/>
            <a:ext cx="1065581" cy="33855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# of tries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B2AF621-EC8C-44E0-AF23-8E7CD3705042}"/>
              </a:ext>
            </a:extLst>
          </p:cNvPr>
          <p:cNvCxnSpPr>
            <a:cxnSpLocks/>
          </p:cNvCxnSpPr>
          <p:nvPr/>
        </p:nvCxnSpPr>
        <p:spPr>
          <a:xfrm flipH="1" flipV="1">
            <a:off x="10184468" y="4299287"/>
            <a:ext cx="1" cy="18887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3F02A3C-9A00-4CAA-BF0F-8F65709964AC}"/>
              </a:ext>
            </a:extLst>
          </p:cNvPr>
          <p:cNvSpPr txBox="1"/>
          <p:nvPr/>
        </p:nvSpPr>
        <p:spPr>
          <a:xfrm>
            <a:off x="2047187" y="5171408"/>
            <a:ext cx="266420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600"/>
              </a:lnSpc>
            </a:pPr>
            <a:r>
              <a:rPr lang="en-US" sz="2400" b="1" dirty="0"/>
              <a:t>.</a:t>
            </a:r>
          </a:p>
          <a:p>
            <a:pPr>
              <a:lnSpc>
                <a:spcPts val="600"/>
              </a:lnSpc>
            </a:pPr>
            <a:r>
              <a:rPr lang="en-US" sz="2400" b="1" dirty="0"/>
              <a:t>.</a:t>
            </a:r>
          </a:p>
          <a:p>
            <a:pPr>
              <a:lnSpc>
                <a:spcPts val="600"/>
              </a:lnSpc>
            </a:pPr>
            <a:r>
              <a:rPr lang="en-US" sz="2400" b="1" dirty="0"/>
              <a:t>.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716C54-D5CD-44AE-96BD-BEEB33F712CA}"/>
              </a:ext>
            </a:extLst>
          </p:cNvPr>
          <p:cNvSpPr txBox="1"/>
          <p:nvPr/>
        </p:nvSpPr>
        <p:spPr>
          <a:xfrm>
            <a:off x="2051538" y="6259378"/>
            <a:ext cx="266420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600"/>
              </a:lnSpc>
            </a:pPr>
            <a:r>
              <a:rPr lang="en-US" sz="2400" b="1" dirty="0"/>
              <a:t>.</a:t>
            </a:r>
          </a:p>
          <a:p>
            <a:pPr>
              <a:lnSpc>
                <a:spcPts val="600"/>
              </a:lnSpc>
            </a:pPr>
            <a:r>
              <a:rPr lang="en-US" sz="2400" b="1" dirty="0"/>
              <a:t>.</a:t>
            </a:r>
          </a:p>
          <a:p>
            <a:pPr>
              <a:lnSpc>
                <a:spcPts val="600"/>
              </a:lnSpc>
            </a:pPr>
            <a:r>
              <a:rPr lang="en-US" sz="2400" b="1" dirty="0"/>
              <a:t>.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FC1DCB-9B70-48F5-98DE-7FCB7865C3AB}"/>
              </a:ext>
            </a:extLst>
          </p:cNvPr>
          <p:cNvSpPr txBox="1"/>
          <p:nvPr/>
        </p:nvSpPr>
        <p:spPr>
          <a:xfrm>
            <a:off x="4304669" y="5463426"/>
            <a:ext cx="3476847" cy="33855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Method:</a:t>
            </a:r>
            <a:r>
              <a:rPr lang="en-US" sz="1600" dirty="0">
                <a:solidFill>
                  <a:srgbClr val="FF0000"/>
                </a:solidFill>
              </a:rPr>
              <a:t> Ensemble of Random Forests</a:t>
            </a:r>
          </a:p>
        </p:txBody>
      </p:sp>
    </p:spTree>
    <p:extLst>
      <p:ext uri="{BB962C8B-B14F-4D97-AF65-F5344CB8AC3E}">
        <p14:creationId xmlns:p14="http://schemas.microsoft.com/office/powerpoint/2010/main" val="52869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A8D1F-EC2B-45DF-AEC6-E9202A68E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49E4C-B094-4A24-B0ED-E77C429FC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33394"/>
            <a:ext cx="10515600" cy="173757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 are 4</a:t>
            </a:r>
            <a:r>
              <a:rPr lang="en-US" baseline="30000" dirty="0"/>
              <a:t>th</a:t>
            </a:r>
            <a:r>
              <a:rPr lang="en-US" dirty="0"/>
              <a:t> year PhD students in the AI Lab, focused on AI-enabled cybersecurity.</a:t>
            </a:r>
          </a:p>
          <a:p>
            <a:endParaRPr lang="en-US" dirty="0"/>
          </a:p>
          <a:p>
            <a:r>
              <a:rPr lang="en-US" dirty="0"/>
              <a:t>If you have questions, the best way to reach us is to send an email or visit our cubicle located on the 4</a:t>
            </a:r>
            <a:r>
              <a:rPr lang="en-US" baseline="30000" dirty="0"/>
              <a:t>th</a:t>
            </a:r>
            <a:r>
              <a:rPr lang="en-US" dirty="0"/>
              <a:t> floor (Cubicle # 35, to the right of the entrance of the MIS offices).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7EFFD-9DB1-4F91-82CC-4F95CA856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1C0A55-59CD-AC0B-421F-8F6A101FB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464" y="1597931"/>
            <a:ext cx="2030136" cy="2030136"/>
          </a:xfrm>
          <a:prstGeom prst="rect">
            <a:avLst/>
          </a:prstGeom>
        </p:spPr>
      </p:pic>
      <p:pic>
        <p:nvPicPr>
          <p:cNvPr id="1026" name="Picture 2" descr="Benjamin AMPEL | PhD Student | Doctor of Philosophy | The University of  Arizona, Arizona | UA | Department of Management Information Systems |  Research profile">
            <a:extLst>
              <a:ext uri="{FF2B5EF4-FFF2-40B4-BE49-F238E27FC236}">
                <a16:creationId xmlns:a16="http://schemas.microsoft.com/office/drawing/2014/main" id="{A073E682-78FF-FA10-5914-29E215C6D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67" y="1597931"/>
            <a:ext cx="2024428" cy="202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7B1D1F4-9EB4-9AC1-33A3-4806018119B1}"/>
              </a:ext>
            </a:extLst>
          </p:cNvPr>
          <p:cNvSpPr/>
          <p:nvPr/>
        </p:nvSpPr>
        <p:spPr>
          <a:xfrm>
            <a:off x="3040458" y="3622359"/>
            <a:ext cx="25730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Benjamin Ampel</a:t>
            </a:r>
          </a:p>
          <a:p>
            <a:pPr algn="ctr"/>
            <a:r>
              <a:rPr lang="en-US" dirty="0"/>
              <a:t>Artificial Intelligence Lab</a:t>
            </a:r>
          </a:p>
          <a:p>
            <a:pPr algn="ctr"/>
            <a:r>
              <a:rPr lang="en-US" dirty="0"/>
              <a:t>University of Arizona</a:t>
            </a:r>
          </a:p>
          <a:p>
            <a:pPr algn="ctr"/>
            <a:r>
              <a:rPr lang="en-US" dirty="0">
                <a:hlinkClick r:id="rId4"/>
              </a:rPr>
              <a:t>BAmpel@arizona.edu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C723CA-63F9-B756-EFE8-269D043BCD73}"/>
              </a:ext>
            </a:extLst>
          </p:cNvPr>
          <p:cNvSpPr/>
          <p:nvPr/>
        </p:nvSpPr>
        <p:spPr>
          <a:xfrm>
            <a:off x="6106673" y="3630663"/>
            <a:ext cx="29777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Steven Ullman</a:t>
            </a:r>
          </a:p>
          <a:p>
            <a:pPr algn="ctr"/>
            <a:r>
              <a:rPr lang="en-US" dirty="0"/>
              <a:t>Artificial Intelligence Lab</a:t>
            </a:r>
          </a:p>
          <a:p>
            <a:pPr algn="ctr"/>
            <a:r>
              <a:rPr lang="en-US" dirty="0"/>
              <a:t>University of Arizona</a:t>
            </a:r>
          </a:p>
          <a:p>
            <a:pPr algn="ctr"/>
            <a:r>
              <a:rPr lang="en-US" dirty="0">
                <a:hlinkClick r:id="rId5"/>
              </a:rPr>
              <a:t>StevenUllman@arizona.edu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3372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1127C-24E8-4A55-A736-B90F80F7D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Obtain and Process Data from Kaggle with Python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F04BF-086C-4EA1-88C6-19102BBC9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As noted, data analytics very often starts with data preprocessing.</a:t>
            </a:r>
          </a:p>
          <a:p>
            <a:pPr lvl="1"/>
            <a:r>
              <a:rPr lang="en-US" dirty="0"/>
              <a:t>After data preprocessing, deep learning or any other machine learning methods can be applied to build a model.</a:t>
            </a:r>
          </a:p>
          <a:p>
            <a:r>
              <a:rPr lang="en-US" dirty="0"/>
              <a:t>For data pre-processing most Kaggle participants use Python along with two libraries called </a:t>
            </a:r>
            <a:r>
              <a:rPr lang="en-US" i="1" dirty="0"/>
              <a:t>Pandas </a:t>
            </a:r>
            <a:r>
              <a:rPr lang="en-US" dirty="0"/>
              <a:t>and</a:t>
            </a:r>
            <a:r>
              <a:rPr lang="en-US" i="1" dirty="0"/>
              <a:t> NumPy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Pandas:</a:t>
            </a:r>
            <a:r>
              <a:rPr lang="en-US" dirty="0"/>
              <a:t> Offers data structures and operations for manipulating numerical tables.</a:t>
            </a:r>
          </a:p>
          <a:p>
            <a:pPr lvl="1"/>
            <a:r>
              <a:rPr lang="en-US" b="1" dirty="0"/>
              <a:t>NumPy: </a:t>
            </a:r>
            <a:r>
              <a:rPr lang="en-US" dirty="0"/>
              <a:t>A</a:t>
            </a:r>
            <a:r>
              <a:rPr lang="en-US" b="1" dirty="0"/>
              <a:t> </a:t>
            </a:r>
            <a:r>
              <a:rPr lang="en-US" dirty="0"/>
              <a:t>package for scientific computing that support N-dimensional arrays.</a:t>
            </a:r>
            <a:endParaRPr lang="en-US" b="1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pandas as pd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import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D2D7F-EBC4-46D7-8601-13039A81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30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EAF3F9-AD52-49E9-B748-1FDF82A9C048}"/>
              </a:ext>
            </a:extLst>
          </p:cNvPr>
          <p:cNvSpPr txBox="1"/>
          <p:nvPr/>
        </p:nvSpPr>
        <p:spPr>
          <a:xfrm>
            <a:off x="6126163" y="5137324"/>
            <a:ext cx="4223932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After importing any package the alias can be treated in the same way as an object.</a:t>
            </a:r>
          </a:p>
          <a:p>
            <a:r>
              <a:rPr lang="en-US" dirty="0"/>
              <a:t>E.g., </a:t>
            </a:r>
            <a:r>
              <a:rPr lang="en-US" dirty="0" err="1"/>
              <a:t>pd.read_csv</a:t>
            </a:r>
            <a:r>
              <a:rPr lang="en-US" dirty="0"/>
              <a:t>() is a function call to read a comma separated file.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1295D4-A08C-4749-B1A7-B2CA33634232}"/>
              </a:ext>
            </a:extLst>
          </p:cNvPr>
          <p:cNvCxnSpPr/>
          <p:nvPr/>
        </p:nvCxnSpPr>
        <p:spPr>
          <a:xfrm>
            <a:off x="2329725" y="4946736"/>
            <a:ext cx="81814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CDFA60-F24C-4462-8650-A818D2CBCB21}"/>
              </a:ext>
            </a:extLst>
          </p:cNvPr>
          <p:cNvCxnSpPr/>
          <p:nvPr/>
        </p:nvCxnSpPr>
        <p:spPr>
          <a:xfrm>
            <a:off x="2726768" y="4942510"/>
            <a:ext cx="0" cy="1889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5E3AEB9-0448-47D1-9987-11818DCB5F1C}"/>
              </a:ext>
            </a:extLst>
          </p:cNvPr>
          <p:cNvSpPr txBox="1"/>
          <p:nvPr/>
        </p:nvSpPr>
        <p:spPr>
          <a:xfrm>
            <a:off x="1902231" y="5146351"/>
            <a:ext cx="1788824" cy="2769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External Package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C5EB09-6E60-48F7-9B77-20B950ED8153}"/>
              </a:ext>
            </a:extLst>
          </p:cNvPr>
          <p:cNvCxnSpPr>
            <a:cxnSpLocks/>
          </p:cNvCxnSpPr>
          <p:nvPr/>
        </p:nvCxnSpPr>
        <p:spPr>
          <a:xfrm>
            <a:off x="3697608" y="4987626"/>
            <a:ext cx="56959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4EA2A8-6D48-4F42-A023-F43673E1C287}"/>
              </a:ext>
            </a:extLst>
          </p:cNvPr>
          <p:cNvCxnSpPr/>
          <p:nvPr/>
        </p:nvCxnSpPr>
        <p:spPr>
          <a:xfrm>
            <a:off x="3989876" y="4983400"/>
            <a:ext cx="0" cy="1889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557F74F-1006-408E-9BC5-BFC0ACFF62C7}"/>
              </a:ext>
            </a:extLst>
          </p:cNvPr>
          <p:cNvSpPr txBox="1"/>
          <p:nvPr/>
        </p:nvSpPr>
        <p:spPr>
          <a:xfrm>
            <a:off x="3795373" y="5151946"/>
            <a:ext cx="724828" cy="2769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alias</a:t>
            </a:r>
          </a:p>
        </p:txBody>
      </p:sp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93276225-B630-4985-B22F-7412163070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85" y="4848540"/>
            <a:ext cx="376863" cy="37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7259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1127C-24E8-4A55-A736-B90F80F7D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84111"/>
          </a:xfrm>
        </p:spPr>
        <p:txBody>
          <a:bodyPr>
            <a:normAutofit fontScale="90000"/>
          </a:bodyPr>
          <a:lstStyle/>
          <a:p>
            <a:r>
              <a:rPr lang="en-US" dirty="0"/>
              <a:t>Obtain and Process Data from Kaggle with Python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F04BF-086C-4EA1-88C6-19102BBC9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136"/>
            <a:ext cx="10515600" cy="4595827"/>
          </a:xfrm>
        </p:spPr>
        <p:txBody>
          <a:bodyPr>
            <a:normAutofit/>
          </a:bodyPr>
          <a:lstStyle/>
          <a:p>
            <a:r>
              <a:rPr lang="en-US" dirty="0"/>
              <a:t>After importing </a:t>
            </a:r>
            <a:r>
              <a:rPr lang="en-US" i="1" dirty="0"/>
              <a:t>Pandas </a:t>
            </a:r>
            <a:r>
              <a:rPr lang="en-US" dirty="0"/>
              <a:t>library, we can use its built-in functions and data structures. We present three useful examples from WNV dataset:</a:t>
            </a:r>
          </a:p>
          <a:p>
            <a:pPr lvl="1"/>
            <a:r>
              <a:rPr lang="en-US" dirty="0"/>
              <a:t>Load the weather comma separated file from WNV dataset: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weather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(‘path\to\weather.csv’)</a:t>
            </a:r>
          </a:p>
          <a:p>
            <a:pPr lvl="1"/>
            <a:r>
              <a:rPr lang="en-US" dirty="0"/>
              <a:t>Replace missing values with a scalar: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weather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weather.replace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(‘-’,100)</a:t>
            </a:r>
          </a:p>
          <a:p>
            <a:pPr lvl="1"/>
            <a:r>
              <a:rPr lang="en-US" dirty="0"/>
              <a:t>Join Datasets on a specific criterion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weather_stn1 = weather[weather[‘Station’]==1]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weather_stn2 = weather[weather[‘Station’]==2]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weather = weather_stn1.merge(weather_stn2, on='Date')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D2D7F-EBC4-46D7-8601-13039A81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31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6B9EA-3A5E-4D0D-B0A0-369F6D5DDDB3}"/>
              </a:ext>
            </a:extLst>
          </p:cNvPr>
          <p:cNvCxnSpPr/>
          <p:nvPr/>
        </p:nvCxnSpPr>
        <p:spPr>
          <a:xfrm>
            <a:off x="8606799" y="5710179"/>
            <a:ext cx="81814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F96241-D192-4CAA-9087-0FC6141E72B4}"/>
              </a:ext>
            </a:extLst>
          </p:cNvPr>
          <p:cNvCxnSpPr/>
          <p:nvPr/>
        </p:nvCxnSpPr>
        <p:spPr>
          <a:xfrm>
            <a:off x="9003842" y="5711196"/>
            <a:ext cx="0" cy="15613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34E353A-5FA1-48DD-A5AF-33DDEB910A17}"/>
              </a:ext>
            </a:extLst>
          </p:cNvPr>
          <p:cNvSpPr txBox="1"/>
          <p:nvPr/>
        </p:nvSpPr>
        <p:spPr>
          <a:xfrm>
            <a:off x="8315731" y="5851158"/>
            <a:ext cx="1462820" cy="2769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Join Criterion </a:t>
            </a:r>
          </a:p>
        </p:txBody>
      </p:sp>
    </p:spTree>
    <p:extLst>
      <p:ext uri="{BB962C8B-B14F-4D97-AF65-F5344CB8AC3E}">
        <p14:creationId xmlns:p14="http://schemas.microsoft.com/office/powerpoint/2010/main" val="42125531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79E1F-1ABE-4496-B660-7DAFE4DDE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From and Write Into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CC6B8-9DA2-4159-9B90-E78F42500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251"/>
            <a:ext cx="10515600" cy="459271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Sometimes we simply want to interact with a text or CSV file without using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Python has built-in read and write functions (less verbose than Java or C++).</a:t>
            </a:r>
          </a:p>
          <a:p>
            <a:r>
              <a:rPr lang="en-US" dirty="0"/>
              <a:t>To read or write to a file, first we need to create a file handler.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 = open(‘test.txt', ‘w’)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sz="3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When the handler is created, we can use it to interact with the file as follows: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f.read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dirty="0"/>
              <a:t> </a:t>
            </a:r>
            <a:r>
              <a:rPr lang="en-US" dirty="0"/>
              <a:t>returns a string containing contents of the file.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f.readlines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returns a list containing lines of the file.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write the string s to the end of the file.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f.writelines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(L)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Writes each element of L to the file.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f.close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closes the file.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C948E-A2C9-4B85-AB7F-C70117F3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32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D04F24-F9A8-4CDB-A142-07B2894A7939}"/>
              </a:ext>
            </a:extLst>
          </p:cNvPr>
          <p:cNvCxnSpPr>
            <a:cxnSpLocks/>
          </p:cNvCxnSpPr>
          <p:nvPr/>
        </p:nvCxnSpPr>
        <p:spPr>
          <a:xfrm>
            <a:off x="3604437" y="3215747"/>
            <a:ext cx="132907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5122BE-CD4E-416E-8F5F-C9F611E63736}"/>
              </a:ext>
            </a:extLst>
          </p:cNvPr>
          <p:cNvCxnSpPr/>
          <p:nvPr/>
        </p:nvCxnSpPr>
        <p:spPr>
          <a:xfrm>
            <a:off x="4289761" y="3220030"/>
            <a:ext cx="0" cy="1889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5338E9-1832-4F75-BE08-6A7D41DF1845}"/>
              </a:ext>
            </a:extLst>
          </p:cNvPr>
          <p:cNvSpPr txBox="1"/>
          <p:nvPr/>
        </p:nvSpPr>
        <p:spPr>
          <a:xfrm>
            <a:off x="3390796" y="3434504"/>
            <a:ext cx="1788824" cy="2769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File name /path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1B6248C-4E81-4A8C-9986-EDE904710F57}"/>
              </a:ext>
            </a:extLst>
          </p:cNvPr>
          <p:cNvCxnSpPr>
            <a:cxnSpLocks/>
          </p:cNvCxnSpPr>
          <p:nvPr/>
        </p:nvCxnSpPr>
        <p:spPr>
          <a:xfrm>
            <a:off x="5528930" y="3275779"/>
            <a:ext cx="47846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1E7F22-842D-4C42-90E4-5E27075BFFAC}"/>
              </a:ext>
            </a:extLst>
          </p:cNvPr>
          <p:cNvCxnSpPr/>
          <p:nvPr/>
        </p:nvCxnSpPr>
        <p:spPr>
          <a:xfrm>
            <a:off x="5700176" y="3271553"/>
            <a:ext cx="0" cy="1889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A01B26-14A5-44FD-96CA-24908442CAB7}"/>
              </a:ext>
            </a:extLst>
          </p:cNvPr>
          <p:cNvSpPr txBox="1"/>
          <p:nvPr/>
        </p:nvSpPr>
        <p:spPr>
          <a:xfrm>
            <a:off x="5400898" y="3440099"/>
            <a:ext cx="724828" cy="2769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E43AA5-0126-4416-8A62-86F1F892F976}"/>
              </a:ext>
            </a:extLst>
          </p:cNvPr>
          <p:cNvSpPr txBox="1"/>
          <p:nvPr/>
        </p:nvSpPr>
        <p:spPr>
          <a:xfrm>
            <a:off x="7194051" y="3090062"/>
            <a:ext cx="3857212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‘W’</a:t>
            </a:r>
            <a:r>
              <a:rPr lang="en-US" dirty="0"/>
              <a:t> creates a file for writing.</a:t>
            </a:r>
          </a:p>
          <a:p>
            <a:r>
              <a:rPr lang="en-US" b="1" dirty="0"/>
              <a:t>'r’</a:t>
            </a:r>
            <a:r>
              <a:rPr lang="en-US" dirty="0"/>
              <a:t> opens an existing file for reading.</a:t>
            </a:r>
          </a:p>
          <a:p>
            <a:r>
              <a:rPr lang="en-US" b="1" dirty="0"/>
              <a:t>‘a’</a:t>
            </a:r>
            <a:r>
              <a:rPr lang="en-US" dirty="0"/>
              <a:t> opens an existing file for appending.</a:t>
            </a: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21DF955D-6B92-4010-8E08-2A64822538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650" y="2832524"/>
            <a:ext cx="376863" cy="3768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A0B43A5-6BFA-48DE-BE0D-FC2F26341607}"/>
              </a:ext>
            </a:extLst>
          </p:cNvPr>
          <p:cNvSpPr txBox="1"/>
          <p:nvPr/>
        </p:nvSpPr>
        <p:spPr>
          <a:xfrm>
            <a:off x="4848447" y="5998252"/>
            <a:ext cx="6804837" cy="46166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can we open a file both for reading and writing?</a:t>
            </a:r>
          </a:p>
        </p:txBody>
      </p:sp>
      <p:pic>
        <p:nvPicPr>
          <p:cNvPr id="14" name="Picture 6" descr="Image result for red question">
            <a:extLst>
              <a:ext uri="{FF2B5EF4-FFF2-40B4-BE49-F238E27FC236}">
                <a16:creationId xmlns:a16="http://schemas.microsoft.com/office/drawing/2014/main" id="{73AF27BF-8A54-44F6-ACE3-A2CD08FC3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878" y="5587757"/>
            <a:ext cx="550957" cy="55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4272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D96B4-C637-48CF-ADEF-CA2A130D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Data with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18552-CA50-45C2-9EA1-F876C14C3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 main recent packages are most used for data visualization in Python:</a:t>
            </a:r>
          </a:p>
          <a:p>
            <a:pPr lvl="1"/>
            <a:r>
              <a:rPr lang="en-US" b="1" dirty="0"/>
              <a:t>Matplotlib:</a:t>
            </a:r>
            <a:r>
              <a:rPr lang="en-US" dirty="0"/>
              <a:t> The most common library (low level: most flexible)</a:t>
            </a:r>
          </a:p>
          <a:p>
            <a:pPr lvl="1"/>
            <a:r>
              <a:rPr lang="en-US" b="1" dirty="0"/>
              <a:t>Pandas Visualization:</a:t>
            </a:r>
            <a:r>
              <a:rPr lang="en-US" dirty="0"/>
              <a:t> An abstraction on Matplotlib (high level: less flexible) </a:t>
            </a:r>
          </a:p>
          <a:p>
            <a:pPr lvl="2"/>
            <a:r>
              <a:rPr lang="en-US" dirty="0"/>
              <a:t>(Part of Pandas data processing library introduced in </a:t>
            </a:r>
            <a:r>
              <a:rPr lang="en-US" b="1" dirty="0"/>
              <a:t>Review I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Seaborn:</a:t>
            </a:r>
            <a:r>
              <a:rPr lang="en-US" dirty="0"/>
              <a:t> Provides more professional and aesthetic look than the other two.</a:t>
            </a:r>
          </a:p>
          <a:p>
            <a:r>
              <a:rPr lang="en-US" dirty="0"/>
              <a:t>Due to the high usage and flexibility, we focus on Matplotlib in this tutorial.</a:t>
            </a:r>
          </a:p>
          <a:p>
            <a:pPr lvl="1"/>
            <a:r>
              <a:rPr lang="en-US" dirty="0"/>
              <a:t>The fundamentals of visualization that are covered are common for all three packages.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19522-3B6D-4BAF-A6D3-C7C9C115E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101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27461-6F95-42E4-A084-2D3EB62E9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Data with Python: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3DBF4-52EB-4D12-B38C-CF84193DA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Before we can visualize data, we need to understand which type of data we are trying to visualize.</a:t>
            </a:r>
          </a:p>
          <a:p>
            <a:pPr lvl="1"/>
            <a:r>
              <a:rPr lang="en-US" dirty="0"/>
              <a:t>In the simplest form, a dataset includes </a:t>
            </a:r>
            <a:r>
              <a:rPr lang="en-US" b="1" dirty="0"/>
              <a:t>attributes</a:t>
            </a:r>
            <a:r>
              <a:rPr lang="en-US" dirty="0"/>
              <a:t> and their </a:t>
            </a:r>
            <a:r>
              <a:rPr lang="en-US" b="1" dirty="0"/>
              <a:t>values</a:t>
            </a:r>
            <a:r>
              <a:rPr lang="en-US" dirty="0"/>
              <a:t>.</a:t>
            </a:r>
          </a:p>
          <a:p>
            <a:r>
              <a:rPr lang="en-US" dirty="0"/>
              <a:t>Commonly encountered attribute types in data analytics are as follows:</a:t>
            </a:r>
          </a:p>
          <a:p>
            <a:r>
              <a:rPr lang="en-US" b="1" dirty="0"/>
              <a:t>Categorical attributes: </a:t>
            </a:r>
            <a:r>
              <a:rPr lang="en-US" dirty="0"/>
              <a:t>Relates to quality and includes two main types:</a:t>
            </a:r>
            <a:endParaRPr lang="en-US" b="1" dirty="0"/>
          </a:p>
          <a:p>
            <a:pPr lvl="1"/>
            <a:r>
              <a:rPr lang="en-US" b="1" dirty="0"/>
              <a:t>Nominal:</a:t>
            </a:r>
            <a:r>
              <a:rPr lang="en-US" dirty="0"/>
              <a:t> No order (e.g., </a:t>
            </a:r>
            <a:r>
              <a:rPr lang="en-US" i="1" dirty="0"/>
              <a:t>course</a:t>
            </a:r>
            <a:r>
              <a:rPr lang="en-US" dirty="0"/>
              <a:t> title: ‘data analytics’ and ‘data science’).</a:t>
            </a:r>
          </a:p>
          <a:p>
            <a:pPr lvl="1"/>
            <a:r>
              <a:rPr lang="en-US" b="1" dirty="0"/>
              <a:t>Ordinal:</a:t>
            </a:r>
            <a:r>
              <a:rPr lang="en-US" dirty="0"/>
              <a:t> Represent order (e.g., </a:t>
            </a:r>
            <a:r>
              <a:rPr lang="en-US" i="1" dirty="0"/>
              <a:t>course level</a:t>
            </a:r>
            <a:r>
              <a:rPr lang="en-US" dirty="0"/>
              <a:t>: ‘under grad’, ‘grad’, or ‘PhD seminar’).</a:t>
            </a:r>
          </a:p>
          <a:p>
            <a:r>
              <a:rPr lang="en-US" b="1" dirty="0"/>
              <a:t>Numerical attributes:</a:t>
            </a:r>
          </a:p>
          <a:p>
            <a:pPr lvl="1"/>
            <a:r>
              <a:rPr lang="en-US" b="1" dirty="0"/>
              <a:t>Discrete:</a:t>
            </a:r>
            <a:r>
              <a:rPr lang="en-US" dirty="0"/>
              <a:t> Can only take certain values (e.g., </a:t>
            </a:r>
            <a:r>
              <a:rPr lang="en-US" i="1" dirty="0"/>
              <a:t># of students</a:t>
            </a:r>
            <a:r>
              <a:rPr lang="en-US" dirty="0"/>
              <a:t> enrolled in a course).</a:t>
            </a:r>
          </a:p>
          <a:p>
            <a:pPr lvl="1"/>
            <a:r>
              <a:rPr lang="en-US" b="1" dirty="0"/>
              <a:t>Continuous:</a:t>
            </a:r>
            <a:r>
              <a:rPr lang="en-US" dirty="0"/>
              <a:t> Can be described by a number on real line (e.g., </a:t>
            </a:r>
            <a:r>
              <a:rPr lang="en-US" i="1" dirty="0"/>
              <a:t>duration</a:t>
            </a:r>
            <a:r>
              <a:rPr lang="en-US" dirty="0"/>
              <a:t> of a class).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0A82C-6B4C-495F-A300-1EF61BF8D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310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D96B4-C637-48CF-ADEF-CA2A130D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Data with Python: Common Visualization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18552-CA50-45C2-9EA1-F876C14C3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cover the most common types of visuals seen in data science reports or papers.</a:t>
            </a:r>
          </a:p>
          <a:p>
            <a:r>
              <a:rPr lang="en-US" dirty="0"/>
              <a:t>These visuals assist gaining a better insight from the data and include:</a:t>
            </a:r>
          </a:p>
          <a:p>
            <a:pPr lvl="1"/>
            <a:r>
              <a:rPr lang="en-US" b="1" dirty="0"/>
              <a:t>Scatter Plots:</a:t>
            </a:r>
            <a:r>
              <a:rPr lang="en-US" dirty="0"/>
              <a:t> Useful for visualizing categorical data points (samples)</a:t>
            </a:r>
          </a:p>
          <a:p>
            <a:pPr lvl="1"/>
            <a:r>
              <a:rPr lang="en-US" b="1" dirty="0"/>
              <a:t>Line Charts:</a:t>
            </a:r>
            <a:r>
              <a:rPr lang="en-US" dirty="0"/>
              <a:t> Useful for continuous or categorical data </a:t>
            </a:r>
          </a:p>
          <a:p>
            <a:pPr lvl="2"/>
            <a:r>
              <a:rPr lang="en-US" dirty="0"/>
              <a:t>E.g., changes of one variable as a function of another variable</a:t>
            </a:r>
          </a:p>
          <a:p>
            <a:pPr lvl="1"/>
            <a:r>
              <a:rPr lang="en-US" b="1" dirty="0"/>
              <a:t>Histograms:</a:t>
            </a:r>
            <a:r>
              <a:rPr lang="en-US" dirty="0"/>
              <a:t> useful for showing the distribution of all types of data</a:t>
            </a:r>
          </a:p>
          <a:p>
            <a:pPr lvl="1"/>
            <a:r>
              <a:rPr lang="en-US" b="1" dirty="0"/>
              <a:t>Bar Charts:</a:t>
            </a:r>
            <a:r>
              <a:rPr lang="en-US" dirty="0"/>
              <a:t> Useful for categorical data with not many different categories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19522-3B6D-4BAF-A6D3-C7C9C115E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933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D96B4-C637-48CF-ADEF-CA2A130D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Data with Python: Package Installation and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18552-CA50-45C2-9EA1-F876C14C3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Matplotlib can be installed by running either of the following commands: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matplotlib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install matplotlib</a:t>
            </a:r>
          </a:p>
          <a:p>
            <a:r>
              <a:rPr lang="en-US" dirty="0"/>
              <a:t>We use two data sets for the visualization purposes:</a:t>
            </a:r>
          </a:p>
          <a:p>
            <a:pPr lvl="1"/>
            <a:r>
              <a:rPr lang="en-US" b="1" dirty="0"/>
              <a:t>Wine Reviews:</a:t>
            </a:r>
            <a:r>
              <a:rPr lang="en-US" dirty="0"/>
              <a:t> Available from Kaggle at </a:t>
            </a:r>
            <a:r>
              <a:rPr lang="en-US" sz="1800" dirty="0">
                <a:hlinkClick r:id="rId2"/>
              </a:rPr>
              <a:t>https://www.kaggle.com/zynicide/wine-reviews</a:t>
            </a:r>
            <a:endParaRPr lang="en-US" sz="1800" dirty="0"/>
          </a:p>
          <a:p>
            <a:pPr lvl="1"/>
            <a:r>
              <a:rPr lang="en-US" b="1" dirty="0"/>
              <a:t>Iris: </a:t>
            </a:r>
            <a:r>
              <a:rPr lang="en-US" dirty="0"/>
              <a:t>One of the oldest data analytics data sets available from UCI repository at: </a:t>
            </a:r>
            <a:r>
              <a:rPr lang="en-US" sz="1800" dirty="0">
                <a:hlinkClick r:id="rId3"/>
              </a:rPr>
              <a:t>https://archive.ics.uci.edu/ml/datasets/iris</a:t>
            </a:r>
            <a:r>
              <a:rPr lang="en-US" sz="1800" dirty="0"/>
              <a:t>. </a:t>
            </a:r>
            <a:r>
              <a:rPr lang="en-US" dirty="0"/>
              <a:t>Data points are flowers.</a:t>
            </a:r>
          </a:p>
          <a:p>
            <a:r>
              <a:rPr lang="en-US" dirty="0"/>
              <a:t>To import the above data sets, we can use </a:t>
            </a:r>
            <a:r>
              <a:rPr lang="en-US" i="1" dirty="0"/>
              <a:t>Pandas</a:t>
            </a:r>
            <a:r>
              <a:rPr lang="en-US" dirty="0"/>
              <a:t> as seen in Review I: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pandas as pd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iris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('iris.csv', names=['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sepal_length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sepal_width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petal_length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petal_width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'class']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19522-3B6D-4BAF-A6D3-C7C9C115E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C3B39C-ADD2-4141-9058-063E45319FCC}"/>
              </a:ext>
            </a:extLst>
          </p:cNvPr>
          <p:cNvSpPr txBox="1"/>
          <p:nvPr/>
        </p:nvSpPr>
        <p:spPr>
          <a:xfrm>
            <a:off x="6284432" y="2483332"/>
            <a:ext cx="4376134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pip</a:t>
            </a:r>
            <a:r>
              <a:rPr lang="en-US" dirty="0"/>
              <a:t> comes with standard python installation.</a:t>
            </a:r>
          </a:p>
          <a:p>
            <a:r>
              <a:rPr lang="en-US" i="1" dirty="0" err="1"/>
              <a:t>Conda</a:t>
            </a:r>
            <a:r>
              <a:rPr lang="en-US" dirty="0"/>
              <a:t> requires to be installed as well.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DD0FCA59-1B5F-4A3B-A6E5-BC50E6AFCF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09969"/>
            <a:ext cx="376863" cy="37686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6797577-2F9C-47A8-8457-9F3851590DD3}"/>
              </a:ext>
            </a:extLst>
          </p:cNvPr>
          <p:cNvCxnSpPr>
            <a:cxnSpLocks/>
          </p:cNvCxnSpPr>
          <p:nvPr/>
        </p:nvCxnSpPr>
        <p:spPr>
          <a:xfrm>
            <a:off x="4404732" y="6125048"/>
            <a:ext cx="206813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6449AB3-2E6D-4852-B4D1-11A0CAB606D2}"/>
              </a:ext>
            </a:extLst>
          </p:cNvPr>
          <p:cNvCxnSpPr>
            <a:cxnSpLocks/>
          </p:cNvCxnSpPr>
          <p:nvPr/>
        </p:nvCxnSpPr>
        <p:spPr>
          <a:xfrm>
            <a:off x="5365886" y="6120822"/>
            <a:ext cx="0" cy="1889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84F60EC-7F0C-42C4-BDBB-38E7C724615F}"/>
              </a:ext>
            </a:extLst>
          </p:cNvPr>
          <p:cNvSpPr txBox="1"/>
          <p:nvPr/>
        </p:nvSpPr>
        <p:spPr>
          <a:xfrm>
            <a:off x="4533380" y="6304152"/>
            <a:ext cx="1665011" cy="2769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Attribute Name</a:t>
            </a:r>
          </a:p>
        </p:txBody>
      </p:sp>
    </p:spTree>
    <p:extLst>
      <p:ext uri="{BB962C8B-B14F-4D97-AF65-F5344CB8AC3E}">
        <p14:creationId xmlns:p14="http://schemas.microsoft.com/office/powerpoint/2010/main" val="6604068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EABAE3C-D8F1-438D-B3EC-FE13F27BE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435" y="3495655"/>
            <a:ext cx="5130410" cy="9182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DD96B4-C637-48CF-ADEF-CA2A130D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Data with Python: Package Installation and Datasets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18552-CA50-45C2-9EA1-F876C14C3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loading the data with </a:t>
            </a:r>
            <a:r>
              <a:rPr lang="en-US" i="1" dirty="0"/>
              <a:t>Pandas, </a:t>
            </a:r>
            <a:r>
              <a:rPr lang="en-US" dirty="0"/>
              <a:t>we can see the attributes and values by executing the following statement: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iris.head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19522-3B6D-4BAF-A6D3-C7C9C115E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37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6185B4-3627-432D-9B09-B1610B5EC54D}"/>
              </a:ext>
            </a:extLst>
          </p:cNvPr>
          <p:cNvSpPr txBox="1"/>
          <p:nvPr/>
        </p:nvSpPr>
        <p:spPr>
          <a:xfrm>
            <a:off x="1431311" y="3429000"/>
            <a:ext cx="5272591" cy="27699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37AA19-D867-47D0-96D5-8045A3B4DD8F}"/>
              </a:ext>
            </a:extLst>
          </p:cNvPr>
          <p:cNvCxnSpPr>
            <a:cxnSpLocks/>
          </p:cNvCxnSpPr>
          <p:nvPr/>
        </p:nvCxnSpPr>
        <p:spPr>
          <a:xfrm>
            <a:off x="6703902" y="3556041"/>
            <a:ext cx="25647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5B06F36-AB9B-4188-9485-7919338A31F6}"/>
              </a:ext>
            </a:extLst>
          </p:cNvPr>
          <p:cNvSpPr txBox="1"/>
          <p:nvPr/>
        </p:nvSpPr>
        <p:spPr>
          <a:xfrm>
            <a:off x="7014437" y="3417541"/>
            <a:ext cx="1114802" cy="2769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Attributes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2EAD25-E91B-4E93-A8FB-F1F6254EC144}"/>
              </a:ext>
            </a:extLst>
          </p:cNvPr>
          <p:cNvSpPr/>
          <p:nvPr/>
        </p:nvSpPr>
        <p:spPr>
          <a:xfrm>
            <a:off x="1431310" y="3772655"/>
            <a:ext cx="5272591" cy="6412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6774693-FEC4-410D-909A-0E0E3DFDCCBC}"/>
              </a:ext>
            </a:extLst>
          </p:cNvPr>
          <p:cNvCxnSpPr>
            <a:cxnSpLocks/>
          </p:cNvCxnSpPr>
          <p:nvPr/>
        </p:nvCxnSpPr>
        <p:spPr>
          <a:xfrm>
            <a:off x="6703901" y="4121036"/>
            <a:ext cx="25647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AF5A7A4-2BB4-4BD7-955C-A8469D678BDB}"/>
              </a:ext>
            </a:extLst>
          </p:cNvPr>
          <p:cNvSpPr txBox="1"/>
          <p:nvPr/>
        </p:nvSpPr>
        <p:spPr>
          <a:xfrm>
            <a:off x="6960379" y="3982536"/>
            <a:ext cx="1114802" cy="2769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Values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530A71-4E25-4CD6-964D-9E4FF35B90DE}"/>
              </a:ext>
            </a:extLst>
          </p:cNvPr>
          <p:cNvSpPr/>
          <p:nvPr/>
        </p:nvSpPr>
        <p:spPr>
          <a:xfrm>
            <a:off x="1421779" y="4490041"/>
            <a:ext cx="1030900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wine_reviews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('winemag-data-130k-v2.csv',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index_col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wine_reviews.head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E1E8DD2-B7D1-4014-A64D-2F6B0C995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310" y="5269545"/>
            <a:ext cx="8467725" cy="108585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AD9EEE5-8D42-44C1-BE16-7D1E90A93835}"/>
              </a:ext>
            </a:extLst>
          </p:cNvPr>
          <p:cNvCxnSpPr>
            <a:cxnSpLocks/>
          </p:cNvCxnSpPr>
          <p:nvPr/>
        </p:nvCxnSpPr>
        <p:spPr>
          <a:xfrm>
            <a:off x="9928463" y="5484751"/>
            <a:ext cx="25647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05B2A7B-71F6-45A1-9AAE-724089DCF0CB}"/>
              </a:ext>
            </a:extLst>
          </p:cNvPr>
          <p:cNvSpPr txBox="1"/>
          <p:nvPr/>
        </p:nvSpPr>
        <p:spPr>
          <a:xfrm>
            <a:off x="10238998" y="5346251"/>
            <a:ext cx="1114802" cy="2769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Attributes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591671-3F60-454D-B6F0-BECDDCE90C3B}"/>
              </a:ext>
            </a:extLst>
          </p:cNvPr>
          <p:cNvCxnSpPr>
            <a:cxnSpLocks/>
          </p:cNvCxnSpPr>
          <p:nvPr/>
        </p:nvCxnSpPr>
        <p:spPr>
          <a:xfrm>
            <a:off x="9928463" y="5962650"/>
            <a:ext cx="25647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764CF14-A630-4244-9F23-89FFD0875A90}"/>
              </a:ext>
            </a:extLst>
          </p:cNvPr>
          <p:cNvSpPr txBox="1"/>
          <p:nvPr/>
        </p:nvSpPr>
        <p:spPr>
          <a:xfrm>
            <a:off x="10184941" y="5824150"/>
            <a:ext cx="1114802" cy="2769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Values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52BBE3-1861-4673-BF7F-DB3BECC74964}"/>
              </a:ext>
            </a:extLst>
          </p:cNvPr>
          <p:cNvSpPr txBox="1"/>
          <p:nvPr/>
        </p:nvSpPr>
        <p:spPr>
          <a:xfrm>
            <a:off x="1431310" y="5302086"/>
            <a:ext cx="8443096" cy="3211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57A59F-AE5E-414F-B01C-CA7F8FCD4D1D}"/>
              </a:ext>
            </a:extLst>
          </p:cNvPr>
          <p:cNvSpPr/>
          <p:nvPr/>
        </p:nvSpPr>
        <p:spPr>
          <a:xfrm>
            <a:off x="1448344" y="5623250"/>
            <a:ext cx="8426062" cy="7480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37213C-C1F2-4B02-B07F-CDD98E8CE0D9}"/>
              </a:ext>
            </a:extLst>
          </p:cNvPr>
          <p:cNvSpPr/>
          <p:nvPr/>
        </p:nvSpPr>
        <p:spPr>
          <a:xfrm>
            <a:off x="8610600" y="3990423"/>
            <a:ext cx="3743326" cy="26630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Class: Flower type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A0C3450D-1361-4051-92A0-354FD784CD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283" y="3791051"/>
            <a:ext cx="411889" cy="41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6911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D96B4-C637-48CF-ADEF-CA2A130D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Data with Python: Scatter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18552-CA50-45C2-9EA1-F876C14C3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65068"/>
          </a:xfrm>
        </p:spPr>
        <p:txBody>
          <a:bodyPr>
            <a:normAutofit/>
          </a:bodyPr>
          <a:lstStyle/>
          <a:p>
            <a:r>
              <a:rPr lang="en-US" dirty="0"/>
              <a:t>To visualize Iris data in a scatter plot, first we need to import </a:t>
            </a:r>
            <a:r>
              <a:rPr lang="en-US" dirty="0" err="1"/>
              <a:t>pyplot</a:t>
            </a:r>
            <a:r>
              <a:rPr lang="en-US" dirty="0"/>
              <a:t> from matplotlib package.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Now, we can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lang="en-US" dirty="0"/>
              <a:t> object to create the scatter plot from the data: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19522-3B6D-4BAF-A6D3-C7C9C115E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38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F451B3-A7EB-497D-9A16-47B7CDE4A4C2}"/>
              </a:ext>
            </a:extLst>
          </p:cNvPr>
          <p:cNvSpPr/>
          <p:nvPr/>
        </p:nvSpPr>
        <p:spPr>
          <a:xfrm>
            <a:off x="1085385" y="3771027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create a figure and axis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fig, ax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plt.subplots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scatter 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sepal_length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against 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sepal_width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ax.scatter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(iris['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sepal_length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'], iris['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sepal_width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set a title and labels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ax.set_title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('Iris Dataset')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ax.set_xlabel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sepal_length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ax.set_ylabel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sepal_width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8C4B6D06-B7D4-430C-808A-7C0B27DAF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176" y="3771027"/>
            <a:ext cx="3985678" cy="284365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1F329852-9DC5-42BB-8DE7-D1F9581EAF5B}"/>
              </a:ext>
            </a:extLst>
          </p:cNvPr>
          <p:cNvSpPr/>
          <p:nvPr/>
        </p:nvSpPr>
        <p:spPr>
          <a:xfrm>
            <a:off x="5014590" y="5741052"/>
            <a:ext cx="606751" cy="615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8F97A1-0094-477E-A19A-E53A5D52E82F}"/>
              </a:ext>
            </a:extLst>
          </p:cNvPr>
          <p:cNvCxnSpPr>
            <a:cxnSpLocks/>
          </p:cNvCxnSpPr>
          <p:nvPr/>
        </p:nvCxnSpPr>
        <p:spPr>
          <a:xfrm>
            <a:off x="9369043" y="3864130"/>
            <a:ext cx="25647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D88DA0E-52BC-4631-BA71-BF4543B08935}"/>
              </a:ext>
            </a:extLst>
          </p:cNvPr>
          <p:cNvSpPr txBox="1"/>
          <p:nvPr/>
        </p:nvSpPr>
        <p:spPr>
          <a:xfrm>
            <a:off x="9679578" y="3725630"/>
            <a:ext cx="1114802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t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FE5A4C-C05F-47D1-93C1-4823D287BEE2}"/>
              </a:ext>
            </a:extLst>
          </p:cNvPr>
          <p:cNvSpPr/>
          <p:nvPr/>
        </p:nvSpPr>
        <p:spPr>
          <a:xfrm>
            <a:off x="8239875" y="3749141"/>
            <a:ext cx="1114802" cy="2534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AC6DCC-7137-49BF-B6EA-5E31A73F4560}"/>
              </a:ext>
            </a:extLst>
          </p:cNvPr>
          <p:cNvSpPr/>
          <p:nvPr/>
        </p:nvSpPr>
        <p:spPr>
          <a:xfrm>
            <a:off x="8382480" y="6412152"/>
            <a:ext cx="1114802" cy="2534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8043CD-9322-4E9A-9D67-26DEAD90CA59}"/>
              </a:ext>
            </a:extLst>
          </p:cNvPr>
          <p:cNvCxnSpPr>
            <a:cxnSpLocks/>
          </p:cNvCxnSpPr>
          <p:nvPr/>
        </p:nvCxnSpPr>
        <p:spPr>
          <a:xfrm>
            <a:off x="9510611" y="6529826"/>
            <a:ext cx="25647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0D96C1-B193-473F-9566-684683051C45}"/>
              </a:ext>
            </a:extLst>
          </p:cNvPr>
          <p:cNvSpPr txBox="1"/>
          <p:nvPr/>
        </p:nvSpPr>
        <p:spPr>
          <a:xfrm>
            <a:off x="9780418" y="6412152"/>
            <a:ext cx="1114802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t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 Axis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EDEA28-545A-4373-B136-D612759B802A}"/>
              </a:ext>
            </a:extLst>
          </p:cNvPr>
          <p:cNvSpPr/>
          <p:nvPr/>
        </p:nvSpPr>
        <p:spPr>
          <a:xfrm>
            <a:off x="6683176" y="4661210"/>
            <a:ext cx="219429" cy="8363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C16FC36-8755-4B50-AA80-CB8234EBABC8}"/>
              </a:ext>
            </a:extLst>
          </p:cNvPr>
          <p:cNvCxnSpPr>
            <a:cxnSpLocks/>
          </p:cNvCxnSpPr>
          <p:nvPr/>
        </p:nvCxnSpPr>
        <p:spPr>
          <a:xfrm flipH="1">
            <a:off x="6389647" y="5153954"/>
            <a:ext cx="27708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3FB4938-5A0C-4408-A97F-DBFB8EEAE609}"/>
              </a:ext>
            </a:extLst>
          </p:cNvPr>
          <p:cNvSpPr txBox="1"/>
          <p:nvPr/>
        </p:nvSpPr>
        <p:spPr>
          <a:xfrm>
            <a:off x="5648572" y="5015454"/>
            <a:ext cx="1114802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t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 Axis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2B2DD1-0B32-4585-ADF1-415C44613B8D}"/>
              </a:ext>
            </a:extLst>
          </p:cNvPr>
          <p:cNvSpPr/>
          <p:nvPr/>
        </p:nvSpPr>
        <p:spPr>
          <a:xfrm>
            <a:off x="10327986" y="4456345"/>
            <a:ext cx="176463" cy="3651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6E2C92-412D-4A6E-8B3C-218142CCB0FC}"/>
              </a:ext>
            </a:extLst>
          </p:cNvPr>
          <p:cNvCxnSpPr>
            <a:cxnSpLocks/>
          </p:cNvCxnSpPr>
          <p:nvPr/>
        </p:nvCxnSpPr>
        <p:spPr>
          <a:xfrm>
            <a:off x="10480444" y="4629847"/>
            <a:ext cx="25647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3B69949-500E-48D4-9BDD-B90CF57B3CB7}"/>
              </a:ext>
            </a:extLst>
          </p:cNvPr>
          <p:cNvSpPr txBox="1"/>
          <p:nvPr/>
        </p:nvSpPr>
        <p:spPr>
          <a:xfrm>
            <a:off x="10679469" y="4491347"/>
            <a:ext cx="1285792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t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Data Points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F84FC9F-AEAE-42A4-BC64-5C799DBCCA1C}"/>
              </a:ext>
            </a:extLst>
          </p:cNvPr>
          <p:cNvSpPr/>
          <p:nvPr/>
        </p:nvSpPr>
        <p:spPr>
          <a:xfrm>
            <a:off x="10556424" y="4839076"/>
            <a:ext cx="338554" cy="1793120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</a:t>
            </a:r>
            <a:endParaRPr lang="en-US" sz="1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CDB4E0A-5088-4C83-8D49-495A241CFA20}"/>
              </a:ext>
            </a:extLst>
          </p:cNvPr>
          <p:cNvSpPr/>
          <p:nvPr/>
        </p:nvSpPr>
        <p:spPr>
          <a:xfrm>
            <a:off x="1296909" y="6464860"/>
            <a:ext cx="6231935" cy="26630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Lines beginning with ‘#’ are comments (will not be executed by Python interpreter).</a:t>
            </a:r>
          </a:p>
        </p:txBody>
      </p:sp>
      <p:pic>
        <p:nvPicPr>
          <p:cNvPr id="26" name="Picture 25" descr="A picture containing drawing&#10;&#10;Description automatically generated">
            <a:extLst>
              <a:ext uri="{FF2B5EF4-FFF2-40B4-BE49-F238E27FC236}">
                <a16:creationId xmlns:a16="http://schemas.microsoft.com/office/drawing/2014/main" id="{8AFDED51-A90F-4619-84CC-5BA80AB44D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6" y="6252278"/>
            <a:ext cx="300648" cy="30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4075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D96B4-C637-48CF-ADEF-CA2A130D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Data with Python: Scatter Plots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18552-CA50-45C2-9EA1-F876C14C3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2836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add to the readability of the visualization, we color each data points by its class (flower type).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19522-3B6D-4BAF-A6D3-C7C9C115E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39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948164-A694-4C75-B77F-B61BC70C1C1A}"/>
              </a:ext>
            </a:extLst>
          </p:cNvPr>
          <p:cNvSpPr/>
          <p:nvPr/>
        </p:nvSpPr>
        <p:spPr>
          <a:xfrm>
            <a:off x="550127" y="2735455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create color dictionary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colors = {'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Iris-s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etosa':'r', 'Iris-versicolor':'g', 'Iris-virginica':'b'}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create a figure and axis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fig, ax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plt.subplots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plot each data-point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(iris['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sepal_length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'])):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ax.scatter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(iris['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sepal_length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'][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 iris['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sepal_width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'][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],color=colors[iris['class'][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]])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set a title and labels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ax.set_title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('Iris Dataset')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ax.set_xlabel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sepal_length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ax.set_ylabel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sepal_width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  <p:pic>
        <p:nvPicPr>
          <p:cNvPr id="7" name="Picture 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C0153A04-ECE2-4B30-9903-19BD8FEF4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127" y="2492298"/>
            <a:ext cx="4798294" cy="342342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2A358C4E-AB38-4B02-99F4-272249AC9325}"/>
              </a:ext>
            </a:extLst>
          </p:cNvPr>
          <p:cNvSpPr/>
          <p:nvPr/>
        </p:nvSpPr>
        <p:spPr>
          <a:xfrm>
            <a:off x="5199316" y="5183993"/>
            <a:ext cx="606751" cy="615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ECF6D1-F202-41D1-8BD4-1AD73CAC7A5B}"/>
              </a:ext>
            </a:extLst>
          </p:cNvPr>
          <p:cNvSpPr txBox="1"/>
          <p:nvPr/>
        </p:nvSpPr>
        <p:spPr>
          <a:xfrm>
            <a:off x="6363633" y="5982632"/>
            <a:ext cx="5003281" cy="46166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many classes exist in the dataset?</a:t>
            </a:r>
          </a:p>
        </p:txBody>
      </p:sp>
      <p:pic>
        <p:nvPicPr>
          <p:cNvPr id="10" name="Picture 6" descr="Image result for red question">
            <a:extLst>
              <a:ext uri="{FF2B5EF4-FFF2-40B4-BE49-F238E27FC236}">
                <a16:creationId xmlns:a16="http://schemas.microsoft.com/office/drawing/2014/main" id="{E5372262-5CF1-4EFE-AB00-867F8B9C6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997" y="5484815"/>
            <a:ext cx="613590" cy="61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10B07F7-4F04-496C-839D-130B59BC22AC}"/>
              </a:ext>
            </a:extLst>
          </p:cNvPr>
          <p:cNvSpPr/>
          <p:nvPr/>
        </p:nvSpPr>
        <p:spPr>
          <a:xfrm>
            <a:off x="11295316" y="2887644"/>
            <a:ext cx="400110" cy="2463495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71938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9D1CF-1796-4E2A-8AB4-95EB46281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89894-686B-4616-A591-A9E36415F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This Python Review Session is focused on the fundamentals of programing and language syntax.</a:t>
            </a:r>
          </a:p>
          <a:p>
            <a:endParaRPr lang="en-US" dirty="0"/>
          </a:p>
          <a:p>
            <a:r>
              <a:rPr lang="en-US" dirty="0"/>
              <a:t>There are four learning objectives: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Understanding the language syntax.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Understanding the language features useful for data analytics.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Understanding loading and preprocessing the data with python.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Understanding visualization of the data with Python.</a:t>
            </a:r>
          </a:p>
          <a:p>
            <a:endParaRPr lang="en-US" dirty="0"/>
          </a:p>
          <a:p>
            <a:r>
              <a:rPr lang="en-US" dirty="0"/>
              <a:t>Advanced topics such as dynamic programming and implementation of search algorithms are beyond the scope of this tutorial.</a:t>
            </a:r>
          </a:p>
          <a:p>
            <a:pPr lvl="1"/>
            <a:endParaRPr lang="en-US" dirty="0"/>
          </a:p>
          <a:p>
            <a:r>
              <a:rPr lang="en-US" dirty="0"/>
              <a:t>In-depth tutorials for building </a:t>
            </a:r>
            <a:r>
              <a:rPr lang="en-US" b="1" dirty="0"/>
              <a:t>machine learning pipelines </a:t>
            </a:r>
            <a:r>
              <a:rPr lang="en-US" dirty="0"/>
              <a:t>will be provided later in the course (</a:t>
            </a:r>
            <a:r>
              <a:rPr lang="en-US" b="1" dirty="0"/>
              <a:t>March 23</a:t>
            </a:r>
            <a:r>
              <a:rPr lang="en-US" dirty="0"/>
              <a:t>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B64AC-13F5-4381-B5F4-DC1AA79C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5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D96B4-C637-48CF-ADEF-CA2A130D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Data with Python: Line Charts (cont’d)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78D47A-7E77-458F-A4A0-D8E87D53D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196790"/>
            <a:ext cx="4579664" cy="329512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19522-3B6D-4BAF-A6D3-C7C9C115E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40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50CC51-A7A3-4B0D-A9C9-2D2284B115DE}"/>
              </a:ext>
            </a:extLst>
          </p:cNvPr>
          <p:cNvSpPr/>
          <p:nvPr/>
        </p:nvSpPr>
        <p:spPr>
          <a:xfrm>
            <a:off x="655353" y="2370661"/>
            <a:ext cx="6096000" cy="34932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# get columns to plot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columns =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iris.columns.drop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(['class'])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# create x data</a:t>
            </a:r>
          </a:p>
          <a:p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x_data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range(0,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iris.shape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[0])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# create figure and axis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fig, ax =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plt.subplots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# plot each column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for column in columns: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ax.plot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x_data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iris[column], label=column)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# set title and legend</a:t>
            </a:r>
          </a:p>
          <a:p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ax.set_title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('Iris Dataset')</a:t>
            </a:r>
          </a:p>
          <a:p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ax.legend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5CF5F72-BBBA-4773-83F7-1D50AB09E913}"/>
              </a:ext>
            </a:extLst>
          </p:cNvPr>
          <p:cNvSpPr/>
          <p:nvPr/>
        </p:nvSpPr>
        <p:spPr>
          <a:xfrm>
            <a:off x="5489249" y="5020262"/>
            <a:ext cx="606751" cy="615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196942-E93F-4233-B433-3314BADCC32C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6781122" y="2803644"/>
            <a:ext cx="679044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1453585-7C3B-4BDC-BB2A-CE4B3C465024}"/>
              </a:ext>
            </a:extLst>
          </p:cNvPr>
          <p:cNvSpPr txBox="1"/>
          <p:nvPr/>
        </p:nvSpPr>
        <p:spPr>
          <a:xfrm>
            <a:off x="5792624" y="2665145"/>
            <a:ext cx="988498" cy="2769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Legend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5E8F36-D2EA-482F-93F8-2AFB07C2BE7E}"/>
              </a:ext>
            </a:extLst>
          </p:cNvPr>
          <p:cNvSpPr txBox="1"/>
          <p:nvPr/>
        </p:nvSpPr>
        <p:spPr>
          <a:xfrm>
            <a:off x="4780436" y="3420913"/>
            <a:ext cx="2231424" cy="83099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Value of </a:t>
            </a:r>
            <a:r>
              <a:rPr lang="en-US" dirty="0" err="1">
                <a:solidFill>
                  <a:srgbClr val="FF0000"/>
                </a:solidFill>
              </a:rPr>
              <a:t>sepal_length</a:t>
            </a:r>
            <a:r>
              <a:rPr lang="en-US" dirty="0">
                <a:solidFill>
                  <a:srgbClr val="FF0000"/>
                </a:solidFill>
              </a:rPr>
              <a:t> for each Data Point (in blue)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2599641-CA9F-406E-BBE9-0C3B8D7DB9D5}"/>
              </a:ext>
            </a:extLst>
          </p:cNvPr>
          <p:cNvCxnSpPr>
            <a:cxnSpLocks/>
          </p:cNvCxnSpPr>
          <p:nvPr/>
        </p:nvCxnSpPr>
        <p:spPr>
          <a:xfrm>
            <a:off x="7011860" y="3544592"/>
            <a:ext cx="593897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F41F648-EAB7-4009-948F-2DB846A89BAF}"/>
              </a:ext>
            </a:extLst>
          </p:cNvPr>
          <p:cNvSpPr txBox="1"/>
          <p:nvPr/>
        </p:nvSpPr>
        <p:spPr>
          <a:xfrm>
            <a:off x="6449021" y="5863925"/>
            <a:ext cx="5003281" cy="46166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are x and y axes in this example?</a:t>
            </a:r>
          </a:p>
        </p:txBody>
      </p:sp>
      <p:pic>
        <p:nvPicPr>
          <p:cNvPr id="25" name="Picture 6" descr="Image result for red question">
            <a:extLst>
              <a:ext uri="{FF2B5EF4-FFF2-40B4-BE49-F238E27FC236}">
                <a16:creationId xmlns:a16="http://schemas.microsoft.com/office/drawing/2014/main" id="{CEE55261-8403-4A93-A125-02B8176F6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385" y="5366108"/>
            <a:ext cx="613590" cy="61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AA2A691-EFEB-4191-A7F6-1DA0BFA9272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828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following snippet plots a line chart for Iris dataset.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03855C-5001-4567-A174-4CEEC3DE337B}"/>
              </a:ext>
            </a:extLst>
          </p:cNvPr>
          <p:cNvSpPr/>
          <p:nvPr/>
        </p:nvSpPr>
        <p:spPr>
          <a:xfrm>
            <a:off x="11585249" y="2612604"/>
            <a:ext cx="400110" cy="2463495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95468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D96B4-C637-48CF-ADEF-CA2A130D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Data with Python: Histograms</a:t>
            </a:r>
          </a:p>
        </p:txBody>
      </p:sp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317736E-BFB9-49E8-BCF7-38FF79FFC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591" y="2243137"/>
            <a:ext cx="4905956" cy="336524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19522-3B6D-4BAF-A6D3-C7C9C115E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41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EFC896-5E14-4846-B503-079BA62FB35D}"/>
              </a:ext>
            </a:extLst>
          </p:cNvPr>
          <p:cNvSpPr/>
          <p:nvPr/>
        </p:nvSpPr>
        <p:spPr>
          <a:xfrm>
            <a:off x="7552990" y="5469690"/>
            <a:ext cx="3220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</a:t>
            </a:r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5D8B0F08-BA2F-4DF3-BA5D-896FF01C0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94597"/>
            <a:ext cx="52578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create figure and axis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fig, ax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plt.subplots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plot histogram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ax.hist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wine_reviews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['points’])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set title and labels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ax.set_title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('Wine Review Scores’)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ax.set_xlabel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('Points’)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ax.set_ylabel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('Frequency')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1061F45-A893-482D-9E54-469EFE47DA89}"/>
              </a:ext>
            </a:extLst>
          </p:cNvPr>
          <p:cNvSpPr/>
          <p:nvPr/>
        </p:nvSpPr>
        <p:spPr>
          <a:xfrm>
            <a:off x="5489249" y="4854392"/>
            <a:ext cx="606751" cy="615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4369EA5-9729-4F13-BB31-7B9256602F8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828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following snippet plots a Histogram for Wine Review dataset.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C1ADBA-7F49-4D21-90A7-EC16F02522E9}"/>
              </a:ext>
            </a:extLst>
          </p:cNvPr>
          <p:cNvSpPr txBox="1"/>
          <p:nvPr/>
        </p:nvSpPr>
        <p:spPr>
          <a:xfrm>
            <a:off x="2111665" y="5837338"/>
            <a:ext cx="8809860" cy="76944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</a:rPr>
              <a:t>Based on the histogram, how rare is it to have wine with 97.5 point rate?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</a:rPr>
              <a:t>Does the histogram remind you of any particular data distribution?</a:t>
            </a:r>
          </a:p>
        </p:txBody>
      </p:sp>
      <p:pic>
        <p:nvPicPr>
          <p:cNvPr id="12" name="Picture 6" descr="Image result for red question">
            <a:extLst>
              <a:ext uri="{FF2B5EF4-FFF2-40B4-BE49-F238E27FC236}">
                <a16:creationId xmlns:a16="http://schemas.microsoft.com/office/drawing/2014/main" id="{FDF63187-44CA-48BD-A995-9F1C084F5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870" y="5356919"/>
            <a:ext cx="613590" cy="61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9453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D96B4-C637-48CF-ADEF-CA2A130D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Data with Python: Bar Charts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19522-3B6D-4BAF-A6D3-C7C9C115E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42</a:t>
            </a:fld>
            <a:endParaRPr lang="en-US"/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3218E36F-8D89-4B4B-A7E5-6AED9F577E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82896"/>
            <a:ext cx="629858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create a figure and axis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fig, ax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plt.subplots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count the occurrence of each class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wine_reviews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['points'].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value_counts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get x and y data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points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data.index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frequency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data.values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create bar chart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ax.bar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(points, frequency)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set title and labels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ax.set_title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('Wine Review Scores’)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ax.set_xlabel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('Points')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ax.set_ylabel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('Frequency')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3" name="Picture 3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733972-811B-4064-92FE-B622C8F57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781" y="2380537"/>
            <a:ext cx="4695730" cy="3221038"/>
          </a:xfrm>
          <a:prstGeom prst="rect">
            <a:avLst/>
          </a:prstGeom>
        </p:spPr>
      </p:pic>
      <p:sp>
        <p:nvSpPr>
          <p:cNvPr id="34" name="Arrow: Right 33">
            <a:extLst>
              <a:ext uri="{FF2B5EF4-FFF2-40B4-BE49-F238E27FC236}">
                <a16:creationId xmlns:a16="http://schemas.microsoft.com/office/drawing/2014/main" id="{E76FC7B3-F2FA-4350-8A88-3C33B5570394}"/>
              </a:ext>
            </a:extLst>
          </p:cNvPr>
          <p:cNvSpPr/>
          <p:nvPr/>
        </p:nvSpPr>
        <p:spPr>
          <a:xfrm>
            <a:off x="6096000" y="4819326"/>
            <a:ext cx="606751" cy="615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CDACE12-0562-4727-B048-3AB57C9E8A5F}"/>
              </a:ext>
            </a:extLst>
          </p:cNvPr>
          <p:cNvSpPr/>
          <p:nvPr/>
        </p:nvSpPr>
        <p:spPr>
          <a:xfrm>
            <a:off x="8132854" y="5601575"/>
            <a:ext cx="3220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43BBA6-9F0B-4D81-935D-5DDD508DA560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828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following snippet plots a bar chart for Wine Review dataset.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9834E4-D12C-4B87-ACDC-48CCC42CF0C6}"/>
              </a:ext>
            </a:extLst>
          </p:cNvPr>
          <p:cNvSpPr txBox="1"/>
          <p:nvPr/>
        </p:nvSpPr>
        <p:spPr>
          <a:xfrm>
            <a:off x="1767806" y="6088559"/>
            <a:ext cx="905643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lIns="9144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FF0000"/>
                </a:solidFill>
              </a:rPr>
              <a:t>Based on the bar chart, what is the most frequent rate for wine in this data set?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FF0000"/>
                </a:solidFill>
              </a:rPr>
              <a:t>Does the bar chart remind you of any particular data distribution?</a:t>
            </a:r>
          </a:p>
        </p:txBody>
      </p:sp>
      <p:pic>
        <p:nvPicPr>
          <p:cNvPr id="10" name="Picture 6" descr="Image result for red question">
            <a:extLst>
              <a:ext uri="{FF2B5EF4-FFF2-40B4-BE49-F238E27FC236}">
                <a16:creationId xmlns:a16="http://schemas.microsoft.com/office/drawing/2014/main" id="{118E5D20-D096-4094-83AB-928EB2173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281" y="5678898"/>
            <a:ext cx="516816" cy="51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762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436F7-A510-4650-A01E-FD88F2FD0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D1D91-EB21-4B8F-9758-0EB369876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642"/>
            <a:ext cx="10515600" cy="4351338"/>
          </a:xfrm>
        </p:spPr>
        <p:txBody>
          <a:bodyPr/>
          <a:lstStyle/>
          <a:p>
            <a:r>
              <a:rPr lang="en-US" dirty="0"/>
              <a:t>This tutorial is based upon the following books and websites: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5DE44-F333-4770-8C98-02EA4AFC2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4BA628-A10C-43BE-B035-53B90B668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2044552"/>
            <a:ext cx="2677575" cy="3486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D86E30-78CD-4853-B18A-09E9676334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361" y="2038202"/>
            <a:ext cx="2828925" cy="3492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34F964-E4FA-40C6-A6BA-F76F0CCC6A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8948" y="2044553"/>
            <a:ext cx="2551477" cy="34861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8A3B875-61C4-4DAA-9D5C-F644AE91DC93}"/>
              </a:ext>
            </a:extLst>
          </p:cNvPr>
          <p:cNvSpPr/>
          <p:nvPr/>
        </p:nvSpPr>
        <p:spPr>
          <a:xfrm>
            <a:off x="1382385" y="5763453"/>
            <a:ext cx="96380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hlinkClick r:id="rId5"/>
              </a:rPr>
              <a:t>https://towardsdatascience.com</a:t>
            </a:r>
            <a:r>
              <a:rPr lang="en-US" i="1" dirty="0"/>
              <a:t>		</a:t>
            </a:r>
            <a:r>
              <a:rPr lang="en-US" i="1" dirty="0">
                <a:hlinkClick r:id="rId6"/>
              </a:rPr>
              <a:t>https://machinelearningmastery.com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hlinkClick r:id="rId7"/>
              </a:rPr>
              <a:t>https://www.tutorialspoint.com</a:t>
            </a:r>
            <a:r>
              <a:rPr lang="en-US" i="1" dirty="0"/>
              <a:t>		</a:t>
            </a:r>
            <a:r>
              <a:rPr lang="en-US" i="1" dirty="0">
                <a:hlinkClick r:id="rId8"/>
              </a:rPr>
              <a:t>https://Kaggle.com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hlinkClick r:id="rId9"/>
              </a:rPr>
              <a:t>https://www.w3schools.com</a:t>
            </a:r>
            <a:r>
              <a:rPr lang="en-US" i="1" dirty="0"/>
              <a:t>		</a:t>
            </a:r>
            <a:r>
              <a:rPr lang="en-US" i="1" dirty="0">
                <a:hlinkClick r:id="rId10"/>
              </a:rPr>
              <a:t>https://runawayhorse001.github.io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80285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Environment Setup (Required)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601" cy="4192660"/>
          </a:xfrm>
        </p:spPr>
        <p:txBody>
          <a:bodyPr>
            <a:normAutofit/>
          </a:bodyPr>
          <a:lstStyle/>
          <a:p>
            <a:r>
              <a:rPr lang="en-US" dirty="0"/>
              <a:t>For the purposes of this course, all Python programming can be done in a </a:t>
            </a:r>
            <a:r>
              <a:rPr lang="en-US" b="1" dirty="0"/>
              <a:t>Google </a:t>
            </a:r>
            <a:r>
              <a:rPr lang="en-US" b="1" dirty="0" err="1"/>
              <a:t>Colab</a:t>
            </a:r>
            <a:r>
              <a:rPr lang="en-US" b="1" dirty="0"/>
              <a:t> instance </a:t>
            </a:r>
            <a:r>
              <a:rPr lang="en-US" dirty="0"/>
              <a:t>(</a:t>
            </a:r>
            <a:r>
              <a:rPr lang="en-US" dirty="0">
                <a:hlinkClick r:id="rId3"/>
              </a:rPr>
              <a:t>https://colab.research.google.com/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 free account can be made with your UArizona email.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 script with all the code found in this tutorial can be found at </a:t>
            </a:r>
            <a:r>
              <a:rPr lang="en-US" dirty="0">
                <a:hlinkClick r:id="rId4"/>
              </a:rPr>
              <a:t>this link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The link is also available on the course webpage as “</a:t>
            </a:r>
            <a:r>
              <a:rPr lang="en-US" b="1" dirty="0"/>
              <a:t>Python Tutorial </a:t>
            </a:r>
            <a:r>
              <a:rPr lang="en-US" b="1" dirty="0" err="1"/>
              <a:t>Colab</a:t>
            </a:r>
            <a:r>
              <a:rPr lang="en-US" b="1" dirty="0"/>
              <a:t> Notebook</a:t>
            </a:r>
            <a:r>
              <a:rPr lang="en-US" dirty="0"/>
              <a:t>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40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Essentials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this review, we will go over </a:t>
            </a:r>
            <a:r>
              <a:rPr lang="en-US" b="1" dirty="0"/>
              <a:t>five</a:t>
            </a:r>
            <a:r>
              <a:rPr lang="en-US" dirty="0"/>
              <a:t> essential Python programming structures for data mining tasks: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Data Types</a:t>
            </a:r>
          </a:p>
          <a:p>
            <a:pPr lvl="2"/>
            <a:r>
              <a:rPr lang="en-US" dirty="0"/>
              <a:t>Variables</a:t>
            </a:r>
          </a:p>
          <a:p>
            <a:pPr lvl="2"/>
            <a:r>
              <a:rPr lang="en-US" dirty="0"/>
              <a:t>Strings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Data Structures</a:t>
            </a:r>
          </a:p>
          <a:p>
            <a:pPr lvl="2"/>
            <a:r>
              <a:rPr lang="en-US" dirty="0"/>
              <a:t>Lists</a:t>
            </a:r>
          </a:p>
          <a:p>
            <a:pPr lvl="2"/>
            <a:r>
              <a:rPr lang="en-US" dirty="0"/>
              <a:t>Dictionaries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Control Flow Statements</a:t>
            </a:r>
          </a:p>
          <a:p>
            <a:pPr lvl="2"/>
            <a:r>
              <a:rPr lang="en-US" dirty="0"/>
              <a:t>If, For, and While</a:t>
            </a:r>
          </a:p>
          <a:p>
            <a:pPr lvl="2"/>
            <a:r>
              <a:rPr lang="en-US" dirty="0"/>
              <a:t>Break and Continue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Functions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Classes and Objects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7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AEDE9-9C7D-4888-8FAE-AF0CFAE2A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Types: Variables and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88433-3498-4251-B52A-3B8F510A5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31F20"/>
                </a:solidFill>
                <a:latin typeface="Giovanni-Book"/>
              </a:rPr>
              <a:t>A </a:t>
            </a:r>
            <a:r>
              <a:rPr lang="en-US" b="1" dirty="0">
                <a:solidFill>
                  <a:srgbClr val="231F20"/>
                </a:solidFill>
                <a:latin typeface="Giovanni-Book"/>
              </a:rPr>
              <a:t>variable</a:t>
            </a:r>
            <a:r>
              <a:rPr lang="en-US" dirty="0">
                <a:solidFill>
                  <a:srgbClr val="231F20"/>
                </a:solidFill>
                <a:latin typeface="Giovanni-Book"/>
              </a:rPr>
              <a:t> points to data stored in a memory location. This memory location can store different values. </a:t>
            </a:r>
          </a:p>
          <a:p>
            <a:pPr lvl="1"/>
            <a:r>
              <a:rPr lang="en-US" dirty="0">
                <a:solidFill>
                  <a:srgbClr val="231F20"/>
                </a:solidFill>
                <a:latin typeface="Giovanni-Book"/>
              </a:rPr>
              <a:t>E.g., integers, real numbers, Booleans, strings, etc.</a:t>
            </a:r>
          </a:p>
          <a:p>
            <a:r>
              <a:rPr lang="en-US" b="1" dirty="0"/>
              <a:t>Binding:</a:t>
            </a:r>
            <a:r>
              <a:rPr lang="en-US" dirty="0"/>
              <a:t> Assigning an object in memory to a variable 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8F8EE-D171-4055-9318-C1ADA287C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25F0F0-566D-4184-8666-132F68AD8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684" y="4245849"/>
            <a:ext cx="3960245" cy="15533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50CAD8-74F5-4477-92D9-2FAD85FA5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350" y="3852862"/>
            <a:ext cx="5505450" cy="268605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89387D75-1D19-4B69-896B-7ABB975D5A4D}"/>
              </a:ext>
            </a:extLst>
          </p:cNvPr>
          <p:cNvSpPr/>
          <p:nvPr/>
        </p:nvSpPr>
        <p:spPr>
          <a:xfrm>
            <a:off x="4876690" y="4790705"/>
            <a:ext cx="606751" cy="615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79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0330E62-BD40-D196-DF2E-1568B198A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34" y="3912614"/>
            <a:ext cx="4735986" cy="17455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D78321-7C79-47D9-89A6-9CB30A3CA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Types: Strings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D6C01-CDB9-4FA4-9D19-D0C89523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9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8A27E-6AF4-4C3E-A4F3-89E7C368F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string module provides a variety of methods for strings: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upper()/lower()</a:t>
            </a:r>
            <a:r>
              <a:rPr lang="en-US" b="1" dirty="0"/>
              <a:t>: </a:t>
            </a:r>
            <a:r>
              <a:rPr lang="en-US" dirty="0"/>
              <a:t>Converts a string to its uppercase/lowercase variant.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find()</a:t>
            </a:r>
            <a:r>
              <a:rPr lang="en-US" b="1" dirty="0"/>
              <a:t>:</a:t>
            </a:r>
            <a:r>
              <a:rPr lang="en-US" dirty="0"/>
              <a:t> Yields the offset where the first occurrence of the substring occurs.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replace(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old,new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dirty="0"/>
              <a:t>:</a:t>
            </a:r>
            <a:r>
              <a:rPr lang="en-US" dirty="0"/>
              <a:t> Replaces the old occurrence of the substring old with the substring new.</a:t>
            </a:r>
          </a:p>
          <a:p>
            <a:pPr marL="457200" lvl="1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94E64E-6A64-4C52-A92B-51D6850BC847}"/>
              </a:ext>
            </a:extLst>
          </p:cNvPr>
          <p:cNvSpPr/>
          <p:nvPr/>
        </p:nvSpPr>
        <p:spPr>
          <a:xfrm>
            <a:off x="2148999" y="3942364"/>
            <a:ext cx="3425298" cy="2431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252FFF-2B3B-45C3-986B-D8526ED5903F}"/>
              </a:ext>
            </a:extLst>
          </p:cNvPr>
          <p:cNvSpPr txBox="1"/>
          <p:nvPr/>
        </p:nvSpPr>
        <p:spPr>
          <a:xfrm>
            <a:off x="6582142" y="3833088"/>
            <a:ext cx="4857215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Strings need to be surrounded by “ ”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BD17C9-2679-4A3E-85B2-94A41B396D06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5574297" y="4063921"/>
            <a:ext cx="1007845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E62F5A30-92D4-A23A-D331-4FEA5E933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273" y="4232005"/>
            <a:ext cx="4430703" cy="1426192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15505D-D3FC-61C4-06EF-C5555772295C}"/>
              </a:ext>
            </a:extLst>
          </p:cNvPr>
          <p:cNvCxnSpPr>
            <a:cxnSpLocks/>
          </p:cNvCxnSpPr>
          <p:nvPr/>
        </p:nvCxnSpPr>
        <p:spPr>
          <a:xfrm>
            <a:off x="3498209" y="4303142"/>
            <a:ext cx="2235064" cy="121556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80665FA-A443-9E71-3D30-3F7C8E189BC6}"/>
              </a:ext>
            </a:extLst>
          </p:cNvPr>
          <p:cNvCxnSpPr>
            <a:cxnSpLocks/>
          </p:cNvCxnSpPr>
          <p:nvPr/>
        </p:nvCxnSpPr>
        <p:spPr>
          <a:xfrm>
            <a:off x="3498209" y="4584393"/>
            <a:ext cx="2235064" cy="114261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EBA4480-4603-3327-F779-D60AD7589080}"/>
              </a:ext>
            </a:extLst>
          </p:cNvPr>
          <p:cNvCxnSpPr>
            <a:cxnSpLocks/>
          </p:cNvCxnSpPr>
          <p:nvPr/>
        </p:nvCxnSpPr>
        <p:spPr>
          <a:xfrm>
            <a:off x="3900881" y="4858349"/>
            <a:ext cx="1832392" cy="230833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853D5FD-F823-1A4D-BD90-8388C57FD66D}"/>
              </a:ext>
            </a:extLst>
          </p:cNvPr>
          <p:cNvCxnSpPr>
            <a:cxnSpLocks/>
          </p:cNvCxnSpPr>
          <p:nvPr/>
        </p:nvCxnSpPr>
        <p:spPr>
          <a:xfrm>
            <a:off x="2759978" y="5402510"/>
            <a:ext cx="2973295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479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18000</TotalTime>
  <Words>4673</Words>
  <Application>Microsoft Office PowerPoint</Application>
  <PresentationFormat>Widescreen</PresentationFormat>
  <Paragraphs>553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Courier New</vt:lpstr>
      <vt:lpstr>Giovanni-Book</vt:lpstr>
      <vt:lpstr>Office Theme</vt:lpstr>
      <vt:lpstr>Python Review for  Data Analytics</vt:lpstr>
      <vt:lpstr>Outline</vt:lpstr>
      <vt:lpstr>About the TAs</vt:lpstr>
      <vt:lpstr>About this Tutorial</vt:lpstr>
      <vt:lpstr>Credit</vt:lpstr>
      <vt:lpstr>Development Environment Setup (Required)</vt:lpstr>
      <vt:lpstr>Programming Essentials</vt:lpstr>
      <vt:lpstr>Data Types: Variables and Assignments</vt:lpstr>
      <vt:lpstr>Data Types: Strings</vt:lpstr>
      <vt:lpstr>Data Structures: Lists</vt:lpstr>
      <vt:lpstr>Data Structures: Dictionaries</vt:lpstr>
      <vt:lpstr>Control Flow Statements: ‘if’ and ‘for’</vt:lpstr>
      <vt:lpstr>Control Flow Statements: ‘While’</vt:lpstr>
      <vt:lpstr>Control Flow Statements: ‘Break,’ and ‘Continue’</vt:lpstr>
      <vt:lpstr>Control Flow Statements: ‘Break,’ and ‘Continue’ (cont’d)</vt:lpstr>
      <vt:lpstr>Functions</vt:lpstr>
      <vt:lpstr>Functions: Keyword Arguments</vt:lpstr>
      <vt:lpstr>Functions: Default Values</vt:lpstr>
      <vt:lpstr>Classes and Objects</vt:lpstr>
      <vt:lpstr>Classes and Objects (cont’d)</vt:lpstr>
      <vt:lpstr>Putting All Together: Exhaustive Enumeration Example (Finding Cube Roots) [page 21 in Guttag’s book]</vt:lpstr>
      <vt:lpstr>Putting All Together : Exhaustive Enumeration Example (Finding Cube Roots) (cont’d)  [page 21 in Guttag’s book]</vt:lpstr>
      <vt:lpstr>Putting All Together:  Bisection Search Example (Finding Square Roots) [page 28 in Guttag’s book]</vt:lpstr>
      <vt:lpstr>Python Quick Reference [complete version on page 287 of Guttag’s book]</vt:lpstr>
      <vt:lpstr>Python Quick Reference (cont’d) [complete version on page 287 of Guttag’s book]</vt:lpstr>
      <vt:lpstr>Python Quick Reference (cont’d) [complete version on page 287 of Guttag’s book]</vt:lpstr>
      <vt:lpstr>Data Analytics Components</vt:lpstr>
      <vt:lpstr>Obtain and Process Data from Kaggle with Python</vt:lpstr>
      <vt:lpstr>Obtain and Process Data from Kaggle with Python (cont’d)</vt:lpstr>
      <vt:lpstr>Obtain and Process Data from Kaggle with Python (cont’d)</vt:lpstr>
      <vt:lpstr>Obtain and Process Data from Kaggle with Python (cont’d)</vt:lpstr>
      <vt:lpstr>Read From and Write Into Files</vt:lpstr>
      <vt:lpstr>Visualizing Data with Python</vt:lpstr>
      <vt:lpstr>Visualizing Data with Python: Data Types</vt:lpstr>
      <vt:lpstr>Visualizing Data with Python: Common Visualization Types</vt:lpstr>
      <vt:lpstr>Visualizing Data with Python: Package Installation and Datasets</vt:lpstr>
      <vt:lpstr>Visualizing Data with Python: Package Installation and Datasets (cont’d)</vt:lpstr>
      <vt:lpstr>Visualizing Data with Python: Scatter Plots</vt:lpstr>
      <vt:lpstr>Visualizing Data with Python: Scatter Plots (cont’d)</vt:lpstr>
      <vt:lpstr>Visualizing Data with Python: Line Charts (cont’d)</vt:lpstr>
      <vt:lpstr>Visualizing Data with Python: Histograms</vt:lpstr>
      <vt:lpstr>Visualizing Data with Python: Bar Charts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Overview</dc:title>
  <dc:creator>Samtani, Sagar - (sagars)</dc:creator>
  <cp:lastModifiedBy>Ampel, Ben Martin - (bampel)</cp:lastModifiedBy>
  <cp:revision>403</cp:revision>
  <cp:lastPrinted>2020-01-08T17:39:34Z</cp:lastPrinted>
  <dcterms:created xsi:type="dcterms:W3CDTF">2016-04-03T06:50:33Z</dcterms:created>
  <dcterms:modified xsi:type="dcterms:W3CDTF">2023-01-18T21:19:02Z</dcterms:modified>
</cp:coreProperties>
</file>