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353" r:id="rId5"/>
    <p:sldId id="259" r:id="rId6"/>
    <p:sldId id="260" r:id="rId7"/>
    <p:sldId id="262" r:id="rId8"/>
    <p:sldId id="261" r:id="rId9"/>
    <p:sldId id="354" r:id="rId10"/>
    <p:sldId id="263" r:id="rId11"/>
    <p:sldId id="290" r:id="rId12"/>
    <p:sldId id="295" r:id="rId13"/>
    <p:sldId id="292" r:id="rId14"/>
    <p:sldId id="355" r:id="rId15"/>
    <p:sldId id="291" r:id="rId16"/>
    <p:sldId id="293" r:id="rId17"/>
    <p:sldId id="356" r:id="rId18"/>
    <p:sldId id="265" r:id="rId19"/>
    <p:sldId id="294" r:id="rId20"/>
    <p:sldId id="357" r:id="rId21"/>
    <p:sldId id="266" r:id="rId22"/>
    <p:sldId id="267" r:id="rId23"/>
    <p:sldId id="296" r:id="rId24"/>
    <p:sldId id="297" r:id="rId25"/>
    <p:sldId id="358" r:id="rId26"/>
    <p:sldId id="268" r:id="rId27"/>
    <p:sldId id="269" r:id="rId28"/>
    <p:sldId id="270" r:id="rId29"/>
    <p:sldId id="359" r:id="rId30"/>
    <p:sldId id="271" r:id="rId31"/>
    <p:sldId id="272" r:id="rId32"/>
    <p:sldId id="273" r:id="rId33"/>
    <p:sldId id="360" r:id="rId34"/>
    <p:sldId id="274" r:id="rId35"/>
    <p:sldId id="361" r:id="rId36"/>
    <p:sldId id="401" r:id="rId37"/>
    <p:sldId id="365" r:id="rId38"/>
    <p:sldId id="399" r:id="rId39"/>
    <p:sldId id="398" r:id="rId40"/>
    <p:sldId id="340" r:id="rId41"/>
    <p:sldId id="393" r:id="rId42"/>
    <p:sldId id="394" r:id="rId43"/>
    <p:sldId id="377" r:id="rId44"/>
    <p:sldId id="371" r:id="rId45"/>
    <p:sldId id="362" r:id="rId46"/>
    <p:sldId id="286" r:id="rId47"/>
    <p:sldId id="306" r:id="rId48"/>
    <p:sldId id="285" r:id="rId49"/>
    <p:sldId id="310" r:id="rId50"/>
    <p:sldId id="330" r:id="rId51"/>
    <p:sldId id="345" r:id="rId52"/>
    <p:sldId id="351" r:id="rId53"/>
    <p:sldId id="352" r:id="rId54"/>
    <p:sldId id="305" r:id="rId55"/>
    <p:sldId id="40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E1903-5E2C-4FC5-8619-D2461DEA4737}" v="844" dt="2022-10-21T05:57:18.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autoAdjust="0"/>
    <p:restoredTop sz="94694"/>
  </p:normalViewPr>
  <p:slideViewPr>
    <p:cSldViewPr snapToGrid="0">
      <p:cViewPr varScale="1">
        <p:scale>
          <a:sx n="121" d="100"/>
          <a:sy n="121" d="100"/>
        </p:scale>
        <p:origin x="8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llman, Steven - (stevenullman)" userId="be92b924-aa4a-443f-acef-15ea6ff5c52a" providerId="ADAL" clId="{53EE1903-5E2C-4FC5-8619-D2461DEA4737}"/>
    <pc:docChg chg="undo redo custSel addSld delSld modSld sldOrd modMainMaster">
      <pc:chgData name="Ullman, Steven - (stevenullman)" userId="be92b924-aa4a-443f-acef-15ea6ff5c52a" providerId="ADAL" clId="{53EE1903-5E2C-4FC5-8619-D2461DEA4737}" dt="2022-10-21T05:57:18.969" v="4679" actId="20577"/>
      <pc:docMkLst>
        <pc:docMk/>
      </pc:docMkLst>
      <pc:sldChg chg="modSp mod">
        <pc:chgData name="Ullman, Steven - (stevenullman)" userId="be92b924-aa4a-443f-acef-15ea6ff5c52a" providerId="ADAL" clId="{53EE1903-5E2C-4FC5-8619-D2461DEA4737}" dt="2022-10-21T05:57:00.712" v="4663" actId="20577"/>
        <pc:sldMkLst>
          <pc:docMk/>
          <pc:sldMk cId="518157660" sldId="258"/>
        </pc:sldMkLst>
        <pc:spChg chg="mod">
          <ac:chgData name="Ullman, Steven - (stevenullman)" userId="be92b924-aa4a-443f-acef-15ea6ff5c52a" providerId="ADAL" clId="{53EE1903-5E2C-4FC5-8619-D2461DEA4737}" dt="2022-10-21T05:57:00.712" v="4663" actId="20577"/>
          <ac:spMkLst>
            <pc:docMk/>
            <pc:sldMk cId="518157660" sldId="258"/>
            <ac:spMk id="3" creationId="{276BA2BE-C48F-C290-67A0-A2E84B4BB423}"/>
          </ac:spMkLst>
        </pc:spChg>
      </pc:sldChg>
      <pc:sldChg chg="modSp mod">
        <pc:chgData name="Ullman, Steven - (stevenullman)" userId="be92b924-aa4a-443f-acef-15ea6ff5c52a" providerId="ADAL" clId="{53EE1903-5E2C-4FC5-8619-D2461DEA4737}" dt="2022-10-20T16:46:33.066" v="695" actId="207"/>
        <pc:sldMkLst>
          <pc:docMk/>
          <pc:sldMk cId="3619037569" sldId="259"/>
        </pc:sldMkLst>
        <pc:spChg chg="mod">
          <ac:chgData name="Ullman, Steven - (stevenullman)" userId="be92b924-aa4a-443f-acef-15ea6ff5c52a" providerId="ADAL" clId="{53EE1903-5E2C-4FC5-8619-D2461DEA4737}" dt="2022-10-20T16:46:33.066" v="695" actId="207"/>
          <ac:spMkLst>
            <pc:docMk/>
            <pc:sldMk cId="3619037569" sldId="259"/>
            <ac:spMk id="3" creationId="{2B4CF158-A3CD-55BF-9043-A4BDB1A82947}"/>
          </ac:spMkLst>
        </pc:spChg>
      </pc:sldChg>
      <pc:sldChg chg="modSp mod">
        <pc:chgData name="Ullman, Steven - (stevenullman)" userId="be92b924-aa4a-443f-acef-15ea6ff5c52a" providerId="ADAL" clId="{53EE1903-5E2C-4FC5-8619-D2461DEA4737}" dt="2022-10-20T17:33:56.833" v="1329" actId="20577"/>
        <pc:sldMkLst>
          <pc:docMk/>
          <pc:sldMk cId="1327980250" sldId="260"/>
        </pc:sldMkLst>
        <pc:spChg chg="mod">
          <ac:chgData name="Ullman, Steven - (stevenullman)" userId="be92b924-aa4a-443f-acef-15ea6ff5c52a" providerId="ADAL" clId="{53EE1903-5E2C-4FC5-8619-D2461DEA4737}" dt="2022-10-20T17:33:56.833" v="1329" actId="20577"/>
          <ac:spMkLst>
            <pc:docMk/>
            <pc:sldMk cId="1327980250" sldId="260"/>
            <ac:spMk id="3" creationId="{4DECBF42-D174-7F02-A430-50810641DD1D}"/>
          </ac:spMkLst>
        </pc:spChg>
      </pc:sldChg>
      <pc:sldChg chg="addSp modSp mod ord">
        <pc:chgData name="Ullman, Steven - (stevenullman)" userId="be92b924-aa4a-443f-acef-15ea6ff5c52a" providerId="ADAL" clId="{53EE1903-5E2C-4FC5-8619-D2461DEA4737}" dt="2022-10-20T17:57:58.042" v="2214" actId="122"/>
        <pc:sldMkLst>
          <pc:docMk/>
          <pc:sldMk cId="3502404685" sldId="261"/>
        </pc:sldMkLst>
        <pc:spChg chg="mod">
          <ac:chgData name="Ullman, Steven - (stevenullman)" userId="be92b924-aa4a-443f-acef-15ea6ff5c52a" providerId="ADAL" clId="{53EE1903-5E2C-4FC5-8619-D2461DEA4737}" dt="2022-10-20T17:51:22.816" v="2073" actId="27636"/>
          <ac:spMkLst>
            <pc:docMk/>
            <pc:sldMk cId="3502404685" sldId="261"/>
            <ac:spMk id="3" creationId="{9E16FD0C-3ECB-FB6B-677C-752CC8CF0193}"/>
          </ac:spMkLst>
        </pc:spChg>
        <pc:spChg chg="mod">
          <ac:chgData name="Ullman, Steven - (stevenullman)" userId="be92b924-aa4a-443f-acef-15ea6ff5c52a" providerId="ADAL" clId="{53EE1903-5E2C-4FC5-8619-D2461DEA4737}" dt="2022-10-20T16:53:00.162" v="706" actId="404"/>
          <ac:spMkLst>
            <pc:docMk/>
            <pc:sldMk cId="3502404685" sldId="261"/>
            <ac:spMk id="7" creationId="{5A1A4D0F-486F-4E98-D160-B55FAF05A0FA}"/>
          </ac:spMkLst>
        </pc:spChg>
        <pc:spChg chg="add mod">
          <ac:chgData name="Ullman, Steven - (stevenullman)" userId="be92b924-aa4a-443f-acef-15ea6ff5c52a" providerId="ADAL" clId="{53EE1903-5E2C-4FC5-8619-D2461DEA4737}" dt="2022-10-20T17:57:58.042" v="2214" actId="122"/>
          <ac:spMkLst>
            <pc:docMk/>
            <pc:sldMk cId="3502404685" sldId="261"/>
            <ac:spMk id="8" creationId="{D3FF16C5-5C26-3719-A6A7-18C114F98E43}"/>
          </ac:spMkLst>
        </pc:spChg>
        <pc:picChg chg="add mod">
          <ac:chgData name="Ullman, Steven - (stevenullman)" userId="be92b924-aa4a-443f-acef-15ea6ff5c52a" providerId="ADAL" clId="{53EE1903-5E2C-4FC5-8619-D2461DEA4737}" dt="2022-10-20T17:51:15.886" v="2071" actId="1035"/>
          <ac:picMkLst>
            <pc:docMk/>
            <pc:sldMk cId="3502404685" sldId="261"/>
            <ac:picMk id="5" creationId="{2DE2A33B-F979-3509-F520-EC0C32D3712D}"/>
          </ac:picMkLst>
        </pc:picChg>
      </pc:sldChg>
      <pc:sldChg chg="addSp modSp mod ord">
        <pc:chgData name="Ullman, Steven - (stevenullman)" userId="be92b924-aa4a-443f-acef-15ea6ff5c52a" providerId="ADAL" clId="{53EE1903-5E2C-4FC5-8619-D2461DEA4737}" dt="2022-10-20T17:58:01.164" v="2215" actId="122"/>
        <pc:sldMkLst>
          <pc:docMk/>
          <pc:sldMk cId="2999289471" sldId="262"/>
        </pc:sldMkLst>
        <pc:spChg chg="mod">
          <ac:chgData name="Ullman, Steven - (stevenullman)" userId="be92b924-aa4a-443f-acef-15ea6ff5c52a" providerId="ADAL" clId="{53EE1903-5E2C-4FC5-8619-D2461DEA4737}" dt="2022-10-20T17:47:08.757" v="1682" actId="20577"/>
          <ac:spMkLst>
            <pc:docMk/>
            <pc:sldMk cId="2999289471" sldId="262"/>
            <ac:spMk id="2" creationId="{9AD0B1F3-1A22-7F6D-9934-1FFB6391008C}"/>
          </ac:spMkLst>
        </pc:spChg>
        <pc:spChg chg="mod">
          <ac:chgData name="Ullman, Steven - (stevenullman)" userId="be92b924-aa4a-443f-acef-15ea6ff5c52a" providerId="ADAL" clId="{53EE1903-5E2C-4FC5-8619-D2461DEA4737}" dt="2022-10-20T17:46:40.803" v="1668" actId="20577"/>
          <ac:spMkLst>
            <pc:docMk/>
            <pc:sldMk cId="2999289471" sldId="262"/>
            <ac:spMk id="3" creationId="{91D4BD4B-06DD-F335-B4A0-38A7ED0E8F0B}"/>
          </ac:spMkLst>
        </pc:spChg>
        <pc:spChg chg="add mod">
          <ac:chgData name="Ullman, Steven - (stevenullman)" userId="be92b924-aa4a-443f-acef-15ea6ff5c52a" providerId="ADAL" clId="{53EE1903-5E2C-4FC5-8619-D2461DEA4737}" dt="2022-10-20T17:58:01.164" v="2215" actId="122"/>
          <ac:spMkLst>
            <pc:docMk/>
            <pc:sldMk cId="2999289471" sldId="262"/>
            <ac:spMk id="9" creationId="{D1543060-F455-755A-28AE-11171DABCC3A}"/>
          </ac:spMkLst>
        </pc:spChg>
        <pc:spChg chg="mod">
          <ac:chgData name="Ullman, Steven - (stevenullman)" userId="be92b924-aa4a-443f-acef-15ea6ff5c52a" providerId="ADAL" clId="{53EE1903-5E2C-4FC5-8619-D2461DEA4737}" dt="2022-10-20T17:40:02.678" v="1478" actId="404"/>
          <ac:spMkLst>
            <pc:docMk/>
            <pc:sldMk cId="2999289471" sldId="262"/>
            <ac:spMk id="15" creationId="{B53E9A4E-E6CC-FC69-F7DA-E9561E6D4B4F}"/>
          </ac:spMkLst>
        </pc:spChg>
        <pc:picChg chg="add mod">
          <ac:chgData name="Ullman, Steven - (stevenullman)" userId="be92b924-aa4a-443f-acef-15ea6ff5c52a" providerId="ADAL" clId="{53EE1903-5E2C-4FC5-8619-D2461DEA4737}" dt="2022-10-20T17:52:49.508" v="2158" actId="1035"/>
          <ac:picMkLst>
            <pc:docMk/>
            <pc:sldMk cId="2999289471" sldId="262"/>
            <ac:picMk id="6" creationId="{15465A1E-16A4-F4C7-B384-50A5DCC6D5DD}"/>
          </ac:picMkLst>
        </pc:picChg>
        <pc:picChg chg="add mod">
          <ac:chgData name="Ullman, Steven - (stevenullman)" userId="be92b924-aa4a-443f-acef-15ea6ff5c52a" providerId="ADAL" clId="{53EE1903-5E2C-4FC5-8619-D2461DEA4737}" dt="2022-10-20T17:52:49.508" v="2158" actId="1035"/>
          <ac:picMkLst>
            <pc:docMk/>
            <pc:sldMk cId="2999289471" sldId="262"/>
            <ac:picMk id="8" creationId="{3CB9E039-CD61-E178-4E3C-651EE7FD886B}"/>
          </ac:picMkLst>
        </pc:picChg>
        <pc:cxnChg chg="add mod">
          <ac:chgData name="Ullman, Steven - (stevenullman)" userId="be92b924-aa4a-443f-acef-15ea6ff5c52a" providerId="ADAL" clId="{53EE1903-5E2C-4FC5-8619-D2461DEA4737}" dt="2022-10-20T17:52:49.508" v="2158" actId="1035"/>
          <ac:cxnSpMkLst>
            <pc:docMk/>
            <pc:sldMk cId="2999289471" sldId="262"/>
            <ac:cxnSpMk id="11" creationId="{8F741EFC-74A9-E3D4-9B8E-3A4625057A50}"/>
          </ac:cxnSpMkLst>
        </pc:cxnChg>
      </pc:sldChg>
      <pc:sldChg chg="addSp modSp mod">
        <pc:chgData name="Ullman, Steven - (stevenullman)" userId="be92b924-aa4a-443f-acef-15ea6ff5c52a" providerId="ADAL" clId="{53EE1903-5E2C-4FC5-8619-D2461DEA4737}" dt="2022-10-20T18:25:10.145" v="3071" actId="20577"/>
        <pc:sldMkLst>
          <pc:docMk/>
          <pc:sldMk cId="1855686216" sldId="263"/>
        </pc:sldMkLst>
        <pc:spChg chg="mod">
          <ac:chgData name="Ullman, Steven - (stevenullman)" userId="be92b924-aa4a-443f-acef-15ea6ff5c52a" providerId="ADAL" clId="{53EE1903-5E2C-4FC5-8619-D2461DEA4737}" dt="2022-10-20T17:33:16.356" v="1322" actId="20577"/>
          <ac:spMkLst>
            <pc:docMk/>
            <pc:sldMk cId="1855686216" sldId="263"/>
            <ac:spMk id="2" creationId="{C2AE501A-3D83-68A4-E33B-512C10C0A210}"/>
          </ac:spMkLst>
        </pc:spChg>
        <pc:spChg chg="mod">
          <ac:chgData name="Ullman, Steven - (stevenullman)" userId="be92b924-aa4a-443f-acef-15ea6ff5c52a" providerId="ADAL" clId="{53EE1903-5E2C-4FC5-8619-D2461DEA4737}" dt="2022-10-20T18:25:10.145" v="3071" actId="20577"/>
          <ac:spMkLst>
            <pc:docMk/>
            <pc:sldMk cId="1855686216" sldId="263"/>
            <ac:spMk id="3" creationId="{DAF95947-3AC2-C2E7-676B-11F2D6805CED}"/>
          </ac:spMkLst>
        </pc:spChg>
        <pc:spChg chg="mod">
          <ac:chgData name="Ullman, Steven - (stevenullman)" userId="be92b924-aa4a-443f-acef-15ea6ff5c52a" providerId="ADAL" clId="{53EE1903-5E2C-4FC5-8619-D2461DEA4737}" dt="2022-10-20T18:01:57.034" v="2333" actId="1076"/>
          <ac:spMkLst>
            <pc:docMk/>
            <pc:sldMk cId="1855686216" sldId="263"/>
            <ac:spMk id="4" creationId="{F86EF8E1-5126-9E82-5668-0FEA843B6CBA}"/>
          </ac:spMkLst>
        </pc:spChg>
        <pc:spChg chg="add mod">
          <ac:chgData name="Ullman, Steven - (stevenullman)" userId="be92b924-aa4a-443f-acef-15ea6ff5c52a" providerId="ADAL" clId="{53EE1903-5E2C-4FC5-8619-D2461DEA4737}" dt="2022-10-20T17:58:45.754" v="2256" actId="1035"/>
          <ac:spMkLst>
            <pc:docMk/>
            <pc:sldMk cId="1855686216" sldId="263"/>
            <ac:spMk id="5" creationId="{CED5F1E6-4E3B-593A-9EC4-E55B1E2B54F4}"/>
          </ac:spMkLst>
        </pc:spChg>
        <pc:spChg chg="add mod">
          <ac:chgData name="Ullman, Steven - (stevenullman)" userId="be92b924-aa4a-443f-acef-15ea6ff5c52a" providerId="ADAL" clId="{53EE1903-5E2C-4FC5-8619-D2461DEA4737}" dt="2022-10-20T17:58:45.754" v="2256" actId="1035"/>
          <ac:spMkLst>
            <pc:docMk/>
            <pc:sldMk cId="1855686216" sldId="263"/>
            <ac:spMk id="6" creationId="{E7F180FF-9198-BC80-1B0F-909F5F5850D5}"/>
          </ac:spMkLst>
        </pc:spChg>
        <pc:spChg chg="add mod">
          <ac:chgData name="Ullman, Steven - (stevenullman)" userId="be92b924-aa4a-443f-acef-15ea6ff5c52a" providerId="ADAL" clId="{53EE1903-5E2C-4FC5-8619-D2461DEA4737}" dt="2022-10-20T17:58:45.754" v="2256" actId="1035"/>
          <ac:spMkLst>
            <pc:docMk/>
            <pc:sldMk cId="1855686216" sldId="263"/>
            <ac:spMk id="7" creationId="{369E57D0-59C4-6ACB-AD21-03CE03C7F4AA}"/>
          </ac:spMkLst>
        </pc:spChg>
        <pc:spChg chg="add mod">
          <ac:chgData name="Ullman, Steven - (stevenullman)" userId="be92b924-aa4a-443f-acef-15ea6ff5c52a" providerId="ADAL" clId="{53EE1903-5E2C-4FC5-8619-D2461DEA4737}" dt="2022-10-20T17:58:45.754" v="2256" actId="1035"/>
          <ac:spMkLst>
            <pc:docMk/>
            <pc:sldMk cId="1855686216" sldId="263"/>
            <ac:spMk id="8" creationId="{A9AFDBF6-EAC0-EECF-2638-A21E2429AF5A}"/>
          </ac:spMkLst>
        </pc:spChg>
        <pc:spChg chg="add mod">
          <ac:chgData name="Ullman, Steven - (stevenullman)" userId="be92b924-aa4a-443f-acef-15ea6ff5c52a" providerId="ADAL" clId="{53EE1903-5E2C-4FC5-8619-D2461DEA4737}" dt="2022-10-20T17:58:45.754" v="2256" actId="1035"/>
          <ac:spMkLst>
            <pc:docMk/>
            <pc:sldMk cId="1855686216" sldId="263"/>
            <ac:spMk id="9" creationId="{B4E1A285-2AB1-80CD-715E-71285F5AE00A}"/>
          </ac:spMkLst>
        </pc:spChg>
        <pc:spChg chg="add mod">
          <ac:chgData name="Ullman, Steven - (stevenullman)" userId="be92b924-aa4a-443f-acef-15ea6ff5c52a" providerId="ADAL" clId="{53EE1903-5E2C-4FC5-8619-D2461DEA4737}" dt="2022-10-20T18:08:42.782" v="2595" actId="1076"/>
          <ac:spMkLst>
            <pc:docMk/>
            <pc:sldMk cId="1855686216" sldId="263"/>
            <ac:spMk id="38" creationId="{C74DCB5C-EBB2-63B6-CFAD-66BA23ADA714}"/>
          </ac:spMkLst>
        </pc:spChg>
        <pc:spChg chg="add mod">
          <ac:chgData name="Ullman, Steven - (stevenullman)" userId="be92b924-aa4a-443f-acef-15ea6ff5c52a" providerId="ADAL" clId="{53EE1903-5E2C-4FC5-8619-D2461DEA4737}" dt="2022-10-20T18:00:41.763" v="2315" actId="1076"/>
          <ac:spMkLst>
            <pc:docMk/>
            <pc:sldMk cId="1855686216" sldId="263"/>
            <ac:spMk id="39" creationId="{DCAA2CA6-EDC5-745B-C085-D7FAA23BC62D}"/>
          </ac:spMkLst>
        </pc:spChg>
        <pc:spChg chg="add mod">
          <ac:chgData name="Ullman, Steven - (stevenullman)" userId="be92b924-aa4a-443f-acef-15ea6ff5c52a" providerId="ADAL" clId="{53EE1903-5E2C-4FC5-8619-D2461DEA4737}" dt="2022-10-20T18:01:13.829" v="2325" actId="1076"/>
          <ac:spMkLst>
            <pc:docMk/>
            <pc:sldMk cId="1855686216" sldId="263"/>
            <ac:spMk id="40" creationId="{461A54D4-40AA-8C50-6596-F168055FBE90}"/>
          </ac:spMkLst>
        </pc:spChg>
        <pc:spChg chg="add mod">
          <ac:chgData name="Ullman, Steven - (stevenullman)" userId="be92b924-aa4a-443f-acef-15ea6ff5c52a" providerId="ADAL" clId="{53EE1903-5E2C-4FC5-8619-D2461DEA4737}" dt="2022-10-20T18:00:14.539" v="2296" actId="14100"/>
          <ac:spMkLst>
            <pc:docMk/>
            <pc:sldMk cId="1855686216" sldId="263"/>
            <ac:spMk id="41" creationId="{DD313C37-076D-C77C-0ACA-2D6CD64152BC}"/>
          </ac:spMkLst>
        </pc:spChg>
        <pc:spChg chg="add mod">
          <ac:chgData name="Ullman, Steven - (stevenullman)" userId="be92b924-aa4a-443f-acef-15ea6ff5c52a" providerId="ADAL" clId="{53EE1903-5E2C-4FC5-8619-D2461DEA4737}" dt="2022-10-20T18:00:28.263" v="2312" actId="1076"/>
          <ac:spMkLst>
            <pc:docMk/>
            <pc:sldMk cId="1855686216" sldId="263"/>
            <ac:spMk id="42" creationId="{645EE940-13CE-1B14-CD51-E0E7F3D51814}"/>
          </ac:spMkLst>
        </pc:spChg>
        <pc:spChg chg="add mod">
          <ac:chgData name="Ullman, Steven - (stevenullman)" userId="be92b924-aa4a-443f-acef-15ea6ff5c52a" providerId="ADAL" clId="{53EE1903-5E2C-4FC5-8619-D2461DEA4737}" dt="2022-10-20T18:23:00.889" v="2899" actId="1076"/>
          <ac:spMkLst>
            <pc:docMk/>
            <pc:sldMk cId="1855686216" sldId="263"/>
            <ac:spMk id="57" creationId="{1B1E7A07-DF22-CBB6-4C6D-939959EC5EAB}"/>
          </ac:spMkLst>
        </pc:spChg>
        <pc:spChg chg="add mod">
          <ac:chgData name="Ullman, Steven - (stevenullman)" userId="be92b924-aa4a-443f-acef-15ea6ff5c52a" providerId="ADAL" clId="{53EE1903-5E2C-4FC5-8619-D2461DEA4737}" dt="2022-10-20T18:05:20.478" v="2432" actId="1076"/>
          <ac:spMkLst>
            <pc:docMk/>
            <pc:sldMk cId="1855686216" sldId="263"/>
            <ac:spMk id="58" creationId="{16EE8269-10A4-3BFB-EA2A-E30EBABE3B7E}"/>
          </ac:spMkLst>
        </pc:spChg>
        <pc:cxnChg chg="add mod">
          <ac:chgData name="Ullman, Steven - (stevenullman)" userId="be92b924-aa4a-443f-acef-15ea6ff5c52a" providerId="ADAL" clId="{53EE1903-5E2C-4FC5-8619-D2461DEA4737}" dt="2022-10-20T17:58:45.754" v="2256" actId="1035"/>
          <ac:cxnSpMkLst>
            <pc:docMk/>
            <pc:sldMk cId="1855686216" sldId="263"/>
            <ac:cxnSpMk id="11" creationId="{4748FF05-7E51-FFCB-BC22-F5558EDA7FA8}"/>
          </ac:cxnSpMkLst>
        </pc:cxnChg>
        <pc:cxnChg chg="add mod">
          <ac:chgData name="Ullman, Steven - (stevenullman)" userId="be92b924-aa4a-443f-acef-15ea6ff5c52a" providerId="ADAL" clId="{53EE1903-5E2C-4FC5-8619-D2461DEA4737}" dt="2022-10-20T18:06:40.730" v="2519" actId="14100"/>
          <ac:cxnSpMkLst>
            <pc:docMk/>
            <pc:sldMk cId="1855686216" sldId="263"/>
            <ac:cxnSpMk id="19" creationId="{73288F17-E529-861F-29B2-85863B3FB9E9}"/>
          </ac:cxnSpMkLst>
        </pc:cxnChg>
        <pc:cxnChg chg="add mod">
          <ac:chgData name="Ullman, Steven - (stevenullman)" userId="be92b924-aa4a-443f-acef-15ea6ff5c52a" providerId="ADAL" clId="{53EE1903-5E2C-4FC5-8619-D2461DEA4737}" dt="2022-10-20T17:58:45.754" v="2256" actId="1035"/>
          <ac:cxnSpMkLst>
            <pc:docMk/>
            <pc:sldMk cId="1855686216" sldId="263"/>
            <ac:cxnSpMk id="21" creationId="{C7DCCFC6-399E-0374-247E-B92711F28B11}"/>
          </ac:cxnSpMkLst>
        </pc:cxnChg>
        <pc:cxnChg chg="add mod">
          <ac:chgData name="Ullman, Steven - (stevenullman)" userId="be92b924-aa4a-443f-acef-15ea6ff5c52a" providerId="ADAL" clId="{53EE1903-5E2C-4FC5-8619-D2461DEA4737}" dt="2022-10-20T17:58:45.754" v="2256" actId="1035"/>
          <ac:cxnSpMkLst>
            <pc:docMk/>
            <pc:sldMk cId="1855686216" sldId="263"/>
            <ac:cxnSpMk id="23" creationId="{C8DA31F0-653D-FF18-AC00-CB48547102F9}"/>
          </ac:cxnSpMkLst>
        </pc:cxnChg>
        <pc:cxnChg chg="add mod">
          <ac:chgData name="Ullman, Steven - (stevenullman)" userId="be92b924-aa4a-443f-acef-15ea6ff5c52a" providerId="ADAL" clId="{53EE1903-5E2C-4FC5-8619-D2461DEA4737}" dt="2022-10-20T17:58:45.754" v="2256" actId="1035"/>
          <ac:cxnSpMkLst>
            <pc:docMk/>
            <pc:sldMk cId="1855686216" sldId="263"/>
            <ac:cxnSpMk id="25" creationId="{83B3001C-85C1-5024-D481-D1B0BCC2F0BA}"/>
          </ac:cxnSpMkLst>
        </pc:cxnChg>
        <pc:cxnChg chg="add mod">
          <ac:chgData name="Ullman, Steven - (stevenullman)" userId="be92b924-aa4a-443f-acef-15ea6ff5c52a" providerId="ADAL" clId="{53EE1903-5E2C-4FC5-8619-D2461DEA4737}" dt="2022-10-20T17:58:45.754" v="2256" actId="1035"/>
          <ac:cxnSpMkLst>
            <pc:docMk/>
            <pc:sldMk cId="1855686216" sldId="263"/>
            <ac:cxnSpMk id="27" creationId="{624CC2B3-6C88-1CC4-7932-19C218855366}"/>
          </ac:cxnSpMkLst>
        </pc:cxnChg>
        <pc:cxnChg chg="add mod">
          <ac:chgData name="Ullman, Steven - (stevenullman)" userId="be92b924-aa4a-443f-acef-15ea6ff5c52a" providerId="ADAL" clId="{53EE1903-5E2C-4FC5-8619-D2461DEA4737}" dt="2022-10-20T18:00:51.089" v="2317" actId="1582"/>
          <ac:cxnSpMkLst>
            <pc:docMk/>
            <pc:sldMk cId="1855686216" sldId="263"/>
            <ac:cxnSpMk id="44" creationId="{815F7C00-8540-EE99-3006-4532FB2C0360}"/>
          </ac:cxnSpMkLst>
        </pc:cxnChg>
        <pc:cxnChg chg="add mod">
          <ac:chgData name="Ullman, Steven - (stevenullman)" userId="be92b924-aa4a-443f-acef-15ea6ff5c52a" providerId="ADAL" clId="{53EE1903-5E2C-4FC5-8619-D2461DEA4737}" dt="2022-10-20T18:00:59.030" v="2320" actId="14100"/>
          <ac:cxnSpMkLst>
            <pc:docMk/>
            <pc:sldMk cId="1855686216" sldId="263"/>
            <ac:cxnSpMk id="47" creationId="{8DE7B2A7-5AC6-D3BC-BF81-4B45B870DFA0}"/>
          </ac:cxnSpMkLst>
        </pc:cxnChg>
        <pc:cxnChg chg="add mod">
          <ac:chgData name="Ullman, Steven - (stevenullman)" userId="be92b924-aa4a-443f-acef-15ea6ff5c52a" providerId="ADAL" clId="{53EE1903-5E2C-4FC5-8619-D2461DEA4737}" dt="2022-10-20T18:01:17.979" v="2326" actId="14100"/>
          <ac:cxnSpMkLst>
            <pc:docMk/>
            <pc:sldMk cId="1855686216" sldId="263"/>
            <ac:cxnSpMk id="50" creationId="{D866BBA6-4E61-DCD8-375E-9D40D9521C8F}"/>
          </ac:cxnSpMkLst>
        </pc:cxnChg>
        <pc:cxnChg chg="add mod">
          <ac:chgData name="Ullman, Steven - (stevenullman)" userId="be92b924-aa4a-443f-acef-15ea6ff5c52a" providerId="ADAL" clId="{53EE1903-5E2C-4FC5-8619-D2461DEA4737}" dt="2022-10-20T18:01:25.077" v="2329" actId="14100"/>
          <ac:cxnSpMkLst>
            <pc:docMk/>
            <pc:sldMk cId="1855686216" sldId="263"/>
            <ac:cxnSpMk id="54" creationId="{1F0E5115-131D-D3F3-9278-07D7B2C4B15D}"/>
          </ac:cxnSpMkLst>
        </pc:cxnChg>
      </pc:sldChg>
      <pc:sldChg chg="modSp del mod">
        <pc:chgData name="Ullman, Steven - (stevenullman)" userId="be92b924-aa4a-443f-acef-15ea6ff5c52a" providerId="ADAL" clId="{53EE1903-5E2C-4FC5-8619-D2461DEA4737}" dt="2022-10-20T17:59:20.835" v="2284" actId="47"/>
        <pc:sldMkLst>
          <pc:docMk/>
          <pc:sldMk cId="463438431" sldId="264"/>
        </pc:sldMkLst>
        <pc:spChg chg="mod">
          <ac:chgData name="Ullman, Steven - (stevenullman)" userId="be92b924-aa4a-443f-acef-15ea6ff5c52a" providerId="ADAL" clId="{53EE1903-5E2C-4FC5-8619-D2461DEA4737}" dt="2022-10-20T17:33:19.535" v="1327" actId="20577"/>
          <ac:spMkLst>
            <pc:docMk/>
            <pc:sldMk cId="463438431" sldId="264"/>
            <ac:spMk id="2" creationId="{2AECFCBF-6BF9-DB9D-BFEB-F5343D3D23A2}"/>
          </ac:spMkLst>
        </pc:spChg>
      </pc:sldChg>
      <pc:sldChg chg="modSp mod">
        <pc:chgData name="Ullman, Steven - (stevenullman)" userId="be92b924-aa4a-443f-acef-15ea6ff5c52a" providerId="ADAL" clId="{53EE1903-5E2C-4FC5-8619-D2461DEA4737}" dt="2022-10-21T05:57:18.969" v="4679" actId="20577"/>
        <pc:sldMkLst>
          <pc:docMk/>
          <pc:sldMk cId="955464913" sldId="265"/>
        </pc:sldMkLst>
        <pc:spChg chg="mod">
          <ac:chgData name="Ullman, Steven - (stevenullman)" userId="be92b924-aa4a-443f-acef-15ea6ff5c52a" providerId="ADAL" clId="{53EE1903-5E2C-4FC5-8619-D2461DEA4737}" dt="2022-10-21T05:57:18.969" v="4679" actId="20577"/>
          <ac:spMkLst>
            <pc:docMk/>
            <pc:sldMk cId="955464913" sldId="265"/>
            <ac:spMk id="2" creationId="{5B4CDFB5-9F1E-F826-3209-6CF8074B136A}"/>
          </ac:spMkLst>
        </pc:spChg>
      </pc:sldChg>
      <pc:sldChg chg="del">
        <pc:chgData name="Ullman, Steven - (stevenullman)" userId="be92b924-aa4a-443f-acef-15ea6ff5c52a" providerId="ADAL" clId="{53EE1903-5E2C-4FC5-8619-D2461DEA4737}" dt="2022-10-20T16:35:36.625" v="17" actId="47"/>
        <pc:sldMkLst>
          <pc:docMk/>
          <pc:sldMk cId="842575051" sldId="290"/>
        </pc:sldMkLst>
      </pc:sldChg>
      <pc:sldChg chg="addSp delSp modSp new mod ord">
        <pc:chgData name="Ullman, Steven - (stevenullman)" userId="be92b924-aa4a-443f-acef-15ea6ff5c52a" providerId="ADAL" clId="{53EE1903-5E2C-4FC5-8619-D2461DEA4737}" dt="2022-10-21T01:03:43.554" v="4638" actId="1035"/>
        <pc:sldMkLst>
          <pc:docMk/>
          <pc:sldMk cId="1649652156" sldId="290"/>
        </pc:sldMkLst>
        <pc:spChg chg="mod">
          <ac:chgData name="Ullman, Steven - (stevenullman)" userId="be92b924-aa4a-443f-acef-15ea6ff5c52a" providerId="ADAL" clId="{53EE1903-5E2C-4FC5-8619-D2461DEA4737}" dt="2022-10-20T17:51:56.314" v="2108" actId="20577"/>
          <ac:spMkLst>
            <pc:docMk/>
            <pc:sldMk cId="1649652156" sldId="290"/>
            <ac:spMk id="2" creationId="{D4999C9D-9C97-4910-5F4F-90541DFB2F50}"/>
          </ac:spMkLst>
        </pc:spChg>
        <pc:spChg chg="mod">
          <ac:chgData name="Ullman, Steven - (stevenullman)" userId="be92b924-aa4a-443f-acef-15ea6ff5c52a" providerId="ADAL" clId="{53EE1903-5E2C-4FC5-8619-D2461DEA4737}" dt="2022-10-20T19:13:08.137" v="3720" actId="1076"/>
          <ac:spMkLst>
            <pc:docMk/>
            <pc:sldMk cId="1649652156" sldId="290"/>
            <ac:spMk id="3" creationId="{506AA32C-F5AC-E90D-A048-A21FD054DEA9}"/>
          </ac:spMkLst>
        </pc:spChg>
        <pc:spChg chg="add mod">
          <ac:chgData name="Ullman, Steven - (stevenullman)" userId="be92b924-aa4a-443f-acef-15ea6ff5c52a" providerId="ADAL" clId="{53EE1903-5E2C-4FC5-8619-D2461DEA4737}" dt="2022-10-21T01:03:43.554" v="4638" actId="1035"/>
          <ac:spMkLst>
            <pc:docMk/>
            <pc:sldMk cId="1649652156" sldId="290"/>
            <ac:spMk id="5" creationId="{BC9285D8-002D-291C-E599-27772482957A}"/>
          </ac:spMkLst>
        </pc:spChg>
        <pc:spChg chg="add mod">
          <ac:chgData name="Ullman, Steven - (stevenullman)" userId="be92b924-aa4a-443f-acef-15ea6ff5c52a" providerId="ADAL" clId="{53EE1903-5E2C-4FC5-8619-D2461DEA4737}" dt="2022-10-21T01:03:43.554" v="4638" actId="1035"/>
          <ac:spMkLst>
            <pc:docMk/>
            <pc:sldMk cId="1649652156" sldId="290"/>
            <ac:spMk id="6" creationId="{EAA08174-5103-A737-2A87-DDD48E232EFA}"/>
          </ac:spMkLst>
        </pc:spChg>
        <pc:spChg chg="add mod">
          <ac:chgData name="Ullman, Steven - (stevenullman)" userId="be92b924-aa4a-443f-acef-15ea6ff5c52a" providerId="ADAL" clId="{53EE1903-5E2C-4FC5-8619-D2461DEA4737}" dt="2022-10-21T01:03:43.554" v="4638" actId="1035"/>
          <ac:spMkLst>
            <pc:docMk/>
            <pc:sldMk cId="1649652156" sldId="290"/>
            <ac:spMk id="7" creationId="{4EC03B28-1185-D5E3-F50D-4A72EC036BA5}"/>
          </ac:spMkLst>
        </pc:spChg>
        <pc:spChg chg="add mod">
          <ac:chgData name="Ullman, Steven - (stevenullman)" userId="be92b924-aa4a-443f-acef-15ea6ff5c52a" providerId="ADAL" clId="{53EE1903-5E2C-4FC5-8619-D2461DEA4737}" dt="2022-10-21T01:03:43.554" v="4638" actId="1035"/>
          <ac:spMkLst>
            <pc:docMk/>
            <pc:sldMk cId="1649652156" sldId="290"/>
            <ac:spMk id="8" creationId="{94C3759E-2F2F-FCE9-300F-4341DD521667}"/>
          </ac:spMkLst>
        </pc:spChg>
        <pc:spChg chg="add mod">
          <ac:chgData name="Ullman, Steven - (stevenullman)" userId="be92b924-aa4a-443f-acef-15ea6ff5c52a" providerId="ADAL" clId="{53EE1903-5E2C-4FC5-8619-D2461DEA4737}" dt="2022-10-21T01:03:43.554" v="4638" actId="1035"/>
          <ac:spMkLst>
            <pc:docMk/>
            <pc:sldMk cId="1649652156" sldId="290"/>
            <ac:spMk id="9" creationId="{24207F19-D212-6F93-2081-607FF45CF1F5}"/>
          </ac:spMkLst>
        </pc:spChg>
        <pc:spChg chg="add del mod">
          <ac:chgData name="Ullman, Steven - (stevenullman)" userId="be92b924-aa4a-443f-acef-15ea6ff5c52a" providerId="ADAL" clId="{53EE1903-5E2C-4FC5-8619-D2461DEA4737}" dt="2022-10-20T18:50:23.730" v="3255"/>
          <ac:spMkLst>
            <pc:docMk/>
            <pc:sldMk cId="1649652156" sldId="290"/>
            <ac:spMk id="16" creationId="{4A870202-612A-7A2C-2BBA-962C8B0BBA51}"/>
          </ac:spMkLst>
        </pc:spChg>
        <pc:spChg chg="add del mod">
          <ac:chgData name="Ullman, Steven - (stevenullman)" userId="be92b924-aa4a-443f-acef-15ea6ff5c52a" providerId="ADAL" clId="{53EE1903-5E2C-4FC5-8619-D2461DEA4737}" dt="2022-10-20T18:50:43.693" v="3263" actId="478"/>
          <ac:spMkLst>
            <pc:docMk/>
            <pc:sldMk cId="1649652156" sldId="290"/>
            <ac:spMk id="18" creationId="{CEC7D2A7-3B6E-3610-62F9-38A17A299C89}"/>
          </ac:spMkLst>
        </pc:spChg>
        <pc:spChg chg="add mod">
          <ac:chgData name="Ullman, Steven - (stevenullman)" userId="be92b924-aa4a-443f-acef-15ea6ff5c52a" providerId="ADAL" clId="{53EE1903-5E2C-4FC5-8619-D2461DEA4737}" dt="2022-10-20T18:56:05.673" v="3267" actId="1076"/>
          <ac:spMkLst>
            <pc:docMk/>
            <pc:sldMk cId="1649652156" sldId="290"/>
            <ac:spMk id="19" creationId="{D0B7FFD3-0D3B-D2CC-DD0F-A243BC1E7928}"/>
          </ac:spMkLst>
        </pc:spChg>
        <pc:spChg chg="add mod">
          <ac:chgData name="Ullman, Steven - (stevenullman)" userId="be92b924-aa4a-443f-acef-15ea6ff5c52a" providerId="ADAL" clId="{53EE1903-5E2C-4FC5-8619-D2461DEA4737}" dt="2022-10-20T18:57:18.114" v="3316" actId="1076"/>
          <ac:spMkLst>
            <pc:docMk/>
            <pc:sldMk cId="1649652156" sldId="290"/>
            <ac:spMk id="20" creationId="{8DFF5B0C-5AF6-1C0D-41FF-6E3C6B25C7C6}"/>
          </ac:spMkLst>
        </pc:spChg>
        <pc:spChg chg="add mod">
          <ac:chgData name="Ullman, Steven - (stevenullman)" userId="be92b924-aa4a-443f-acef-15ea6ff5c52a" providerId="ADAL" clId="{53EE1903-5E2C-4FC5-8619-D2461DEA4737}" dt="2022-10-20T19:01:33.385" v="3479" actId="20577"/>
          <ac:spMkLst>
            <pc:docMk/>
            <pc:sldMk cId="1649652156" sldId="290"/>
            <ac:spMk id="21" creationId="{CEA4A9AE-CD45-3A56-1C48-02759FF497B8}"/>
          </ac:spMkLst>
        </pc:spChg>
        <pc:graphicFrameChg chg="add mod modGraphic">
          <ac:chgData name="Ullman, Steven - (stevenullman)" userId="be92b924-aa4a-443f-acef-15ea6ff5c52a" providerId="ADAL" clId="{53EE1903-5E2C-4FC5-8619-D2461DEA4737}" dt="2022-10-20T18:59:26.141" v="3353" actId="1076"/>
          <ac:graphicFrameMkLst>
            <pc:docMk/>
            <pc:sldMk cId="1649652156" sldId="290"/>
            <ac:graphicFrameMk id="17" creationId="{0CE1A8B1-4DA1-95B7-E2CA-C955004E700A}"/>
          </ac:graphicFrameMkLst>
        </pc:graphicFrameChg>
        <pc:cxnChg chg="add mod">
          <ac:chgData name="Ullman, Steven - (stevenullman)" userId="be92b924-aa4a-443f-acef-15ea6ff5c52a" providerId="ADAL" clId="{53EE1903-5E2C-4FC5-8619-D2461DEA4737}" dt="2022-10-21T01:03:43.554" v="4638" actId="1035"/>
          <ac:cxnSpMkLst>
            <pc:docMk/>
            <pc:sldMk cId="1649652156" sldId="290"/>
            <ac:cxnSpMk id="10" creationId="{95CAC4D9-66C6-1859-1B06-E887BE82EB0B}"/>
          </ac:cxnSpMkLst>
        </pc:cxnChg>
        <pc:cxnChg chg="add mod">
          <ac:chgData name="Ullman, Steven - (stevenullman)" userId="be92b924-aa4a-443f-acef-15ea6ff5c52a" providerId="ADAL" clId="{53EE1903-5E2C-4FC5-8619-D2461DEA4737}" dt="2022-10-21T01:03:43.554" v="4638" actId="1035"/>
          <ac:cxnSpMkLst>
            <pc:docMk/>
            <pc:sldMk cId="1649652156" sldId="290"/>
            <ac:cxnSpMk id="11" creationId="{6F0BDACE-16C2-82E5-BD38-77F422FE2A05}"/>
          </ac:cxnSpMkLst>
        </pc:cxnChg>
        <pc:cxnChg chg="add mod">
          <ac:chgData name="Ullman, Steven - (stevenullman)" userId="be92b924-aa4a-443f-acef-15ea6ff5c52a" providerId="ADAL" clId="{53EE1903-5E2C-4FC5-8619-D2461DEA4737}" dt="2022-10-21T01:03:43.554" v="4638" actId="1035"/>
          <ac:cxnSpMkLst>
            <pc:docMk/>
            <pc:sldMk cId="1649652156" sldId="290"/>
            <ac:cxnSpMk id="12" creationId="{CF9457F9-700D-6643-CB76-443C816C7B31}"/>
          </ac:cxnSpMkLst>
        </pc:cxnChg>
        <pc:cxnChg chg="add mod">
          <ac:chgData name="Ullman, Steven - (stevenullman)" userId="be92b924-aa4a-443f-acef-15ea6ff5c52a" providerId="ADAL" clId="{53EE1903-5E2C-4FC5-8619-D2461DEA4737}" dt="2022-10-21T01:03:43.554" v="4638" actId="1035"/>
          <ac:cxnSpMkLst>
            <pc:docMk/>
            <pc:sldMk cId="1649652156" sldId="290"/>
            <ac:cxnSpMk id="13" creationId="{C80341EF-3C99-A029-1B05-968236636CA5}"/>
          </ac:cxnSpMkLst>
        </pc:cxnChg>
        <pc:cxnChg chg="add mod">
          <ac:chgData name="Ullman, Steven - (stevenullman)" userId="be92b924-aa4a-443f-acef-15ea6ff5c52a" providerId="ADAL" clId="{53EE1903-5E2C-4FC5-8619-D2461DEA4737}" dt="2022-10-21T01:03:43.554" v="4638" actId="1035"/>
          <ac:cxnSpMkLst>
            <pc:docMk/>
            <pc:sldMk cId="1649652156" sldId="290"/>
            <ac:cxnSpMk id="14" creationId="{0584A60A-CCD2-3664-4183-90D549627DF0}"/>
          </ac:cxnSpMkLst>
        </pc:cxnChg>
        <pc:cxnChg chg="add mod">
          <ac:chgData name="Ullman, Steven - (stevenullman)" userId="be92b924-aa4a-443f-acef-15ea6ff5c52a" providerId="ADAL" clId="{53EE1903-5E2C-4FC5-8619-D2461DEA4737}" dt="2022-10-21T01:03:43.554" v="4638" actId="1035"/>
          <ac:cxnSpMkLst>
            <pc:docMk/>
            <pc:sldMk cId="1649652156" sldId="290"/>
            <ac:cxnSpMk id="15" creationId="{AD59B357-0DAB-CF9E-056E-D76220FCEF07}"/>
          </ac:cxnSpMkLst>
        </pc:cxnChg>
      </pc:sldChg>
      <pc:sldChg chg="addSp delSp modSp new del mod">
        <pc:chgData name="Ullman, Steven - (stevenullman)" userId="be92b924-aa4a-443f-acef-15ea6ff5c52a" providerId="ADAL" clId="{53EE1903-5E2C-4FC5-8619-D2461DEA4737}" dt="2022-10-20T17:11:46.849" v="769" actId="47"/>
        <pc:sldMkLst>
          <pc:docMk/>
          <pc:sldMk cId="2485432072" sldId="290"/>
        </pc:sldMkLst>
        <pc:spChg chg="mod">
          <ac:chgData name="Ullman, Steven - (stevenullman)" userId="be92b924-aa4a-443f-acef-15ea6ff5c52a" providerId="ADAL" clId="{53EE1903-5E2C-4FC5-8619-D2461DEA4737}" dt="2022-10-20T17:10:39.572" v="762" actId="20577"/>
          <ac:spMkLst>
            <pc:docMk/>
            <pc:sldMk cId="2485432072" sldId="290"/>
            <ac:spMk id="2" creationId="{6411DF43-DCC6-9D41-4602-E7B315C78511}"/>
          </ac:spMkLst>
        </pc:spChg>
        <pc:spChg chg="mod">
          <ac:chgData name="Ullman, Steven - (stevenullman)" userId="be92b924-aa4a-443f-acef-15ea6ff5c52a" providerId="ADAL" clId="{53EE1903-5E2C-4FC5-8619-D2461DEA4737}" dt="2022-10-20T17:11:27.159" v="765" actId="14100"/>
          <ac:spMkLst>
            <pc:docMk/>
            <pc:sldMk cId="2485432072" sldId="290"/>
            <ac:spMk id="3" creationId="{77F2A77E-F9BE-9982-236E-BCC4E7C285AC}"/>
          </ac:spMkLst>
        </pc:spChg>
        <pc:picChg chg="add del mod">
          <ac:chgData name="Ullman, Steven - (stevenullman)" userId="be92b924-aa4a-443f-acef-15ea6ff5c52a" providerId="ADAL" clId="{53EE1903-5E2C-4FC5-8619-D2461DEA4737}" dt="2022-10-20T17:11:40.507" v="768" actId="21"/>
          <ac:picMkLst>
            <pc:docMk/>
            <pc:sldMk cId="2485432072" sldId="290"/>
            <ac:picMk id="6" creationId="{F86871EB-CB17-2ACF-96CA-A8414AE7860D}"/>
          </ac:picMkLst>
        </pc:picChg>
      </pc:sldChg>
      <pc:sldChg chg="del">
        <pc:chgData name="Ullman, Steven - (stevenullman)" userId="be92b924-aa4a-443f-acef-15ea6ff5c52a" providerId="ADAL" clId="{53EE1903-5E2C-4FC5-8619-D2461DEA4737}" dt="2022-10-20T16:35:36.322" v="16" actId="47"/>
        <pc:sldMkLst>
          <pc:docMk/>
          <pc:sldMk cId="823435665" sldId="291"/>
        </pc:sldMkLst>
      </pc:sldChg>
      <pc:sldChg chg="addSp delSp modSp new mod">
        <pc:chgData name="Ullman, Steven - (stevenullman)" userId="be92b924-aa4a-443f-acef-15ea6ff5c52a" providerId="ADAL" clId="{53EE1903-5E2C-4FC5-8619-D2461DEA4737}" dt="2022-10-20T19:41:41.236" v="4632" actId="1076"/>
        <pc:sldMkLst>
          <pc:docMk/>
          <pc:sldMk cId="2577009547" sldId="291"/>
        </pc:sldMkLst>
        <pc:spChg chg="mod">
          <ac:chgData name="Ullman, Steven - (stevenullman)" userId="be92b924-aa4a-443f-acef-15ea6ff5c52a" providerId="ADAL" clId="{53EE1903-5E2C-4FC5-8619-D2461DEA4737}" dt="2022-10-20T19:36:00.912" v="4539" actId="1076"/>
          <ac:spMkLst>
            <pc:docMk/>
            <pc:sldMk cId="2577009547" sldId="291"/>
            <ac:spMk id="2" creationId="{87F90A98-93AD-207C-5479-490CBF8F493F}"/>
          </ac:spMkLst>
        </pc:spChg>
        <pc:spChg chg="mod">
          <ac:chgData name="Ullman, Steven - (stevenullman)" userId="be92b924-aa4a-443f-acef-15ea6ff5c52a" providerId="ADAL" clId="{53EE1903-5E2C-4FC5-8619-D2461DEA4737}" dt="2022-10-20T19:39:17.161" v="4579" actId="1076"/>
          <ac:spMkLst>
            <pc:docMk/>
            <pc:sldMk cId="2577009547" sldId="291"/>
            <ac:spMk id="3" creationId="{BC5F1746-68CB-264B-904A-CB52B7FA3287}"/>
          </ac:spMkLst>
        </pc:spChg>
        <pc:spChg chg="mod">
          <ac:chgData name="Ullman, Steven - (stevenullman)" userId="be92b924-aa4a-443f-acef-15ea6ff5c52a" providerId="ADAL" clId="{53EE1903-5E2C-4FC5-8619-D2461DEA4737}" dt="2022-10-20T19:38:12.325" v="4563" actId="14100"/>
          <ac:spMkLst>
            <pc:docMk/>
            <pc:sldMk cId="2577009547" sldId="291"/>
            <ac:spMk id="7" creationId="{630F0FF3-7562-C8D4-92E6-F86DF51F73FD}"/>
          </ac:spMkLst>
        </pc:spChg>
        <pc:spChg chg="add mod">
          <ac:chgData name="Ullman, Steven - (stevenullman)" userId="be92b924-aa4a-443f-acef-15ea6ff5c52a" providerId="ADAL" clId="{53EE1903-5E2C-4FC5-8619-D2461DEA4737}" dt="2022-10-20T19:40:48.474" v="4627" actId="208"/>
          <ac:spMkLst>
            <pc:docMk/>
            <pc:sldMk cId="2577009547" sldId="291"/>
            <ac:spMk id="8" creationId="{31F32F6A-AAA0-D76D-8C96-B35973307370}"/>
          </ac:spMkLst>
        </pc:spChg>
        <pc:spChg chg="add mod">
          <ac:chgData name="Ullman, Steven - (stevenullman)" userId="be92b924-aa4a-443f-acef-15ea6ff5c52a" providerId="ADAL" clId="{53EE1903-5E2C-4FC5-8619-D2461DEA4737}" dt="2022-10-20T19:40:48.474" v="4627" actId="208"/>
          <ac:spMkLst>
            <pc:docMk/>
            <pc:sldMk cId="2577009547" sldId="291"/>
            <ac:spMk id="9" creationId="{63EDF808-14D3-9C62-F88A-C79D9F0F4EDB}"/>
          </ac:spMkLst>
        </pc:spChg>
        <pc:spChg chg="add mod">
          <ac:chgData name="Ullman, Steven - (stevenullman)" userId="be92b924-aa4a-443f-acef-15ea6ff5c52a" providerId="ADAL" clId="{53EE1903-5E2C-4FC5-8619-D2461DEA4737}" dt="2022-10-20T19:41:37.199" v="4631" actId="14100"/>
          <ac:spMkLst>
            <pc:docMk/>
            <pc:sldMk cId="2577009547" sldId="291"/>
            <ac:spMk id="10" creationId="{DBD3923B-58FF-4220-25ED-1B61CC423F01}"/>
          </ac:spMkLst>
        </pc:spChg>
        <pc:spChg chg="add mod">
          <ac:chgData name="Ullman, Steven - (stevenullman)" userId="be92b924-aa4a-443f-acef-15ea6ff5c52a" providerId="ADAL" clId="{53EE1903-5E2C-4FC5-8619-D2461DEA4737}" dt="2022-10-20T19:40:20.016" v="4617" actId="1076"/>
          <ac:spMkLst>
            <pc:docMk/>
            <pc:sldMk cId="2577009547" sldId="291"/>
            <ac:spMk id="11" creationId="{9CB682FD-D659-F2BD-4F65-39127D5F6B29}"/>
          </ac:spMkLst>
        </pc:spChg>
        <pc:spChg chg="add mod">
          <ac:chgData name="Ullman, Steven - (stevenullman)" userId="be92b924-aa4a-443f-acef-15ea6ff5c52a" providerId="ADAL" clId="{53EE1903-5E2C-4FC5-8619-D2461DEA4737}" dt="2022-10-20T19:39:57.654" v="4611" actId="122"/>
          <ac:spMkLst>
            <pc:docMk/>
            <pc:sldMk cId="2577009547" sldId="291"/>
            <ac:spMk id="12" creationId="{22B2AE0D-A528-3500-2511-4F2B611FFC10}"/>
          </ac:spMkLst>
        </pc:spChg>
        <pc:spChg chg="add del">
          <ac:chgData name="Ullman, Steven - (stevenullman)" userId="be92b924-aa4a-443f-acef-15ea6ff5c52a" providerId="ADAL" clId="{53EE1903-5E2C-4FC5-8619-D2461DEA4737}" dt="2022-10-20T19:40:03.294" v="4614" actId="22"/>
          <ac:spMkLst>
            <pc:docMk/>
            <pc:sldMk cId="2577009547" sldId="291"/>
            <ac:spMk id="14" creationId="{E7285D9A-3187-F708-3569-63C9720D946E}"/>
          </ac:spMkLst>
        </pc:spChg>
        <pc:spChg chg="add mod">
          <ac:chgData name="Ullman, Steven - (stevenullman)" userId="be92b924-aa4a-443f-acef-15ea6ff5c52a" providerId="ADAL" clId="{53EE1903-5E2C-4FC5-8619-D2461DEA4737}" dt="2022-10-20T19:40:23.900" v="4625" actId="20577"/>
          <ac:spMkLst>
            <pc:docMk/>
            <pc:sldMk cId="2577009547" sldId="291"/>
            <ac:spMk id="15" creationId="{AACB699A-C3A7-42D9-7A1C-4B912B46360E}"/>
          </ac:spMkLst>
        </pc:spChg>
        <pc:picChg chg="add mod modCrop">
          <ac:chgData name="Ullman, Steven - (stevenullman)" userId="be92b924-aa4a-443f-acef-15ea6ff5c52a" providerId="ADAL" clId="{53EE1903-5E2C-4FC5-8619-D2461DEA4737}" dt="2022-10-20T19:36:02.096" v="4540" actId="1076"/>
          <ac:picMkLst>
            <pc:docMk/>
            <pc:sldMk cId="2577009547" sldId="291"/>
            <ac:picMk id="6" creationId="{84B349B2-3BB2-D3E4-BC01-BE5125FF43C0}"/>
          </ac:picMkLst>
        </pc:picChg>
        <pc:picChg chg="add del mod">
          <ac:chgData name="Ullman, Steven - (stevenullman)" userId="be92b924-aa4a-443f-acef-15ea6ff5c52a" providerId="ADAL" clId="{53EE1903-5E2C-4FC5-8619-D2461DEA4737}" dt="2022-10-20T19:34:32.926" v="4524"/>
          <ac:picMkLst>
            <pc:docMk/>
            <pc:sldMk cId="2577009547" sldId="291"/>
            <ac:picMk id="1026" creationId="{104CB3C9-3B42-F44E-12F3-1E57C43ADA68}"/>
          </ac:picMkLst>
        </pc:picChg>
        <pc:picChg chg="add mod">
          <ac:chgData name="Ullman, Steven - (stevenullman)" userId="be92b924-aa4a-443f-acef-15ea6ff5c52a" providerId="ADAL" clId="{53EE1903-5E2C-4FC5-8619-D2461DEA4737}" dt="2022-10-20T19:36:06.919" v="4541" actId="1076"/>
          <ac:picMkLst>
            <pc:docMk/>
            <pc:sldMk cId="2577009547" sldId="291"/>
            <ac:picMk id="1028" creationId="{F7E29A55-B617-44D3-4983-EE31E670D432}"/>
          </ac:picMkLst>
        </pc:picChg>
        <pc:picChg chg="add mod">
          <ac:chgData name="Ullman, Steven - (stevenullman)" userId="be92b924-aa4a-443f-acef-15ea6ff5c52a" providerId="ADAL" clId="{53EE1903-5E2C-4FC5-8619-D2461DEA4737}" dt="2022-10-20T19:41:41.236" v="4632" actId="1076"/>
          <ac:picMkLst>
            <pc:docMk/>
            <pc:sldMk cId="2577009547" sldId="291"/>
            <ac:picMk id="1030" creationId="{70B84806-6DC6-92E3-E043-C0BAD160F0AB}"/>
          </ac:picMkLst>
        </pc:picChg>
      </pc:sldChg>
      <pc:sldChg chg="addSp delSp modSp add mod">
        <pc:chgData name="Ullman, Steven - (stevenullman)" userId="be92b924-aa4a-443f-acef-15ea6ff5c52a" providerId="ADAL" clId="{53EE1903-5E2C-4FC5-8619-D2461DEA4737}" dt="2022-10-20T19:16:13.614" v="4013" actId="20577"/>
        <pc:sldMkLst>
          <pc:docMk/>
          <pc:sldMk cId="224479660" sldId="292"/>
        </pc:sldMkLst>
        <pc:spChg chg="mod">
          <ac:chgData name="Ullman, Steven - (stevenullman)" userId="be92b924-aa4a-443f-acef-15ea6ff5c52a" providerId="ADAL" clId="{53EE1903-5E2C-4FC5-8619-D2461DEA4737}" dt="2022-10-20T19:16:13.614" v="4013" actId="20577"/>
          <ac:spMkLst>
            <pc:docMk/>
            <pc:sldMk cId="224479660" sldId="292"/>
            <ac:spMk id="3" creationId="{DAF95947-3AC2-C2E7-676B-11F2D6805CED}"/>
          </ac:spMkLst>
        </pc:spChg>
        <pc:spChg chg="mod">
          <ac:chgData name="Ullman, Steven - (stevenullman)" userId="be92b924-aa4a-443f-acef-15ea6ff5c52a" providerId="ADAL" clId="{53EE1903-5E2C-4FC5-8619-D2461DEA4737}" dt="2022-10-20T18:13:23.678" v="2617" actId="1076"/>
          <ac:spMkLst>
            <pc:docMk/>
            <pc:sldMk cId="224479660" sldId="292"/>
            <ac:spMk id="5" creationId="{CED5F1E6-4E3B-593A-9EC4-E55B1E2B54F4}"/>
          </ac:spMkLst>
        </pc:spChg>
        <pc:spChg chg="mod">
          <ac:chgData name="Ullman, Steven - (stevenullman)" userId="be92b924-aa4a-443f-acef-15ea6ff5c52a" providerId="ADAL" clId="{53EE1903-5E2C-4FC5-8619-D2461DEA4737}" dt="2022-10-20T18:13:23.678" v="2617" actId="1076"/>
          <ac:spMkLst>
            <pc:docMk/>
            <pc:sldMk cId="224479660" sldId="292"/>
            <ac:spMk id="6" creationId="{E7F180FF-9198-BC80-1B0F-909F5F5850D5}"/>
          </ac:spMkLst>
        </pc:spChg>
        <pc:spChg chg="mod">
          <ac:chgData name="Ullman, Steven - (stevenullman)" userId="be92b924-aa4a-443f-acef-15ea6ff5c52a" providerId="ADAL" clId="{53EE1903-5E2C-4FC5-8619-D2461DEA4737}" dt="2022-10-20T18:13:23.678" v="2617" actId="1076"/>
          <ac:spMkLst>
            <pc:docMk/>
            <pc:sldMk cId="224479660" sldId="292"/>
            <ac:spMk id="7" creationId="{369E57D0-59C4-6ACB-AD21-03CE03C7F4AA}"/>
          </ac:spMkLst>
        </pc:spChg>
        <pc:spChg chg="mod">
          <ac:chgData name="Ullman, Steven - (stevenullman)" userId="be92b924-aa4a-443f-acef-15ea6ff5c52a" providerId="ADAL" clId="{53EE1903-5E2C-4FC5-8619-D2461DEA4737}" dt="2022-10-20T18:13:23.678" v="2617" actId="1076"/>
          <ac:spMkLst>
            <pc:docMk/>
            <pc:sldMk cId="224479660" sldId="292"/>
            <ac:spMk id="8" creationId="{A9AFDBF6-EAC0-EECF-2638-A21E2429AF5A}"/>
          </ac:spMkLst>
        </pc:spChg>
        <pc:spChg chg="mod">
          <ac:chgData name="Ullman, Steven - (stevenullman)" userId="be92b924-aa4a-443f-acef-15ea6ff5c52a" providerId="ADAL" clId="{53EE1903-5E2C-4FC5-8619-D2461DEA4737}" dt="2022-10-20T18:13:23.678" v="2617" actId="1076"/>
          <ac:spMkLst>
            <pc:docMk/>
            <pc:sldMk cId="224479660" sldId="292"/>
            <ac:spMk id="9" creationId="{B4E1A285-2AB1-80CD-715E-71285F5AE00A}"/>
          </ac:spMkLst>
        </pc:spChg>
        <pc:spChg chg="add mod">
          <ac:chgData name="Ullman, Steven - (stevenullman)" userId="be92b924-aa4a-443f-acef-15ea6ff5c52a" providerId="ADAL" clId="{53EE1903-5E2C-4FC5-8619-D2461DEA4737}" dt="2022-10-20T18:13:15.347" v="2616" actId="1076"/>
          <ac:spMkLst>
            <pc:docMk/>
            <pc:sldMk cId="224479660" sldId="292"/>
            <ac:spMk id="10" creationId="{83C30D19-674D-E7BA-8E68-30A641EE34AC}"/>
          </ac:spMkLst>
        </pc:spChg>
        <pc:spChg chg="add mod">
          <ac:chgData name="Ullman, Steven - (stevenullman)" userId="be92b924-aa4a-443f-acef-15ea6ff5c52a" providerId="ADAL" clId="{53EE1903-5E2C-4FC5-8619-D2461DEA4737}" dt="2022-10-20T18:13:15.347" v="2616" actId="1076"/>
          <ac:spMkLst>
            <pc:docMk/>
            <pc:sldMk cId="224479660" sldId="292"/>
            <ac:spMk id="12" creationId="{9E1ACF6A-4974-705A-9F12-B96F55AA52BD}"/>
          </ac:spMkLst>
        </pc:spChg>
        <pc:spChg chg="add mod">
          <ac:chgData name="Ullman, Steven - (stevenullman)" userId="be92b924-aa4a-443f-acef-15ea6ff5c52a" providerId="ADAL" clId="{53EE1903-5E2C-4FC5-8619-D2461DEA4737}" dt="2022-10-20T18:13:15.347" v="2616" actId="1076"/>
          <ac:spMkLst>
            <pc:docMk/>
            <pc:sldMk cId="224479660" sldId="292"/>
            <ac:spMk id="13" creationId="{BB6686C3-0970-1EE3-7DBC-51D23B26EB36}"/>
          </ac:spMkLst>
        </pc:spChg>
        <pc:spChg chg="add mod">
          <ac:chgData name="Ullman, Steven - (stevenullman)" userId="be92b924-aa4a-443f-acef-15ea6ff5c52a" providerId="ADAL" clId="{53EE1903-5E2C-4FC5-8619-D2461DEA4737}" dt="2022-10-20T18:13:15.347" v="2616" actId="1076"/>
          <ac:spMkLst>
            <pc:docMk/>
            <pc:sldMk cId="224479660" sldId="292"/>
            <ac:spMk id="14" creationId="{5525BCE5-936D-EEFC-5DD3-6D8D01325284}"/>
          </ac:spMkLst>
        </pc:spChg>
        <pc:spChg chg="add mod">
          <ac:chgData name="Ullman, Steven - (stevenullman)" userId="be92b924-aa4a-443f-acef-15ea6ff5c52a" providerId="ADAL" clId="{53EE1903-5E2C-4FC5-8619-D2461DEA4737}" dt="2022-10-20T18:13:15.347" v="2616" actId="1076"/>
          <ac:spMkLst>
            <pc:docMk/>
            <pc:sldMk cId="224479660" sldId="292"/>
            <ac:spMk id="15" creationId="{85679B70-FB71-C2B7-B6AD-7EB7B83B531E}"/>
          </ac:spMkLst>
        </pc:spChg>
        <pc:spChg chg="add mod">
          <ac:chgData name="Ullman, Steven - (stevenullman)" userId="be92b924-aa4a-443f-acef-15ea6ff5c52a" providerId="ADAL" clId="{53EE1903-5E2C-4FC5-8619-D2461DEA4737}" dt="2022-10-20T19:01:09.801" v="3436" actId="20577"/>
          <ac:spMkLst>
            <pc:docMk/>
            <pc:sldMk cId="224479660" sldId="292"/>
            <ac:spMk id="29" creationId="{72297E7A-6573-BB09-0CEB-69701FF5280F}"/>
          </ac:spMkLst>
        </pc:spChg>
        <pc:spChg chg="mod">
          <ac:chgData name="Ullman, Steven - (stevenullman)" userId="be92b924-aa4a-443f-acef-15ea6ff5c52a" providerId="ADAL" clId="{53EE1903-5E2C-4FC5-8619-D2461DEA4737}" dt="2022-10-20T19:01:07.517" v="3435" actId="20577"/>
          <ac:spMkLst>
            <pc:docMk/>
            <pc:sldMk cId="224479660" sldId="292"/>
            <ac:spMk id="38" creationId="{C74DCB5C-EBB2-63B6-CFAD-66BA23ADA714}"/>
          </ac:spMkLst>
        </pc:spChg>
        <pc:spChg chg="del">
          <ac:chgData name="Ullman, Steven - (stevenullman)" userId="be92b924-aa4a-443f-acef-15ea6ff5c52a" providerId="ADAL" clId="{53EE1903-5E2C-4FC5-8619-D2461DEA4737}" dt="2022-10-20T17:59:29.004" v="2286" actId="478"/>
          <ac:spMkLst>
            <pc:docMk/>
            <pc:sldMk cId="224479660" sldId="292"/>
            <ac:spMk id="39" creationId="{DCAA2CA6-EDC5-745B-C085-D7FAA23BC62D}"/>
          </ac:spMkLst>
        </pc:spChg>
        <pc:spChg chg="del">
          <ac:chgData name="Ullman, Steven - (stevenullman)" userId="be92b924-aa4a-443f-acef-15ea6ff5c52a" providerId="ADAL" clId="{53EE1903-5E2C-4FC5-8619-D2461DEA4737}" dt="2022-10-20T17:59:27.513" v="2285" actId="478"/>
          <ac:spMkLst>
            <pc:docMk/>
            <pc:sldMk cId="224479660" sldId="292"/>
            <ac:spMk id="40" creationId="{461A54D4-40AA-8C50-6596-F168055FBE90}"/>
          </ac:spMkLst>
        </pc:spChg>
        <pc:cxnChg chg="mod">
          <ac:chgData name="Ullman, Steven - (stevenullman)" userId="be92b924-aa4a-443f-acef-15ea6ff5c52a" providerId="ADAL" clId="{53EE1903-5E2C-4FC5-8619-D2461DEA4737}" dt="2022-10-20T18:13:23.678" v="2617" actId="1076"/>
          <ac:cxnSpMkLst>
            <pc:docMk/>
            <pc:sldMk cId="224479660" sldId="292"/>
            <ac:cxnSpMk id="11" creationId="{4748FF05-7E51-FFCB-BC22-F5558EDA7FA8}"/>
          </ac:cxnSpMkLst>
        </pc:cxnChg>
        <pc:cxnChg chg="add mod">
          <ac:chgData name="Ullman, Steven - (stevenullman)" userId="be92b924-aa4a-443f-acef-15ea6ff5c52a" providerId="ADAL" clId="{53EE1903-5E2C-4FC5-8619-D2461DEA4737}" dt="2022-10-20T18:15:22.998" v="2635" actId="208"/>
          <ac:cxnSpMkLst>
            <pc:docMk/>
            <pc:sldMk cId="224479660" sldId="292"/>
            <ac:cxnSpMk id="16" creationId="{3BB6ECAA-8441-C934-F045-9729C4758158}"/>
          </ac:cxnSpMkLst>
        </pc:cxnChg>
        <pc:cxnChg chg="add mod">
          <ac:chgData name="Ullman, Steven - (stevenullman)" userId="be92b924-aa4a-443f-acef-15ea6ff5c52a" providerId="ADAL" clId="{53EE1903-5E2C-4FC5-8619-D2461DEA4737}" dt="2022-10-20T18:15:22.998" v="2635" actId="208"/>
          <ac:cxnSpMkLst>
            <pc:docMk/>
            <pc:sldMk cId="224479660" sldId="292"/>
            <ac:cxnSpMk id="17" creationId="{6DF1EECF-5015-EDC6-537D-113119C1B72A}"/>
          </ac:cxnSpMkLst>
        </pc:cxnChg>
        <pc:cxnChg chg="add mod">
          <ac:chgData name="Ullman, Steven - (stevenullman)" userId="be92b924-aa4a-443f-acef-15ea6ff5c52a" providerId="ADAL" clId="{53EE1903-5E2C-4FC5-8619-D2461DEA4737}" dt="2022-10-20T18:15:22.998" v="2635" actId="208"/>
          <ac:cxnSpMkLst>
            <pc:docMk/>
            <pc:sldMk cId="224479660" sldId="292"/>
            <ac:cxnSpMk id="18" creationId="{1E2A22F0-8068-F8E6-AC7E-E3CFDC2CC811}"/>
          </ac:cxnSpMkLst>
        </pc:cxnChg>
        <pc:cxnChg chg="mod">
          <ac:chgData name="Ullman, Steven - (stevenullman)" userId="be92b924-aa4a-443f-acef-15ea6ff5c52a" providerId="ADAL" clId="{53EE1903-5E2C-4FC5-8619-D2461DEA4737}" dt="2022-10-20T18:13:23.678" v="2617" actId="1076"/>
          <ac:cxnSpMkLst>
            <pc:docMk/>
            <pc:sldMk cId="224479660" sldId="292"/>
            <ac:cxnSpMk id="19" creationId="{73288F17-E529-861F-29B2-85863B3FB9E9}"/>
          </ac:cxnSpMkLst>
        </pc:cxnChg>
        <pc:cxnChg chg="add mod">
          <ac:chgData name="Ullman, Steven - (stevenullman)" userId="be92b924-aa4a-443f-acef-15ea6ff5c52a" providerId="ADAL" clId="{53EE1903-5E2C-4FC5-8619-D2461DEA4737}" dt="2022-10-20T18:15:22.998" v="2635" actId="208"/>
          <ac:cxnSpMkLst>
            <pc:docMk/>
            <pc:sldMk cId="224479660" sldId="292"/>
            <ac:cxnSpMk id="20" creationId="{120E9A26-199C-7E19-E522-5DEA20CE7CF8}"/>
          </ac:cxnSpMkLst>
        </pc:cxnChg>
        <pc:cxnChg chg="mod">
          <ac:chgData name="Ullman, Steven - (stevenullman)" userId="be92b924-aa4a-443f-acef-15ea6ff5c52a" providerId="ADAL" clId="{53EE1903-5E2C-4FC5-8619-D2461DEA4737}" dt="2022-10-20T18:13:23.678" v="2617" actId="1076"/>
          <ac:cxnSpMkLst>
            <pc:docMk/>
            <pc:sldMk cId="224479660" sldId="292"/>
            <ac:cxnSpMk id="21" creationId="{C7DCCFC6-399E-0374-247E-B92711F28B11}"/>
          </ac:cxnSpMkLst>
        </pc:cxnChg>
        <pc:cxnChg chg="add mod">
          <ac:chgData name="Ullman, Steven - (stevenullman)" userId="be92b924-aa4a-443f-acef-15ea6ff5c52a" providerId="ADAL" clId="{53EE1903-5E2C-4FC5-8619-D2461DEA4737}" dt="2022-10-20T18:15:22.998" v="2635" actId="208"/>
          <ac:cxnSpMkLst>
            <pc:docMk/>
            <pc:sldMk cId="224479660" sldId="292"/>
            <ac:cxnSpMk id="22" creationId="{00DD9554-FC9D-CEBD-357E-DCE8B76E1EAB}"/>
          </ac:cxnSpMkLst>
        </pc:cxnChg>
        <pc:cxnChg chg="mod">
          <ac:chgData name="Ullman, Steven - (stevenullman)" userId="be92b924-aa4a-443f-acef-15ea6ff5c52a" providerId="ADAL" clId="{53EE1903-5E2C-4FC5-8619-D2461DEA4737}" dt="2022-10-20T18:13:23.678" v="2617" actId="1076"/>
          <ac:cxnSpMkLst>
            <pc:docMk/>
            <pc:sldMk cId="224479660" sldId="292"/>
            <ac:cxnSpMk id="23" creationId="{C8DA31F0-653D-FF18-AC00-CB48547102F9}"/>
          </ac:cxnSpMkLst>
        </pc:cxnChg>
        <pc:cxnChg chg="add mod">
          <ac:chgData name="Ullman, Steven - (stevenullman)" userId="be92b924-aa4a-443f-acef-15ea6ff5c52a" providerId="ADAL" clId="{53EE1903-5E2C-4FC5-8619-D2461DEA4737}" dt="2022-10-20T18:15:22.998" v="2635" actId="208"/>
          <ac:cxnSpMkLst>
            <pc:docMk/>
            <pc:sldMk cId="224479660" sldId="292"/>
            <ac:cxnSpMk id="24" creationId="{0F50B1B6-853D-CCBD-4920-193EE99645A5}"/>
          </ac:cxnSpMkLst>
        </pc:cxnChg>
        <pc:cxnChg chg="mod">
          <ac:chgData name="Ullman, Steven - (stevenullman)" userId="be92b924-aa4a-443f-acef-15ea6ff5c52a" providerId="ADAL" clId="{53EE1903-5E2C-4FC5-8619-D2461DEA4737}" dt="2022-10-20T18:13:23.678" v="2617" actId="1076"/>
          <ac:cxnSpMkLst>
            <pc:docMk/>
            <pc:sldMk cId="224479660" sldId="292"/>
            <ac:cxnSpMk id="25" creationId="{83B3001C-85C1-5024-D481-D1B0BCC2F0BA}"/>
          </ac:cxnSpMkLst>
        </pc:cxnChg>
        <pc:cxnChg chg="add mod">
          <ac:chgData name="Ullman, Steven - (stevenullman)" userId="be92b924-aa4a-443f-acef-15ea6ff5c52a" providerId="ADAL" clId="{53EE1903-5E2C-4FC5-8619-D2461DEA4737}" dt="2022-10-20T18:13:46.373" v="2622" actId="1076"/>
          <ac:cxnSpMkLst>
            <pc:docMk/>
            <pc:sldMk cId="224479660" sldId="292"/>
            <ac:cxnSpMk id="26" creationId="{D5366BAF-162B-6E36-AE87-3AA99B7BF22D}"/>
          </ac:cxnSpMkLst>
        </pc:cxnChg>
        <pc:cxnChg chg="mod">
          <ac:chgData name="Ullman, Steven - (stevenullman)" userId="be92b924-aa4a-443f-acef-15ea6ff5c52a" providerId="ADAL" clId="{53EE1903-5E2C-4FC5-8619-D2461DEA4737}" dt="2022-10-20T18:13:23.678" v="2617" actId="1076"/>
          <ac:cxnSpMkLst>
            <pc:docMk/>
            <pc:sldMk cId="224479660" sldId="292"/>
            <ac:cxnSpMk id="27" creationId="{624CC2B3-6C88-1CC4-7932-19C218855366}"/>
          </ac:cxnSpMkLst>
        </pc:cxnChg>
      </pc:sldChg>
      <pc:sldChg chg="del">
        <pc:chgData name="Ullman, Steven - (stevenullman)" userId="be92b924-aa4a-443f-acef-15ea6ff5c52a" providerId="ADAL" clId="{53EE1903-5E2C-4FC5-8619-D2461DEA4737}" dt="2022-10-20T16:35:36.059" v="15" actId="47"/>
        <pc:sldMkLst>
          <pc:docMk/>
          <pc:sldMk cId="1741606170" sldId="292"/>
        </pc:sldMkLst>
      </pc:sldChg>
      <pc:sldChg chg="new del">
        <pc:chgData name="Ullman, Steven - (stevenullman)" userId="be92b924-aa4a-443f-acef-15ea6ff5c52a" providerId="ADAL" clId="{53EE1903-5E2C-4FC5-8619-D2461DEA4737}" dt="2022-10-21T05:57:13.299" v="4665" actId="47"/>
        <pc:sldMkLst>
          <pc:docMk/>
          <pc:sldMk cId="4283707348" sldId="293"/>
        </pc:sldMkLst>
      </pc:sldChg>
      <pc:sldMasterChg chg="modSp">
        <pc:chgData name="Ullman, Steven - (stevenullman)" userId="be92b924-aa4a-443f-acef-15ea6ff5c52a" providerId="ADAL" clId="{53EE1903-5E2C-4FC5-8619-D2461DEA4737}" dt="2022-10-20T17:53:12.859" v="2159" actId="113"/>
        <pc:sldMasterMkLst>
          <pc:docMk/>
          <pc:sldMasterMk cId="4150027617" sldId="2147483648"/>
        </pc:sldMasterMkLst>
        <pc:spChg chg="mod">
          <ac:chgData name="Ullman, Steven - (stevenullman)" userId="be92b924-aa4a-443f-acef-15ea6ff5c52a" providerId="ADAL" clId="{53EE1903-5E2C-4FC5-8619-D2461DEA4737}" dt="2022-10-20T17:53:12.859" v="2159" actId="113"/>
          <ac:spMkLst>
            <pc:docMk/>
            <pc:sldMasterMk cId="4150027617" sldId="2147483648"/>
            <ac:spMk id="2" creationId="{35D46677-A55E-2657-99E2-A7A1D89208B5}"/>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43B02-4F19-44FF-AD22-0259F53BE9E4}" type="datetimeFigureOut">
              <a:rPr lang="en-US" smtClean="0"/>
              <a:t>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B68C5-7ECD-4F8C-A425-988D89670444}" type="slidenum">
              <a:rPr lang="en-US" smtClean="0"/>
              <a:t>‹#›</a:t>
            </a:fld>
            <a:endParaRPr lang="en-US"/>
          </a:p>
        </p:txBody>
      </p:sp>
    </p:spTree>
    <p:extLst>
      <p:ext uri="{BB962C8B-B14F-4D97-AF65-F5344CB8AC3E}">
        <p14:creationId xmlns:p14="http://schemas.microsoft.com/office/powerpoint/2010/main" val="1337249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spcBef>
                <a:spcPts val="0"/>
              </a:spcBef>
              <a:spcAft>
                <a:spcPts val="0"/>
              </a:spcAft>
              <a:buFont typeface="Arial" panose="020B0604020202020204" pitchFamily="34" charset="0"/>
              <a:buNone/>
            </a:pPr>
            <a:endParaRPr lang="en-US" sz="2400" kern="100" dirty="0">
              <a:effectLst/>
              <a:latin typeface="Arial Narrow" panose="020B0606020202030204" pitchFamily="34"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0BA7D5B-CF3D-4B70-A785-3ECB499524F7}" type="slidenum">
              <a:rPr lang="en-US" smtClean="0"/>
              <a:t>37</a:t>
            </a:fld>
            <a:endParaRPr lang="en-US"/>
          </a:p>
        </p:txBody>
      </p:sp>
    </p:spTree>
    <p:extLst>
      <p:ext uri="{BB962C8B-B14F-4D97-AF65-F5344CB8AC3E}">
        <p14:creationId xmlns:p14="http://schemas.microsoft.com/office/powerpoint/2010/main" val="1272835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Scaled dot-product attention is only capturing the correlated feature dimensions </a:t>
            </a:r>
            <a:r>
              <a:rPr lang="en-US" dirty="0">
                <a:sym typeface="Wingdings" panose="05000000000000000000" pitchFamily="2" charset="2"/>
              </a:rPr>
              <a:t> inner product is computed with other feature dimensions to get a correlation matrix, </a:t>
            </a:r>
            <a:r>
              <a:rPr lang="en-US" dirty="0" err="1">
                <a:sym typeface="Wingdings" panose="05000000000000000000" pitchFamily="2" charset="2"/>
              </a:rPr>
              <a:t>softmax</a:t>
            </a:r>
            <a:r>
              <a:rPr lang="en-US" dirty="0">
                <a:sym typeface="Wingdings" panose="05000000000000000000" pitchFamily="2" charset="2"/>
              </a:rPr>
              <a:t> normalizes the correlation matrix into weights</a:t>
            </a:r>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49</a:t>
            </a:fld>
            <a:endParaRPr lang="en-US"/>
          </a:p>
        </p:txBody>
      </p:sp>
    </p:spTree>
    <p:extLst>
      <p:ext uri="{BB962C8B-B14F-4D97-AF65-F5344CB8AC3E}">
        <p14:creationId xmlns:p14="http://schemas.microsoft.com/office/powerpoint/2010/main" val="131555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52</a:t>
            </a:fld>
            <a:endParaRPr lang="en-US"/>
          </a:p>
        </p:txBody>
      </p:sp>
    </p:spTree>
    <p:extLst>
      <p:ext uri="{BB962C8B-B14F-4D97-AF65-F5344CB8AC3E}">
        <p14:creationId xmlns:p14="http://schemas.microsoft.com/office/powerpoint/2010/main" val="2038443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53</a:t>
            </a:fld>
            <a:endParaRPr lang="en-US"/>
          </a:p>
        </p:txBody>
      </p:sp>
    </p:spTree>
    <p:extLst>
      <p:ext uri="{BB962C8B-B14F-4D97-AF65-F5344CB8AC3E}">
        <p14:creationId xmlns:p14="http://schemas.microsoft.com/office/powerpoint/2010/main" val="33826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1" dirty="0"/>
          </a:p>
        </p:txBody>
      </p:sp>
      <p:sp>
        <p:nvSpPr>
          <p:cNvPr id="4" name="灯片编号占位符 3"/>
          <p:cNvSpPr>
            <a:spLocks noGrp="1"/>
          </p:cNvSpPr>
          <p:nvPr>
            <p:ph type="sldNum" sz="quarter" idx="5"/>
          </p:nvPr>
        </p:nvSpPr>
        <p:spPr/>
        <p:txBody>
          <a:bodyPr/>
          <a:lstStyle/>
          <a:p>
            <a:fld id="{50BA7D5B-CF3D-4B70-A785-3ECB499524F7}" type="slidenum">
              <a:rPr lang="en-US" smtClean="0"/>
              <a:t>38</a:t>
            </a:fld>
            <a:endParaRPr lang="en-US"/>
          </a:p>
        </p:txBody>
      </p:sp>
    </p:spTree>
    <p:extLst>
      <p:ext uri="{BB962C8B-B14F-4D97-AF65-F5344CB8AC3E}">
        <p14:creationId xmlns:p14="http://schemas.microsoft.com/office/powerpoint/2010/main" val="174496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39</a:t>
            </a:fld>
            <a:endParaRPr lang="en-US"/>
          </a:p>
        </p:txBody>
      </p:sp>
    </p:spTree>
    <p:extLst>
      <p:ext uri="{BB962C8B-B14F-4D97-AF65-F5344CB8AC3E}">
        <p14:creationId xmlns:p14="http://schemas.microsoft.com/office/powerpoint/2010/main" val="68680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sz="2800" dirty="0">
                    <a:latin typeface="Arial Narrow" panose="020B0606020202030204" pitchFamily="34" charset="0"/>
                    <a:ea typeface="等线" panose="02010600030101010101" pitchFamily="2" charset="-122"/>
                  </a:rPr>
                  <a:t>The graph guides PII-GCN to </a:t>
                </a:r>
                <a:r>
                  <a:rPr lang="en-US" sz="2800" dirty="0">
                    <a:latin typeface="Arial Narrow" panose="020B0606020202030204" pitchFamily="34" charset="0"/>
                  </a:rPr>
                  <a:t>propagate the word representations based on syntactic-related words. These words are considered “neighbors” of a word, and their information will be incorporated to form the new representation of this word. </a:t>
                </a:r>
              </a:p>
              <a:p>
                <a:endParaRPr lang="en-US" sz="2800" dirty="0">
                  <a:latin typeface="Arial Narrow" panose="020B0606020202030204" pitchFamily="34" charset="0"/>
                </a:endParaRPr>
              </a:p>
              <a:p>
                <a:r>
                  <a:rPr lang="en-US" sz="2400" dirty="0">
                    <a:effectLst/>
                    <a:latin typeface="Arial Narrow" panose="020B0606020202030204" pitchFamily="34" charset="0"/>
                    <a:ea typeface="等线" panose="02010600030101010101" pitchFamily="2" charset="-122"/>
                  </a:rPr>
                  <a:t>PII-GCN generates nodal representations of each word by </a:t>
                </a:r>
                <a:r>
                  <a:rPr lang="en-US" sz="2400" dirty="0">
                    <a:latin typeface="Arial Narrow" panose="020B0606020202030204" pitchFamily="34" charset="0"/>
                  </a:rPr>
                  <a:t>propagat</a:t>
                </a:r>
                <a:r>
                  <a:rPr lang="en-US" sz="2400" dirty="0">
                    <a:effectLst/>
                    <a:latin typeface="Arial Narrow" panose="020B0606020202030204" pitchFamily="34" charset="0"/>
                    <a:ea typeface="等线" panose="02010600030101010101" pitchFamily="2" charset="-122"/>
                  </a:rPr>
                  <a:t>ing the information from the neighboring nodes, where the neighbors are syntax-related words in the dependency graph. </a:t>
                </a:r>
                <a:r>
                  <a:rPr lang="en-US" sz="2000" dirty="0">
                    <a:latin typeface="Arial Narrow" panose="020B0606020202030204" pitchFamily="34" charset="0"/>
                    <a:ea typeface="等线" panose="02010600030101010101" pitchFamily="2" charset="-122"/>
                  </a:rPr>
                  <a:t>It can integrate word representations (nodal features) and dependency graphs (structural features) into a single embedding to incorporate syntactic </a:t>
                </a:r>
                <a:r>
                  <a:rPr lang="en-US" sz="2000" dirty="0">
                    <a:latin typeface="Arial Narrow" panose="020B0606020202030204" pitchFamily="34" charset="0"/>
                  </a:rPr>
                  <a:t>patterns</a:t>
                </a:r>
                <a:r>
                  <a:rPr lang="en-US" sz="2000" dirty="0">
                    <a:latin typeface="Arial Narrow" panose="020B0606020202030204" pitchFamily="34" charset="0"/>
                    <a:ea typeface="等线" panose="02010600030101010101" pitchFamily="2" charset="-122"/>
                  </a:rPr>
                  <a:t>.</a:t>
                </a:r>
              </a:p>
              <a:p>
                <a:endParaRPr lang="en-US" sz="2600" dirty="0">
                  <a:latin typeface="Arial Narrow" panose="020B0606020202030204" pitchFamily="34" charset="0"/>
                </a:endParaRPr>
              </a:p>
            </p:txBody>
          </p:sp>
        </mc:Choice>
        <mc:Fallback xmlns="">
          <p:sp>
            <p:nvSpPr>
              <p:cNvPr id="3" name="备注占位符 2"/>
              <p:cNvSpPr>
                <a:spLocks noGrp="1"/>
              </p:cNvSpPr>
              <p:nvPr>
                <p:ph type="body" idx="1"/>
              </p:nvPr>
            </p:nvSpPr>
            <p:spPr/>
            <p:txBody>
              <a:bodyPr/>
              <a:lstStyle/>
              <a:p>
                <a:r>
                  <a:rPr lang="en-US" dirty="0"/>
                  <a:t>Red, Blue, Yellow.</a:t>
                </a:r>
              </a:p>
              <a:p>
                <a:endParaRPr lang="en-US" dirty="0"/>
              </a:p>
              <a:p>
                <a:r>
                  <a:rPr lang="en-US" sz="2600" dirty="0">
                    <a:latin typeface="Arial Narrow" panose="020B0606020202030204" pitchFamily="34" charset="0"/>
                    <a:ea typeface="等线" panose="02010600030101010101" pitchFamily="2" charset="-122"/>
                  </a:rPr>
                  <a:t>In the source domain, we propose to leverage GCN to integrate word representations (nodal features) and dependency graphs (structural features) into a single embedding.</a:t>
                </a:r>
              </a:p>
              <a:p>
                <a:pPr lvl="1"/>
                <a:endParaRPr lang="en-US" dirty="0">
                  <a:latin typeface="Arial Narrow" panose="020B0606020202030204" pitchFamily="34" charset="0"/>
                  <a:ea typeface="等线" panose="02010600030101010101" pitchFamily="2" charset="-122"/>
                </a:endParaRPr>
              </a:p>
              <a:p>
                <a:r>
                  <a:rPr lang="en-US" sz="2600" dirty="0">
                    <a:latin typeface="Arial Narrow" panose="020B0606020202030204" pitchFamily="34" charset="0"/>
                  </a:rPr>
                  <a:t>As prior studies, we leverage a transformer layer to learn the word representations. </a:t>
                </a:r>
              </a:p>
              <a:p>
                <a:pPr lvl="1"/>
                <a:r>
                  <a:rPr lang="en-US" sz="2200" dirty="0">
                    <a:latin typeface="Arial Narrow" panose="020B0606020202030204" pitchFamily="34" charset="0"/>
                    <a:ea typeface="等线" panose="02010600030101010101" pitchFamily="2" charset="-122"/>
                  </a:rPr>
                  <a:t>For each input sentence, the word embeddings and character representations are concatenated and fed into the transformer. The character representations are obtained from a character Bi-LSTM model.</a:t>
                </a:r>
              </a:p>
              <a:p>
                <a:pPr lvl="1"/>
                <a:endParaRPr lang="en-US" sz="2000" dirty="0">
                  <a:latin typeface="Arial Narrow" panose="020B0606020202030204" pitchFamily="34" charset="0"/>
                </a:endParaRPr>
              </a:p>
              <a:p>
                <a:r>
                  <a:rPr lang="en-US" sz="2600" dirty="0">
                    <a:latin typeface="Arial Narrow" panose="020B0606020202030204" pitchFamily="34" charset="0"/>
                    <a:ea typeface="等线" panose="02010600030101010101" pitchFamily="2" charset="-122"/>
                  </a:rPr>
                  <a:t>For each </a:t>
                </a:r>
                <a:r>
                  <a:rPr lang="en-US" sz="2600" dirty="0">
                    <a:latin typeface="Arial Narrow" panose="020B0606020202030204" pitchFamily="34" charset="0"/>
                  </a:rPr>
                  <a:t>input sentence, </a:t>
                </a:r>
                <a:r>
                  <a:rPr lang="en-US" sz="2600" dirty="0">
                    <a:latin typeface="Arial Narrow" panose="020B0606020202030204" pitchFamily="34" charset="0"/>
                    <a:ea typeface="等线" panose="02010600030101010101" pitchFamily="2" charset="-122"/>
                  </a:rPr>
                  <a:t>we obtain the adjacent matrix of a </a:t>
                </a:r>
                <a:r>
                  <a:rPr lang="en-US" sz="2600" dirty="0">
                    <a:latin typeface="Arial Narrow" panose="020B0606020202030204" pitchFamily="34" charset="0"/>
                  </a:rPr>
                  <a:t>dependency graph as </a:t>
                </a:r>
                <a:r>
                  <a:rPr lang="en-US" sz="2600" dirty="0">
                    <a:latin typeface="Arial Narrow" panose="020B0606020202030204" pitchFamily="34" charset="0"/>
                    <a:ea typeface="等线" panose="02010600030101010101" pitchFamily="2" charset="-122"/>
                  </a:rPr>
                  <a:t>structural features.</a:t>
                </a:r>
              </a:p>
              <a:p>
                <a:pPr lvl="1"/>
                <a:r>
                  <a:rPr lang="en-US" sz="2200" b="1" dirty="0">
                    <a:latin typeface="Arial Narrow" panose="020B0606020202030204" pitchFamily="34" charset="0"/>
                  </a:rPr>
                  <a:t>Nodes</a:t>
                </a:r>
                <a:r>
                  <a:rPr lang="en-US" sz="2200" dirty="0">
                    <a:latin typeface="Arial Narrow" panose="020B0606020202030204" pitchFamily="34" charset="0"/>
                  </a:rPr>
                  <a:t>: words in the sentence; </a:t>
                </a:r>
                <a:r>
                  <a:rPr lang="en-US" sz="2200" b="1" dirty="0">
                    <a:latin typeface="Arial Narrow" panose="020B0606020202030204" pitchFamily="34" charset="0"/>
                  </a:rPr>
                  <a:t>Edges</a:t>
                </a:r>
                <a:r>
                  <a:rPr lang="en-US" sz="2200" dirty="0">
                    <a:latin typeface="Arial Narrow" panose="020B0606020202030204" pitchFamily="34" charset="0"/>
                  </a:rPr>
                  <a:t>: the dependency relation between </a:t>
                </a:r>
                <a:r>
                  <a:rPr lang="en-US" sz="2200" b="0" i="0" dirty="0">
                    <a:latin typeface="Cambria Math" panose="02040503050406030204" pitchFamily="18" charset="0"/>
                  </a:rPr>
                  <a:t>𝑤_𝑖</a:t>
                </a:r>
                <a:r>
                  <a:rPr lang="en-US" sz="2200" dirty="0">
                    <a:latin typeface="Arial Narrow" panose="020B0606020202030204" pitchFamily="34" charset="0"/>
                  </a:rPr>
                  <a:t> and </a:t>
                </a:r>
                <a:r>
                  <a:rPr lang="en-US" sz="2200" i="0" dirty="0">
                    <a:latin typeface="Cambria Math" panose="02040503050406030204" pitchFamily="18" charset="0"/>
                  </a:rPr>
                  <a:t>𝑤_</a:t>
                </a:r>
                <a:r>
                  <a:rPr lang="en-US" sz="2200" b="0" i="0" dirty="0">
                    <a:latin typeface="Cambria Math" panose="02040503050406030204" pitchFamily="18" charset="0"/>
                  </a:rPr>
                  <a:t>𝑗</a:t>
                </a:r>
                <a:r>
                  <a:rPr lang="en-US" sz="2200" dirty="0">
                    <a:latin typeface="Arial Narrow" panose="020B0606020202030204" pitchFamily="34" charset="0"/>
                  </a:rPr>
                  <a:t>, if exits.</a:t>
                </a:r>
              </a:p>
              <a:p>
                <a:pPr lvl="1"/>
                <a:r>
                  <a:rPr lang="en-US" sz="2200" dirty="0">
                    <a:latin typeface="Arial Narrow" panose="020B0606020202030204" pitchFamily="34" charset="0"/>
                  </a:rPr>
                  <a:t>The graphs are generated by tools such as </a:t>
                </a:r>
                <a:r>
                  <a:rPr lang="en-US" sz="2200" dirty="0" err="1">
                    <a:latin typeface="Arial Narrow" panose="020B0606020202030204" pitchFamily="34" charset="0"/>
                  </a:rPr>
                  <a:t>spaCy</a:t>
                </a:r>
                <a:r>
                  <a:rPr lang="en-US" sz="2200" dirty="0">
                    <a:latin typeface="Arial Narrow" panose="020B0606020202030204" pitchFamily="34" charset="0"/>
                  </a:rPr>
                  <a:t> and Stanford </a:t>
                </a:r>
                <a:r>
                  <a:rPr lang="en-US" sz="2200" dirty="0" err="1">
                    <a:latin typeface="Arial Narrow" panose="020B0606020202030204" pitchFamily="34" charset="0"/>
                  </a:rPr>
                  <a:t>CoreNLP</a:t>
                </a:r>
                <a:r>
                  <a:rPr lang="en-US" sz="2200" dirty="0">
                    <a:latin typeface="Arial Narrow" panose="020B0606020202030204" pitchFamily="34" charset="0"/>
                  </a:rPr>
                  <a:t> (</a:t>
                </a:r>
                <a:r>
                  <a:rPr lang="en-US" sz="2200" b="0" i="0" dirty="0">
                    <a:solidFill>
                      <a:srgbClr val="222222"/>
                    </a:solidFill>
                    <a:effectLst/>
                    <a:latin typeface="Arial Narrow" panose="020B0606020202030204" pitchFamily="34" charset="0"/>
                  </a:rPr>
                  <a:t>Manning et al., 2014)</a:t>
                </a:r>
                <a:r>
                  <a:rPr lang="en-US" sz="2200" dirty="0">
                    <a:latin typeface="Arial Narrow" panose="020B0606020202030204" pitchFamily="34" charset="0"/>
                  </a:rPr>
                  <a:t>.</a:t>
                </a:r>
              </a:p>
              <a:p>
                <a:pPr lvl="1"/>
                <a:endParaRPr lang="en-US" dirty="0">
                  <a:latin typeface="Arial Narrow" panose="020B0606020202030204" pitchFamily="34" charset="0"/>
                </a:endParaRPr>
              </a:p>
              <a:p>
                <a:r>
                  <a:rPr lang="en-US" sz="2600" dirty="0">
                    <a:latin typeface="Arial Narrow" panose="020B0606020202030204" pitchFamily="34" charset="0"/>
                  </a:rPr>
                  <a:t>Finally, t</a:t>
                </a:r>
                <a:r>
                  <a:rPr lang="en-US" sz="2600" b="0" i="0" dirty="0">
                    <a:effectLst/>
                    <a:latin typeface="Arial Narrow" panose="020B0606020202030204" pitchFamily="34" charset="0"/>
                  </a:rPr>
                  <a:t>he learned layers </a:t>
                </a:r>
                <a:r>
                  <a:rPr lang="en-US" sz="2600" dirty="0">
                    <a:latin typeface="Arial Narrow" panose="020B0606020202030204" pitchFamily="34" charset="0"/>
                  </a:rPr>
                  <a:t>in </a:t>
                </a:r>
                <a:r>
                  <a:rPr lang="en-US" sz="2600" b="0" i="0" dirty="0">
                    <a:effectLst/>
                    <a:latin typeface="Arial Narrow" panose="020B0606020202030204" pitchFamily="34" charset="0"/>
                  </a:rPr>
                  <a:t>the source domain are transferred to target domain for PIIE.</a:t>
                </a:r>
                <a:endParaRPr lang="en-US" sz="2600" dirty="0">
                  <a:latin typeface="Arial Narrow" panose="020B0606020202030204" pitchFamily="34" charset="0"/>
                </a:endParaRPr>
              </a:p>
              <a:p>
                <a:endParaRPr lang="en-US" dirty="0"/>
              </a:p>
            </p:txBody>
          </p:sp>
        </mc:Fallback>
      </mc:AlternateContent>
      <p:sp>
        <p:nvSpPr>
          <p:cNvPr id="4" name="灯片编号占位符 3"/>
          <p:cNvSpPr>
            <a:spLocks noGrp="1"/>
          </p:cNvSpPr>
          <p:nvPr>
            <p:ph type="sldNum" sz="quarter" idx="5"/>
          </p:nvPr>
        </p:nvSpPr>
        <p:spPr/>
        <p:txBody>
          <a:bodyPr/>
          <a:lstStyle/>
          <a:p>
            <a:fld id="{50BA7D5B-CF3D-4B70-A785-3ECB499524F7}" type="slidenum">
              <a:rPr lang="en-US" smtClean="0"/>
              <a:t>40</a:t>
            </a:fld>
            <a:endParaRPr lang="en-US"/>
          </a:p>
        </p:txBody>
      </p:sp>
    </p:spTree>
    <p:extLst>
      <p:ext uri="{BB962C8B-B14F-4D97-AF65-F5344CB8AC3E}">
        <p14:creationId xmlns:p14="http://schemas.microsoft.com/office/powerpoint/2010/main" val="49244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41</a:t>
            </a:fld>
            <a:endParaRPr lang="en-US"/>
          </a:p>
        </p:txBody>
      </p:sp>
    </p:spTree>
    <p:extLst>
      <p:ext uri="{BB962C8B-B14F-4D97-AF65-F5344CB8AC3E}">
        <p14:creationId xmlns:p14="http://schemas.microsoft.com/office/powerpoint/2010/main" val="235760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42</a:t>
            </a:fld>
            <a:endParaRPr lang="en-US"/>
          </a:p>
        </p:txBody>
      </p:sp>
    </p:spTree>
    <p:extLst>
      <p:ext uri="{BB962C8B-B14F-4D97-AF65-F5344CB8AC3E}">
        <p14:creationId xmlns:p14="http://schemas.microsoft.com/office/powerpoint/2010/main" val="408318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43</a:t>
            </a:fld>
            <a:endParaRPr lang="en-US"/>
          </a:p>
        </p:txBody>
      </p:sp>
    </p:spTree>
    <p:extLst>
      <p:ext uri="{BB962C8B-B14F-4D97-AF65-F5344CB8AC3E}">
        <p14:creationId xmlns:p14="http://schemas.microsoft.com/office/powerpoint/2010/main" val="511653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The superior performance of our model can be mainly attributed to three main components: a Transformer-based context encoder, a PII-GCN for learning syntactic patterns, and DTL for knowledge transfer.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Transformer leveraged global context to emphasize words that helped identify PII in social media posts. For example, a user can mention “phone number” at the beginning while leaving the number at the end of a post. In this case, “phone number” is not in the local contexts of the PII (i.e., the number) due to the long distance between them, but Transformer can capture the global contexts and extract the PII.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Compared with Dependency-guided LSTM-CRF that only used sequential dependencies of syntactic patterns, our model leveraged PII-GCN to incorporate the graph structure of syntactic patterns. The sequential dependencies of syntactic patterns only consider directly related words in the syntax, whereas in social media, words directly related to PII can often be written in irregular forms (e.g., bd stands for birthdate). These words also cannot be represented by pre-trained word embeddings, and their syntax-related words are further needed to guide PIIE. Our model with PII-GCN considers all words related to PII in the dependency graph and outperforms prior models in PIIE.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Last but not least, our results suggest that DTL can effectively generalize the global contexts and syntactic patterns learned from publicly available PII data to the social media domain to improve PIIE performance. </a:t>
            </a:r>
            <a:endParaRPr lang="en-US" altLang="zh-CN" sz="1000" dirty="0">
              <a:latin typeface="Arial Narrow" panose="020B0606020202030204" pitchFamily="34" charset="0"/>
            </a:endParaRP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44</a:t>
            </a:fld>
            <a:endParaRPr lang="en-US"/>
          </a:p>
        </p:txBody>
      </p:sp>
    </p:spTree>
    <p:extLst>
      <p:ext uri="{BB962C8B-B14F-4D97-AF65-F5344CB8AC3E}">
        <p14:creationId xmlns:p14="http://schemas.microsoft.com/office/powerpoint/2010/main" val="227708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r>
              <a:rPr lang="en-US" sz="2400" dirty="0"/>
              <a:t>Given the multiple views of VM images within Atmosphere, an </a:t>
            </a:r>
            <a:r>
              <a:rPr lang="en-US" sz="2400" i="1" dirty="0"/>
              <a:t>Alignment-based</a:t>
            </a:r>
            <a:r>
              <a:rPr lang="en-US" sz="2400" dirty="0"/>
              <a:t> approach shows promise as a learning strategy for comparing multiple views.</a:t>
            </a:r>
          </a:p>
          <a:p>
            <a:pPr marL="800100" lvl="1" indent="-342900"/>
            <a:r>
              <a:rPr lang="en-US" sz="2200" dirty="0"/>
              <a:t>We follow an </a:t>
            </a:r>
            <a:r>
              <a:rPr lang="en-US" sz="2200" i="1" dirty="0"/>
              <a:t>Alignment-based</a:t>
            </a:r>
            <a:r>
              <a:rPr lang="en-US" sz="2200" dirty="0"/>
              <a:t> approach since we generate the embeddings separately.</a:t>
            </a:r>
          </a:p>
          <a:p>
            <a:pPr marL="457200" lvl="1" indent="0">
              <a:buNone/>
            </a:pPr>
            <a:endParaRPr lang="en-US" sz="1800" dirty="0"/>
          </a:p>
          <a:p>
            <a:pPr marL="342900" indent="-342900"/>
            <a:r>
              <a:rPr lang="en-US" sz="2400" dirty="0"/>
              <a:t>Alignment methods seek to perform alignment (similarity, distance) between the representations learned from multiple different views.</a:t>
            </a:r>
          </a:p>
          <a:p>
            <a:pPr marL="342900" indent="-342900"/>
            <a:endParaRPr lang="en-US" sz="1800" dirty="0"/>
          </a:p>
          <a:p>
            <a:r>
              <a:rPr lang="en-US" sz="2400" dirty="0"/>
              <a:t>The nature of the extracted image can be represented as both directed and undirected graphs, promoting the use of graph embedding techniques.</a:t>
            </a:r>
          </a:p>
          <a:p>
            <a:endParaRPr lang="en-US" sz="2400" dirty="0"/>
          </a:p>
          <a:p>
            <a:r>
              <a:rPr lang="en-US" sz="2400" dirty="0"/>
              <a:t>Two data views were selected based on attribute properties:</a:t>
            </a:r>
          </a:p>
          <a:p>
            <a:pPr marL="914400" lvl="1" indent="-457200">
              <a:buFont typeface="+mj-lt"/>
              <a:buAutoNum type="arabicPeriod"/>
            </a:pPr>
            <a:r>
              <a:rPr lang="en-US" sz="2200" dirty="0"/>
              <a:t>Applications: Relationships between applications based on dependencies</a:t>
            </a:r>
          </a:p>
          <a:p>
            <a:pPr lvl="2"/>
            <a:r>
              <a:rPr lang="en-US" sz="1900" dirty="0"/>
              <a:t>Let </a:t>
            </a:r>
            <a:r>
              <a:rPr lang="en-US" sz="1900" i="1" dirty="0"/>
              <a:t>A </a:t>
            </a:r>
            <a:r>
              <a:rPr lang="en-US" sz="1900" dirty="0"/>
              <a:t>represent the application and </a:t>
            </a:r>
            <a:r>
              <a:rPr lang="en-US" sz="1900" i="1" dirty="0"/>
              <a:t>D</a:t>
            </a:r>
            <a:r>
              <a:rPr lang="en-US" sz="1900" dirty="0"/>
              <a:t> represent the dependencies</a:t>
            </a:r>
          </a:p>
          <a:p>
            <a:pPr lvl="2"/>
            <a:r>
              <a:rPr lang="en-US" sz="1900" i="1" dirty="0"/>
              <a:t>{A</a:t>
            </a:r>
            <a:r>
              <a:rPr lang="en-US" sz="1900" i="1" baseline="-25000" dirty="0"/>
              <a:t>n</a:t>
            </a:r>
            <a:r>
              <a:rPr lang="en-US" sz="1900" i="1" dirty="0"/>
              <a:t>: D₁, D</a:t>
            </a:r>
            <a:r>
              <a:rPr lang="en-US" sz="1900" i="1" baseline="-25000" dirty="0"/>
              <a:t>2</a:t>
            </a:r>
            <a:r>
              <a:rPr lang="en-US" sz="1900" i="1" dirty="0"/>
              <a:t>, D</a:t>
            </a:r>
            <a:r>
              <a:rPr lang="en-US" sz="1900" i="1" baseline="-25000" dirty="0"/>
              <a:t>3</a:t>
            </a:r>
            <a:r>
              <a:rPr lang="en-US" sz="1900" i="1" dirty="0"/>
              <a:t>,…,</a:t>
            </a:r>
            <a:r>
              <a:rPr lang="en-US" sz="1900" i="1" dirty="0" err="1"/>
              <a:t>D</a:t>
            </a:r>
            <a:r>
              <a:rPr lang="en-US" sz="1900" i="1" baseline="-25000" dirty="0" err="1"/>
              <a:t>n</a:t>
            </a:r>
            <a:r>
              <a:rPr lang="en-US" sz="1900" i="1" dirty="0"/>
              <a:t>}</a:t>
            </a:r>
            <a:endParaRPr lang="en-US" sz="1900" dirty="0"/>
          </a:p>
          <a:p>
            <a:pPr marL="914400" lvl="1" indent="-457200">
              <a:buFont typeface="+mj-lt"/>
              <a:buAutoNum type="arabicPeriod"/>
            </a:pPr>
            <a:r>
              <a:rPr lang="en-US" sz="2200" dirty="0"/>
              <a:t>File Systems:</a:t>
            </a:r>
            <a:r>
              <a:rPr lang="en-US" sz="2200" b="1" dirty="0"/>
              <a:t> </a:t>
            </a:r>
            <a:r>
              <a:rPr lang="en-US" sz="2200" dirty="0"/>
              <a:t>Hierarchical ‘tree’-like structure</a:t>
            </a:r>
          </a:p>
          <a:p>
            <a:pPr lvl="2"/>
            <a:r>
              <a:rPr lang="en-US" sz="1900" i="1" dirty="0"/>
              <a:t>(A</a:t>
            </a:r>
            <a:r>
              <a:rPr lang="en-US" sz="1900" i="1" dirty="0">
                <a:sym typeface="Wingdings" panose="05000000000000000000" pitchFamily="2" charset="2"/>
              </a:rPr>
              <a:t> B), (A  C), (B  D), (C  E) (C  F),…</a:t>
            </a:r>
          </a:p>
          <a:p>
            <a:endParaRPr lang="en-US" dirty="0"/>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Based on the structure of the data, we represent the views as the following graphs:</a:t>
            </a:r>
          </a:p>
          <a:p>
            <a:pPr lvl="1"/>
            <a:r>
              <a:rPr lang="en-US" dirty="0">
                <a:sym typeface="Wingdings" panose="05000000000000000000" pitchFamily="2" charset="2"/>
              </a:rPr>
              <a:t>Applications: Undirected Graph</a:t>
            </a:r>
          </a:p>
          <a:p>
            <a:pPr lvl="2"/>
            <a:r>
              <a:rPr lang="en-US" dirty="0">
                <a:sym typeface="Wingdings" panose="05000000000000000000" pitchFamily="2" charset="2"/>
              </a:rPr>
              <a:t>Captures application-to-application relationships based on similar dependencies</a:t>
            </a:r>
          </a:p>
          <a:p>
            <a:pPr lvl="2"/>
            <a:r>
              <a:rPr lang="en-US" dirty="0"/>
              <a:t>Data structure </a:t>
            </a:r>
            <a:r>
              <a:rPr lang="en-US" dirty="0">
                <a:sym typeface="Wingdings" panose="05000000000000000000" pitchFamily="2" charset="2"/>
              </a:rPr>
              <a:t> graph (undirected, node-attributed)</a:t>
            </a:r>
          </a:p>
          <a:p>
            <a:pPr lvl="3"/>
            <a:r>
              <a:rPr lang="en-US" dirty="0">
                <a:sym typeface="Wingdings" panose="05000000000000000000" pitchFamily="2" charset="2"/>
              </a:rPr>
              <a:t>Node (application) attributes: version number, home page, description, priority, vulnerabilities</a:t>
            </a:r>
          </a:p>
          <a:p>
            <a:pPr lvl="1"/>
            <a:r>
              <a:rPr lang="en-US" dirty="0">
                <a:sym typeface="Wingdings" panose="05000000000000000000" pitchFamily="2" charset="2"/>
              </a:rPr>
              <a:t>File Systems: Directed Acyclic Graph (Tree)</a:t>
            </a:r>
          </a:p>
          <a:p>
            <a:pPr lvl="2"/>
            <a:r>
              <a:rPr lang="en-US" dirty="0">
                <a:sym typeface="Wingdings" panose="05000000000000000000" pitchFamily="2" charset="2"/>
              </a:rPr>
              <a:t>Captures hierarchical relationship between parent and child directories</a:t>
            </a:r>
          </a:p>
          <a:p>
            <a:pPr lvl="2"/>
            <a:r>
              <a:rPr lang="en-US" dirty="0"/>
              <a:t>Data structure </a:t>
            </a:r>
            <a:r>
              <a:rPr lang="en-US" dirty="0">
                <a:sym typeface="Wingdings" panose="05000000000000000000" pitchFamily="2" charset="2"/>
              </a:rPr>
              <a:t> tree (directed/acyclic; node-attributed)</a:t>
            </a:r>
          </a:p>
          <a:p>
            <a:pPr lvl="3"/>
            <a:r>
              <a:rPr lang="en-US" dirty="0">
                <a:sym typeface="Wingdings" panose="05000000000000000000" pitchFamily="2" charset="2"/>
              </a:rPr>
              <a:t>Nodes (type of file system (e.g., </a:t>
            </a:r>
            <a:r>
              <a:rPr lang="en-US" dirty="0" err="1">
                <a:sym typeface="Wingdings" panose="05000000000000000000" pitchFamily="2" charset="2"/>
              </a:rPr>
              <a:t>sysfs</a:t>
            </a:r>
            <a:r>
              <a:rPr lang="en-US" dirty="0">
                <a:sym typeface="Wingdings" panose="05000000000000000000" pitchFamily="2" charset="2"/>
              </a:rPr>
              <a:t>, </a:t>
            </a:r>
            <a:r>
              <a:rPr lang="en-US" dirty="0" err="1">
                <a:sym typeface="Wingdings" panose="05000000000000000000" pitchFamily="2" charset="2"/>
              </a:rPr>
              <a:t>cgroup</a:t>
            </a:r>
            <a:r>
              <a:rPr lang="en-US" dirty="0">
                <a:sym typeface="Wingdings" panose="05000000000000000000" pitchFamily="2" charset="2"/>
              </a:rPr>
              <a:t>, etc.)); attributes: user permissions, % of storage used, name</a:t>
            </a:r>
            <a:endParaRPr lang="en-US" dirty="0"/>
          </a:p>
          <a:p>
            <a:pPr lvl="1"/>
            <a:r>
              <a:rPr lang="en-US" dirty="0"/>
              <a:t>Combined view (representation alignment view)</a:t>
            </a:r>
          </a:p>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48</a:t>
            </a:fld>
            <a:endParaRPr lang="en-US"/>
          </a:p>
        </p:txBody>
      </p:sp>
    </p:spTree>
    <p:extLst>
      <p:ext uri="{BB962C8B-B14F-4D97-AF65-F5344CB8AC3E}">
        <p14:creationId xmlns:p14="http://schemas.microsoft.com/office/powerpoint/2010/main" val="187933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A529-B16F-6FE1-E90A-72C9342D6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6F26F-DAD2-6DEC-9617-BE1A2C9A0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73451-2340-3494-4B5D-782C296769B9}"/>
              </a:ext>
            </a:extLst>
          </p:cNvPr>
          <p:cNvSpPr>
            <a:spLocks noGrp="1"/>
          </p:cNvSpPr>
          <p:nvPr>
            <p:ph type="dt" sz="half" idx="10"/>
          </p:nvPr>
        </p:nvSpPr>
        <p:spPr/>
        <p:txBody>
          <a:bodyPr/>
          <a:lstStyle/>
          <a:p>
            <a:fld id="{9559E9BB-0280-49EE-82A7-496FE026EEA6}" type="datetime1">
              <a:rPr lang="en-US" smtClean="0"/>
              <a:t>2/15/23</a:t>
            </a:fld>
            <a:endParaRPr lang="en-US"/>
          </a:p>
        </p:txBody>
      </p:sp>
      <p:sp>
        <p:nvSpPr>
          <p:cNvPr id="5" name="Footer Placeholder 4">
            <a:extLst>
              <a:ext uri="{FF2B5EF4-FFF2-40B4-BE49-F238E27FC236}">
                <a16:creationId xmlns:a16="http://schemas.microsoft.com/office/drawing/2014/main" id="{B674BC50-7781-F397-0C12-7D95FC995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B0E4D-A652-A02B-18CE-AFB7B3BFC11D}"/>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8922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6857-18BB-BC3B-7564-06EB97B6C3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903B2E-28A7-1C1B-6BED-BDBFBEFF9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54CE2-8B0D-D38F-B4B1-AEECA3C59C44}"/>
              </a:ext>
            </a:extLst>
          </p:cNvPr>
          <p:cNvSpPr>
            <a:spLocks noGrp="1"/>
          </p:cNvSpPr>
          <p:nvPr>
            <p:ph type="dt" sz="half" idx="10"/>
          </p:nvPr>
        </p:nvSpPr>
        <p:spPr/>
        <p:txBody>
          <a:bodyPr/>
          <a:lstStyle/>
          <a:p>
            <a:fld id="{B36FC9EE-753A-45D6-8764-66FC52B4C8E1}" type="datetime1">
              <a:rPr lang="en-US" smtClean="0"/>
              <a:t>2/15/23</a:t>
            </a:fld>
            <a:endParaRPr lang="en-US"/>
          </a:p>
        </p:txBody>
      </p:sp>
      <p:sp>
        <p:nvSpPr>
          <p:cNvPr id="5" name="Footer Placeholder 4">
            <a:extLst>
              <a:ext uri="{FF2B5EF4-FFF2-40B4-BE49-F238E27FC236}">
                <a16:creationId xmlns:a16="http://schemas.microsoft.com/office/drawing/2014/main" id="{C30574A9-894B-9D3C-BF60-E1B8C067B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4C105-C1B7-F4AE-7A14-418FBA9FCA0A}"/>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73673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D9D00-C2E4-0A79-B0C2-53925EC17C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D78A18-7EFB-3E2E-B288-26C9FBCBD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95C96-349C-D47F-EB75-248F185D0CA0}"/>
              </a:ext>
            </a:extLst>
          </p:cNvPr>
          <p:cNvSpPr>
            <a:spLocks noGrp="1"/>
          </p:cNvSpPr>
          <p:nvPr>
            <p:ph type="dt" sz="half" idx="10"/>
          </p:nvPr>
        </p:nvSpPr>
        <p:spPr/>
        <p:txBody>
          <a:bodyPr/>
          <a:lstStyle/>
          <a:p>
            <a:fld id="{B4432B5E-5489-4CBD-9B76-EFC1051A3C7F}" type="datetime1">
              <a:rPr lang="en-US" smtClean="0"/>
              <a:t>2/15/23</a:t>
            </a:fld>
            <a:endParaRPr lang="en-US"/>
          </a:p>
        </p:txBody>
      </p:sp>
      <p:sp>
        <p:nvSpPr>
          <p:cNvPr id="5" name="Footer Placeholder 4">
            <a:extLst>
              <a:ext uri="{FF2B5EF4-FFF2-40B4-BE49-F238E27FC236}">
                <a16:creationId xmlns:a16="http://schemas.microsoft.com/office/drawing/2014/main" id="{5D33EF0F-1E5D-D027-F68E-A33E010C7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9971-731E-E005-7604-D6741B34EC46}"/>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22342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35A6-0798-676C-9254-1A05DD1F9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88CAA-DAE4-259F-A24E-D48C6BF8E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4A851-C98F-FCD9-EA3D-00B0CDFDE3DC}"/>
              </a:ext>
            </a:extLst>
          </p:cNvPr>
          <p:cNvSpPr>
            <a:spLocks noGrp="1"/>
          </p:cNvSpPr>
          <p:nvPr>
            <p:ph type="dt" sz="half" idx="10"/>
          </p:nvPr>
        </p:nvSpPr>
        <p:spPr/>
        <p:txBody>
          <a:bodyPr/>
          <a:lstStyle/>
          <a:p>
            <a:fld id="{A3C2F1B6-637C-4C30-9A6C-8D0FFC94DA06}" type="datetime1">
              <a:rPr lang="en-US" smtClean="0"/>
              <a:t>2/15/23</a:t>
            </a:fld>
            <a:endParaRPr lang="en-US"/>
          </a:p>
        </p:txBody>
      </p:sp>
      <p:sp>
        <p:nvSpPr>
          <p:cNvPr id="5" name="Footer Placeholder 4">
            <a:extLst>
              <a:ext uri="{FF2B5EF4-FFF2-40B4-BE49-F238E27FC236}">
                <a16:creationId xmlns:a16="http://schemas.microsoft.com/office/drawing/2014/main" id="{77F0B5F2-56EE-6A54-6B24-EA5D4C6EA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68CDD-408A-EDA4-E901-27C9F9EC2A75}"/>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17710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69DE-DCCE-B55B-6BFE-E9AA9DBF7B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E7070-F4D4-8C73-47A1-A32013C65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13D00-3DA6-9232-C5D9-3F4E2B515E0F}"/>
              </a:ext>
            </a:extLst>
          </p:cNvPr>
          <p:cNvSpPr>
            <a:spLocks noGrp="1"/>
          </p:cNvSpPr>
          <p:nvPr>
            <p:ph type="dt" sz="half" idx="10"/>
          </p:nvPr>
        </p:nvSpPr>
        <p:spPr/>
        <p:txBody>
          <a:bodyPr/>
          <a:lstStyle/>
          <a:p>
            <a:fld id="{F6764977-72DE-4D7C-B0C2-A85B6BA8CBF9}" type="datetime1">
              <a:rPr lang="en-US" smtClean="0"/>
              <a:t>2/15/23</a:t>
            </a:fld>
            <a:endParaRPr lang="en-US"/>
          </a:p>
        </p:txBody>
      </p:sp>
      <p:sp>
        <p:nvSpPr>
          <p:cNvPr id="5" name="Footer Placeholder 4">
            <a:extLst>
              <a:ext uri="{FF2B5EF4-FFF2-40B4-BE49-F238E27FC236}">
                <a16:creationId xmlns:a16="http://schemas.microsoft.com/office/drawing/2014/main" id="{58E85A55-9130-DACB-9ADC-CE28A827B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289C0-8487-AF71-1C8A-6DB62A3D08BB}"/>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7832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B78C-2C5B-6F84-25B1-CA9F5633E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28AD7-AE9C-CE46-8FBC-32B72E296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600DA1-5389-D331-1833-1C4A274E8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03260-059C-4006-B8C2-1052A434814A}"/>
              </a:ext>
            </a:extLst>
          </p:cNvPr>
          <p:cNvSpPr>
            <a:spLocks noGrp="1"/>
          </p:cNvSpPr>
          <p:nvPr>
            <p:ph type="dt" sz="half" idx="10"/>
          </p:nvPr>
        </p:nvSpPr>
        <p:spPr/>
        <p:txBody>
          <a:bodyPr/>
          <a:lstStyle/>
          <a:p>
            <a:fld id="{19101691-D357-4B15-9723-FC599CFB3DAF}" type="datetime1">
              <a:rPr lang="en-US" smtClean="0"/>
              <a:t>2/15/23</a:t>
            </a:fld>
            <a:endParaRPr lang="en-US"/>
          </a:p>
        </p:txBody>
      </p:sp>
      <p:sp>
        <p:nvSpPr>
          <p:cNvPr id="6" name="Footer Placeholder 5">
            <a:extLst>
              <a:ext uri="{FF2B5EF4-FFF2-40B4-BE49-F238E27FC236}">
                <a16:creationId xmlns:a16="http://schemas.microsoft.com/office/drawing/2014/main" id="{AE3EA017-8185-46A4-570A-48008BA55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256E5-6DAC-DC2C-8472-D4E589C1C368}"/>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332815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B5B4-EADD-8059-1312-52C28EB9A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F8BF65-BBFF-7AEE-A842-7469CDB0C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2303DF-7DE7-9342-2A68-73BE349034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5B9510-DF64-D8D4-5F54-C36265D99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7E7F5E-905C-7BEE-D3B6-D42BBCE647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32436-427C-0BBC-9904-CC0260E03BA0}"/>
              </a:ext>
            </a:extLst>
          </p:cNvPr>
          <p:cNvSpPr>
            <a:spLocks noGrp="1"/>
          </p:cNvSpPr>
          <p:nvPr>
            <p:ph type="dt" sz="half" idx="10"/>
          </p:nvPr>
        </p:nvSpPr>
        <p:spPr/>
        <p:txBody>
          <a:bodyPr/>
          <a:lstStyle/>
          <a:p>
            <a:fld id="{CA56E8E1-1519-493C-B207-C179CBD1A532}" type="datetime1">
              <a:rPr lang="en-US" smtClean="0"/>
              <a:t>2/15/23</a:t>
            </a:fld>
            <a:endParaRPr lang="en-US"/>
          </a:p>
        </p:txBody>
      </p:sp>
      <p:sp>
        <p:nvSpPr>
          <p:cNvPr id="8" name="Footer Placeholder 7">
            <a:extLst>
              <a:ext uri="{FF2B5EF4-FFF2-40B4-BE49-F238E27FC236}">
                <a16:creationId xmlns:a16="http://schemas.microsoft.com/office/drawing/2014/main" id="{852C559C-6502-23AF-57C1-FEEA671400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05108A-BC90-900E-9B0B-EF81D182E1A0}"/>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39656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1F43-5756-8A55-CD02-40479AD5B7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F4497F-C7B4-860E-BAC7-E332653D5C33}"/>
              </a:ext>
            </a:extLst>
          </p:cNvPr>
          <p:cNvSpPr>
            <a:spLocks noGrp="1"/>
          </p:cNvSpPr>
          <p:nvPr>
            <p:ph type="dt" sz="half" idx="10"/>
          </p:nvPr>
        </p:nvSpPr>
        <p:spPr/>
        <p:txBody>
          <a:bodyPr/>
          <a:lstStyle/>
          <a:p>
            <a:fld id="{01B0142C-793C-430E-9961-D174C86D6EF6}" type="datetime1">
              <a:rPr lang="en-US" smtClean="0"/>
              <a:t>2/15/23</a:t>
            </a:fld>
            <a:endParaRPr lang="en-US"/>
          </a:p>
        </p:txBody>
      </p:sp>
      <p:sp>
        <p:nvSpPr>
          <p:cNvPr id="4" name="Footer Placeholder 3">
            <a:extLst>
              <a:ext uri="{FF2B5EF4-FFF2-40B4-BE49-F238E27FC236}">
                <a16:creationId xmlns:a16="http://schemas.microsoft.com/office/drawing/2014/main" id="{D69FEB03-0CFF-1E74-7256-C4C4AF3092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534DB2-2D02-C8D1-F399-8A338FC8B97A}"/>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97301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25917-4C27-BEC7-1E21-E2687B1C4B29}"/>
              </a:ext>
            </a:extLst>
          </p:cNvPr>
          <p:cNvSpPr>
            <a:spLocks noGrp="1"/>
          </p:cNvSpPr>
          <p:nvPr>
            <p:ph type="dt" sz="half" idx="10"/>
          </p:nvPr>
        </p:nvSpPr>
        <p:spPr/>
        <p:txBody>
          <a:bodyPr/>
          <a:lstStyle/>
          <a:p>
            <a:fld id="{2C7047ED-9194-42FA-8F50-E48D250BB914}" type="datetime1">
              <a:rPr lang="en-US" smtClean="0"/>
              <a:t>2/15/23</a:t>
            </a:fld>
            <a:endParaRPr lang="en-US"/>
          </a:p>
        </p:txBody>
      </p:sp>
      <p:sp>
        <p:nvSpPr>
          <p:cNvPr id="3" name="Footer Placeholder 2">
            <a:extLst>
              <a:ext uri="{FF2B5EF4-FFF2-40B4-BE49-F238E27FC236}">
                <a16:creationId xmlns:a16="http://schemas.microsoft.com/office/drawing/2014/main" id="{76773843-7BAB-EE83-53B9-8362A72BC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2A30B2-ABF1-2C31-2CA7-FC7CC8D7488C}"/>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24599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7066-FD65-952B-9D8C-A7445E997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33CC16-BB0C-F9EC-8D52-631127D57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66C5BF-445F-08FA-B9DF-BFE4F093B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0B0A7-4943-C213-E037-F4C0A49D7F45}"/>
              </a:ext>
            </a:extLst>
          </p:cNvPr>
          <p:cNvSpPr>
            <a:spLocks noGrp="1"/>
          </p:cNvSpPr>
          <p:nvPr>
            <p:ph type="dt" sz="half" idx="10"/>
          </p:nvPr>
        </p:nvSpPr>
        <p:spPr/>
        <p:txBody>
          <a:bodyPr/>
          <a:lstStyle/>
          <a:p>
            <a:fld id="{77C8FF8D-92A1-42B2-A49B-D267C18B09AB}" type="datetime1">
              <a:rPr lang="en-US" smtClean="0"/>
              <a:t>2/15/23</a:t>
            </a:fld>
            <a:endParaRPr lang="en-US"/>
          </a:p>
        </p:txBody>
      </p:sp>
      <p:sp>
        <p:nvSpPr>
          <p:cNvPr id="6" name="Footer Placeholder 5">
            <a:extLst>
              <a:ext uri="{FF2B5EF4-FFF2-40B4-BE49-F238E27FC236}">
                <a16:creationId xmlns:a16="http://schemas.microsoft.com/office/drawing/2014/main" id="{0D7B86DD-896E-55F6-E386-D0DE16FD3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3880A-35A9-C839-EB7E-DD695C398304}"/>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62428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7C8E-9BBF-37CA-AE57-AF5C87772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2FEA08-279F-07EA-E094-E1C87479F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E40688-EE85-DEC4-71E8-FDDB50585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D658A-92AC-8E0B-5DC1-7DF88C477185}"/>
              </a:ext>
            </a:extLst>
          </p:cNvPr>
          <p:cNvSpPr>
            <a:spLocks noGrp="1"/>
          </p:cNvSpPr>
          <p:nvPr>
            <p:ph type="dt" sz="half" idx="10"/>
          </p:nvPr>
        </p:nvSpPr>
        <p:spPr/>
        <p:txBody>
          <a:bodyPr/>
          <a:lstStyle/>
          <a:p>
            <a:fld id="{9DC76800-7B2E-421C-BF44-68C6D1516644}" type="datetime1">
              <a:rPr lang="en-US" smtClean="0"/>
              <a:t>2/15/23</a:t>
            </a:fld>
            <a:endParaRPr lang="en-US"/>
          </a:p>
        </p:txBody>
      </p:sp>
      <p:sp>
        <p:nvSpPr>
          <p:cNvPr id="6" name="Footer Placeholder 5">
            <a:extLst>
              <a:ext uri="{FF2B5EF4-FFF2-40B4-BE49-F238E27FC236}">
                <a16:creationId xmlns:a16="http://schemas.microsoft.com/office/drawing/2014/main" id="{6D79E10C-68E6-3F13-A4C3-BDC2C8E79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0CF75-62FA-4072-4095-B64CF9D3CD58}"/>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40324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46677-A55E-2657-99E2-A7A1D8920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003417-710A-DA6D-FB65-05135E1F72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BC14A-0464-7376-A7A3-C5412CBF9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7658B-BD05-42B5-A6C6-670F2C22F0EF}" type="datetime1">
              <a:rPr lang="en-US" smtClean="0"/>
              <a:t>2/15/23</a:t>
            </a:fld>
            <a:endParaRPr lang="en-US"/>
          </a:p>
        </p:txBody>
      </p:sp>
      <p:sp>
        <p:nvSpPr>
          <p:cNvPr id="5" name="Footer Placeholder 4">
            <a:extLst>
              <a:ext uri="{FF2B5EF4-FFF2-40B4-BE49-F238E27FC236}">
                <a16:creationId xmlns:a16="http://schemas.microsoft.com/office/drawing/2014/main" id="{9D6396B6-1D47-D494-C11E-289385EEE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DC853-5F06-3D83-7AC3-B23C8C0C6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78959-7170-49A6-863C-E0B910AF7348}" type="slidenum">
              <a:rPr lang="en-US" smtClean="0"/>
              <a:t>‹#›</a:t>
            </a:fld>
            <a:endParaRPr lang="en-US"/>
          </a:p>
        </p:txBody>
      </p:sp>
    </p:spTree>
    <p:extLst>
      <p:ext uri="{BB962C8B-B14F-4D97-AF65-F5344CB8AC3E}">
        <p14:creationId xmlns:p14="http://schemas.microsoft.com/office/powerpoint/2010/main" val="4150027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0.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keras.io/examples/graph/gat_node_classification/" TargetMode="External"/><Relationship Id="rId2" Type="http://schemas.openxmlformats.org/officeDocument/2006/relationships/hyperlink" Target="https://keras.io/examples/graph/gnn_citation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3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7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73.png"/><Relationship Id="rId7" Type="http://schemas.openxmlformats.org/officeDocument/2006/relationships/image" Target="../media/image400.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51.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440.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430.png"/><Relationship Id="rId5" Type="http://schemas.openxmlformats.org/officeDocument/2006/relationships/image" Target="../media/image360.png"/><Relationship Id="rId4" Type="http://schemas.openxmlformats.org/officeDocument/2006/relationships/image" Target="../media/image350.png"/></Relationships>
</file>

<file path=ppt/slides/_rels/slide52.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85.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9.svg"/><Relationship Id="rId11" Type="http://schemas.openxmlformats.org/officeDocument/2006/relationships/image" Target="../media/image84.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svg"/><Relationship Id="rId9"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FAF5-3B8E-6A8A-C3BA-E89BB9A89017}"/>
              </a:ext>
            </a:extLst>
          </p:cNvPr>
          <p:cNvSpPr>
            <a:spLocks noGrp="1"/>
          </p:cNvSpPr>
          <p:nvPr>
            <p:ph type="ctrTitle"/>
          </p:nvPr>
        </p:nvSpPr>
        <p:spPr>
          <a:xfrm>
            <a:off x="1204957" y="1122363"/>
            <a:ext cx="9733660" cy="2387600"/>
          </a:xfrm>
        </p:spPr>
        <p:txBody>
          <a:bodyPr>
            <a:normAutofit fontScale="90000"/>
          </a:bodyPr>
          <a:lstStyle/>
          <a:p>
            <a:r>
              <a:rPr lang="en-US"/>
              <a:t>An Introduction to Graph Neural Networks: Overview, Implementation, and Application</a:t>
            </a:r>
          </a:p>
        </p:txBody>
      </p:sp>
      <p:sp>
        <p:nvSpPr>
          <p:cNvPr id="3" name="Subtitle 2">
            <a:extLst>
              <a:ext uri="{FF2B5EF4-FFF2-40B4-BE49-F238E27FC236}">
                <a16:creationId xmlns:a16="http://schemas.microsoft.com/office/drawing/2014/main" id="{C7FC0FB8-A39D-CF56-EE11-C23241AC5410}"/>
              </a:ext>
            </a:extLst>
          </p:cNvPr>
          <p:cNvSpPr>
            <a:spLocks noGrp="1"/>
          </p:cNvSpPr>
          <p:nvPr>
            <p:ph type="subTitle" idx="1"/>
          </p:nvPr>
        </p:nvSpPr>
        <p:spPr/>
        <p:txBody>
          <a:bodyPr/>
          <a:lstStyle/>
          <a:p>
            <a:r>
              <a:rPr lang="en-US"/>
              <a:t>Steven Ullman and </a:t>
            </a:r>
            <a:r>
              <a:rPr lang="en-US" err="1"/>
              <a:t>Hsinchun</a:t>
            </a:r>
            <a:r>
              <a:rPr lang="en-US"/>
              <a:t> Chen</a:t>
            </a:r>
          </a:p>
          <a:p>
            <a:r>
              <a:rPr lang="en-US"/>
              <a:t>Artificial Intelligence Lab, University of Arizona</a:t>
            </a:r>
          </a:p>
          <a:p>
            <a:r>
              <a:rPr lang="en-US"/>
              <a:t>Updated Fall 2022</a:t>
            </a:r>
          </a:p>
        </p:txBody>
      </p:sp>
      <p:sp>
        <p:nvSpPr>
          <p:cNvPr id="4" name="Slide Number Placeholder 3">
            <a:extLst>
              <a:ext uri="{FF2B5EF4-FFF2-40B4-BE49-F238E27FC236}">
                <a16:creationId xmlns:a16="http://schemas.microsoft.com/office/drawing/2014/main" id="{1E19DEDC-B304-6BFA-55A5-6E2316887006}"/>
              </a:ext>
            </a:extLst>
          </p:cNvPr>
          <p:cNvSpPr>
            <a:spLocks noGrp="1"/>
          </p:cNvSpPr>
          <p:nvPr>
            <p:ph type="sldNum" sz="quarter" idx="12"/>
          </p:nvPr>
        </p:nvSpPr>
        <p:spPr/>
        <p:txBody>
          <a:bodyPr/>
          <a:lstStyle/>
          <a:p>
            <a:fld id="{B0C78959-7170-49A6-863C-E0B910AF7348}" type="slidenum">
              <a:rPr lang="en-US" smtClean="0"/>
              <a:t>1</a:t>
            </a:fld>
            <a:endParaRPr lang="en-US"/>
          </a:p>
        </p:txBody>
      </p:sp>
    </p:spTree>
    <p:extLst>
      <p:ext uri="{BB962C8B-B14F-4D97-AF65-F5344CB8AC3E}">
        <p14:creationId xmlns:p14="http://schemas.microsoft.com/office/powerpoint/2010/main" val="161437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501A-3D83-68A4-E33B-512C10C0A21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95947-3AC2-C2E7-676B-11F2D6805CED}"/>
                  </a:ext>
                </a:extLst>
              </p:cNvPr>
              <p:cNvSpPr>
                <a:spLocks noGrp="1"/>
              </p:cNvSpPr>
              <p:nvPr>
                <p:ph idx="1"/>
              </p:nvPr>
            </p:nvSpPr>
            <p:spPr>
              <a:xfrm>
                <a:off x="373897" y="1690687"/>
                <a:ext cx="6773087" cy="4802187"/>
              </a:xfrm>
            </p:spPr>
            <p:txBody>
              <a:bodyPr>
                <a:normAutofit lnSpcReduction="10000"/>
              </a:bodyPr>
              <a:lstStyle/>
              <a:p>
                <a:r>
                  <a:rPr lang="en-US" sz="2400" dirty="0"/>
                  <a:t>In its simplest form, a graph/network </a:t>
                </a:r>
                <a14:m>
                  <m:oMath xmlns:m="http://schemas.openxmlformats.org/officeDocument/2006/math">
                    <m:r>
                      <a:rPr lang="en-US" sz="2400" b="0" i="1" smtClean="0">
                        <a:latin typeface="Cambria Math" panose="02040503050406030204" pitchFamily="18" charset="0"/>
                      </a:rPr>
                      <m:t>𝐺</m:t>
                    </m:r>
                  </m:oMath>
                </a14:m>
                <a:r>
                  <a:rPr lang="en-US" sz="2400" dirty="0"/>
                  <a:t> is made up of two key features:</a:t>
                </a:r>
              </a:p>
              <a:p>
                <a:pPr marL="914400" lvl="1" indent="-457200">
                  <a:buFont typeface="+mj-lt"/>
                  <a:buAutoNum type="arabicPeriod"/>
                </a:pPr>
                <a:r>
                  <a:rPr lang="en-US" sz="2000" dirty="0"/>
                  <a:t>Nodes/Vertices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oMath>
                </a14:m>
                <a:endParaRPr lang="en-US" sz="2000" dirty="0"/>
              </a:p>
              <a:p>
                <a:pPr marL="914400" lvl="1" indent="-457200">
                  <a:buFont typeface="+mj-lt"/>
                  <a:buAutoNum type="arabicPeriod"/>
                </a:pPr>
                <a:r>
                  <a:rPr lang="en-US" sz="2000" dirty="0"/>
                  <a:t>Edges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𝐸</m:t>
                        </m:r>
                      </m:e>
                    </m:d>
                  </m:oMath>
                </a14:m>
                <a:endParaRPr lang="en-US" sz="2000" dirty="0"/>
              </a:p>
              <a:p>
                <a:pPr marL="914400" lvl="1" indent="-457200">
                  <a:buFont typeface="+mj-lt"/>
                  <a:buAutoNum type="arabicPeriod"/>
                </a:pPr>
                <a:endParaRPr lang="en-US" sz="2000" dirty="0"/>
              </a:p>
              <a:p>
                <a:r>
                  <a:rPr lang="en-US" sz="2400" b="1" dirty="0"/>
                  <a:t>Vertices</a:t>
                </a:r>
                <a:r>
                  <a:rPr lang="en-US" sz="2400" dirty="0"/>
                  <a:t> (also referred to as nodes) represent objects/elements in a graph (e.g., people, atoms).</a:t>
                </a:r>
              </a:p>
              <a:p>
                <a:r>
                  <a:rPr lang="en-US" sz="2400" b="1" dirty="0"/>
                  <a:t>Edges</a:t>
                </a:r>
                <a:r>
                  <a:rPr lang="en-US" sz="2400" dirty="0"/>
                  <a:t> represent the connections/relationships between the objects in a graph.</a:t>
                </a:r>
              </a:p>
              <a:p>
                <a:pPr lvl="1"/>
                <a:endParaRPr lang="en-US" sz="2000" dirty="0"/>
              </a:p>
              <a:p>
                <a:r>
                  <a:rPr lang="en-US" sz="2400" dirty="0"/>
                  <a:t>The formal notation is then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𝑛</m:t>
                            </m:r>
                          </m:sub>
                        </m:sSub>
                      </m:e>
                    </m:d>
                  </m:oMath>
                </a14:m>
                <a:r>
                  <a:rPr lang="en-US" sz="2000" dirty="0"/>
                  <a:t> is the vertex set.</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𝑛</m:t>
                            </m:r>
                          </m:sub>
                        </m:sSub>
                      </m:e>
                    </m:d>
                  </m:oMath>
                </a14:m>
                <a:r>
                  <a:rPr lang="en-US" sz="2000" dirty="0"/>
                  <a:t> is the edge set.</a:t>
                </a:r>
              </a:p>
            </p:txBody>
          </p:sp>
        </mc:Choice>
        <mc:Fallback xmlns="">
          <p:sp>
            <p:nvSpPr>
              <p:cNvPr id="3" name="Content Placeholder 2">
                <a:extLst>
                  <a:ext uri="{FF2B5EF4-FFF2-40B4-BE49-F238E27FC236}">
                    <a16:creationId xmlns:a16="http://schemas.microsoft.com/office/drawing/2014/main" id="{DAF95947-3AC2-C2E7-676B-11F2D6805CED}"/>
                  </a:ext>
                </a:extLst>
              </p:cNvPr>
              <p:cNvSpPr>
                <a:spLocks noGrp="1" noRot="1" noChangeAspect="1" noMove="1" noResize="1" noEditPoints="1" noAdjustHandles="1" noChangeArrowheads="1" noChangeShapeType="1" noTextEdit="1"/>
              </p:cNvSpPr>
              <p:nvPr>
                <p:ph idx="1"/>
              </p:nvPr>
            </p:nvSpPr>
            <p:spPr>
              <a:xfrm>
                <a:off x="373897" y="1690687"/>
                <a:ext cx="6773087" cy="4802187"/>
              </a:xfrm>
              <a:blipFill>
                <a:blip r:embed="rId2"/>
                <a:stretch>
                  <a:fillRect l="-1170" t="-2411" r="-11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6EF8E1-5126-9E82-5668-0FEA843B6CBA}"/>
              </a:ext>
            </a:extLst>
          </p:cNvPr>
          <p:cNvSpPr>
            <a:spLocks noGrp="1"/>
          </p:cNvSpPr>
          <p:nvPr>
            <p:ph type="sldNum" sz="quarter" idx="12"/>
          </p:nvPr>
        </p:nvSpPr>
        <p:spPr/>
        <p:txBody>
          <a:bodyPr/>
          <a:lstStyle/>
          <a:p>
            <a:fld id="{B0C78959-7170-49A6-863C-E0B910AF7348}" type="slidenum">
              <a:rPr lang="en-US" smtClean="0"/>
              <a:t>10</a:t>
            </a:fld>
            <a:endParaRPr lang="en-US"/>
          </a:p>
        </p:txBody>
      </p:sp>
      <p:sp>
        <p:nvSpPr>
          <p:cNvPr id="5" name="Oval 4">
            <a:extLst>
              <a:ext uri="{FF2B5EF4-FFF2-40B4-BE49-F238E27FC236}">
                <a16:creationId xmlns:a16="http://schemas.microsoft.com/office/drawing/2014/main" id="{CED5F1E6-4E3B-593A-9EC4-E55B1E2B54F4}"/>
              </a:ext>
            </a:extLst>
          </p:cNvPr>
          <p:cNvSpPr/>
          <p:nvPr/>
        </p:nvSpPr>
        <p:spPr>
          <a:xfrm>
            <a:off x="9169052" y="150279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7F180FF-9198-BC80-1B0F-909F5F5850D5}"/>
              </a:ext>
            </a:extLst>
          </p:cNvPr>
          <p:cNvSpPr/>
          <p:nvPr/>
        </p:nvSpPr>
        <p:spPr>
          <a:xfrm>
            <a:off x="10574056" y="1660373"/>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369E57D0-59C4-6ACB-AD21-03CE03C7F4AA}"/>
              </a:ext>
            </a:extLst>
          </p:cNvPr>
          <p:cNvSpPr/>
          <p:nvPr/>
        </p:nvSpPr>
        <p:spPr>
          <a:xfrm>
            <a:off x="8829806" y="307728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A9AFDBF6-EAC0-EECF-2638-A21E2429AF5A}"/>
              </a:ext>
            </a:extLst>
          </p:cNvPr>
          <p:cNvSpPr/>
          <p:nvPr/>
        </p:nvSpPr>
        <p:spPr>
          <a:xfrm>
            <a:off x="7734823" y="2124924"/>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B4E1A285-2AB1-80CD-715E-71285F5AE00A}"/>
              </a:ext>
            </a:extLst>
          </p:cNvPr>
          <p:cNvSpPr/>
          <p:nvPr/>
        </p:nvSpPr>
        <p:spPr>
          <a:xfrm>
            <a:off x="10576325" y="337141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1" name="Straight Connector 10">
            <a:extLst>
              <a:ext uri="{FF2B5EF4-FFF2-40B4-BE49-F238E27FC236}">
                <a16:creationId xmlns:a16="http://schemas.microsoft.com/office/drawing/2014/main" id="{4748FF05-7E51-FFCB-BC22-F5558EDA7FA8}"/>
              </a:ext>
            </a:extLst>
          </p:cNvPr>
          <p:cNvCxnSpPr>
            <a:cxnSpLocks/>
            <a:stCxn id="5" idx="6"/>
            <a:endCxn id="6" idx="2"/>
          </p:cNvCxnSpPr>
          <p:nvPr/>
        </p:nvCxnSpPr>
        <p:spPr>
          <a:xfrm>
            <a:off x="9676356" y="1747056"/>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288F17-E529-861F-29B2-85863B3FB9E9}"/>
              </a:ext>
            </a:extLst>
          </p:cNvPr>
          <p:cNvCxnSpPr>
            <a:cxnSpLocks/>
            <a:stCxn id="5" idx="2"/>
            <a:endCxn id="8" idx="7"/>
          </p:cNvCxnSpPr>
          <p:nvPr/>
        </p:nvCxnSpPr>
        <p:spPr>
          <a:xfrm flipH="1">
            <a:off x="8167834" y="1747056"/>
            <a:ext cx="1001218" cy="4494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DCCFC6-399E-0374-247E-B92711F28B11}"/>
              </a:ext>
            </a:extLst>
          </p:cNvPr>
          <p:cNvCxnSpPr>
            <a:stCxn id="5" idx="4"/>
            <a:endCxn id="7" idx="0"/>
          </p:cNvCxnSpPr>
          <p:nvPr/>
        </p:nvCxnSpPr>
        <p:spPr>
          <a:xfrm flipH="1">
            <a:off x="9083458" y="1991313"/>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DA31F0-653D-FF18-AC00-CB48547102F9}"/>
              </a:ext>
            </a:extLst>
          </p:cNvPr>
          <p:cNvCxnSpPr>
            <a:cxnSpLocks/>
            <a:stCxn id="8" idx="6"/>
            <a:endCxn id="9" idx="1"/>
          </p:cNvCxnSpPr>
          <p:nvPr/>
        </p:nvCxnSpPr>
        <p:spPr>
          <a:xfrm>
            <a:off x="8242127" y="2369182"/>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B3001C-85C1-5024-D481-D1B0BCC2F0BA}"/>
              </a:ext>
            </a:extLst>
          </p:cNvPr>
          <p:cNvCxnSpPr>
            <a:cxnSpLocks/>
            <a:stCxn id="6" idx="3"/>
            <a:endCxn id="7" idx="7"/>
          </p:cNvCxnSpPr>
          <p:nvPr/>
        </p:nvCxnSpPr>
        <p:spPr>
          <a:xfrm flipH="1">
            <a:off x="9262817" y="2077347"/>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4CC2B3-6C88-1CC4-7932-19C218855366}"/>
              </a:ext>
            </a:extLst>
          </p:cNvPr>
          <p:cNvCxnSpPr>
            <a:cxnSpLocks/>
            <a:stCxn id="9" idx="0"/>
            <a:endCxn id="6" idx="4"/>
          </p:cNvCxnSpPr>
          <p:nvPr/>
        </p:nvCxnSpPr>
        <p:spPr>
          <a:xfrm flipH="1" flipV="1">
            <a:off x="10827708" y="2148888"/>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74DCB5C-EBB2-63B6-CFAD-66BA23ADA714}"/>
              </a:ext>
            </a:extLst>
          </p:cNvPr>
          <p:cNvSpPr txBox="1"/>
          <p:nvPr/>
        </p:nvSpPr>
        <p:spPr>
          <a:xfrm>
            <a:off x="7363490" y="5889694"/>
            <a:ext cx="4363898" cy="523220"/>
          </a:xfrm>
          <a:prstGeom prst="rect">
            <a:avLst/>
          </a:prstGeom>
          <a:noFill/>
        </p:spPr>
        <p:txBody>
          <a:bodyPr wrap="square" rtlCol="0">
            <a:spAutoFit/>
          </a:bodyPr>
          <a:lstStyle/>
          <a:p>
            <a:pPr algn="ctr"/>
            <a:r>
              <a:rPr lang="en-US" sz="1400" b="1" dirty="0"/>
              <a:t>Figure 3. Example graph with defined node (vertex) and edge list.</a:t>
            </a:r>
          </a:p>
        </p:txBody>
      </p:sp>
      <p:sp>
        <p:nvSpPr>
          <p:cNvPr id="39" name="TextBox 38">
            <a:extLst>
              <a:ext uri="{FF2B5EF4-FFF2-40B4-BE49-F238E27FC236}">
                <a16:creationId xmlns:a16="http://schemas.microsoft.com/office/drawing/2014/main" id="{DCAA2CA6-EDC5-745B-C085-D7FAA23BC62D}"/>
              </a:ext>
            </a:extLst>
          </p:cNvPr>
          <p:cNvSpPr txBox="1"/>
          <p:nvPr/>
        </p:nvSpPr>
        <p:spPr>
          <a:xfrm>
            <a:off x="7409720" y="1295405"/>
            <a:ext cx="1650773" cy="369332"/>
          </a:xfrm>
          <a:prstGeom prst="rect">
            <a:avLst/>
          </a:prstGeom>
          <a:noFill/>
        </p:spPr>
        <p:txBody>
          <a:bodyPr wrap="none" rtlCol="0">
            <a:spAutoFit/>
          </a:bodyPr>
          <a:lstStyle/>
          <a:p>
            <a:r>
              <a:rPr lang="en-US" b="1">
                <a:solidFill>
                  <a:srgbClr val="FF0000"/>
                </a:solidFill>
              </a:rPr>
              <a:t>Nodes/Vertices</a:t>
            </a:r>
          </a:p>
        </p:txBody>
      </p:sp>
      <p:sp>
        <p:nvSpPr>
          <p:cNvPr id="40" name="TextBox 39">
            <a:extLst>
              <a:ext uri="{FF2B5EF4-FFF2-40B4-BE49-F238E27FC236}">
                <a16:creationId xmlns:a16="http://schemas.microsoft.com/office/drawing/2014/main" id="{461A54D4-40AA-8C50-6596-F168055FBE90}"/>
              </a:ext>
            </a:extLst>
          </p:cNvPr>
          <p:cNvSpPr txBox="1"/>
          <p:nvPr/>
        </p:nvSpPr>
        <p:spPr>
          <a:xfrm>
            <a:off x="9545439" y="3615631"/>
            <a:ext cx="730200" cy="369332"/>
          </a:xfrm>
          <a:prstGeom prst="rect">
            <a:avLst/>
          </a:prstGeom>
          <a:noFill/>
        </p:spPr>
        <p:txBody>
          <a:bodyPr wrap="none" rtlCol="0">
            <a:spAutoFit/>
          </a:bodyPr>
          <a:lstStyle/>
          <a:p>
            <a:r>
              <a:rPr lang="en-US" b="1">
                <a:solidFill>
                  <a:srgbClr val="FF0000"/>
                </a:solidFill>
              </a:rPr>
              <a:t>Edges</a:t>
            </a:r>
          </a:p>
        </p:txBody>
      </p:sp>
      <p:sp>
        <p:nvSpPr>
          <p:cNvPr id="41" name="Rectangle: Rounded Corners 40">
            <a:extLst>
              <a:ext uri="{FF2B5EF4-FFF2-40B4-BE49-F238E27FC236}">
                <a16:creationId xmlns:a16="http://schemas.microsoft.com/office/drawing/2014/main" id="{DD313C37-076D-C77C-0ACA-2D6CD64152BC}"/>
              </a:ext>
            </a:extLst>
          </p:cNvPr>
          <p:cNvSpPr/>
          <p:nvPr/>
        </p:nvSpPr>
        <p:spPr>
          <a:xfrm>
            <a:off x="7315201" y="1152590"/>
            <a:ext cx="4434214" cy="296221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45EE940-13CE-1B14-CD51-E0E7F3D51814}"/>
              </a:ext>
            </a:extLst>
          </p:cNvPr>
          <p:cNvSpPr txBox="1"/>
          <p:nvPr/>
        </p:nvSpPr>
        <p:spPr>
          <a:xfrm>
            <a:off x="7492651" y="726493"/>
            <a:ext cx="1700530" cy="369332"/>
          </a:xfrm>
          <a:prstGeom prst="rect">
            <a:avLst/>
          </a:prstGeom>
          <a:noFill/>
        </p:spPr>
        <p:txBody>
          <a:bodyPr wrap="none" rtlCol="0">
            <a:spAutoFit/>
          </a:bodyPr>
          <a:lstStyle/>
          <a:p>
            <a:r>
              <a:rPr lang="en-US" b="1">
                <a:solidFill>
                  <a:srgbClr val="FF0000"/>
                </a:solidFill>
              </a:rPr>
              <a:t>Graph/Network</a:t>
            </a:r>
          </a:p>
        </p:txBody>
      </p:sp>
      <p:cxnSp>
        <p:nvCxnSpPr>
          <p:cNvPr id="44" name="Straight Arrow Connector 43">
            <a:extLst>
              <a:ext uri="{FF2B5EF4-FFF2-40B4-BE49-F238E27FC236}">
                <a16:creationId xmlns:a16="http://schemas.microsoft.com/office/drawing/2014/main" id="{815F7C00-8540-EE99-3006-4532FB2C0360}"/>
              </a:ext>
            </a:extLst>
          </p:cNvPr>
          <p:cNvCxnSpPr>
            <a:stCxn id="39" idx="2"/>
            <a:endCxn id="8" idx="0"/>
          </p:cNvCxnSpPr>
          <p:nvPr/>
        </p:nvCxnSpPr>
        <p:spPr>
          <a:xfrm flipH="1">
            <a:off x="7988475" y="1664737"/>
            <a:ext cx="246632" cy="4601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DE7B2A7-5AC6-D3BC-BF81-4B45B870DFA0}"/>
              </a:ext>
            </a:extLst>
          </p:cNvPr>
          <p:cNvCxnSpPr>
            <a:cxnSpLocks/>
            <a:stCxn id="39" idx="2"/>
            <a:endCxn id="5" idx="1"/>
          </p:cNvCxnSpPr>
          <p:nvPr/>
        </p:nvCxnSpPr>
        <p:spPr>
          <a:xfrm flipV="1">
            <a:off x="8235107" y="1574339"/>
            <a:ext cx="1008238" cy="903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866BBA6-4E61-DCD8-375E-9D40D9521C8F}"/>
              </a:ext>
            </a:extLst>
          </p:cNvPr>
          <p:cNvCxnSpPr>
            <a:cxnSpLocks/>
            <a:stCxn id="40" idx="0"/>
          </p:cNvCxnSpPr>
          <p:nvPr/>
        </p:nvCxnSpPr>
        <p:spPr>
          <a:xfrm flipV="1">
            <a:off x="9910539" y="3275556"/>
            <a:ext cx="273121" cy="3400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F0E5115-131D-D3F3-9278-07D7B2C4B15D}"/>
              </a:ext>
            </a:extLst>
          </p:cNvPr>
          <p:cNvCxnSpPr>
            <a:cxnSpLocks/>
            <a:stCxn id="40" idx="0"/>
          </p:cNvCxnSpPr>
          <p:nvPr/>
        </p:nvCxnSpPr>
        <p:spPr>
          <a:xfrm flipH="1" flipV="1">
            <a:off x="9779969" y="2787986"/>
            <a:ext cx="130570" cy="8276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Arrow: Down 56">
            <a:extLst>
              <a:ext uri="{FF2B5EF4-FFF2-40B4-BE49-F238E27FC236}">
                <a16:creationId xmlns:a16="http://schemas.microsoft.com/office/drawing/2014/main" id="{1B1E7A07-DF22-CBB6-4C6D-939959EC5EAB}"/>
              </a:ext>
            </a:extLst>
          </p:cNvPr>
          <p:cNvSpPr/>
          <p:nvPr/>
        </p:nvSpPr>
        <p:spPr>
          <a:xfrm>
            <a:off x="9470839" y="4287473"/>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6EE8269-10A4-3BFB-EA2A-E30EBABE3B7E}"/>
                  </a:ext>
                </a:extLst>
              </p:cNvPr>
              <p:cNvSpPr txBox="1"/>
              <p:nvPr/>
            </p:nvSpPr>
            <p:spPr>
              <a:xfrm>
                <a:off x="7101002" y="4670392"/>
                <a:ext cx="5188469" cy="1077218"/>
              </a:xfrm>
              <a:prstGeom prst="rect">
                <a:avLst/>
              </a:prstGeom>
              <a:noFill/>
            </p:spPr>
            <p:txBody>
              <a:bodyPr wrap="square" rtlCol="0">
                <a:spAutoFit/>
              </a:bodyPr>
              <a:lstStyle/>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oMath>
                </a14:m>
                <a:endParaRPr lang="en-US" b="0"/>
              </a:p>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𝐸</m:t>
                        </m:r>
                      </m:e>
                    </m:d>
                  </m:oMath>
                </a14:m>
                <a:endParaRPr lang="en-US" b="0"/>
              </a:p>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𝐸</m:t>
                            </m:r>
                          </m:e>
                        </m:d>
                      </m:e>
                    </m:d>
                  </m:oMath>
                </a14:m>
                <a:endParaRPr lang="en-US" b="0"/>
              </a:p>
            </p:txBody>
          </p:sp>
        </mc:Choice>
        <mc:Fallback xmlns="">
          <p:sp>
            <p:nvSpPr>
              <p:cNvPr id="58" name="TextBox 57">
                <a:extLst>
                  <a:ext uri="{FF2B5EF4-FFF2-40B4-BE49-F238E27FC236}">
                    <a16:creationId xmlns:a16="http://schemas.microsoft.com/office/drawing/2014/main" id="{16EE8269-10A4-3BFB-EA2A-E30EBABE3B7E}"/>
                  </a:ext>
                </a:extLst>
              </p:cNvPr>
              <p:cNvSpPr txBox="1">
                <a:spLocks noRot="1" noChangeAspect="1" noMove="1" noResize="1" noEditPoints="1" noAdjustHandles="1" noChangeArrowheads="1" noChangeShapeType="1" noTextEdit="1"/>
              </p:cNvSpPr>
              <p:nvPr/>
            </p:nvSpPr>
            <p:spPr>
              <a:xfrm>
                <a:off x="7101002" y="4670392"/>
                <a:ext cx="5188469" cy="1077218"/>
              </a:xfrm>
              <a:prstGeom prst="rect">
                <a:avLst/>
              </a:prstGeom>
              <a:blipFill>
                <a:blip r:embed="rId3"/>
                <a:stretch>
                  <a:fillRect l="-823" t="-1130" b="-5650"/>
                </a:stretch>
              </a:blipFill>
            </p:spPr>
            <p:txBody>
              <a:bodyPr/>
              <a:lstStyle/>
              <a:p>
                <a:r>
                  <a:rPr lang="en-US">
                    <a:noFill/>
                  </a:rPr>
                  <a:t> </a:t>
                </a:r>
              </a:p>
            </p:txBody>
          </p:sp>
        </mc:Fallback>
      </mc:AlternateContent>
    </p:spTree>
    <p:extLst>
      <p:ext uri="{BB962C8B-B14F-4D97-AF65-F5344CB8AC3E}">
        <p14:creationId xmlns:p14="http://schemas.microsoft.com/office/powerpoint/2010/main" val="185568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9C9D-9C97-4910-5F4F-90541DFB2F5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6AA32C-F5AC-E90D-A048-A21FD054DEA9}"/>
                  </a:ext>
                </a:extLst>
              </p:cNvPr>
              <p:cNvSpPr>
                <a:spLocks noGrp="1"/>
              </p:cNvSpPr>
              <p:nvPr>
                <p:ph idx="1"/>
              </p:nvPr>
            </p:nvSpPr>
            <p:spPr>
              <a:xfrm>
                <a:off x="487412" y="4945544"/>
                <a:ext cx="11051611" cy="1604024"/>
              </a:xfrm>
            </p:spPr>
            <p:txBody>
              <a:bodyPr>
                <a:normAutofit/>
              </a:bodyPr>
              <a:lstStyle/>
              <a:p>
                <a:r>
                  <a:rPr lang="en-US" sz="2400" dirty="0"/>
                  <a:t>A graph can also be represented numerically as an </a:t>
                </a:r>
                <a:r>
                  <a:rPr lang="en-US" sz="2400" i="1" dirty="0"/>
                  <a:t>adjacency matrix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oMath>
                </a14:m>
                <a:r>
                  <a:rPr lang="en-US" sz="2400" dirty="0"/>
                  <a:t>.</a:t>
                </a:r>
              </a:p>
              <a:p>
                <a:r>
                  <a:rPr lang="en-US" sz="2400" dirty="0"/>
                  <a:t>An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matrix of all vertices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sub>
                    </m:sSub>
                  </m:oMath>
                </a14:m>
                <a:r>
                  <a:rPr lang="en-US" sz="2400" dirty="0"/>
                  <a:t> represent the adjacency matrix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r>
                  <a:rPr lang="en-US" sz="2400" dirty="0"/>
                  <a:t>, where the value is </a:t>
                </a:r>
                <a14:m>
                  <m:oMath xmlns:m="http://schemas.openxmlformats.org/officeDocument/2006/math">
                    <m:r>
                      <a:rPr lang="en-US" sz="2400" b="0" i="1" smtClean="0">
                        <a:latin typeface="Cambria Math" panose="02040503050406030204" pitchFamily="18" charset="0"/>
                      </a:rPr>
                      <m:t>1</m:t>
                    </m:r>
                  </m:oMath>
                </a14:m>
                <a:r>
                  <a:rPr lang="en-US" sz="2400" dirty="0"/>
                  <a:t> if there is a connection between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𝑗</m:t>
                        </m:r>
                      </m:sub>
                    </m:sSub>
                  </m:oMath>
                </a14:m>
                <a:r>
                  <a:rPr lang="en-US" sz="2400" dirty="0"/>
                  <a:t> (</a:t>
                </a:r>
                <a14:m>
                  <m:oMath xmlns:m="http://schemas.openxmlformats.org/officeDocument/2006/math">
                    <m:r>
                      <a:rPr lang="en-US" sz="2400" b="0" i="1" dirty="0" smtClean="0">
                        <a:latin typeface="Cambria Math" panose="02040503050406030204" pitchFamily="18" charset="0"/>
                      </a:rPr>
                      <m:t>0</m:t>
                    </m:r>
                  </m:oMath>
                </a14:m>
                <a:r>
                  <a:rPr lang="en-US" sz="2400" dirty="0"/>
                  <a:t> if there is no connection).</a:t>
                </a:r>
              </a:p>
            </p:txBody>
          </p:sp>
        </mc:Choice>
        <mc:Fallback xmlns="">
          <p:sp>
            <p:nvSpPr>
              <p:cNvPr id="3" name="Content Placeholder 2">
                <a:extLst>
                  <a:ext uri="{FF2B5EF4-FFF2-40B4-BE49-F238E27FC236}">
                    <a16:creationId xmlns:a16="http://schemas.microsoft.com/office/drawing/2014/main" id="{506AA32C-F5AC-E90D-A048-A21FD054DEA9}"/>
                  </a:ext>
                </a:extLst>
              </p:cNvPr>
              <p:cNvSpPr>
                <a:spLocks noGrp="1" noRot="1" noChangeAspect="1" noMove="1" noResize="1" noEditPoints="1" noAdjustHandles="1" noChangeArrowheads="1" noChangeShapeType="1" noTextEdit="1"/>
              </p:cNvSpPr>
              <p:nvPr>
                <p:ph idx="1"/>
              </p:nvPr>
            </p:nvSpPr>
            <p:spPr>
              <a:xfrm>
                <a:off x="487412" y="4945544"/>
                <a:ext cx="11051611" cy="1604024"/>
              </a:xfrm>
              <a:blipFill>
                <a:blip r:embed="rId2"/>
                <a:stretch>
                  <a:fillRect l="-772" t="-53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CC2C82-A409-565F-69C7-2D17574B796A}"/>
              </a:ext>
            </a:extLst>
          </p:cNvPr>
          <p:cNvSpPr>
            <a:spLocks noGrp="1"/>
          </p:cNvSpPr>
          <p:nvPr>
            <p:ph type="sldNum" sz="quarter" idx="12"/>
          </p:nvPr>
        </p:nvSpPr>
        <p:spPr/>
        <p:txBody>
          <a:bodyPr/>
          <a:lstStyle/>
          <a:p>
            <a:fld id="{B0C78959-7170-49A6-863C-E0B910AF7348}" type="slidenum">
              <a:rPr lang="en-US" smtClean="0"/>
              <a:t>11</a:t>
            </a:fld>
            <a:endParaRPr lang="en-US"/>
          </a:p>
        </p:txBody>
      </p:sp>
      <p:sp>
        <p:nvSpPr>
          <p:cNvPr id="5" name="Oval 4">
            <a:extLst>
              <a:ext uri="{FF2B5EF4-FFF2-40B4-BE49-F238E27FC236}">
                <a16:creationId xmlns:a16="http://schemas.microsoft.com/office/drawing/2014/main" id="{BC9285D8-002D-291C-E599-27772482957A}"/>
              </a:ext>
            </a:extLst>
          </p:cNvPr>
          <p:cNvSpPr/>
          <p:nvPr/>
        </p:nvSpPr>
        <p:spPr>
          <a:xfrm>
            <a:off x="3010085" y="170523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AA08174-5103-A737-2A87-DDD48E232EFA}"/>
              </a:ext>
            </a:extLst>
          </p:cNvPr>
          <p:cNvSpPr/>
          <p:nvPr/>
        </p:nvSpPr>
        <p:spPr>
          <a:xfrm>
            <a:off x="4415089" y="186280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4EC03B28-1185-D5E3-F50D-4A72EC036BA5}"/>
              </a:ext>
            </a:extLst>
          </p:cNvPr>
          <p:cNvSpPr/>
          <p:nvPr/>
        </p:nvSpPr>
        <p:spPr>
          <a:xfrm>
            <a:off x="2670839" y="3279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94C3759E-2F2F-FCE9-300F-4341DD521667}"/>
              </a:ext>
            </a:extLst>
          </p:cNvPr>
          <p:cNvSpPr/>
          <p:nvPr/>
        </p:nvSpPr>
        <p:spPr>
          <a:xfrm>
            <a:off x="1575856" y="232735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24207F19-D212-6F93-2081-607FF45CF1F5}"/>
              </a:ext>
            </a:extLst>
          </p:cNvPr>
          <p:cNvSpPr/>
          <p:nvPr/>
        </p:nvSpPr>
        <p:spPr>
          <a:xfrm>
            <a:off x="4417358" y="357385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0" name="Straight Connector 9">
            <a:extLst>
              <a:ext uri="{FF2B5EF4-FFF2-40B4-BE49-F238E27FC236}">
                <a16:creationId xmlns:a16="http://schemas.microsoft.com/office/drawing/2014/main" id="{95CAC4D9-66C6-1859-1B06-E887BE82EB0B}"/>
              </a:ext>
            </a:extLst>
          </p:cNvPr>
          <p:cNvCxnSpPr>
            <a:cxnSpLocks/>
            <a:stCxn id="5" idx="6"/>
            <a:endCxn id="6" idx="2"/>
          </p:cNvCxnSpPr>
          <p:nvPr/>
        </p:nvCxnSpPr>
        <p:spPr>
          <a:xfrm>
            <a:off x="3517389" y="1949490"/>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0BDACE-16C2-82E5-BD38-77F422FE2A05}"/>
              </a:ext>
            </a:extLst>
          </p:cNvPr>
          <p:cNvCxnSpPr>
            <a:cxnSpLocks/>
            <a:stCxn id="5" idx="2"/>
            <a:endCxn id="8" idx="6"/>
          </p:cNvCxnSpPr>
          <p:nvPr/>
        </p:nvCxnSpPr>
        <p:spPr>
          <a:xfrm flipH="1">
            <a:off x="2083160" y="1949490"/>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9457F9-700D-6643-CB76-443C816C7B31}"/>
              </a:ext>
            </a:extLst>
          </p:cNvPr>
          <p:cNvCxnSpPr>
            <a:stCxn id="5" idx="4"/>
            <a:endCxn id="7" idx="0"/>
          </p:cNvCxnSpPr>
          <p:nvPr/>
        </p:nvCxnSpPr>
        <p:spPr>
          <a:xfrm flipH="1">
            <a:off x="2924491" y="2193747"/>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0341EF-3C99-A029-1B05-968236636CA5}"/>
              </a:ext>
            </a:extLst>
          </p:cNvPr>
          <p:cNvCxnSpPr>
            <a:cxnSpLocks/>
            <a:stCxn id="8" idx="6"/>
            <a:endCxn id="9" idx="1"/>
          </p:cNvCxnSpPr>
          <p:nvPr/>
        </p:nvCxnSpPr>
        <p:spPr>
          <a:xfrm>
            <a:off x="2083160" y="2571616"/>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84A60A-CCD2-3664-4183-90D549627DF0}"/>
              </a:ext>
            </a:extLst>
          </p:cNvPr>
          <p:cNvCxnSpPr>
            <a:cxnSpLocks/>
            <a:stCxn id="6" idx="3"/>
            <a:endCxn id="7" idx="7"/>
          </p:cNvCxnSpPr>
          <p:nvPr/>
        </p:nvCxnSpPr>
        <p:spPr>
          <a:xfrm flipH="1">
            <a:off x="3103850" y="2279781"/>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59B357-0DAB-CF9E-056E-D76220FCEF07}"/>
              </a:ext>
            </a:extLst>
          </p:cNvPr>
          <p:cNvCxnSpPr>
            <a:cxnSpLocks/>
            <a:stCxn id="9" idx="0"/>
            <a:endCxn id="6" idx="4"/>
          </p:cNvCxnSpPr>
          <p:nvPr/>
        </p:nvCxnSpPr>
        <p:spPr>
          <a:xfrm flipH="1" flipV="1">
            <a:off x="4668741" y="2351322"/>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extLst>
                  <p:ext uri="{D42A27DB-BD31-4B8C-83A1-F6EECF244321}">
                    <p14:modId xmlns:p14="http://schemas.microsoft.com/office/powerpoint/2010/main" val="796853721"/>
                  </p:ext>
                </p:extLst>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17146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5"/>
                                          <m:mcJc m:val="center"/>
                                        </m:mcPr>
                                      </m:mc>
                                    </m:mcs>
                                    <m:ctrlPr>
                                      <a:rPr lang="en-US" b="0" i="1" smtClean="0">
                                        <a:latin typeface="Cambria Math" panose="02040503050406030204" pitchFamily="18" charset="0"/>
                                      </a:rPr>
                                    </m:ctrlPr>
                                  </m:mPr>
                                  <m:mr>
                                    <m:e>
                                      <m:r>
                                        <m:rPr>
                                          <m:brk m:alnAt="7"/>
                                        </m:rPr>
                                        <a:rPr lang="en-US" b="0" smtClean="0">
                                          <a:latin typeface="Cambria Math" panose="02040503050406030204" pitchFamily="18" charset="0"/>
                                        </a:rPr>
                                        <m:t>𝐴</m:t>
                                      </m:r>
                                    </m:e>
                                    <m:e>
                                      <m:r>
                                        <a:rPr lang="en-US" b="0" smtClean="0">
                                          <a:latin typeface="Cambria Math" panose="02040503050406030204" pitchFamily="18" charset="0"/>
                                        </a:rPr>
                                        <m:t>𝐵</m:t>
                                      </m:r>
                                    </m:e>
                                    <m:e>
                                      <m:r>
                                        <a:rPr lang="en-US" b="0" smtClean="0">
                                          <a:latin typeface="Cambria Math" panose="02040503050406030204" pitchFamily="18" charset="0"/>
                                        </a:rPr>
                                        <m:t>𝐶</m:t>
                                      </m:r>
                                    </m:e>
                                    <m:e>
                                      <m:r>
                                        <a:rPr lang="en-US" b="0" smtClean="0">
                                          <a:latin typeface="Cambria Math" panose="02040503050406030204" pitchFamily="18" charset="0"/>
                                        </a:rPr>
                                        <m:t>𝐷</m:t>
                                      </m:r>
                                    </m:e>
                                    <m:e>
                                      <m:r>
                                        <a:rPr lang="en-US" b="0" smtClean="0">
                                          <a:latin typeface="Cambria Math" panose="02040503050406030204" pitchFamily="18" charset="0"/>
                                        </a:rPr>
                                        <m:t>𝐸</m:t>
                                      </m:r>
                                    </m:e>
                                  </m:mr>
                                </m:m>
                              </m:oMath>
                            </m:oMathPara>
                          </a14:m>
                          <a:endParaRPr lang="en-US" i="1">
                            <a:latin typeface="Cambria Math" panose="02040503050406030204" pitchFamily="18" charset="0"/>
                          </a:endParaRPr>
                        </a:p>
                      </a:txBody>
                      <a:tcPr/>
                    </a:tc>
                    <a:extLst>
                      <a:ext uri="{0D108BD9-81ED-4DB2-BD59-A6C34878D82A}">
                        <a16:rowId xmlns:a16="http://schemas.microsoft.com/office/drawing/2014/main" val="3948699644"/>
                      </a:ext>
                    </a:extLst>
                  </a:tr>
                  <a:tr h="106029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m:oMathPara>
                          </a14:m>
                          <a:endParaRPr lang="en-US"/>
                        </a:p>
                      </a:txBody>
                      <a:tcPr anchor="ctr"/>
                    </a:tc>
                    <a:tc>
                      <a:txBody>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smtClean="0">
                                          <a:latin typeface="Cambria Math" panose="02040503050406030204" pitchFamily="18" charset="0"/>
                                        </a:rPr>
                                        <m:t>𝐴</m:t>
                                      </m:r>
                                    </m:e>
                                  </m:mr>
                                  <m:mr>
                                    <m:e>
                                      <m:r>
                                        <a:rPr lang="en-US" b="0" smtClean="0">
                                          <a:latin typeface="Cambria Math" panose="02040503050406030204" pitchFamily="18" charset="0"/>
                                        </a:rPr>
                                        <m:t>𝐵</m:t>
                                      </m:r>
                                    </m:e>
                                  </m:mr>
                                  <m:mr>
                                    <m:e>
                                      <m:r>
                                        <a:rPr lang="en-US" b="0" smtClean="0">
                                          <a:latin typeface="Cambria Math" panose="02040503050406030204" pitchFamily="18" charset="0"/>
                                        </a:rPr>
                                        <m:t>𝐶</m:t>
                                      </m:r>
                                    </m:e>
                                  </m:mr>
                                  <m:mr>
                                    <m:e>
                                      <m:r>
                                        <a:rPr lang="en-US" b="0" smtClean="0">
                                          <a:latin typeface="Cambria Math" panose="02040503050406030204" pitchFamily="18" charset="0"/>
                                        </a:rPr>
                                        <m:t>𝐷</m:t>
                                      </m:r>
                                    </m:e>
                                  </m:mr>
                                  <m:mr>
                                    <m:e>
                                      <m:r>
                                        <a:rPr lang="en-US" b="0" smtClean="0">
                                          <a:latin typeface="Cambria Math" panose="02040503050406030204" pitchFamily="18" charset="0"/>
                                        </a:rPr>
                                        <m:t>𝐸</m:t>
                                      </m:r>
                                    </m:e>
                                  </m:mr>
                                </m:m>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m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mr>
                                    </m:m>
                                  </m:e>
                                </m:d>
                              </m:oMath>
                            </m:oMathPara>
                          </a14:m>
                          <a:endParaRPr lang="en-US"/>
                        </a:p>
                      </a:txBody>
                      <a:tcPr/>
                    </a:tc>
                    <a:extLst>
                      <a:ext uri="{0D108BD9-81ED-4DB2-BD59-A6C34878D82A}">
                        <a16:rowId xmlns:a16="http://schemas.microsoft.com/office/drawing/2014/main" val="1540195080"/>
                      </a:ext>
                    </a:extLst>
                  </a:tr>
                </a:tbl>
              </a:graphicData>
            </a:graphic>
          </p:graphicFrame>
        </mc:Choice>
        <mc:Fallback xmlns="">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extLst>
                  <p:ext uri="{D42A27DB-BD31-4B8C-83A1-F6EECF244321}">
                    <p14:modId xmlns:p14="http://schemas.microsoft.com/office/powerpoint/2010/main" val="796853721"/>
                  </p:ext>
                </p:extLst>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365760">
                    <a:tc>
                      <a:txBody>
                        <a:bodyPr/>
                        <a:lstStyle/>
                        <a:p>
                          <a:endParaRPr lang="en-US"/>
                        </a:p>
                      </a:txBody>
                      <a:tcPr/>
                    </a:tc>
                    <a:tc>
                      <a:txBody>
                        <a:bodyPr/>
                        <a:lstStyle/>
                        <a:p>
                          <a:endParaRPr lang="en-US"/>
                        </a:p>
                      </a:txBody>
                      <a:tcPr/>
                    </a:tc>
                    <a:tc>
                      <a:txBody>
                        <a:bodyPr/>
                        <a:lstStyle/>
                        <a:p>
                          <a:endParaRPr lang="en-US"/>
                        </a:p>
                      </a:txBody>
                      <a:tcPr>
                        <a:blipFill>
                          <a:blip r:embed="rId3"/>
                          <a:stretch>
                            <a:fillRect l="-50152" b="-383333"/>
                          </a:stretch>
                        </a:blipFill>
                      </a:tcPr>
                    </a:tc>
                    <a:extLst>
                      <a:ext uri="{0D108BD9-81ED-4DB2-BD59-A6C34878D82A}">
                        <a16:rowId xmlns:a16="http://schemas.microsoft.com/office/drawing/2014/main" val="3948699644"/>
                      </a:ext>
                    </a:extLst>
                  </a:tr>
                  <a:tr h="1393762">
                    <a:tc>
                      <a:txBody>
                        <a:bodyPr/>
                        <a:lstStyle/>
                        <a:p>
                          <a:endParaRPr lang="en-US"/>
                        </a:p>
                      </a:txBody>
                      <a:tcPr anchor="ctr">
                        <a:blipFill>
                          <a:blip r:embed="rId3"/>
                          <a:stretch>
                            <a:fillRect t="-26087" r="-318644"/>
                          </a:stretch>
                        </a:blipFill>
                      </a:tcPr>
                    </a:tc>
                    <a:tc>
                      <a:txBody>
                        <a:bodyPr/>
                        <a:lstStyle/>
                        <a:p>
                          <a:endParaRPr lang="en-US"/>
                        </a:p>
                      </a:txBody>
                      <a:tcPr>
                        <a:blipFill>
                          <a:blip r:embed="rId3"/>
                          <a:stretch>
                            <a:fillRect l="-251064" t="-26087" r="-700000"/>
                          </a:stretch>
                        </a:blipFill>
                      </a:tcPr>
                    </a:tc>
                    <a:tc>
                      <a:txBody>
                        <a:bodyPr/>
                        <a:lstStyle/>
                        <a:p>
                          <a:endParaRPr lang="en-US"/>
                        </a:p>
                      </a:txBody>
                      <a:tcPr>
                        <a:blipFill>
                          <a:blip r:embed="rId3"/>
                          <a:stretch>
                            <a:fillRect l="-50152" t="-26087"/>
                          </a:stretch>
                        </a:blipFill>
                      </a:tcPr>
                    </a:tc>
                    <a:extLst>
                      <a:ext uri="{0D108BD9-81ED-4DB2-BD59-A6C34878D82A}">
                        <a16:rowId xmlns:a16="http://schemas.microsoft.com/office/drawing/2014/main" val="1540195080"/>
                      </a:ext>
                    </a:extLst>
                  </a:tr>
                </a:tbl>
              </a:graphicData>
            </a:graphic>
          </p:graphicFrame>
        </mc:Fallback>
      </mc:AlternateContent>
      <p:sp>
        <p:nvSpPr>
          <p:cNvPr id="19" name="Arrow: Down 18">
            <a:extLst>
              <a:ext uri="{FF2B5EF4-FFF2-40B4-BE49-F238E27FC236}">
                <a16:creationId xmlns:a16="http://schemas.microsoft.com/office/drawing/2014/main" id="{D0B7FFD3-0D3B-D2CC-DD0F-A243BC1E7928}"/>
              </a:ext>
            </a:extLst>
          </p:cNvPr>
          <p:cNvSpPr/>
          <p:nvPr/>
        </p:nvSpPr>
        <p:spPr>
          <a:xfrm rot="16200000">
            <a:off x="5957289" y="2795510"/>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DFF5B0C-5AF6-1C0D-41FF-6E3C6B25C7C6}"/>
                  </a:ext>
                </a:extLst>
              </p:cNvPr>
              <p:cNvSpPr txBox="1"/>
              <p:nvPr/>
            </p:nvSpPr>
            <p:spPr>
              <a:xfrm>
                <a:off x="6871048" y="1477184"/>
                <a:ext cx="3157603"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𝑖𝑓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𝐸</m:t>
                                </m:r>
                              </m:e>
                            </m:mr>
                            <m:mr>
                              <m:e>
                                <m:r>
                                  <a:rPr lang="en-US" b="0" i="1" smtClean="0">
                                    <a:latin typeface="Cambria Math" panose="02040503050406030204" pitchFamily="18" charset="0"/>
                                  </a:rPr>
                                  <m:t>0</m:t>
                                </m:r>
                              </m:e>
                              <m:e>
                                <m:r>
                                  <a:rPr lang="en-US" b="0" i="1" smtClean="0">
                                    <a:latin typeface="Cambria Math" panose="02040503050406030204" pitchFamily="18" charset="0"/>
                                  </a:rPr>
                                  <m:t>𝑜𝑡h𝑒𝑟𝑤𝑖𝑠𝑒</m:t>
                                </m:r>
                              </m:e>
                            </m:mr>
                          </m:m>
                        </m:e>
                      </m:d>
                    </m:oMath>
                  </m:oMathPara>
                </a14:m>
                <a:endParaRPr lang="en-US"/>
              </a:p>
            </p:txBody>
          </p:sp>
        </mc:Choice>
        <mc:Fallback xmlns="">
          <p:sp>
            <p:nvSpPr>
              <p:cNvPr id="20" name="TextBox 19">
                <a:extLst>
                  <a:ext uri="{FF2B5EF4-FFF2-40B4-BE49-F238E27FC236}">
                    <a16:creationId xmlns:a16="http://schemas.microsoft.com/office/drawing/2014/main" id="{8DFF5B0C-5AF6-1C0D-41FF-6E3C6B25C7C6}"/>
                  </a:ext>
                </a:extLst>
              </p:cNvPr>
              <p:cNvSpPr txBox="1">
                <a:spLocks noRot="1" noChangeAspect="1" noMove="1" noResize="1" noEditPoints="1" noAdjustHandles="1" noChangeArrowheads="1" noChangeShapeType="1" noTextEdit="1"/>
              </p:cNvSpPr>
              <p:nvPr/>
            </p:nvSpPr>
            <p:spPr>
              <a:xfrm>
                <a:off x="6871048" y="1477184"/>
                <a:ext cx="3157603" cy="710194"/>
              </a:xfrm>
              <a:prstGeom prst="rect">
                <a:avLst/>
              </a:prstGeom>
              <a:blipFill>
                <a:blip r:embed="rId4"/>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EA4A9AE-CD45-3A56-1C48-02759FF497B8}"/>
              </a:ext>
            </a:extLst>
          </p:cNvPr>
          <p:cNvSpPr txBox="1"/>
          <p:nvPr/>
        </p:nvSpPr>
        <p:spPr>
          <a:xfrm>
            <a:off x="3914051" y="4444281"/>
            <a:ext cx="4363898" cy="307777"/>
          </a:xfrm>
          <a:prstGeom prst="rect">
            <a:avLst/>
          </a:prstGeom>
          <a:noFill/>
        </p:spPr>
        <p:txBody>
          <a:bodyPr wrap="square" rtlCol="0">
            <a:spAutoFit/>
          </a:bodyPr>
          <a:lstStyle/>
          <a:p>
            <a:pPr algn="ctr"/>
            <a:r>
              <a:rPr lang="en-US" sz="1400" b="1"/>
              <a:t>Figure 4. Graph represented as an adjacency matrix</a:t>
            </a:r>
          </a:p>
        </p:txBody>
      </p:sp>
    </p:spTree>
    <p:extLst>
      <p:ext uri="{BB962C8B-B14F-4D97-AF65-F5344CB8AC3E}">
        <p14:creationId xmlns:p14="http://schemas.microsoft.com/office/powerpoint/2010/main" val="164965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9C9D-9C97-4910-5F4F-90541DFB2F5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6AA32C-F5AC-E90D-A048-A21FD054DEA9}"/>
                  </a:ext>
                </a:extLst>
              </p:cNvPr>
              <p:cNvSpPr>
                <a:spLocks noGrp="1"/>
              </p:cNvSpPr>
              <p:nvPr>
                <p:ph idx="1"/>
              </p:nvPr>
            </p:nvSpPr>
            <p:spPr>
              <a:xfrm>
                <a:off x="487412" y="4513098"/>
                <a:ext cx="11051611" cy="2276322"/>
              </a:xfrm>
            </p:spPr>
            <p:txBody>
              <a:bodyPr>
                <a:normAutofit lnSpcReduction="10000"/>
              </a:bodyPr>
              <a:lstStyle/>
              <a:p>
                <a:r>
                  <a:rPr lang="en-US" sz="2400" dirty="0"/>
                  <a:t>Once we have defined our graph with nodes and edges, we can define the local ‘neighborhood’ for each node. </a:t>
                </a:r>
              </a:p>
              <a:p>
                <a:r>
                  <a:rPr lang="en-US" sz="2400" dirty="0"/>
                  <a:t>A node neighborhood is the set of surrounding nodes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𝕍</m:t>
                    </m:r>
                  </m:oMath>
                </a14:m>
                <a:r>
                  <a:rPr lang="en-US" sz="2400" dirty="0"/>
                  <a:t> that are connected to a given node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a:t>
                </a:r>
              </a:p>
              <a:p>
                <a:r>
                  <a:rPr lang="en-US" sz="2400" dirty="0"/>
                  <a:t>For example, the local neighborhood for node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oMath>
                </a14:m>
                <a:r>
                  <a:rPr lang="en-US" sz="2400" dirty="0"/>
                  <a:t>, whereas the neighborhood for node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a:t>
                </a:r>
              </a:p>
            </p:txBody>
          </p:sp>
        </mc:Choice>
        <mc:Fallback xmlns="">
          <p:sp>
            <p:nvSpPr>
              <p:cNvPr id="3" name="Content Placeholder 2">
                <a:extLst>
                  <a:ext uri="{FF2B5EF4-FFF2-40B4-BE49-F238E27FC236}">
                    <a16:creationId xmlns:a16="http://schemas.microsoft.com/office/drawing/2014/main" id="{506AA32C-F5AC-E90D-A048-A21FD054DEA9}"/>
                  </a:ext>
                </a:extLst>
              </p:cNvPr>
              <p:cNvSpPr>
                <a:spLocks noGrp="1" noRot="1" noChangeAspect="1" noMove="1" noResize="1" noEditPoints="1" noAdjustHandles="1" noChangeArrowheads="1" noChangeShapeType="1" noTextEdit="1"/>
              </p:cNvSpPr>
              <p:nvPr>
                <p:ph idx="1"/>
              </p:nvPr>
            </p:nvSpPr>
            <p:spPr>
              <a:xfrm>
                <a:off x="487412" y="4513098"/>
                <a:ext cx="11051611" cy="2276322"/>
              </a:xfrm>
              <a:blipFill>
                <a:blip r:embed="rId2"/>
                <a:stretch>
                  <a:fillRect l="-772" t="-50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CC2C82-A409-565F-69C7-2D17574B796A}"/>
              </a:ext>
            </a:extLst>
          </p:cNvPr>
          <p:cNvSpPr>
            <a:spLocks noGrp="1"/>
          </p:cNvSpPr>
          <p:nvPr>
            <p:ph type="sldNum" sz="quarter" idx="12"/>
          </p:nvPr>
        </p:nvSpPr>
        <p:spPr/>
        <p:txBody>
          <a:bodyPr/>
          <a:lstStyle/>
          <a:p>
            <a:fld id="{B0C78959-7170-49A6-863C-E0B910AF7348}" type="slidenum">
              <a:rPr lang="en-US" smtClean="0"/>
              <a:t>12</a:t>
            </a:fld>
            <a:endParaRPr lang="en-US"/>
          </a:p>
        </p:txBody>
      </p:sp>
      <p:sp>
        <p:nvSpPr>
          <p:cNvPr id="5" name="Oval 4">
            <a:extLst>
              <a:ext uri="{FF2B5EF4-FFF2-40B4-BE49-F238E27FC236}">
                <a16:creationId xmlns:a16="http://schemas.microsoft.com/office/drawing/2014/main" id="{BC9285D8-002D-291C-E599-27772482957A}"/>
              </a:ext>
            </a:extLst>
          </p:cNvPr>
          <p:cNvSpPr/>
          <p:nvPr/>
        </p:nvSpPr>
        <p:spPr>
          <a:xfrm>
            <a:off x="3010085" y="170523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AA08174-5103-A737-2A87-DDD48E232EFA}"/>
              </a:ext>
            </a:extLst>
          </p:cNvPr>
          <p:cNvSpPr/>
          <p:nvPr/>
        </p:nvSpPr>
        <p:spPr>
          <a:xfrm>
            <a:off x="4415089" y="186280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4EC03B28-1185-D5E3-F50D-4A72EC036BA5}"/>
              </a:ext>
            </a:extLst>
          </p:cNvPr>
          <p:cNvSpPr/>
          <p:nvPr/>
        </p:nvSpPr>
        <p:spPr>
          <a:xfrm>
            <a:off x="2670839" y="3279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94C3759E-2F2F-FCE9-300F-4341DD521667}"/>
              </a:ext>
            </a:extLst>
          </p:cNvPr>
          <p:cNvSpPr/>
          <p:nvPr/>
        </p:nvSpPr>
        <p:spPr>
          <a:xfrm>
            <a:off x="1575856" y="232735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24207F19-D212-6F93-2081-607FF45CF1F5}"/>
              </a:ext>
            </a:extLst>
          </p:cNvPr>
          <p:cNvSpPr/>
          <p:nvPr/>
        </p:nvSpPr>
        <p:spPr>
          <a:xfrm>
            <a:off x="4417358" y="357385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0" name="Straight Connector 9">
            <a:extLst>
              <a:ext uri="{FF2B5EF4-FFF2-40B4-BE49-F238E27FC236}">
                <a16:creationId xmlns:a16="http://schemas.microsoft.com/office/drawing/2014/main" id="{95CAC4D9-66C6-1859-1B06-E887BE82EB0B}"/>
              </a:ext>
            </a:extLst>
          </p:cNvPr>
          <p:cNvCxnSpPr>
            <a:cxnSpLocks/>
            <a:stCxn id="5" idx="6"/>
            <a:endCxn id="6" idx="2"/>
          </p:cNvCxnSpPr>
          <p:nvPr/>
        </p:nvCxnSpPr>
        <p:spPr>
          <a:xfrm>
            <a:off x="3517389" y="1949490"/>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0BDACE-16C2-82E5-BD38-77F422FE2A05}"/>
              </a:ext>
            </a:extLst>
          </p:cNvPr>
          <p:cNvCxnSpPr>
            <a:cxnSpLocks/>
            <a:stCxn id="5" idx="2"/>
            <a:endCxn id="8" idx="6"/>
          </p:cNvCxnSpPr>
          <p:nvPr/>
        </p:nvCxnSpPr>
        <p:spPr>
          <a:xfrm flipH="1">
            <a:off x="2083160" y="1949490"/>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9457F9-700D-6643-CB76-443C816C7B31}"/>
              </a:ext>
            </a:extLst>
          </p:cNvPr>
          <p:cNvCxnSpPr>
            <a:stCxn id="5" idx="4"/>
            <a:endCxn id="7" idx="0"/>
          </p:cNvCxnSpPr>
          <p:nvPr/>
        </p:nvCxnSpPr>
        <p:spPr>
          <a:xfrm flipH="1">
            <a:off x="2924491" y="2193747"/>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0341EF-3C99-A029-1B05-968236636CA5}"/>
              </a:ext>
            </a:extLst>
          </p:cNvPr>
          <p:cNvCxnSpPr>
            <a:cxnSpLocks/>
            <a:stCxn id="8" idx="6"/>
            <a:endCxn id="9" idx="1"/>
          </p:cNvCxnSpPr>
          <p:nvPr/>
        </p:nvCxnSpPr>
        <p:spPr>
          <a:xfrm>
            <a:off x="2083160" y="2571616"/>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84A60A-CCD2-3664-4183-90D549627DF0}"/>
              </a:ext>
            </a:extLst>
          </p:cNvPr>
          <p:cNvCxnSpPr>
            <a:cxnSpLocks/>
            <a:stCxn id="6" idx="3"/>
            <a:endCxn id="7" idx="7"/>
          </p:cNvCxnSpPr>
          <p:nvPr/>
        </p:nvCxnSpPr>
        <p:spPr>
          <a:xfrm flipH="1">
            <a:off x="3103850" y="2279781"/>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59B357-0DAB-CF9E-056E-D76220FCEF07}"/>
              </a:ext>
            </a:extLst>
          </p:cNvPr>
          <p:cNvCxnSpPr>
            <a:cxnSpLocks/>
            <a:stCxn id="9" idx="0"/>
            <a:endCxn id="6" idx="4"/>
          </p:cNvCxnSpPr>
          <p:nvPr/>
        </p:nvCxnSpPr>
        <p:spPr>
          <a:xfrm flipH="1" flipV="1">
            <a:off x="4668741" y="2351322"/>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17146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5"/>
                                          <m:mcJc m:val="center"/>
                                        </m:mcPr>
                                      </m:mc>
                                    </m:mcs>
                                    <m:ctrlPr>
                                      <a:rPr lang="en-US" b="0" i="1" smtClean="0">
                                        <a:latin typeface="Cambria Math" panose="02040503050406030204" pitchFamily="18" charset="0"/>
                                      </a:rPr>
                                    </m:ctrlPr>
                                  </m:mPr>
                                  <m:mr>
                                    <m:e>
                                      <m:r>
                                        <m:rPr>
                                          <m:brk m:alnAt="7"/>
                                        </m:rPr>
                                        <a:rPr lang="en-US" b="0" smtClean="0">
                                          <a:latin typeface="Cambria Math" panose="02040503050406030204" pitchFamily="18" charset="0"/>
                                        </a:rPr>
                                        <m:t>𝐴</m:t>
                                      </m:r>
                                    </m:e>
                                    <m:e>
                                      <m:r>
                                        <a:rPr lang="en-US" b="0" smtClean="0">
                                          <a:latin typeface="Cambria Math" panose="02040503050406030204" pitchFamily="18" charset="0"/>
                                        </a:rPr>
                                        <m:t>𝐵</m:t>
                                      </m:r>
                                    </m:e>
                                    <m:e>
                                      <m:r>
                                        <a:rPr lang="en-US" b="0" smtClean="0">
                                          <a:latin typeface="Cambria Math" panose="02040503050406030204" pitchFamily="18" charset="0"/>
                                        </a:rPr>
                                        <m:t>𝐶</m:t>
                                      </m:r>
                                    </m:e>
                                    <m:e>
                                      <m:r>
                                        <a:rPr lang="en-US" b="0" smtClean="0">
                                          <a:latin typeface="Cambria Math" panose="02040503050406030204" pitchFamily="18" charset="0"/>
                                        </a:rPr>
                                        <m:t>𝐷</m:t>
                                      </m:r>
                                    </m:e>
                                    <m:e>
                                      <m:r>
                                        <a:rPr lang="en-US" b="0" smtClean="0">
                                          <a:latin typeface="Cambria Math" panose="02040503050406030204" pitchFamily="18" charset="0"/>
                                        </a:rPr>
                                        <m:t>𝐸</m:t>
                                      </m:r>
                                    </m:e>
                                  </m:mr>
                                </m:m>
                              </m:oMath>
                            </m:oMathPara>
                          </a14:m>
                          <a:endParaRPr lang="en-US" i="1">
                            <a:latin typeface="Cambria Math" panose="02040503050406030204" pitchFamily="18" charset="0"/>
                          </a:endParaRPr>
                        </a:p>
                      </a:txBody>
                      <a:tcPr/>
                    </a:tc>
                    <a:extLst>
                      <a:ext uri="{0D108BD9-81ED-4DB2-BD59-A6C34878D82A}">
                        <a16:rowId xmlns:a16="http://schemas.microsoft.com/office/drawing/2014/main" val="3948699644"/>
                      </a:ext>
                    </a:extLst>
                  </a:tr>
                  <a:tr h="106029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m:oMathPara>
                          </a14:m>
                          <a:endParaRPr lang="en-US"/>
                        </a:p>
                      </a:txBody>
                      <a:tcPr anchor="ctr"/>
                    </a:tc>
                    <a:tc>
                      <a:txBody>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smtClean="0">
                                          <a:latin typeface="Cambria Math" panose="02040503050406030204" pitchFamily="18" charset="0"/>
                                        </a:rPr>
                                        <m:t>𝐴</m:t>
                                      </m:r>
                                    </m:e>
                                  </m:mr>
                                  <m:mr>
                                    <m:e>
                                      <m:r>
                                        <a:rPr lang="en-US" b="0" smtClean="0">
                                          <a:latin typeface="Cambria Math" panose="02040503050406030204" pitchFamily="18" charset="0"/>
                                        </a:rPr>
                                        <m:t>𝐵</m:t>
                                      </m:r>
                                    </m:e>
                                  </m:mr>
                                  <m:mr>
                                    <m:e>
                                      <m:r>
                                        <a:rPr lang="en-US" b="0" smtClean="0">
                                          <a:latin typeface="Cambria Math" panose="02040503050406030204" pitchFamily="18" charset="0"/>
                                        </a:rPr>
                                        <m:t>𝐶</m:t>
                                      </m:r>
                                    </m:e>
                                  </m:mr>
                                  <m:mr>
                                    <m:e>
                                      <m:r>
                                        <a:rPr lang="en-US" b="0" smtClean="0">
                                          <a:latin typeface="Cambria Math" panose="02040503050406030204" pitchFamily="18" charset="0"/>
                                        </a:rPr>
                                        <m:t>𝐷</m:t>
                                      </m:r>
                                    </m:e>
                                  </m:mr>
                                  <m:mr>
                                    <m:e>
                                      <m:r>
                                        <a:rPr lang="en-US" b="0" smtClean="0">
                                          <a:latin typeface="Cambria Math" panose="02040503050406030204" pitchFamily="18" charset="0"/>
                                        </a:rPr>
                                        <m:t>𝐸</m:t>
                                      </m:r>
                                    </m:e>
                                  </m:mr>
                                </m:m>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m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mr>
                                    </m:m>
                                  </m:e>
                                </m:d>
                              </m:oMath>
                            </m:oMathPara>
                          </a14:m>
                          <a:endParaRPr lang="en-US"/>
                        </a:p>
                      </a:txBody>
                      <a:tcPr/>
                    </a:tc>
                    <a:extLst>
                      <a:ext uri="{0D108BD9-81ED-4DB2-BD59-A6C34878D82A}">
                        <a16:rowId xmlns:a16="http://schemas.microsoft.com/office/drawing/2014/main" val="1540195080"/>
                      </a:ext>
                    </a:extLst>
                  </a:tr>
                </a:tbl>
              </a:graphicData>
            </a:graphic>
          </p:graphicFrame>
        </mc:Choice>
        <mc:Fallback xmlns="">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365760">
                    <a:tc>
                      <a:txBody>
                        <a:bodyPr/>
                        <a:lstStyle/>
                        <a:p>
                          <a:endParaRPr lang="en-US"/>
                        </a:p>
                      </a:txBody>
                      <a:tcPr/>
                    </a:tc>
                    <a:tc>
                      <a:txBody>
                        <a:bodyPr/>
                        <a:lstStyle/>
                        <a:p>
                          <a:endParaRPr lang="en-US"/>
                        </a:p>
                      </a:txBody>
                      <a:tcPr/>
                    </a:tc>
                    <a:tc>
                      <a:txBody>
                        <a:bodyPr/>
                        <a:lstStyle/>
                        <a:p>
                          <a:endParaRPr lang="en-US"/>
                        </a:p>
                      </a:txBody>
                      <a:tcPr>
                        <a:blipFill>
                          <a:blip r:embed="rId3"/>
                          <a:stretch>
                            <a:fillRect l="-50152" b="-383333"/>
                          </a:stretch>
                        </a:blipFill>
                      </a:tcPr>
                    </a:tc>
                    <a:extLst>
                      <a:ext uri="{0D108BD9-81ED-4DB2-BD59-A6C34878D82A}">
                        <a16:rowId xmlns:a16="http://schemas.microsoft.com/office/drawing/2014/main" val="3948699644"/>
                      </a:ext>
                    </a:extLst>
                  </a:tr>
                  <a:tr h="1393762">
                    <a:tc>
                      <a:txBody>
                        <a:bodyPr/>
                        <a:lstStyle/>
                        <a:p>
                          <a:endParaRPr lang="en-US"/>
                        </a:p>
                      </a:txBody>
                      <a:tcPr anchor="ctr">
                        <a:blipFill>
                          <a:blip r:embed="rId3"/>
                          <a:stretch>
                            <a:fillRect t="-26087" r="-318644"/>
                          </a:stretch>
                        </a:blipFill>
                      </a:tcPr>
                    </a:tc>
                    <a:tc>
                      <a:txBody>
                        <a:bodyPr/>
                        <a:lstStyle/>
                        <a:p>
                          <a:endParaRPr lang="en-US"/>
                        </a:p>
                      </a:txBody>
                      <a:tcPr>
                        <a:blipFill>
                          <a:blip r:embed="rId3"/>
                          <a:stretch>
                            <a:fillRect l="-251064" t="-26087" r="-700000"/>
                          </a:stretch>
                        </a:blipFill>
                      </a:tcPr>
                    </a:tc>
                    <a:tc>
                      <a:txBody>
                        <a:bodyPr/>
                        <a:lstStyle/>
                        <a:p>
                          <a:endParaRPr lang="en-US"/>
                        </a:p>
                      </a:txBody>
                      <a:tcPr>
                        <a:blipFill>
                          <a:blip r:embed="rId3"/>
                          <a:stretch>
                            <a:fillRect l="-50152" t="-26087"/>
                          </a:stretch>
                        </a:blipFill>
                      </a:tcPr>
                    </a:tc>
                    <a:extLst>
                      <a:ext uri="{0D108BD9-81ED-4DB2-BD59-A6C34878D82A}">
                        <a16:rowId xmlns:a16="http://schemas.microsoft.com/office/drawing/2014/main" val="1540195080"/>
                      </a:ext>
                    </a:extLst>
                  </a:tr>
                </a:tbl>
              </a:graphicData>
            </a:graphic>
          </p:graphicFrame>
        </mc:Fallback>
      </mc:AlternateContent>
      <p:sp>
        <p:nvSpPr>
          <p:cNvPr id="19" name="Arrow: Down 18">
            <a:extLst>
              <a:ext uri="{FF2B5EF4-FFF2-40B4-BE49-F238E27FC236}">
                <a16:creationId xmlns:a16="http://schemas.microsoft.com/office/drawing/2014/main" id="{D0B7FFD3-0D3B-D2CC-DD0F-A243BC1E7928}"/>
              </a:ext>
            </a:extLst>
          </p:cNvPr>
          <p:cNvSpPr/>
          <p:nvPr/>
        </p:nvSpPr>
        <p:spPr>
          <a:xfrm rot="16200000">
            <a:off x="5957289" y="2795510"/>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DFF5B0C-5AF6-1C0D-41FF-6E3C6B25C7C6}"/>
                  </a:ext>
                </a:extLst>
              </p:cNvPr>
              <p:cNvSpPr txBox="1"/>
              <p:nvPr/>
            </p:nvSpPr>
            <p:spPr>
              <a:xfrm>
                <a:off x="6871048" y="1477184"/>
                <a:ext cx="3157603"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𝑖𝑓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𝐸</m:t>
                                </m:r>
                              </m:e>
                            </m:mr>
                            <m:mr>
                              <m:e>
                                <m:r>
                                  <a:rPr lang="en-US" b="0" i="1" smtClean="0">
                                    <a:latin typeface="Cambria Math" panose="02040503050406030204" pitchFamily="18" charset="0"/>
                                  </a:rPr>
                                  <m:t>0</m:t>
                                </m:r>
                              </m:e>
                              <m:e>
                                <m:r>
                                  <a:rPr lang="en-US" b="0" i="1" smtClean="0">
                                    <a:latin typeface="Cambria Math" panose="02040503050406030204" pitchFamily="18" charset="0"/>
                                  </a:rPr>
                                  <m:t>𝑜𝑡h𝑒𝑟𝑤𝑖𝑠𝑒</m:t>
                                </m:r>
                              </m:e>
                            </m:mr>
                          </m:m>
                        </m:e>
                      </m:d>
                    </m:oMath>
                  </m:oMathPara>
                </a14:m>
                <a:endParaRPr lang="en-US"/>
              </a:p>
            </p:txBody>
          </p:sp>
        </mc:Choice>
        <mc:Fallback xmlns="">
          <p:sp>
            <p:nvSpPr>
              <p:cNvPr id="20" name="TextBox 19">
                <a:extLst>
                  <a:ext uri="{FF2B5EF4-FFF2-40B4-BE49-F238E27FC236}">
                    <a16:creationId xmlns:a16="http://schemas.microsoft.com/office/drawing/2014/main" id="{8DFF5B0C-5AF6-1C0D-41FF-6E3C6B25C7C6}"/>
                  </a:ext>
                </a:extLst>
              </p:cNvPr>
              <p:cNvSpPr txBox="1">
                <a:spLocks noRot="1" noChangeAspect="1" noMove="1" noResize="1" noEditPoints="1" noAdjustHandles="1" noChangeArrowheads="1" noChangeShapeType="1" noTextEdit="1"/>
              </p:cNvSpPr>
              <p:nvPr/>
            </p:nvSpPr>
            <p:spPr>
              <a:xfrm>
                <a:off x="6871048" y="1477184"/>
                <a:ext cx="3157603" cy="710194"/>
              </a:xfrm>
              <a:prstGeom prst="rect">
                <a:avLst/>
              </a:prstGeom>
              <a:blipFill>
                <a:blip r:embed="rId4"/>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EA4A9AE-CD45-3A56-1C48-02759FF497B8}"/>
              </a:ext>
            </a:extLst>
          </p:cNvPr>
          <p:cNvSpPr txBox="1"/>
          <p:nvPr/>
        </p:nvSpPr>
        <p:spPr>
          <a:xfrm>
            <a:off x="3914051" y="4273777"/>
            <a:ext cx="4363898" cy="307777"/>
          </a:xfrm>
          <a:prstGeom prst="rect">
            <a:avLst/>
          </a:prstGeom>
          <a:noFill/>
        </p:spPr>
        <p:txBody>
          <a:bodyPr wrap="square" rtlCol="0">
            <a:spAutoFit/>
          </a:bodyPr>
          <a:lstStyle/>
          <a:p>
            <a:pPr algn="ctr"/>
            <a:r>
              <a:rPr lang="en-US" sz="1400" b="1" dirty="0"/>
              <a:t>Figure 5. Node Neighborhoods</a:t>
            </a:r>
          </a:p>
        </p:txBody>
      </p:sp>
      <p:sp>
        <p:nvSpPr>
          <p:cNvPr id="16" name="Rectangle: Rounded Corners 15">
            <a:extLst>
              <a:ext uri="{FF2B5EF4-FFF2-40B4-BE49-F238E27FC236}">
                <a16:creationId xmlns:a16="http://schemas.microsoft.com/office/drawing/2014/main" id="{1B8428A2-32FB-0257-C05A-94B335B03F7E}"/>
              </a:ext>
            </a:extLst>
          </p:cNvPr>
          <p:cNvSpPr/>
          <p:nvPr/>
        </p:nvSpPr>
        <p:spPr>
          <a:xfrm>
            <a:off x="8526780" y="2739580"/>
            <a:ext cx="975360" cy="3389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C455F6-BC71-FF69-D07F-3712A57F3728}"/>
              </a:ext>
            </a:extLst>
          </p:cNvPr>
          <p:cNvSpPr/>
          <p:nvPr/>
        </p:nvSpPr>
        <p:spPr>
          <a:xfrm>
            <a:off x="8122920" y="3290945"/>
            <a:ext cx="327660" cy="3389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9DAC079-4545-9A69-269E-591F41420B40}"/>
              </a:ext>
            </a:extLst>
          </p:cNvPr>
          <p:cNvSpPr/>
          <p:nvPr/>
        </p:nvSpPr>
        <p:spPr>
          <a:xfrm>
            <a:off x="9544021" y="3290945"/>
            <a:ext cx="327660" cy="3389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35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501A-3D83-68A4-E33B-512C10C0A210}"/>
              </a:ext>
            </a:extLst>
          </p:cNvPr>
          <p:cNvSpPr>
            <a:spLocks noGrp="1"/>
          </p:cNvSpPr>
          <p:nvPr>
            <p:ph type="title"/>
          </p:nvPr>
        </p:nvSpPr>
        <p:spPr/>
        <p:txBody>
          <a:bodyPr/>
          <a:lstStyle/>
          <a:p>
            <a:r>
              <a:rPr lang="en-US"/>
              <a:t>Graph Data Representations</a:t>
            </a:r>
          </a:p>
        </p:txBody>
      </p:sp>
      <p:sp>
        <p:nvSpPr>
          <p:cNvPr id="3" name="Content Placeholder 2">
            <a:extLst>
              <a:ext uri="{FF2B5EF4-FFF2-40B4-BE49-F238E27FC236}">
                <a16:creationId xmlns:a16="http://schemas.microsoft.com/office/drawing/2014/main" id="{DAF95947-3AC2-C2E7-676B-11F2D6805CED}"/>
              </a:ext>
            </a:extLst>
          </p:cNvPr>
          <p:cNvSpPr>
            <a:spLocks noGrp="1"/>
          </p:cNvSpPr>
          <p:nvPr>
            <p:ph idx="1"/>
          </p:nvPr>
        </p:nvSpPr>
        <p:spPr>
          <a:xfrm>
            <a:off x="838200" y="5012439"/>
            <a:ext cx="10515600" cy="1318784"/>
          </a:xfrm>
        </p:spPr>
        <p:txBody>
          <a:bodyPr>
            <a:normAutofit fontScale="85000" lnSpcReduction="10000"/>
          </a:bodyPr>
          <a:lstStyle/>
          <a:p>
            <a:r>
              <a:rPr lang="en-US" dirty="0"/>
              <a:t>There are two primary types of graphs: an undirected (Figure 6) or directed graph (Figure 7).</a:t>
            </a:r>
          </a:p>
          <a:p>
            <a:pPr lvl="1"/>
            <a:r>
              <a:rPr lang="en-US" b="1" dirty="0"/>
              <a:t>Undirected Graph:</a:t>
            </a:r>
            <a:r>
              <a:rPr lang="en-US" dirty="0"/>
              <a:t> Connection between vertices are </a:t>
            </a:r>
            <a:r>
              <a:rPr lang="en-US" u="sng" dirty="0"/>
              <a:t>bidirectional</a:t>
            </a:r>
            <a:r>
              <a:rPr lang="en-US" dirty="0"/>
              <a:t>.</a:t>
            </a:r>
            <a:endParaRPr lang="en-US" b="1" dirty="0"/>
          </a:p>
          <a:p>
            <a:pPr lvl="1"/>
            <a:r>
              <a:rPr lang="en-US" b="1" dirty="0"/>
              <a:t>Directed Graph:</a:t>
            </a:r>
            <a:r>
              <a:rPr lang="en-US" dirty="0"/>
              <a:t> Connection between vertices are </a:t>
            </a:r>
            <a:r>
              <a:rPr lang="en-US" u="sng" dirty="0"/>
              <a:t>directional</a:t>
            </a:r>
            <a:r>
              <a:rPr lang="en-US" dirty="0"/>
              <a:t>, resulting in an ordered pair.</a:t>
            </a:r>
            <a:endParaRPr lang="en-US" b="1" u="sng" dirty="0"/>
          </a:p>
        </p:txBody>
      </p:sp>
      <p:sp>
        <p:nvSpPr>
          <p:cNvPr id="4" name="Slide Number Placeholder 3">
            <a:extLst>
              <a:ext uri="{FF2B5EF4-FFF2-40B4-BE49-F238E27FC236}">
                <a16:creationId xmlns:a16="http://schemas.microsoft.com/office/drawing/2014/main" id="{F86EF8E1-5126-9E82-5668-0FEA843B6CBA}"/>
              </a:ext>
            </a:extLst>
          </p:cNvPr>
          <p:cNvSpPr>
            <a:spLocks noGrp="1"/>
          </p:cNvSpPr>
          <p:nvPr>
            <p:ph type="sldNum" sz="quarter" idx="12"/>
          </p:nvPr>
        </p:nvSpPr>
        <p:spPr/>
        <p:txBody>
          <a:bodyPr/>
          <a:lstStyle/>
          <a:p>
            <a:fld id="{B0C78959-7170-49A6-863C-E0B910AF7348}" type="slidenum">
              <a:rPr lang="en-US" smtClean="0"/>
              <a:t>13</a:t>
            </a:fld>
            <a:endParaRPr lang="en-US"/>
          </a:p>
        </p:txBody>
      </p:sp>
      <p:sp>
        <p:nvSpPr>
          <p:cNvPr id="5" name="Oval 4">
            <a:extLst>
              <a:ext uri="{FF2B5EF4-FFF2-40B4-BE49-F238E27FC236}">
                <a16:creationId xmlns:a16="http://schemas.microsoft.com/office/drawing/2014/main" id="{CED5F1E6-4E3B-593A-9EC4-E55B1E2B54F4}"/>
              </a:ext>
            </a:extLst>
          </p:cNvPr>
          <p:cNvSpPr/>
          <p:nvPr/>
        </p:nvSpPr>
        <p:spPr>
          <a:xfrm>
            <a:off x="3010419" y="1706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7F180FF-9198-BC80-1B0F-909F5F5850D5}"/>
              </a:ext>
            </a:extLst>
          </p:cNvPr>
          <p:cNvSpPr/>
          <p:nvPr/>
        </p:nvSpPr>
        <p:spPr>
          <a:xfrm>
            <a:off x="4415423" y="186429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369E57D0-59C4-6ACB-AD21-03CE03C7F4AA}"/>
              </a:ext>
            </a:extLst>
          </p:cNvPr>
          <p:cNvSpPr/>
          <p:nvPr/>
        </p:nvSpPr>
        <p:spPr>
          <a:xfrm>
            <a:off x="2671173" y="3281200"/>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A9AFDBF6-EAC0-EECF-2638-A21E2429AF5A}"/>
              </a:ext>
            </a:extLst>
          </p:cNvPr>
          <p:cNvSpPr/>
          <p:nvPr/>
        </p:nvSpPr>
        <p:spPr>
          <a:xfrm>
            <a:off x="1576190" y="232884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B4E1A285-2AB1-80CD-715E-71285F5AE00A}"/>
              </a:ext>
            </a:extLst>
          </p:cNvPr>
          <p:cNvSpPr/>
          <p:nvPr/>
        </p:nvSpPr>
        <p:spPr>
          <a:xfrm>
            <a:off x="4417692" y="3575335"/>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1" name="Straight Connector 10">
            <a:extLst>
              <a:ext uri="{FF2B5EF4-FFF2-40B4-BE49-F238E27FC236}">
                <a16:creationId xmlns:a16="http://schemas.microsoft.com/office/drawing/2014/main" id="{4748FF05-7E51-FFCB-BC22-F5558EDA7FA8}"/>
              </a:ext>
            </a:extLst>
          </p:cNvPr>
          <p:cNvCxnSpPr>
            <a:cxnSpLocks/>
            <a:stCxn id="5" idx="6"/>
            <a:endCxn id="6" idx="2"/>
          </p:cNvCxnSpPr>
          <p:nvPr/>
        </p:nvCxnSpPr>
        <p:spPr>
          <a:xfrm>
            <a:off x="3517723" y="1950974"/>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288F17-E529-861F-29B2-85863B3FB9E9}"/>
              </a:ext>
            </a:extLst>
          </p:cNvPr>
          <p:cNvCxnSpPr>
            <a:cxnSpLocks/>
            <a:stCxn id="5" idx="2"/>
            <a:endCxn id="8" idx="6"/>
          </p:cNvCxnSpPr>
          <p:nvPr/>
        </p:nvCxnSpPr>
        <p:spPr>
          <a:xfrm flipH="1">
            <a:off x="2083494" y="1950974"/>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DCCFC6-399E-0374-247E-B92711F28B11}"/>
              </a:ext>
            </a:extLst>
          </p:cNvPr>
          <p:cNvCxnSpPr>
            <a:stCxn id="5" idx="4"/>
            <a:endCxn id="7" idx="0"/>
          </p:cNvCxnSpPr>
          <p:nvPr/>
        </p:nvCxnSpPr>
        <p:spPr>
          <a:xfrm flipH="1">
            <a:off x="2924825" y="2195231"/>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DA31F0-653D-FF18-AC00-CB48547102F9}"/>
              </a:ext>
            </a:extLst>
          </p:cNvPr>
          <p:cNvCxnSpPr>
            <a:cxnSpLocks/>
            <a:stCxn id="8" idx="6"/>
            <a:endCxn id="9" idx="1"/>
          </p:cNvCxnSpPr>
          <p:nvPr/>
        </p:nvCxnSpPr>
        <p:spPr>
          <a:xfrm>
            <a:off x="2083494" y="2573100"/>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B3001C-85C1-5024-D481-D1B0BCC2F0BA}"/>
              </a:ext>
            </a:extLst>
          </p:cNvPr>
          <p:cNvCxnSpPr>
            <a:cxnSpLocks/>
            <a:stCxn id="6" idx="3"/>
            <a:endCxn id="7" idx="7"/>
          </p:cNvCxnSpPr>
          <p:nvPr/>
        </p:nvCxnSpPr>
        <p:spPr>
          <a:xfrm flipH="1">
            <a:off x="3104184" y="2281265"/>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4CC2B3-6C88-1CC4-7932-19C218855366}"/>
              </a:ext>
            </a:extLst>
          </p:cNvPr>
          <p:cNvCxnSpPr>
            <a:cxnSpLocks/>
            <a:stCxn id="9" idx="0"/>
            <a:endCxn id="6" idx="4"/>
          </p:cNvCxnSpPr>
          <p:nvPr/>
        </p:nvCxnSpPr>
        <p:spPr>
          <a:xfrm flipH="1" flipV="1">
            <a:off x="4669075" y="2352806"/>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74DCB5C-EBB2-63B6-CFAD-66BA23ADA714}"/>
              </a:ext>
            </a:extLst>
          </p:cNvPr>
          <p:cNvSpPr txBox="1"/>
          <p:nvPr/>
        </p:nvSpPr>
        <p:spPr>
          <a:xfrm>
            <a:off x="1105790" y="4211961"/>
            <a:ext cx="4363898" cy="307777"/>
          </a:xfrm>
          <a:prstGeom prst="rect">
            <a:avLst/>
          </a:prstGeom>
          <a:noFill/>
        </p:spPr>
        <p:txBody>
          <a:bodyPr wrap="square" rtlCol="0">
            <a:spAutoFit/>
          </a:bodyPr>
          <a:lstStyle/>
          <a:p>
            <a:pPr algn="ctr"/>
            <a:r>
              <a:rPr lang="en-US" sz="1400" b="1" dirty="0"/>
              <a:t>Figure 6. Undirected Graph</a:t>
            </a:r>
          </a:p>
        </p:txBody>
      </p:sp>
      <p:sp>
        <p:nvSpPr>
          <p:cNvPr id="10" name="Oval 9">
            <a:extLst>
              <a:ext uri="{FF2B5EF4-FFF2-40B4-BE49-F238E27FC236}">
                <a16:creationId xmlns:a16="http://schemas.microsoft.com/office/drawing/2014/main" id="{83C30D19-674D-E7BA-8E68-30A641EE34AC}"/>
              </a:ext>
            </a:extLst>
          </p:cNvPr>
          <p:cNvSpPr/>
          <p:nvPr/>
        </p:nvSpPr>
        <p:spPr>
          <a:xfrm>
            <a:off x="8701233" y="1706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2" name="Oval 11">
            <a:extLst>
              <a:ext uri="{FF2B5EF4-FFF2-40B4-BE49-F238E27FC236}">
                <a16:creationId xmlns:a16="http://schemas.microsoft.com/office/drawing/2014/main" id="{9E1ACF6A-4974-705A-9F12-B96F55AA52BD}"/>
              </a:ext>
            </a:extLst>
          </p:cNvPr>
          <p:cNvSpPr/>
          <p:nvPr/>
        </p:nvSpPr>
        <p:spPr>
          <a:xfrm>
            <a:off x="10106237" y="186429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3" name="Oval 12">
            <a:extLst>
              <a:ext uri="{FF2B5EF4-FFF2-40B4-BE49-F238E27FC236}">
                <a16:creationId xmlns:a16="http://schemas.microsoft.com/office/drawing/2014/main" id="{BB6686C3-0970-1EE3-7DBC-51D23B26EB36}"/>
              </a:ext>
            </a:extLst>
          </p:cNvPr>
          <p:cNvSpPr/>
          <p:nvPr/>
        </p:nvSpPr>
        <p:spPr>
          <a:xfrm>
            <a:off x="8361987" y="3281200"/>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4" name="Oval 13">
            <a:extLst>
              <a:ext uri="{FF2B5EF4-FFF2-40B4-BE49-F238E27FC236}">
                <a16:creationId xmlns:a16="http://schemas.microsoft.com/office/drawing/2014/main" id="{5525BCE5-936D-EEFC-5DD3-6D8D01325284}"/>
              </a:ext>
            </a:extLst>
          </p:cNvPr>
          <p:cNvSpPr/>
          <p:nvPr/>
        </p:nvSpPr>
        <p:spPr>
          <a:xfrm>
            <a:off x="7267004" y="232884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85679B70-FB71-C2B7-B6AD-7EB7B83B531E}"/>
              </a:ext>
            </a:extLst>
          </p:cNvPr>
          <p:cNvSpPr/>
          <p:nvPr/>
        </p:nvSpPr>
        <p:spPr>
          <a:xfrm>
            <a:off x="10108506" y="3575335"/>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6" name="Straight Connector 15">
            <a:extLst>
              <a:ext uri="{FF2B5EF4-FFF2-40B4-BE49-F238E27FC236}">
                <a16:creationId xmlns:a16="http://schemas.microsoft.com/office/drawing/2014/main" id="{3BB6ECAA-8441-C934-F045-9729C4758158}"/>
              </a:ext>
            </a:extLst>
          </p:cNvPr>
          <p:cNvCxnSpPr>
            <a:cxnSpLocks/>
            <a:stCxn id="10" idx="6"/>
            <a:endCxn id="12" idx="2"/>
          </p:cNvCxnSpPr>
          <p:nvPr/>
        </p:nvCxnSpPr>
        <p:spPr>
          <a:xfrm>
            <a:off x="9208537" y="1950974"/>
            <a:ext cx="897700" cy="157575"/>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F1EECF-5015-EDC6-537D-113119C1B72A}"/>
              </a:ext>
            </a:extLst>
          </p:cNvPr>
          <p:cNvCxnSpPr>
            <a:cxnSpLocks/>
            <a:stCxn id="10" idx="2"/>
            <a:endCxn id="14" idx="6"/>
          </p:cNvCxnSpPr>
          <p:nvPr/>
        </p:nvCxnSpPr>
        <p:spPr>
          <a:xfrm flipH="1">
            <a:off x="7774308" y="1950974"/>
            <a:ext cx="926925" cy="622126"/>
          </a:xfrm>
          <a:prstGeom prst="line">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A22F0-8068-F8E6-AC7E-E3CFDC2CC811}"/>
              </a:ext>
            </a:extLst>
          </p:cNvPr>
          <p:cNvCxnSpPr>
            <a:stCxn id="10" idx="4"/>
            <a:endCxn id="13" idx="0"/>
          </p:cNvCxnSpPr>
          <p:nvPr/>
        </p:nvCxnSpPr>
        <p:spPr>
          <a:xfrm flipH="1">
            <a:off x="8615639" y="2195231"/>
            <a:ext cx="339246" cy="1085969"/>
          </a:xfrm>
          <a:prstGeom prst="line">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20E9A26-199C-7E19-E522-5DEA20CE7CF8}"/>
              </a:ext>
            </a:extLst>
          </p:cNvPr>
          <p:cNvCxnSpPr>
            <a:cxnSpLocks/>
            <a:stCxn id="14" idx="6"/>
            <a:endCxn id="15" idx="1"/>
          </p:cNvCxnSpPr>
          <p:nvPr/>
        </p:nvCxnSpPr>
        <p:spPr>
          <a:xfrm>
            <a:off x="7774308" y="2573100"/>
            <a:ext cx="2408491" cy="1073776"/>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DD9554-FC9D-CEBD-357E-DCE8B76E1EAB}"/>
              </a:ext>
            </a:extLst>
          </p:cNvPr>
          <p:cNvCxnSpPr>
            <a:cxnSpLocks/>
            <a:stCxn id="12" idx="3"/>
            <a:endCxn id="13" idx="7"/>
          </p:cNvCxnSpPr>
          <p:nvPr/>
        </p:nvCxnSpPr>
        <p:spPr>
          <a:xfrm flipH="1">
            <a:off x="8794998" y="2281265"/>
            <a:ext cx="1385532" cy="1071476"/>
          </a:xfrm>
          <a:prstGeom prst="line">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50B1B6-853D-CCBD-4920-193EE99645A5}"/>
              </a:ext>
            </a:extLst>
          </p:cNvPr>
          <p:cNvCxnSpPr>
            <a:cxnSpLocks/>
            <a:stCxn id="15" idx="0"/>
            <a:endCxn id="12" idx="4"/>
          </p:cNvCxnSpPr>
          <p:nvPr/>
        </p:nvCxnSpPr>
        <p:spPr>
          <a:xfrm flipH="1" flipV="1">
            <a:off x="10359889" y="2352806"/>
            <a:ext cx="2269" cy="1222529"/>
          </a:xfrm>
          <a:prstGeom prst="line">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366BAF-162B-6E36-AE87-3AA99B7BF22D}"/>
              </a:ext>
            </a:extLst>
          </p:cNvPr>
          <p:cNvCxnSpPr>
            <a:cxnSpLocks/>
          </p:cNvCxnSpPr>
          <p:nvPr/>
        </p:nvCxnSpPr>
        <p:spPr>
          <a:xfrm>
            <a:off x="6102850" y="1327759"/>
            <a:ext cx="0" cy="34243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2297E7A-6573-BB09-0CEB-69701FF5280F}"/>
              </a:ext>
            </a:extLst>
          </p:cNvPr>
          <p:cNvSpPr txBox="1"/>
          <p:nvPr/>
        </p:nvSpPr>
        <p:spPr>
          <a:xfrm>
            <a:off x="7026588" y="4206212"/>
            <a:ext cx="4363898" cy="307777"/>
          </a:xfrm>
          <a:prstGeom prst="rect">
            <a:avLst/>
          </a:prstGeom>
          <a:noFill/>
        </p:spPr>
        <p:txBody>
          <a:bodyPr wrap="square" rtlCol="0">
            <a:spAutoFit/>
          </a:bodyPr>
          <a:lstStyle/>
          <a:p>
            <a:pPr algn="ctr"/>
            <a:r>
              <a:rPr lang="en-US" sz="1400" b="1" dirty="0"/>
              <a:t>Figure 7. Directed Graph</a:t>
            </a:r>
          </a:p>
        </p:txBody>
      </p:sp>
    </p:spTree>
    <p:extLst>
      <p:ext uri="{BB962C8B-B14F-4D97-AF65-F5344CB8AC3E}">
        <p14:creationId xmlns:p14="http://schemas.microsoft.com/office/powerpoint/2010/main" val="22447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14</a:t>
            </a:fld>
            <a:endParaRPr lang="en-US"/>
          </a:p>
        </p:txBody>
      </p:sp>
    </p:spTree>
    <p:extLst>
      <p:ext uri="{BB962C8B-B14F-4D97-AF65-F5344CB8AC3E}">
        <p14:creationId xmlns:p14="http://schemas.microsoft.com/office/powerpoint/2010/main" val="3324380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0A98-93AD-207C-5479-490CBF8F493F}"/>
              </a:ext>
            </a:extLst>
          </p:cNvPr>
          <p:cNvSpPr>
            <a:spLocks noGrp="1"/>
          </p:cNvSpPr>
          <p:nvPr>
            <p:ph type="title"/>
          </p:nvPr>
        </p:nvSpPr>
        <p:spPr>
          <a:xfrm>
            <a:off x="838200" y="33886"/>
            <a:ext cx="10515600" cy="1325563"/>
          </a:xfrm>
        </p:spPr>
        <p:txBody>
          <a:bodyPr/>
          <a:lstStyle/>
          <a:p>
            <a:r>
              <a:rPr lang="en-US" dirty="0"/>
              <a:t>Problems/Tasks For Graph Structured Data</a:t>
            </a:r>
          </a:p>
        </p:txBody>
      </p:sp>
      <p:sp>
        <p:nvSpPr>
          <p:cNvPr id="3" name="Content Placeholder 2">
            <a:extLst>
              <a:ext uri="{FF2B5EF4-FFF2-40B4-BE49-F238E27FC236}">
                <a16:creationId xmlns:a16="http://schemas.microsoft.com/office/drawing/2014/main" id="{BC5F1746-68CB-264B-904A-CB52B7FA3287}"/>
              </a:ext>
            </a:extLst>
          </p:cNvPr>
          <p:cNvSpPr>
            <a:spLocks noGrp="1"/>
          </p:cNvSpPr>
          <p:nvPr>
            <p:ph idx="1"/>
          </p:nvPr>
        </p:nvSpPr>
        <p:spPr>
          <a:xfrm>
            <a:off x="252609" y="1458244"/>
            <a:ext cx="5824603" cy="4486275"/>
          </a:xfrm>
        </p:spPr>
        <p:txBody>
          <a:bodyPr>
            <a:normAutofit/>
          </a:bodyPr>
          <a:lstStyle/>
          <a:p>
            <a:r>
              <a:rPr lang="en-US" dirty="0"/>
              <a:t>Three prevailing types of tasks exist based on the graph properties.</a:t>
            </a:r>
          </a:p>
          <a:p>
            <a:pPr lvl="1"/>
            <a:r>
              <a:rPr lang="en-US" b="1" dirty="0"/>
              <a:t>Graph-Level:</a:t>
            </a:r>
            <a:endParaRPr lang="en-US" dirty="0"/>
          </a:p>
          <a:p>
            <a:pPr lvl="2"/>
            <a:r>
              <a:rPr lang="en-US" dirty="0"/>
              <a:t>Whole-graph classification </a:t>
            </a:r>
            <a:r>
              <a:rPr lang="en-US" dirty="0">
                <a:sym typeface="Wingdings" panose="05000000000000000000" pitchFamily="2" charset="2"/>
              </a:rPr>
              <a:t> Classify proteins based on molecular structure.</a:t>
            </a:r>
            <a:endParaRPr lang="en-US" dirty="0"/>
          </a:p>
          <a:p>
            <a:pPr lvl="1"/>
            <a:r>
              <a:rPr lang="en-US" b="1" dirty="0"/>
              <a:t>Node/Vertex-Level:</a:t>
            </a:r>
          </a:p>
          <a:p>
            <a:pPr lvl="2"/>
            <a:r>
              <a:rPr lang="en-US" dirty="0"/>
              <a:t>Node classification </a:t>
            </a:r>
            <a:r>
              <a:rPr lang="en-US" dirty="0">
                <a:sym typeface="Wingdings" panose="05000000000000000000" pitchFamily="2" charset="2"/>
              </a:rPr>
              <a:t> Predict topic of paper based on citations.</a:t>
            </a:r>
            <a:endParaRPr lang="en-US" dirty="0"/>
          </a:p>
          <a:p>
            <a:pPr lvl="1"/>
            <a:r>
              <a:rPr lang="en-US" b="1" dirty="0"/>
              <a:t>Edge-Level:</a:t>
            </a:r>
          </a:p>
          <a:p>
            <a:pPr lvl="2"/>
            <a:r>
              <a:rPr lang="en-US" dirty="0"/>
              <a:t>Edge/link prediction </a:t>
            </a:r>
            <a:r>
              <a:rPr lang="en-US" dirty="0">
                <a:sym typeface="Wingdings" panose="05000000000000000000" pitchFamily="2" charset="2"/>
              </a:rPr>
              <a:t> Predict if two friends are likely to have a connection/friendship.</a:t>
            </a:r>
            <a:endParaRPr lang="en-US" dirty="0"/>
          </a:p>
        </p:txBody>
      </p:sp>
      <p:sp>
        <p:nvSpPr>
          <p:cNvPr id="4" name="Slide Number Placeholder 3">
            <a:extLst>
              <a:ext uri="{FF2B5EF4-FFF2-40B4-BE49-F238E27FC236}">
                <a16:creationId xmlns:a16="http://schemas.microsoft.com/office/drawing/2014/main" id="{9183E22D-36A3-49F2-ACBF-074B08487F3F}"/>
              </a:ext>
            </a:extLst>
          </p:cNvPr>
          <p:cNvSpPr>
            <a:spLocks noGrp="1"/>
          </p:cNvSpPr>
          <p:nvPr>
            <p:ph type="sldNum" sz="quarter" idx="12"/>
          </p:nvPr>
        </p:nvSpPr>
        <p:spPr/>
        <p:txBody>
          <a:bodyPr/>
          <a:lstStyle/>
          <a:p>
            <a:fld id="{B0C78959-7170-49A6-863C-E0B910AF7348}" type="slidenum">
              <a:rPr lang="en-US" smtClean="0"/>
              <a:t>15</a:t>
            </a:fld>
            <a:endParaRPr lang="en-US"/>
          </a:p>
        </p:txBody>
      </p:sp>
      <p:pic>
        <p:nvPicPr>
          <p:cNvPr id="6" name="Picture 5">
            <a:extLst>
              <a:ext uri="{FF2B5EF4-FFF2-40B4-BE49-F238E27FC236}">
                <a16:creationId xmlns:a16="http://schemas.microsoft.com/office/drawing/2014/main" id="{84B349B2-3BB2-D3E4-BC01-BE5125FF43C0}"/>
              </a:ext>
            </a:extLst>
          </p:cNvPr>
          <p:cNvPicPr>
            <a:picLocks noChangeAspect="1"/>
          </p:cNvPicPr>
          <p:nvPr/>
        </p:nvPicPr>
        <p:blipFill rotWithShape="1">
          <a:blip r:embed="rId2"/>
          <a:srcRect l="50965"/>
          <a:stretch/>
        </p:blipFill>
        <p:spPr>
          <a:xfrm>
            <a:off x="8204463" y="977378"/>
            <a:ext cx="3366843" cy="1853852"/>
          </a:xfrm>
          <a:prstGeom prst="rect">
            <a:avLst/>
          </a:prstGeom>
        </p:spPr>
      </p:pic>
      <p:pic>
        <p:nvPicPr>
          <p:cNvPr id="1028" name="Picture 4" descr="Training Graph Convolutional Networks on Node Classification Task | by  Inneke Mayachita | Towards Data Science">
            <a:extLst>
              <a:ext uri="{FF2B5EF4-FFF2-40B4-BE49-F238E27FC236}">
                <a16:creationId xmlns:a16="http://schemas.microsoft.com/office/drawing/2014/main" id="{F7E29A55-B617-44D3-4983-EE31E670D4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722" b="14066"/>
          <a:stretch/>
        </p:blipFill>
        <p:spPr bwMode="auto">
          <a:xfrm>
            <a:off x="8306844" y="2814620"/>
            <a:ext cx="3350712" cy="1716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ssing Link Prediction using Common Neighbor and Centrality based  Parameterized Algorithm | Scientific Reports">
            <a:extLst>
              <a:ext uri="{FF2B5EF4-FFF2-40B4-BE49-F238E27FC236}">
                <a16:creationId xmlns:a16="http://schemas.microsoft.com/office/drawing/2014/main" id="{70B84806-6DC6-92E3-E043-C0BAD160F0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573"/>
          <a:stretch/>
        </p:blipFill>
        <p:spPr bwMode="auto">
          <a:xfrm>
            <a:off x="8211170" y="4607760"/>
            <a:ext cx="3542060" cy="167152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630F0FF3-7562-C8D4-92E6-F86DF51F73FD}"/>
              </a:ext>
            </a:extLst>
          </p:cNvPr>
          <p:cNvSpPr>
            <a:spLocks noGrp="1"/>
          </p:cNvSpPr>
          <p:nvPr>
            <p:ph type="ftr" sz="quarter" idx="11"/>
          </p:nvPr>
        </p:nvSpPr>
        <p:spPr>
          <a:xfrm>
            <a:off x="-1" y="6356350"/>
            <a:ext cx="6244225" cy="365125"/>
          </a:xfrm>
        </p:spPr>
        <p:txBody>
          <a:bodyPr/>
          <a:lstStyle/>
          <a:p>
            <a:pPr marL="171450" indent="-171450" algn="l">
              <a:buFont typeface="Arial" panose="020B0604020202020204" pitchFamily="34" charset="0"/>
              <a:buChar char="•"/>
            </a:pPr>
            <a:r>
              <a:rPr lang="en-US" sz="1000"/>
              <a:t>https://distill.pub/2021/gnn-intro/#graph-to-tensor</a:t>
            </a:r>
          </a:p>
          <a:p>
            <a:pPr marL="171450" indent="-171450" algn="l">
              <a:buFont typeface="Arial" panose="020B0604020202020204" pitchFamily="34" charset="0"/>
              <a:buChar char="•"/>
            </a:pPr>
            <a:r>
              <a:rPr lang="en-US" sz="1000"/>
              <a:t>https://towardsdatascience.com/graph-convolutional-networks-on-node-classification-2b6bbec1d042</a:t>
            </a:r>
          </a:p>
          <a:p>
            <a:pPr marL="171450" indent="-171450" algn="l">
              <a:buFont typeface="Arial" panose="020B0604020202020204" pitchFamily="34" charset="0"/>
              <a:buChar char="•"/>
            </a:pPr>
            <a:r>
              <a:rPr lang="en-US" sz="1000"/>
              <a:t>https://www.nature.com/articles/s41598-019-57304-y</a:t>
            </a:r>
          </a:p>
        </p:txBody>
      </p:sp>
      <p:sp>
        <p:nvSpPr>
          <p:cNvPr id="8" name="Left Brace 7">
            <a:extLst>
              <a:ext uri="{FF2B5EF4-FFF2-40B4-BE49-F238E27FC236}">
                <a16:creationId xmlns:a16="http://schemas.microsoft.com/office/drawing/2014/main" id="{31F32F6A-AAA0-D76D-8C96-B35973307370}"/>
              </a:ext>
            </a:extLst>
          </p:cNvPr>
          <p:cNvSpPr/>
          <p:nvPr/>
        </p:nvSpPr>
        <p:spPr>
          <a:xfrm>
            <a:off x="7589601" y="992571"/>
            <a:ext cx="375781" cy="1853853"/>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63EDF808-14D3-9C62-F88A-C79D9F0F4EDB}"/>
              </a:ext>
            </a:extLst>
          </p:cNvPr>
          <p:cNvSpPr/>
          <p:nvPr/>
        </p:nvSpPr>
        <p:spPr>
          <a:xfrm>
            <a:off x="7589600" y="2930973"/>
            <a:ext cx="375781" cy="1540819"/>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DBD3923B-58FF-4220-25ED-1B61CC423F01}"/>
              </a:ext>
            </a:extLst>
          </p:cNvPr>
          <p:cNvSpPr/>
          <p:nvPr/>
        </p:nvSpPr>
        <p:spPr>
          <a:xfrm>
            <a:off x="7589599" y="4556341"/>
            <a:ext cx="375781" cy="1800009"/>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CB682FD-D659-F2BD-4F65-39127D5F6B29}"/>
              </a:ext>
            </a:extLst>
          </p:cNvPr>
          <p:cNvSpPr txBox="1"/>
          <p:nvPr/>
        </p:nvSpPr>
        <p:spPr>
          <a:xfrm>
            <a:off x="6213634" y="1733604"/>
            <a:ext cx="1330492" cy="369332"/>
          </a:xfrm>
          <a:prstGeom prst="rect">
            <a:avLst/>
          </a:prstGeom>
          <a:noFill/>
        </p:spPr>
        <p:txBody>
          <a:bodyPr wrap="none" rtlCol="0">
            <a:spAutoFit/>
          </a:bodyPr>
          <a:lstStyle/>
          <a:p>
            <a:pPr algn="ctr"/>
            <a:r>
              <a:rPr lang="en-US" b="1"/>
              <a:t>Graph-Level</a:t>
            </a:r>
          </a:p>
        </p:txBody>
      </p:sp>
      <p:sp>
        <p:nvSpPr>
          <p:cNvPr id="12" name="TextBox 11">
            <a:extLst>
              <a:ext uri="{FF2B5EF4-FFF2-40B4-BE49-F238E27FC236}">
                <a16:creationId xmlns:a16="http://schemas.microsoft.com/office/drawing/2014/main" id="{22B2AE0D-A528-3500-2511-4F2B611FFC10}"/>
              </a:ext>
            </a:extLst>
          </p:cNvPr>
          <p:cNvSpPr txBox="1"/>
          <p:nvPr/>
        </p:nvSpPr>
        <p:spPr>
          <a:xfrm>
            <a:off x="6168160" y="3516715"/>
            <a:ext cx="1421440" cy="646331"/>
          </a:xfrm>
          <a:prstGeom prst="rect">
            <a:avLst/>
          </a:prstGeom>
          <a:noFill/>
        </p:spPr>
        <p:txBody>
          <a:bodyPr wrap="square" rtlCol="0">
            <a:spAutoFit/>
          </a:bodyPr>
          <a:lstStyle/>
          <a:p>
            <a:pPr algn="ctr"/>
            <a:r>
              <a:rPr lang="en-US" b="1"/>
              <a:t>Node/Vertex-Level</a:t>
            </a:r>
          </a:p>
        </p:txBody>
      </p:sp>
      <p:sp>
        <p:nvSpPr>
          <p:cNvPr id="15" name="TextBox 14">
            <a:extLst>
              <a:ext uri="{FF2B5EF4-FFF2-40B4-BE49-F238E27FC236}">
                <a16:creationId xmlns:a16="http://schemas.microsoft.com/office/drawing/2014/main" id="{AACB699A-C3A7-42D9-7A1C-4B912B46360E}"/>
              </a:ext>
            </a:extLst>
          </p:cNvPr>
          <p:cNvSpPr txBox="1"/>
          <p:nvPr/>
        </p:nvSpPr>
        <p:spPr>
          <a:xfrm>
            <a:off x="6278972" y="5316510"/>
            <a:ext cx="1199817" cy="369332"/>
          </a:xfrm>
          <a:prstGeom prst="rect">
            <a:avLst/>
          </a:prstGeom>
          <a:noFill/>
        </p:spPr>
        <p:txBody>
          <a:bodyPr wrap="none" rtlCol="0">
            <a:spAutoFit/>
          </a:bodyPr>
          <a:lstStyle/>
          <a:p>
            <a:pPr algn="ctr"/>
            <a:r>
              <a:rPr lang="en-US" b="1"/>
              <a:t>Edge-Level</a:t>
            </a:r>
          </a:p>
        </p:txBody>
      </p:sp>
      <p:sp>
        <p:nvSpPr>
          <p:cNvPr id="5" name="TextBox 4">
            <a:extLst>
              <a:ext uri="{FF2B5EF4-FFF2-40B4-BE49-F238E27FC236}">
                <a16:creationId xmlns:a16="http://schemas.microsoft.com/office/drawing/2014/main" id="{8BF35B1D-455C-843F-5C70-EAFA80223C6C}"/>
              </a:ext>
            </a:extLst>
          </p:cNvPr>
          <p:cNvSpPr txBox="1"/>
          <p:nvPr/>
        </p:nvSpPr>
        <p:spPr>
          <a:xfrm>
            <a:off x="7589599" y="6413698"/>
            <a:ext cx="4363898" cy="307777"/>
          </a:xfrm>
          <a:prstGeom prst="rect">
            <a:avLst/>
          </a:prstGeom>
          <a:noFill/>
        </p:spPr>
        <p:txBody>
          <a:bodyPr wrap="square" rtlCol="0">
            <a:spAutoFit/>
          </a:bodyPr>
          <a:lstStyle/>
          <a:p>
            <a:pPr algn="ctr"/>
            <a:r>
              <a:rPr lang="en-US" sz="1400" b="1" dirty="0"/>
              <a:t>Figure 8. Selected graph tasks</a:t>
            </a:r>
          </a:p>
        </p:txBody>
      </p:sp>
    </p:spTree>
    <p:extLst>
      <p:ext uri="{BB962C8B-B14F-4D97-AF65-F5344CB8AC3E}">
        <p14:creationId xmlns:p14="http://schemas.microsoft.com/office/powerpoint/2010/main" val="257700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D2E-6207-1518-0CB6-8DFCD02F6B25}"/>
              </a:ext>
            </a:extLst>
          </p:cNvPr>
          <p:cNvSpPr>
            <a:spLocks noGrp="1"/>
          </p:cNvSpPr>
          <p:nvPr>
            <p:ph type="title"/>
          </p:nvPr>
        </p:nvSpPr>
        <p:spPr/>
        <p:txBody>
          <a:bodyPr/>
          <a:lstStyle/>
          <a:p>
            <a:r>
              <a:rPr lang="en-US" dirty="0"/>
              <a:t>Problems/Tasks for Graph Structured Data</a:t>
            </a:r>
          </a:p>
        </p:txBody>
      </p:sp>
      <p:sp>
        <p:nvSpPr>
          <p:cNvPr id="3" name="Content Placeholder 2">
            <a:extLst>
              <a:ext uri="{FF2B5EF4-FFF2-40B4-BE49-F238E27FC236}">
                <a16:creationId xmlns:a16="http://schemas.microsoft.com/office/drawing/2014/main" id="{07E055DC-31A0-9C67-A6AE-071FE4F08C19}"/>
              </a:ext>
            </a:extLst>
          </p:cNvPr>
          <p:cNvSpPr>
            <a:spLocks noGrp="1"/>
          </p:cNvSpPr>
          <p:nvPr>
            <p:ph idx="1"/>
          </p:nvPr>
        </p:nvSpPr>
        <p:spPr/>
        <p:txBody>
          <a:bodyPr>
            <a:normAutofit/>
          </a:bodyPr>
          <a:lstStyle/>
          <a:p>
            <a:r>
              <a:rPr lang="en-US" sz="2400" dirty="0"/>
              <a:t>Graphs are ubiquitous data structures that can be found everywhere; but how can we make predictions based on graph data?</a:t>
            </a:r>
          </a:p>
          <a:p>
            <a:pPr lvl="1"/>
            <a:endParaRPr lang="en-US" sz="2000" dirty="0"/>
          </a:p>
          <a:p>
            <a:r>
              <a:rPr lang="en-US" sz="2400" dirty="0"/>
              <a:t>In order to make inferences based on graphs, we must first transform the graph, node, or edge into a suitable representation that is machine-readable.</a:t>
            </a:r>
          </a:p>
          <a:p>
            <a:pPr lvl="1"/>
            <a:endParaRPr lang="en-US" sz="2000" dirty="0"/>
          </a:p>
          <a:p>
            <a:r>
              <a:rPr lang="en-US" sz="2400" dirty="0"/>
              <a:t>Machine and deep learning methods operate on vector representations of data.</a:t>
            </a:r>
          </a:p>
          <a:p>
            <a:pPr lvl="1"/>
            <a:endParaRPr lang="en-US" sz="2000" dirty="0"/>
          </a:p>
          <a:p>
            <a:r>
              <a:rPr lang="en-US" sz="2400" dirty="0"/>
              <a:t>All properties of graphs can be transformed into vector representations; for this module we will focus on transforming </a:t>
            </a:r>
            <a:r>
              <a:rPr lang="en-US" sz="2400" b="1" dirty="0"/>
              <a:t>nodes</a:t>
            </a:r>
            <a:r>
              <a:rPr lang="en-US" sz="2400" dirty="0"/>
              <a:t>.</a:t>
            </a:r>
            <a:endParaRPr lang="en-US" sz="2400" b="1" dirty="0"/>
          </a:p>
        </p:txBody>
      </p:sp>
      <p:sp>
        <p:nvSpPr>
          <p:cNvPr id="4" name="Slide Number Placeholder 3">
            <a:extLst>
              <a:ext uri="{FF2B5EF4-FFF2-40B4-BE49-F238E27FC236}">
                <a16:creationId xmlns:a16="http://schemas.microsoft.com/office/drawing/2014/main" id="{2B821F01-B2C5-A5F4-0CCD-830F6832B755}"/>
              </a:ext>
            </a:extLst>
          </p:cNvPr>
          <p:cNvSpPr>
            <a:spLocks noGrp="1"/>
          </p:cNvSpPr>
          <p:nvPr>
            <p:ph type="sldNum" sz="quarter" idx="12"/>
          </p:nvPr>
        </p:nvSpPr>
        <p:spPr/>
        <p:txBody>
          <a:bodyPr/>
          <a:lstStyle/>
          <a:p>
            <a:fld id="{B0C78959-7170-49A6-863C-E0B910AF7348}" type="slidenum">
              <a:rPr lang="en-US" smtClean="0"/>
              <a:t>16</a:t>
            </a:fld>
            <a:endParaRPr lang="en-US"/>
          </a:p>
        </p:txBody>
      </p:sp>
    </p:spTree>
    <p:extLst>
      <p:ext uri="{BB962C8B-B14F-4D97-AF65-F5344CB8AC3E}">
        <p14:creationId xmlns:p14="http://schemas.microsoft.com/office/powerpoint/2010/main" val="118254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17</a:t>
            </a:fld>
            <a:endParaRPr lang="en-US"/>
          </a:p>
        </p:txBody>
      </p:sp>
    </p:spTree>
    <p:extLst>
      <p:ext uri="{BB962C8B-B14F-4D97-AF65-F5344CB8AC3E}">
        <p14:creationId xmlns:p14="http://schemas.microsoft.com/office/powerpoint/2010/main" val="22141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DFB5-9F1E-F826-3209-6CF8074B136A}"/>
              </a:ext>
            </a:extLst>
          </p:cNvPr>
          <p:cNvSpPr>
            <a:spLocks noGrp="1"/>
          </p:cNvSpPr>
          <p:nvPr>
            <p:ph type="title"/>
          </p:nvPr>
        </p:nvSpPr>
        <p:spPr/>
        <p:txBody>
          <a:bodyPr/>
          <a:lstStyle/>
          <a:p>
            <a:r>
              <a:rPr lang="en-US" dirty="0"/>
              <a:t>Graph Neural Networks – Node Embedding</a:t>
            </a:r>
          </a:p>
        </p:txBody>
      </p:sp>
      <p:sp>
        <p:nvSpPr>
          <p:cNvPr id="3" name="Content Placeholder 2">
            <a:extLst>
              <a:ext uri="{FF2B5EF4-FFF2-40B4-BE49-F238E27FC236}">
                <a16:creationId xmlns:a16="http://schemas.microsoft.com/office/drawing/2014/main" id="{2EC6D25C-E356-C1D4-EE5F-F7CBE5D84D7F}"/>
              </a:ext>
            </a:extLst>
          </p:cNvPr>
          <p:cNvSpPr>
            <a:spLocks noGrp="1"/>
          </p:cNvSpPr>
          <p:nvPr>
            <p:ph idx="1"/>
          </p:nvPr>
        </p:nvSpPr>
        <p:spPr>
          <a:xfrm>
            <a:off x="838200" y="4286401"/>
            <a:ext cx="10515599" cy="2376674"/>
          </a:xfrm>
        </p:spPr>
        <p:txBody>
          <a:bodyPr>
            <a:normAutofit/>
          </a:bodyPr>
          <a:lstStyle/>
          <a:p>
            <a:r>
              <a:rPr lang="en-US" sz="2400" dirty="0"/>
              <a:t>This process is commonly referred to as creating ‘</a:t>
            </a:r>
            <a:r>
              <a:rPr lang="en-US" sz="2400" i="1" dirty="0"/>
              <a:t>node embeddings</a:t>
            </a:r>
            <a:r>
              <a:rPr lang="en-US" sz="2400" dirty="0"/>
              <a:t>’; encoding nodes as low-dimensional vectors.</a:t>
            </a:r>
          </a:p>
          <a:p>
            <a:pPr lvl="1"/>
            <a:endParaRPr lang="en-US" sz="2000" dirty="0"/>
          </a:p>
          <a:p>
            <a:r>
              <a:rPr lang="en-US" sz="2400" dirty="0"/>
              <a:t>The goal of embedding nodes is to learn a representation that a) summarizes the node position and b) preserves the structure of the node’s neighborhood.</a:t>
            </a:r>
          </a:p>
        </p:txBody>
      </p:sp>
      <p:sp>
        <p:nvSpPr>
          <p:cNvPr id="4" name="Slide Number Placeholder 3">
            <a:extLst>
              <a:ext uri="{FF2B5EF4-FFF2-40B4-BE49-F238E27FC236}">
                <a16:creationId xmlns:a16="http://schemas.microsoft.com/office/drawing/2014/main" id="{3F132B2C-B55B-A677-8A47-ACCB741A5C8E}"/>
              </a:ext>
            </a:extLst>
          </p:cNvPr>
          <p:cNvSpPr>
            <a:spLocks noGrp="1"/>
          </p:cNvSpPr>
          <p:nvPr>
            <p:ph type="sldNum" sz="quarter" idx="12"/>
          </p:nvPr>
        </p:nvSpPr>
        <p:spPr/>
        <p:txBody>
          <a:bodyPr/>
          <a:lstStyle/>
          <a:p>
            <a:fld id="{B0C78959-7170-49A6-863C-E0B910AF7348}" type="slidenum">
              <a:rPr lang="en-US" smtClean="0"/>
              <a:t>18</a:t>
            </a:fld>
            <a:endParaRPr lang="en-US"/>
          </a:p>
        </p:txBody>
      </p:sp>
      <p:sp>
        <p:nvSpPr>
          <p:cNvPr id="5" name="Oval 4">
            <a:extLst>
              <a:ext uri="{FF2B5EF4-FFF2-40B4-BE49-F238E27FC236}">
                <a16:creationId xmlns:a16="http://schemas.microsoft.com/office/drawing/2014/main" id="{93D595F0-E812-10EB-636D-C2264B307E65}"/>
              </a:ext>
            </a:extLst>
          </p:cNvPr>
          <p:cNvSpPr/>
          <p:nvPr/>
        </p:nvSpPr>
        <p:spPr>
          <a:xfrm>
            <a:off x="1887556" y="1972436"/>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F8DE0ECC-446B-C9BF-5F3F-46C412108994}"/>
              </a:ext>
            </a:extLst>
          </p:cNvPr>
          <p:cNvSpPr/>
          <p:nvPr/>
        </p:nvSpPr>
        <p:spPr>
          <a:xfrm>
            <a:off x="2804815" y="2100804"/>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776B2DB1-8C97-46B6-0AF0-5179DAC0F8BE}"/>
              </a:ext>
            </a:extLst>
          </p:cNvPr>
          <p:cNvSpPr/>
          <p:nvPr/>
        </p:nvSpPr>
        <p:spPr>
          <a:xfrm>
            <a:off x="1638761" y="3055348"/>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415888CF-A3C2-4379-D738-145DA1EA73CF}"/>
              </a:ext>
            </a:extLst>
          </p:cNvPr>
          <p:cNvSpPr/>
          <p:nvPr/>
        </p:nvSpPr>
        <p:spPr>
          <a:xfrm>
            <a:off x="838200" y="2226076"/>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E53BCD06-A05E-47B0-C0C1-00DF967FF1D9}"/>
              </a:ext>
            </a:extLst>
          </p:cNvPr>
          <p:cNvSpPr/>
          <p:nvPr/>
        </p:nvSpPr>
        <p:spPr>
          <a:xfrm>
            <a:off x="2939533" y="3138664"/>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Connector 9">
            <a:extLst>
              <a:ext uri="{FF2B5EF4-FFF2-40B4-BE49-F238E27FC236}">
                <a16:creationId xmlns:a16="http://schemas.microsoft.com/office/drawing/2014/main" id="{EF27670A-7DF8-6679-74D7-4D23DA803F48}"/>
              </a:ext>
            </a:extLst>
          </p:cNvPr>
          <p:cNvCxnSpPr>
            <a:cxnSpLocks/>
            <a:stCxn id="5" idx="6"/>
            <a:endCxn id="6" idx="2"/>
          </p:cNvCxnSpPr>
          <p:nvPr/>
        </p:nvCxnSpPr>
        <p:spPr>
          <a:xfrm>
            <a:off x="2268597" y="2154999"/>
            <a:ext cx="536218" cy="1283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AD5E27D-D6B8-E3B5-0002-0C32E094E8F1}"/>
              </a:ext>
            </a:extLst>
          </p:cNvPr>
          <p:cNvCxnSpPr>
            <a:cxnSpLocks/>
            <a:stCxn id="5" idx="2"/>
            <a:endCxn id="8" idx="6"/>
          </p:cNvCxnSpPr>
          <p:nvPr/>
        </p:nvCxnSpPr>
        <p:spPr>
          <a:xfrm flipH="1">
            <a:off x="1219241" y="2154999"/>
            <a:ext cx="668315" cy="2536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9106090-02F7-E2A5-617D-4DF4E9542803}"/>
              </a:ext>
            </a:extLst>
          </p:cNvPr>
          <p:cNvCxnSpPr>
            <a:stCxn id="5" idx="4"/>
            <a:endCxn id="7" idx="0"/>
          </p:cNvCxnSpPr>
          <p:nvPr/>
        </p:nvCxnSpPr>
        <p:spPr>
          <a:xfrm flipH="1">
            <a:off x="1829282" y="2337561"/>
            <a:ext cx="248795" cy="7177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0CE815-6500-070E-3296-0B8D1DDB4E3E}"/>
              </a:ext>
            </a:extLst>
          </p:cNvPr>
          <p:cNvCxnSpPr>
            <a:cxnSpLocks/>
            <a:stCxn id="8" idx="6"/>
            <a:endCxn id="9" idx="1"/>
          </p:cNvCxnSpPr>
          <p:nvPr/>
        </p:nvCxnSpPr>
        <p:spPr>
          <a:xfrm>
            <a:off x="1219241" y="2408639"/>
            <a:ext cx="1776094" cy="7834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A2E8C6-EB22-BC2D-D1C7-2609E63C8FA3}"/>
              </a:ext>
            </a:extLst>
          </p:cNvPr>
          <p:cNvCxnSpPr>
            <a:cxnSpLocks/>
            <a:stCxn id="6" idx="3"/>
            <a:endCxn id="7" idx="7"/>
          </p:cNvCxnSpPr>
          <p:nvPr/>
        </p:nvCxnSpPr>
        <p:spPr>
          <a:xfrm flipH="1">
            <a:off x="1964000" y="2412458"/>
            <a:ext cx="896617" cy="6963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7D0993-BEEB-4CC2-B2D4-711C5F5CB499}"/>
              </a:ext>
            </a:extLst>
          </p:cNvPr>
          <p:cNvCxnSpPr>
            <a:cxnSpLocks/>
            <a:stCxn id="9" idx="0"/>
            <a:endCxn id="6" idx="4"/>
          </p:cNvCxnSpPr>
          <p:nvPr/>
        </p:nvCxnSpPr>
        <p:spPr>
          <a:xfrm flipH="1" flipV="1">
            <a:off x="2995336" y="2465929"/>
            <a:ext cx="134718" cy="6727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613FDCD-BF2B-CE9D-68D4-D831A93DC656}"/>
              </a:ext>
            </a:extLst>
          </p:cNvPr>
          <p:cNvSpPr/>
          <p:nvPr/>
        </p:nvSpPr>
        <p:spPr>
          <a:xfrm rot="20556745">
            <a:off x="5033787" y="1363264"/>
            <a:ext cx="1489098" cy="216713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A30624-4A56-8607-AD85-5EE91BAE209D}"/>
              </a:ext>
            </a:extLst>
          </p:cNvPr>
          <p:cNvSpPr/>
          <p:nvPr/>
        </p:nvSpPr>
        <p:spPr>
          <a:xfrm>
            <a:off x="5462904" y="2063104"/>
            <a:ext cx="95250" cy="100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49AA065-10BA-8989-8F7F-17260A22DE89}"/>
              </a:ext>
            </a:extLst>
          </p:cNvPr>
          <p:cNvSpPr/>
          <p:nvPr/>
        </p:nvSpPr>
        <p:spPr>
          <a:xfrm>
            <a:off x="5567431" y="2606271"/>
            <a:ext cx="95250" cy="100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Curved 36">
            <a:extLst>
              <a:ext uri="{FF2B5EF4-FFF2-40B4-BE49-F238E27FC236}">
                <a16:creationId xmlns:a16="http://schemas.microsoft.com/office/drawing/2014/main" id="{893AA460-552E-7D92-70E1-9011CF0575DE}"/>
              </a:ext>
            </a:extLst>
          </p:cNvPr>
          <p:cNvCxnSpPr>
            <a:cxnSpLocks/>
            <a:stCxn id="6" idx="0"/>
            <a:endCxn id="34" idx="0"/>
          </p:cNvCxnSpPr>
          <p:nvPr/>
        </p:nvCxnSpPr>
        <p:spPr>
          <a:xfrm rot="5400000" flipH="1" flipV="1">
            <a:off x="4234082" y="824358"/>
            <a:ext cx="37700" cy="2515193"/>
          </a:xfrm>
          <a:prstGeom prst="curvedConnector3">
            <a:avLst>
              <a:gd name="adj1" fmla="val 7063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ACAE4C8B-9265-609F-FD24-57C34A71007B}"/>
              </a:ext>
            </a:extLst>
          </p:cNvPr>
          <p:cNvCxnSpPr>
            <a:cxnSpLocks/>
            <a:stCxn id="9" idx="6"/>
            <a:endCxn id="35" idx="4"/>
          </p:cNvCxnSpPr>
          <p:nvPr/>
        </p:nvCxnSpPr>
        <p:spPr>
          <a:xfrm flipV="1">
            <a:off x="3320574" y="2706893"/>
            <a:ext cx="2294482" cy="6143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431197C-4DD5-B906-69A3-13737096A026}"/>
                  </a:ext>
                </a:extLst>
              </p:cNvPr>
              <p:cNvSpPr txBox="1"/>
              <p:nvPr/>
            </p:nvSpPr>
            <p:spPr>
              <a:xfrm>
                <a:off x="5450466" y="1772462"/>
                <a:ext cx="4719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𝐵</m:t>
                          </m:r>
                        </m:sub>
                      </m:sSub>
                    </m:oMath>
                  </m:oMathPara>
                </a14:m>
                <a:endParaRPr lang="en-US" dirty="0"/>
              </a:p>
            </p:txBody>
          </p:sp>
        </mc:Choice>
        <mc:Fallback xmlns="">
          <p:sp>
            <p:nvSpPr>
              <p:cNvPr id="74" name="TextBox 73">
                <a:extLst>
                  <a:ext uri="{FF2B5EF4-FFF2-40B4-BE49-F238E27FC236}">
                    <a16:creationId xmlns:a16="http://schemas.microsoft.com/office/drawing/2014/main" id="{8431197C-4DD5-B906-69A3-13737096A026}"/>
                  </a:ext>
                </a:extLst>
              </p:cNvPr>
              <p:cNvSpPr txBox="1">
                <a:spLocks noRot="1" noChangeAspect="1" noMove="1" noResize="1" noEditPoints="1" noAdjustHandles="1" noChangeArrowheads="1" noChangeShapeType="1" noTextEdit="1"/>
              </p:cNvSpPr>
              <p:nvPr/>
            </p:nvSpPr>
            <p:spPr>
              <a:xfrm>
                <a:off x="5450466" y="1772462"/>
                <a:ext cx="47198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34D0937-00C1-940E-9278-2A8CE030B109}"/>
                  </a:ext>
                </a:extLst>
              </p:cNvPr>
              <p:cNvSpPr txBox="1"/>
              <p:nvPr/>
            </p:nvSpPr>
            <p:spPr>
              <a:xfrm>
                <a:off x="5518147" y="2283706"/>
                <a:ext cx="4676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𝐸</m:t>
                          </m:r>
                        </m:sub>
                      </m:sSub>
                    </m:oMath>
                  </m:oMathPara>
                </a14:m>
                <a:endParaRPr lang="en-US" dirty="0"/>
              </a:p>
            </p:txBody>
          </p:sp>
        </mc:Choice>
        <mc:Fallback xmlns="">
          <p:sp>
            <p:nvSpPr>
              <p:cNvPr id="75" name="TextBox 74">
                <a:extLst>
                  <a:ext uri="{FF2B5EF4-FFF2-40B4-BE49-F238E27FC236}">
                    <a16:creationId xmlns:a16="http://schemas.microsoft.com/office/drawing/2014/main" id="{434D0937-00C1-940E-9278-2A8CE030B109}"/>
                  </a:ext>
                </a:extLst>
              </p:cNvPr>
              <p:cNvSpPr txBox="1">
                <a:spLocks noRot="1" noChangeAspect="1" noMove="1" noResize="1" noEditPoints="1" noAdjustHandles="1" noChangeArrowheads="1" noChangeShapeType="1" noTextEdit="1"/>
              </p:cNvSpPr>
              <p:nvPr/>
            </p:nvSpPr>
            <p:spPr>
              <a:xfrm>
                <a:off x="5518147" y="2283706"/>
                <a:ext cx="46762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C4AC1A0-6E8A-27B6-423C-ACEC20500E8E}"/>
                  </a:ext>
                </a:extLst>
              </p:cNvPr>
              <p:cNvSpPr txBox="1"/>
              <p:nvPr/>
            </p:nvSpPr>
            <p:spPr>
              <a:xfrm>
                <a:off x="3582418" y="1845816"/>
                <a:ext cx="978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en-US" dirty="0"/>
              </a:p>
            </p:txBody>
          </p:sp>
        </mc:Choice>
        <mc:Fallback xmlns="">
          <p:sp>
            <p:nvSpPr>
              <p:cNvPr id="89" name="TextBox 88">
                <a:extLst>
                  <a:ext uri="{FF2B5EF4-FFF2-40B4-BE49-F238E27FC236}">
                    <a16:creationId xmlns:a16="http://schemas.microsoft.com/office/drawing/2014/main" id="{7C4AC1A0-6E8A-27B6-423C-ACEC20500E8E}"/>
                  </a:ext>
                </a:extLst>
              </p:cNvPr>
              <p:cNvSpPr txBox="1">
                <a:spLocks noRot="1" noChangeAspect="1" noMove="1" noResize="1" noEditPoints="1" noAdjustHandles="1" noChangeArrowheads="1" noChangeShapeType="1" noTextEdit="1"/>
              </p:cNvSpPr>
              <p:nvPr/>
            </p:nvSpPr>
            <p:spPr>
              <a:xfrm>
                <a:off x="3582418" y="1845816"/>
                <a:ext cx="97885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74085D7B-2F1F-E357-DB0B-CBD6EED2E2D0}"/>
                  </a:ext>
                </a:extLst>
              </p:cNvPr>
              <p:cNvSpPr txBox="1"/>
              <p:nvPr/>
            </p:nvSpPr>
            <p:spPr>
              <a:xfrm>
                <a:off x="3588381" y="2861611"/>
                <a:ext cx="9728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oMath>
                  </m:oMathPara>
                </a14:m>
                <a:endParaRPr lang="en-US" dirty="0"/>
              </a:p>
            </p:txBody>
          </p:sp>
        </mc:Choice>
        <mc:Fallback xmlns="">
          <p:sp>
            <p:nvSpPr>
              <p:cNvPr id="90" name="TextBox 89">
                <a:extLst>
                  <a:ext uri="{FF2B5EF4-FFF2-40B4-BE49-F238E27FC236}">
                    <a16:creationId xmlns:a16="http://schemas.microsoft.com/office/drawing/2014/main" id="{74085D7B-2F1F-E357-DB0B-CBD6EED2E2D0}"/>
                  </a:ext>
                </a:extLst>
              </p:cNvPr>
              <p:cNvSpPr txBox="1">
                <a:spLocks noRot="1" noChangeAspect="1" noMove="1" noResize="1" noEditPoints="1" noAdjustHandles="1" noChangeArrowheads="1" noChangeShapeType="1" noTextEdit="1"/>
              </p:cNvSpPr>
              <p:nvPr/>
            </p:nvSpPr>
            <p:spPr>
              <a:xfrm>
                <a:off x="3588381" y="2861611"/>
                <a:ext cx="972895" cy="369332"/>
              </a:xfrm>
              <a:prstGeom prst="rect">
                <a:avLst/>
              </a:prstGeom>
              <a:blipFill>
                <a:blip r:embed="rId5"/>
                <a:stretch>
                  <a:fillRect/>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1F705491-8701-003A-8FD9-9DA6D7729FE3}"/>
              </a:ext>
            </a:extLst>
          </p:cNvPr>
          <p:cNvSpPr txBox="1"/>
          <p:nvPr/>
        </p:nvSpPr>
        <p:spPr>
          <a:xfrm>
            <a:off x="4878720" y="3462044"/>
            <a:ext cx="1869423" cy="369332"/>
          </a:xfrm>
          <a:prstGeom prst="rect">
            <a:avLst/>
          </a:prstGeom>
          <a:noFill/>
        </p:spPr>
        <p:txBody>
          <a:bodyPr wrap="none" rtlCol="0">
            <a:spAutoFit/>
          </a:bodyPr>
          <a:lstStyle/>
          <a:p>
            <a:r>
              <a:rPr lang="en-US" b="1" dirty="0"/>
              <a:t>Embedding Space</a:t>
            </a:r>
          </a:p>
        </p:txBody>
      </p:sp>
      <p:sp>
        <p:nvSpPr>
          <p:cNvPr id="108" name="Arrow: Down 107">
            <a:extLst>
              <a:ext uri="{FF2B5EF4-FFF2-40B4-BE49-F238E27FC236}">
                <a16:creationId xmlns:a16="http://schemas.microsoft.com/office/drawing/2014/main" id="{3758E80E-B11A-97DF-7D34-81BEDACB73BB}"/>
              </a:ext>
            </a:extLst>
          </p:cNvPr>
          <p:cNvSpPr/>
          <p:nvPr/>
        </p:nvSpPr>
        <p:spPr>
          <a:xfrm rot="16200000">
            <a:off x="6925813" y="2335884"/>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4EC338FE-F3C2-F6F3-B98F-2EF1C42D9EA0}"/>
              </a:ext>
            </a:extLst>
          </p:cNvPr>
          <p:cNvPicPr>
            <a:picLocks noChangeAspect="1"/>
          </p:cNvPicPr>
          <p:nvPr/>
        </p:nvPicPr>
        <p:blipFill>
          <a:blip r:embed="rId6"/>
          <a:stretch>
            <a:fillRect/>
          </a:stretch>
        </p:blipFill>
        <p:spPr>
          <a:xfrm>
            <a:off x="7972866" y="1887601"/>
            <a:ext cx="2135181" cy="426405"/>
          </a:xfrm>
          <a:prstGeom prst="rect">
            <a:avLst/>
          </a:prstGeom>
        </p:spPr>
      </p:pic>
      <p:pic>
        <p:nvPicPr>
          <p:cNvPr id="117" name="Picture 116">
            <a:extLst>
              <a:ext uri="{FF2B5EF4-FFF2-40B4-BE49-F238E27FC236}">
                <a16:creationId xmlns:a16="http://schemas.microsoft.com/office/drawing/2014/main" id="{4269C68C-BDDA-5350-0C30-C22CBF44B177}"/>
              </a:ext>
            </a:extLst>
          </p:cNvPr>
          <p:cNvPicPr>
            <a:picLocks noChangeAspect="1"/>
          </p:cNvPicPr>
          <p:nvPr/>
        </p:nvPicPr>
        <p:blipFill>
          <a:blip r:embed="rId7"/>
          <a:stretch>
            <a:fillRect/>
          </a:stretch>
        </p:blipFill>
        <p:spPr>
          <a:xfrm>
            <a:off x="7972863" y="2711683"/>
            <a:ext cx="2135184" cy="426405"/>
          </a:xfrm>
          <a:prstGeom prst="rect">
            <a:avLst/>
          </a:prstGeom>
        </p:spPr>
      </p:pic>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9614FAC-73AE-647D-AC53-8930DE5B758E}"/>
                  </a:ext>
                </a:extLst>
              </p:cNvPr>
              <p:cNvSpPr txBox="1"/>
              <p:nvPr/>
            </p:nvSpPr>
            <p:spPr>
              <a:xfrm>
                <a:off x="7525739" y="1858393"/>
                <a:ext cx="50180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𝐵</m:t>
                          </m:r>
                        </m:sub>
                      </m:sSub>
                    </m:oMath>
                  </m:oMathPara>
                </a14:m>
                <a:endParaRPr lang="en-US" sz="2000" dirty="0"/>
              </a:p>
            </p:txBody>
          </p:sp>
        </mc:Choice>
        <mc:Fallback xmlns="">
          <p:sp>
            <p:nvSpPr>
              <p:cNvPr id="118" name="TextBox 117">
                <a:extLst>
                  <a:ext uri="{FF2B5EF4-FFF2-40B4-BE49-F238E27FC236}">
                    <a16:creationId xmlns:a16="http://schemas.microsoft.com/office/drawing/2014/main" id="{59614FAC-73AE-647D-AC53-8930DE5B758E}"/>
                  </a:ext>
                </a:extLst>
              </p:cNvPr>
              <p:cNvSpPr txBox="1">
                <a:spLocks noRot="1" noChangeAspect="1" noMove="1" noResize="1" noEditPoints="1" noAdjustHandles="1" noChangeArrowheads="1" noChangeShapeType="1" noTextEdit="1"/>
              </p:cNvSpPr>
              <p:nvPr/>
            </p:nvSpPr>
            <p:spPr>
              <a:xfrm>
                <a:off x="7525739" y="1858393"/>
                <a:ext cx="501804" cy="400110"/>
              </a:xfrm>
              <a:prstGeom prst="rect">
                <a:avLst/>
              </a:prstGeom>
              <a:blipFill>
                <a:blip r:embed="rId8"/>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0D6DB497-9E5B-9367-2E45-B46EA6054E79}"/>
                  </a:ext>
                </a:extLst>
              </p:cNvPr>
              <p:cNvSpPr txBox="1"/>
              <p:nvPr/>
            </p:nvSpPr>
            <p:spPr>
              <a:xfrm>
                <a:off x="7529843" y="2688629"/>
                <a:ext cx="4977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119" name="TextBox 118">
                <a:extLst>
                  <a:ext uri="{FF2B5EF4-FFF2-40B4-BE49-F238E27FC236}">
                    <a16:creationId xmlns:a16="http://schemas.microsoft.com/office/drawing/2014/main" id="{0D6DB497-9E5B-9367-2E45-B46EA6054E79}"/>
                  </a:ext>
                </a:extLst>
              </p:cNvPr>
              <p:cNvSpPr txBox="1">
                <a:spLocks noRot="1" noChangeAspect="1" noMove="1" noResize="1" noEditPoints="1" noAdjustHandles="1" noChangeArrowheads="1" noChangeShapeType="1" noTextEdit="1"/>
              </p:cNvSpPr>
              <p:nvPr/>
            </p:nvSpPr>
            <p:spPr>
              <a:xfrm>
                <a:off x="7529843" y="2688629"/>
                <a:ext cx="497700" cy="400110"/>
              </a:xfrm>
              <a:prstGeom prst="rect">
                <a:avLst/>
              </a:prstGeom>
              <a:blipFill>
                <a:blip r:embed="rId9"/>
                <a:stretch>
                  <a:fillRect/>
                </a:stretch>
              </a:blipFill>
            </p:spPr>
            <p:txBody>
              <a:bodyPr/>
              <a:lstStyle/>
              <a:p>
                <a:r>
                  <a:rPr lang="en-US">
                    <a:noFill/>
                  </a:rPr>
                  <a:t> </a:t>
                </a:r>
              </a:p>
            </p:txBody>
          </p:sp>
        </mc:Fallback>
      </mc:AlternateContent>
      <p:sp>
        <p:nvSpPr>
          <p:cNvPr id="120" name="TextBox 119">
            <a:extLst>
              <a:ext uri="{FF2B5EF4-FFF2-40B4-BE49-F238E27FC236}">
                <a16:creationId xmlns:a16="http://schemas.microsoft.com/office/drawing/2014/main" id="{82384DB8-ACB7-F7C6-1CF7-6217FB170484}"/>
              </a:ext>
            </a:extLst>
          </p:cNvPr>
          <p:cNvSpPr txBox="1"/>
          <p:nvPr/>
        </p:nvSpPr>
        <p:spPr>
          <a:xfrm>
            <a:off x="8117302" y="3336672"/>
            <a:ext cx="1917513" cy="369332"/>
          </a:xfrm>
          <a:prstGeom prst="rect">
            <a:avLst/>
          </a:prstGeom>
          <a:noFill/>
        </p:spPr>
        <p:txBody>
          <a:bodyPr wrap="none" rtlCol="0">
            <a:spAutoFit/>
          </a:bodyPr>
          <a:lstStyle/>
          <a:p>
            <a:r>
              <a:rPr lang="en-US" b="1" dirty="0"/>
              <a:t>Node Embeddings</a:t>
            </a:r>
          </a:p>
        </p:txBody>
      </p:sp>
      <p:sp>
        <p:nvSpPr>
          <p:cNvPr id="121" name="Left Brace 120">
            <a:extLst>
              <a:ext uri="{FF2B5EF4-FFF2-40B4-BE49-F238E27FC236}">
                <a16:creationId xmlns:a16="http://schemas.microsoft.com/office/drawing/2014/main" id="{18ED8174-F5E8-BAAD-BC42-8B1C09FB8E7F}"/>
              </a:ext>
            </a:extLst>
          </p:cNvPr>
          <p:cNvSpPr/>
          <p:nvPr/>
        </p:nvSpPr>
        <p:spPr>
          <a:xfrm rot="16200000">
            <a:off x="8974057" y="2158855"/>
            <a:ext cx="204004" cy="2206391"/>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TextBox 121">
            <a:extLst>
              <a:ext uri="{FF2B5EF4-FFF2-40B4-BE49-F238E27FC236}">
                <a16:creationId xmlns:a16="http://schemas.microsoft.com/office/drawing/2014/main" id="{E626BF4E-E71E-A9DF-32D6-D955E124BECE}"/>
              </a:ext>
            </a:extLst>
          </p:cNvPr>
          <p:cNvSpPr txBox="1"/>
          <p:nvPr/>
        </p:nvSpPr>
        <p:spPr>
          <a:xfrm>
            <a:off x="3914050" y="3942982"/>
            <a:ext cx="4363898" cy="307777"/>
          </a:xfrm>
          <a:prstGeom prst="rect">
            <a:avLst/>
          </a:prstGeom>
          <a:noFill/>
        </p:spPr>
        <p:txBody>
          <a:bodyPr wrap="square" rtlCol="0">
            <a:spAutoFit/>
          </a:bodyPr>
          <a:lstStyle/>
          <a:p>
            <a:pPr algn="ctr"/>
            <a:r>
              <a:rPr lang="en-US" sz="1400" b="1" dirty="0"/>
              <a:t>Figure 9. Creating node embeddings</a:t>
            </a:r>
          </a:p>
        </p:txBody>
      </p:sp>
    </p:spTree>
    <p:extLst>
      <p:ext uri="{BB962C8B-B14F-4D97-AF65-F5344CB8AC3E}">
        <p14:creationId xmlns:p14="http://schemas.microsoft.com/office/powerpoint/2010/main" val="95546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AC9-A3BB-3B3A-CA8C-3C74DF6C05C7}"/>
              </a:ext>
            </a:extLst>
          </p:cNvPr>
          <p:cNvSpPr>
            <a:spLocks noGrp="1"/>
          </p:cNvSpPr>
          <p:nvPr>
            <p:ph type="title"/>
          </p:nvPr>
        </p:nvSpPr>
        <p:spPr/>
        <p:txBody>
          <a:bodyPr/>
          <a:lstStyle/>
          <a:p>
            <a:r>
              <a:rPr lang="en-US" dirty="0"/>
              <a:t>Graph Neural Networks – Node Embedding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B1F923-4DCD-DAA1-5565-8F4646B1AE01}"/>
                  </a:ext>
                </a:extLst>
              </p:cNvPr>
              <p:cNvSpPr>
                <a:spLocks noGrp="1"/>
              </p:cNvSpPr>
              <p:nvPr>
                <p:ph idx="1"/>
              </p:nvPr>
            </p:nvSpPr>
            <p:spPr>
              <a:xfrm>
                <a:off x="838200" y="4453570"/>
                <a:ext cx="10683240" cy="2122489"/>
              </a:xfrm>
            </p:spPr>
            <p:txBody>
              <a:bodyPr>
                <a:normAutofit lnSpcReduction="10000"/>
              </a:bodyPr>
              <a:lstStyle/>
              <a:p>
                <a:r>
                  <a:rPr lang="en-US" sz="2400" b="1" dirty="0"/>
                  <a:t>Encoder:</a:t>
                </a:r>
                <a:r>
                  <a:rPr lang="en-US" sz="2400" dirty="0"/>
                  <a:t> Function </a:t>
                </a:r>
                <a14:m>
                  <m:oMath xmlns:m="http://schemas.openxmlformats.org/officeDocument/2006/math">
                    <m:r>
                      <a:rPr lang="en-US" sz="2400" b="0" i="1" smtClean="0">
                        <a:latin typeface="Cambria Math" panose="02040503050406030204" pitchFamily="18" charset="0"/>
                      </a:rPr>
                      <m:t>𝐸𝑛𝑐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b="1" dirty="0"/>
                  <a:t> </a:t>
                </a:r>
                <a:r>
                  <a:rPr lang="en-US" sz="2400" dirty="0"/>
                  <a:t>that maps nodes to vector embeddings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𝑑</m:t>
                        </m:r>
                      </m:sup>
                    </m:sSup>
                  </m:oMath>
                </a14:m>
                <a:r>
                  <a:rPr lang="en-US" sz="2400" dirty="0"/>
                  <a:t>.</a:t>
                </a:r>
              </a:p>
              <a:p>
                <a:pPr lvl="1"/>
                <a:r>
                  <a:rPr lang="en-US" sz="2000" dirty="0"/>
                  <a:t>Creates </a:t>
                </a:r>
                <a:r>
                  <a:rPr lang="en-US" sz="2000" i="1" u="sng" dirty="0"/>
                  <a:t>shallow</a:t>
                </a:r>
                <a:r>
                  <a:rPr lang="en-US" sz="2000" dirty="0"/>
                  <a:t> embeddings of all nodes based on the node ID.</a:t>
                </a:r>
              </a:p>
              <a:p>
                <a:pPr lvl="1"/>
                <a:endParaRPr lang="en-US" sz="2000" dirty="0"/>
              </a:p>
              <a:p>
                <a:r>
                  <a:rPr lang="en-US" sz="2400" b="1" dirty="0"/>
                  <a:t>Decoder:</a:t>
                </a:r>
                <a:r>
                  <a:rPr lang="en-US" sz="2400" dirty="0"/>
                  <a:t> Function </a:t>
                </a:r>
                <a14:m>
                  <m:oMath xmlns:m="http://schemas.openxmlformats.org/officeDocument/2006/math">
                    <m:r>
                      <a:rPr lang="en-US" sz="2400" b="0" i="1" smtClean="0">
                        <a:latin typeface="Cambria Math" panose="02040503050406030204" pitchFamily="18" charset="0"/>
                      </a:rPr>
                      <m:t>𝐷𝑒𝑐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e>
                    </m:d>
                  </m:oMath>
                </a14:m>
                <a:r>
                  <a:rPr lang="en-US" sz="2400" b="1" dirty="0"/>
                  <a:t> </a:t>
                </a:r>
                <a:r>
                  <a:rPr lang="en-US" sz="2400" dirty="0"/>
                  <a:t>that reconstructs graph statistics from a node embedding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oMath>
                </a14:m>
                <a:r>
                  <a:rPr lang="en-US" sz="2400" dirty="0"/>
                  <a:t>.</a:t>
                </a:r>
              </a:p>
              <a:p>
                <a:pPr lvl="1"/>
                <a:r>
                  <a:rPr lang="en-US" sz="2000" dirty="0"/>
                  <a:t>Example: Decoder may try to predict surrounding node neighbors </a:t>
                </a:r>
                <a14:m>
                  <m:oMath xmlns:m="http://schemas.openxmlformats.org/officeDocument/2006/math">
                    <m:r>
                      <a:rPr lang="en-US" sz="2000" b="0" i="1" smtClean="0">
                        <a:latin typeface="Cambria Math" panose="02040503050406030204" pitchFamily="18" charset="0"/>
                      </a:rPr>
                      <m:t>𝒩</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e>
                    </m:d>
                  </m:oMath>
                </a14:m>
                <a:r>
                  <a:rPr lang="en-US" sz="2000" dirty="0"/>
                  <a:t> of the embedding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𝑢</m:t>
                        </m:r>
                      </m:sub>
                    </m:sSub>
                  </m:oMath>
                </a14:m>
                <a:r>
                  <a:rPr lang="en-US" sz="2000" dirty="0"/>
                  <a:t>.</a:t>
                </a:r>
              </a:p>
            </p:txBody>
          </p:sp>
        </mc:Choice>
        <mc:Fallback xmlns="">
          <p:sp>
            <p:nvSpPr>
              <p:cNvPr id="3" name="Content Placeholder 2">
                <a:extLst>
                  <a:ext uri="{FF2B5EF4-FFF2-40B4-BE49-F238E27FC236}">
                    <a16:creationId xmlns:a16="http://schemas.microsoft.com/office/drawing/2014/main" id="{F7B1F923-4DCD-DAA1-5565-8F4646B1AE01}"/>
                  </a:ext>
                </a:extLst>
              </p:cNvPr>
              <p:cNvSpPr>
                <a:spLocks noGrp="1" noRot="1" noChangeAspect="1" noMove="1" noResize="1" noEditPoints="1" noAdjustHandles="1" noChangeArrowheads="1" noChangeShapeType="1" noTextEdit="1"/>
              </p:cNvSpPr>
              <p:nvPr>
                <p:ph idx="1"/>
              </p:nvPr>
            </p:nvSpPr>
            <p:spPr>
              <a:xfrm>
                <a:off x="838200" y="4453570"/>
                <a:ext cx="10683240" cy="2122489"/>
              </a:xfrm>
              <a:blipFill>
                <a:blip r:embed="rId2"/>
                <a:stretch>
                  <a:fillRect l="-799" t="-5172" b="-8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2B15A1E-B63F-CEDB-8F79-28E55911FF42}"/>
              </a:ext>
            </a:extLst>
          </p:cNvPr>
          <p:cNvSpPr>
            <a:spLocks noGrp="1"/>
          </p:cNvSpPr>
          <p:nvPr>
            <p:ph type="sldNum" sz="quarter" idx="12"/>
          </p:nvPr>
        </p:nvSpPr>
        <p:spPr/>
        <p:txBody>
          <a:bodyPr/>
          <a:lstStyle/>
          <a:p>
            <a:fld id="{B0C78959-7170-49A6-863C-E0B910AF7348}" type="slidenum">
              <a:rPr lang="en-US" smtClean="0"/>
              <a:t>19</a:t>
            </a:fld>
            <a:endParaRPr lang="en-US"/>
          </a:p>
        </p:txBody>
      </p:sp>
      <p:pic>
        <p:nvPicPr>
          <p:cNvPr id="6" name="Picture 5">
            <a:extLst>
              <a:ext uri="{FF2B5EF4-FFF2-40B4-BE49-F238E27FC236}">
                <a16:creationId xmlns:a16="http://schemas.microsoft.com/office/drawing/2014/main" id="{5C23F310-7FF3-3F89-B5F9-234176940078}"/>
              </a:ext>
            </a:extLst>
          </p:cNvPr>
          <p:cNvPicPr>
            <a:picLocks noChangeAspect="1"/>
          </p:cNvPicPr>
          <p:nvPr/>
        </p:nvPicPr>
        <p:blipFill>
          <a:blip r:embed="rId3"/>
          <a:stretch>
            <a:fillRect/>
          </a:stretch>
        </p:blipFill>
        <p:spPr>
          <a:xfrm>
            <a:off x="5782698" y="1576388"/>
            <a:ext cx="5826184" cy="2058352"/>
          </a:xfrm>
          <a:prstGeom prst="rect">
            <a:avLst/>
          </a:prstGeom>
        </p:spPr>
      </p:pic>
      <p:sp>
        <p:nvSpPr>
          <p:cNvPr id="7" name="Footer Placeholder 6">
            <a:extLst>
              <a:ext uri="{FF2B5EF4-FFF2-40B4-BE49-F238E27FC236}">
                <a16:creationId xmlns:a16="http://schemas.microsoft.com/office/drawing/2014/main" id="{2A45E63A-FF8A-5107-5817-C2F20EAD8230}"/>
              </a:ext>
            </a:extLst>
          </p:cNvPr>
          <p:cNvSpPr>
            <a:spLocks noGrp="1"/>
          </p:cNvSpPr>
          <p:nvPr>
            <p:ph type="ftr" sz="quarter" idx="11"/>
          </p:nvPr>
        </p:nvSpPr>
        <p:spPr>
          <a:xfrm>
            <a:off x="0" y="6493510"/>
            <a:ext cx="5471160" cy="365125"/>
          </a:xfrm>
        </p:spPr>
        <p:txBody>
          <a:bodyPr/>
          <a:lstStyle/>
          <a:p>
            <a:pPr algn="l"/>
            <a:r>
              <a:rPr lang="en-US" sz="1000" dirty="0"/>
              <a:t>https://www.cs.mcgill.ca/~wlh/grl_book/files/GRL_Book-Chapter_3-Node_Embeddings.pdf</a:t>
            </a:r>
          </a:p>
        </p:txBody>
      </p:sp>
      <p:sp>
        <p:nvSpPr>
          <p:cNvPr id="8" name="TextBox 7">
            <a:extLst>
              <a:ext uri="{FF2B5EF4-FFF2-40B4-BE49-F238E27FC236}">
                <a16:creationId xmlns:a16="http://schemas.microsoft.com/office/drawing/2014/main" id="{1AD06A8C-61BE-4D59-9A82-6436C5BE3809}"/>
              </a:ext>
            </a:extLst>
          </p:cNvPr>
          <p:cNvSpPr txBox="1"/>
          <p:nvPr/>
        </p:nvSpPr>
        <p:spPr>
          <a:xfrm>
            <a:off x="6513841" y="3660239"/>
            <a:ext cx="4363898" cy="307777"/>
          </a:xfrm>
          <a:prstGeom prst="rect">
            <a:avLst/>
          </a:prstGeom>
          <a:noFill/>
        </p:spPr>
        <p:txBody>
          <a:bodyPr wrap="square" rtlCol="0">
            <a:spAutoFit/>
          </a:bodyPr>
          <a:lstStyle/>
          <a:p>
            <a:pPr algn="ctr"/>
            <a:r>
              <a:rPr lang="en-US" sz="1400" b="1" dirty="0"/>
              <a:t>Figure 10. Encoder-Decoder Embedding Model</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4B4C259B-A5AC-FA55-620C-F48DECEDA3BE}"/>
                  </a:ext>
                </a:extLst>
              </p:cNvPr>
              <p:cNvSpPr txBox="1">
                <a:spLocks/>
              </p:cNvSpPr>
              <p:nvPr/>
            </p:nvSpPr>
            <p:spPr>
              <a:xfrm>
                <a:off x="838200" y="1605916"/>
                <a:ext cx="5036820" cy="2648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baseline approach for creating node embeddings follows an encoder-decoder structure.</a:t>
                </a:r>
              </a:p>
              <a:p>
                <a:pPr lvl="1"/>
                <a:endParaRPr lang="en-US" sz="2000" dirty="0"/>
              </a:p>
              <a:p>
                <a:r>
                  <a:rPr lang="en-US" sz="2400" dirty="0"/>
                  <a:t>This approach consists of two functions: an encoder </a:t>
                </a:r>
                <a14:m>
                  <m:oMath xmlns:m="http://schemas.openxmlformats.org/officeDocument/2006/math">
                    <m:r>
                      <a:rPr lang="en-US" sz="2400" b="0" i="1" smtClean="0">
                        <a:latin typeface="Cambria Math" panose="02040503050406030204" pitchFamily="18" charset="0"/>
                      </a:rPr>
                      <m:t>𝐸𝑛𝑐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𝑢</m:t>
                        </m:r>
                      </m:sub>
                    </m:sSub>
                  </m:oMath>
                </a14:m>
                <a:r>
                  <a:rPr lang="en-US" sz="2400" dirty="0"/>
                  <a:t> and decoder </a:t>
                </a:r>
                <a14:m>
                  <m:oMath xmlns:m="http://schemas.openxmlformats.org/officeDocument/2006/math">
                    <m:r>
                      <a:rPr lang="en-US" sz="2400" b="0" i="1" smtClean="0">
                        <a:latin typeface="Cambria Math" panose="02040503050406030204" pitchFamily="18" charset="0"/>
                      </a:rPr>
                      <m:t>𝐷𝑒𝑐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𝑢</m:t>
                    </m:r>
                  </m:oMath>
                </a14:m>
                <a:r>
                  <a:rPr lang="en-US" sz="2400" dirty="0"/>
                  <a:t>.</a:t>
                </a:r>
              </a:p>
            </p:txBody>
          </p:sp>
        </mc:Choice>
        <mc:Fallback xmlns="">
          <p:sp>
            <p:nvSpPr>
              <p:cNvPr id="9" name="Content Placeholder 2">
                <a:extLst>
                  <a:ext uri="{FF2B5EF4-FFF2-40B4-BE49-F238E27FC236}">
                    <a16:creationId xmlns:a16="http://schemas.microsoft.com/office/drawing/2014/main" id="{4B4C259B-A5AC-FA55-620C-F48DECEDA3BE}"/>
                  </a:ext>
                </a:extLst>
              </p:cNvPr>
              <p:cNvSpPr txBox="1">
                <a:spLocks noRot="1" noChangeAspect="1" noMove="1" noResize="1" noEditPoints="1" noAdjustHandles="1" noChangeArrowheads="1" noChangeShapeType="1" noTextEdit="1"/>
              </p:cNvSpPr>
              <p:nvPr/>
            </p:nvSpPr>
            <p:spPr>
              <a:xfrm>
                <a:off x="838200" y="1605916"/>
                <a:ext cx="5036820" cy="2648583"/>
              </a:xfrm>
              <a:prstGeom prst="rect">
                <a:avLst/>
              </a:prstGeom>
              <a:blipFill>
                <a:blip r:embed="rId4"/>
                <a:stretch>
                  <a:fillRect l="-1695" t="-3218" b="-690"/>
                </a:stretch>
              </a:blipFill>
            </p:spPr>
            <p:txBody>
              <a:bodyPr/>
              <a:lstStyle/>
              <a:p>
                <a:r>
                  <a:rPr lang="en-US">
                    <a:noFill/>
                  </a:rPr>
                  <a:t> </a:t>
                </a:r>
              </a:p>
            </p:txBody>
          </p:sp>
        </mc:Fallback>
      </mc:AlternateContent>
    </p:spTree>
    <p:extLst>
      <p:ext uri="{BB962C8B-B14F-4D97-AF65-F5344CB8AC3E}">
        <p14:creationId xmlns:p14="http://schemas.microsoft.com/office/powerpoint/2010/main" val="114597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1592-6B99-074B-FC02-2705E118E92B}"/>
              </a:ext>
            </a:extLst>
          </p:cNvPr>
          <p:cNvSpPr>
            <a:spLocks noGrp="1"/>
          </p:cNvSpPr>
          <p:nvPr>
            <p:ph type="title"/>
          </p:nvPr>
        </p:nvSpPr>
        <p:spPr/>
        <p:txBody>
          <a:bodyPr/>
          <a:lstStyle/>
          <a:p>
            <a:r>
              <a:rPr lang="en-US"/>
              <a:t>Acknowledgements</a:t>
            </a:r>
          </a:p>
        </p:txBody>
      </p:sp>
      <p:sp>
        <p:nvSpPr>
          <p:cNvPr id="3" name="Content Placeholder 2">
            <a:extLst>
              <a:ext uri="{FF2B5EF4-FFF2-40B4-BE49-F238E27FC236}">
                <a16:creationId xmlns:a16="http://schemas.microsoft.com/office/drawing/2014/main" id="{3601098A-AB49-91B5-CB3A-D2F0A8F518B2}"/>
              </a:ext>
            </a:extLst>
          </p:cNvPr>
          <p:cNvSpPr>
            <a:spLocks noGrp="1"/>
          </p:cNvSpPr>
          <p:nvPr>
            <p:ph idx="1"/>
          </p:nvPr>
        </p:nvSpPr>
        <p:spPr/>
        <p:txBody>
          <a:bodyPr/>
          <a:lstStyle/>
          <a:p>
            <a:r>
              <a:rPr lang="en-US" dirty="0"/>
              <a:t>Selected pictures and content from: Jure </a:t>
            </a:r>
            <a:r>
              <a:rPr lang="en-US" dirty="0" err="1"/>
              <a:t>Leskovec</a:t>
            </a:r>
            <a:r>
              <a:rPr lang="en-US" dirty="0"/>
              <a:t>, Stanford University, William L. Hamilton, McGill University, </a:t>
            </a:r>
            <a:r>
              <a:rPr lang="en-US" dirty="0" err="1"/>
              <a:t>Petar</a:t>
            </a:r>
            <a:r>
              <a:rPr lang="en-US" dirty="0"/>
              <a:t> </a:t>
            </a:r>
            <a:r>
              <a:rPr lang="en-US" dirty="0" err="1"/>
              <a:t>Veličković</a:t>
            </a:r>
            <a:r>
              <a:rPr lang="en-US" dirty="0"/>
              <a:t>, University of Cambridge, Benjamin Sanchez-</a:t>
            </a:r>
            <a:r>
              <a:rPr lang="en-US" dirty="0" err="1"/>
              <a:t>Lengeling</a:t>
            </a:r>
            <a:r>
              <a:rPr lang="en-US" dirty="0"/>
              <a:t>, Google Research, Thomas N. </a:t>
            </a:r>
            <a:r>
              <a:rPr lang="en-US" dirty="0" err="1"/>
              <a:t>Kipf</a:t>
            </a:r>
            <a:r>
              <a:rPr lang="en-US" dirty="0"/>
              <a:t>, Max Welling, University of Amsterdam.</a:t>
            </a:r>
          </a:p>
          <a:p>
            <a:endParaRPr lang="en-US" dirty="0"/>
          </a:p>
          <a:p>
            <a:r>
              <a:rPr lang="en-US" dirty="0"/>
              <a:t>W.L. Hamilton, “Graph Representation Learning,” 2020.</a:t>
            </a:r>
          </a:p>
        </p:txBody>
      </p:sp>
      <p:sp>
        <p:nvSpPr>
          <p:cNvPr id="4" name="Slide Number Placeholder 3">
            <a:extLst>
              <a:ext uri="{FF2B5EF4-FFF2-40B4-BE49-F238E27FC236}">
                <a16:creationId xmlns:a16="http://schemas.microsoft.com/office/drawing/2014/main" id="{CB140E45-2C9A-CE47-BB07-2F1B82E67EBF}"/>
              </a:ext>
            </a:extLst>
          </p:cNvPr>
          <p:cNvSpPr>
            <a:spLocks noGrp="1"/>
          </p:cNvSpPr>
          <p:nvPr>
            <p:ph type="sldNum" sz="quarter" idx="12"/>
          </p:nvPr>
        </p:nvSpPr>
        <p:spPr/>
        <p:txBody>
          <a:bodyPr/>
          <a:lstStyle/>
          <a:p>
            <a:fld id="{B0C78959-7170-49A6-863C-E0B910AF7348}" type="slidenum">
              <a:rPr lang="en-US" smtClean="0"/>
              <a:t>2</a:t>
            </a:fld>
            <a:endParaRPr lang="en-US"/>
          </a:p>
        </p:txBody>
      </p:sp>
    </p:spTree>
    <p:extLst>
      <p:ext uri="{BB962C8B-B14F-4D97-AF65-F5344CB8AC3E}">
        <p14:creationId xmlns:p14="http://schemas.microsoft.com/office/powerpoint/2010/main" val="60765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20</a:t>
            </a:fld>
            <a:endParaRPr lang="en-US"/>
          </a:p>
        </p:txBody>
      </p:sp>
    </p:spTree>
    <p:extLst>
      <p:ext uri="{BB962C8B-B14F-4D97-AF65-F5344CB8AC3E}">
        <p14:creationId xmlns:p14="http://schemas.microsoft.com/office/powerpoint/2010/main" val="67954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2C0B-F32E-D122-4EE3-638286B59565}"/>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F52D1CE1-6900-5F6B-A4E4-24904893E5C0}"/>
              </a:ext>
            </a:extLst>
          </p:cNvPr>
          <p:cNvSpPr>
            <a:spLocks noGrp="1"/>
          </p:cNvSpPr>
          <p:nvPr>
            <p:ph idx="1"/>
          </p:nvPr>
        </p:nvSpPr>
        <p:spPr/>
        <p:txBody>
          <a:bodyPr>
            <a:normAutofit/>
          </a:bodyPr>
          <a:lstStyle/>
          <a:p>
            <a:r>
              <a:rPr lang="en-US" sz="2400" dirty="0"/>
              <a:t>Baseline node embedding methods only create shallow representations of nodes as vectors based on node ID; shallow approaches omit valuable features.</a:t>
            </a:r>
          </a:p>
          <a:p>
            <a:pPr lvl="1"/>
            <a:endParaRPr lang="en-US" sz="2000" dirty="0"/>
          </a:p>
          <a:p>
            <a:r>
              <a:rPr lang="en-US" sz="2400" dirty="0"/>
              <a:t>An encoder can be generalized such that it captures additional graph properties such as first- and second-order node neighborhoods, edge weights, and more.</a:t>
            </a:r>
          </a:p>
          <a:p>
            <a:pPr lvl="1"/>
            <a:endParaRPr lang="en-US" sz="2000" dirty="0"/>
          </a:p>
          <a:p>
            <a:r>
              <a:rPr lang="en-US" sz="2400" dirty="0"/>
              <a:t>Capturing more graph features requires a function that can </a:t>
            </a:r>
            <a:r>
              <a:rPr lang="en-US" sz="2400" i="1" dirty="0"/>
              <a:t>learn</a:t>
            </a:r>
            <a:r>
              <a:rPr lang="en-US" sz="2400" dirty="0"/>
              <a:t> and produce low-dimensional representations based on surrounding node features.</a:t>
            </a:r>
          </a:p>
          <a:p>
            <a:pPr lvl="1"/>
            <a:endParaRPr lang="en-US" sz="2000" dirty="0"/>
          </a:p>
          <a:p>
            <a:r>
              <a:rPr lang="en-US" sz="2400" dirty="0"/>
              <a:t>This objective inspired a learning model called a </a:t>
            </a:r>
            <a:r>
              <a:rPr lang="en-US" sz="2400" b="1" dirty="0">
                <a:solidFill>
                  <a:srgbClr val="FF0000"/>
                </a:solidFill>
              </a:rPr>
              <a:t>Graph Neural Network (GNN)</a:t>
            </a:r>
            <a:r>
              <a:rPr lang="en-US" sz="2400" dirty="0"/>
              <a:t>.</a:t>
            </a:r>
          </a:p>
        </p:txBody>
      </p:sp>
      <p:sp>
        <p:nvSpPr>
          <p:cNvPr id="4" name="Slide Number Placeholder 3">
            <a:extLst>
              <a:ext uri="{FF2B5EF4-FFF2-40B4-BE49-F238E27FC236}">
                <a16:creationId xmlns:a16="http://schemas.microsoft.com/office/drawing/2014/main" id="{153FF833-6BC5-0A65-0020-B3783D6B9E33}"/>
              </a:ext>
            </a:extLst>
          </p:cNvPr>
          <p:cNvSpPr>
            <a:spLocks noGrp="1"/>
          </p:cNvSpPr>
          <p:nvPr>
            <p:ph type="sldNum" sz="quarter" idx="12"/>
          </p:nvPr>
        </p:nvSpPr>
        <p:spPr/>
        <p:txBody>
          <a:bodyPr/>
          <a:lstStyle/>
          <a:p>
            <a:fld id="{B0C78959-7170-49A6-863C-E0B910AF7348}" type="slidenum">
              <a:rPr lang="en-US" smtClean="0"/>
              <a:t>21</a:t>
            </a:fld>
            <a:endParaRPr lang="en-US"/>
          </a:p>
        </p:txBody>
      </p:sp>
    </p:spTree>
    <p:extLst>
      <p:ext uri="{BB962C8B-B14F-4D97-AF65-F5344CB8AC3E}">
        <p14:creationId xmlns:p14="http://schemas.microsoft.com/office/powerpoint/2010/main" val="4075544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p:txBody>
          <a:bodyPr>
            <a:normAutofit/>
          </a:bodyPr>
          <a:lstStyle/>
          <a:p>
            <a:r>
              <a:rPr lang="en-US" sz="2400" dirty="0"/>
              <a:t>GNNs extend node embeddings where the goal is to learn vector representations of nodes that also depend on the structure of the graph and its features.</a:t>
            </a:r>
          </a:p>
          <a:p>
            <a:pPr lvl="1"/>
            <a:endParaRPr lang="en-US" sz="2000" dirty="0"/>
          </a:p>
          <a:p>
            <a:r>
              <a:rPr lang="en-US" sz="2400" dirty="0"/>
              <a:t>The objective for GNNs is to define a function that is </a:t>
            </a:r>
            <a:r>
              <a:rPr lang="en-US" sz="2400" i="1" dirty="0"/>
              <a:t>permutation invariant</a:t>
            </a:r>
            <a:r>
              <a:rPr lang="en-US" sz="2400" dirty="0"/>
              <a:t> or </a:t>
            </a:r>
            <a:r>
              <a:rPr lang="en-US" sz="2400" i="1" dirty="0"/>
              <a:t>permutation equivariant</a:t>
            </a:r>
            <a:r>
              <a:rPr lang="en-US" sz="2400" dirty="0"/>
              <a:t>.</a:t>
            </a:r>
          </a:p>
          <a:p>
            <a:pPr lvl="1"/>
            <a:r>
              <a:rPr lang="en-US" sz="2000" b="1" dirty="0"/>
              <a:t>Permutation Invariance:</a:t>
            </a:r>
            <a:r>
              <a:rPr lang="en-US" sz="2000" dirty="0"/>
              <a:t> Function does not depend on ordering of rows/columns in adjacency matrix.</a:t>
            </a:r>
            <a:endParaRPr lang="en-US" sz="2000" b="1" dirty="0"/>
          </a:p>
          <a:p>
            <a:pPr lvl="1"/>
            <a:r>
              <a:rPr lang="en-US" sz="2000" b="1" dirty="0"/>
              <a:t>Permutation Equivariance: </a:t>
            </a:r>
            <a:r>
              <a:rPr lang="en-US" sz="2000" dirty="0"/>
              <a:t>Function output is permuted in a consistent way when the adjacency matrix is permuted.</a:t>
            </a:r>
            <a:endParaRPr lang="en-US" sz="2400" dirty="0"/>
          </a:p>
          <a:p>
            <a:pPr lvl="1"/>
            <a:endParaRPr lang="en-US" sz="2000" dirty="0"/>
          </a:p>
          <a:p>
            <a:r>
              <a:rPr lang="en-US" sz="2400" dirty="0"/>
              <a:t>GNNs primarily operate through a </a:t>
            </a:r>
            <a:r>
              <a:rPr lang="en-US" sz="2400" i="1" dirty="0"/>
              <a:t>neural message passing </a:t>
            </a:r>
            <a:r>
              <a:rPr lang="en-US" sz="2400" dirty="0"/>
              <a:t>framework, where messages between nodes are exchanged and updated using neural networks.</a:t>
            </a:r>
          </a:p>
        </p:txBody>
      </p:sp>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22</a:t>
            </a:fld>
            <a:endParaRPr lang="en-US"/>
          </a:p>
        </p:txBody>
      </p:sp>
    </p:spTree>
    <p:extLst>
      <p:ext uri="{BB962C8B-B14F-4D97-AF65-F5344CB8AC3E}">
        <p14:creationId xmlns:p14="http://schemas.microsoft.com/office/powerpoint/2010/main" val="283903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a:xfrm>
            <a:off x="838200" y="-54927"/>
            <a:ext cx="10515600" cy="1325563"/>
          </a:xfrm>
        </p:spPr>
        <p:txBody>
          <a:bodyPr/>
          <a:lstStyle/>
          <a:p>
            <a:r>
              <a:rPr lang="en-US" dirty="0"/>
              <a:t>Graph Neural Networks – Vanilla GNN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a:xfrm>
                <a:off x="668423" y="3888711"/>
                <a:ext cx="10759550" cy="2688911"/>
              </a:xfrm>
            </p:spPr>
            <p:txBody>
              <a:bodyPr>
                <a:normAutofit fontScale="92500" lnSpcReduction="10000"/>
              </a:bodyPr>
              <a:lstStyle/>
              <a:p>
                <a:r>
                  <a:rPr lang="en-US" sz="2400" dirty="0"/>
                  <a:t>In the message passing framework (Figure 11), the (hidden) embedding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b="1" dirty="0"/>
                  <a:t> </a:t>
                </a:r>
                <a:r>
                  <a:rPr lang="en-US" sz="2400" dirty="0"/>
                  <a:t>for each node </a:t>
                </a:r>
                <a14:m>
                  <m:oMath xmlns:m="http://schemas.openxmlformats.org/officeDocument/2006/math">
                    <m:r>
                      <a:rPr lang="en-US" sz="2400" b="0" i="1" smtClean="0">
                        <a:latin typeface="Cambria Math" panose="02040503050406030204" pitchFamily="18" charset="0"/>
                      </a:rPr>
                      <m:t>𝑢</m:t>
                    </m:r>
                  </m:oMath>
                </a14:m>
                <a:r>
                  <a:rPr lang="en-US" sz="2400" b="1" dirty="0"/>
                  <a:t> </a:t>
                </a:r>
                <a:r>
                  <a:rPr lang="en-US" sz="2400" dirty="0"/>
                  <a:t>is updated based on information aggregated from each node’s neighborhood </a:t>
                </a:r>
                <a14:m>
                  <m:oMath xmlns:m="http://schemas.openxmlformats.org/officeDocument/2006/math">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dirty="0"/>
                  <a:t>.</a:t>
                </a:r>
              </a:p>
              <a:p>
                <a:pPr lvl="1"/>
                <a:endParaRPr lang="en-US" sz="1000" dirty="0"/>
              </a:p>
              <a:p>
                <a:r>
                  <a:rPr lang="en-US" sz="2400" dirty="0"/>
                  <a:t>Each message </a:t>
                </a:r>
                <a14:m>
                  <m:oMath xmlns:m="http://schemas.openxmlformats.org/officeDocument/2006/math">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𝒎</m:t>
                        </m:r>
                      </m:e>
                      <m:sub>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sub>
                    </m:sSub>
                  </m:oMath>
                </a14:m>
                <a:r>
                  <a:rPr lang="en-US" sz="2400" b="1" dirty="0"/>
                  <a:t> </a:t>
                </a:r>
                <a:r>
                  <a:rPr lang="en-US" sz="2400" dirty="0"/>
                  <a:t>represents the information gathered from each node neighborhood. </a:t>
                </a:r>
              </a:p>
              <a:p>
                <a:pPr lvl="1"/>
                <a:r>
                  <a:rPr lang="en-US" sz="2000" dirty="0"/>
                  <a:t>Messages include graph structures (number of connections) and node features.</a:t>
                </a:r>
              </a:p>
              <a:p>
                <a:pPr lvl="1"/>
                <a:endParaRPr lang="en-US" sz="1000" dirty="0"/>
              </a:p>
              <a:p>
                <a:r>
                  <a:rPr lang="en-US" sz="2400" dirty="0"/>
                  <a:t>The </a:t>
                </a:r>
                <a14:m>
                  <m:oMath xmlns:m="http://schemas.openxmlformats.org/officeDocument/2006/math">
                    <m:sSup>
                      <m:sSupPr>
                        <m:ctrlPr>
                          <a:rPr lang="en-US" sz="2400" b="0" i="1" dirty="0" smtClean="0">
                            <a:latin typeface="Cambria Math" panose="02040503050406030204" pitchFamily="18" charset="0"/>
                          </a:rPr>
                        </m:ctrlPr>
                      </m:sSupPr>
                      <m:e>
                        <m:r>
                          <m:rPr>
                            <m:sty m:val="p"/>
                          </m:rPr>
                          <a:rPr lang="en-US" sz="2400" b="0" i="0" dirty="0" smtClean="0">
                            <a:latin typeface="Cambria Math" panose="02040503050406030204" pitchFamily="18" charset="0"/>
                          </a:rPr>
                          <m:t>UPDATE</m:t>
                        </m:r>
                      </m:e>
                      <m:sup>
                        <m:d>
                          <m:dPr>
                            <m:ctrlPr>
                              <a:rPr lang="en-US" sz="2400" b="0" i="1" dirty="0" smtClean="0">
                                <a:latin typeface="Cambria Math" panose="02040503050406030204" pitchFamily="18" charset="0"/>
                              </a:rPr>
                            </m:ctrlPr>
                          </m:dPr>
                          <m:e>
                            <m:r>
                              <m:rPr>
                                <m:sty m:val="p"/>
                              </m:rPr>
                              <a:rPr lang="en-US" sz="2400" b="0" i="0" dirty="0" smtClean="0">
                                <a:latin typeface="Cambria Math" panose="02040503050406030204" pitchFamily="18" charset="0"/>
                              </a:rPr>
                              <m:t>k</m:t>
                            </m:r>
                          </m:e>
                        </m:d>
                      </m:sup>
                    </m:sSup>
                  </m:oMath>
                </a14:m>
                <a:r>
                  <a:rPr lang="en-US" sz="2400" dirty="0"/>
                  <a:t> function then combines the aggregated messages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𝒎</m:t>
                        </m:r>
                      </m:e>
                      <m:sub>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dirty="0"/>
                  <a:t> with the hidden node embeddings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dirty="0"/>
                  <a:t>to create the next node embedding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sup>
                    </m:sSubSup>
                  </m:oMath>
                </a14:m>
                <a:r>
                  <a:rPr lang="en-US" sz="2400" dirty="0"/>
                  <a:t>.</a:t>
                </a:r>
              </a:p>
            </p:txBody>
          </p:sp>
        </mc:Choice>
        <mc:Fallback xmlns="">
          <p:sp>
            <p:nvSpPr>
              <p:cNvPr id="3" name="Content Placeholder 2">
                <a:extLst>
                  <a:ext uri="{FF2B5EF4-FFF2-40B4-BE49-F238E27FC236}">
                    <a16:creationId xmlns:a16="http://schemas.microsoft.com/office/drawing/2014/main" id="{18ABB403-D462-FB76-F53F-C9ECF62CD6DF}"/>
                  </a:ext>
                </a:extLst>
              </p:cNvPr>
              <p:cNvSpPr>
                <a:spLocks noGrp="1" noRot="1" noChangeAspect="1" noMove="1" noResize="1" noEditPoints="1" noAdjustHandles="1" noChangeArrowheads="1" noChangeShapeType="1" noTextEdit="1"/>
              </p:cNvSpPr>
              <p:nvPr>
                <p:ph idx="1"/>
              </p:nvPr>
            </p:nvSpPr>
            <p:spPr>
              <a:xfrm>
                <a:off x="668423" y="3888711"/>
                <a:ext cx="10759550" cy="2688911"/>
              </a:xfrm>
              <a:blipFill>
                <a:blip r:embed="rId2"/>
                <a:stretch>
                  <a:fillRect l="-680" t="-2041" r="-51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23</a:t>
            </a:fld>
            <a:endParaRPr lang="en-US"/>
          </a:p>
        </p:txBody>
      </p:sp>
      <p:pic>
        <p:nvPicPr>
          <p:cNvPr id="6" name="Picture 5">
            <a:extLst>
              <a:ext uri="{FF2B5EF4-FFF2-40B4-BE49-F238E27FC236}">
                <a16:creationId xmlns:a16="http://schemas.microsoft.com/office/drawing/2014/main" id="{2338C1B0-8A55-FCC7-231A-F4F2171F53C5}"/>
              </a:ext>
            </a:extLst>
          </p:cNvPr>
          <p:cNvPicPr>
            <a:picLocks noChangeAspect="1"/>
          </p:cNvPicPr>
          <p:nvPr/>
        </p:nvPicPr>
        <p:blipFill>
          <a:blip r:embed="rId3"/>
          <a:stretch>
            <a:fillRect/>
          </a:stretch>
        </p:blipFill>
        <p:spPr>
          <a:xfrm>
            <a:off x="3214644" y="901311"/>
            <a:ext cx="8468271" cy="2776023"/>
          </a:xfrm>
          <a:prstGeom prst="rect">
            <a:avLst/>
          </a:prstGeom>
        </p:spPr>
      </p:pic>
      <p:sp>
        <p:nvSpPr>
          <p:cNvPr id="7" name="Footer Placeholder 6">
            <a:extLst>
              <a:ext uri="{FF2B5EF4-FFF2-40B4-BE49-F238E27FC236}">
                <a16:creationId xmlns:a16="http://schemas.microsoft.com/office/drawing/2014/main" id="{1C3ACA1D-FF63-61B6-AB9B-0FB494C1AD0B}"/>
              </a:ext>
            </a:extLst>
          </p:cNvPr>
          <p:cNvSpPr>
            <a:spLocks noGrp="1"/>
          </p:cNvSpPr>
          <p:nvPr>
            <p:ph type="ftr" sz="quarter" idx="11"/>
          </p:nvPr>
        </p:nvSpPr>
        <p:spPr>
          <a:xfrm>
            <a:off x="0" y="6485054"/>
            <a:ext cx="4381226" cy="365125"/>
          </a:xfrm>
        </p:spPr>
        <p:txBody>
          <a:bodyPr/>
          <a:lstStyle/>
          <a:p>
            <a:pPr algn="l"/>
            <a:r>
              <a:rPr lang="en-US" sz="1000" dirty="0"/>
              <a:t>https://www.cs.mcgill.ca/~wlh/grl_book/files/GRL_Book-Chapter_5-GNNs.pdf</a:t>
            </a:r>
          </a:p>
        </p:txBody>
      </p:sp>
      <p:sp>
        <p:nvSpPr>
          <p:cNvPr id="8" name="TextBox 7">
            <a:extLst>
              <a:ext uri="{FF2B5EF4-FFF2-40B4-BE49-F238E27FC236}">
                <a16:creationId xmlns:a16="http://schemas.microsoft.com/office/drawing/2014/main" id="{22E16539-95ED-217A-7E12-29125DD1E820}"/>
              </a:ext>
            </a:extLst>
          </p:cNvPr>
          <p:cNvSpPr txBox="1"/>
          <p:nvPr/>
        </p:nvSpPr>
        <p:spPr>
          <a:xfrm>
            <a:off x="3914051" y="3544782"/>
            <a:ext cx="4363898" cy="307777"/>
          </a:xfrm>
          <a:prstGeom prst="rect">
            <a:avLst/>
          </a:prstGeom>
          <a:noFill/>
        </p:spPr>
        <p:txBody>
          <a:bodyPr wrap="square" rtlCol="0">
            <a:spAutoFit/>
          </a:bodyPr>
          <a:lstStyle/>
          <a:p>
            <a:pPr algn="ctr"/>
            <a:r>
              <a:rPr lang="en-US" sz="1400" b="1" dirty="0"/>
              <a:t>Figure 11. Message Passing Framework</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470C07-4A2D-F9A1-82E2-AF6BAB379F02}"/>
                  </a:ext>
                </a:extLst>
              </p:cNvPr>
              <p:cNvSpPr txBox="1"/>
              <p:nvPr/>
            </p:nvSpPr>
            <p:spPr>
              <a:xfrm>
                <a:off x="163157" y="1466196"/>
                <a:ext cx="3382610" cy="953274"/>
              </a:xfrm>
              <a:prstGeom prst="rect">
                <a:avLst/>
              </a:prstGeom>
              <a:noFill/>
            </p:spPr>
            <p:txBody>
              <a:bodyPr wrap="square" rtlCol="0">
                <a:spAutoFit/>
              </a:bodyPr>
              <a:lstStyle/>
              <a:p>
                <a:r>
                  <a:rPr lang="en-US" sz="1600" b="1" dirty="0"/>
                  <a:t>Message Passing Function:</a:t>
                </a:r>
              </a:p>
              <a:p>
                <a:endParaRPr lang="en-US" sz="1600" b="1" dirty="0"/>
              </a:p>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𝒉</m:t>
                          </m:r>
                        </m:e>
                        <m:sub>
                          <m:r>
                            <a:rPr lang="en-US" sz="1600" b="0" i="1" smtClean="0">
                              <a:latin typeface="Cambria Math" panose="02040503050406030204" pitchFamily="18" charset="0"/>
                            </a:rPr>
                            <m:t>𝑢</m:t>
                          </m:r>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r>
                                <a:rPr lang="en-US" sz="1600" b="0" i="1" smtClean="0">
                                  <a:latin typeface="Cambria Math" panose="02040503050406030204" pitchFamily="18" charset="0"/>
                                </a:rPr>
                                <m:t>+1</m:t>
                              </m:r>
                            </m:e>
                          </m:d>
                        </m:sup>
                      </m:sSub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UPDATE</m:t>
                          </m:r>
                        </m:e>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p>
                      <m:d>
                        <m:dPr>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𝒉</m:t>
                              </m:r>
                            </m:e>
                            <m:sub>
                              <m:r>
                                <a:rPr lang="en-US" sz="1600" b="0" i="1" smtClean="0">
                                  <a:latin typeface="Cambria Math" panose="02040503050406030204" pitchFamily="18" charset="0"/>
                                </a:rPr>
                                <m:t>𝑢</m:t>
                              </m:r>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𝒎</m:t>
                              </m:r>
                            </m:e>
                            <m:sub>
                              <m:r>
                                <a:rPr lang="en-US" sz="1600" b="0" i="1" smtClean="0">
                                  <a:latin typeface="Cambria Math" panose="02040503050406030204" pitchFamily="18" charset="0"/>
                                </a:rPr>
                                <m:t>𝒩</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𝑢</m:t>
                                  </m:r>
                                </m:e>
                              </m:d>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bSup>
                        </m:e>
                      </m:d>
                    </m:oMath>
                  </m:oMathPara>
                </a14:m>
                <a:endParaRPr lang="en-US" sz="1600" b="1" dirty="0"/>
              </a:p>
            </p:txBody>
          </p:sp>
        </mc:Choice>
        <mc:Fallback xmlns="">
          <p:sp>
            <p:nvSpPr>
              <p:cNvPr id="9" name="TextBox 8">
                <a:extLst>
                  <a:ext uri="{FF2B5EF4-FFF2-40B4-BE49-F238E27FC236}">
                    <a16:creationId xmlns:a16="http://schemas.microsoft.com/office/drawing/2014/main" id="{0D470C07-4A2D-F9A1-82E2-AF6BAB379F02}"/>
                  </a:ext>
                </a:extLst>
              </p:cNvPr>
              <p:cNvSpPr txBox="1">
                <a:spLocks noRot="1" noChangeAspect="1" noMove="1" noResize="1" noEditPoints="1" noAdjustHandles="1" noChangeArrowheads="1" noChangeShapeType="1" noTextEdit="1"/>
              </p:cNvSpPr>
              <p:nvPr/>
            </p:nvSpPr>
            <p:spPr>
              <a:xfrm>
                <a:off x="163157" y="1466196"/>
                <a:ext cx="3382610" cy="953274"/>
              </a:xfrm>
              <a:prstGeom prst="rect">
                <a:avLst/>
              </a:prstGeom>
              <a:blipFill>
                <a:blip r:embed="rId4"/>
                <a:stretch>
                  <a:fillRect l="-1081" t="-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8EA320-2A15-B47D-1A5D-4616E0E82EAF}"/>
                  </a:ext>
                </a:extLst>
              </p:cNvPr>
              <p:cNvSpPr txBox="1"/>
              <p:nvPr/>
            </p:nvSpPr>
            <p:spPr>
              <a:xfrm>
                <a:off x="9951750" y="1147413"/>
                <a:ext cx="487954" cy="320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𝐵</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0" name="TextBox 9">
                <a:extLst>
                  <a:ext uri="{FF2B5EF4-FFF2-40B4-BE49-F238E27FC236}">
                    <a16:creationId xmlns:a16="http://schemas.microsoft.com/office/drawing/2014/main" id="{A18EA320-2A15-B47D-1A5D-4616E0E82EAF}"/>
                  </a:ext>
                </a:extLst>
              </p:cNvPr>
              <p:cNvSpPr txBox="1">
                <a:spLocks noRot="1" noChangeAspect="1" noMove="1" noResize="1" noEditPoints="1" noAdjustHandles="1" noChangeArrowheads="1" noChangeShapeType="1" noTextEdit="1"/>
              </p:cNvSpPr>
              <p:nvPr/>
            </p:nvSpPr>
            <p:spPr>
              <a:xfrm>
                <a:off x="9951750" y="1147413"/>
                <a:ext cx="487954" cy="3208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B15FA-8D68-4B06-04C1-496881A8CFA9}"/>
                  </a:ext>
                </a:extLst>
              </p:cNvPr>
              <p:cNvSpPr txBox="1"/>
              <p:nvPr/>
            </p:nvSpPr>
            <p:spPr>
              <a:xfrm>
                <a:off x="9912307" y="1929790"/>
                <a:ext cx="487954" cy="3225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𝐶</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1" name="TextBox 10">
                <a:extLst>
                  <a:ext uri="{FF2B5EF4-FFF2-40B4-BE49-F238E27FC236}">
                    <a16:creationId xmlns:a16="http://schemas.microsoft.com/office/drawing/2014/main" id="{CC0B15FA-8D68-4B06-04C1-496881A8CFA9}"/>
                  </a:ext>
                </a:extLst>
              </p:cNvPr>
              <p:cNvSpPr txBox="1">
                <a:spLocks noRot="1" noChangeAspect="1" noMove="1" noResize="1" noEditPoints="1" noAdjustHandles="1" noChangeArrowheads="1" noChangeShapeType="1" noTextEdit="1"/>
              </p:cNvSpPr>
              <p:nvPr/>
            </p:nvSpPr>
            <p:spPr>
              <a:xfrm>
                <a:off x="9912307" y="1929790"/>
                <a:ext cx="487954" cy="3225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82BB92-8814-F68F-ED46-0FD4BF2999D8}"/>
                  </a:ext>
                </a:extLst>
              </p:cNvPr>
              <p:cNvSpPr txBox="1"/>
              <p:nvPr/>
            </p:nvSpPr>
            <p:spPr>
              <a:xfrm>
                <a:off x="9963564" y="2594325"/>
                <a:ext cx="487954" cy="320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𝐷</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2" name="TextBox 11">
                <a:extLst>
                  <a:ext uri="{FF2B5EF4-FFF2-40B4-BE49-F238E27FC236}">
                    <a16:creationId xmlns:a16="http://schemas.microsoft.com/office/drawing/2014/main" id="{8982BB92-8814-F68F-ED46-0FD4BF2999D8}"/>
                  </a:ext>
                </a:extLst>
              </p:cNvPr>
              <p:cNvSpPr txBox="1">
                <a:spLocks noRot="1" noChangeAspect="1" noMove="1" noResize="1" noEditPoints="1" noAdjustHandles="1" noChangeArrowheads="1" noChangeShapeType="1" noTextEdit="1"/>
              </p:cNvSpPr>
              <p:nvPr/>
            </p:nvSpPr>
            <p:spPr>
              <a:xfrm>
                <a:off x="9963564" y="2594325"/>
                <a:ext cx="487954" cy="32085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4A8D500-F2F3-DB7D-DDF1-C31EE1D20771}"/>
                  </a:ext>
                </a:extLst>
              </p:cNvPr>
              <p:cNvSpPr txBox="1"/>
              <p:nvPr/>
            </p:nvSpPr>
            <p:spPr>
              <a:xfrm>
                <a:off x="6249855" y="1897472"/>
                <a:ext cx="635430" cy="328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𝐴</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r>
                                <a:rPr lang="en-US" sz="1200" b="0" i="1" smtClean="0">
                                  <a:latin typeface="Cambria Math" panose="02040503050406030204" pitchFamily="18" charset="0"/>
                                </a:rPr>
                                <m:t>+1</m:t>
                              </m:r>
                            </m:e>
                          </m:d>
                        </m:sup>
                      </m:sSubSup>
                    </m:oMath>
                  </m:oMathPara>
                </a14:m>
                <a:endParaRPr lang="en-US" sz="1200" b="1" dirty="0"/>
              </a:p>
            </p:txBody>
          </p:sp>
        </mc:Choice>
        <mc:Fallback xmlns="">
          <p:sp>
            <p:nvSpPr>
              <p:cNvPr id="13" name="TextBox 12">
                <a:extLst>
                  <a:ext uri="{FF2B5EF4-FFF2-40B4-BE49-F238E27FC236}">
                    <a16:creationId xmlns:a16="http://schemas.microsoft.com/office/drawing/2014/main" id="{C4A8D500-F2F3-DB7D-DDF1-C31EE1D20771}"/>
                  </a:ext>
                </a:extLst>
              </p:cNvPr>
              <p:cNvSpPr txBox="1">
                <a:spLocks noRot="1" noChangeAspect="1" noMove="1" noResize="1" noEditPoints="1" noAdjustHandles="1" noChangeArrowheads="1" noChangeShapeType="1" noTextEdit="1"/>
              </p:cNvSpPr>
              <p:nvPr/>
            </p:nvSpPr>
            <p:spPr>
              <a:xfrm>
                <a:off x="6249855" y="1897472"/>
                <a:ext cx="635430" cy="3289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9E9794-69F0-08B0-F1DD-F3CA4113870A}"/>
                  </a:ext>
                </a:extLst>
              </p:cNvPr>
              <p:cNvSpPr txBox="1"/>
              <p:nvPr/>
            </p:nvSpPr>
            <p:spPr>
              <a:xfrm>
                <a:off x="11465220" y="1144682"/>
                <a:ext cx="60837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US" sz="1200" b="1" dirty="0"/>
              </a:p>
            </p:txBody>
          </p:sp>
        </mc:Choice>
        <mc:Fallback xmlns="">
          <p:sp>
            <p:nvSpPr>
              <p:cNvPr id="14" name="TextBox 13">
                <a:extLst>
                  <a:ext uri="{FF2B5EF4-FFF2-40B4-BE49-F238E27FC236}">
                    <a16:creationId xmlns:a16="http://schemas.microsoft.com/office/drawing/2014/main" id="{AC9E9794-69F0-08B0-F1DD-F3CA4113870A}"/>
                  </a:ext>
                </a:extLst>
              </p:cNvPr>
              <p:cNvSpPr txBox="1">
                <a:spLocks noRot="1" noChangeAspect="1" noMove="1" noResize="1" noEditPoints="1" noAdjustHandles="1" noChangeArrowheads="1" noChangeShapeType="1" noTextEdit="1"/>
              </p:cNvSpPr>
              <p:nvPr/>
            </p:nvSpPr>
            <p:spPr>
              <a:xfrm>
                <a:off x="11465220" y="1144682"/>
                <a:ext cx="608372"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1A85AA-4ADF-6D87-B17F-F463A2ED0743}"/>
                  </a:ext>
                </a:extLst>
              </p:cNvPr>
              <p:cNvSpPr txBox="1"/>
              <p:nvPr/>
            </p:nvSpPr>
            <p:spPr>
              <a:xfrm>
                <a:off x="11427973" y="2217330"/>
                <a:ext cx="60087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US" sz="1200" b="1" dirty="0"/>
              </a:p>
            </p:txBody>
          </p:sp>
        </mc:Choice>
        <mc:Fallback xmlns="">
          <p:sp>
            <p:nvSpPr>
              <p:cNvPr id="15" name="TextBox 14">
                <a:extLst>
                  <a:ext uri="{FF2B5EF4-FFF2-40B4-BE49-F238E27FC236}">
                    <a16:creationId xmlns:a16="http://schemas.microsoft.com/office/drawing/2014/main" id="{461A85AA-4ADF-6D87-B17F-F463A2ED0743}"/>
                  </a:ext>
                </a:extLst>
              </p:cNvPr>
              <p:cNvSpPr txBox="1">
                <a:spLocks noRot="1" noChangeAspect="1" noMove="1" noResize="1" noEditPoints="1" noAdjustHandles="1" noChangeArrowheads="1" noChangeShapeType="1" noTextEdit="1"/>
              </p:cNvSpPr>
              <p:nvPr/>
            </p:nvSpPr>
            <p:spPr>
              <a:xfrm>
                <a:off x="11427973" y="2217330"/>
                <a:ext cx="600870"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F2E483-EE7E-E901-5868-956FCE5F83C1}"/>
                  </a:ext>
                </a:extLst>
              </p:cNvPr>
              <p:cNvSpPr txBox="1"/>
              <p:nvPr/>
            </p:nvSpPr>
            <p:spPr>
              <a:xfrm>
                <a:off x="11415791" y="3134423"/>
                <a:ext cx="61305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𝐷</m:t>
                          </m:r>
                        </m:e>
                      </m:d>
                    </m:oMath>
                  </m:oMathPara>
                </a14:m>
                <a:endParaRPr lang="en-US" sz="1200" b="1" dirty="0"/>
              </a:p>
            </p:txBody>
          </p:sp>
        </mc:Choice>
        <mc:Fallback xmlns="">
          <p:sp>
            <p:nvSpPr>
              <p:cNvPr id="16" name="TextBox 15">
                <a:extLst>
                  <a:ext uri="{FF2B5EF4-FFF2-40B4-BE49-F238E27FC236}">
                    <a16:creationId xmlns:a16="http://schemas.microsoft.com/office/drawing/2014/main" id="{7DF2E483-EE7E-E901-5868-956FCE5F83C1}"/>
                  </a:ext>
                </a:extLst>
              </p:cNvPr>
              <p:cNvSpPr txBox="1">
                <a:spLocks noRot="1" noChangeAspect="1" noMove="1" noResize="1" noEditPoints="1" noAdjustHandles="1" noChangeArrowheads="1" noChangeShapeType="1" noTextEdit="1"/>
              </p:cNvSpPr>
              <p:nvPr/>
            </p:nvSpPr>
            <p:spPr>
              <a:xfrm>
                <a:off x="11415791" y="3134423"/>
                <a:ext cx="613052"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51EDFBB-0192-F001-2CF1-0B7CA028E416}"/>
                  </a:ext>
                </a:extLst>
              </p:cNvPr>
              <p:cNvSpPr txBox="1"/>
              <p:nvPr/>
            </p:nvSpPr>
            <p:spPr>
              <a:xfrm>
                <a:off x="9400166" y="1384004"/>
                <a:ext cx="60202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oMath>
                  </m:oMathPara>
                </a14:m>
                <a:endParaRPr lang="en-US" sz="1200" b="1" dirty="0"/>
              </a:p>
            </p:txBody>
          </p:sp>
        </mc:Choice>
        <mc:Fallback xmlns="">
          <p:sp>
            <p:nvSpPr>
              <p:cNvPr id="17" name="TextBox 16">
                <a:extLst>
                  <a:ext uri="{FF2B5EF4-FFF2-40B4-BE49-F238E27FC236}">
                    <a16:creationId xmlns:a16="http://schemas.microsoft.com/office/drawing/2014/main" id="{C51EDFBB-0192-F001-2CF1-0B7CA028E416}"/>
                  </a:ext>
                </a:extLst>
              </p:cNvPr>
              <p:cNvSpPr txBox="1">
                <a:spLocks noRot="1" noChangeAspect="1" noMove="1" noResize="1" noEditPoints="1" noAdjustHandles="1" noChangeArrowheads="1" noChangeShapeType="1" noTextEdit="1"/>
              </p:cNvSpPr>
              <p:nvPr/>
            </p:nvSpPr>
            <p:spPr>
              <a:xfrm>
                <a:off x="9400166" y="1384004"/>
                <a:ext cx="602023" cy="276999"/>
              </a:xfrm>
              <a:prstGeom prst="rect">
                <a:avLst/>
              </a:prstGeom>
              <a:blipFill>
                <a:blip r:embed="rId12"/>
                <a:stretch>
                  <a:fillRect/>
                </a:stretch>
              </a:blipFill>
            </p:spPr>
            <p:txBody>
              <a:bodyPr/>
              <a:lstStyle/>
              <a:p>
                <a:r>
                  <a:rPr lang="en-US">
                    <a:noFill/>
                  </a:rPr>
                  <a:t> </a:t>
                </a:r>
              </a:p>
            </p:txBody>
          </p:sp>
        </mc:Fallback>
      </mc:AlternateContent>
      <p:sp>
        <p:nvSpPr>
          <p:cNvPr id="18" name="Rectangle: Rounded Corners 17">
            <a:extLst>
              <a:ext uri="{FF2B5EF4-FFF2-40B4-BE49-F238E27FC236}">
                <a16:creationId xmlns:a16="http://schemas.microsoft.com/office/drawing/2014/main" id="{8D1AD601-CCC6-99DB-D26A-0F9026748608}"/>
              </a:ext>
            </a:extLst>
          </p:cNvPr>
          <p:cNvSpPr/>
          <p:nvPr/>
        </p:nvSpPr>
        <p:spPr>
          <a:xfrm>
            <a:off x="11226276" y="1022514"/>
            <a:ext cx="802567" cy="64230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69730BB-9EF5-CEC8-4478-0DAAB3234217}"/>
              </a:ext>
            </a:extLst>
          </p:cNvPr>
          <p:cNvSpPr/>
          <p:nvPr/>
        </p:nvSpPr>
        <p:spPr>
          <a:xfrm>
            <a:off x="11050341" y="1704666"/>
            <a:ext cx="931186" cy="1252104"/>
          </a:xfrm>
          <a:prstGeom prst="round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1698545-0261-D9D9-1637-D25E48B43D7B}"/>
              </a:ext>
            </a:extLst>
          </p:cNvPr>
          <p:cNvSpPr/>
          <p:nvPr/>
        </p:nvSpPr>
        <p:spPr>
          <a:xfrm>
            <a:off x="11206619" y="2996622"/>
            <a:ext cx="812149" cy="470203"/>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88953DA9-089F-D12C-0A42-2A29E08AABF3}"/>
              </a:ext>
            </a:extLst>
          </p:cNvPr>
          <p:cNvSpPr/>
          <p:nvPr/>
        </p:nvSpPr>
        <p:spPr>
          <a:xfrm>
            <a:off x="9438479" y="1059124"/>
            <a:ext cx="916194" cy="2457940"/>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91717C3-ACCA-156A-2A17-AF48E51967B4}"/>
                  </a:ext>
                </a:extLst>
              </p:cNvPr>
              <p:cNvSpPr txBox="1"/>
              <p:nvPr/>
            </p:nvSpPr>
            <p:spPr>
              <a:xfrm>
                <a:off x="10330387" y="1014084"/>
                <a:ext cx="655308" cy="2948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sub>
                      </m:sSub>
                    </m:oMath>
                  </m:oMathPara>
                </a14:m>
                <a:endParaRPr lang="en-US" sz="1200" b="1" dirty="0"/>
              </a:p>
            </p:txBody>
          </p:sp>
        </mc:Choice>
        <mc:Fallback xmlns="">
          <p:sp>
            <p:nvSpPr>
              <p:cNvPr id="23" name="TextBox 22">
                <a:extLst>
                  <a:ext uri="{FF2B5EF4-FFF2-40B4-BE49-F238E27FC236}">
                    <a16:creationId xmlns:a16="http://schemas.microsoft.com/office/drawing/2014/main" id="{591717C3-ACCA-156A-2A17-AF48E51967B4}"/>
                  </a:ext>
                </a:extLst>
              </p:cNvPr>
              <p:cNvSpPr txBox="1">
                <a:spLocks noRot="1" noChangeAspect="1" noMove="1" noResize="1" noEditPoints="1" noAdjustHandles="1" noChangeArrowheads="1" noChangeShapeType="1" noTextEdit="1"/>
              </p:cNvSpPr>
              <p:nvPr/>
            </p:nvSpPr>
            <p:spPr>
              <a:xfrm>
                <a:off x="10330387" y="1014084"/>
                <a:ext cx="655308" cy="29482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E37EB56-78FE-6EF5-4482-8E6B79A4CE2B}"/>
                  </a:ext>
                </a:extLst>
              </p:cNvPr>
              <p:cNvSpPr txBox="1"/>
              <p:nvPr/>
            </p:nvSpPr>
            <p:spPr>
              <a:xfrm>
                <a:off x="10309831" y="1875556"/>
                <a:ext cx="647870"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sub>
                      </m:sSub>
                    </m:oMath>
                  </m:oMathPara>
                </a14:m>
                <a:endParaRPr lang="en-US" sz="1200" b="1" dirty="0"/>
              </a:p>
            </p:txBody>
          </p:sp>
        </mc:Choice>
        <mc:Fallback xmlns="">
          <p:sp>
            <p:nvSpPr>
              <p:cNvPr id="24" name="TextBox 23">
                <a:extLst>
                  <a:ext uri="{FF2B5EF4-FFF2-40B4-BE49-F238E27FC236}">
                    <a16:creationId xmlns:a16="http://schemas.microsoft.com/office/drawing/2014/main" id="{DE37EB56-78FE-6EF5-4482-8E6B79A4CE2B}"/>
                  </a:ext>
                </a:extLst>
              </p:cNvPr>
              <p:cNvSpPr txBox="1">
                <a:spLocks noRot="1" noChangeAspect="1" noMove="1" noResize="1" noEditPoints="1" noAdjustHandles="1" noChangeArrowheads="1" noChangeShapeType="1" noTextEdit="1"/>
              </p:cNvSpPr>
              <p:nvPr/>
            </p:nvSpPr>
            <p:spPr>
              <a:xfrm>
                <a:off x="10309831" y="1875556"/>
                <a:ext cx="647870" cy="290016"/>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D0BB53-202B-9351-D9A9-2E8E5F53D7E1}"/>
                  </a:ext>
                </a:extLst>
              </p:cNvPr>
              <p:cNvSpPr txBox="1"/>
              <p:nvPr/>
            </p:nvSpPr>
            <p:spPr>
              <a:xfrm>
                <a:off x="10387417" y="2665018"/>
                <a:ext cx="678199"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𝐷</m:t>
                              </m:r>
                            </m:e>
                          </m:d>
                        </m:sub>
                      </m:sSub>
                    </m:oMath>
                  </m:oMathPara>
                </a14:m>
                <a:endParaRPr lang="en-US" sz="1200" b="1" dirty="0"/>
              </a:p>
            </p:txBody>
          </p:sp>
        </mc:Choice>
        <mc:Fallback xmlns="">
          <p:sp>
            <p:nvSpPr>
              <p:cNvPr id="25" name="TextBox 24">
                <a:extLst>
                  <a:ext uri="{FF2B5EF4-FFF2-40B4-BE49-F238E27FC236}">
                    <a16:creationId xmlns:a16="http://schemas.microsoft.com/office/drawing/2014/main" id="{6CD0BB53-202B-9351-D9A9-2E8E5F53D7E1}"/>
                  </a:ext>
                </a:extLst>
              </p:cNvPr>
              <p:cNvSpPr txBox="1">
                <a:spLocks noRot="1" noChangeAspect="1" noMove="1" noResize="1" noEditPoints="1" noAdjustHandles="1" noChangeArrowheads="1" noChangeShapeType="1" noTextEdit="1"/>
              </p:cNvSpPr>
              <p:nvPr/>
            </p:nvSpPr>
            <p:spPr>
              <a:xfrm>
                <a:off x="10387417" y="2665018"/>
                <a:ext cx="678199" cy="29001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97B71DC-0C1E-7DBF-284C-FB1415983ECD}"/>
                  </a:ext>
                </a:extLst>
              </p:cNvPr>
              <p:cNvSpPr txBox="1"/>
              <p:nvPr/>
            </p:nvSpPr>
            <p:spPr>
              <a:xfrm>
                <a:off x="7563958" y="1466196"/>
                <a:ext cx="650434"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sub>
                      </m:sSub>
                    </m:oMath>
                  </m:oMathPara>
                </a14:m>
                <a:endParaRPr lang="en-US" sz="1200" b="1" dirty="0"/>
              </a:p>
            </p:txBody>
          </p:sp>
        </mc:Choice>
        <mc:Fallback xmlns="">
          <p:sp>
            <p:nvSpPr>
              <p:cNvPr id="26" name="TextBox 25">
                <a:extLst>
                  <a:ext uri="{FF2B5EF4-FFF2-40B4-BE49-F238E27FC236}">
                    <a16:creationId xmlns:a16="http://schemas.microsoft.com/office/drawing/2014/main" id="{497B71DC-0C1E-7DBF-284C-FB1415983ECD}"/>
                  </a:ext>
                </a:extLst>
              </p:cNvPr>
              <p:cNvSpPr txBox="1">
                <a:spLocks noRot="1" noChangeAspect="1" noMove="1" noResize="1" noEditPoints="1" noAdjustHandles="1" noChangeArrowheads="1" noChangeShapeType="1" noTextEdit="1"/>
              </p:cNvSpPr>
              <p:nvPr/>
            </p:nvSpPr>
            <p:spPr>
              <a:xfrm>
                <a:off x="7563958" y="1466196"/>
                <a:ext cx="650434" cy="290016"/>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596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91BADA-A598-72D8-9798-3E99697B641D}"/>
              </a:ext>
            </a:extLst>
          </p:cNvPr>
          <p:cNvSpPr/>
          <p:nvPr/>
        </p:nvSpPr>
        <p:spPr>
          <a:xfrm>
            <a:off x="4368799" y="1667646"/>
            <a:ext cx="566715" cy="434176"/>
          </a:xfrm>
          <a:prstGeom prst="rect">
            <a:avLst/>
          </a:prstGeom>
          <a:solidFill>
            <a:schemeClr val="accent2">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B345C8-AD8A-78E9-A754-A421C7553108}"/>
              </a:ext>
            </a:extLst>
          </p:cNvPr>
          <p:cNvSpPr/>
          <p:nvPr/>
        </p:nvSpPr>
        <p:spPr>
          <a:xfrm>
            <a:off x="5846034" y="1679167"/>
            <a:ext cx="703874" cy="434176"/>
          </a:xfrm>
          <a:prstGeom prst="rect">
            <a:avLst/>
          </a:prstGeom>
          <a:solidFill>
            <a:schemeClr val="accent2">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CCB329-B485-9183-F7A8-90EB8134ED6C}"/>
              </a:ext>
            </a:extLst>
          </p:cNvPr>
          <p:cNvSpPr/>
          <p:nvPr/>
        </p:nvSpPr>
        <p:spPr>
          <a:xfrm>
            <a:off x="4953053" y="1669317"/>
            <a:ext cx="635687" cy="434176"/>
          </a:xfrm>
          <a:prstGeom prst="rect">
            <a:avLst/>
          </a:prstGeom>
          <a:solidFill>
            <a:schemeClr val="accent6">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50A374-38C7-9B92-1501-64FEA96B9587}"/>
              </a:ext>
            </a:extLst>
          </p:cNvPr>
          <p:cNvSpPr/>
          <p:nvPr/>
        </p:nvSpPr>
        <p:spPr>
          <a:xfrm>
            <a:off x="6603262" y="1581600"/>
            <a:ext cx="1265658" cy="690865"/>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D99EB7-744E-1203-F517-D20C8DB48156}"/>
              </a:ext>
            </a:extLst>
          </p:cNvPr>
          <p:cNvSpPr/>
          <p:nvPr/>
        </p:nvSpPr>
        <p:spPr>
          <a:xfrm>
            <a:off x="8151230" y="1701237"/>
            <a:ext cx="394049" cy="312801"/>
          </a:xfrm>
          <a:prstGeom prst="rect">
            <a:avLst/>
          </a:prstGeom>
          <a:solidFill>
            <a:srgbClr val="9933FF">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788E9-C4D3-FCD7-FC5D-8F2EC5755B14}"/>
              </a:ext>
            </a:extLst>
          </p:cNvPr>
          <p:cNvSpPr/>
          <p:nvPr/>
        </p:nvSpPr>
        <p:spPr>
          <a:xfrm>
            <a:off x="4057050" y="1755430"/>
            <a:ext cx="174590" cy="258608"/>
          </a:xfrm>
          <a:prstGeom prst="rect">
            <a:avLst/>
          </a:prstGeom>
          <a:solidFill>
            <a:schemeClr val="bg2">
              <a:lumMod val="50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5292BDE-C72E-9D81-57A8-25FB5387960F}"/>
              </a:ext>
            </a:extLst>
          </p:cNvPr>
          <p:cNvSpPr/>
          <p:nvPr/>
        </p:nvSpPr>
        <p:spPr>
          <a:xfrm>
            <a:off x="3381271" y="1644604"/>
            <a:ext cx="394049" cy="434176"/>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a:xfrm>
            <a:off x="838200" y="3611402"/>
            <a:ext cx="10515600" cy="3003377"/>
          </a:xfrm>
        </p:spPr>
        <p:txBody>
          <a:bodyPr>
            <a:normAutofit/>
          </a:bodyPr>
          <a:lstStyle/>
          <a:p>
            <a:r>
              <a:rPr lang="en-US" sz="2400" dirty="0"/>
              <a:t>Following the neural message passing framework, the formal GNN function is defined in Figure 12.</a:t>
            </a:r>
          </a:p>
          <a:p>
            <a:pPr lvl="1"/>
            <a:endParaRPr lang="en-US" sz="2000" dirty="0"/>
          </a:p>
          <a:p>
            <a:r>
              <a:rPr lang="en-US" sz="2400" dirty="0"/>
              <a:t>The basic intuition is:</a:t>
            </a:r>
          </a:p>
          <a:p>
            <a:pPr marL="914400" lvl="1" indent="-457200">
              <a:buFont typeface="+mj-lt"/>
              <a:buAutoNum type="arabicPeriod"/>
            </a:pPr>
            <a:r>
              <a:rPr lang="en-US" sz="2000" dirty="0"/>
              <a:t>Sum the messages incoming from the neighbors.</a:t>
            </a:r>
          </a:p>
          <a:p>
            <a:pPr marL="914400" lvl="1" indent="-457200">
              <a:buFont typeface="+mj-lt"/>
              <a:buAutoNum type="arabicPeriod"/>
            </a:pPr>
            <a:r>
              <a:rPr lang="en-US" sz="2000" dirty="0"/>
              <a:t>Combine the neighborhood information with the node’s previous embedding using a linear combination. </a:t>
            </a:r>
          </a:p>
          <a:p>
            <a:pPr marL="914400" lvl="1" indent="-457200">
              <a:buFont typeface="+mj-lt"/>
              <a:buAutoNum type="arabicPeriod"/>
            </a:pPr>
            <a:r>
              <a:rPr lang="en-US" sz="2000" dirty="0"/>
              <a:t>Apply an elementwise non-linearity.</a:t>
            </a:r>
          </a:p>
        </p:txBody>
      </p:sp>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24</a:t>
            </a:fld>
            <a:endParaRPr lang="en-US"/>
          </a:p>
        </p:txBody>
      </p:sp>
      <p:sp>
        <p:nvSpPr>
          <p:cNvPr id="9" name="TextBox 8">
            <a:extLst>
              <a:ext uri="{FF2B5EF4-FFF2-40B4-BE49-F238E27FC236}">
                <a16:creationId xmlns:a16="http://schemas.microsoft.com/office/drawing/2014/main" id="{26F98A41-371E-F1DE-C972-37DFB47412A3}"/>
              </a:ext>
            </a:extLst>
          </p:cNvPr>
          <p:cNvSpPr txBox="1"/>
          <p:nvPr/>
        </p:nvSpPr>
        <p:spPr>
          <a:xfrm>
            <a:off x="1265866" y="1922125"/>
            <a:ext cx="1287532" cy="276999"/>
          </a:xfrm>
          <a:prstGeom prst="rect">
            <a:avLst/>
          </a:prstGeom>
          <a:noFill/>
        </p:spPr>
        <p:txBody>
          <a:bodyPr wrap="none" rtlCol="0">
            <a:spAutoFit/>
          </a:bodyPr>
          <a:lstStyle/>
          <a:p>
            <a:pPr algn="ctr"/>
            <a:r>
              <a:rPr lang="en-US" sz="1200" b="1" dirty="0"/>
              <a:t>Node Embedding</a:t>
            </a:r>
          </a:p>
        </p:txBody>
      </p:sp>
      <p:sp>
        <p:nvSpPr>
          <p:cNvPr id="16" name="TextBox 15">
            <a:extLst>
              <a:ext uri="{FF2B5EF4-FFF2-40B4-BE49-F238E27FC236}">
                <a16:creationId xmlns:a16="http://schemas.microsoft.com/office/drawing/2014/main" id="{0F24E201-B9BF-A715-61B3-33D86420627C}"/>
              </a:ext>
            </a:extLst>
          </p:cNvPr>
          <p:cNvSpPr txBox="1"/>
          <p:nvPr/>
        </p:nvSpPr>
        <p:spPr>
          <a:xfrm>
            <a:off x="1915934" y="2421535"/>
            <a:ext cx="1495922" cy="461665"/>
          </a:xfrm>
          <a:prstGeom prst="rect">
            <a:avLst/>
          </a:prstGeom>
          <a:noFill/>
        </p:spPr>
        <p:txBody>
          <a:bodyPr wrap="none" rtlCol="0">
            <a:spAutoFit/>
          </a:bodyPr>
          <a:lstStyle/>
          <a:p>
            <a:pPr algn="ctr"/>
            <a:r>
              <a:rPr lang="en-US" sz="1200" b="1" dirty="0"/>
              <a:t>Non-linear Function </a:t>
            </a:r>
          </a:p>
          <a:p>
            <a:pPr algn="ctr"/>
            <a:r>
              <a:rPr lang="en-US" sz="1200" b="1" dirty="0"/>
              <a:t>(tanh, </a:t>
            </a:r>
            <a:r>
              <a:rPr lang="en-US" sz="1200" b="1" dirty="0" err="1"/>
              <a:t>ReLU</a:t>
            </a:r>
            <a:r>
              <a:rPr lang="en-US" sz="1200" b="1" dirty="0"/>
              <a:t>)</a:t>
            </a:r>
          </a:p>
        </p:txBody>
      </p:sp>
      <p:sp>
        <p:nvSpPr>
          <p:cNvPr id="17" name="TextBox 16">
            <a:extLst>
              <a:ext uri="{FF2B5EF4-FFF2-40B4-BE49-F238E27FC236}">
                <a16:creationId xmlns:a16="http://schemas.microsoft.com/office/drawing/2014/main" id="{ED5C802F-E2FB-8B7A-699E-5E406CD2F105}"/>
              </a:ext>
            </a:extLst>
          </p:cNvPr>
          <p:cNvSpPr txBox="1"/>
          <p:nvPr/>
        </p:nvSpPr>
        <p:spPr>
          <a:xfrm>
            <a:off x="3578295" y="2687012"/>
            <a:ext cx="1964320" cy="461665"/>
          </a:xfrm>
          <a:prstGeom prst="rect">
            <a:avLst/>
          </a:prstGeom>
          <a:noFill/>
        </p:spPr>
        <p:txBody>
          <a:bodyPr wrap="none" rtlCol="0">
            <a:spAutoFit/>
          </a:bodyPr>
          <a:lstStyle/>
          <a:p>
            <a:pPr algn="ctr"/>
            <a:r>
              <a:rPr lang="en-US" sz="1200" b="1" dirty="0"/>
              <a:t>Trainable Weights for Node </a:t>
            </a:r>
          </a:p>
          <a:p>
            <a:pPr algn="ctr"/>
            <a:r>
              <a:rPr lang="en-US" sz="1200" b="1" dirty="0"/>
              <a:t>and Node Neighborhood</a:t>
            </a:r>
          </a:p>
        </p:txBody>
      </p:sp>
      <p:sp>
        <p:nvSpPr>
          <p:cNvPr id="18" name="TextBox 17">
            <a:extLst>
              <a:ext uri="{FF2B5EF4-FFF2-40B4-BE49-F238E27FC236}">
                <a16:creationId xmlns:a16="http://schemas.microsoft.com/office/drawing/2014/main" id="{17B67C8B-1961-58E0-216E-A94AAD93A058}"/>
              </a:ext>
            </a:extLst>
          </p:cNvPr>
          <p:cNvSpPr txBox="1"/>
          <p:nvPr/>
        </p:nvSpPr>
        <p:spPr>
          <a:xfrm>
            <a:off x="5668763" y="2668954"/>
            <a:ext cx="1148776" cy="461665"/>
          </a:xfrm>
          <a:prstGeom prst="rect">
            <a:avLst/>
          </a:prstGeom>
          <a:noFill/>
        </p:spPr>
        <p:txBody>
          <a:bodyPr wrap="none" rtlCol="0">
            <a:spAutoFit/>
          </a:bodyPr>
          <a:lstStyle/>
          <a:p>
            <a:pPr algn="ctr"/>
            <a:r>
              <a:rPr lang="en-US" sz="1200" b="1" dirty="0"/>
              <a:t>Previous Node </a:t>
            </a:r>
          </a:p>
          <a:p>
            <a:pPr algn="ctr"/>
            <a:r>
              <a:rPr lang="en-US" sz="1200" b="1" dirty="0"/>
              <a:t>Embedding</a:t>
            </a:r>
          </a:p>
        </p:txBody>
      </p:sp>
      <p:sp>
        <p:nvSpPr>
          <p:cNvPr id="19" name="TextBox 18">
            <a:extLst>
              <a:ext uri="{FF2B5EF4-FFF2-40B4-BE49-F238E27FC236}">
                <a16:creationId xmlns:a16="http://schemas.microsoft.com/office/drawing/2014/main" id="{F236901D-A663-4353-E7BD-317EBC463609}"/>
              </a:ext>
            </a:extLst>
          </p:cNvPr>
          <p:cNvSpPr txBox="1"/>
          <p:nvPr/>
        </p:nvSpPr>
        <p:spPr>
          <a:xfrm>
            <a:off x="6943687" y="2683716"/>
            <a:ext cx="1931939" cy="461665"/>
          </a:xfrm>
          <a:prstGeom prst="rect">
            <a:avLst/>
          </a:prstGeom>
          <a:noFill/>
        </p:spPr>
        <p:txBody>
          <a:bodyPr wrap="none" rtlCol="0">
            <a:spAutoFit/>
          </a:bodyPr>
          <a:lstStyle/>
          <a:p>
            <a:pPr algn="ctr"/>
            <a:r>
              <a:rPr lang="en-US" sz="1200" b="1" dirty="0"/>
              <a:t>Message Aggregation from </a:t>
            </a:r>
          </a:p>
          <a:p>
            <a:pPr algn="ctr"/>
            <a:r>
              <a:rPr lang="en-US" sz="1200" b="1" dirty="0"/>
              <a:t>Node Neighborhood</a:t>
            </a:r>
          </a:p>
        </p:txBody>
      </p:sp>
      <p:sp>
        <p:nvSpPr>
          <p:cNvPr id="20" name="TextBox 19">
            <a:extLst>
              <a:ext uri="{FF2B5EF4-FFF2-40B4-BE49-F238E27FC236}">
                <a16:creationId xmlns:a16="http://schemas.microsoft.com/office/drawing/2014/main" id="{39E2ED68-DB31-2C6F-EE7F-7EBFE22AB58F}"/>
              </a:ext>
            </a:extLst>
          </p:cNvPr>
          <p:cNvSpPr txBox="1"/>
          <p:nvPr/>
        </p:nvSpPr>
        <p:spPr>
          <a:xfrm>
            <a:off x="9040739" y="2199124"/>
            <a:ext cx="801373" cy="276999"/>
          </a:xfrm>
          <a:prstGeom prst="rect">
            <a:avLst/>
          </a:prstGeom>
          <a:noFill/>
        </p:spPr>
        <p:txBody>
          <a:bodyPr wrap="none" rtlCol="0">
            <a:spAutoFit/>
          </a:bodyPr>
          <a:lstStyle/>
          <a:p>
            <a:pPr algn="ctr"/>
            <a:r>
              <a:rPr lang="en-US" sz="1200" b="1" dirty="0"/>
              <a:t>Bias Term</a:t>
            </a:r>
          </a:p>
        </p:txBody>
      </p:sp>
      <p:cxnSp>
        <p:nvCxnSpPr>
          <p:cNvPr id="22" name="Straight Arrow Connector 21">
            <a:extLst>
              <a:ext uri="{FF2B5EF4-FFF2-40B4-BE49-F238E27FC236}">
                <a16:creationId xmlns:a16="http://schemas.microsoft.com/office/drawing/2014/main" id="{7472E76C-0FBE-4865-4C7D-8DC4FC93F115}"/>
              </a:ext>
            </a:extLst>
          </p:cNvPr>
          <p:cNvCxnSpPr>
            <a:stCxn id="6" idx="1"/>
            <a:endCxn id="9" idx="3"/>
          </p:cNvCxnSpPr>
          <p:nvPr/>
        </p:nvCxnSpPr>
        <p:spPr>
          <a:xfrm flipH="1">
            <a:off x="2553398" y="1861692"/>
            <a:ext cx="827873" cy="198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3CAA35-9631-7441-1BB1-D55FA129E13F}"/>
              </a:ext>
            </a:extLst>
          </p:cNvPr>
          <p:cNvCxnSpPr>
            <a:cxnSpLocks/>
            <a:stCxn id="15" idx="2"/>
          </p:cNvCxnSpPr>
          <p:nvPr/>
        </p:nvCxnSpPr>
        <p:spPr>
          <a:xfrm flipH="1">
            <a:off x="3363423" y="2014038"/>
            <a:ext cx="780922" cy="493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018ADEC-99FA-9E70-FA16-113903B1CB61}"/>
              </a:ext>
            </a:extLst>
          </p:cNvPr>
          <p:cNvCxnSpPr>
            <a:stCxn id="10" idx="2"/>
            <a:endCxn id="17" idx="0"/>
          </p:cNvCxnSpPr>
          <p:nvPr/>
        </p:nvCxnSpPr>
        <p:spPr>
          <a:xfrm flipH="1">
            <a:off x="4560455" y="2101822"/>
            <a:ext cx="91702" cy="585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B2F677E-9A13-3DCA-2FE0-6B947D47DFCE}"/>
              </a:ext>
            </a:extLst>
          </p:cNvPr>
          <p:cNvCxnSpPr>
            <a:stCxn id="11" idx="2"/>
            <a:endCxn id="17" idx="0"/>
          </p:cNvCxnSpPr>
          <p:nvPr/>
        </p:nvCxnSpPr>
        <p:spPr>
          <a:xfrm flipH="1">
            <a:off x="4560455" y="2113343"/>
            <a:ext cx="1637516" cy="573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6F0BEA3-5AE5-DEB4-CDF2-3AC1A82CBACE}"/>
              </a:ext>
            </a:extLst>
          </p:cNvPr>
          <p:cNvCxnSpPr>
            <a:cxnSpLocks/>
            <a:stCxn id="12" idx="2"/>
          </p:cNvCxnSpPr>
          <p:nvPr/>
        </p:nvCxnSpPr>
        <p:spPr>
          <a:xfrm>
            <a:off x="5270897" y="2103493"/>
            <a:ext cx="650223" cy="565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1913356-FC4D-121F-216F-382E9183C665}"/>
              </a:ext>
            </a:extLst>
          </p:cNvPr>
          <p:cNvCxnSpPr>
            <a:cxnSpLocks/>
            <a:stCxn id="13" idx="2"/>
          </p:cNvCxnSpPr>
          <p:nvPr/>
        </p:nvCxnSpPr>
        <p:spPr>
          <a:xfrm>
            <a:off x="7236091" y="2272465"/>
            <a:ext cx="267957" cy="411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6B18D46-0E49-E114-7938-3C000B4F1425}"/>
              </a:ext>
            </a:extLst>
          </p:cNvPr>
          <p:cNvCxnSpPr>
            <a:cxnSpLocks/>
            <a:stCxn id="14" idx="3"/>
          </p:cNvCxnSpPr>
          <p:nvPr/>
        </p:nvCxnSpPr>
        <p:spPr>
          <a:xfrm>
            <a:off x="8545279" y="1857638"/>
            <a:ext cx="600155" cy="360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ABB77C4-0168-743E-5B94-32F6A289322D}"/>
              </a:ext>
            </a:extLst>
          </p:cNvPr>
          <p:cNvSpPr txBox="1"/>
          <p:nvPr/>
        </p:nvSpPr>
        <p:spPr>
          <a:xfrm>
            <a:off x="3914051" y="3196855"/>
            <a:ext cx="4363898" cy="307777"/>
          </a:xfrm>
          <a:prstGeom prst="rect">
            <a:avLst/>
          </a:prstGeom>
          <a:noFill/>
        </p:spPr>
        <p:txBody>
          <a:bodyPr wrap="square" rtlCol="0">
            <a:spAutoFit/>
          </a:bodyPr>
          <a:lstStyle/>
          <a:p>
            <a:pPr algn="ctr"/>
            <a:r>
              <a:rPr lang="en-US" sz="1400" b="1" dirty="0"/>
              <a:t>Figure 12. Formal GNN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DE62D2-D2B4-E767-F6E1-093A9D788E16}"/>
                  </a:ext>
                </a:extLst>
              </p:cNvPr>
              <p:cNvSpPr txBox="1"/>
              <p:nvPr/>
            </p:nvSpPr>
            <p:spPr>
              <a:xfrm>
                <a:off x="3239907" y="1509747"/>
                <a:ext cx="5587683" cy="8082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𝑾</m:t>
                              </m:r>
                            </m:e>
                            <m:sub>
                              <m:r>
                                <a:rPr lang="en-US" b="0" i="1" smtClean="0">
                                  <a:latin typeface="Cambria Math" panose="02040503050406030204" pitchFamily="18" charset="0"/>
                                </a:rPr>
                                <m:t>𝑠𝑒𝑙𝑓</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𝑾</m:t>
                              </m:r>
                            </m:e>
                            <m:sub>
                              <m:r>
                                <a:rPr lang="en-US" b="0" i="1" smtClean="0">
                                  <a:latin typeface="Cambria Math" panose="02040503050406030204" pitchFamily="18" charset="0"/>
                                </a:rPr>
                                <m:t>𝑛𝑒𝑖𝑔h</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𝑣</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e>
                          </m:nary>
                        </m:e>
                      </m:d>
                    </m:oMath>
                  </m:oMathPara>
                </a14:m>
                <a:endParaRPr lang="en-US" b="1" dirty="0"/>
              </a:p>
            </p:txBody>
          </p:sp>
        </mc:Choice>
        <mc:Fallback xmlns="">
          <p:sp>
            <p:nvSpPr>
              <p:cNvPr id="5" name="TextBox 4">
                <a:extLst>
                  <a:ext uri="{FF2B5EF4-FFF2-40B4-BE49-F238E27FC236}">
                    <a16:creationId xmlns:a16="http://schemas.microsoft.com/office/drawing/2014/main" id="{F3DE62D2-D2B4-E767-F6E1-093A9D788E16}"/>
                  </a:ext>
                </a:extLst>
              </p:cNvPr>
              <p:cNvSpPr txBox="1">
                <a:spLocks noRot="1" noChangeAspect="1" noMove="1" noResize="1" noEditPoints="1" noAdjustHandles="1" noChangeArrowheads="1" noChangeShapeType="1" noTextEdit="1"/>
              </p:cNvSpPr>
              <p:nvPr/>
            </p:nvSpPr>
            <p:spPr>
              <a:xfrm>
                <a:off x="3239907" y="1509747"/>
                <a:ext cx="5587683" cy="80823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3783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25</a:t>
            </a:fld>
            <a:endParaRPr lang="en-US"/>
          </a:p>
        </p:txBody>
      </p:sp>
    </p:spTree>
    <p:extLst>
      <p:ext uri="{BB962C8B-B14F-4D97-AF65-F5344CB8AC3E}">
        <p14:creationId xmlns:p14="http://schemas.microsoft.com/office/powerpoint/2010/main" val="1004776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2A55-5DE5-F451-70F0-ABDFD2137AAC}"/>
              </a:ext>
            </a:extLst>
          </p:cNvPr>
          <p:cNvSpPr>
            <a:spLocks noGrp="1"/>
          </p:cNvSpPr>
          <p:nvPr>
            <p:ph type="title"/>
          </p:nvPr>
        </p:nvSpPr>
        <p:spPr/>
        <p:txBody>
          <a:bodyPr/>
          <a:lstStyle/>
          <a:p>
            <a:r>
              <a:rPr lang="en-US"/>
              <a:t>Graph Neural Networks – Graph Convolutional Network</a:t>
            </a:r>
          </a:p>
        </p:txBody>
      </p:sp>
      <p:sp>
        <p:nvSpPr>
          <p:cNvPr id="3" name="Content Placeholder 2">
            <a:extLst>
              <a:ext uri="{FF2B5EF4-FFF2-40B4-BE49-F238E27FC236}">
                <a16:creationId xmlns:a16="http://schemas.microsoft.com/office/drawing/2014/main" id="{48CDFC6B-90F0-739A-068C-C329B0FDAF5E}"/>
              </a:ext>
            </a:extLst>
          </p:cNvPr>
          <p:cNvSpPr>
            <a:spLocks noGrp="1"/>
          </p:cNvSpPr>
          <p:nvPr>
            <p:ph idx="1"/>
          </p:nvPr>
        </p:nvSpPr>
        <p:spPr>
          <a:xfrm>
            <a:off x="640573" y="4480255"/>
            <a:ext cx="10910853" cy="2169721"/>
          </a:xfrm>
        </p:spPr>
        <p:txBody>
          <a:bodyPr>
            <a:normAutofit/>
          </a:bodyPr>
          <a:lstStyle/>
          <a:p>
            <a:r>
              <a:rPr lang="en-US" sz="2400" b="1" dirty="0"/>
              <a:t>Recall:</a:t>
            </a:r>
            <a:r>
              <a:rPr lang="en-US" sz="2400" dirty="0"/>
              <a:t> Conventional CNN architectures do not perform well with graph data.</a:t>
            </a:r>
          </a:p>
          <a:p>
            <a:pPr lvl="1"/>
            <a:r>
              <a:rPr lang="en-US" sz="2000" dirty="0"/>
              <a:t>The relationship of pixels (rows and columns) is meaningful, where a permutation of the image grid changes the image all together; adjacency matrix permutation does not change the graph.</a:t>
            </a:r>
          </a:p>
          <a:p>
            <a:pPr lvl="1"/>
            <a:endParaRPr lang="en-US" sz="2000" dirty="0"/>
          </a:p>
          <a:p>
            <a:r>
              <a:rPr lang="en-US" sz="2400" dirty="0"/>
              <a:t>GCNs extend the GNN aggregation operation to account for a) neighborhood normalization, and b) self-loops (connection between the node and itself).</a:t>
            </a:r>
          </a:p>
        </p:txBody>
      </p:sp>
      <p:sp>
        <p:nvSpPr>
          <p:cNvPr id="4" name="Slide Number Placeholder 3">
            <a:extLst>
              <a:ext uri="{FF2B5EF4-FFF2-40B4-BE49-F238E27FC236}">
                <a16:creationId xmlns:a16="http://schemas.microsoft.com/office/drawing/2014/main" id="{2677376A-76D8-68C5-6E90-50ABD43CF82D}"/>
              </a:ext>
            </a:extLst>
          </p:cNvPr>
          <p:cNvSpPr>
            <a:spLocks noGrp="1"/>
          </p:cNvSpPr>
          <p:nvPr>
            <p:ph type="sldNum" sz="quarter" idx="12"/>
          </p:nvPr>
        </p:nvSpPr>
        <p:spPr/>
        <p:txBody>
          <a:bodyPr/>
          <a:lstStyle/>
          <a:p>
            <a:fld id="{B0C78959-7170-49A6-863C-E0B910AF7348}" type="slidenum">
              <a:rPr lang="en-US" smtClean="0"/>
              <a:t>26</a:t>
            </a:fld>
            <a:endParaRPr lang="en-US"/>
          </a:p>
        </p:txBody>
      </p:sp>
      <p:pic>
        <p:nvPicPr>
          <p:cNvPr id="6" name="Picture 5">
            <a:extLst>
              <a:ext uri="{FF2B5EF4-FFF2-40B4-BE49-F238E27FC236}">
                <a16:creationId xmlns:a16="http://schemas.microsoft.com/office/drawing/2014/main" id="{29EE9875-9336-FE62-A5CF-08E459C4FB88}"/>
              </a:ext>
            </a:extLst>
          </p:cNvPr>
          <p:cNvPicPr>
            <a:picLocks noChangeAspect="1"/>
          </p:cNvPicPr>
          <p:nvPr/>
        </p:nvPicPr>
        <p:blipFill>
          <a:blip r:embed="rId2"/>
          <a:stretch>
            <a:fillRect/>
          </a:stretch>
        </p:blipFill>
        <p:spPr>
          <a:xfrm>
            <a:off x="5966900" y="1376499"/>
            <a:ext cx="5413421" cy="2282381"/>
          </a:xfrm>
          <a:prstGeom prst="rect">
            <a:avLst/>
          </a:prstGeom>
        </p:spPr>
      </p:pic>
      <p:sp>
        <p:nvSpPr>
          <p:cNvPr id="7" name="TextBox 6">
            <a:extLst>
              <a:ext uri="{FF2B5EF4-FFF2-40B4-BE49-F238E27FC236}">
                <a16:creationId xmlns:a16="http://schemas.microsoft.com/office/drawing/2014/main" id="{630E5396-9EED-D58E-A685-838FFA3632EB}"/>
              </a:ext>
            </a:extLst>
          </p:cNvPr>
          <p:cNvSpPr txBox="1"/>
          <p:nvPr/>
        </p:nvSpPr>
        <p:spPr>
          <a:xfrm>
            <a:off x="6658554" y="3727196"/>
            <a:ext cx="4363898" cy="307777"/>
          </a:xfrm>
          <a:prstGeom prst="rect">
            <a:avLst/>
          </a:prstGeom>
          <a:noFill/>
        </p:spPr>
        <p:txBody>
          <a:bodyPr wrap="square" rtlCol="0">
            <a:spAutoFit/>
          </a:bodyPr>
          <a:lstStyle/>
          <a:p>
            <a:pPr algn="ctr"/>
            <a:r>
              <a:rPr lang="en-US" sz="1400" b="1" dirty="0"/>
              <a:t>Figure 13. Convolution for Image (left) and Graph (right)</a:t>
            </a:r>
          </a:p>
        </p:txBody>
      </p:sp>
      <p:sp>
        <p:nvSpPr>
          <p:cNvPr id="8" name="Content Placeholder 2">
            <a:extLst>
              <a:ext uri="{FF2B5EF4-FFF2-40B4-BE49-F238E27FC236}">
                <a16:creationId xmlns:a16="http://schemas.microsoft.com/office/drawing/2014/main" id="{7B2C38E1-C10D-F156-5387-F8A8B73D65EB}"/>
              </a:ext>
            </a:extLst>
          </p:cNvPr>
          <p:cNvSpPr txBox="1">
            <a:spLocks/>
          </p:cNvSpPr>
          <p:nvPr/>
        </p:nvSpPr>
        <p:spPr>
          <a:xfrm>
            <a:off x="640572" y="1690688"/>
            <a:ext cx="5128700" cy="2545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Inspired by the success of CNNs in computer vision, researchers adapted convolution operations into GNNs.</a:t>
            </a:r>
          </a:p>
          <a:p>
            <a:pPr lvl="1"/>
            <a:endParaRPr lang="en-US" sz="2000" dirty="0"/>
          </a:p>
          <a:p>
            <a:r>
              <a:rPr lang="en-US" sz="2400" dirty="0"/>
              <a:t>This extension of the GNN is referred to as a </a:t>
            </a:r>
            <a:r>
              <a:rPr lang="en-US" sz="2400" b="1" dirty="0">
                <a:solidFill>
                  <a:srgbClr val="FF0000"/>
                </a:solidFill>
              </a:rPr>
              <a:t>Graph Convolutional Network (GCN)</a:t>
            </a:r>
            <a:r>
              <a:rPr lang="en-US" sz="2400" dirty="0"/>
              <a:t>.</a:t>
            </a:r>
          </a:p>
        </p:txBody>
      </p:sp>
    </p:spTree>
    <p:extLst>
      <p:ext uri="{BB962C8B-B14F-4D97-AF65-F5344CB8AC3E}">
        <p14:creationId xmlns:p14="http://schemas.microsoft.com/office/powerpoint/2010/main" val="2086823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D53B-C93F-CA7D-1F0E-D8773E44D936}"/>
              </a:ext>
            </a:extLst>
          </p:cNvPr>
          <p:cNvSpPr>
            <a:spLocks noGrp="1"/>
          </p:cNvSpPr>
          <p:nvPr>
            <p:ph type="title"/>
          </p:nvPr>
        </p:nvSpPr>
        <p:spPr/>
        <p:txBody>
          <a:bodyPr/>
          <a:lstStyle/>
          <a:p>
            <a:r>
              <a:rPr lang="en-US"/>
              <a:t>Graph Neural Networks – Graph Convolutional Network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66A545-68FF-F7E8-2F76-80D0E3376CF9}"/>
                  </a:ext>
                </a:extLst>
              </p:cNvPr>
              <p:cNvSpPr>
                <a:spLocks noGrp="1"/>
              </p:cNvSpPr>
              <p:nvPr>
                <p:ph idx="1"/>
              </p:nvPr>
            </p:nvSpPr>
            <p:spPr>
              <a:xfrm>
                <a:off x="838200" y="1690688"/>
                <a:ext cx="10515600" cy="5167312"/>
              </a:xfrm>
            </p:spPr>
            <p:txBody>
              <a:bodyPr>
                <a:normAutofit/>
              </a:bodyPr>
              <a:lstStyle/>
              <a:p>
                <a:r>
                  <a:rPr lang="en-US" sz="2400" b="1" dirty="0"/>
                  <a:t>Recall:</a:t>
                </a:r>
                <a:r>
                  <a:rPr lang="en-US" sz="2400" dirty="0"/>
                  <a:t> The conventional GNN </a:t>
                </a:r>
                <a:r>
                  <a:rPr lang="en-US" sz="2400"/>
                  <a:t>operates on </a:t>
                </a:r>
                <a:r>
                  <a:rPr lang="en-US" sz="2400" i="1"/>
                  <a:t>message </a:t>
                </a:r>
                <a:r>
                  <a:rPr lang="en-US" sz="2400" i="1" dirty="0"/>
                  <a:t>aggregation</a:t>
                </a:r>
                <a:r>
                  <a:rPr lang="en-US" sz="2400" dirty="0"/>
                  <a:t>, where a basic </a:t>
                </a:r>
                <a:r>
                  <a:rPr lang="en-US" sz="2400" u="sng" dirty="0"/>
                  <a:t>sum</a:t>
                </a:r>
                <a:r>
                  <a:rPr lang="en-US" sz="2400" dirty="0"/>
                  <a:t> of information from the node neighborhood is aggregated.</a:t>
                </a:r>
              </a:p>
              <a:p>
                <a:pPr lvl="1"/>
                <a:endParaRPr lang="en-US" sz="2000" b="1" dirty="0"/>
              </a:p>
              <a:p>
                <a:r>
                  <a:rPr lang="en-US" sz="2400" dirty="0"/>
                  <a:t>However, this approach can be sensitive to nodes that have a high number of connections.</a:t>
                </a:r>
              </a:p>
              <a:p>
                <a:pPr lvl="1"/>
                <a:r>
                  <a:rPr lang="en-US" sz="2000" dirty="0"/>
                  <a:t>Consider the case where information from node </a:t>
                </a:r>
                <a14:m>
                  <m:oMath xmlns:m="http://schemas.openxmlformats.org/officeDocument/2006/math">
                    <m:r>
                      <a:rPr lang="en-US" sz="2000" b="0" i="1" smtClean="0">
                        <a:latin typeface="Cambria Math" panose="02040503050406030204" pitchFamily="18" charset="0"/>
                      </a:rPr>
                      <m:t>𝑢</m:t>
                    </m:r>
                  </m:oMath>
                </a14:m>
                <a:r>
                  <a:rPr lang="en-US" sz="2000" dirty="0"/>
                  <a:t> has 10 connections and node </a:t>
                </a:r>
                <a14:m>
                  <m:oMath xmlns:m="http://schemas.openxmlformats.org/officeDocument/2006/math">
                    <m:r>
                      <a:rPr lang="en-US" sz="2000" b="0" i="1" smtClean="0">
                        <a:latin typeface="Cambria Math" panose="02040503050406030204" pitchFamily="18" charset="0"/>
                      </a:rPr>
                      <m:t>𝑣</m:t>
                    </m:r>
                  </m:oMath>
                </a14:m>
                <a:r>
                  <a:rPr lang="en-US" sz="2000" dirty="0"/>
                  <a:t> has 10,000 connections!</a:t>
                </a:r>
              </a:p>
              <a:p>
                <a:pPr lvl="1"/>
                <a:endParaRPr lang="en-US" sz="2000" dirty="0"/>
              </a:p>
              <a:p>
                <a:r>
                  <a:rPr lang="en-US" sz="2400" dirty="0"/>
                  <a:t>Simple normalization: </a:t>
                </a:r>
                <a:r>
                  <a:rPr lang="en-US" sz="2400" u="sng" dirty="0"/>
                  <a:t>average</a:t>
                </a:r>
                <a:r>
                  <a:rPr lang="en-US" sz="2400" dirty="0"/>
                  <a:t> the messages instead of sum. </a:t>
                </a:r>
                <a:r>
                  <a:rPr lang="en-US" sz="2400" dirty="0">
                    <a:sym typeface="Wingdings" panose="05000000000000000000" pitchFamily="2" charset="2"/>
                  </a:rPr>
                  <a:t></a:t>
                </a:r>
                <a:endParaRPr lang="en-US" sz="2400" dirty="0"/>
              </a:p>
              <a:p>
                <a:pPr lvl="1"/>
                <a:r>
                  <a:rPr lang="en-US" sz="2000" dirty="0"/>
                  <a:t>Each row in the adjacency matrix </a:t>
                </a:r>
                <a14:m>
                  <m:oMath xmlns:m="http://schemas.openxmlformats.org/officeDocument/2006/math">
                    <m:r>
                      <a:rPr lang="en-US" sz="2000" b="0" i="1" smtClean="0">
                        <a:latin typeface="Cambria Math" panose="02040503050406030204" pitchFamily="18" charset="0"/>
                      </a:rPr>
                      <m:t>𝐴</m:t>
                    </m:r>
                  </m:oMath>
                </a14:m>
                <a:r>
                  <a:rPr lang="en-US" sz="2000" dirty="0"/>
                  <a:t> is normalized such that it sums to 1.</a:t>
                </a:r>
              </a:p>
              <a:p>
                <a:pPr lvl="1"/>
                <a:endParaRPr lang="en-US" sz="2000" dirty="0"/>
              </a:p>
              <a:p>
                <a:r>
                  <a:rPr lang="en-US" sz="2400" dirty="0"/>
                  <a:t>GCN normalization: </a:t>
                </a:r>
                <a:r>
                  <a:rPr lang="en-US" sz="2400" i="1" dirty="0"/>
                  <a:t>symmetric normalization </a:t>
                </a:r>
                <a:r>
                  <a:rPr lang="en-US" sz="2400" dirty="0"/>
                  <a:t>of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oMath>
                </a14:m>
                <a:r>
                  <a:rPr lang="en-US" sz="2400" dirty="0"/>
                  <a:t>. </a:t>
                </a:r>
                <a:r>
                  <a:rPr lang="en-US" sz="2400" dirty="0">
                    <a:sym typeface="Wingdings" panose="05000000000000000000" pitchFamily="2" charset="2"/>
                  </a:rPr>
                  <a:t></a:t>
                </a:r>
                <a:endParaRPr lang="en-US" sz="2400" dirty="0"/>
              </a:p>
              <a:p>
                <a:pPr lvl="1"/>
                <a:r>
                  <a:rPr lang="en-US" sz="2000" dirty="0"/>
                  <a:t>Symmetric-normalized aggregation with the GNN update function </a:t>
                </a:r>
              </a:p>
              <a:p>
                <a:pPr marL="457200" lvl="1" indent="0">
                  <a:buNone/>
                </a:pPr>
                <a:r>
                  <a:rPr lang="en-US" sz="2000" dirty="0"/>
                  <a:t>    results in the approximation of a </a:t>
                </a:r>
                <a:r>
                  <a:rPr lang="en-US" sz="2000" b="1" dirty="0"/>
                  <a:t>graph convolution</a:t>
                </a:r>
                <a:r>
                  <a:rPr lang="en-US" sz="2000" dirty="0"/>
                  <a:t>.</a:t>
                </a:r>
              </a:p>
            </p:txBody>
          </p:sp>
        </mc:Choice>
        <mc:Fallback>
          <p:sp>
            <p:nvSpPr>
              <p:cNvPr id="3" name="Content Placeholder 2">
                <a:extLst>
                  <a:ext uri="{FF2B5EF4-FFF2-40B4-BE49-F238E27FC236}">
                    <a16:creationId xmlns:a16="http://schemas.microsoft.com/office/drawing/2014/main" id="{2F66A545-68FF-F7E8-2F76-80D0E3376CF9}"/>
                  </a:ext>
                </a:extLst>
              </p:cNvPr>
              <p:cNvSpPr>
                <a:spLocks noGrp="1" noRot="1" noChangeAspect="1" noMove="1" noResize="1" noEditPoints="1" noAdjustHandles="1" noChangeArrowheads="1" noChangeShapeType="1" noTextEdit="1"/>
              </p:cNvSpPr>
              <p:nvPr>
                <p:ph idx="1"/>
              </p:nvPr>
            </p:nvSpPr>
            <p:spPr>
              <a:xfrm>
                <a:off x="838200" y="1690688"/>
                <a:ext cx="10515600" cy="5167312"/>
              </a:xfrm>
              <a:blipFill>
                <a:blip r:embed="rId2"/>
                <a:stretch>
                  <a:fillRect l="-844" t="-1225" r="-724" b="-4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667E37-1962-6B7F-0B1F-6DAC412DFF5A}"/>
              </a:ext>
            </a:extLst>
          </p:cNvPr>
          <p:cNvSpPr>
            <a:spLocks noGrp="1"/>
          </p:cNvSpPr>
          <p:nvPr>
            <p:ph type="sldNum" sz="quarter" idx="12"/>
          </p:nvPr>
        </p:nvSpPr>
        <p:spPr/>
        <p:txBody>
          <a:bodyPr/>
          <a:lstStyle/>
          <a:p>
            <a:fld id="{B0C78959-7170-49A6-863C-E0B910AF7348}" type="slidenum">
              <a:rPr lang="en-US" smtClean="0"/>
              <a:t>27</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784A6F-27F3-EAAB-79EA-752A75A01D49}"/>
                  </a:ext>
                </a:extLst>
              </p:cNvPr>
              <p:cNvSpPr txBox="1"/>
              <p:nvPr/>
            </p:nvSpPr>
            <p:spPr>
              <a:xfrm>
                <a:off x="8916372" y="4367965"/>
                <a:ext cx="2266390" cy="693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𝒎</m:t>
                          </m:r>
                        </m:e>
                        <m:sub>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e>
                          </m:nary>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e>
                          </m:d>
                        </m:den>
                      </m:f>
                    </m:oMath>
                  </m:oMathPara>
                </a14:m>
                <a:endParaRPr lang="en-US" b="1" dirty="0"/>
              </a:p>
            </p:txBody>
          </p:sp>
        </mc:Choice>
        <mc:Fallback xmlns="">
          <p:sp>
            <p:nvSpPr>
              <p:cNvPr id="5" name="TextBox 4">
                <a:extLst>
                  <a:ext uri="{FF2B5EF4-FFF2-40B4-BE49-F238E27FC236}">
                    <a16:creationId xmlns:a16="http://schemas.microsoft.com/office/drawing/2014/main" id="{91784A6F-27F3-EAAB-79EA-752A75A01D49}"/>
                  </a:ext>
                </a:extLst>
              </p:cNvPr>
              <p:cNvSpPr txBox="1">
                <a:spLocks noRot="1" noChangeAspect="1" noMove="1" noResize="1" noEditPoints="1" noAdjustHandles="1" noChangeArrowheads="1" noChangeShapeType="1" noTextEdit="1"/>
              </p:cNvSpPr>
              <p:nvPr/>
            </p:nvSpPr>
            <p:spPr>
              <a:xfrm>
                <a:off x="8916372" y="4367965"/>
                <a:ext cx="2266390" cy="6937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38B282-76E5-58B2-8D3A-CE3E5735388A}"/>
                  </a:ext>
                </a:extLst>
              </p:cNvPr>
              <p:cNvSpPr txBox="1"/>
              <p:nvPr/>
            </p:nvSpPr>
            <p:spPr>
              <a:xfrm>
                <a:off x="8426404" y="5515880"/>
                <a:ext cx="3431067" cy="7943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𝒎</m:t>
                          </m:r>
                        </m:e>
                        <m:sub>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𝑣</m:t>
                                  </m:r>
                                </m:sub>
                              </m:sSub>
                            </m:num>
                            <m:den>
                              <m:rad>
                                <m:radPr>
                                  <m:degHide m:val="on"/>
                                  <m:ctrlPr>
                                    <a:rPr lang="en-US" i="1" smtClean="0">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𝒩</m:t>
                                      </m:r>
                                      <m:d>
                                        <m:dPr>
                                          <m:ctrlPr>
                                            <a:rPr lang="en-US" i="1">
                                              <a:latin typeface="Cambria Math" panose="02040503050406030204" pitchFamily="18" charset="0"/>
                                            </a:rPr>
                                          </m:ctrlPr>
                                        </m:dPr>
                                        <m:e>
                                          <m:r>
                                            <a:rPr lang="en-US" i="1">
                                              <a:latin typeface="Cambria Math" panose="02040503050406030204" pitchFamily="18" charset="0"/>
                                            </a:rPr>
                                            <m:t>𝑢</m:t>
                                          </m:r>
                                        </m:e>
                                      </m:d>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e>
                                  </m:d>
                                </m:e>
                              </m:rad>
                            </m:den>
                          </m:f>
                        </m:e>
                      </m:nary>
                    </m:oMath>
                  </m:oMathPara>
                </a14:m>
                <a:endParaRPr lang="en-US" b="1" dirty="0"/>
              </a:p>
            </p:txBody>
          </p:sp>
        </mc:Choice>
        <mc:Fallback xmlns="">
          <p:sp>
            <p:nvSpPr>
              <p:cNvPr id="6" name="TextBox 5">
                <a:extLst>
                  <a:ext uri="{FF2B5EF4-FFF2-40B4-BE49-F238E27FC236}">
                    <a16:creationId xmlns:a16="http://schemas.microsoft.com/office/drawing/2014/main" id="{E638B282-76E5-58B2-8D3A-CE3E5735388A}"/>
                  </a:ext>
                </a:extLst>
              </p:cNvPr>
              <p:cNvSpPr txBox="1">
                <a:spLocks noRot="1" noChangeAspect="1" noMove="1" noResize="1" noEditPoints="1" noAdjustHandles="1" noChangeArrowheads="1" noChangeShapeType="1" noTextEdit="1"/>
              </p:cNvSpPr>
              <p:nvPr/>
            </p:nvSpPr>
            <p:spPr>
              <a:xfrm>
                <a:off x="8426404" y="5515880"/>
                <a:ext cx="3431067" cy="7943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2178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2147CD-F3BB-212E-DA32-2087FD68405F}"/>
              </a:ext>
            </a:extLst>
          </p:cNvPr>
          <p:cNvSpPr/>
          <p:nvPr/>
        </p:nvSpPr>
        <p:spPr>
          <a:xfrm>
            <a:off x="5680783" y="1756438"/>
            <a:ext cx="2680911" cy="808235"/>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413F0-1654-6163-BDE2-72C54B30E684}"/>
              </a:ext>
            </a:extLst>
          </p:cNvPr>
          <p:cNvSpPr>
            <a:spLocks noGrp="1"/>
          </p:cNvSpPr>
          <p:nvPr>
            <p:ph type="title"/>
          </p:nvPr>
        </p:nvSpPr>
        <p:spPr/>
        <p:txBody>
          <a:bodyPr/>
          <a:lstStyle/>
          <a:p>
            <a:r>
              <a:rPr lang="en-US"/>
              <a:t>Graph Neural Networks – Graph Convolutional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0F115-22B8-EB8B-591C-8A3C3E8A5DB1}"/>
                  </a:ext>
                </a:extLst>
              </p:cNvPr>
              <p:cNvSpPr>
                <a:spLocks noGrp="1"/>
              </p:cNvSpPr>
              <p:nvPr>
                <p:ph idx="1"/>
              </p:nvPr>
            </p:nvSpPr>
            <p:spPr>
              <a:xfrm>
                <a:off x="838200" y="4250715"/>
                <a:ext cx="10515600" cy="2022991"/>
              </a:xfrm>
            </p:spPr>
            <p:txBody>
              <a:bodyPr>
                <a:normAutofit fontScale="92500" lnSpcReduction="10000"/>
              </a:bodyPr>
              <a:lstStyle/>
              <a:p>
                <a:r>
                  <a:rPr lang="en-US" sz="2400" dirty="0"/>
                  <a:t>The original GNN function is updated to incorporate the symmetric-normalized aggregation operation (Figure 14).</a:t>
                </a:r>
              </a:p>
              <a:p>
                <a:pPr lvl="1"/>
                <a:endParaRPr lang="en-US" sz="2000" dirty="0"/>
              </a:p>
              <a:p>
                <a:r>
                  <a:rPr lang="en-US" sz="2400" dirty="0"/>
                  <a:t>The GCN follows the same message passing framework in the conventional GNN, however, the graph convolution for any node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 occurs by multiplying the hidden node representation with the normalized adjacency matrix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𝑨</m:t>
                        </m:r>
                      </m:e>
                      <m:sup>
                        <m:r>
                          <a:rPr lang="en-US" sz="2400" b="1" i="1" smtClean="0">
                            <a:latin typeface="Cambria Math" panose="02040503050406030204" pitchFamily="18" charset="0"/>
                          </a:rPr>
                          <m:t>∗</m:t>
                        </m:r>
                      </m:sup>
                    </m:sSup>
                  </m:oMath>
                </a14:m>
                <a:r>
                  <a:rPr lang="en-US" sz="2000" dirty="0"/>
                  <a:t>.</a:t>
                </a:r>
              </a:p>
            </p:txBody>
          </p:sp>
        </mc:Choice>
        <mc:Fallback xmlns="">
          <p:sp>
            <p:nvSpPr>
              <p:cNvPr id="3" name="Content Placeholder 2">
                <a:extLst>
                  <a:ext uri="{FF2B5EF4-FFF2-40B4-BE49-F238E27FC236}">
                    <a16:creationId xmlns:a16="http://schemas.microsoft.com/office/drawing/2014/main" id="{BCB0F115-22B8-EB8B-591C-8A3C3E8A5DB1}"/>
                  </a:ext>
                </a:extLst>
              </p:cNvPr>
              <p:cNvSpPr>
                <a:spLocks noGrp="1" noRot="1" noChangeAspect="1" noMove="1" noResize="1" noEditPoints="1" noAdjustHandles="1" noChangeArrowheads="1" noChangeShapeType="1" noTextEdit="1"/>
              </p:cNvSpPr>
              <p:nvPr>
                <p:ph idx="1"/>
              </p:nvPr>
            </p:nvSpPr>
            <p:spPr>
              <a:xfrm>
                <a:off x="838200" y="4250715"/>
                <a:ext cx="10515600" cy="2022991"/>
              </a:xfrm>
              <a:blipFill>
                <a:blip r:embed="rId2"/>
                <a:stretch>
                  <a:fillRect l="-696" t="-48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9AF6BF5-0354-48C3-9A08-E483C3DF1829}"/>
              </a:ext>
            </a:extLst>
          </p:cNvPr>
          <p:cNvSpPr>
            <a:spLocks noGrp="1"/>
          </p:cNvSpPr>
          <p:nvPr>
            <p:ph type="sldNum" sz="quarter" idx="12"/>
          </p:nvPr>
        </p:nvSpPr>
        <p:spPr/>
        <p:txBody>
          <a:bodyPr/>
          <a:lstStyle/>
          <a:p>
            <a:fld id="{B0C78959-7170-49A6-863C-E0B910AF7348}" type="slidenum">
              <a:rPr lang="en-US" smtClean="0"/>
              <a:t>28</a:t>
            </a:fld>
            <a:endParaRPr lang="en-US"/>
          </a:p>
        </p:txBody>
      </p:sp>
      <p:cxnSp>
        <p:nvCxnSpPr>
          <p:cNvPr id="7" name="Straight Arrow Connector 6">
            <a:extLst>
              <a:ext uri="{FF2B5EF4-FFF2-40B4-BE49-F238E27FC236}">
                <a16:creationId xmlns:a16="http://schemas.microsoft.com/office/drawing/2014/main" id="{816BC7E3-B99F-4D84-8D0C-BED8ED7C9255}"/>
              </a:ext>
            </a:extLst>
          </p:cNvPr>
          <p:cNvCxnSpPr>
            <a:cxnSpLocks/>
            <a:stCxn id="6" idx="3"/>
          </p:cNvCxnSpPr>
          <p:nvPr/>
        </p:nvCxnSpPr>
        <p:spPr>
          <a:xfrm>
            <a:off x="8361694" y="2160556"/>
            <a:ext cx="776254" cy="246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3F74BA2-3ACE-927D-53BA-357EBE107937}"/>
              </a:ext>
            </a:extLst>
          </p:cNvPr>
          <p:cNvSpPr txBox="1"/>
          <p:nvPr/>
        </p:nvSpPr>
        <p:spPr>
          <a:xfrm>
            <a:off x="3910901" y="3954865"/>
            <a:ext cx="4363898" cy="307777"/>
          </a:xfrm>
          <a:prstGeom prst="rect">
            <a:avLst/>
          </a:prstGeom>
          <a:noFill/>
        </p:spPr>
        <p:txBody>
          <a:bodyPr wrap="square" rtlCol="0">
            <a:spAutoFit/>
          </a:bodyPr>
          <a:lstStyle/>
          <a:p>
            <a:pPr algn="ctr"/>
            <a:r>
              <a:rPr lang="en-US" sz="1400" b="1" dirty="0"/>
              <a:t>Figure 14. GCN Formulation</a:t>
            </a:r>
          </a:p>
        </p:txBody>
      </p:sp>
      <p:sp>
        <p:nvSpPr>
          <p:cNvPr id="12" name="TextBox 11">
            <a:extLst>
              <a:ext uri="{FF2B5EF4-FFF2-40B4-BE49-F238E27FC236}">
                <a16:creationId xmlns:a16="http://schemas.microsoft.com/office/drawing/2014/main" id="{5711BC4D-D86C-A73A-7C13-7230FDAEAC65}"/>
              </a:ext>
            </a:extLst>
          </p:cNvPr>
          <p:cNvSpPr txBox="1"/>
          <p:nvPr/>
        </p:nvSpPr>
        <p:spPr>
          <a:xfrm>
            <a:off x="9137948" y="2333839"/>
            <a:ext cx="1678986" cy="461665"/>
          </a:xfrm>
          <a:prstGeom prst="rect">
            <a:avLst/>
          </a:prstGeom>
          <a:noFill/>
        </p:spPr>
        <p:txBody>
          <a:bodyPr wrap="none" rtlCol="0">
            <a:spAutoFit/>
          </a:bodyPr>
          <a:lstStyle/>
          <a:p>
            <a:pPr algn="ctr"/>
            <a:r>
              <a:rPr lang="en-US" sz="1200" b="1" dirty="0"/>
              <a:t>Symmetric-Normalized </a:t>
            </a:r>
          </a:p>
          <a:p>
            <a:pPr algn="ctr"/>
            <a:r>
              <a:rPr lang="en-US" sz="1200" b="1" dirty="0"/>
              <a:t>Aggregation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543247D-F87D-72CA-87ED-DFA9ECF1FBFC}"/>
                  </a:ext>
                </a:extLst>
              </p:cNvPr>
              <p:cNvSpPr txBox="1"/>
              <p:nvPr/>
            </p:nvSpPr>
            <p:spPr>
              <a:xfrm>
                <a:off x="3260249" y="3285974"/>
                <a:ext cx="2640146" cy="441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𝒉</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sup>
                          </m:sSup>
                        </m:e>
                      </m:d>
                    </m:oMath>
                  </m:oMathPara>
                </a14:m>
                <a:endParaRPr lang="en-US" b="1" dirty="0"/>
              </a:p>
            </p:txBody>
          </p:sp>
        </mc:Choice>
        <mc:Fallback xmlns="">
          <p:sp>
            <p:nvSpPr>
              <p:cNvPr id="13" name="TextBox 12">
                <a:extLst>
                  <a:ext uri="{FF2B5EF4-FFF2-40B4-BE49-F238E27FC236}">
                    <a16:creationId xmlns:a16="http://schemas.microsoft.com/office/drawing/2014/main" id="{6543247D-F87D-72CA-87ED-DFA9ECF1FBFC}"/>
                  </a:ext>
                </a:extLst>
              </p:cNvPr>
              <p:cNvSpPr txBox="1">
                <a:spLocks noRot="1" noChangeAspect="1" noMove="1" noResize="1" noEditPoints="1" noAdjustHandles="1" noChangeArrowheads="1" noChangeShapeType="1" noTextEdit="1"/>
              </p:cNvSpPr>
              <p:nvPr/>
            </p:nvSpPr>
            <p:spPr>
              <a:xfrm>
                <a:off x="3260249" y="3285974"/>
                <a:ext cx="2640146" cy="4419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CC41C0D-3F25-6123-97EA-211CE9170C72}"/>
                  </a:ext>
                </a:extLst>
              </p:cNvPr>
              <p:cNvSpPr txBox="1"/>
              <p:nvPr/>
            </p:nvSpPr>
            <p:spPr>
              <a:xfrm>
                <a:off x="6556701" y="3206108"/>
                <a:ext cx="3436197" cy="7951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sup>
                      </m:sSup>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num>
                            <m:den>
                              <m:rad>
                                <m:radPr>
                                  <m:degHide m:val="on"/>
                                  <m:ctrlPr>
                                    <a:rPr lang="en-US" b="1" i="1" smtClean="0">
                                      <a:latin typeface="Cambria Math" panose="02040503050406030204" pitchFamily="18" charset="0"/>
                                    </a:rPr>
                                  </m:ctrlPr>
                                </m:radPr>
                                <m:deg/>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𝒩</m:t>
                                      </m:r>
                                      <m:d>
                                        <m:dPr>
                                          <m:ctrlPr>
                                            <a:rPr lang="en-US" b="1" i="1" smtClean="0">
                                              <a:latin typeface="Cambria Math" panose="02040503050406030204" pitchFamily="18" charset="0"/>
                                            </a:rPr>
                                          </m:ctrlPr>
                                        </m:dPr>
                                        <m:e>
                                          <m:r>
                                            <a:rPr lang="en-US" b="0" i="1" smtClean="0">
                                              <a:latin typeface="Cambria Math" panose="02040503050406030204" pitchFamily="18" charset="0"/>
                                            </a:rPr>
                                            <m:t>𝑢</m:t>
                                          </m:r>
                                        </m:e>
                                      </m:d>
                                    </m:e>
                                  </m:d>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𝒩</m:t>
                                      </m:r>
                                      <m:d>
                                        <m:dPr>
                                          <m:ctrlPr>
                                            <a:rPr lang="en-US" b="1" i="1" smtClean="0">
                                              <a:latin typeface="Cambria Math" panose="02040503050406030204" pitchFamily="18" charset="0"/>
                                            </a:rPr>
                                          </m:ctrlPr>
                                        </m:dPr>
                                        <m:e>
                                          <m:r>
                                            <a:rPr lang="en-US" b="0" i="1" smtClean="0">
                                              <a:latin typeface="Cambria Math" panose="02040503050406030204" pitchFamily="18" charset="0"/>
                                            </a:rPr>
                                            <m:t>𝑣</m:t>
                                          </m:r>
                                        </m:e>
                                      </m:d>
                                    </m:e>
                                  </m:d>
                                </m:e>
                              </m:rad>
                            </m:den>
                          </m:f>
                        </m:e>
                      </m:nary>
                    </m:oMath>
                  </m:oMathPara>
                </a14:m>
                <a:endParaRPr lang="en-US" b="1" dirty="0"/>
              </a:p>
            </p:txBody>
          </p:sp>
        </mc:Choice>
        <mc:Fallback xmlns="">
          <p:sp>
            <p:nvSpPr>
              <p:cNvPr id="14" name="TextBox 13">
                <a:extLst>
                  <a:ext uri="{FF2B5EF4-FFF2-40B4-BE49-F238E27FC236}">
                    <a16:creationId xmlns:a16="http://schemas.microsoft.com/office/drawing/2014/main" id="{BCC41C0D-3F25-6123-97EA-211CE9170C72}"/>
                  </a:ext>
                </a:extLst>
              </p:cNvPr>
              <p:cNvSpPr txBox="1">
                <a:spLocks noRot="1" noChangeAspect="1" noMove="1" noResize="1" noEditPoints="1" noAdjustHandles="1" noChangeArrowheads="1" noChangeShapeType="1" noTextEdit="1"/>
              </p:cNvSpPr>
              <p:nvPr/>
            </p:nvSpPr>
            <p:spPr>
              <a:xfrm>
                <a:off x="6556701" y="3206108"/>
                <a:ext cx="3436197" cy="795154"/>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45CC40A-CE1C-8387-23BF-8D2FB5D6BC30}"/>
              </a:ext>
            </a:extLst>
          </p:cNvPr>
          <p:cNvSpPr txBox="1"/>
          <p:nvPr/>
        </p:nvSpPr>
        <p:spPr>
          <a:xfrm>
            <a:off x="1751622" y="1960722"/>
            <a:ext cx="1682064" cy="276999"/>
          </a:xfrm>
          <a:prstGeom prst="rect">
            <a:avLst/>
          </a:prstGeom>
          <a:noFill/>
          <a:ln>
            <a:solidFill>
              <a:schemeClr val="tx1"/>
            </a:solidFill>
          </a:ln>
        </p:spPr>
        <p:txBody>
          <a:bodyPr wrap="none" rtlCol="0">
            <a:spAutoFit/>
          </a:bodyPr>
          <a:lstStyle/>
          <a:p>
            <a:pPr algn="ctr"/>
            <a:r>
              <a:rPr lang="en-US" sz="1200" b="1" dirty="0"/>
              <a:t>Normalized Expression: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8C4696-FDA6-E00E-14F3-6CD4587B1EC4}"/>
                  </a:ext>
                </a:extLst>
              </p:cNvPr>
              <p:cNvSpPr txBox="1"/>
              <p:nvPr/>
            </p:nvSpPr>
            <p:spPr>
              <a:xfrm>
                <a:off x="1135420" y="3380747"/>
                <a:ext cx="2124829" cy="276999"/>
              </a:xfrm>
              <a:prstGeom prst="rect">
                <a:avLst/>
              </a:prstGeom>
              <a:noFill/>
              <a:ln>
                <a:solidFill>
                  <a:schemeClr val="tx1"/>
                </a:solidFill>
              </a:ln>
            </p:spPr>
            <p:txBody>
              <a:bodyPr wrap="square" rtlCol="0">
                <a:spAutoFit/>
              </a:bodyPr>
              <a:lstStyle/>
              <a:p>
                <a:pPr algn="ctr"/>
                <a:r>
                  <a:rPr lang="en-US" sz="1200" b="1" dirty="0"/>
                  <a:t>Simplified Expression for </a:t>
                </a:r>
                <a14:m>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𝑨</m:t>
                        </m:r>
                      </m:e>
                      <m:sup>
                        <m:r>
                          <a:rPr lang="en-US" sz="1200" b="1" i="1" smtClean="0">
                            <a:latin typeface="Cambria Math" panose="02040503050406030204" pitchFamily="18" charset="0"/>
                          </a:rPr>
                          <m:t>∗</m:t>
                        </m:r>
                      </m:sup>
                    </m:sSup>
                  </m:oMath>
                </a14:m>
                <a:r>
                  <a:rPr lang="en-US" sz="1200" b="1" dirty="0"/>
                  <a:t>:</a:t>
                </a:r>
              </a:p>
            </p:txBody>
          </p:sp>
        </mc:Choice>
        <mc:Fallback xmlns="">
          <p:sp>
            <p:nvSpPr>
              <p:cNvPr id="16" name="TextBox 15">
                <a:extLst>
                  <a:ext uri="{FF2B5EF4-FFF2-40B4-BE49-F238E27FC236}">
                    <a16:creationId xmlns:a16="http://schemas.microsoft.com/office/drawing/2014/main" id="{6F8C4696-FDA6-E00E-14F3-6CD4587B1EC4}"/>
                  </a:ext>
                </a:extLst>
              </p:cNvPr>
              <p:cNvSpPr txBox="1">
                <a:spLocks noRot="1" noChangeAspect="1" noMove="1" noResize="1" noEditPoints="1" noAdjustHandles="1" noChangeArrowheads="1" noChangeShapeType="1" noTextEdit="1"/>
              </p:cNvSpPr>
              <p:nvPr/>
            </p:nvSpPr>
            <p:spPr>
              <a:xfrm>
                <a:off x="1135420" y="3380747"/>
                <a:ext cx="2124829" cy="276999"/>
              </a:xfrm>
              <a:prstGeom prst="rect">
                <a:avLst/>
              </a:prstGeom>
              <a:blipFill>
                <a:blip r:embed="rId5"/>
                <a:stretch>
                  <a:fillRect b="-14894"/>
                </a:stretch>
              </a:blipFill>
              <a:ln>
                <a:solidFill>
                  <a:schemeClr val="tx1"/>
                </a:solidFill>
              </a:ln>
            </p:spPr>
            <p:txBody>
              <a:bodyPr/>
              <a:lstStyle/>
              <a:p>
                <a:r>
                  <a:rPr lang="en-US">
                    <a:noFill/>
                  </a:rPr>
                  <a:t> </a:t>
                </a:r>
              </a:p>
            </p:txBody>
          </p:sp>
        </mc:Fallback>
      </mc:AlternateContent>
      <p:sp>
        <p:nvSpPr>
          <p:cNvPr id="17" name="Rectangle 16">
            <a:extLst>
              <a:ext uri="{FF2B5EF4-FFF2-40B4-BE49-F238E27FC236}">
                <a16:creationId xmlns:a16="http://schemas.microsoft.com/office/drawing/2014/main" id="{A2F3F778-A4D5-8AF8-5C12-A3B2BDB9A6FB}"/>
              </a:ext>
            </a:extLst>
          </p:cNvPr>
          <p:cNvSpPr/>
          <p:nvPr/>
        </p:nvSpPr>
        <p:spPr>
          <a:xfrm>
            <a:off x="5179821" y="1884506"/>
            <a:ext cx="495439" cy="387600"/>
          </a:xfrm>
          <a:prstGeom prst="rect">
            <a:avLst/>
          </a:prstGeom>
          <a:solidFill>
            <a:schemeClr val="accent2">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A67D3A-9889-E90E-C02B-6A3A2D594790}"/>
              </a:ext>
            </a:extLst>
          </p:cNvPr>
          <p:cNvSpPr/>
          <p:nvPr/>
        </p:nvSpPr>
        <p:spPr>
          <a:xfrm>
            <a:off x="4833363" y="1986538"/>
            <a:ext cx="229131" cy="274144"/>
          </a:xfrm>
          <a:prstGeom prst="rect">
            <a:avLst/>
          </a:prstGeom>
          <a:solidFill>
            <a:schemeClr val="tx1">
              <a:lumMod val="50000"/>
              <a:lumOff val="50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66B9464-A34B-9FA5-B798-997C4D19FA4D}"/>
              </a:ext>
            </a:extLst>
          </p:cNvPr>
          <p:cNvSpPr/>
          <p:nvPr/>
        </p:nvSpPr>
        <p:spPr>
          <a:xfrm>
            <a:off x="3930473" y="1884506"/>
            <a:ext cx="685276" cy="407420"/>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E3959BB-A789-DFD1-E3C5-C1D6A4662DC0}"/>
              </a:ext>
            </a:extLst>
          </p:cNvPr>
          <p:cNvSpPr txBox="1"/>
          <p:nvPr/>
        </p:nvSpPr>
        <p:spPr>
          <a:xfrm>
            <a:off x="5062494" y="2834358"/>
            <a:ext cx="1368773" cy="276999"/>
          </a:xfrm>
          <a:prstGeom prst="rect">
            <a:avLst/>
          </a:prstGeom>
          <a:noFill/>
        </p:spPr>
        <p:txBody>
          <a:bodyPr wrap="none" rtlCol="0">
            <a:spAutoFit/>
          </a:bodyPr>
          <a:lstStyle/>
          <a:p>
            <a:pPr algn="ctr"/>
            <a:r>
              <a:rPr lang="en-US" sz="1200" b="1" dirty="0"/>
              <a:t>Learnable Weights</a:t>
            </a:r>
          </a:p>
        </p:txBody>
      </p:sp>
      <p:sp>
        <p:nvSpPr>
          <p:cNvPr id="21" name="TextBox 20">
            <a:extLst>
              <a:ext uri="{FF2B5EF4-FFF2-40B4-BE49-F238E27FC236}">
                <a16:creationId xmlns:a16="http://schemas.microsoft.com/office/drawing/2014/main" id="{8B466794-6149-9BFD-615E-AE5F0E5E5D45}"/>
              </a:ext>
            </a:extLst>
          </p:cNvPr>
          <p:cNvSpPr txBox="1"/>
          <p:nvPr/>
        </p:nvSpPr>
        <p:spPr>
          <a:xfrm>
            <a:off x="3442836" y="2830745"/>
            <a:ext cx="1505092" cy="276999"/>
          </a:xfrm>
          <a:prstGeom prst="rect">
            <a:avLst/>
          </a:prstGeom>
          <a:noFill/>
        </p:spPr>
        <p:txBody>
          <a:bodyPr wrap="none" rtlCol="0">
            <a:spAutoFit/>
          </a:bodyPr>
          <a:lstStyle/>
          <a:p>
            <a:pPr algn="ctr"/>
            <a:r>
              <a:rPr lang="en-US" sz="1200" b="1" dirty="0"/>
              <a:t>Nonlinear Activation</a:t>
            </a:r>
          </a:p>
        </p:txBody>
      </p:sp>
      <p:sp>
        <p:nvSpPr>
          <p:cNvPr id="22" name="TextBox 21">
            <a:extLst>
              <a:ext uri="{FF2B5EF4-FFF2-40B4-BE49-F238E27FC236}">
                <a16:creationId xmlns:a16="http://schemas.microsoft.com/office/drawing/2014/main" id="{26A8648D-BEE6-98BF-A05A-7636D8CC70AA}"/>
              </a:ext>
            </a:extLst>
          </p:cNvPr>
          <p:cNvSpPr txBox="1"/>
          <p:nvPr/>
        </p:nvSpPr>
        <p:spPr>
          <a:xfrm>
            <a:off x="2262099" y="2499102"/>
            <a:ext cx="1287533" cy="276999"/>
          </a:xfrm>
          <a:prstGeom prst="rect">
            <a:avLst/>
          </a:prstGeom>
          <a:noFill/>
        </p:spPr>
        <p:txBody>
          <a:bodyPr wrap="none" rtlCol="0">
            <a:spAutoFit/>
          </a:bodyPr>
          <a:lstStyle/>
          <a:p>
            <a:pPr algn="ctr"/>
            <a:r>
              <a:rPr lang="en-US" sz="1200" b="1" dirty="0"/>
              <a:t>Node Embedding</a:t>
            </a:r>
          </a:p>
        </p:txBody>
      </p:sp>
      <p:cxnSp>
        <p:nvCxnSpPr>
          <p:cNvPr id="23" name="Straight Arrow Connector 22">
            <a:extLst>
              <a:ext uri="{FF2B5EF4-FFF2-40B4-BE49-F238E27FC236}">
                <a16:creationId xmlns:a16="http://schemas.microsoft.com/office/drawing/2014/main" id="{2D5A3934-500C-8119-E5A7-2DF2F55F7A4F}"/>
              </a:ext>
            </a:extLst>
          </p:cNvPr>
          <p:cNvCxnSpPr>
            <a:cxnSpLocks/>
            <a:stCxn id="17" idx="2"/>
          </p:cNvCxnSpPr>
          <p:nvPr/>
        </p:nvCxnSpPr>
        <p:spPr>
          <a:xfrm>
            <a:off x="5427541" y="2272106"/>
            <a:ext cx="176693" cy="584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793D25F-28DC-0A99-FC84-F8E022C83E6D}"/>
              </a:ext>
            </a:extLst>
          </p:cNvPr>
          <p:cNvCxnSpPr>
            <a:cxnSpLocks/>
            <a:stCxn id="18" idx="2"/>
          </p:cNvCxnSpPr>
          <p:nvPr/>
        </p:nvCxnSpPr>
        <p:spPr>
          <a:xfrm flipH="1">
            <a:off x="4500823" y="2260682"/>
            <a:ext cx="447106" cy="553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8E42B2B-F4F3-A846-28D7-F957668F8BA8}"/>
              </a:ext>
            </a:extLst>
          </p:cNvPr>
          <p:cNvCxnSpPr>
            <a:cxnSpLocks/>
            <a:stCxn id="19" idx="2"/>
            <a:endCxn id="22" idx="3"/>
          </p:cNvCxnSpPr>
          <p:nvPr/>
        </p:nvCxnSpPr>
        <p:spPr>
          <a:xfrm flipH="1">
            <a:off x="3549632" y="2291926"/>
            <a:ext cx="723479" cy="345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71A458-BFB4-630C-FA02-F67A5C21DBCF}"/>
                  </a:ext>
                </a:extLst>
              </p:cNvPr>
              <p:cNvSpPr txBox="1"/>
              <p:nvPr/>
            </p:nvSpPr>
            <p:spPr>
              <a:xfrm>
                <a:off x="3832303" y="1756438"/>
                <a:ext cx="4747005" cy="8082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b="0"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num>
                                <m:den>
                                  <m:rad>
                                    <m:radPr>
                                      <m:degHide m:val="on"/>
                                      <m:ctrlPr>
                                        <a:rPr lang="en-US" b="0" i="1" smtClean="0">
                                          <a:latin typeface="Cambria Math" panose="02040503050406030204" pitchFamily="18" charset="0"/>
                                        </a:rPr>
                                      </m:ctrlPr>
                                    </m:radPr>
                                    <m:deg/>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e>
                                      </m:d>
                                    </m:e>
                                  </m:rad>
                                </m:den>
                              </m:f>
                            </m:e>
                          </m:nary>
                        </m:e>
                      </m:d>
                    </m:oMath>
                  </m:oMathPara>
                </a14:m>
                <a:endParaRPr lang="en-US" b="1" dirty="0"/>
              </a:p>
            </p:txBody>
          </p:sp>
        </mc:Choice>
        <mc:Fallback xmlns="">
          <p:sp>
            <p:nvSpPr>
              <p:cNvPr id="5" name="TextBox 4">
                <a:extLst>
                  <a:ext uri="{FF2B5EF4-FFF2-40B4-BE49-F238E27FC236}">
                    <a16:creationId xmlns:a16="http://schemas.microsoft.com/office/drawing/2014/main" id="{B471A458-BFB4-630C-FA02-F67A5C21DBCF}"/>
                  </a:ext>
                </a:extLst>
              </p:cNvPr>
              <p:cNvSpPr txBox="1">
                <a:spLocks noRot="1" noChangeAspect="1" noMove="1" noResize="1" noEditPoints="1" noAdjustHandles="1" noChangeArrowheads="1" noChangeShapeType="1" noTextEdit="1"/>
              </p:cNvSpPr>
              <p:nvPr/>
            </p:nvSpPr>
            <p:spPr>
              <a:xfrm>
                <a:off x="3832303" y="1756438"/>
                <a:ext cx="4747005" cy="80823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3346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29</a:t>
            </a:fld>
            <a:endParaRPr lang="en-US"/>
          </a:p>
        </p:txBody>
      </p:sp>
    </p:spTree>
    <p:extLst>
      <p:ext uri="{BB962C8B-B14F-4D97-AF65-F5344CB8AC3E}">
        <p14:creationId xmlns:p14="http://schemas.microsoft.com/office/powerpoint/2010/main" val="387054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t>Introduction</a:t>
            </a:r>
          </a:p>
          <a:p>
            <a:r>
              <a:rPr lang="en-US" dirty="0"/>
              <a:t>Graph Data Representations</a:t>
            </a:r>
          </a:p>
          <a:p>
            <a:r>
              <a:rPr lang="en-US" dirty="0"/>
              <a:t>Problems/Tasks for Graph Structured Data</a:t>
            </a:r>
          </a:p>
          <a:p>
            <a:r>
              <a:rPr lang="en-US" dirty="0"/>
              <a:t>Graph Neural Networks (GNN)</a:t>
            </a:r>
          </a:p>
          <a:p>
            <a:pPr lvl="1"/>
            <a:r>
              <a:rPr lang="en-US" dirty="0"/>
              <a:t>Node Embedding</a:t>
            </a:r>
          </a:p>
          <a:p>
            <a:pPr lvl="1"/>
            <a:r>
              <a:rPr lang="en-US" dirty="0"/>
              <a:t>Vanilla GNN</a:t>
            </a:r>
          </a:p>
          <a:p>
            <a:pPr lvl="1"/>
            <a:r>
              <a:rPr lang="en-US" dirty="0"/>
              <a:t>Graph Convolutional Network (GCN)</a:t>
            </a:r>
          </a:p>
          <a:p>
            <a:pPr lvl="1"/>
            <a:r>
              <a:rPr lang="en-US" dirty="0"/>
              <a:t>Graph Attention Network (GAT)</a:t>
            </a:r>
          </a:p>
          <a:p>
            <a:r>
              <a:rPr lang="en-US" dirty="0"/>
              <a:t>Implementation Example</a:t>
            </a:r>
          </a:p>
          <a:p>
            <a:r>
              <a:rPr lang="en-US" dirty="0"/>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a:t>
            </a:fld>
            <a:endParaRPr lang="en-US"/>
          </a:p>
        </p:txBody>
      </p:sp>
    </p:spTree>
    <p:extLst>
      <p:ext uri="{BB962C8B-B14F-4D97-AF65-F5344CB8AC3E}">
        <p14:creationId xmlns:p14="http://schemas.microsoft.com/office/powerpoint/2010/main" val="518157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2C64-550D-C8B1-A22D-87B7CF7122D8}"/>
              </a:ext>
            </a:extLst>
          </p:cNvPr>
          <p:cNvSpPr>
            <a:spLocks noGrp="1"/>
          </p:cNvSpPr>
          <p:nvPr>
            <p:ph type="title"/>
          </p:nvPr>
        </p:nvSpPr>
        <p:spPr/>
        <p:txBody>
          <a:bodyPr/>
          <a:lstStyle/>
          <a:p>
            <a:r>
              <a:rPr lang="en-US"/>
              <a:t>Graph Neural Networks – Graph Attention Network</a:t>
            </a:r>
          </a:p>
        </p:txBody>
      </p:sp>
      <p:sp>
        <p:nvSpPr>
          <p:cNvPr id="3" name="Content Placeholder 2">
            <a:extLst>
              <a:ext uri="{FF2B5EF4-FFF2-40B4-BE49-F238E27FC236}">
                <a16:creationId xmlns:a16="http://schemas.microsoft.com/office/drawing/2014/main" id="{44DDBA63-68A4-546B-C449-C2F2BC9D1245}"/>
              </a:ext>
            </a:extLst>
          </p:cNvPr>
          <p:cNvSpPr>
            <a:spLocks noGrp="1"/>
          </p:cNvSpPr>
          <p:nvPr>
            <p:ph idx="1"/>
          </p:nvPr>
        </p:nvSpPr>
        <p:spPr/>
        <p:txBody>
          <a:bodyPr>
            <a:normAutofit/>
          </a:bodyPr>
          <a:lstStyle/>
          <a:p>
            <a:r>
              <a:rPr lang="en-US" sz="2400" dirty="0"/>
              <a:t>Additional methods were created to adapt and extend the message aggregation function in GNNs to learn valuable node representations.</a:t>
            </a:r>
          </a:p>
          <a:p>
            <a:pPr lvl="1"/>
            <a:endParaRPr lang="en-US" sz="2000" dirty="0"/>
          </a:p>
          <a:p>
            <a:r>
              <a:rPr lang="en-US" sz="2400" dirty="0"/>
              <a:t>Inspired by the success of the attention mechanism (</a:t>
            </a:r>
            <a:r>
              <a:rPr lang="en-US" sz="2400" dirty="0" err="1"/>
              <a:t>Bahdanau</a:t>
            </a:r>
            <a:r>
              <a:rPr lang="en-US" sz="2400" dirty="0"/>
              <a:t> et al. 2015), researchers started to incorporate attention mechanisms into GNNs.</a:t>
            </a:r>
          </a:p>
          <a:p>
            <a:pPr lvl="1"/>
            <a:endParaRPr lang="en-US" sz="2000" dirty="0"/>
          </a:p>
          <a:p>
            <a:r>
              <a:rPr lang="en-US" sz="2400" b="1" dirty="0"/>
              <a:t>Intuition:</a:t>
            </a:r>
            <a:r>
              <a:rPr lang="en-US" sz="2400" dirty="0"/>
              <a:t> Essence of using attention mechanisms in GNNs is to assign attention weights or calculate the “importance” of each node neighbor during aggregation.</a:t>
            </a:r>
          </a:p>
          <a:p>
            <a:pPr lvl="1"/>
            <a:endParaRPr lang="en-US" sz="2000" dirty="0"/>
          </a:p>
          <a:p>
            <a:r>
              <a:rPr lang="en-US" sz="2400" dirty="0"/>
              <a:t>This model design resulted in the </a:t>
            </a:r>
            <a:r>
              <a:rPr lang="en-US" sz="2400" b="1" dirty="0">
                <a:solidFill>
                  <a:srgbClr val="FF0000"/>
                </a:solidFill>
              </a:rPr>
              <a:t>Graph Attention Network (GAT)</a:t>
            </a:r>
            <a:r>
              <a:rPr lang="en-US" sz="2400" dirty="0"/>
              <a:t>.</a:t>
            </a:r>
          </a:p>
        </p:txBody>
      </p:sp>
      <p:sp>
        <p:nvSpPr>
          <p:cNvPr id="4" name="Slide Number Placeholder 3">
            <a:extLst>
              <a:ext uri="{FF2B5EF4-FFF2-40B4-BE49-F238E27FC236}">
                <a16:creationId xmlns:a16="http://schemas.microsoft.com/office/drawing/2014/main" id="{85C5E292-835E-07A0-7649-E4DE2545EA38}"/>
              </a:ext>
            </a:extLst>
          </p:cNvPr>
          <p:cNvSpPr>
            <a:spLocks noGrp="1"/>
          </p:cNvSpPr>
          <p:nvPr>
            <p:ph type="sldNum" sz="quarter" idx="12"/>
          </p:nvPr>
        </p:nvSpPr>
        <p:spPr/>
        <p:txBody>
          <a:bodyPr/>
          <a:lstStyle/>
          <a:p>
            <a:fld id="{B0C78959-7170-49A6-863C-E0B910AF7348}" type="slidenum">
              <a:rPr lang="en-US" smtClean="0"/>
              <a:t>30</a:t>
            </a:fld>
            <a:endParaRPr lang="en-US"/>
          </a:p>
        </p:txBody>
      </p:sp>
    </p:spTree>
    <p:extLst>
      <p:ext uri="{BB962C8B-B14F-4D97-AF65-F5344CB8AC3E}">
        <p14:creationId xmlns:p14="http://schemas.microsoft.com/office/powerpoint/2010/main" val="549098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0E98-24B9-D961-27C4-7A4FDB4175EE}"/>
              </a:ext>
            </a:extLst>
          </p:cNvPr>
          <p:cNvSpPr>
            <a:spLocks noGrp="1"/>
          </p:cNvSpPr>
          <p:nvPr>
            <p:ph type="title"/>
          </p:nvPr>
        </p:nvSpPr>
        <p:spPr>
          <a:xfrm>
            <a:off x="838200" y="227010"/>
            <a:ext cx="10515600" cy="1325563"/>
          </a:xfrm>
        </p:spPr>
        <p:txBody>
          <a:bodyPr/>
          <a:lstStyle/>
          <a:p>
            <a:r>
              <a:rPr lang="en-US" dirty="0"/>
              <a:t>Graph Neural Networks – Graph Attention Network</a:t>
            </a:r>
          </a:p>
        </p:txBody>
      </p:sp>
      <p:sp>
        <p:nvSpPr>
          <p:cNvPr id="4" name="Slide Number Placeholder 3">
            <a:extLst>
              <a:ext uri="{FF2B5EF4-FFF2-40B4-BE49-F238E27FC236}">
                <a16:creationId xmlns:a16="http://schemas.microsoft.com/office/drawing/2014/main" id="{2FE92837-C247-2A76-8750-871F775093A5}"/>
              </a:ext>
            </a:extLst>
          </p:cNvPr>
          <p:cNvSpPr>
            <a:spLocks noGrp="1"/>
          </p:cNvSpPr>
          <p:nvPr>
            <p:ph type="sldNum" sz="quarter" idx="12"/>
          </p:nvPr>
        </p:nvSpPr>
        <p:spPr/>
        <p:txBody>
          <a:bodyPr/>
          <a:lstStyle/>
          <a:p>
            <a:fld id="{B0C78959-7170-49A6-863C-E0B910AF7348}" type="slidenum">
              <a:rPr lang="en-US" smtClean="0"/>
              <a:t>31</a:t>
            </a:fld>
            <a:endParaRPr lang="en-US" dirty="0"/>
          </a:p>
        </p:txBody>
      </p:sp>
      <p:sp>
        <p:nvSpPr>
          <p:cNvPr id="5" name="Rectangle 4">
            <a:extLst>
              <a:ext uri="{FF2B5EF4-FFF2-40B4-BE49-F238E27FC236}">
                <a16:creationId xmlns:a16="http://schemas.microsoft.com/office/drawing/2014/main" id="{78367D7D-931B-E00E-76DB-4D161FF2E1EF}"/>
              </a:ext>
            </a:extLst>
          </p:cNvPr>
          <p:cNvSpPr/>
          <p:nvPr/>
        </p:nvSpPr>
        <p:spPr>
          <a:xfrm>
            <a:off x="1857351" y="2591602"/>
            <a:ext cx="729741" cy="457411"/>
          </a:xfrm>
          <a:prstGeom prst="rect">
            <a:avLst/>
          </a:prstGeom>
          <a:solidFill>
            <a:schemeClr val="accent6">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8302AD-213E-244B-41C9-67B36DE72DB4}"/>
              </a:ext>
            </a:extLst>
          </p:cNvPr>
          <p:cNvSpPr/>
          <p:nvPr/>
        </p:nvSpPr>
        <p:spPr>
          <a:xfrm>
            <a:off x="3547429" y="2619890"/>
            <a:ext cx="376291" cy="415967"/>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D5DF1E-4AAF-2E05-4E8E-BFC60E8C1605}"/>
              </a:ext>
            </a:extLst>
          </p:cNvPr>
          <p:cNvSpPr/>
          <p:nvPr/>
        </p:nvSpPr>
        <p:spPr>
          <a:xfrm>
            <a:off x="3942217" y="2627605"/>
            <a:ext cx="235073" cy="404786"/>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5B1C350-4EA8-7A21-3F27-044E80530FAF}"/>
              </a:ext>
            </a:extLst>
          </p:cNvPr>
          <p:cNvSpPr txBox="1"/>
          <p:nvPr/>
        </p:nvSpPr>
        <p:spPr>
          <a:xfrm>
            <a:off x="355466" y="3118571"/>
            <a:ext cx="1505541" cy="276999"/>
          </a:xfrm>
          <a:prstGeom prst="rect">
            <a:avLst/>
          </a:prstGeom>
          <a:noFill/>
        </p:spPr>
        <p:txBody>
          <a:bodyPr wrap="none" rtlCol="0">
            <a:spAutoFit/>
          </a:bodyPr>
          <a:lstStyle/>
          <a:p>
            <a:pPr algn="ctr"/>
            <a:r>
              <a:rPr lang="en-US" sz="1200" b="1" dirty="0"/>
              <a:t>Aggregated Message</a:t>
            </a:r>
          </a:p>
        </p:txBody>
      </p:sp>
      <p:sp>
        <p:nvSpPr>
          <p:cNvPr id="9" name="TextBox 8">
            <a:extLst>
              <a:ext uri="{FF2B5EF4-FFF2-40B4-BE49-F238E27FC236}">
                <a16:creationId xmlns:a16="http://schemas.microsoft.com/office/drawing/2014/main" id="{C4460FC2-72C9-C37A-02A4-5377865FD04C}"/>
              </a:ext>
            </a:extLst>
          </p:cNvPr>
          <p:cNvSpPr txBox="1"/>
          <p:nvPr/>
        </p:nvSpPr>
        <p:spPr>
          <a:xfrm>
            <a:off x="3762780" y="3302130"/>
            <a:ext cx="1236750" cy="276999"/>
          </a:xfrm>
          <a:prstGeom prst="rect">
            <a:avLst/>
          </a:prstGeom>
          <a:noFill/>
        </p:spPr>
        <p:txBody>
          <a:bodyPr wrap="none" rtlCol="0">
            <a:spAutoFit/>
          </a:bodyPr>
          <a:lstStyle/>
          <a:p>
            <a:pPr algn="ctr"/>
            <a:r>
              <a:rPr lang="en-US" sz="1200" b="1" dirty="0"/>
              <a:t>Attention Scores</a:t>
            </a:r>
          </a:p>
        </p:txBody>
      </p:sp>
      <p:sp>
        <p:nvSpPr>
          <p:cNvPr id="10" name="TextBox 9">
            <a:extLst>
              <a:ext uri="{FF2B5EF4-FFF2-40B4-BE49-F238E27FC236}">
                <a16:creationId xmlns:a16="http://schemas.microsoft.com/office/drawing/2014/main" id="{FF70A839-BD4C-D53F-0C20-FDF8B9B628C7}"/>
              </a:ext>
            </a:extLst>
          </p:cNvPr>
          <p:cNvSpPr txBox="1"/>
          <p:nvPr/>
        </p:nvSpPr>
        <p:spPr>
          <a:xfrm>
            <a:off x="4596158" y="2924303"/>
            <a:ext cx="1917513" cy="276999"/>
          </a:xfrm>
          <a:prstGeom prst="rect">
            <a:avLst/>
          </a:prstGeom>
          <a:noFill/>
        </p:spPr>
        <p:txBody>
          <a:bodyPr wrap="none" rtlCol="0">
            <a:spAutoFit/>
          </a:bodyPr>
          <a:lstStyle/>
          <a:p>
            <a:pPr algn="ctr"/>
            <a:r>
              <a:rPr lang="en-US" sz="1200" b="1" dirty="0"/>
              <a:t>Node Neighbor Embedding</a:t>
            </a:r>
          </a:p>
        </p:txBody>
      </p:sp>
      <p:cxnSp>
        <p:nvCxnSpPr>
          <p:cNvPr id="11" name="Straight Arrow Connector 10">
            <a:extLst>
              <a:ext uri="{FF2B5EF4-FFF2-40B4-BE49-F238E27FC236}">
                <a16:creationId xmlns:a16="http://schemas.microsoft.com/office/drawing/2014/main" id="{2DB05455-BB74-B998-1543-8F95E1BB2A1F}"/>
              </a:ext>
            </a:extLst>
          </p:cNvPr>
          <p:cNvCxnSpPr>
            <a:cxnSpLocks/>
            <a:stCxn id="5" idx="1"/>
          </p:cNvCxnSpPr>
          <p:nvPr/>
        </p:nvCxnSpPr>
        <p:spPr>
          <a:xfrm flipH="1">
            <a:off x="1316984" y="2820308"/>
            <a:ext cx="540367" cy="317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0CDDF17-532D-4408-225B-56E4978D6BC4}"/>
              </a:ext>
            </a:extLst>
          </p:cNvPr>
          <p:cNvCxnSpPr>
            <a:cxnSpLocks/>
            <a:stCxn id="6" idx="2"/>
          </p:cNvCxnSpPr>
          <p:nvPr/>
        </p:nvCxnSpPr>
        <p:spPr>
          <a:xfrm>
            <a:off x="3735575" y="3035857"/>
            <a:ext cx="360994" cy="287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4E8BC94-A8C8-E377-FE84-F61EB37EB673}"/>
              </a:ext>
            </a:extLst>
          </p:cNvPr>
          <p:cNvCxnSpPr>
            <a:cxnSpLocks/>
            <a:stCxn id="7" idx="3"/>
            <a:endCxn id="10" idx="1"/>
          </p:cNvCxnSpPr>
          <p:nvPr/>
        </p:nvCxnSpPr>
        <p:spPr>
          <a:xfrm>
            <a:off x="4177290" y="2829998"/>
            <a:ext cx="418868" cy="232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9696899D-EA9F-CDC3-0AE0-2F64F629CB95}"/>
              </a:ext>
            </a:extLst>
          </p:cNvPr>
          <p:cNvSpPr/>
          <p:nvPr/>
        </p:nvSpPr>
        <p:spPr>
          <a:xfrm>
            <a:off x="2868180" y="2519532"/>
            <a:ext cx="667578" cy="725035"/>
          </a:xfrm>
          <a:prstGeom prst="rect">
            <a:avLst/>
          </a:prstGeom>
          <a:solidFill>
            <a:schemeClr val="accent2">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6E59E40-D19F-31F8-F9F6-31D7CF7B863F}"/>
                  </a:ext>
                </a:extLst>
              </p:cNvPr>
              <p:cNvSpPr txBox="1"/>
              <p:nvPr/>
            </p:nvSpPr>
            <p:spPr>
              <a:xfrm>
                <a:off x="1316983" y="3562425"/>
                <a:ext cx="3064172" cy="461665"/>
              </a:xfrm>
              <a:prstGeom prst="rect">
                <a:avLst/>
              </a:prstGeom>
              <a:noFill/>
            </p:spPr>
            <p:txBody>
              <a:bodyPr wrap="none" rtlCol="0">
                <a:spAutoFit/>
              </a:bodyPr>
              <a:lstStyle/>
              <a:p>
                <a:pPr algn="ctr"/>
                <a:r>
                  <a:rPr lang="en-US" sz="1200" b="1" dirty="0"/>
                  <a:t>Sum of Attention Scores </a:t>
                </a:r>
                <a14:m>
                  <m:oMath xmlns:m="http://schemas.openxmlformats.org/officeDocument/2006/math">
                    <m:r>
                      <a:rPr lang="en-US" sz="1200" b="1" i="1" smtClean="0">
                        <a:latin typeface="Cambria Math" panose="02040503050406030204" pitchFamily="18" charset="0"/>
                      </a:rPr>
                      <m:t>×</m:t>
                    </m:r>
                  </m:oMath>
                </a14:m>
                <a:r>
                  <a:rPr lang="en-US" sz="1200" b="1" dirty="0"/>
                  <a:t> Node Embeddings</a:t>
                </a:r>
              </a:p>
              <a:p>
                <a:pPr algn="ctr"/>
                <a:r>
                  <a:rPr lang="en-US" sz="1200" b="1" dirty="0"/>
                  <a:t>For All Node Neighbors</a:t>
                </a:r>
              </a:p>
            </p:txBody>
          </p:sp>
        </mc:Choice>
        <mc:Fallback xmlns="">
          <p:sp>
            <p:nvSpPr>
              <p:cNvPr id="22" name="TextBox 21">
                <a:extLst>
                  <a:ext uri="{FF2B5EF4-FFF2-40B4-BE49-F238E27FC236}">
                    <a16:creationId xmlns:a16="http://schemas.microsoft.com/office/drawing/2014/main" id="{66E59E40-D19F-31F8-F9F6-31D7CF7B863F}"/>
                  </a:ext>
                </a:extLst>
              </p:cNvPr>
              <p:cNvSpPr txBox="1">
                <a:spLocks noRot="1" noChangeAspect="1" noMove="1" noResize="1" noEditPoints="1" noAdjustHandles="1" noChangeArrowheads="1" noChangeShapeType="1" noTextEdit="1"/>
              </p:cNvSpPr>
              <p:nvPr/>
            </p:nvSpPr>
            <p:spPr>
              <a:xfrm>
                <a:off x="1316983" y="3562425"/>
                <a:ext cx="3064172" cy="461665"/>
              </a:xfrm>
              <a:prstGeom prst="rect">
                <a:avLst/>
              </a:prstGeom>
              <a:blipFill>
                <a:blip r:embed="rId2"/>
                <a:stretch>
                  <a:fillRect b="-9211"/>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1661718B-14E5-01D7-D46E-4C09C44B3CB0}"/>
              </a:ext>
            </a:extLst>
          </p:cNvPr>
          <p:cNvCxnSpPr>
            <a:cxnSpLocks/>
            <a:stCxn id="20" idx="2"/>
          </p:cNvCxnSpPr>
          <p:nvPr/>
        </p:nvCxnSpPr>
        <p:spPr>
          <a:xfrm flipH="1">
            <a:off x="3068284" y="3244567"/>
            <a:ext cx="133685" cy="334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AF6613B5-D5F7-0EB6-7D87-6BA406CDB500}"/>
              </a:ext>
            </a:extLst>
          </p:cNvPr>
          <p:cNvSpPr txBox="1"/>
          <p:nvPr/>
        </p:nvSpPr>
        <p:spPr>
          <a:xfrm>
            <a:off x="3587838" y="3954349"/>
            <a:ext cx="4943846" cy="307777"/>
          </a:xfrm>
          <a:prstGeom prst="rect">
            <a:avLst/>
          </a:prstGeom>
          <a:noFill/>
        </p:spPr>
        <p:txBody>
          <a:bodyPr wrap="square" rtlCol="0">
            <a:spAutoFit/>
          </a:bodyPr>
          <a:lstStyle/>
          <a:p>
            <a:pPr algn="ctr"/>
            <a:r>
              <a:rPr lang="en-US" sz="1400" b="1" dirty="0"/>
              <a:t>Figure 15. GAT Formulation (left); Attention Calculation (right).</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81D286B-C182-4C59-23CA-B5436F290AA0}"/>
                  </a:ext>
                </a:extLst>
              </p:cNvPr>
              <p:cNvSpPr txBox="1"/>
              <p:nvPr/>
            </p:nvSpPr>
            <p:spPr>
              <a:xfrm>
                <a:off x="1682544" y="2429669"/>
                <a:ext cx="2771481" cy="7943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𝒎</m:t>
                          </m:r>
                        </m:e>
                        <m:sub>
                          <m:r>
                            <a:rPr lang="en-US" sz="1800" b="0" i="1" smtClean="0">
                              <a:latin typeface="Cambria Math" panose="02040503050406030204" pitchFamily="18" charset="0"/>
                            </a:rPr>
                            <m:t>𝒩</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e>
                          </m:d>
                        </m:sub>
                      </m:sSub>
                      <m:r>
                        <a:rPr lang="en-US" sz="1800" b="1" i="1" smtClean="0">
                          <a:latin typeface="Cambria Math" panose="02040503050406030204" pitchFamily="18" charset="0"/>
                        </a:rPr>
                        <m:t>=</m:t>
                      </m:r>
                      <m:nary>
                        <m:naryPr>
                          <m:chr m:val="∑"/>
                          <m:supHide m:val="on"/>
                          <m:ctrlPr>
                            <a:rPr lang="en-US" sz="1800" b="1" i="1" smtClean="0">
                              <a:latin typeface="Cambria Math" panose="02040503050406030204" pitchFamily="18" charset="0"/>
                            </a:rPr>
                          </m:ctrlPr>
                        </m:naryPr>
                        <m:sub>
                          <m:r>
                            <m:rPr>
                              <m:brk m:alnAt="7"/>
                            </m:rP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b="0" i="1" smtClean="0">
                              <a:latin typeface="Cambria Math" panose="02040503050406030204" pitchFamily="18" charset="0"/>
                            </a:rPr>
                            <m:t>𝒩</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e>
                          </m:d>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𝑣</m:t>
                              </m:r>
                            </m:sub>
                          </m:sSub>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𝒉</m:t>
                              </m:r>
                            </m:e>
                            <m:sub>
                              <m:r>
                                <a:rPr lang="en-US" sz="1800" b="0" i="1" smtClean="0">
                                  <a:latin typeface="Cambria Math" panose="02040503050406030204" pitchFamily="18" charset="0"/>
                                </a:rPr>
                                <m:t>𝑣</m:t>
                              </m:r>
                            </m:sub>
                          </m:sSub>
                        </m:e>
                      </m:nary>
                    </m:oMath>
                  </m:oMathPara>
                </a14:m>
                <a:endParaRPr lang="en-US" dirty="0"/>
              </a:p>
            </p:txBody>
          </p:sp>
        </mc:Choice>
        <mc:Fallback xmlns="">
          <p:sp>
            <p:nvSpPr>
              <p:cNvPr id="35" name="TextBox 34">
                <a:extLst>
                  <a:ext uri="{FF2B5EF4-FFF2-40B4-BE49-F238E27FC236}">
                    <a16:creationId xmlns:a16="http://schemas.microsoft.com/office/drawing/2014/main" id="{B81D286B-C182-4C59-23CA-B5436F290AA0}"/>
                  </a:ext>
                </a:extLst>
              </p:cNvPr>
              <p:cNvSpPr txBox="1">
                <a:spLocks noRot="1" noChangeAspect="1" noMove="1" noResize="1" noEditPoints="1" noAdjustHandles="1" noChangeArrowheads="1" noChangeShapeType="1" noTextEdit="1"/>
              </p:cNvSpPr>
              <p:nvPr/>
            </p:nvSpPr>
            <p:spPr>
              <a:xfrm>
                <a:off x="1682544" y="2429669"/>
                <a:ext cx="2771481" cy="7943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F36EB9-0EDD-ACB4-4A70-C781533CC93A}"/>
                  </a:ext>
                </a:extLst>
              </p:cNvPr>
              <p:cNvSpPr txBox="1"/>
              <p:nvPr/>
            </p:nvSpPr>
            <p:spPr>
              <a:xfrm>
                <a:off x="6551703" y="2767745"/>
                <a:ext cx="4117794" cy="7500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𝑾</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e>
                              </m:d>
                            </m:e>
                          </m:func>
                        </m:num>
                        <m:den>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9"/>
                                    </m:rP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sub>
                                      </m:sSub>
                                    </m:e>
                                  </m:d>
                                </m:e>
                              </m:func>
                            </m:e>
                          </m:nary>
                        </m:den>
                      </m:f>
                    </m:oMath>
                  </m:oMathPara>
                </a14:m>
                <a:endParaRPr lang="en-US" dirty="0"/>
              </a:p>
            </p:txBody>
          </p:sp>
        </mc:Choice>
        <mc:Fallback xmlns="">
          <p:sp>
            <p:nvSpPr>
              <p:cNvPr id="59" name="TextBox 58">
                <a:extLst>
                  <a:ext uri="{FF2B5EF4-FFF2-40B4-BE49-F238E27FC236}">
                    <a16:creationId xmlns:a16="http://schemas.microsoft.com/office/drawing/2014/main" id="{C1F36EB9-0EDD-ACB4-4A70-C781533CC93A}"/>
                  </a:ext>
                </a:extLst>
              </p:cNvPr>
              <p:cNvSpPr txBox="1">
                <a:spLocks noRot="1" noChangeAspect="1" noMove="1" noResize="1" noEditPoints="1" noAdjustHandles="1" noChangeArrowheads="1" noChangeShapeType="1" noTextEdit="1"/>
              </p:cNvSpPr>
              <p:nvPr/>
            </p:nvSpPr>
            <p:spPr>
              <a:xfrm>
                <a:off x="6551703" y="2767745"/>
                <a:ext cx="4117794" cy="7500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90E529-0D51-2F89-CEE5-D2A40236F2EB}"/>
                  </a:ext>
                </a:extLst>
              </p:cNvPr>
              <p:cNvSpPr>
                <a:spLocks noGrp="1"/>
              </p:cNvSpPr>
              <p:nvPr>
                <p:ph idx="1"/>
              </p:nvPr>
            </p:nvSpPr>
            <p:spPr>
              <a:xfrm>
                <a:off x="653730" y="1613446"/>
                <a:ext cx="10884540" cy="5168902"/>
              </a:xfrm>
            </p:spPr>
            <p:txBody>
              <a:bodyPr>
                <a:normAutofit/>
              </a:bodyPr>
              <a:lstStyle/>
              <a:p>
                <a:r>
                  <a:rPr lang="en-US" sz="2400" dirty="0"/>
                  <a:t>Similar to the procedure of the GCN, the GAT modifies the message passing function by using attention weights to define the weighted sum of the node neighbors:</a:t>
                </a:r>
                <a:endParaRPr lang="en-US" sz="1400" dirty="0"/>
              </a:p>
              <a:p>
                <a:pPr lvl="2"/>
                <a:endParaRPr lang="en-US" sz="1600" b="1" dirty="0"/>
              </a:p>
              <a:p>
                <a:endParaRPr lang="en-US" sz="2400" dirty="0"/>
              </a:p>
              <a:p>
                <a:endParaRPr lang="en-US" sz="2400" dirty="0"/>
              </a:p>
              <a:p>
                <a:endParaRPr lang="en-US" sz="2400" dirty="0"/>
              </a:p>
              <a:p>
                <a:pPr lvl="2"/>
                <a:endParaRPr lang="en-US" sz="1600" dirty="0"/>
              </a:p>
              <a:p>
                <a:r>
                  <a:rPr lang="en-US" sz="2400" dirty="0"/>
                  <a:t>The simplified version of the message function uses attention scores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sub>
                    </m:sSub>
                  </m:oMath>
                </a14:m>
                <a:r>
                  <a:rPr lang="en-US" sz="2400" dirty="0"/>
                  <a:t> to weight the importance of node neighbors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dirty="0"/>
                  <a:t> for node </a:t>
                </a:r>
                <a14:m>
                  <m:oMath xmlns:m="http://schemas.openxmlformats.org/officeDocument/2006/math">
                    <m:r>
                      <a:rPr lang="en-US" sz="2400" b="0" i="1" smtClean="0">
                        <a:latin typeface="Cambria Math" panose="02040503050406030204" pitchFamily="18" charset="0"/>
                      </a:rPr>
                      <m:t>𝑢</m:t>
                    </m:r>
                  </m:oMath>
                </a14:m>
                <a:r>
                  <a:rPr lang="en-US" sz="2400" dirty="0"/>
                  <a:t>.</a:t>
                </a:r>
              </a:p>
              <a:p>
                <a:pPr lvl="1"/>
                <a:endParaRPr lang="en-US" sz="2000" dirty="0"/>
              </a:p>
              <a:p>
                <a:r>
                  <a:rPr lang="en-US" sz="2400" dirty="0"/>
                  <a:t>The attention scores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sub>
                    </m:sSub>
                  </m:oMath>
                </a14:m>
                <a:r>
                  <a:rPr lang="en-US" sz="2400" dirty="0"/>
                  <a:t> are calculated by concatenating the embeddings of node </a:t>
                </a:r>
                <a14:m>
                  <m:oMath xmlns:m="http://schemas.openxmlformats.org/officeDocument/2006/math">
                    <m:r>
                      <a:rPr lang="en-US" sz="2400" b="0" i="1" smtClean="0">
                        <a:latin typeface="Cambria Math" panose="02040503050406030204" pitchFamily="18" charset="0"/>
                      </a:rPr>
                      <m:t>𝑢</m:t>
                    </m:r>
                  </m:oMath>
                </a14:m>
                <a:r>
                  <a:rPr lang="en-US" sz="2400" b="1" dirty="0"/>
                  <a:t> </a:t>
                </a:r>
                <a:r>
                  <a:rPr lang="en-US" sz="2400" dirty="0"/>
                  <a:t>and its neighbors </a:t>
                </a:r>
                <a14:m>
                  <m:oMath xmlns:m="http://schemas.openxmlformats.org/officeDocument/2006/math">
                    <m:r>
                      <a:rPr lang="en-US" sz="2400" b="0" i="1" smtClean="0">
                        <a:latin typeface="Cambria Math" panose="02040503050406030204" pitchFamily="18" charset="0"/>
                      </a:rPr>
                      <m:t>𝑣</m:t>
                    </m:r>
                  </m:oMath>
                </a14:m>
                <a:r>
                  <a:rPr lang="en-US" sz="2400" dirty="0"/>
                  <a:t>, multiplying the concatenated embeddings by trainable weight matrices </a:t>
                </a:r>
                <a14:m>
                  <m:oMath xmlns:m="http://schemas.openxmlformats.org/officeDocument/2006/math">
                    <m:r>
                      <a:rPr lang="en-US" sz="2400" b="1" i="1" smtClean="0">
                        <a:latin typeface="Cambria Math" panose="02040503050406030204" pitchFamily="18" charset="0"/>
                      </a:rPr>
                      <m:t>𝑾</m:t>
                    </m:r>
                  </m:oMath>
                </a14:m>
                <a:r>
                  <a:rPr lang="en-US" sz="2400" b="1" dirty="0"/>
                  <a:t> </a:t>
                </a:r>
                <a:r>
                  <a:rPr lang="en-US" sz="2400" dirty="0"/>
                  <a:t>and inputting into a </a:t>
                </a:r>
                <a:r>
                  <a:rPr lang="en-US" sz="2400" dirty="0" err="1"/>
                  <a:t>softmax</a:t>
                </a:r>
                <a:r>
                  <a:rPr lang="en-US" sz="2400" dirty="0"/>
                  <a:t> function.</a:t>
                </a:r>
                <a:endParaRPr lang="en-US" sz="2400" b="1" dirty="0"/>
              </a:p>
            </p:txBody>
          </p:sp>
        </mc:Choice>
        <mc:Fallback xmlns="">
          <p:sp>
            <p:nvSpPr>
              <p:cNvPr id="3" name="Content Placeholder 2">
                <a:extLst>
                  <a:ext uri="{FF2B5EF4-FFF2-40B4-BE49-F238E27FC236}">
                    <a16:creationId xmlns:a16="http://schemas.microsoft.com/office/drawing/2014/main" id="{2290E529-0D51-2F89-CEE5-D2A40236F2EB}"/>
                  </a:ext>
                </a:extLst>
              </p:cNvPr>
              <p:cNvSpPr>
                <a:spLocks noGrp="1" noRot="1" noChangeAspect="1" noMove="1" noResize="1" noEditPoints="1" noAdjustHandles="1" noChangeArrowheads="1" noChangeShapeType="1" noTextEdit="1"/>
              </p:cNvSpPr>
              <p:nvPr>
                <p:ph idx="1"/>
              </p:nvPr>
            </p:nvSpPr>
            <p:spPr>
              <a:xfrm>
                <a:off x="653730" y="1613446"/>
                <a:ext cx="10884540" cy="5168902"/>
              </a:xfrm>
              <a:blipFill>
                <a:blip r:embed="rId5"/>
                <a:stretch>
                  <a:fillRect l="-728" t="-1651" r="-784"/>
                </a:stretch>
              </a:blipFill>
            </p:spPr>
            <p:txBody>
              <a:bodyPr/>
              <a:lstStyle/>
              <a:p>
                <a:r>
                  <a:rPr lang="en-US">
                    <a:noFill/>
                  </a:rPr>
                  <a:t> </a:t>
                </a:r>
              </a:p>
            </p:txBody>
          </p:sp>
        </mc:Fallback>
      </mc:AlternateContent>
    </p:spTree>
    <p:extLst>
      <p:ext uri="{BB962C8B-B14F-4D97-AF65-F5344CB8AC3E}">
        <p14:creationId xmlns:p14="http://schemas.microsoft.com/office/powerpoint/2010/main" val="3985800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A9B5-A007-6A60-679B-D3AD2A840747}"/>
              </a:ext>
            </a:extLst>
          </p:cNvPr>
          <p:cNvSpPr>
            <a:spLocks noGrp="1"/>
          </p:cNvSpPr>
          <p:nvPr>
            <p:ph type="title"/>
          </p:nvPr>
        </p:nvSpPr>
        <p:spPr>
          <a:xfrm>
            <a:off x="838200" y="136525"/>
            <a:ext cx="10515600" cy="1325563"/>
          </a:xfrm>
        </p:spPr>
        <p:txBody>
          <a:bodyPr/>
          <a:lstStyle/>
          <a:p>
            <a:r>
              <a:rPr lang="en-US" dirty="0"/>
              <a:t>Graph Neural Networks – Graph Attention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A63748-41D7-665D-377E-F7DE350B04F8}"/>
                  </a:ext>
                </a:extLst>
              </p:cNvPr>
              <p:cNvSpPr>
                <a:spLocks noGrp="1"/>
              </p:cNvSpPr>
              <p:nvPr>
                <p:ph idx="1"/>
              </p:nvPr>
            </p:nvSpPr>
            <p:spPr>
              <a:xfrm>
                <a:off x="386966" y="1462088"/>
                <a:ext cx="7197949" cy="4940426"/>
              </a:xfrm>
            </p:spPr>
            <p:txBody>
              <a:bodyPr>
                <a:normAutofit lnSpcReduction="10000"/>
              </a:bodyPr>
              <a:lstStyle/>
              <a:p>
                <a:r>
                  <a:rPr lang="en-US" sz="2400" dirty="0"/>
                  <a:t>In the conventional GAT, the best performing attention mechanism is the </a:t>
                </a:r>
                <a:r>
                  <a:rPr lang="en-US" sz="2400" i="1" dirty="0"/>
                  <a:t>multi-head attention</a:t>
                </a:r>
                <a:r>
                  <a:rPr lang="en-US" sz="2400" dirty="0"/>
                  <a:t> (Figure 16).</a:t>
                </a:r>
              </a:p>
              <a:p>
                <a:pPr lvl="1"/>
                <a:r>
                  <a:rPr lang="en-US" sz="2000" dirty="0"/>
                  <a:t>Multi-head attention is a form of self-attention adapted from the transformer architecture.</a:t>
                </a:r>
              </a:p>
              <a:p>
                <a:pPr lvl="1"/>
                <a:endParaRPr lang="en-US" sz="2000" dirty="0"/>
              </a:p>
              <a:p>
                <a:r>
                  <a:rPr lang="en-US" sz="2400" dirty="0"/>
                  <a:t>Attention weights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𝛼</m:t>
                        </m:r>
                      </m:e>
                      <m:sub>
                        <m:r>
                          <a:rPr lang="en-US" sz="2400" b="0" i="1" smtClean="0">
                            <a:latin typeface="Cambria Math" panose="02040503050406030204" pitchFamily="18" charset="0"/>
                          </a:rPr>
                          <m:t>𝑖𝑗</m:t>
                        </m:r>
                      </m:sub>
                      <m:sup>
                        <m:r>
                          <a:rPr lang="en-US" sz="2400" b="0" i="1" smtClean="0">
                            <a:latin typeface="Cambria Math" panose="02040503050406030204" pitchFamily="18" charset="0"/>
                          </a:rPr>
                          <m:t>𝑘</m:t>
                        </m:r>
                      </m:sup>
                    </m:sSubSup>
                  </m:oMath>
                </a14:m>
                <a:r>
                  <a:rPr lang="en-US" sz="2400" dirty="0"/>
                  <a:t> are computed based on </a:t>
                </a:r>
                <a14:m>
                  <m:oMath xmlns:m="http://schemas.openxmlformats.org/officeDocument/2006/math">
                    <m:r>
                      <a:rPr lang="en-US" sz="2400" b="0" i="1" smtClean="0">
                        <a:latin typeface="Cambria Math" panose="02040503050406030204" pitchFamily="18" charset="0"/>
                      </a:rPr>
                      <m:t>𝑘</m:t>
                    </m:r>
                  </m:oMath>
                </a14:m>
                <a:r>
                  <a:rPr lang="en-US" sz="2400" dirty="0"/>
                  <a:t>-attention layers and </a:t>
                </a:r>
                <a14:m>
                  <m:oMath xmlns:m="http://schemas.openxmlformats.org/officeDocument/2006/math">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0" i="1" smtClean="0">
                            <a:latin typeface="Cambria Math" panose="02040503050406030204" pitchFamily="18" charset="0"/>
                          </a:rPr>
                          <m:t>𝑘</m:t>
                        </m:r>
                      </m:sup>
                    </m:sSup>
                  </m:oMath>
                </a14:m>
                <a:r>
                  <a:rPr lang="en-US" sz="2400" dirty="0"/>
                  <a:t> is a trainable weight matrix.</a:t>
                </a:r>
              </a:p>
              <a:p>
                <a:pPr lvl="1"/>
                <a:endParaRPr lang="en-US" dirty="0"/>
              </a:p>
              <a:p>
                <a:r>
                  <a:rPr lang="en-US" sz="2400" dirty="0"/>
                  <a:t>Every node neighbor of embedding </a:t>
                </a:r>
                <a14:m>
                  <m:oMath xmlns:m="http://schemas.openxmlformats.org/officeDocument/2006/math">
                    <m:sSubSup>
                      <m:sSubSupPr>
                        <m:ctrlPr>
                          <a:rPr lang="en-US" sz="2400" b="0" i="1" smtClean="0">
                            <a:latin typeface="Cambria Math" panose="02040503050406030204" pitchFamily="18" charset="0"/>
                          </a:rPr>
                        </m:ctrlPr>
                      </m:sSub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h</m:t>
                            </m:r>
                          </m:e>
                        </m:acc>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oMath>
                </a14:m>
                <a:r>
                  <a:rPr lang="en-US" sz="2400" dirty="0"/>
                  <a:t> sends attention scores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oMath>
                </a14:m>
                <a:r>
                  <a:rPr lang="en-US" sz="2400" dirty="0"/>
                  <a:t> to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h</m:t>
                            </m:r>
                          </m:e>
                        </m:acc>
                      </m:e>
                      <m:sub>
                        <m:r>
                          <a:rPr lang="en-US" sz="2400" b="0" i="1" smtClean="0">
                            <a:latin typeface="Cambria Math" panose="02040503050406030204" pitchFamily="18" charset="0"/>
                          </a:rPr>
                          <m:t>𝑖</m:t>
                        </m:r>
                      </m:sub>
                    </m:sSub>
                  </m:oMath>
                </a14:m>
                <a:r>
                  <a:rPr lang="en-US" sz="2400" dirty="0"/>
                  <a:t> based on </a:t>
                </a:r>
                <a14:m>
                  <m:oMath xmlns:m="http://schemas.openxmlformats.org/officeDocument/2006/math">
                    <m:r>
                      <a:rPr lang="en-US" sz="2400" b="0" i="1" smtClean="0">
                        <a:latin typeface="Cambria Math" panose="02040503050406030204" pitchFamily="18" charset="0"/>
                      </a:rPr>
                      <m:t>𝑘</m:t>
                    </m:r>
                  </m:oMath>
                </a14:m>
                <a:r>
                  <a:rPr lang="en-US" sz="2400" dirty="0"/>
                  <a:t>-attention heads. </a:t>
                </a:r>
              </a:p>
              <a:p>
                <a:pPr lvl="1"/>
                <a:endParaRPr lang="en-US" sz="2000" dirty="0"/>
              </a:p>
              <a:p>
                <a:r>
                  <a:rPr lang="en-US" sz="2400" dirty="0"/>
                  <a:t>The attention scores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oMath>
                </a14:m>
                <a:r>
                  <a:rPr lang="en-US" sz="2400" dirty="0"/>
                  <a:t> and neighbor embeddings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h</m:t>
                            </m:r>
                          </m:e>
                        </m:acc>
                      </m:e>
                      <m:sub>
                        <m:r>
                          <a:rPr lang="en-US" sz="2400" i="1">
                            <a:latin typeface="Cambria Math" panose="02040503050406030204" pitchFamily="18" charset="0"/>
                          </a:rPr>
                          <m:t>𝑖</m:t>
                        </m:r>
                      </m:sub>
                    </m:sSub>
                  </m:oMath>
                </a14:m>
                <a:r>
                  <a:rPr lang="en-US" sz="2400" dirty="0"/>
                  <a:t> are then aggregated to create the next node embedding</a:t>
                </a:r>
                <a14:m>
                  <m:oMath xmlns:m="http://schemas.openxmlformats.org/officeDocument/2006/math">
                    <m:r>
                      <a:rPr lang="en-US" sz="2400" b="0" i="0" smtClean="0">
                        <a:latin typeface="Cambria Math" panose="02040503050406030204" pitchFamily="18" charset="0"/>
                      </a:rPr>
                      <m:t> </m:t>
                    </m:r>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h</m:t>
                            </m:r>
                          </m:e>
                        </m:acc>
                      </m:e>
                      <m:sub>
                        <m:r>
                          <a:rPr lang="en-US" sz="2400" i="1">
                            <a:latin typeface="Cambria Math" panose="02040503050406030204" pitchFamily="18" charset="0"/>
                          </a:rPr>
                          <m:t>1</m:t>
                        </m:r>
                      </m:sub>
                      <m:sup>
                        <m:r>
                          <a:rPr lang="en-US" sz="2400" i="1">
                            <a:latin typeface="Cambria Math" panose="02040503050406030204" pitchFamily="18" charset="0"/>
                          </a:rPr>
                          <m:t>′</m:t>
                        </m:r>
                      </m:sup>
                    </m:sSubSup>
                  </m:oMath>
                </a14:m>
                <a:r>
                  <a:rPr lang="en-US" sz="2400" dirty="0"/>
                  <a:t>.</a:t>
                </a:r>
              </a:p>
            </p:txBody>
          </p:sp>
        </mc:Choice>
        <mc:Fallback xmlns="">
          <p:sp>
            <p:nvSpPr>
              <p:cNvPr id="3" name="Content Placeholder 2">
                <a:extLst>
                  <a:ext uri="{FF2B5EF4-FFF2-40B4-BE49-F238E27FC236}">
                    <a16:creationId xmlns:a16="http://schemas.microsoft.com/office/drawing/2014/main" id="{56A63748-41D7-665D-377E-F7DE350B04F8}"/>
                  </a:ext>
                </a:extLst>
              </p:cNvPr>
              <p:cNvSpPr>
                <a:spLocks noGrp="1" noRot="1" noChangeAspect="1" noMove="1" noResize="1" noEditPoints="1" noAdjustHandles="1" noChangeArrowheads="1" noChangeShapeType="1" noTextEdit="1"/>
              </p:cNvSpPr>
              <p:nvPr>
                <p:ph idx="1"/>
              </p:nvPr>
            </p:nvSpPr>
            <p:spPr>
              <a:xfrm>
                <a:off x="386966" y="1462088"/>
                <a:ext cx="7197949" cy="4940426"/>
              </a:xfrm>
              <a:blipFill>
                <a:blip r:embed="rId2"/>
                <a:stretch>
                  <a:fillRect l="-1101" t="-2346" r="-1609" b="-13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4A3CF86-5B3B-23A7-492F-1C408BA33F3A}"/>
              </a:ext>
            </a:extLst>
          </p:cNvPr>
          <p:cNvSpPr>
            <a:spLocks noGrp="1"/>
          </p:cNvSpPr>
          <p:nvPr>
            <p:ph type="sldNum" sz="quarter" idx="12"/>
          </p:nvPr>
        </p:nvSpPr>
        <p:spPr/>
        <p:txBody>
          <a:bodyPr/>
          <a:lstStyle/>
          <a:p>
            <a:fld id="{B0C78959-7170-49A6-863C-E0B910AF7348}" type="slidenum">
              <a:rPr lang="en-US" smtClean="0"/>
              <a:t>32</a:t>
            </a:fld>
            <a:endParaRPr lang="en-US"/>
          </a:p>
        </p:txBody>
      </p:sp>
      <p:pic>
        <p:nvPicPr>
          <p:cNvPr id="1026" name="Picture 2">
            <a:extLst>
              <a:ext uri="{FF2B5EF4-FFF2-40B4-BE49-F238E27FC236}">
                <a16:creationId xmlns:a16="http://schemas.microsoft.com/office/drawing/2014/main" id="{70658320-E29B-6A46-C6C6-12B68FE61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915" y="1644570"/>
            <a:ext cx="4307652" cy="27899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98FD46-3AFE-A962-952E-6D3FCA53C46D}"/>
              </a:ext>
            </a:extLst>
          </p:cNvPr>
          <p:cNvSpPr txBox="1"/>
          <p:nvPr/>
        </p:nvSpPr>
        <p:spPr>
          <a:xfrm>
            <a:off x="7486045" y="5384320"/>
            <a:ext cx="4363898" cy="307777"/>
          </a:xfrm>
          <a:prstGeom prst="rect">
            <a:avLst/>
          </a:prstGeom>
          <a:noFill/>
        </p:spPr>
        <p:txBody>
          <a:bodyPr wrap="square" rtlCol="0">
            <a:spAutoFit/>
          </a:bodyPr>
          <a:lstStyle/>
          <a:p>
            <a:pPr algn="ctr"/>
            <a:r>
              <a:rPr lang="en-US" sz="1400" b="1" dirty="0"/>
              <a:t>Figure 16. Illustration of GAT with Multi-Head Attention</a:t>
            </a:r>
          </a:p>
        </p:txBody>
      </p:sp>
      <p:sp>
        <p:nvSpPr>
          <p:cNvPr id="6" name="Footer Placeholder 5">
            <a:extLst>
              <a:ext uri="{FF2B5EF4-FFF2-40B4-BE49-F238E27FC236}">
                <a16:creationId xmlns:a16="http://schemas.microsoft.com/office/drawing/2014/main" id="{CE468147-0620-65C5-92CC-D59793F88653}"/>
              </a:ext>
            </a:extLst>
          </p:cNvPr>
          <p:cNvSpPr>
            <a:spLocks noGrp="1"/>
          </p:cNvSpPr>
          <p:nvPr>
            <p:ph type="ftr" sz="quarter" idx="11"/>
          </p:nvPr>
        </p:nvSpPr>
        <p:spPr>
          <a:xfrm>
            <a:off x="0" y="6356350"/>
            <a:ext cx="4114800" cy="365125"/>
          </a:xfrm>
        </p:spPr>
        <p:txBody>
          <a:bodyPr/>
          <a:lstStyle/>
          <a:p>
            <a:pPr algn="l"/>
            <a:r>
              <a:rPr lang="en-US" sz="1000" dirty="0"/>
              <a:t>https://arxiv.org/pdf/1710.10903.pdf</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86509F6-A1E4-2C62-CE54-27C1520A4BB1}"/>
                  </a:ext>
                </a:extLst>
              </p:cNvPr>
              <p:cNvSpPr txBox="1"/>
              <p:nvPr/>
            </p:nvSpPr>
            <p:spPr>
              <a:xfrm>
                <a:off x="8787314" y="4539931"/>
                <a:ext cx="3221651" cy="8107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𝐾</m:t>
                              </m:r>
                            </m:num>
                            <m:den>
                              <m:r>
                                <a:rPr lang="en-US" b="0" i="1" smtClean="0">
                                  <a:latin typeface="Cambria Math" panose="02040503050406030204" pitchFamily="18" charset="0"/>
                                </a:rPr>
                                <m:t>𝑘</m:t>
                              </m:r>
                              <m:r>
                                <a:rPr lang="en-US" b="0" i="1" smtClean="0">
                                  <a:latin typeface="Cambria Math" panose="02040503050406030204" pitchFamily="18" charset="0"/>
                                </a:rPr>
                                <m:t>=1</m:t>
                              </m:r>
                            </m:den>
                          </m:f>
                          <m:r>
                            <a:rPr lang="en-US" b="0" i="1" smtClean="0">
                              <a:latin typeface="Cambria Math" panose="02040503050406030204" pitchFamily="18" charset="0"/>
                            </a:rPr>
                            <m:t>𝜎</m:t>
                          </m:r>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𝒩</m:t>
                                      </m:r>
                                    </m:e>
                                    <m:sub>
                                      <m:r>
                                        <a:rPr lang="en-US" b="0" i="1" smtClean="0">
                                          <a:latin typeface="Cambria Math" panose="02040503050406030204" pitchFamily="18" charset="0"/>
                                        </a:rPr>
                                        <m:t>𝑖</m:t>
                                      </m:r>
                                    </m:sub>
                                  </m:sSub>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𝑘</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𝑗</m:t>
                                      </m:r>
                                    </m:sub>
                                  </m:sSub>
                                </m:e>
                              </m:nary>
                            </m:e>
                          </m:d>
                        </m:e>
                      </m:d>
                    </m:oMath>
                  </m:oMathPara>
                </a14:m>
                <a:endParaRPr lang="en-US" dirty="0"/>
              </a:p>
            </p:txBody>
          </p:sp>
        </mc:Choice>
        <mc:Fallback xmlns="">
          <p:sp>
            <p:nvSpPr>
              <p:cNvPr id="7" name="TextBox 6">
                <a:extLst>
                  <a:ext uri="{FF2B5EF4-FFF2-40B4-BE49-F238E27FC236}">
                    <a16:creationId xmlns:a16="http://schemas.microsoft.com/office/drawing/2014/main" id="{786509F6-A1E4-2C62-CE54-27C1520A4BB1}"/>
                  </a:ext>
                </a:extLst>
              </p:cNvPr>
              <p:cNvSpPr txBox="1">
                <a:spLocks noRot="1" noChangeAspect="1" noMove="1" noResize="1" noEditPoints="1" noAdjustHandles="1" noChangeArrowheads="1" noChangeShapeType="1" noTextEdit="1"/>
              </p:cNvSpPr>
              <p:nvPr/>
            </p:nvSpPr>
            <p:spPr>
              <a:xfrm>
                <a:off x="8787314" y="4539931"/>
                <a:ext cx="3221651" cy="810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B382F1-3FA6-450B-6799-13A71F3870E6}"/>
                  </a:ext>
                </a:extLst>
              </p:cNvPr>
              <p:cNvSpPr txBox="1"/>
              <p:nvPr/>
            </p:nvSpPr>
            <p:spPr>
              <a:xfrm>
                <a:off x="7237081" y="4678610"/>
                <a:ext cx="1637115" cy="461665"/>
              </a:xfrm>
              <a:prstGeom prst="rect">
                <a:avLst/>
              </a:prstGeom>
              <a:noFill/>
            </p:spPr>
            <p:txBody>
              <a:bodyPr wrap="none" rtlCol="0">
                <a:spAutoFit/>
              </a:bodyPr>
              <a:lstStyle/>
              <a:p>
                <a:pPr algn="ctr"/>
                <a:r>
                  <a:rPr lang="en-US" sz="1200" b="1" dirty="0"/>
                  <a:t>Attention Aggregation </a:t>
                </a:r>
              </a:p>
              <a:p>
                <a:pPr algn="ctr"/>
                <a:r>
                  <a:rPr lang="en-US" sz="1200" b="1" dirty="0"/>
                  <a:t>for </a:t>
                </a:r>
                <a14:m>
                  <m:oMath xmlns:m="http://schemas.openxmlformats.org/officeDocument/2006/math">
                    <m:r>
                      <a:rPr lang="en-US" sz="1200" b="1" i="1" smtClean="0">
                        <a:latin typeface="Cambria Math" panose="02040503050406030204" pitchFamily="18" charset="0"/>
                      </a:rPr>
                      <m:t>𝒌</m:t>
                    </m:r>
                  </m:oMath>
                </a14:m>
                <a:r>
                  <a:rPr lang="en-US" sz="1200" b="1" dirty="0"/>
                  <a:t> Layers:</a:t>
                </a:r>
              </a:p>
            </p:txBody>
          </p:sp>
        </mc:Choice>
        <mc:Fallback xmlns="">
          <p:sp>
            <p:nvSpPr>
              <p:cNvPr id="9" name="TextBox 8">
                <a:extLst>
                  <a:ext uri="{FF2B5EF4-FFF2-40B4-BE49-F238E27FC236}">
                    <a16:creationId xmlns:a16="http://schemas.microsoft.com/office/drawing/2014/main" id="{C4B382F1-3FA6-450B-6799-13A71F3870E6}"/>
                  </a:ext>
                </a:extLst>
              </p:cNvPr>
              <p:cNvSpPr txBox="1">
                <a:spLocks noRot="1" noChangeAspect="1" noMove="1" noResize="1" noEditPoints="1" noAdjustHandles="1" noChangeArrowheads="1" noChangeShapeType="1" noTextEdit="1"/>
              </p:cNvSpPr>
              <p:nvPr/>
            </p:nvSpPr>
            <p:spPr>
              <a:xfrm>
                <a:off x="7237081" y="4678610"/>
                <a:ext cx="1637115" cy="461665"/>
              </a:xfrm>
              <a:prstGeom prst="rect">
                <a:avLst/>
              </a:prstGeom>
              <a:blipFill>
                <a:blip r:embed="rId5"/>
                <a:stretch>
                  <a:fillRect b="-9211"/>
                </a:stretch>
              </a:blipFill>
            </p:spPr>
            <p:txBody>
              <a:bodyPr/>
              <a:lstStyle/>
              <a:p>
                <a:r>
                  <a:rPr lang="en-US">
                    <a:noFill/>
                  </a:rPr>
                  <a:t> </a:t>
                </a:r>
              </a:p>
            </p:txBody>
          </p:sp>
        </mc:Fallback>
      </mc:AlternateContent>
    </p:spTree>
    <p:extLst>
      <p:ext uri="{BB962C8B-B14F-4D97-AF65-F5344CB8AC3E}">
        <p14:creationId xmlns:p14="http://schemas.microsoft.com/office/powerpoint/2010/main" val="2537885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33</a:t>
            </a:fld>
            <a:endParaRPr lang="en-US"/>
          </a:p>
        </p:txBody>
      </p:sp>
    </p:spTree>
    <p:extLst>
      <p:ext uri="{BB962C8B-B14F-4D97-AF65-F5344CB8AC3E}">
        <p14:creationId xmlns:p14="http://schemas.microsoft.com/office/powerpoint/2010/main" val="493850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DB83-7384-DF31-7C47-9DE8C0848086}"/>
              </a:ext>
            </a:extLst>
          </p:cNvPr>
          <p:cNvSpPr>
            <a:spLocks noGrp="1"/>
          </p:cNvSpPr>
          <p:nvPr>
            <p:ph type="title"/>
          </p:nvPr>
        </p:nvSpPr>
        <p:spPr/>
        <p:txBody>
          <a:bodyPr/>
          <a:lstStyle/>
          <a:p>
            <a:r>
              <a:rPr lang="en-US" dirty="0"/>
              <a:t>Implementation Example</a:t>
            </a:r>
          </a:p>
        </p:txBody>
      </p:sp>
      <p:sp>
        <p:nvSpPr>
          <p:cNvPr id="3" name="Content Placeholder 2">
            <a:extLst>
              <a:ext uri="{FF2B5EF4-FFF2-40B4-BE49-F238E27FC236}">
                <a16:creationId xmlns:a16="http://schemas.microsoft.com/office/drawing/2014/main" id="{92C1198D-BEC9-9750-B6A9-40BB2504A84D}"/>
              </a:ext>
            </a:extLst>
          </p:cNvPr>
          <p:cNvSpPr>
            <a:spLocks noGrp="1"/>
          </p:cNvSpPr>
          <p:nvPr>
            <p:ph idx="1"/>
          </p:nvPr>
        </p:nvSpPr>
        <p:spPr/>
        <p:txBody>
          <a:bodyPr>
            <a:normAutofit fontScale="92500"/>
          </a:bodyPr>
          <a:lstStyle/>
          <a:p>
            <a:r>
              <a:rPr lang="en-US" dirty="0"/>
              <a:t>Below are two guides for Python implementations of GNNs:</a:t>
            </a:r>
          </a:p>
          <a:p>
            <a:pPr lvl="1"/>
            <a:r>
              <a:rPr lang="en-US" b="1" dirty="0"/>
              <a:t>GCN Node Classification:</a:t>
            </a:r>
            <a:r>
              <a:rPr lang="en-US" dirty="0"/>
              <a:t> </a:t>
            </a:r>
            <a:r>
              <a:rPr lang="en-US" dirty="0">
                <a:hlinkClick r:id="rId2"/>
              </a:rPr>
              <a:t>https://keras.io/examples/graph/gnn_citations/</a:t>
            </a:r>
            <a:endParaRPr lang="en-US" dirty="0"/>
          </a:p>
          <a:p>
            <a:pPr lvl="1"/>
            <a:r>
              <a:rPr lang="en-US" b="1" dirty="0"/>
              <a:t>GAT Node Classification:</a:t>
            </a:r>
            <a:r>
              <a:rPr lang="en-US" dirty="0"/>
              <a:t> </a:t>
            </a:r>
            <a:r>
              <a:rPr lang="en-US" dirty="0">
                <a:hlinkClick r:id="rId3"/>
              </a:rPr>
              <a:t>https://keras.io/examples/graph/gat_node_classification/</a:t>
            </a:r>
            <a:endParaRPr lang="en-US" dirty="0"/>
          </a:p>
          <a:p>
            <a:pPr lvl="1"/>
            <a:endParaRPr lang="en-US" b="1" dirty="0"/>
          </a:p>
          <a:p>
            <a:r>
              <a:rPr lang="en-US" b="1" dirty="0"/>
              <a:t>Python Requirements (‘pip install’):</a:t>
            </a:r>
            <a:endParaRPr lang="en-US" dirty="0"/>
          </a:p>
          <a:p>
            <a:pPr lvl="1"/>
            <a:r>
              <a:rPr lang="en-US" dirty="0" err="1"/>
              <a:t>Keras</a:t>
            </a:r>
            <a:endParaRPr lang="en-US" dirty="0"/>
          </a:p>
          <a:p>
            <a:pPr lvl="1"/>
            <a:r>
              <a:rPr lang="en-US" dirty="0" err="1"/>
              <a:t>Tensorflow</a:t>
            </a:r>
            <a:endParaRPr lang="en-US" dirty="0"/>
          </a:p>
          <a:p>
            <a:pPr lvl="1"/>
            <a:r>
              <a:rPr lang="en-US" dirty="0" err="1"/>
              <a:t>NetworkX</a:t>
            </a:r>
            <a:endParaRPr lang="en-US" dirty="0"/>
          </a:p>
          <a:p>
            <a:pPr lvl="1"/>
            <a:r>
              <a:rPr lang="en-US" dirty="0"/>
              <a:t>Pandas</a:t>
            </a:r>
          </a:p>
          <a:p>
            <a:pPr lvl="1"/>
            <a:r>
              <a:rPr lang="en-US" dirty="0" err="1"/>
              <a:t>Numpy</a:t>
            </a:r>
            <a:endParaRPr lang="en-US" dirty="0"/>
          </a:p>
          <a:p>
            <a:pPr lvl="1"/>
            <a:r>
              <a:rPr lang="en-US" dirty="0"/>
              <a:t>Matplotlib</a:t>
            </a:r>
          </a:p>
        </p:txBody>
      </p:sp>
      <p:sp>
        <p:nvSpPr>
          <p:cNvPr id="4" name="Slide Number Placeholder 3">
            <a:extLst>
              <a:ext uri="{FF2B5EF4-FFF2-40B4-BE49-F238E27FC236}">
                <a16:creationId xmlns:a16="http://schemas.microsoft.com/office/drawing/2014/main" id="{7E55FA99-BE6D-69B9-3330-855A1E9DF190}"/>
              </a:ext>
            </a:extLst>
          </p:cNvPr>
          <p:cNvSpPr>
            <a:spLocks noGrp="1"/>
          </p:cNvSpPr>
          <p:nvPr>
            <p:ph type="sldNum" sz="quarter" idx="12"/>
          </p:nvPr>
        </p:nvSpPr>
        <p:spPr/>
        <p:txBody>
          <a:bodyPr/>
          <a:lstStyle/>
          <a:p>
            <a:fld id="{B0C78959-7170-49A6-863C-E0B910AF7348}" type="slidenum">
              <a:rPr lang="en-US" smtClean="0"/>
              <a:t>34</a:t>
            </a:fld>
            <a:endParaRPr lang="en-US"/>
          </a:p>
        </p:txBody>
      </p:sp>
    </p:spTree>
    <p:extLst>
      <p:ext uri="{BB962C8B-B14F-4D97-AF65-F5344CB8AC3E}">
        <p14:creationId xmlns:p14="http://schemas.microsoft.com/office/powerpoint/2010/main" val="3559792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35</a:t>
            </a:fld>
            <a:endParaRPr lang="en-US"/>
          </a:p>
        </p:txBody>
      </p:sp>
    </p:spTree>
    <p:extLst>
      <p:ext uri="{BB962C8B-B14F-4D97-AF65-F5344CB8AC3E}">
        <p14:creationId xmlns:p14="http://schemas.microsoft.com/office/powerpoint/2010/main" val="3660382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Research Examples</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p:txBody>
          <a:bodyPr/>
          <a:lstStyle/>
          <a:p>
            <a:r>
              <a:rPr lang="en-US" dirty="0"/>
              <a:t>Automated PII Extraction from Social Media for Privacy Risk Awareness: A Muti-Context Attention Approach</a:t>
            </a:r>
          </a:p>
          <a:p>
            <a:r>
              <a:rPr lang="en-US" dirty="0">
                <a:solidFill>
                  <a:schemeClr val="bg1">
                    <a:lumMod val="65000"/>
                  </a:schemeClr>
                </a:solidFill>
              </a:rPr>
              <a:t>Detecting and Grouping Vulnerable Virtual Machines</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36</a:t>
            </a:fld>
            <a:endParaRPr lang="en-US"/>
          </a:p>
        </p:txBody>
      </p:sp>
    </p:spTree>
    <p:extLst>
      <p:ext uri="{BB962C8B-B14F-4D97-AF65-F5344CB8AC3E}">
        <p14:creationId xmlns:p14="http://schemas.microsoft.com/office/powerpoint/2010/main" val="3650963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D0EA4-AA4F-471F-B0D7-7ED6A80E0A8D}"/>
              </a:ext>
            </a:extLst>
          </p:cNvPr>
          <p:cNvSpPr>
            <a:spLocks noGrp="1"/>
          </p:cNvSpPr>
          <p:nvPr>
            <p:ph type="title"/>
          </p:nvPr>
        </p:nvSpPr>
        <p:spPr>
          <a:xfrm>
            <a:off x="666327" y="41707"/>
            <a:ext cx="10515600" cy="1325563"/>
          </a:xfrm>
        </p:spPr>
        <p:txBody>
          <a:bodyPr/>
          <a:lstStyle/>
          <a:p>
            <a:r>
              <a:rPr lang="en-US" sz="4400" dirty="0"/>
              <a:t>Research Example: Privacy and PII Extraction (PIIE)</a:t>
            </a:r>
            <a:endParaRPr lang="en-US" dirty="0"/>
          </a:p>
        </p:txBody>
      </p:sp>
      <p:sp>
        <p:nvSpPr>
          <p:cNvPr id="3" name="内容占位符 2">
            <a:extLst>
              <a:ext uri="{FF2B5EF4-FFF2-40B4-BE49-F238E27FC236}">
                <a16:creationId xmlns:a16="http://schemas.microsoft.com/office/drawing/2014/main" id="{CA021DB0-8F1D-41E2-86BA-B077B94D3583}"/>
              </a:ext>
            </a:extLst>
          </p:cNvPr>
          <p:cNvSpPr>
            <a:spLocks noGrp="1"/>
          </p:cNvSpPr>
          <p:nvPr>
            <p:ph sz="half" idx="1"/>
          </p:nvPr>
        </p:nvSpPr>
        <p:spPr>
          <a:xfrm>
            <a:off x="760260" y="1269636"/>
            <a:ext cx="10671479" cy="5634414"/>
          </a:xfrm>
        </p:spPr>
        <p:txBody>
          <a:bodyPr vert="horz" lIns="91440" tIns="45720" rIns="91440" bIns="45720" rtlCol="0" anchor="t">
            <a:normAutofit fontScale="92500" lnSpcReduction="10000"/>
          </a:bodyPr>
          <a:lstStyle/>
          <a:p>
            <a:r>
              <a:rPr lang="en-US" altLang="zh-CN" sz="2600" dirty="0"/>
              <a:t>In recent years, social media users are increasingly getting used to posting their daily lives on social media. </a:t>
            </a:r>
          </a:p>
          <a:p>
            <a:pPr lvl="1"/>
            <a:endParaRPr lang="en-US" altLang="zh-CN" sz="1500" dirty="0"/>
          </a:p>
          <a:p>
            <a:r>
              <a:rPr lang="en-US" altLang="zh-CN" sz="2600" dirty="0">
                <a:ea typeface="等线"/>
              </a:rPr>
              <a:t>This trend is accompanied by increasing exposure of </a:t>
            </a:r>
            <a:r>
              <a:rPr lang="en-US" altLang="zh-CN" sz="2600" b="1" dirty="0">
                <a:ea typeface="等线"/>
              </a:rPr>
              <a:t>personally identifiable information (PII) </a:t>
            </a:r>
            <a:r>
              <a:rPr lang="en-US" altLang="zh-CN" sz="2600" dirty="0">
                <a:ea typeface="等线"/>
              </a:rPr>
              <a:t>on social media </a:t>
            </a:r>
            <a:r>
              <a:rPr lang="en-US" altLang="zh-CN" sz="2600" dirty="0"/>
              <a:t>leading to significant privacy risks.</a:t>
            </a:r>
          </a:p>
          <a:p>
            <a:pPr lvl="1"/>
            <a:endParaRPr lang="en-US" altLang="zh-CN" sz="1500" dirty="0"/>
          </a:p>
          <a:p>
            <a:r>
              <a:rPr lang="en-US" altLang="zh-CN" sz="2600" dirty="0"/>
              <a:t>Many challenges exist in automating the extraction of PII in social media, such as gathering labeled data due to privacy concerns and capturing valuable contextual information in social media profiles/posts.</a:t>
            </a:r>
          </a:p>
          <a:p>
            <a:pPr lvl="1"/>
            <a:endParaRPr lang="en-US" altLang="zh-CN" sz="1500" dirty="0">
              <a:solidFill>
                <a:srgbClr val="CC66FF"/>
              </a:solidFill>
              <a:ea typeface="等线"/>
            </a:endParaRPr>
          </a:p>
          <a:p>
            <a:r>
              <a:rPr lang="en-US" altLang="zh-CN" sz="2600" dirty="0">
                <a:ea typeface="等线"/>
              </a:rPr>
              <a:t>In this study, we aim to leverage a </a:t>
            </a:r>
            <a:r>
              <a:rPr lang="en-US" altLang="zh-CN" sz="2600" b="1" dirty="0">
                <a:ea typeface="等线"/>
              </a:rPr>
              <a:t>Deep Learning (DL)</a:t>
            </a:r>
            <a:r>
              <a:rPr lang="en-US" altLang="zh-CN" sz="2600" dirty="0">
                <a:ea typeface="等线"/>
              </a:rPr>
              <a:t> approach to extract users’ exposed PII in social media automatically.</a:t>
            </a:r>
          </a:p>
          <a:p>
            <a:pPr lvl="1"/>
            <a:r>
              <a:rPr lang="en-US" altLang="zh-CN" sz="2200" dirty="0">
                <a:ea typeface="等线"/>
              </a:rPr>
              <a:t>It can facilitate various applications, such as victim prediction and privacy risk assessment, to raise users’ privacy awareness. </a:t>
            </a:r>
          </a:p>
          <a:p>
            <a:pPr lvl="1"/>
            <a:endParaRPr lang="en-US" altLang="zh-CN" sz="1500" dirty="0"/>
          </a:p>
          <a:p>
            <a:r>
              <a:rPr lang="en-US" altLang="zh-CN" sz="2600" dirty="0"/>
              <a:t>To achieve this goal, we propose the </a:t>
            </a:r>
            <a:r>
              <a:rPr lang="en-US" altLang="zh-CN" sz="2600" b="1" dirty="0"/>
              <a:t>M</a:t>
            </a:r>
            <a:r>
              <a:rPr lang="en-US" altLang="zh-CN" sz="2600" dirty="0"/>
              <a:t>ulti-</a:t>
            </a:r>
            <a:r>
              <a:rPr lang="en-US" altLang="zh-CN" sz="2600" b="1" dirty="0"/>
              <a:t>C</a:t>
            </a:r>
            <a:r>
              <a:rPr lang="en-US" altLang="zh-CN" sz="2600" dirty="0"/>
              <a:t>ontext </a:t>
            </a:r>
            <a:r>
              <a:rPr lang="en-US" altLang="zh-CN" sz="2600" b="1" dirty="0"/>
              <a:t>A</a:t>
            </a:r>
            <a:r>
              <a:rPr lang="en-US" altLang="zh-CN" sz="2600" dirty="0"/>
              <a:t>ttention for </a:t>
            </a:r>
            <a:r>
              <a:rPr lang="en-US" altLang="zh-CN" sz="2600" b="1" dirty="0"/>
              <a:t>PII</a:t>
            </a:r>
            <a:r>
              <a:rPr lang="en-US" altLang="zh-CN" sz="2600" dirty="0"/>
              <a:t> </a:t>
            </a:r>
            <a:r>
              <a:rPr lang="en-US" altLang="zh-CN" sz="2600" b="1" dirty="0"/>
              <a:t>E</a:t>
            </a:r>
            <a:r>
              <a:rPr lang="en-US" altLang="zh-CN" sz="2600" dirty="0"/>
              <a:t>xtraction (MCA-PIIE) framework.</a:t>
            </a:r>
          </a:p>
        </p:txBody>
      </p:sp>
      <p:sp>
        <p:nvSpPr>
          <p:cNvPr id="4" name="灯片编号占位符 3">
            <a:extLst>
              <a:ext uri="{FF2B5EF4-FFF2-40B4-BE49-F238E27FC236}">
                <a16:creationId xmlns:a16="http://schemas.microsoft.com/office/drawing/2014/main" id="{426FFD7D-ED69-4520-8B35-F6727AC2E4D8}"/>
              </a:ext>
            </a:extLst>
          </p:cNvPr>
          <p:cNvSpPr>
            <a:spLocks noGrp="1"/>
          </p:cNvSpPr>
          <p:nvPr>
            <p:ph type="sldNum" sz="quarter" idx="12"/>
          </p:nvPr>
        </p:nvSpPr>
        <p:spPr/>
        <p:txBody>
          <a:bodyPr/>
          <a:lstStyle/>
          <a:p>
            <a:fld id="{3220CDD9-6C91-4870-8207-9553E69262B8}" type="slidenum">
              <a:rPr lang="en-US" smtClean="0"/>
              <a:t>37</a:t>
            </a:fld>
            <a:endParaRPr lang="en-US" dirty="0"/>
          </a:p>
        </p:txBody>
      </p:sp>
    </p:spTree>
    <p:extLst>
      <p:ext uri="{BB962C8B-B14F-4D97-AF65-F5344CB8AC3E}">
        <p14:creationId xmlns:p14="http://schemas.microsoft.com/office/powerpoint/2010/main" val="3758596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17B91-B115-4142-8AB5-6F79C4B94F19}"/>
              </a:ext>
            </a:extLst>
          </p:cNvPr>
          <p:cNvSpPr>
            <a:spLocks noGrp="1"/>
          </p:cNvSpPr>
          <p:nvPr>
            <p:ph type="title"/>
          </p:nvPr>
        </p:nvSpPr>
        <p:spPr>
          <a:xfrm>
            <a:off x="384168" y="8098"/>
            <a:ext cx="10515600" cy="1325563"/>
          </a:xfrm>
        </p:spPr>
        <p:txBody>
          <a:bodyPr>
            <a:normAutofit/>
          </a:bodyPr>
          <a:lstStyle/>
          <a:p>
            <a:r>
              <a:rPr lang="en-US" sz="4000" dirty="0"/>
              <a:t>Research Example: Privacy and PII Extraction (PIIE) Research Framework</a:t>
            </a:r>
            <a:endParaRPr lang="en-US" sz="4000" dirty="0">
              <a:latin typeface="Arial Narrow" panose="020B0606020202030204" pitchFamily="34" charset="0"/>
            </a:endParaRPr>
          </a:p>
        </p:txBody>
      </p:sp>
      <p:sp>
        <p:nvSpPr>
          <p:cNvPr id="4" name="灯片编号占位符 3">
            <a:extLst>
              <a:ext uri="{FF2B5EF4-FFF2-40B4-BE49-F238E27FC236}">
                <a16:creationId xmlns:a16="http://schemas.microsoft.com/office/drawing/2014/main" id="{D4484D10-1911-4716-868E-39CE55EC375E}"/>
              </a:ext>
            </a:extLst>
          </p:cNvPr>
          <p:cNvSpPr>
            <a:spLocks noGrp="1"/>
          </p:cNvSpPr>
          <p:nvPr>
            <p:ph type="sldNum" sz="quarter" idx="12"/>
          </p:nvPr>
        </p:nvSpPr>
        <p:spPr>
          <a:xfrm>
            <a:off x="9213823" y="6484777"/>
            <a:ext cx="2743200" cy="365125"/>
          </a:xfrm>
        </p:spPr>
        <p:txBody>
          <a:bodyPr/>
          <a:lstStyle/>
          <a:p>
            <a:fld id="{3220CDD9-6C91-4870-8207-9553E69262B8}" type="slidenum">
              <a:rPr lang="en-US" smtClean="0"/>
              <a:t>38</a:t>
            </a:fld>
            <a:endParaRPr lang="en-US"/>
          </a:p>
        </p:txBody>
      </p:sp>
      <p:sp>
        <p:nvSpPr>
          <p:cNvPr id="7" name="Rectangle 7">
            <a:extLst>
              <a:ext uri="{FF2B5EF4-FFF2-40B4-BE49-F238E27FC236}">
                <a16:creationId xmlns:a16="http://schemas.microsoft.com/office/drawing/2014/main" id="{88700420-1B8C-4F69-BD3B-A06EEA927FD8}"/>
              </a:ext>
            </a:extLst>
          </p:cNvPr>
          <p:cNvSpPr/>
          <p:nvPr/>
        </p:nvSpPr>
        <p:spPr>
          <a:xfrm>
            <a:off x="1045130" y="5616612"/>
            <a:ext cx="10101740" cy="307777"/>
          </a:xfrm>
          <a:prstGeom prst="rect">
            <a:avLst/>
          </a:prstGeom>
        </p:spPr>
        <p:txBody>
          <a:bodyPr wrap="square">
            <a:spAutoFit/>
          </a:bodyPr>
          <a:lstStyle/>
          <a:p>
            <a:pPr algn="ctr"/>
            <a:r>
              <a:rPr lang="en-US" sz="1400" dirty="0"/>
              <a:t>Proposed social media PIIE framework. </a:t>
            </a:r>
            <a:r>
              <a:rPr lang="en-US" sz="1400" b="1" dirty="0"/>
              <a:t>Note</a:t>
            </a:r>
            <a:r>
              <a:rPr lang="en-US" sz="1400" dirty="0"/>
              <a:t>: key novelty has been highlighted in red. </a:t>
            </a:r>
          </a:p>
        </p:txBody>
      </p:sp>
      <p:pic>
        <p:nvPicPr>
          <p:cNvPr id="8" name="Picture 7">
            <a:extLst>
              <a:ext uri="{FF2B5EF4-FFF2-40B4-BE49-F238E27FC236}">
                <a16:creationId xmlns:a16="http://schemas.microsoft.com/office/drawing/2014/main" id="{FD4BA03E-693E-AA2B-D078-DF946E24CBAB}"/>
              </a:ext>
            </a:extLst>
          </p:cNvPr>
          <p:cNvPicPr>
            <a:picLocks noChangeAspect="1"/>
          </p:cNvPicPr>
          <p:nvPr/>
        </p:nvPicPr>
        <p:blipFill>
          <a:blip r:embed="rId3"/>
          <a:stretch>
            <a:fillRect/>
          </a:stretch>
        </p:blipFill>
        <p:spPr>
          <a:xfrm>
            <a:off x="72401" y="1383725"/>
            <a:ext cx="12072257" cy="4275780"/>
          </a:xfrm>
          <a:prstGeom prst="rect">
            <a:avLst/>
          </a:prstGeom>
        </p:spPr>
      </p:pic>
      <p:sp>
        <p:nvSpPr>
          <p:cNvPr id="3" name="TextBox 2">
            <a:extLst>
              <a:ext uri="{FF2B5EF4-FFF2-40B4-BE49-F238E27FC236}">
                <a16:creationId xmlns:a16="http://schemas.microsoft.com/office/drawing/2014/main" id="{EA904726-5675-E6DB-0EAE-67C3D97EDFDB}"/>
              </a:ext>
            </a:extLst>
          </p:cNvPr>
          <p:cNvSpPr txBox="1"/>
          <p:nvPr/>
        </p:nvSpPr>
        <p:spPr>
          <a:xfrm>
            <a:off x="610850" y="5918664"/>
            <a:ext cx="1099535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Intuition: Capture meaningful syntactic word dependencies using GAT to incorporate contextual information into embedding.</a:t>
            </a:r>
          </a:p>
        </p:txBody>
      </p:sp>
    </p:spTree>
    <p:extLst>
      <p:ext uri="{BB962C8B-B14F-4D97-AF65-F5344CB8AC3E}">
        <p14:creationId xmlns:p14="http://schemas.microsoft.com/office/powerpoint/2010/main" val="1846996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988" y="99994"/>
            <a:ext cx="10515600" cy="1325563"/>
          </a:xfrm>
        </p:spPr>
        <p:txBody>
          <a:bodyPr/>
          <a:lstStyle/>
          <a:p>
            <a:r>
              <a:rPr lang="en-US" sz="4400" dirty="0"/>
              <a:t>Research Example: MCA-</a:t>
            </a:r>
            <a:r>
              <a:rPr lang="en-US" altLang="zh-CN" sz="4400" dirty="0"/>
              <a:t>PIIE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1988" y="1425556"/>
                <a:ext cx="8488469" cy="5432443"/>
              </a:xfrm>
            </p:spPr>
            <p:txBody>
              <a:bodyPr>
                <a:normAutofit/>
              </a:bodyPr>
              <a:lstStyle/>
              <a:p>
                <a:r>
                  <a:rPr lang="en-US" altLang="zh-CN" sz="2400" dirty="0">
                    <a:cs typeface="Arial Narrow" panose="020B0604020202020204" pitchFamily="34" charset="0"/>
                  </a:rPr>
                  <a:t>For both source and target domains, the proposed model follows the same process as follows:</a:t>
                </a:r>
              </a:p>
              <a:p>
                <a:endParaRPr lang="en-US" altLang="zh-CN" sz="2400" b="1" dirty="0"/>
              </a:p>
              <a:p>
                <a:pPr marL="0" indent="0">
                  <a:buNone/>
                </a:pPr>
                <a:r>
                  <a:rPr lang="en-US" altLang="zh-CN" sz="2400" b="1" dirty="0"/>
                  <a:t>1. Input Sentence, Word Embeddings, and Dependency Graph</a:t>
                </a:r>
              </a:p>
              <a:p>
                <a:r>
                  <a:rPr lang="en-US" altLang="zh-CN" sz="2000" dirty="0"/>
                  <a:t>An input sentence </a:t>
                </a:r>
                <a14:m>
                  <m:oMath xmlns:m="http://schemas.openxmlformats.org/officeDocument/2006/math">
                    <m:r>
                      <a:rPr lang="en-US" altLang="zh-CN" sz="2000" i="1">
                        <a:latin typeface="Cambria Math" panose="02040503050406030204" pitchFamily="18" charset="0"/>
                      </a:rPr>
                      <m:t>𝑇</m:t>
                    </m:r>
                  </m:oMath>
                </a14:m>
                <a:r>
                  <a:rPr lang="en-US" altLang="zh-CN" sz="2000" dirty="0"/>
                  <a:t> has </a:t>
                </a:r>
                <a14:m>
                  <m:oMath xmlns:m="http://schemas.openxmlformats.org/officeDocument/2006/math">
                    <m:r>
                      <a:rPr lang="en-US" altLang="zh-CN" sz="2000" b="0" i="1" smtClean="0">
                        <a:latin typeface="Cambria Math" panose="02040503050406030204" pitchFamily="18" charset="0"/>
                      </a:rPr>
                      <m:t>𝑁</m:t>
                    </m:r>
                  </m:oMath>
                </a14:m>
                <a:r>
                  <a:rPr lang="en-US" altLang="zh-CN" sz="2000" dirty="0"/>
                  <a:t> words, </a:t>
                </a:r>
                <a14:m>
                  <m:oMath xmlns:m="http://schemas.openxmlformats.org/officeDocument/2006/math">
                    <m:r>
                      <a:rPr lang="en-US" altLang="zh-CN" sz="2000" b="0" i="1" smtClean="0">
                        <a:latin typeface="Cambria Math" panose="02040503050406030204" pitchFamily="18" charset="0"/>
                      </a:rPr>
                      <m:t>𝑇</m:t>
                    </m:r>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𝑁</m:t>
                            </m:r>
                          </m:sub>
                        </m:sSub>
                      </m:e>
                    </m:d>
                  </m:oMath>
                </a14:m>
                <a:r>
                  <a:rPr lang="en-US" altLang="zh-CN" sz="2000" dirty="0"/>
                  <a:t>, where each word is represented by a word embedding.</a:t>
                </a:r>
                <a:endParaRPr lang="en-US" altLang="zh-CN" sz="2000" b="0" dirty="0"/>
              </a:p>
              <a:p>
                <a:r>
                  <a:rPr lang="en-US" altLang="zh-CN" sz="2000" dirty="0"/>
                  <a:t>The dependency graph captures the syntactic relationships between words and is defined as:</a:t>
                </a:r>
              </a:p>
              <a:p>
                <a:pPr lvl="1"/>
                <a:r>
                  <a:rPr lang="en-US" sz="1800" b="1" dirty="0"/>
                  <a:t>Nodes</a:t>
                </a:r>
                <a:r>
                  <a:rPr lang="en-US" sz="1800" dirty="0"/>
                  <a:t>: words in the sentence</a:t>
                </a:r>
              </a:p>
              <a:p>
                <a:pPr lvl="1"/>
                <a:r>
                  <a:rPr lang="en-US" sz="1800" b="1" dirty="0"/>
                  <a:t>Edges</a:t>
                </a:r>
                <a:r>
                  <a:rPr lang="en-US"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 </m:t>
                        </m:r>
                        <m:r>
                          <a:rPr lang="en-US" altLang="zh-CN" sz="1800" i="1">
                            <a:latin typeface="Cambria Math" panose="02040503050406030204" pitchFamily="18" charset="0"/>
                          </a:rPr>
                          <m:t>𝑒𝑑𝑔𝑒</m:t>
                        </m:r>
                      </m:e>
                      <m:sub>
                        <m:r>
                          <a:rPr lang="en-US" altLang="zh-CN" sz="1800" i="1">
                            <a:latin typeface="Cambria Math" panose="02040503050406030204" pitchFamily="18" charset="0"/>
                          </a:rPr>
                          <m:t>𝑘</m:t>
                        </m:r>
                        <m:r>
                          <a:rPr lang="en-US" altLang="zh-CN" sz="1800" i="1">
                            <a:latin typeface="Cambria Math" panose="02040503050406030204" pitchFamily="18" charset="0"/>
                          </a:rPr>
                          <m:t>,</m:t>
                        </m:r>
                        <m:r>
                          <a:rPr lang="en-US" altLang="zh-CN" sz="1800" i="1">
                            <a:latin typeface="Cambria Math" panose="02040503050406030204" pitchFamily="18" charset="0"/>
                          </a:rPr>
                          <m:t>𝑖</m:t>
                        </m:r>
                      </m:sub>
                    </m:sSub>
                  </m:oMath>
                </a14:m>
                <a:r>
                  <a:rPr lang="en-US" sz="1800" dirty="0"/>
                  <a:t>, the dependency relation between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𝑤</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𝑤</m:t>
                        </m:r>
                      </m:e>
                      <m:sub>
                        <m:r>
                          <a:rPr lang="en-US" sz="1800" i="1" dirty="0">
                            <a:latin typeface="Cambria Math" panose="02040503050406030204" pitchFamily="18" charset="0"/>
                          </a:rPr>
                          <m:t>𝑗</m:t>
                        </m:r>
                      </m:sub>
                    </m:sSub>
                  </m:oMath>
                </a14:m>
                <a:endParaRPr lang="en-US" altLang="zh-CN" sz="2000" dirty="0"/>
              </a:p>
              <a:p>
                <a:r>
                  <a:rPr lang="en-US" altLang="zh-CN" sz="2000" dirty="0"/>
                  <a:t>The word embeddings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𝑒</m:t>
                        </m:r>
                      </m:e>
                      <m:sub>
                        <m:r>
                          <a:rPr lang="en-US" altLang="zh-CN" sz="2000" i="1">
                            <a:latin typeface="Cambria Math" panose="02040503050406030204" pitchFamily="18" charset="0"/>
                          </a:rPr>
                          <m:t>𝑤</m:t>
                        </m:r>
                      </m:sub>
                    </m:sSub>
                    <m:r>
                      <a:rPr lang="en-US" altLang="zh-CN" sz="2000" i="1">
                        <a:latin typeface="Cambria Math" panose="02040503050406030204" pitchFamily="18" charset="0"/>
                      </a:rPr>
                      <m:t> </m:t>
                    </m:r>
                  </m:oMath>
                </a14:m>
                <a:r>
                  <a:rPr lang="en-US" altLang="zh-CN" sz="2000" dirty="0"/>
                  <a:t>are used in two ways. One, they will be combined with the dependency graph to feed PII-GAT; second, they will be combined with character embeddings to feed Transformer.</a:t>
                </a:r>
                <a:endParaRPr lang="en-US" altLang="zh-CN"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1988" y="1425556"/>
                <a:ext cx="8488469" cy="5432443"/>
              </a:xfrm>
              <a:blipFill>
                <a:blip r:embed="rId3"/>
                <a:stretch>
                  <a:fillRect l="-1077" t="-1571" r="-12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39</a:t>
            </a:fld>
            <a:endParaRPr lang="en-US" dirty="0"/>
          </a:p>
        </p:txBody>
      </p:sp>
      <p:sp>
        <p:nvSpPr>
          <p:cNvPr id="8" name="Rectangle 7">
            <a:extLst>
              <a:ext uri="{FF2B5EF4-FFF2-40B4-BE49-F238E27FC236}">
                <a16:creationId xmlns:a16="http://schemas.microsoft.com/office/drawing/2014/main" id="{835F8CDF-5C6C-76E7-F321-120C52E1237A}"/>
              </a:ext>
            </a:extLst>
          </p:cNvPr>
          <p:cNvSpPr/>
          <p:nvPr/>
        </p:nvSpPr>
        <p:spPr>
          <a:xfrm>
            <a:off x="9079526" y="5369258"/>
            <a:ext cx="3033887"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pic>
        <p:nvPicPr>
          <p:cNvPr id="20" name="Picture 19">
            <a:extLst>
              <a:ext uri="{FF2B5EF4-FFF2-40B4-BE49-F238E27FC236}">
                <a16:creationId xmlns:a16="http://schemas.microsoft.com/office/drawing/2014/main" id="{0669A853-9C9E-F8DB-D347-8103C685A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769" y="1119410"/>
            <a:ext cx="3307644" cy="4437332"/>
          </a:xfrm>
          <a:prstGeom prst="rect">
            <a:avLst/>
          </a:prstGeom>
        </p:spPr>
      </p:pic>
    </p:spTree>
    <p:extLst>
      <p:ext uri="{BB962C8B-B14F-4D97-AF65-F5344CB8AC3E}">
        <p14:creationId xmlns:p14="http://schemas.microsoft.com/office/powerpoint/2010/main" val="262418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4</a:t>
            </a:fld>
            <a:endParaRPr lang="en-US"/>
          </a:p>
        </p:txBody>
      </p:sp>
    </p:spTree>
    <p:extLst>
      <p:ext uri="{BB962C8B-B14F-4D97-AF65-F5344CB8AC3E}">
        <p14:creationId xmlns:p14="http://schemas.microsoft.com/office/powerpoint/2010/main" val="4244535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97C20-B460-464D-8687-3567C165782D}"/>
              </a:ext>
            </a:extLst>
          </p:cNvPr>
          <p:cNvSpPr>
            <a:spLocks noGrp="1"/>
          </p:cNvSpPr>
          <p:nvPr>
            <p:ph type="title"/>
          </p:nvPr>
        </p:nvSpPr>
        <p:spPr>
          <a:xfrm>
            <a:off x="347810" y="-29362"/>
            <a:ext cx="11366674" cy="1307464"/>
          </a:xfrm>
        </p:spPr>
        <p:txBody>
          <a:bodyPr/>
          <a:lstStyle/>
          <a:p>
            <a:r>
              <a:rPr lang="en-US" dirty="0"/>
              <a:t>Research Example</a:t>
            </a:r>
            <a:r>
              <a:rPr lang="en-US" sz="4400" dirty="0"/>
              <a:t>:</a:t>
            </a:r>
            <a:r>
              <a:rPr lang="en-US" dirty="0"/>
              <a:t> MCA-PIIE Model – </a:t>
            </a:r>
            <a:r>
              <a:rPr lang="en-US" sz="4400" dirty="0"/>
              <a:t>PII-GAT</a:t>
            </a:r>
            <a:endParaRPr lang="en-US" dirty="0"/>
          </a:p>
        </p:txBody>
      </p:sp>
      <p:sp>
        <p:nvSpPr>
          <p:cNvPr id="10" name="灯片编号占位符 9">
            <a:extLst>
              <a:ext uri="{FF2B5EF4-FFF2-40B4-BE49-F238E27FC236}">
                <a16:creationId xmlns:a16="http://schemas.microsoft.com/office/drawing/2014/main" id="{54E0F8AC-C351-4E7F-B28E-426F1F29B2EC}"/>
              </a:ext>
            </a:extLst>
          </p:cNvPr>
          <p:cNvSpPr>
            <a:spLocks noGrp="1"/>
          </p:cNvSpPr>
          <p:nvPr>
            <p:ph type="sldNum" sz="quarter" idx="12"/>
          </p:nvPr>
        </p:nvSpPr>
        <p:spPr>
          <a:xfrm>
            <a:off x="9229514" y="6502039"/>
            <a:ext cx="2743200" cy="365125"/>
          </a:xfrm>
        </p:spPr>
        <p:txBody>
          <a:bodyPr/>
          <a:lstStyle/>
          <a:p>
            <a:fld id="{3220CDD9-6C91-4870-8207-9553E69262B8}" type="slidenum">
              <a:rPr lang="en-US" smtClean="0"/>
              <a:t>40</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C61259F-37C4-FE4D-D9EB-BDC3CCD588EA}"/>
                  </a:ext>
                </a:extLst>
              </p:cNvPr>
              <p:cNvSpPr txBox="1"/>
              <p:nvPr/>
            </p:nvSpPr>
            <p:spPr>
              <a:xfrm>
                <a:off x="347811" y="1786953"/>
                <a:ext cx="5647756" cy="4937827"/>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PII-GAT learns syntactic patterns from the dependency graph to help extract PII without word embeddings. </a:t>
                </a:r>
              </a:p>
              <a:p>
                <a:pPr marL="800100" lvl="1" indent="-342900">
                  <a:buFont typeface="Arial" panose="020B0604020202020204" pitchFamily="34" charset="0"/>
                  <a:buChar char="•"/>
                </a:pPr>
                <a:r>
                  <a:rPr lang="en-US" altLang="zh-CN" dirty="0"/>
                  <a:t>The graph structure provides more complete syntactic patterns, and the attention mechanism allows focusing on useful syntactic patterns. </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Specifically, each word </a:t>
                </a:r>
                <a14:m>
                  <m:oMath xmlns:m="http://schemas.openxmlformats.org/officeDocument/2006/math">
                    <m:r>
                      <a:rPr lang="en-US" altLang="zh-CN" sz="2000" i="1">
                        <a:latin typeface="Cambria Math" panose="02040503050406030204" pitchFamily="18" charset="0"/>
                      </a:rPr>
                      <m:t>𝑖</m:t>
                    </m:r>
                  </m:oMath>
                </a14:m>
                <a:r>
                  <a:rPr lang="en-US" altLang="zh-CN" sz="2000" dirty="0"/>
                  <a:t> in </a:t>
                </a:r>
                <a14:m>
                  <m:oMath xmlns:m="http://schemas.openxmlformats.org/officeDocument/2006/math">
                    <m:r>
                      <a:rPr lang="en-US" altLang="zh-CN" sz="2000" i="1">
                        <a:latin typeface="Cambria Math" panose="02040503050406030204" pitchFamily="18" charset="0"/>
                      </a:rPr>
                      <m:t>𝑇</m:t>
                    </m:r>
                  </m:oMath>
                </a14:m>
                <a:r>
                  <a:rPr lang="en-US" altLang="zh-CN" sz="2000" dirty="0"/>
                  <a:t> will aggregate the information from its syntactic neighbors (</a:t>
                </a:r>
                <a14:m>
                  <m:oMath xmlns:m="http://schemas.openxmlformats.org/officeDocument/2006/math">
                    <m:r>
                      <a:rPr lang="en-US" altLang="zh-CN" sz="2000" i="1">
                        <a:latin typeface="Cambria Math" panose="02040503050406030204" pitchFamily="18" charset="0"/>
                        <a:ea typeface="Cambria Math" panose="02040503050406030204" pitchFamily="18" charset="0"/>
                      </a:rPr>
                      <m:t>𝑘</m:t>
                    </m:r>
                  </m:oMath>
                </a14:m>
                <a:r>
                  <a:rPr lang="en-US" altLang="zh-CN" sz="2000" dirty="0"/>
                  <a:t>=2 in this study) with a multi-head attention mechanism, leading to a new representation </a:t>
                </a:r>
                <a14:m>
                  <m:oMath xmlns:m="http://schemas.openxmlformats.org/officeDocument/2006/math">
                    <m:r>
                      <a:rPr lang="en-US" altLang="zh-CN" sz="2000" i="1">
                        <a:latin typeface="Cambria Math" panose="02040503050406030204" pitchFamily="18" charset="0"/>
                      </a:rPr>
                      <m:t>𝐺</m:t>
                    </m:r>
                  </m:oMath>
                </a14:m>
                <a:r>
                  <a:rPr lang="en-US" altLang="zh-CN" sz="2000" dirty="0"/>
                  <a:t> of the social media post. </a:t>
                </a:r>
              </a:p>
              <a:p>
                <a:endParaRPr lang="en-US" altLang="zh-CN" sz="2000" i="1" dirty="0"/>
              </a:p>
              <a:p>
                <a:pPr marL="457200" lvl="1" indent="0">
                  <a:buNone/>
                </a:pPr>
                <a14:m>
                  <m:oMathPara xmlns:m="http://schemas.openxmlformats.org/officeDocument/2006/math">
                    <m:oMathParaPr>
                      <m:jc m:val="center"/>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𝑀𝑢𝑙𝑡𝑖𝐴𝑡𝑡</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 </m:t>
                          </m:r>
                          <m:r>
                            <a:rPr lang="en-US" altLang="zh-CN" sz="2000" i="1">
                              <a:latin typeface="Cambria Math" panose="02040503050406030204" pitchFamily="18" charset="0"/>
                            </a:rPr>
                            <m:t>𝑒𝑑𝑔𝑒</m:t>
                          </m:r>
                        </m:e>
                        <m:sub>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m:t>
                      </m:r>
                    </m:oMath>
                  </m:oMathPara>
                </a14:m>
                <a:endParaRPr lang="en-US" altLang="zh-CN" sz="2000" i="1" dirty="0"/>
              </a:p>
              <a:p>
                <a:pPr marL="457200" lvl="1" indent="0">
                  <a:buNone/>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𝐺</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𝑁</m:t>
                          </m:r>
                        </m:sub>
                      </m:sSub>
                      <m:r>
                        <a:rPr lang="en-US" altLang="zh-CN" sz="2000" i="1">
                          <a:latin typeface="Cambria Math" panose="02040503050406030204" pitchFamily="18" charset="0"/>
                        </a:rPr>
                        <m:t>)</m:t>
                      </m:r>
                    </m:oMath>
                  </m:oMathPara>
                </a14:m>
                <a:endParaRPr lang="en-US" altLang="zh-CN" sz="2000" dirty="0"/>
              </a:p>
              <a:p>
                <a:endParaRPr lang="en-US" sz="2000" dirty="0"/>
              </a:p>
            </p:txBody>
          </p:sp>
        </mc:Choice>
        <mc:Fallback xmlns="">
          <p:sp>
            <p:nvSpPr>
              <p:cNvPr id="6" name="TextBox 5">
                <a:extLst>
                  <a:ext uri="{FF2B5EF4-FFF2-40B4-BE49-F238E27FC236}">
                    <a16:creationId xmlns:a16="http://schemas.microsoft.com/office/drawing/2014/main" id="{3C61259F-37C4-FE4D-D9EB-BDC3CCD588EA}"/>
                  </a:ext>
                </a:extLst>
              </p:cNvPr>
              <p:cNvSpPr txBox="1">
                <a:spLocks noRot="1" noChangeAspect="1" noMove="1" noResize="1" noEditPoints="1" noAdjustHandles="1" noChangeArrowheads="1" noChangeShapeType="1" noTextEdit="1"/>
              </p:cNvSpPr>
              <p:nvPr/>
            </p:nvSpPr>
            <p:spPr>
              <a:xfrm>
                <a:off x="347811" y="1786953"/>
                <a:ext cx="5647756" cy="4937827"/>
              </a:xfrm>
              <a:prstGeom prst="rect">
                <a:avLst/>
              </a:prstGeom>
              <a:blipFill>
                <a:blip r:embed="rId3"/>
                <a:stretch>
                  <a:fillRect l="-971" t="-617" r="-647"/>
                </a:stretch>
              </a:blipFill>
            </p:spPr>
            <p:txBody>
              <a:bodyPr/>
              <a:lstStyle/>
              <a:p>
                <a:r>
                  <a:rPr lang="en-US">
                    <a:noFill/>
                  </a:rPr>
                  <a:t> </a:t>
                </a:r>
              </a:p>
            </p:txBody>
          </p:sp>
        </mc:Fallback>
      </mc:AlternateContent>
      <p:sp>
        <p:nvSpPr>
          <p:cNvPr id="7" name="Rectangle 7">
            <a:extLst>
              <a:ext uri="{FF2B5EF4-FFF2-40B4-BE49-F238E27FC236}">
                <a16:creationId xmlns:a16="http://schemas.microsoft.com/office/drawing/2014/main" id="{897E08F5-8905-DBE2-955B-BC3DC7CE0FD0}"/>
              </a:ext>
            </a:extLst>
          </p:cNvPr>
          <p:cNvSpPr/>
          <p:nvPr/>
        </p:nvSpPr>
        <p:spPr>
          <a:xfrm>
            <a:off x="6031147" y="5043565"/>
            <a:ext cx="6125272" cy="830997"/>
          </a:xfrm>
          <a:prstGeom prst="rect">
            <a:avLst/>
          </a:prstGeom>
        </p:spPr>
        <p:txBody>
          <a:bodyPr wrap="square">
            <a:spAutoFit/>
          </a:bodyPr>
          <a:lstStyle/>
          <a:p>
            <a:r>
              <a:rPr lang="en-US" sz="1600" dirty="0"/>
              <a:t>Proposed MCA-PIIE </a:t>
            </a:r>
            <a:r>
              <a:rPr lang="en-US" altLang="zh-CN" sz="1600" dirty="0"/>
              <a:t>model with illustration of PII-GAT. </a:t>
            </a:r>
            <a:r>
              <a:rPr lang="en-US" altLang="zh-CN" sz="1600" b="1" dirty="0"/>
              <a:t>Note: </a:t>
            </a:r>
            <a:r>
              <a:rPr lang="en-US" altLang="zh-CN" sz="1600" dirty="0"/>
              <a:t>yellow box is the dependency graph, and the width of a line indicates its attention score.</a:t>
            </a:r>
            <a:endParaRPr lang="en-US" sz="1600" dirty="0"/>
          </a:p>
        </p:txBody>
      </p:sp>
      <p:sp>
        <p:nvSpPr>
          <p:cNvPr id="8" name="TextBox 7">
            <a:extLst>
              <a:ext uri="{FF2B5EF4-FFF2-40B4-BE49-F238E27FC236}">
                <a16:creationId xmlns:a16="http://schemas.microsoft.com/office/drawing/2014/main" id="{C9EA66AE-31DA-2B27-1628-55EB1C7996E8}"/>
              </a:ext>
            </a:extLst>
          </p:cNvPr>
          <p:cNvSpPr txBox="1"/>
          <p:nvPr/>
        </p:nvSpPr>
        <p:spPr>
          <a:xfrm>
            <a:off x="347810" y="1151676"/>
            <a:ext cx="6096000" cy="461665"/>
          </a:xfrm>
          <a:prstGeom prst="rect">
            <a:avLst/>
          </a:prstGeom>
          <a:noFill/>
        </p:spPr>
        <p:txBody>
          <a:bodyPr wrap="square">
            <a:spAutoFit/>
          </a:bodyPr>
          <a:lstStyle/>
          <a:p>
            <a:r>
              <a:rPr lang="en-US" altLang="zh-CN" sz="2400" b="1" dirty="0"/>
              <a:t>2. Graph Attention: PII-GAT</a:t>
            </a:r>
          </a:p>
        </p:txBody>
      </p:sp>
      <p:pic>
        <p:nvPicPr>
          <p:cNvPr id="16" name="Picture 15">
            <a:extLst>
              <a:ext uri="{FF2B5EF4-FFF2-40B4-BE49-F238E27FC236}">
                <a16:creationId xmlns:a16="http://schemas.microsoft.com/office/drawing/2014/main" id="{56CE2E2C-CBC3-94C2-F1DD-45BE937E6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995" y="1613341"/>
            <a:ext cx="6547005" cy="3702020"/>
          </a:xfrm>
          <a:prstGeom prst="rect">
            <a:avLst/>
          </a:prstGeom>
        </p:spPr>
      </p:pic>
    </p:spTree>
    <p:extLst>
      <p:ext uri="{BB962C8B-B14F-4D97-AF65-F5344CB8AC3E}">
        <p14:creationId xmlns:p14="http://schemas.microsoft.com/office/powerpoint/2010/main" val="3053346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95" y="-136481"/>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0096" y="937337"/>
                <a:ext cx="8647749" cy="5668918"/>
              </a:xfrm>
            </p:spPr>
            <p:txBody>
              <a:bodyPr>
                <a:normAutofit lnSpcReduction="10000"/>
              </a:bodyPr>
              <a:lstStyle/>
              <a:p>
                <a:pPr marL="0" indent="0">
                  <a:buNone/>
                </a:pPr>
                <a:r>
                  <a:rPr lang="en-US" altLang="zh-CN" sz="2400" b="1" dirty="0"/>
                  <a:t>3. Character Embeddings and Character Bi-LSTM</a:t>
                </a:r>
              </a:p>
              <a:p>
                <a:r>
                  <a:rPr lang="en-US" altLang="zh-CN" sz="2200" dirty="0"/>
                  <a:t>Each character of each word is represented by a character embedding and feeds into character Bi-LSTM to generate contextual character-based representations.</a:t>
                </a:r>
              </a:p>
              <a:p>
                <a:pPr lvl="1"/>
                <a:r>
                  <a:rPr lang="en-US" altLang="zh-CN" sz="1900" dirty="0"/>
                  <a:t>Character-based representations promote sensitivity to the spelling of words and enable capturing words’ morphological features to help IE.</a:t>
                </a:r>
              </a:p>
              <a:p>
                <a:pPr lvl="1"/>
                <a:r>
                  <a:rPr lang="en-US" altLang="zh-CN" sz="1800" dirty="0"/>
                  <a:t>We follow the literature to use Bi-LSTM to capture the context information before and after a certain word and generate character-based representations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𝑐</m:t>
                        </m:r>
                      </m:sub>
                    </m:sSub>
                  </m:oMath>
                </a14:m>
                <a:r>
                  <a:rPr lang="en-US" altLang="zh-CN" sz="1800" dirty="0"/>
                  <a:t>.</a:t>
                </a:r>
                <a:endParaRPr lang="en-US" altLang="zh-CN" sz="1800" b="1" dirty="0"/>
              </a:p>
              <a:p>
                <a:endParaRPr lang="en-US" altLang="zh-CN" sz="2200" b="1" dirty="0"/>
              </a:p>
              <a:p>
                <a:pPr marL="0" indent="0">
                  <a:buNone/>
                </a:pPr>
                <a:r>
                  <a:rPr lang="en-US" altLang="zh-CN" sz="2400" b="1" dirty="0"/>
                  <a:t>4. Self Attention: Transformer</a:t>
                </a:r>
                <a:endParaRPr lang="en-US" altLang="zh-CN" sz="2400" dirty="0"/>
              </a:p>
              <a:p>
                <a:r>
                  <a:rPr lang="en-US" altLang="zh-CN" sz="2200" dirty="0"/>
                  <a:t>The word-level embeddings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𝑒</m:t>
                        </m:r>
                      </m:e>
                      <m:sub>
                        <m:r>
                          <a:rPr lang="en-US" altLang="zh-CN" sz="2200" b="0" i="1" smtClean="0">
                            <a:latin typeface="Cambria Math" panose="02040503050406030204" pitchFamily="18" charset="0"/>
                          </a:rPr>
                          <m:t>𝑤</m:t>
                        </m:r>
                      </m:sub>
                    </m:sSub>
                    <m:r>
                      <a:rPr lang="en-US" altLang="zh-CN" sz="2200" i="1" smtClean="0">
                        <a:latin typeface="Cambria Math" panose="02040503050406030204" pitchFamily="18" charset="0"/>
                      </a:rPr>
                      <m:t> </m:t>
                    </m:r>
                  </m:oMath>
                </a14:m>
                <a:r>
                  <a:rPr lang="en-US" altLang="zh-CN" sz="2200" dirty="0"/>
                  <a:t>are concatenated with the character-level representation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𝑒</m:t>
                        </m:r>
                      </m:e>
                      <m:sub>
                        <m:r>
                          <a:rPr lang="en-US" altLang="zh-CN" sz="2200" i="1">
                            <a:latin typeface="Cambria Math" panose="02040503050406030204" pitchFamily="18" charset="0"/>
                          </a:rPr>
                          <m:t>𝑐</m:t>
                        </m:r>
                      </m:sub>
                    </m:sSub>
                  </m:oMath>
                </a14:m>
                <a:r>
                  <a:rPr lang="en-US" altLang="zh-CN" sz="2200" dirty="0"/>
                  <a:t> as the input representation </a:t>
                </a:r>
                <a14:m>
                  <m:oMath xmlns:m="http://schemas.openxmlformats.org/officeDocument/2006/math">
                    <m:r>
                      <a:rPr lang="en-US" altLang="zh-CN" sz="2200" i="1">
                        <a:latin typeface="Cambria Math" panose="02040503050406030204" pitchFamily="18" charset="0"/>
                      </a:rPr>
                      <m:t>𝐸</m:t>
                    </m:r>
                  </m:oMath>
                </a14:m>
                <a:r>
                  <a:rPr lang="en-US" altLang="zh-CN" sz="2200" dirty="0"/>
                  <a:t>, which will be used as the input of the self attention layer (i.e., Transformer).</a:t>
                </a:r>
                <a:endParaRPr lang="en-US" altLang="zh-CN" sz="2200" i="1" dirty="0"/>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𝑆</m:t>
                      </m:r>
                      <m:r>
                        <a:rPr lang="en-US" altLang="zh-CN" sz="1800" i="1">
                          <a:latin typeface="Cambria Math" panose="02040503050406030204" pitchFamily="18" charset="0"/>
                        </a:rPr>
                        <m:t>=</m:t>
                      </m:r>
                      <m:r>
                        <a:rPr lang="en-US" altLang="zh-CN" sz="1800" i="1">
                          <a:latin typeface="Cambria Math" panose="02040503050406030204" pitchFamily="18" charset="0"/>
                        </a:rPr>
                        <m:t>𝑠𝑜𝑓𝑡𝑚𝑎𝑥</m:t>
                      </m:r>
                      <m:d>
                        <m:dPr>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𝑄</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𝐾</m:t>
                                  </m:r>
                                </m:e>
                                <m:sup>
                                  <m:r>
                                    <a:rPr lang="en-US" altLang="zh-CN" sz="1800" i="1">
                                      <a:latin typeface="Cambria Math" panose="02040503050406030204" pitchFamily="18" charset="0"/>
                                    </a:rPr>
                                    <m:t>𝑇</m:t>
                                  </m:r>
                                </m:sup>
                              </m:sSup>
                            </m:num>
                            <m:den>
                              <m:rad>
                                <m:radPr>
                                  <m:degHide m:val="on"/>
                                  <m:ctrlPr>
                                    <a:rPr lang="en-US" altLang="zh-CN" sz="1800" i="1">
                                      <a:latin typeface="Cambria Math" panose="02040503050406030204" pitchFamily="18" charset="0"/>
                                    </a:rPr>
                                  </m:ctrlPr>
                                </m:radPr>
                                <m:deg/>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𝐾</m:t>
                                      </m:r>
                                    </m:sub>
                                  </m:sSub>
                                </m:e>
                              </m:rad>
                            </m:den>
                          </m:f>
                        </m:e>
                      </m:d>
                      <m:r>
                        <a:rPr lang="en-US" altLang="zh-CN" sz="1800" i="1">
                          <a:latin typeface="Cambria Math" panose="02040503050406030204" pitchFamily="18" charset="0"/>
                        </a:rPr>
                        <m:t>𝐸</m:t>
                      </m:r>
                      <m:r>
                        <a:rPr lang="en-US" altLang="zh-CN" sz="1800" i="1">
                          <a:latin typeface="Cambria Math" panose="02040503050406030204" pitchFamily="18" charset="0"/>
                        </a:rPr>
                        <m:t> </m:t>
                      </m:r>
                    </m:oMath>
                  </m:oMathPara>
                </a14:m>
                <a:endParaRPr lang="en-US" altLang="zh-CN" sz="1800" b="1" dirty="0"/>
              </a:p>
              <a:p>
                <a:pPr lvl="1"/>
                <a:r>
                  <a:rPr lang="en-US" altLang="zh-CN" sz="1900" dirty="0"/>
                  <a:t>where </a:t>
                </a:r>
                <a14:m>
                  <m:oMath xmlns:m="http://schemas.openxmlformats.org/officeDocument/2006/math">
                    <m:r>
                      <a:rPr lang="en-US" altLang="zh-CN" sz="1900" i="1">
                        <a:latin typeface="Cambria Math" panose="02040503050406030204" pitchFamily="18" charset="0"/>
                      </a:rPr>
                      <m:t>𝑄</m:t>
                    </m:r>
                  </m:oMath>
                </a14:m>
                <a:r>
                  <a:rPr lang="en-US" altLang="zh-CN" sz="1900" dirty="0"/>
                  <a:t> and </a:t>
                </a:r>
                <a14:m>
                  <m:oMath xmlns:m="http://schemas.openxmlformats.org/officeDocument/2006/math">
                    <m:r>
                      <a:rPr lang="en-US" altLang="zh-CN" sz="1900" i="1">
                        <a:latin typeface="Cambria Math" panose="02040503050406030204" pitchFamily="18" charset="0"/>
                      </a:rPr>
                      <m:t>𝐾</m:t>
                    </m:r>
                  </m:oMath>
                </a14:m>
                <a:r>
                  <a:rPr lang="en-US" altLang="zh-CN" sz="1900" dirty="0"/>
                  <a:t> are </a:t>
                </a:r>
                <a14:m>
                  <m:oMath xmlns:m="http://schemas.openxmlformats.org/officeDocument/2006/math">
                    <m:r>
                      <a:rPr lang="en-US" altLang="zh-CN" sz="1900" i="1">
                        <a:latin typeface="Cambria Math" panose="02040503050406030204" pitchFamily="18" charset="0"/>
                      </a:rPr>
                      <m:t>𝐸</m:t>
                    </m:r>
                  </m:oMath>
                </a14:m>
                <a:r>
                  <a:rPr lang="en-US" altLang="zh-CN" sz="1900" dirty="0"/>
                  <a:t> multiplied by a random matrix, and </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𝑑</m:t>
                        </m:r>
                      </m:e>
                      <m:sub>
                        <m:r>
                          <a:rPr lang="en-US" altLang="zh-CN" sz="1900" i="1">
                            <a:latin typeface="Cambria Math" panose="02040503050406030204" pitchFamily="18" charset="0"/>
                          </a:rPr>
                          <m:t>𝐾</m:t>
                        </m:r>
                      </m:sub>
                    </m:sSub>
                  </m:oMath>
                </a14:m>
                <a:r>
                  <a:rPr lang="en-US" altLang="zh-CN" sz="1900" dirty="0"/>
                  <a:t> is the dimension of </a:t>
                </a:r>
                <a14:m>
                  <m:oMath xmlns:m="http://schemas.openxmlformats.org/officeDocument/2006/math">
                    <m:r>
                      <a:rPr lang="en-US" altLang="zh-CN" sz="1900" b="0" i="1" smtClean="0">
                        <a:latin typeface="Cambria Math" panose="02040503050406030204" pitchFamily="18" charset="0"/>
                      </a:rPr>
                      <m:t>𝐾</m:t>
                    </m:r>
                  </m:oMath>
                </a14:m>
                <a:r>
                  <a:rPr lang="en-US" altLang="zh-CN" sz="1900" dirty="0"/>
                  <a:t>; such self attention mechanism allows extracting deeper semantic patterns </a:t>
                </a:r>
                <a14:m>
                  <m:oMath xmlns:m="http://schemas.openxmlformats.org/officeDocument/2006/math">
                    <m:r>
                      <a:rPr lang="en-US" altLang="zh-CN" sz="1900" b="0" i="1" smtClean="0">
                        <a:latin typeface="Cambria Math" panose="02040503050406030204" pitchFamily="18" charset="0"/>
                      </a:rPr>
                      <m:t>𝑆</m:t>
                    </m:r>
                    <m:r>
                      <a:rPr lang="en-US" altLang="zh-CN" sz="1900" i="1">
                        <a:latin typeface="Cambria Math" panose="02040503050406030204" pitchFamily="18" charset="0"/>
                      </a:rPr>
                      <m:t> </m:t>
                    </m:r>
                  </m:oMath>
                </a14:m>
                <a:r>
                  <a:rPr lang="en-US" altLang="zh-CN" sz="1900" dirty="0"/>
                  <a:t>of </a:t>
                </a:r>
                <a14:m>
                  <m:oMath xmlns:m="http://schemas.openxmlformats.org/officeDocument/2006/math">
                    <m:r>
                      <a:rPr lang="en-US" altLang="zh-CN" sz="1900" i="1">
                        <a:latin typeface="Cambria Math" panose="02040503050406030204" pitchFamily="18" charset="0"/>
                      </a:rPr>
                      <m:t>𝐸</m:t>
                    </m:r>
                  </m:oMath>
                </a14:m>
                <a:r>
                  <a:rPr lang="en-US" altLang="zh-CN" sz="19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0096" y="937337"/>
                <a:ext cx="8647749" cy="5668918"/>
              </a:xfrm>
              <a:blipFill>
                <a:blip r:embed="rId3"/>
                <a:stretch>
                  <a:fillRect l="-1057" t="-2043" r="-10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41</a:t>
            </a:fld>
            <a:endParaRPr lang="en-US" dirty="0"/>
          </a:p>
        </p:txBody>
      </p:sp>
      <p:pic>
        <p:nvPicPr>
          <p:cNvPr id="7" name="Picture 6">
            <a:extLst>
              <a:ext uri="{FF2B5EF4-FFF2-40B4-BE49-F238E27FC236}">
                <a16:creationId xmlns:a16="http://schemas.microsoft.com/office/drawing/2014/main" id="{542EA6CB-8B19-792E-E29A-EF7885BC9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3391" y="1314818"/>
            <a:ext cx="3058609" cy="4103242"/>
          </a:xfrm>
          <a:prstGeom prst="rect">
            <a:avLst/>
          </a:prstGeom>
        </p:spPr>
      </p:pic>
      <p:sp>
        <p:nvSpPr>
          <p:cNvPr id="8" name="Rectangle 7">
            <a:extLst>
              <a:ext uri="{FF2B5EF4-FFF2-40B4-BE49-F238E27FC236}">
                <a16:creationId xmlns:a16="http://schemas.microsoft.com/office/drawing/2014/main" id="{B3334CE4-84DD-E42B-0A57-8C3976AB8CEB}"/>
              </a:ext>
            </a:extLst>
          </p:cNvPr>
          <p:cNvSpPr/>
          <p:nvPr/>
        </p:nvSpPr>
        <p:spPr>
          <a:xfrm>
            <a:off x="9277845" y="5181999"/>
            <a:ext cx="2884201"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3083294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123" y="-177222"/>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0672" y="854074"/>
                <a:ext cx="8914251" cy="6003925"/>
              </a:xfrm>
            </p:spPr>
            <p:txBody>
              <a:bodyPr>
                <a:normAutofit fontScale="92500" lnSpcReduction="20000"/>
              </a:bodyPr>
              <a:lstStyle/>
              <a:p>
                <a:pPr marL="0" indent="0">
                  <a:spcAft>
                    <a:spcPts val="300"/>
                  </a:spcAft>
                  <a:buNone/>
                </a:pPr>
                <a:r>
                  <a:rPr lang="en-US" altLang="zh-CN" sz="2600" b="1" dirty="0"/>
                  <a:t>5. Highway Networks</a:t>
                </a:r>
                <a:endParaRPr lang="en-US" altLang="zh-CN" sz="2600" dirty="0"/>
              </a:p>
              <a:p>
                <a:pPr>
                  <a:spcAft>
                    <a:spcPts val="500"/>
                  </a:spcAft>
                </a:pPr>
                <a:r>
                  <a:rPr lang="en-US" altLang="zh-CN" sz="2200" dirty="0"/>
                  <a:t>Highway networks are incorporated to aggregate and control the information flow from self-attention and graph-attention layers. </a:t>
                </a:r>
              </a:p>
              <a:p>
                <a:pPr lvl="1">
                  <a:spcAft>
                    <a:spcPts val="500"/>
                  </a:spcAft>
                </a:pPr>
                <a:r>
                  <a:rPr lang="en-US" altLang="zh-CN" sz="1900" dirty="0">
                    <a:cs typeface="Arial Narrow" panose="020B0604020202020204" pitchFamily="34" charset="0"/>
                  </a:rPr>
                  <a:t>Highway network defines a transform gate </a:t>
                </a:r>
                <a14:m>
                  <m:oMath xmlns:m="http://schemas.openxmlformats.org/officeDocument/2006/math">
                    <m:r>
                      <a:rPr lang="en-US" altLang="zh-CN" sz="1900" b="0" i="1" smtClean="0">
                        <a:latin typeface="Cambria Math" panose="02040503050406030204" pitchFamily="18" charset="0"/>
                        <a:cs typeface="Arial Narrow" panose="020B0604020202020204" pitchFamily="34" charset="0"/>
                      </a:rPr>
                      <m:t>𝑇</m:t>
                    </m:r>
                    <m:r>
                      <a:rPr lang="en-US" altLang="zh-CN" sz="1900" b="0" i="1" smtClean="0">
                        <a:latin typeface="Cambria Math" panose="02040503050406030204" pitchFamily="18" charset="0"/>
                        <a:cs typeface="Arial Narrow" panose="020B0604020202020204" pitchFamily="34" charset="0"/>
                      </a:rPr>
                      <m:t> </m:t>
                    </m:r>
                  </m:oMath>
                </a14:m>
                <a:r>
                  <a:rPr lang="en-US" altLang="zh-CN" sz="1900" dirty="0">
                    <a:cs typeface="Arial Narrow" panose="020B0604020202020204" pitchFamily="34" charset="0"/>
                  </a:rPr>
                  <a:t>to determine how much the output is produced by transforming the input, and thus, it is more powerful than a plain concatenation layer.</a:t>
                </a:r>
                <a:endParaRPr lang="en-US" altLang="zh-CN" sz="1900" b="0" i="1" dirty="0">
                  <a:cs typeface="Arial Narrow" panose="020B0604020202020204" pitchFamily="34" charset="0"/>
                </a:endParaRPr>
              </a:p>
              <a:p>
                <a:pPr marL="457200" lvl="1" indent="0" algn="ctr">
                  <a:spcAft>
                    <a:spcPts val="500"/>
                  </a:spcAft>
                  <a:buNone/>
                </a:pPr>
                <a14:m>
                  <m:oMath xmlns:m="http://schemas.openxmlformats.org/officeDocument/2006/math">
                    <m:r>
                      <a:rPr lang="en-US" altLang="zh-CN" sz="1900" b="0" i="1" smtClean="0">
                        <a:latin typeface="Cambria Math" panose="02040503050406030204" pitchFamily="18" charset="0"/>
                        <a:cs typeface="Arial Narrow" panose="020B0604020202020204" pitchFamily="34" charset="0"/>
                      </a:rPr>
                      <m:t>𝑇</m:t>
                    </m:r>
                    <m:r>
                      <a:rPr lang="en-US" altLang="zh-CN" sz="1900" b="0" i="1" smtClean="0">
                        <a:latin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rPr>
                      <m:t>𝜎</m:t>
                    </m:r>
                    <m:r>
                      <a:rPr lang="en-US" altLang="zh-CN" sz="1900" i="1">
                        <a:latin typeface="Cambria Math" panose="02040503050406030204" pitchFamily="18" charset="0"/>
                        <a:ea typeface="Cambria Math" panose="02040503050406030204" pitchFamily="18" charset="0"/>
                      </a:rPr>
                      <m:t>(</m:t>
                    </m:r>
                    <m:sSubSup>
                      <m:sSubSupPr>
                        <m:ctrlPr>
                          <a:rPr lang="en-US" altLang="zh-CN" sz="1900" i="1">
                            <a:latin typeface="Cambria Math" panose="02040503050406030204" pitchFamily="18" charset="0"/>
                            <a:ea typeface="Cambria Math" panose="02040503050406030204" pitchFamily="18" charset="0"/>
                          </a:rPr>
                        </m:ctrlPr>
                      </m:sSubSupPr>
                      <m:e>
                        <m:r>
                          <a:rPr lang="en-US" altLang="zh-CN" sz="1900" i="1">
                            <a:latin typeface="Cambria Math" panose="02040503050406030204" pitchFamily="18" charset="0"/>
                            <a:ea typeface="Cambria Math" panose="02040503050406030204" pitchFamily="18" charset="0"/>
                          </a:rPr>
                          <m:t>𝑊</m:t>
                        </m:r>
                      </m:e>
                      <m:sub>
                        <m:r>
                          <a:rPr lang="en-US" altLang="zh-CN" sz="1900" i="1">
                            <a:latin typeface="Cambria Math" panose="02040503050406030204" pitchFamily="18" charset="0"/>
                            <a:ea typeface="Cambria Math" panose="02040503050406030204" pitchFamily="18" charset="0"/>
                          </a:rPr>
                          <m:t>𝑇</m:t>
                        </m:r>
                      </m:sub>
                      <m:sup>
                        <m:r>
                          <a:rPr lang="en-US" altLang="zh-CN" sz="1900" i="1">
                            <a:latin typeface="Cambria Math" panose="02040503050406030204" pitchFamily="18" charset="0"/>
                            <a:ea typeface="Cambria Math" panose="02040503050406030204" pitchFamily="18" charset="0"/>
                          </a:rPr>
                          <m:t>𝑇</m:t>
                        </m:r>
                      </m:sup>
                    </m:sSubSup>
                    <m:r>
                      <a:rPr lang="en-US" altLang="zh-CN" sz="1900" i="1">
                        <a:latin typeface="Cambria Math" panose="02040503050406030204" pitchFamily="18" charset="0"/>
                        <a:ea typeface="Cambria Math" panose="02040503050406030204" pitchFamily="18" charset="0"/>
                      </a:rPr>
                      <m:t>𝑥</m:t>
                    </m:r>
                    <m:r>
                      <a:rPr lang="en-US" altLang="zh-CN" sz="1900" i="1">
                        <a:latin typeface="Cambria Math" panose="02040503050406030204" pitchFamily="18" charset="0"/>
                        <a:ea typeface="Cambria Math" panose="02040503050406030204" pitchFamily="18" charset="0"/>
                      </a:rPr>
                      <m:t>+</m:t>
                    </m:r>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𝑏</m:t>
                        </m:r>
                      </m:e>
                      <m:sub>
                        <m:r>
                          <a:rPr lang="en-US" altLang="zh-CN" sz="1900" i="1">
                            <a:latin typeface="Cambria Math" panose="02040503050406030204" pitchFamily="18" charset="0"/>
                            <a:ea typeface="Cambria Math" panose="02040503050406030204" pitchFamily="18" charset="0"/>
                          </a:rPr>
                          <m:t>𝑇</m:t>
                        </m:r>
                      </m:sub>
                    </m:sSub>
                    <m:r>
                      <a:rPr lang="en-US" altLang="zh-CN" sz="1900" i="1">
                        <a:latin typeface="Cambria Math" panose="02040503050406030204" pitchFamily="18" charset="0"/>
                        <a:ea typeface="Cambria Math" panose="02040503050406030204" pitchFamily="18" charset="0"/>
                      </a:rPr>
                      <m:t>)</m:t>
                    </m:r>
                  </m:oMath>
                </a14:m>
                <a:r>
                  <a:rPr lang="en-US" altLang="zh-CN" sz="1900" dirty="0">
                    <a:cs typeface="Arial Narrow" panose="020B0604020202020204" pitchFamily="34" charset="0"/>
                  </a:rPr>
                  <a:t>,   </a:t>
                </a:r>
                <a14:m>
                  <m:oMath xmlns:m="http://schemas.openxmlformats.org/officeDocument/2006/math">
                    <m:r>
                      <a:rPr lang="en-US" altLang="zh-CN" sz="1900" i="1">
                        <a:latin typeface="Cambria Math" panose="02040503050406030204" pitchFamily="18" charset="0"/>
                        <a:cs typeface="Arial Narrow" panose="020B0604020202020204" pitchFamily="34" charset="0"/>
                      </a:rPr>
                      <m:t>𝐻𝑖𝑔h𝑤𝑎𝑦</m:t>
                    </m:r>
                    <m:d>
                      <m:dPr>
                        <m:ctrlPr>
                          <a:rPr lang="en-US" altLang="zh-CN" sz="1900" i="1">
                            <a:latin typeface="Cambria Math" panose="02040503050406030204" pitchFamily="18" charset="0"/>
                            <a:cs typeface="Arial Narrow" panose="020B0604020202020204" pitchFamily="34" charset="0"/>
                          </a:rPr>
                        </m:ctrlPr>
                      </m:dPr>
                      <m:e>
                        <m:r>
                          <a:rPr lang="en-US" altLang="zh-CN" sz="1900" i="1">
                            <a:latin typeface="Cambria Math" panose="02040503050406030204" pitchFamily="18" charset="0"/>
                            <a:cs typeface="Arial Narrow" panose="020B0604020202020204" pitchFamily="34" charset="0"/>
                          </a:rPr>
                          <m:t>𝑥</m:t>
                        </m:r>
                      </m:e>
                    </m:d>
                    <m:r>
                      <a:rPr lang="en-US" altLang="zh-CN" sz="1900" i="1">
                        <a:latin typeface="Cambria Math" panose="02040503050406030204" pitchFamily="18" charset="0"/>
                        <a:cs typeface="Arial Narrow" panose="020B0604020202020204" pitchFamily="34" charset="0"/>
                      </a:rPr>
                      <m:t>=</m:t>
                    </m:r>
                    <m:r>
                      <a:rPr lang="en-US" altLang="zh-CN" sz="1900" b="0" i="1" smtClean="0">
                        <a:latin typeface="Cambria Math" panose="02040503050406030204" pitchFamily="18" charset="0"/>
                        <a:cs typeface="Arial Narrow" panose="020B0604020202020204" pitchFamily="34" charset="0"/>
                      </a:rPr>
                      <m:t>𝑇</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𝐹𝐹𝑁</m:t>
                    </m:r>
                    <m:d>
                      <m:dPr>
                        <m:ctrlPr>
                          <a:rPr lang="en-US" altLang="zh-CN" sz="1900" i="1">
                            <a:latin typeface="Cambria Math" panose="02040503050406030204" pitchFamily="18" charset="0"/>
                            <a:ea typeface="Cambria Math" panose="02040503050406030204" pitchFamily="18" charset="0"/>
                            <a:cs typeface="Arial Narrow" panose="020B0604020202020204" pitchFamily="34" charset="0"/>
                          </a:rPr>
                        </m:ctrlPr>
                      </m:dPr>
                      <m:e>
                        <m:r>
                          <a:rPr lang="en-US" altLang="zh-CN" sz="1900" i="1">
                            <a:latin typeface="Cambria Math" panose="02040503050406030204" pitchFamily="18" charset="0"/>
                            <a:ea typeface="Cambria Math" panose="02040503050406030204" pitchFamily="18" charset="0"/>
                            <a:cs typeface="Arial Narrow" panose="020B0604020202020204" pitchFamily="34" charset="0"/>
                          </a:rPr>
                          <m:t>𝑥</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sSub>
                          <m:sSubPr>
                            <m:ctrlPr>
                              <a:rPr lang="en-US" altLang="zh-CN" sz="1900" i="1">
                                <a:latin typeface="Cambria Math" panose="02040503050406030204" pitchFamily="18" charset="0"/>
                                <a:cs typeface="Arial Narrow" panose="020B0604020202020204" pitchFamily="34" charset="0"/>
                              </a:rPr>
                            </m:ctrlPr>
                          </m:sSubPr>
                          <m:e>
                            <m:r>
                              <a:rPr lang="en-US" altLang="zh-CN" sz="1900" i="1">
                                <a:latin typeface="Cambria Math" panose="02040503050406030204" pitchFamily="18" charset="0"/>
                                <a:cs typeface="Arial Narrow" panose="020B0604020202020204" pitchFamily="34" charset="0"/>
                              </a:rPr>
                              <m:t>𝑊</m:t>
                            </m:r>
                          </m:e>
                          <m:sub>
                            <m:r>
                              <a:rPr lang="en-US" altLang="zh-CN" sz="1900" i="1">
                                <a:latin typeface="Cambria Math" panose="02040503050406030204" pitchFamily="18" charset="0"/>
                                <a:cs typeface="Arial Narrow" panose="020B0604020202020204" pitchFamily="34" charset="0"/>
                              </a:rPr>
                              <m:t>𝐻</m:t>
                            </m:r>
                          </m:sub>
                        </m:sSub>
                      </m:e>
                    </m:d>
                    <m:r>
                      <a:rPr lang="en-US" altLang="zh-CN" sz="1900" i="1">
                        <a:latin typeface="Cambria Math" panose="02040503050406030204" pitchFamily="18" charset="0"/>
                        <a:ea typeface="Cambria Math" panose="02040503050406030204" pitchFamily="18" charset="0"/>
                        <a:cs typeface="Arial Narrow" panose="020B0604020202020204" pitchFamily="34" charset="0"/>
                      </a:rPr>
                      <m:t>+(1−</m:t>
                    </m:r>
                    <m:r>
                      <a:rPr lang="en-US" altLang="zh-CN" sz="1900" b="0" i="1" smtClean="0">
                        <a:latin typeface="Cambria Math" panose="02040503050406030204" pitchFamily="18" charset="0"/>
                        <a:ea typeface="Cambria Math" panose="02040503050406030204" pitchFamily="18" charset="0"/>
                        <a:cs typeface="Arial Narrow" panose="020B0604020202020204" pitchFamily="34" charset="0"/>
                      </a:rPr>
                      <m:t>𝑇</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𝑥</m:t>
                    </m:r>
                  </m:oMath>
                </a14:m>
                <a:endParaRPr lang="en-US" altLang="zh-CN" sz="1900" dirty="0"/>
              </a:p>
              <a:p>
                <a:pPr marL="457200" lvl="1" indent="0">
                  <a:spcAft>
                    <a:spcPts val="500"/>
                  </a:spcAft>
                  <a:buNone/>
                </a:pPr>
                <a14:m>
                  <m:oMathPara xmlns:m="http://schemas.openxmlformats.org/officeDocument/2006/math">
                    <m:oMathParaPr>
                      <m:jc m:val="centerGroup"/>
                    </m:oMathParaPr>
                    <m:oMath xmlns:m="http://schemas.openxmlformats.org/officeDocument/2006/math">
                      <m:r>
                        <a:rPr lang="en-US" altLang="zh-CN" sz="1900" i="1">
                          <a:latin typeface="Cambria Math" panose="02040503050406030204" pitchFamily="18" charset="0"/>
                          <a:ea typeface="Cambria Math" panose="02040503050406030204" pitchFamily="18" charset="0"/>
                        </a:rPr>
                        <m:t>𝑢</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cs typeface="Arial Narrow" panose="020B0604020202020204" pitchFamily="34" charset="0"/>
                        </a:rPr>
                        <m:t>𝐻𝑖𝑔h𝑤𝑎𝑦</m:t>
                      </m:r>
                      <m:r>
                        <a:rPr lang="en-US" altLang="zh-CN" sz="1900" i="1">
                          <a:latin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rPr>
                        <m:t>𝑆</m:t>
                      </m:r>
                      <m:r>
                        <a:rPr lang="en-US" altLang="zh-CN" sz="1900" i="1">
                          <a:latin typeface="Cambria Math" panose="02040503050406030204" pitchFamily="18" charset="0"/>
                          <a:ea typeface="Cambria Math" panose="02040503050406030204" pitchFamily="18" charset="0"/>
                        </a:rPr>
                        <m:t>, </m:t>
                      </m:r>
                      <m:r>
                        <a:rPr lang="en-US" altLang="zh-CN" sz="1900" i="1">
                          <a:latin typeface="Cambria Math" panose="02040503050406030204" pitchFamily="18" charset="0"/>
                          <a:ea typeface="Cambria Math" panose="02040503050406030204" pitchFamily="18" charset="0"/>
                        </a:rPr>
                        <m:t>𝐺</m:t>
                      </m:r>
                      <m:r>
                        <a:rPr lang="en-US" altLang="zh-CN" sz="1900" i="1">
                          <a:latin typeface="Cambria Math" panose="02040503050406030204" pitchFamily="18" charset="0"/>
                          <a:ea typeface="Cambria Math" panose="02040503050406030204" pitchFamily="18" charset="0"/>
                        </a:rPr>
                        <m:t>, </m:t>
                      </m:r>
                      <m:d>
                        <m:dPr>
                          <m:begChr m:val="|"/>
                          <m:endChr m:val="|"/>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𝑆</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𝐺</m:t>
                          </m:r>
                        </m:e>
                      </m:d>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𝑆</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𝐺</m:t>
                      </m:r>
                      <m:r>
                        <a:rPr lang="en-US" altLang="zh-CN" sz="1900" i="1">
                          <a:latin typeface="Cambria Math" panose="02040503050406030204" pitchFamily="18" charset="0"/>
                          <a:cs typeface="Arial Narrow" panose="020B0604020202020204" pitchFamily="34" charset="0"/>
                        </a:rPr>
                        <m:t>]</m:t>
                      </m:r>
                    </m:oMath>
                  </m:oMathPara>
                </a14:m>
                <a:endParaRPr lang="en-US" altLang="zh-CN" sz="1900" dirty="0"/>
              </a:p>
              <a:p>
                <a:pPr lvl="1">
                  <a:spcAft>
                    <a:spcPts val="500"/>
                  </a:spcAft>
                </a:pPr>
                <a:r>
                  <a:rPr lang="en-US" altLang="zh-CN" sz="1900" dirty="0"/>
                  <a:t>where </a:t>
                </a:r>
                <a14:m>
                  <m:oMath xmlns:m="http://schemas.openxmlformats.org/officeDocument/2006/math">
                    <m:r>
                      <a:rPr lang="en-US" altLang="zh-CN" sz="1900" i="1">
                        <a:latin typeface="Cambria Math" panose="02040503050406030204" pitchFamily="18" charset="0"/>
                        <a:ea typeface="Cambria Math" panose="02040503050406030204" pitchFamily="18" charset="0"/>
                      </a:rPr>
                      <m:t>𝑢</m:t>
                    </m:r>
                    <m:r>
                      <a:rPr lang="en-US" altLang="zh-CN" sz="1900" i="1">
                        <a:latin typeface="Cambria Math" panose="02040503050406030204" pitchFamily="18" charset="0"/>
                        <a:cs typeface="Arial Narrow" panose="020B0604020202020204" pitchFamily="34" charset="0"/>
                      </a:rPr>
                      <m:t> </m:t>
                    </m:r>
                  </m:oMath>
                </a14:m>
                <a:r>
                  <a:rPr lang="en-US" altLang="zh-CN" sz="1900" dirty="0"/>
                  <a:t>is the concatenation of sentence and graph representations, together with their difference and element-wise product. This is a widely used fusion strategy for deeper representation learning. </a:t>
                </a:r>
              </a:p>
              <a:p>
                <a:pPr marL="457200" lvl="1" indent="0">
                  <a:spcBef>
                    <a:spcPts val="0"/>
                  </a:spcBef>
                  <a:buNone/>
                </a:pPr>
                <a:endParaRPr lang="en-US" altLang="zh-CN" sz="1900" dirty="0"/>
              </a:p>
              <a:p>
                <a:pPr marL="0" indent="0">
                  <a:spcAft>
                    <a:spcPts val="500"/>
                  </a:spcAft>
                  <a:buNone/>
                </a:pPr>
                <a:r>
                  <a:rPr lang="en-US" altLang="zh-CN" sz="2600" b="1" dirty="0"/>
                  <a:t>6. Gating Mechanism</a:t>
                </a:r>
              </a:p>
              <a:p>
                <a:pPr>
                  <a:spcAft>
                    <a:spcPts val="500"/>
                  </a:spcAft>
                </a:pPr>
                <a:r>
                  <a:rPr lang="en-US" altLang="zh-CN" sz="2200" dirty="0"/>
                  <a:t>Some contextual information learned by MCA-PIIE can be redundant. </a:t>
                </a:r>
              </a:p>
              <a:p>
                <a:pPr lvl="1">
                  <a:spcAft>
                    <a:spcPts val="500"/>
                  </a:spcAft>
                </a:pPr>
                <a:r>
                  <a:rPr lang="en-US" altLang="zh-CN" sz="1900" dirty="0"/>
                  <a:t>Gating mechanism proposed by allows us to dynamically determine the influence of different contextual information.</a:t>
                </a:r>
              </a:p>
              <a:p>
                <a:pPr marL="0" indent="0" algn="ctr">
                  <a:spcAft>
                    <a:spcPts val="500"/>
                  </a:spcAft>
                  <a:buNone/>
                </a:pPr>
                <a14:m>
                  <m:oMath xmlns:m="http://schemas.openxmlformats.org/officeDocument/2006/math">
                    <m:r>
                      <a:rPr lang="en-US" altLang="zh-CN" sz="2200" i="1">
                        <a:latin typeface="Cambria Math" panose="02040503050406030204" pitchFamily="18" charset="0"/>
                      </a:rPr>
                      <m:t>𝑔</m:t>
                    </m:r>
                    <m:r>
                      <a:rPr lang="en-US" altLang="zh-CN" sz="2200" i="1">
                        <a:latin typeface="Cambria Math" panose="02040503050406030204" pitchFamily="18" charset="0"/>
                      </a:rPr>
                      <m:t>= </m:t>
                    </m:r>
                    <m:r>
                      <a:rPr lang="en-US" altLang="zh-CN" sz="2200" i="1">
                        <a:latin typeface="Cambria Math" panose="02040503050406030204" pitchFamily="18" charset="0"/>
                        <a:ea typeface="Cambria Math" panose="02040503050406030204" pitchFamily="18" charset="0"/>
                      </a:rPr>
                      <m:t>𝜎</m:t>
                    </m:r>
                    <m:r>
                      <a:rPr lang="en-US" altLang="zh-CN" sz="2200" i="1">
                        <a:latin typeface="Cambria Math" panose="02040503050406030204" pitchFamily="18" charset="0"/>
                        <a:ea typeface="Cambria Math" panose="02040503050406030204" pitchFamily="18" charset="0"/>
                      </a:rPr>
                      <m:t>(</m:t>
                    </m:r>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𝑊</m:t>
                        </m:r>
                      </m:e>
                      <m:sub>
                        <m:r>
                          <a:rPr lang="en-US" altLang="zh-CN" sz="2200" i="1">
                            <a:latin typeface="Cambria Math" panose="02040503050406030204" pitchFamily="18" charset="0"/>
                            <a:ea typeface="Cambria Math" panose="02040503050406030204" pitchFamily="18" charset="0"/>
                          </a:rPr>
                          <m:t>1</m:t>
                        </m:r>
                      </m:sub>
                    </m:sSub>
                    <m:r>
                      <a:rPr lang="en-US" altLang="zh-CN" sz="2200" b="0" i="1" smtClean="0">
                        <a:latin typeface="Cambria Math" panose="02040503050406030204" pitchFamily="18" charset="0"/>
                        <a:ea typeface="Cambria Math" panose="02040503050406030204" pitchFamily="18" charset="0"/>
                      </a:rPr>
                      <m:t>𝐸</m:t>
                    </m:r>
                    <m:r>
                      <a:rPr lang="en-US" altLang="zh-CN" sz="2200" i="1">
                        <a:latin typeface="Cambria Math" panose="02040503050406030204" pitchFamily="18" charset="0"/>
                        <a:ea typeface="Cambria Math" panose="02040503050406030204" pitchFamily="18" charset="0"/>
                      </a:rPr>
                      <m:t>+</m:t>
                    </m:r>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𝑊</m:t>
                        </m:r>
                      </m:e>
                      <m:sub>
                        <m:r>
                          <a:rPr lang="en-US" altLang="zh-CN" sz="2200" i="1">
                            <a:latin typeface="Cambria Math" panose="02040503050406030204" pitchFamily="18" charset="0"/>
                            <a:ea typeface="Cambria Math" panose="02040503050406030204" pitchFamily="18" charset="0"/>
                          </a:rPr>
                          <m:t>2</m:t>
                        </m:r>
                      </m:sub>
                    </m:sSub>
                    <m:r>
                      <a:rPr lang="en-US" altLang="zh-CN" sz="2200" i="1">
                        <a:latin typeface="Cambria Math" panose="02040503050406030204" pitchFamily="18" charset="0"/>
                        <a:ea typeface="Cambria Math" panose="02040503050406030204" pitchFamily="18" charset="0"/>
                      </a:rPr>
                      <m:t>𝑢</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𝑏</m:t>
                    </m:r>
                    <m:r>
                      <a:rPr lang="en-US" altLang="zh-CN" sz="2200" i="1">
                        <a:latin typeface="Cambria Math" panose="02040503050406030204" pitchFamily="18" charset="0"/>
                        <a:ea typeface="Cambria Math" panose="02040503050406030204" pitchFamily="18" charset="0"/>
                      </a:rPr>
                      <m:t>)</m:t>
                    </m:r>
                  </m:oMath>
                </a14:m>
                <a:r>
                  <a:rPr lang="en-US" altLang="zh-CN" sz="2200" dirty="0"/>
                  <a:t>,   </a:t>
                </a:r>
                <a14:m>
                  <m:oMath xmlns:m="http://schemas.openxmlformats.org/officeDocument/2006/math">
                    <m:r>
                      <a:rPr lang="en-US" altLang="zh-CN" sz="2200" i="1" smtClean="0">
                        <a:latin typeface="Cambria Math" panose="02040503050406030204" pitchFamily="18" charset="0"/>
                        <a:ea typeface="Cambria Math" panose="02040503050406030204" pitchFamily="18" charset="0"/>
                      </a:rPr>
                      <m:t>𝜐</m:t>
                    </m:r>
                    <m:r>
                      <a:rPr lang="en-US" altLang="zh-CN" sz="2200" i="1">
                        <a:latin typeface="Cambria Math" panose="02040503050406030204" pitchFamily="18" charset="0"/>
                      </a:rPr>
                      <m:t>=</m:t>
                    </m:r>
                    <m:r>
                      <a:rPr lang="en-US" altLang="zh-CN" sz="2200" i="1">
                        <a:latin typeface="Cambria Math" panose="02040503050406030204" pitchFamily="18" charset="0"/>
                        <a:cs typeface="Arial Narrow" panose="020B0604020202020204" pitchFamily="34" charset="0"/>
                      </a:rPr>
                      <m:t>𝑔</m:t>
                    </m:r>
                    <m:r>
                      <a:rPr lang="en-US" altLang="zh-CN" sz="2200" i="1">
                        <a:latin typeface="Cambria Math" panose="02040503050406030204" pitchFamily="18" charset="0"/>
                        <a:ea typeface="Cambria Math" panose="02040503050406030204" pitchFamily="18" charset="0"/>
                        <a:cs typeface="Arial Narrow" panose="020B0604020202020204" pitchFamily="34" charset="0"/>
                      </a:rPr>
                      <m:t>∙</m:t>
                    </m:r>
                    <m:r>
                      <a:rPr lang="en-US" altLang="zh-CN" sz="2200" b="0" i="1" smtClean="0">
                        <a:latin typeface="Cambria Math" panose="02040503050406030204" pitchFamily="18" charset="0"/>
                        <a:ea typeface="Cambria Math" panose="02040503050406030204" pitchFamily="18" charset="0"/>
                      </a:rPr>
                      <m:t>𝐸</m:t>
                    </m:r>
                    <m:r>
                      <a:rPr lang="en-US" altLang="zh-CN" sz="2200" i="1">
                        <a:latin typeface="Cambria Math" panose="02040503050406030204" pitchFamily="18" charset="0"/>
                        <a:ea typeface="Cambria Math" panose="02040503050406030204" pitchFamily="18" charset="0"/>
                      </a:rPr>
                      <m:t>+(1−</m:t>
                    </m:r>
                    <m:r>
                      <a:rPr lang="en-US" altLang="zh-CN" sz="2200" i="1">
                        <a:latin typeface="Cambria Math" panose="02040503050406030204" pitchFamily="18" charset="0"/>
                        <a:ea typeface="Cambria Math" panose="02040503050406030204" pitchFamily="18" charset="0"/>
                      </a:rPr>
                      <m:t>𝑔</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𝑢</m:t>
                    </m:r>
                  </m:oMath>
                </a14:m>
                <a:endParaRPr lang="en-US" altLang="zh-CN" sz="2200" dirty="0"/>
              </a:p>
              <a:p>
                <a:pPr lvl="1">
                  <a:spcAft>
                    <a:spcPts val="500"/>
                  </a:spcAft>
                </a:pPr>
                <a:r>
                  <a:rPr lang="en-US" altLang="zh-CN" sz="1900" dirty="0"/>
                  <a:t>where </a:t>
                </a:r>
                <a14:m>
                  <m:oMath xmlns:m="http://schemas.openxmlformats.org/officeDocument/2006/math">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𝑊</m:t>
                        </m:r>
                      </m:e>
                      <m:sub>
                        <m:r>
                          <a:rPr lang="en-US" altLang="zh-CN" sz="1900" i="1">
                            <a:latin typeface="Cambria Math" panose="02040503050406030204" pitchFamily="18" charset="0"/>
                            <a:ea typeface="Cambria Math" panose="02040503050406030204" pitchFamily="18" charset="0"/>
                          </a:rPr>
                          <m:t>1</m:t>
                        </m:r>
                      </m:sub>
                    </m:sSub>
                    <m:r>
                      <a:rPr lang="en-US" altLang="zh-CN" sz="1900" b="0" i="0" smtClean="0">
                        <a:latin typeface="Cambria Math" panose="02040503050406030204" pitchFamily="18" charset="0"/>
                        <a:ea typeface="Cambria Math" panose="02040503050406030204" pitchFamily="18" charset="0"/>
                      </a:rPr>
                      <m:t> </m:t>
                    </m:r>
                  </m:oMath>
                </a14:m>
                <a:r>
                  <a:rPr lang="en-US" altLang="zh-CN" sz="1900" dirty="0"/>
                  <a:t>and </a:t>
                </a:r>
                <a14:m>
                  <m:oMath xmlns:m="http://schemas.openxmlformats.org/officeDocument/2006/math">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𝑊</m:t>
                        </m:r>
                      </m:e>
                      <m:sub>
                        <m:r>
                          <a:rPr lang="en-US" altLang="zh-CN" sz="1900" i="1">
                            <a:latin typeface="Cambria Math" panose="02040503050406030204" pitchFamily="18" charset="0"/>
                            <a:ea typeface="Cambria Math" panose="02040503050406030204" pitchFamily="18" charset="0"/>
                          </a:rPr>
                          <m:t>2</m:t>
                        </m:r>
                      </m:sub>
                    </m:sSub>
                  </m:oMath>
                </a14:m>
                <a:r>
                  <a:rPr lang="en-US" altLang="zh-CN" sz="1900" dirty="0"/>
                  <a:t> are weight parameters, and </a:t>
                </a:r>
                <a14:m>
                  <m:oMath xmlns:m="http://schemas.openxmlformats.org/officeDocument/2006/math">
                    <m:r>
                      <a:rPr lang="en-US" altLang="zh-CN" sz="1900" i="1">
                        <a:latin typeface="Cambria Math" panose="02040503050406030204" pitchFamily="18" charset="0"/>
                      </a:rPr>
                      <m:t>𝑔</m:t>
                    </m:r>
                  </m:oMath>
                </a14:m>
                <a:r>
                  <a:rPr lang="az-Cyrl-AZ" altLang="zh-CN" sz="1900" dirty="0"/>
                  <a:t> </a:t>
                </a:r>
                <a:r>
                  <a:rPr lang="en-US" altLang="zh-CN" sz="1900" dirty="0"/>
                  <a:t>is a reset gate. As </a:t>
                </a:r>
                <a14:m>
                  <m:oMath xmlns:m="http://schemas.openxmlformats.org/officeDocument/2006/math">
                    <m:r>
                      <a:rPr lang="en-US" altLang="zh-CN" sz="1900" i="1">
                        <a:latin typeface="Cambria Math" panose="02040503050406030204" pitchFamily="18" charset="0"/>
                        <a:cs typeface="Arial Narrow" panose="020B0604020202020204" pitchFamily="34" charset="0"/>
                      </a:rPr>
                      <m:t>𝑔</m:t>
                    </m:r>
                  </m:oMath>
                </a14:m>
                <a:r>
                  <a:rPr lang="az-Cyrl-AZ" altLang="zh-CN" sz="1900" dirty="0"/>
                  <a:t> </a:t>
                </a:r>
                <a:r>
                  <a:rPr lang="en-US" altLang="zh-CN" sz="1900" dirty="0"/>
                  <a:t>increases, the output relies more on the original embeddings </a:t>
                </a:r>
                <a14:m>
                  <m:oMath xmlns:m="http://schemas.openxmlformats.org/officeDocument/2006/math">
                    <m:r>
                      <a:rPr lang="en-US" altLang="zh-CN" sz="1900" i="1">
                        <a:latin typeface="Cambria Math" panose="02040503050406030204" pitchFamily="18" charset="0"/>
                        <a:ea typeface="Cambria Math" panose="02040503050406030204" pitchFamily="18" charset="0"/>
                      </a:rPr>
                      <m:t>𝐸</m:t>
                    </m:r>
                  </m:oMath>
                </a14:m>
                <a:r>
                  <a:rPr lang="en-US" altLang="zh-CN" sz="1900" dirty="0"/>
                  <a:t> but less on the contextual representations </a:t>
                </a:r>
                <a14:m>
                  <m:oMath xmlns:m="http://schemas.openxmlformats.org/officeDocument/2006/math">
                    <m:r>
                      <a:rPr lang="en-US" altLang="zh-CN" sz="1900" i="1">
                        <a:latin typeface="Cambria Math" panose="02040503050406030204" pitchFamily="18" charset="0"/>
                        <a:ea typeface="Cambria Math" panose="02040503050406030204" pitchFamily="18" charset="0"/>
                      </a:rPr>
                      <m:t>𝑢</m:t>
                    </m:r>
                  </m:oMath>
                </a14:m>
                <a:r>
                  <a:rPr lang="en-US" altLang="zh-CN" sz="19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0672" y="854074"/>
                <a:ext cx="8914251" cy="6003925"/>
              </a:xfrm>
              <a:blipFill>
                <a:blip r:embed="rId3"/>
                <a:stretch>
                  <a:fillRect l="-1025" t="-2335" r="-8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42</a:t>
            </a:fld>
            <a:endParaRPr lang="en-US" dirty="0"/>
          </a:p>
        </p:txBody>
      </p:sp>
      <p:pic>
        <p:nvPicPr>
          <p:cNvPr id="7" name="Picture 6">
            <a:extLst>
              <a:ext uri="{FF2B5EF4-FFF2-40B4-BE49-F238E27FC236}">
                <a16:creationId xmlns:a16="http://schemas.microsoft.com/office/drawing/2014/main" id="{A0121FBF-11B1-D11C-3ACA-7EF196D67C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2544" y="1442609"/>
            <a:ext cx="2849455" cy="3822653"/>
          </a:xfrm>
          <a:prstGeom prst="rect">
            <a:avLst/>
          </a:prstGeom>
        </p:spPr>
      </p:pic>
      <p:sp>
        <p:nvSpPr>
          <p:cNvPr id="8" name="Rectangle 7">
            <a:extLst>
              <a:ext uri="{FF2B5EF4-FFF2-40B4-BE49-F238E27FC236}">
                <a16:creationId xmlns:a16="http://schemas.microsoft.com/office/drawing/2014/main" id="{FA3DED3B-6A81-D709-852A-C00AADC823D9}"/>
              </a:ext>
            </a:extLst>
          </p:cNvPr>
          <p:cNvSpPr/>
          <p:nvPr/>
        </p:nvSpPr>
        <p:spPr>
          <a:xfrm>
            <a:off x="9466379" y="5220645"/>
            <a:ext cx="2656114"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3235011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3919"/>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49570"/>
                <a:ext cx="8686801" cy="5563064"/>
              </a:xfrm>
            </p:spPr>
            <p:txBody>
              <a:bodyPr>
                <a:normAutofit fontScale="92500" lnSpcReduction="20000"/>
              </a:bodyPr>
              <a:lstStyle/>
              <a:p>
                <a:pPr marL="0" indent="0">
                  <a:spcAft>
                    <a:spcPts val="200"/>
                  </a:spcAft>
                  <a:buNone/>
                </a:pPr>
                <a:r>
                  <a:rPr lang="en-US" altLang="zh-CN" sz="2400" b="1" dirty="0"/>
                  <a:t>7. Global Attention</a:t>
                </a:r>
              </a:p>
              <a:p>
                <a:pPr>
                  <a:spcAft>
                    <a:spcPts val="200"/>
                  </a:spcAft>
                </a:pPr>
                <a:r>
                  <a:rPr lang="en-US" altLang="zh-CN" sz="2200" dirty="0"/>
                  <a:t>PII terms are rare in various domains and capturing the salience of these terms is the key to PIIE. Global attention is leveraged for this purpose.</a:t>
                </a:r>
                <a:endParaRPr lang="en-US" altLang="zh-CN" sz="2200" i="1" dirty="0"/>
              </a:p>
              <a:p>
                <a:pPr marL="457200" lvl="1" indent="0" algn="ctr">
                  <a:spcAft>
                    <a:spcPts val="200"/>
                  </a:spcAft>
                  <a:buNone/>
                </a:pPr>
                <a14:m>
                  <m:oMath xmlns:m="http://schemas.openxmlformats.org/officeDocument/2006/math">
                    <m:r>
                      <a:rPr lang="en-US" altLang="zh-CN" sz="1900" i="1">
                        <a:latin typeface="Cambria Math" panose="02040503050406030204" pitchFamily="18" charset="0"/>
                        <a:ea typeface="Cambria Math" panose="02040503050406030204" pitchFamily="18" charset="0"/>
                      </a:rPr>
                      <m:t>𝜆</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𝑠𝑜𝑓𝑡𝑚𝑎𝑥</m:t>
                    </m:r>
                    <m:d>
                      <m:dPr>
                        <m:ctrlPr>
                          <a:rPr lang="en-US" altLang="zh-CN" sz="1900" i="1">
                            <a:latin typeface="Cambria Math" panose="02040503050406030204" pitchFamily="18" charset="0"/>
                            <a:ea typeface="Cambria Math" panose="02040503050406030204" pitchFamily="18" charset="0"/>
                          </a:rPr>
                        </m:ctrlPr>
                      </m:dPr>
                      <m:e>
                        <m:sSup>
                          <m:sSupPr>
                            <m:ctrlPr>
                              <a:rPr lang="en-US" altLang="zh-CN" sz="1900" i="1">
                                <a:latin typeface="Cambria Math" panose="02040503050406030204" pitchFamily="18" charset="0"/>
                                <a:ea typeface="Cambria Math" panose="02040503050406030204" pitchFamily="18" charset="0"/>
                              </a:rPr>
                            </m:ctrlPr>
                          </m:sSupPr>
                          <m:e>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𝜐</m:t>
                                </m:r>
                              </m:e>
                            </m:d>
                          </m:e>
                          <m:sup>
                            <m:r>
                              <a:rPr lang="en-US" altLang="zh-CN" sz="1900" i="1">
                                <a:latin typeface="Cambria Math" panose="02040503050406030204" pitchFamily="18" charset="0"/>
                                <a:ea typeface="Cambria Math" panose="02040503050406030204" pitchFamily="18" charset="0"/>
                              </a:rPr>
                              <m:t>𝑇</m:t>
                            </m:r>
                          </m:sup>
                        </m:sSup>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𝑐</m:t>
                            </m:r>
                          </m:e>
                          <m:sub>
                            <m:r>
                              <a:rPr lang="en-US" altLang="zh-CN" sz="1900" i="1">
                                <a:latin typeface="Cambria Math" panose="02040503050406030204" pitchFamily="18" charset="0"/>
                              </a:rPr>
                              <m:t>𝑥</m:t>
                            </m:r>
                          </m:sub>
                        </m:sSub>
                      </m:e>
                    </m:d>
                  </m:oMath>
                </a14:m>
                <a:r>
                  <a:rPr lang="en-US" altLang="zh-CN" sz="1900" dirty="0">
                    <a:cs typeface="Arial Narrow" panose="020B0604020202020204" pitchFamily="34" charset="0"/>
                  </a:rPr>
                  <a:t>,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𝑅</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𝑣</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sSup>
                      <m:sSupPr>
                        <m:ctrlPr>
                          <a:rPr lang="en-US" altLang="zh-CN" sz="1900" i="1">
                            <a:latin typeface="Cambria Math" panose="02040503050406030204" pitchFamily="18" charset="0"/>
                            <a:ea typeface="Cambria Math" panose="02040503050406030204" pitchFamily="18" charset="0"/>
                          </a:rPr>
                        </m:ctrlPr>
                      </m:sSupPr>
                      <m:e>
                        <m:r>
                          <a:rPr lang="en-US" altLang="zh-CN" sz="1900" i="1">
                            <a:latin typeface="Cambria Math" panose="02040503050406030204" pitchFamily="18" charset="0"/>
                            <a:ea typeface="Cambria Math" panose="02040503050406030204" pitchFamily="18" charset="0"/>
                          </a:rPr>
                          <m:t>𝜆</m:t>
                        </m:r>
                      </m:e>
                      <m:sup>
                        <m:r>
                          <a:rPr lang="en-US" altLang="zh-CN" sz="1900" i="1">
                            <a:latin typeface="Cambria Math" panose="02040503050406030204" pitchFamily="18" charset="0"/>
                            <a:ea typeface="Cambria Math" panose="02040503050406030204" pitchFamily="18" charset="0"/>
                          </a:rPr>
                          <m:t>𝑇</m:t>
                        </m:r>
                      </m:sup>
                    </m:sSup>
                  </m:oMath>
                </a14:m>
                <a:endParaRPr lang="en-US" altLang="zh-CN" sz="1900" dirty="0"/>
              </a:p>
              <a:p>
                <a:pPr lvl="1">
                  <a:spcAft>
                    <a:spcPts val="200"/>
                  </a:spcAft>
                </a:pPr>
                <a:endParaRPr lang="en-US" altLang="zh-CN" sz="1900" dirty="0"/>
              </a:p>
              <a:p>
                <a:pPr lvl="1">
                  <a:spcAft>
                    <a:spcPts val="200"/>
                  </a:spcAft>
                </a:pPr>
                <a:r>
                  <a:rPr lang="en-US" altLang="zh-CN" sz="1900" dirty="0"/>
                  <a:t>The output representation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𝑅</m:t>
                    </m:r>
                  </m:oMath>
                </a14:m>
                <a:r>
                  <a:rPr lang="en-US" altLang="zh-CN" sz="1900" dirty="0"/>
                  <a:t> is fed into a CRF layer to produce the predicted PII labels. </a:t>
                </a:r>
              </a:p>
              <a:p>
                <a:pPr lvl="1">
                  <a:spcAft>
                    <a:spcPts val="200"/>
                  </a:spcAft>
                </a:pPr>
                <a:endParaRPr lang="en-US" altLang="zh-CN" sz="2000" dirty="0"/>
              </a:p>
              <a:p>
                <a:pPr marL="0" indent="0">
                  <a:spcAft>
                    <a:spcPts val="200"/>
                  </a:spcAft>
                  <a:buNone/>
                </a:pPr>
                <a:r>
                  <a:rPr lang="en-US" altLang="zh-CN" sz="2400" b="1" dirty="0"/>
                  <a:t>8. CRF Layer and PII Labels</a:t>
                </a:r>
              </a:p>
              <a:p>
                <a:pPr>
                  <a:spcAft>
                    <a:spcPts val="200"/>
                  </a:spcAft>
                </a:pPr>
                <a:r>
                  <a:rPr lang="en-US" altLang="zh-CN" sz="2200" dirty="0"/>
                  <a:t>CRF captures more dependency relationships, such as the relationship that the tag of ’B-PER’ (person) cannot follow the tag of 'I-LOC’ (location) directly. Hence, CRF has been widely used as the classification layer of IE models.</a:t>
                </a:r>
              </a:p>
              <a:p>
                <a:pPr lvl="1">
                  <a:spcAft>
                    <a:spcPts val="200"/>
                  </a:spcAft>
                </a:pPr>
                <a:r>
                  <a:rPr lang="en-US" altLang="zh-CN" sz="1900" dirty="0"/>
                  <a:t>For the representation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𝑅</m:t>
                    </m:r>
                  </m:oMath>
                </a14:m>
                <a:r>
                  <a:rPr lang="en-US" altLang="zh-CN" sz="1900" dirty="0"/>
                  <a:t> </a:t>
                </a:r>
                <a14:m>
                  <m:oMath xmlns:m="http://schemas.openxmlformats.org/officeDocument/2006/math">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𝑟</m:t>
                        </m:r>
                      </m:e>
                      <m:sub>
                        <m:r>
                          <a:rPr lang="en-US" altLang="zh-CN" sz="1900" i="1">
                            <a:latin typeface="Cambria Math" panose="02040503050406030204" pitchFamily="18" charset="0"/>
                          </a:rPr>
                          <m:t>1</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𝑟</m:t>
                        </m:r>
                      </m:e>
                      <m:sub>
                        <m:r>
                          <a:rPr lang="en-US" altLang="zh-CN" sz="1900" i="1">
                            <a:latin typeface="Cambria Math" panose="02040503050406030204" pitchFamily="18" charset="0"/>
                          </a:rPr>
                          <m:t>2</m:t>
                        </m:r>
                      </m:sub>
                    </m:sSub>
                    <m:r>
                      <a:rPr lang="en-US" altLang="zh-CN" sz="1900" i="1">
                        <a:latin typeface="Cambria Math" panose="02040503050406030204" pitchFamily="18" charset="0"/>
                      </a:rPr>
                      <m:t>,…, </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𝑟</m:t>
                        </m:r>
                      </m:e>
                      <m:sub>
                        <m:r>
                          <a:rPr lang="en-US" altLang="zh-CN" sz="1900" i="1">
                            <a:latin typeface="Cambria Math" panose="02040503050406030204" pitchFamily="18" charset="0"/>
                          </a:rPr>
                          <m:t>𝑁</m:t>
                        </m:r>
                      </m:sub>
                    </m:sSub>
                    <m:r>
                      <a:rPr lang="en-US" altLang="zh-CN" sz="1900" i="1">
                        <a:latin typeface="Cambria Math" panose="02040503050406030204" pitchFamily="18" charset="0"/>
                      </a:rPr>
                      <m:t>)</m:t>
                    </m:r>
                  </m:oMath>
                </a14:m>
                <a:r>
                  <a:rPr lang="en-US" altLang="zh-CN" sz="1900" dirty="0"/>
                  <a:t>, of input sentence </a:t>
                </a:r>
                <a14:m>
                  <m:oMath xmlns:m="http://schemas.openxmlformats.org/officeDocument/2006/math">
                    <m:r>
                      <a:rPr lang="en-US" altLang="zh-CN" sz="1900" i="1">
                        <a:latin typeface="Cambria Math" panose="02040503050406030204" pitchFamily="18" charset="0"/>
                      </a:rPr>
                      <m:t>𝑇</m:t>
                    </m:r>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𝑡</m:t>
                        </m:r>
                      </m:e>
                      <m:sub>
                        <m:r>
                          <a:rPr lang="en-US" altLang="zh-CN" sz="1900" i="1">
                            <a:latin typeface="Cambria Math" panose="02040503050406030204" pitchFamily="18" charset="0"/>
                          </a:rPr>
                          <m:t>1</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𝑡</m:t>
                        </m:r>
                      </m:e>
                      <m:sub>
                        <m:r>
                          <a:rPr lang="en-US" altLang="zh-CN" sz="1900" i="1">
                            <a:latin typeface="Cambria Math" panose="02040503050406030204" pitchFamily="18" charset="0"/>
                          </a:rPr>
                          <m:t>2</m:t>
                        </m:r>
                      </m:sub>
                    </m:sSub>
                    <m:r>
                      <a:rPr lang="en-US" altLang="zh-CN" sz="1900" i="1">
                        <a:latin typeface="Cambria Math" panose="02040503050406030204" pitchFamily="18" charset="0"/>
                      </a:rPr>
                      <m:t>,…, </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𝑡</m:t>
                        </m:r>
                      </m:e>
                      <m:sub>
                        <m:r>
                          <a:rPr lang="en-US" altLang="zh-CN" sz="1900" i="1">
                            <a:latin typeface="Cambria Math" panose="02040503050406030204" pitchFamily="18" charset="0"/>
                          </a:rPr>
                          <m:t>𝑁</m:t>
                        </m:r>
                      </m:sub>
                    </m:sSub>
                    <m:r>
                      <a:rPr lang="en-US" altLang="zh-CN" sz="1900" i="1">
                        <a:latin typeface="Cambria Math" panose="02040503050406030204" pitchFamily="18" charset="0"/>
                      </a:rPr>
                      <m:t>)</m:t>
                    </m:r>
                  </m:oMath>
                </a14:m>
                <a:r>
                  <a:rPr lang="en-US" altLang="zh-CN" sz="1900" dirty="0"/>
                  <a:t>, consider a sequence of PII labels  </a:t>
                </a:r>
                <a14:m>
                  <m:oMath xmlns:m="http://schemas.openxmlformats.org/officeDocument/2006/math">
                    <m:r>
                      <a:rPr lang="en-US" altLang="zh-CN" sz="1900" b="0" i="1" smtClean="0">
                        <a:latin typeface="Cambria Math" panose="02040503050406030204" pitchFamily="18" charset="0"/>
                      </a:rPr>
                      <m:t>𝑦</m:t>
                    </m:r>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i="1">
                            <a:latin typeface="Cambria Math" panose="02040503050406030204" pitchFamily="18" charset="0"/>
                          </a:rPr>
                          <m:t>1</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i="1">
                            <a:latin typeface="Cambria Math" panose="02040503050406030204" pitchFamily="18" charset="0"/>
                          </a:rPr>
                          <m:t>2</m:t>
                        </m:r>
                      </m:sub>
                    </m:sSub>
                    <m:r>
                      <a:rPr lang="en-US" altLang="zh-CN" sz="1900" i="1">
                        <a:latin typeface="Cambria Math" panose="02040503050406030204" pitchFamily="18" charset="0"/>
                      </a:rPr>
                      <m:t>,…, </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b="0" i="1" smtClean="0">
                            <a:latin typeface="Cambria Math" panose="02040503050406030204" pitchFamily="18" charset="0"/>
                          </a:rPr>
                          <m:t>𝑁</m:t>
                        </m:r>
                      </m:sub>
                    </m:sSub>
                    <m:r>
                      <a:rPr lang="en-US" altLang="zh-CN" sz="1900" i="1">
                        <a:latin typeface="Cambria Math" panose="02040503050406030204" pitchFamily="18" charset="0"/>
                      </a:rPr>
                      <m:t>)</m:t>
                    </m:r>
                  </m:oMath>
                </a14:m>
                <a:r>
                  <a:rPr lang="en-US" altLang="zh-CN" sz="1900" dirty="0"/>
                  <a:t>, the CRF layer is denoted as:</a:t>
                </a:r>
              </a:p>
              <a:p>
                <a:pPr lvl="1">
                  <a:spcAft>
                    <a:spcPts val="200"/>
                  </a:spcAft>
                </a:pPr>
                <a:endParaRPr lang="en-US" altLang="zh-CN" sz="1900" dirty="0"/>
              </a:p>
              <a:p>
                <a:pPr marL="457200" lvl="1" indent="0" algn="ctr">
                  <a:spcAft>
                    <a:spcPts val="200"/>
                  </a:spcAft>
                  <a:buNone/>
                </a:pP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𝑠𝑐𝑜𝑟𝑒</m:t>
                    </m:r>
                    <m:d>
                      <m:dPr>
                        <m:ctrlPr>
                          <a:rPr lang="en-US" altLang="zh-CN" sz="1900" b="0" i="1" smtClean="0">
                            <a:latin typeface="Cambria Math" panose="02040503050406030204" pitchFamily="18" charset="0"/>
                            <a:ea typeface="Cambria Math" panose="02040503050406030204" pitchFamily="18" charset="0"/>
                          </a:rPr>
                        </m:ctrlPr>
                      </m:dPr>
                      <m:e>
                        <m:r>
                          <a:rPr lang="en-US" altLang="zh-CN" sz="1900" b="0" i="1" smtClean="0">
                            <a:latin typeface="Cambria Math" panose="02040503050406030204" pitchFamily="18" charset="0"/>
                            <a:ea typeface="Cambria Math" panose="02040503050406030204" pitchFamily="18" charset="0"/>
                          </a:rPr>
                          <m:t>𝑡</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𝑦</m:t>
                        </m:r>
                      </m:e>
                    </m:d>
                    <m:r>
                      <a:rPr lang="en-US" altLang="zh-CN" sz="190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 </m:t>
                    </m:r>
                    <m:nary>
                      <m:naryPr>
                        <m:chr m:val="∑"/>
                        <m:ctrlPr>
                          <a:rPr lang="en-US" altLang="zh-CN" sz="1900" b="0" i="1" smtClean="0">
                            <a:latin typeface="Cambria Math" panose="02040503050406030204" pitchFamily="18" charset="0"/>
                            <a:ea typeface="Cambria Math" panose="02040503050406030204" pitchFamily="18" charset="0"/>
                          </a:rPr>
                        </m:ctrlPr>
                      </m:naryPr>
                      <m:sub>
                        <m:r>
                          <m:rPr>
                            <m:brk m:alnAt="23"/>
                          </m:rPr>
                          <a:rPr lang="en-US" altLang="zh-CN" sz="1900" b="0" i="1" smtClean="0">
                            <a:latin typeface="Cambria Math" panose="02040503050406030204" pitchFamily="18" charset="0"/>
                            <a:ea typeface="Cambria Math" panose="02040503050406030204" pitchFamily="18" charset="0"/>
                          </a:rPr>
                          <m:t>𝑖</m:t>
                        </m:r>
                        <m:r>
                          <a:rPr lang="en-US" altLang="zh-CN" sz="1900" b="0" i="1" smtClean="0">
                            <a:latin typeface="Cambria Math" panose="02040503050406030204" pitchFamily="18" charset="0"/>
                            <a:ea typeface="Cambria Math" panose="02040503050406030204" pitchFamily="18" charset="0"/>
                          </a:rPr>
                          <m:t>=1</m:t>
                        </m:r>
                      </m:sub>
                      <m:sup>
                        <m:r>
                          <a:rPr lang="en-US" altLang="zh-CN" sz="1900" b="0" i="1" smtClean="0">
                            <a:latin typeface="Cambria Math" panose="02040503050406030204" pitchFamily="18" charset="0"/>
                            <a:ea typeface="Cambria Math" panose="02040503050406030204" pitchFamily="18" charset="0"/>
                          </a:rPr>
                          <m:t>𝑁</m:t>
                        </m:r>
                      </m:sup>
                      <m:e>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𝑅</m:t>
                            </m:r>
                          </m:e>
                          <m:sub>
                            <m:r>
                              <a:rPr lang="en-US" altLang="zh-CN" sz="1900" b="0" i="1" smtClean="0">
                                <a:latin typeface="Cambria Math" panose="02040503050406030204" pitchFamily="18" charset="0"/>
                              </a:rPr>
                              <m:t>𝑖</m:t>
                            </m:r>
                            <m:r>
                              <a:rPr lang="en-US" altLang="zh-CN" sz="1900" b="0" i="1" smtClean="0">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b="0" i="1" smtClean="0">
                                    <a:latin typeface="Cambria Math" panose="02040503050406030204" pitchFamily="18" charset="0"/>
                                  </a:rPr>
                                  <m:t>𝑖</m:t>
                                </m:r>
                              </m:sub>
                            </m:sSub>
                          </m:sub>
                        </m:sSub>
                      </m:e>
                    </m:nary>
                    <m:r>
                      <a:rPr lang="en-US" altLang="zh-CN" sz="1900" b="0" i="1" smtClean="0">
                        <a:latin typeface="Cambria Math" panose="02040503050406030204" pitchFamily="18" charset="0"/>
                        <a:ea typeface="Cambria Math" panose="02040503050406030204" pitchFamily="18" charset="0"/>
                      </a:rPr>
                      <m:t>+</m:t>
                    </m:r>
                    <m:nary>
                      <m:naryPr>
                        <m:chr m:val="∑"/>
                        <m:ctrlPr>
                          <a:rPr lang="en-US" altLang="zh-CN" sz="1900" i="1">
                            <a:latin typeface="Cambria Math" panose="02040503050406030204" pitchFamily="18" charset="0"/>
                            <a:ea typeface="Cambria Math" panose="02040503050406030204" pitchFamily="18" charset="0"/>
                          </a:rPr>
                        </m:ctrlPr>
                      </m:naryPr>
                      <m:sub>
                        <m:r>
                          <a:rPr lang="en-US" altLang="zh-CN" sz="1900" b="0" i="1" smtClean="0">
                            <a:latin typeface="Cambria Math" panose="02040503050406030204" pitchFamily="18" charset="0"/>
                            <a:ea typeface="Cambria Math" panose="02040503050406030204" pitchFamily="18" charset="0"/>
                          </a:rPr>
                          <m:t>𝑗</m:t>
                        </m:r>
                        <m:r>
                          <a:rPr lang="en-US" altLang="zh-CN" sz="1900" i="1">
                            <a:latin typeface="Cambria Math" panose="02040503050406030204" pitchFamily="18" charset="0"/>
                            <a:ea typeface="Cambria Math" panose="02040503050406030204" pitchFamily="18" charset="0"/>
                          </a:rPr>
                          <m:t>=1</m:t>
                        </m:r>
                      </m:sub>
                      <m:sup>
                        <m:r>
                          <a:rPr lang="en-US" altLang="zh-CN" sz="1900" b="0" i="1" smtClean="0">
                            <a:latin typeface="Cambria Math" panose="02040503050406030204" pitchFamily="18" charset="0"/>
                            <a:ea typeface="Cambria Math" panose="02040503050406030204" pitchFamily="18" charset="0"/>
                          </a:rPr>
                          <m:t>𝑁</m:t>
                        </m:r>
                        <m:r>
                          <a:rPr lang="en-US" altLang="zh-CN" sz="1900" b="0" i="1" smtClean="0">
                            <a:latin typeface="Cambria Math" panose="02040503050406030204" pitchFamily="18" charset="0"/>
                            <a:ea typeface="Cambria Math" panose="02040503050406030204" pitchFamily="18" charset="0"/>
                          </a:rPr>
                          <m:t>+1</m:t>
                        </m:r>
                      </m:sup>
                      <m:e>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𝐴</m:t>
                            </m:r>
                          </m:e>
                          <m:sub>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𝑦</m:t>
                                </m:r>
                              </m:e>
                              <m:sub>
                                <m:r>
                                  <a:rPr lang="en-US" altLang="zh-CN" sz="1900" i="1">
                                    <a:latin typeface="Cambria Math" panose="02040503050406030204" pitchFamily="18" charset="0"/>
                                  </a:rPr>
                                  <m:t>𝑖</m:t>
                                </m:r>
                                <m:r>
                                  <a:rPr lang="en-US" altLang="zh-CN" sz="1900" b="0" i="1" smtClean="0">
                                    <a:latin typeface="Cambria Math" panose="02040503050406030204" pitchFamily="18" charset="0"/>
                                  </a:rPr>
                                  <m:t>−1</m:t>
                                </m:r>
                              </m:sub>
                            </m:sSub>
                            <m:r>
                              <a:rPr lang="en-US" altLang="zh-CN" sz="1900" b="0" i="1" smtClean="0">
                                <a:latin typeface="Cambria Math" panose="02040503050406030204" pitchFamily="18" charset="0"/>
                              </a:rPr>
                              <m:t>,</m:t>
                            </m:r>
                            <m:sSub>
                              <m:sSubPr>
                                <m:ctrlPr>
                                  <a:rPr lang="en-US" altLang="zh-CN" sz="1900" i="1" smtClean="0">
                                    <a:latin typeface="Cambria Math" panose="02040503050406030204" pitchFamily="18" charset="0"/>
                                  </a:rPr>
                                </m:ctrlPr>
                              </m:sSubPr>
                              <m:e>
                                <m:r>
                                  <a:rPr lang="en-US" altLang="zh-CN" sz="1900" i="1">
                                    <a:latin typeface="Cambria Math" panose="02040503050406030204" pitchFamily="18" charset="0"/>
                                  </a:rPr>
                                  <m:t>𝑦</m:t>
                                </m:r>
                              </m:e>
                              <m:sub>
                                <m:r>
                                  <a:rPr lang="en-US" altLang="zh-CN" sz="1900" i="1">
                                    <a:latin typeface="Cambria Math" panose="02040503050406030204" pitchFamily="18" charset="0"/>
                                  </a:rPr>
                                  <m:t>𝑖</m:t>
                                </m:r>
                              </m:sub>
                            </m:sSub>
                          </m:sub>
                        </m:sSub>
                      </m:e>
                    </m:nary>
                  </m:oMath>
                </a14:m>
                <a:r>
                  <a:rPr lang="en-US" altLang="zh-CN" sz="1900" dirty="0">
                    <a:ea typeface="Cambria Math" panose="02040503050406030204" pitchFamily="18" charset="0"/>
                    <a:cs typeface="Arial Narrow" panose="020B0604020202020204" pitchFamily="34" charset="0"/>
                  </a:rPr>
                  <a:t>,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𝑃</m:t>
                    </m:r>
                    <m:d>
                      <m:dPr>
                        <m:ctrlPr>
                          <a:rPr lang="en-US" altLang="zh-CN" sz="1900" b="0" i="1" smtClean="0">
                            <a:latin typeface="Cambria Math" panose="02040503050406030204" pitchFamily="18" charset="0"/>
                            <a:ea typeface="Cambria Math" panose="02040503050406030204" pitchFamily="18" charset="0"/>
                          </a:rPr>
                        </m:ctrlPr>
                      </m:dPr>
                      <m:e>
                        <m:r>
                          <a:rPr lang="en-US" altLang="zh-CN" sz="1900" b="0" i="1" smtClean="0">
                            <a:latin typeface="Cambria Math" panose="02040503050406030204" pitchFamily="18" charset="0"/>
                            <a:ea typeface="Cambria Math" panose="02040503050406030204" pitchFamily="18" charset="0"/>
                          </a:rPr>
                          <m:t>𝑦</m:t>
                        </m:r>
                      </m:e>
                      <m:e>
                        <m:r>
                          <a:rPr lang="en-US" altLang="zh-CN" sz="1900" b="0" i="1" smtClean="0">
                            <a:latin typeface="Cambria Math" panose="02040503050406030204" pitchFamily="18" charset="0"/>
                            <a:ea typeface="Cambria Math" panose="02040503050406030204" pitchFamily="18" charset="0"/>
                          </a:rPr>
                          <m:t>𝑡</m:t>
                        </m:r>
                      </m:e>
                    </m:d>
                    <m:r>
                      <a:rPr lang="en-US" altLang="zh-CN" sz="1900" b="0" i="1" smtClean="0">
                        <a:latin typeface="Cambria Math" panose="02040503050406030204" pitchFamily="18" charset="0"/>
                        <a:ea typeface="Cambria Math" panose="02040503050406030204" pitchFamily="18" charset="0"/>
                      </a:rPr>
                      <m:t>=</m:t>
                    </m:r>
                    <m:f>
                      <m:fPr>
                        <m:ctrlPr>
                          <a:rPr lang="en-US" altLang="zh-CN" sz="1900" b="0" i="1" smtClean="0">
                            <a:latin typeface="Cambria Math" panose="02040503050406030204" pitchFamily="18" charset="0"/>
                            <a:ea typeface="Cambria Math" panose="02040503050406030204" pitchFamily="18" charset="0"/>
                          </a:rPr>
                        </m:ctrlPr>
                      </m:fPr>
                      <m:num>
                        <m:r>
                          <a:rPr lang="en-US" altLang="zh-CN" sz="1900" i="1">
                            <a:latin typeface="Cambria Math" panose="02040503050406030204" pitchFamily="18" charset="0"/>
                            <a:ea typeface="Cambria Math" panose="02040503050406030204" pitchFamily="18" charset="0"/>
                          </a:rPr>
                          <m:t>𝑒</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𝑠𝑐𝑜𝑟𝑒</m:t>
                        </m:r>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𝑡</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𝑦</m:t>
                            </m:r>
                          </m:e>
                        </m:d>
                        <m:r>
                          <a:rPr lang="en-US" altLang="zh-CN" sz="1900" b="0" i="1" smtClean="0">
                            <a:latin typeface="Cambria Math" panose="02040503050406030204" pitchFamily="18" charset="0"/>
                            <a:ea typeface="Cambria Math" panose="02040503050406030204" pitchFamily="18" charset="0"/>
                          </a:rPr>
                          <m:t>)</m:t>
                        </m:r>
                      </m:num>
                      <m:den>
                        <m:nary>
                          <m:naryPr>
                            <m:chr m:val="∑"/>
                            <m:ctrlPr>
                              <a:rPr lang="en-US" altLang="zh-CN" sz="1900" i="1">
                                <a:latin typeface="Cambria Math" panose="02040503050406030204" pitchFamily="18" charset="0"/>
                                <a:ea typeface="Cambria Math" panose="02040503050406030204" pitchFamily="18" charset="0"/>
                              </a:rPr>
                            </m:ctrlPr>
                          </m:naryPr>
                          <m:sub>
                            <m:r>
                              <a:rPr lang="en-US" altLang="zh-CN" sz="1900" b="0" i="1" smtClean="0">
                                <a:latin typeface="Cambria Math" panose="02040503050406030204" pitchFamily="18" charset="0"/>
                                <a:ea typeface="Cambria Math" panose="02040503050406030204" pitchFamily="18" charset="0"/>
                              </a:rPr>
                              <m:t>𝑦</m:t>
                            </m:r>
                            <m:r>
                              <a:rPr lang="en-US" altLang="zh-CN" sz="1900" b="0" i="1" smtClean="0">
                                <a:latin typeface="Cambria Math" panose="02040503050406030204" pitchFamily="18" charset="0"/>
                                <a:ea typeface="Cambria Math" panose="02040503050406030204" pitchFamily="18" charset="0"/>
                              </a:rPr>
                              <m:t>′=1</m:t>
                            </m:r>
                          </m:sub>
                          <m:sup>
                            <m:r>
                              <a:rPr lang="en-US" altLang="zh-CN" sz="1900" b="0" i="1" smtClean="0">
                                <a:latin typeface="Cambria Math" panose="02040503050406030204" pitchFamily="18" charset="0"/>
                                <a:ea typeface="Cambria Math" panose="02040503050406030204" pitchFamily="18" charset="0"/>
                              </a:rPr>
                              <m:t>𝑘</m:t>
                            </m:r>
                          </m:sup>
                          <m:e>
                            <m:r>
                              <a:rPr lang="en-US" altLang="zh-CN" sz="1900" i="1">
                                <a:latin typeface="Cambria Math" panose="02040503050406030204" pitchFamily="18" charset="0"/>
                                <a:ea typeface="Cambria Math" panose="02040503050406030204" pitchFamily="18" charset="0"/>
                              </a:rPr>
                              <m:t>𝑒</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𝑠𝑐𝑜𝑟𝑒</m:t>
                            </m:r>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𝑡</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𝑦</m:t>
                                </m:r>
                                <m:r>
                                  <a:rPr lang="en-US" altLang="zh-CN" sz="1900" b="0" i="1" smtClean="0">
                                    <a:latin typeface="Cambria Math" panose="02040503050406030204" pitchFamily="18" charset="0"/>
                                    <a:ea typeface="Cambria Math" panose="02040503050406030204" pitchFamily="18" charset="0"/>
                                  </a:rPr>
                                  <m:t>′</m:t>
                                </m:r>
                              </m:e>
                            </m:d>
                            <m:r>
                              <a:rPr lang="en-US" altLang="zh-CN" sz="1900" i="1">
                                <a:latin typeface="Cambria Math" panose="02040503050406030204" pitchFamily="18" charset="0"/>
                                <a:ea typeface="Cambria Math" panose="02040503050406030204" pitchFamily="18" charset="0"/>
                              </a:rPr>
                              <m:t>)</m:t>
                            </m:r>
                          </m:e>
                        </m:nary>
                      </m:den>
                    </m:f>
                  </m:oMath>
                </a14:m>
                <a:endParaRPr lang="en-US" altLang="zh-CN" sz="1900" dirty="0"/>
              </a:p>
              <a:p>
                <a:pPr lvl="1">
                  <a:spcAft>
                    <a:spcPts val="200"/>
                  </a:spcAft>
                </a:pPr>
                <a:endParaRPr lang="en-US" altLang="zh-CN" sz="1900" dirty="0"/>
              </a:p>
              <a:p>
                <a:pPr lvl="1">
                  <a:spcAft>
                    <a:spcPts val="200"/>
                  </a:spcAft>
                </a:pPr>
                <a:r>
                  <a:rPr lang="en-US" altLang="zh-CN" sz="1900" dirty="0"/>
                  <a:t>where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𝑘</m:t>
                    </m:r>
                  </m:oMath>
                </a14:m>
                <a:r>
                  <a:rPr lang="en-US" altLang="zh-CN" sz="1900" dirty="0"/>
                  <a:t> is the number of labels defined in the tagging scheme, and </a:t>
                </a:r>
                <a14:m>
                  <m:oMath xmlns:m="http://schemas.openxmlformats.org/officeDocument/2006/math">
                    <m:r>
                      <a:rPr lang="en-US" altLang="zh-CN" sz="1900" i="1">
                        <a:latin typeface="Cambria Math" panose="02040503050406030204" pitchFamily="18" charset="0"/>
                        <a:ea typeface="Cambria Math" panose="02040503050406030204" pitchFamily="18" charset="0"/>
                      </a:rPr>
                      <m:t>𝑃</m:t>
                    </m:r>
                  </m:oMath>
                </a14:m>
                <a:r>
                  <a:rPr lang="en-US" altLang="zh-CN" sz="1900" dirty="0"/>
                  <a:t> represents the probability that </a:t>
                </a:r>
                <a14:m>
                  <m:oMath xmlns:m="http://schemas.openxmlformats.org/officeDocument/2006/math">
                    <m:r>
                      <a:rPr lang="en-US" altLang="zh-CN" sz="1900" i="1">
                        <a:latin typeface="Cambria Math" panose="02040503050406030204" pitchFamily="18" charset="0"/>
                        <a:ea typeface="Cambria Math" panose="02040503050406030204" pitchFamily="18" charset="0"/>
                      </a:rPr>
                      <m:t>𝑡</m:t>
                    </m:r>
                  </m:oMath>
                </a14:m>
                <a:r>
                  <a:rPr lang="en-US" altLang="zh-CN" sz="1900" dirty="0"/>
                  <a:t> belongs to PII label </a:t>
                </a:r>
                <a14:m>
                  <m:oMath xmlns:m="http://schemas.openxmlformats.org/officeDocument/2006/math">
                    <m:r>
                      <a:rPr lang="en-US" altLang="zh-CN" sz="1900" i="1">
                        <a:latin typeface="Cambria Math" panose="02040503050406030204" pitchFamily="18" charset="0"/>
                        <a:ea typeface="Cambria Math" panose="02040503050406030204" pitchFamily="18" charset="0"/>
                      </a:rPr>
                      <m:t>𝑦</m:t>
                    </m:r>
                  </m:oMath>
                </a14:m>
                <a:r>
                  <a:rPr lang="en-US" altLang="zh-CN" sz="19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49570"/>
                <a:ext cx="8686801" cy="5563064"/>
              </a:xfrm>
              <a:blipFill>
                <a:blip r:embed="rId3"/>
                <a:stretch>
                  <a:fillRect l="-912" t="-2303" r="-1123" b="-11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858774" y="6004012"/>
            <a:ext cx="2743200" cy="365125"/>
          </a:xfrm>
        </p:spPr>
        <p:txBody>
          <a:bodyPr/>
          <a:lstStyle/>
          <a:p>
            <a:fld id="{3220CDD9-6C91-4870-8207-9553E69262B8}" type="slidenum">
              <a:rPr lang="en-US" smtClean="0"/>
              <a:t>43</a:t>
            </a:fld>
            <a:endParaRPr lang="en-US" dirty="0"/>
          </a:p>
        </p:txBody>
      </p:sp>
      <p:pic>
        <p:nvPicPr>
          <p:cNvPr id="7" name="Picture 6">
            <a:extLst>
              <a:ext uri="{FF2B5EF4-FFF2-40B4-BE49-F238E27FC236}">
                <a16:creationId xmlns:a16="http://schemas.microsoft.com/office/drawing/2014/main" id="{9599BBF8-DE66-F778-E1C0-337680C4E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2601" y="1458817"/>
            <a:ext cx="2819399" cy="3782332"/>
          </a:xfrm>
          <a:prstGeom prst="rect">
            <a:avLst/>
          </a:prstGeom>
        </p:spPr>
      </p:pic>
      <p:sp>
        <p:nvSpPr>
          <p:cNvPr id="8" name="Rectangle 7">
            <a:extLst>
              <a:ext uri="{FF2B5EF4-FFF2-40B4-BE49-F238E27FC236}">
                <a16:creationId xmlns:a16="http://schemas.microsoft.com/office/drawing/2014/main" id="{8B2909CD-EE5A-983F-3B78-1D6E38531C46}"/>
              </a:ext>
            </a:extLst>
          </p:cNvPr>
          <p:cNvSpPr/>
          <p:nvPr/>
        </p:nvSpPr>
        <p:spPr>
          <a:xfrm>
            <a:off x="9623320" y="5029851"/>
            <a:ext cx="2568680"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4247252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94481-0443-4A69-BC6D-C1F0EFE00121}"/>
              </a:ext>
            </a:extLst>
          </p:cNvPr>
          <p:cNvSpPr>
            <a:spLocks noGrp="1"/>
          </p:cNvSpPr>
          <p:nvPr>
            <p:ph type="title"/>
          </p:nvPr>
        </p:nvSpPr>
        <p:spPr>
          <a:xfrm>
            <a:off x="766930" y="17232"/>
            <a:ext cx="10515600" cy="1325563"/>
          </a:xfrm>
        </p:spPr>
        <p:txBody>
          <a:bodyPr>
            <a:normAutofit/>
          </a:bodyPr>
          <a:lstStyle/>
          <a:p>
            <a:r>
              <a:rPr lang="en-US" sz="4000" dirty="0"/>
              <a:t>Research Example: Experiment Results – MCA-PIIE</a:t>
            </a:r>
          </a:p>
        </p:txBody>
      </p:sp>
      <p:sp>
        <p:nvSpPr>
          <p:cNvPr id="4" name="灯片编号占位符 3">
            <a:extLst>
              <a:ext uri="{FF2B5EF4-FFF2-40B4-BE49-F238E27FC236}">
                <a16:creationId xmlns:a16="http://schemas.microsoft.com/office/drawing/2014/main" id="{04ABBD1D-4594-4C80-B5EB-B9E5AD779A27}"/>
              </a:ext>
            </a:extLst>
          </p:cNvPr>
          <p:cNvSpPr>
            <a:spLocks noGrp="1"/>
          </p:cNvSpPr>
          <p:nvPr>
            <p:ph type="sldNum" sz="quarter" idx="12"/>
          </p:nvPr>
        </p:nvSpPr>
        <p:spPr>
          <a:xfrm>
            <a:off x="8882743" y="6353633"/>
            <a:ext cx="2743200" cy="365125"/>
          </a:xfrm>
        </p:spPr>
        <p:txBody>
          <a:bodyPr/>
          <a:lstStyle/>
          <a:p>
            <a:fld id="{3220CDD9-6C91-4870-8207-9553E69262B8}" type="slidenum">
              <a:rPr lang="en-US" smtClean="0"/>
              <a:t>44</a:t>
            </a:fld>
            <a:endParaRPr lang="en-US"/>
          </a:p>
        </p:txBody>
      </p:sp>
      <p:graphicFrame>
        <p:nvGraphicFramePr>
          <p:cNvPr id="5" name="表格 4">
            <a:extLst>
              <a:ext uri="{FF2B5EF4-FFF2-40B4-BE49-F238E27FC236}">
                <a16:creationId xmlns:a16="http://schemas.microsoft.com/office/drawing/2014/main" id="{28C1C489-E9B8-448F-BACC-4EDC39AFE2EF}"/>
              </a:ext>
            </a:extLst>
          </p:cNvPr>
          <p:cNvGraphicFramePr>
            <a:graphicFrameLocks/>
          </p:cNvGraphicFramePr>
          <p:nvPr>
            <p:extLst>
              <p:ext uri="{D42A27DB-BD31-4B8C-83A1-F6EECF244321}">
                <p14:modId xmlns:p14="http://schemas.microsoft.com/office/powerpoint/2010/main" val="1628753125"/>
              </p:ext>
            </p:extLst>
          </p:nvPr>
        </p:nvGraphicFramePr>
        <p:xfrm>
          <a:off x="1883162" y="1091686"/>
          <a:ext cx="8283135" cy="3688080"/>
        </p:xfrm>
        <a:graphic>
          <a:graphicData uri="http://schemas.openxmlformats.org/drawingml/2006/table">
            <a:tbl>
              <a:tblPr firstRow="1" bandRow="1">
                <a:tableStyleId>{5940675A-B579-460E-94D1-54222C63F5DA}</a:tableStyleId>
              </a:tblPr>
              <a:tblGrid>
                <a:gridCol w="1243895">
                  <a:extLst>
                    <a:ext uri="{9D8B030D-6E8A-4147-A177-3AD203B41FA5}">
                      <a16:colId xmlns:a16="http://schemas.microsoft.com/office/drawing/2014/main" val="1357762456"/>
                    </a:ext>
                  </a:extLst>
                </a:gridCol>
                <a:gridCol w="2789746">
                  <a:extLst>
                    <a:ext uri="{9D8B030D-6E8A-4147-A177-3AD203B41FA5}">
                      <a16:colId xmlns:a16="http://schemas.microsoft.com/office/drawing/2014/main" val="4293795500"/>
                    </a:ext>
                  </a:extLst>
                </a:gridCol>
                <a:gridCol w="1102659">
                  <a:extLst>
                    <a:ext uri="{9D8B030D-6E8A-4147-A177-3AD203B41FA5}">
                      <a16:colId xmlns:a16="http://schemas.microsoft.com/office/drawing/2014/main" val="56666375"/>
                    </a:ext>
                  </a:extLst>
                </a:gridCol>
                <a:gridCol w="995082">
                  <a:extLst>
                    <a:ext uri="{9D8B030D-6E8A-4147-A177-3AD203B41FA5}">
                      <a16:colId xmlns:a16="http://schemas.microsoft.com/office/drawing/2014/main" val="888147027"/>
                    </a:ext>
                  </a:extLst>
                </a:gridCol>
                <a:gridCol w="1040130">
                  <a:extLst>
                    <a:ext uri="{9D8B030D-6E8A-4147-A177-3AD203B41FA5}">
                      <a16:colId xmlns:a16="http://schemas.microsoft.com/office/drawing/2014/main" val="1997090724"/>
                    </a:ext>
                  </a:extLst>
                </a:gridCol>
                <a:gridCol w="1111623">
                  <a:extLst>
                    <a:ext uri="{9D8B030D-6E8A-4147-A177-3AD203B41FA5}">
                      <a16:colId xmlns:a16="http://schemas.microsoft.com/office/drawing/2014/main" val="2620983529"/>
                    </a:ext>
                  </a:extLst>
                </a:gridCol>
              </a:tblGrid>
              <a:tr h="297479">
                <a:tc>
                  <a:txBody>
                    <a:bodyPr/>
                    <a:lstStyle/>
                    <a:p>
                      <a:pPr algn="ctr"/>
                      <a:r>
                        <a:rPr lang="en-US" altLang="zh-CN" sz="1600" b="1" dirty="0">
                          <a:latin typeface="+mn-lt"/>
                        </a:rPr>
                        <a:t>Domain</a:t>
                      </a:r>
                      <a:endParaRPr lang="zh-CN" altLang="en-US" sz="1600" b="1" dirty="0">
                        <a:latin typeface="+mn-lt"/>
                      </a:endParaRPr>
                    </a:p>
                  </a:txBody>
                  <a:tcPr/>
                </a:tc>
                <a:tc>
                  <a:txBody>
                    <a:bodyPr/>
                    <a:lstStyle/>
                    <a:p>
                      <a:pPr algn="ctr"/>
                      <a:r>
                        <a:rPr lang="en-US" altLang="zh-CN" sz="1600" b="1" dirty="0">
                          <a:latin typeface="+mn-lt"/>
                        </a:rPr>
                        <a:t>Method</a:t>
                      </a:r>
                      <a:endParaRPr lang="zh-CN" altLang="en-US" sz="1600" b="1" dirty="0">
                        <a:latin typeface="+mn-lt"/>
                      </a:endParaRPr>
                    </a:p>
                  </a:txBody>
                  <a:tcPr/>
                </a:tc>
                <a:tc>
                  <a:txBody>
                    <a:bodyPr/>
                    <a:lstStyle/>
                    <a:p>
                      <a:pPr algn="ctr"/>
                      <a:r>
                        <a:rPr lang="en-US" altLang="zh-CN" sz="1600" b="1" dirty="0">
                          <a:latin typeface="+mn-lt"/>
                        </a:rPr>
                        <a:t>Accuracy</a:t>
                      </a:r>
                      <a:endParaRPr lang="zh-CN" altLang="en-US" sz="1600" b="1" dirty="0">
                        <a:latin typeface="+mn-lt"/>
                      </a:endParaRPr>
                    </a:p>
                  </a:txBody>
                  <a:tcPr/>
                </a:tc>
                <a:tc>
                  <a:txBody>
                    <a:bodyPr/>
                    <a:lstStyle/>
                    <a:p>
                      <a:pPr algn="ctr"/>
                      <a:r>
                        <a:rPr lang="en-US" altLang="zh-CN" sz="1600" b="1" dirty="0">
                          <a:latin typeface="+mn-lt"/>
                        </a:rPr>
                        <a:t>Precision</a:t>
                      </a:r>
                      <a:endParaRPr lang="zh-CN" altLang="en-US" sz="1600" b="1" dirty="0">
                        <a:latin typeface="+mn-lt"/>
                      </a:endParaRPr>
                    </a:p>
                  </a:txBody>
                  <a:tcPr/>
                </a:tc>
                <a:tc>
                  <a:txBody>
                    <a:bodyPr/>
                    <a:lstStyle/>
                    <a:p>
                      <a:pPr algn="ctr"/>
                      <a:r>
                        <a:rPr lang="en-US" altLang="zh-CN" sz="1600" b="1" dirty="0">
                          <a:latin typeface="+mn-lt"/>
                        </a:rPr>
                        <a:t>Recall</a:t>
                      </a:r>
                      <a:endParaRPr lang="zh-CN" altLang="en-US" sz="1600" b="1" dirty="0">
                        <a:latin typeface="+mn-lt"/>
                      </a:endParaRPr>
                    </a:p>
                  </a:txBody>
                  <a:tcPr/>
                </a:tc>
                <a:tc>
                  <a:txBody>
                    <a:bodyPr/>
                    <a:lstStyle/>
                    <a:p>
                      <a:pPr algn="ctr"/>
                      <a:r>
                        <a:rPr lang="en-US" altLang="zh-CN" sz="1600" b="1" dirty="0">
                          <a:latin typeface="+mn-lt"/>
                        </a:rPr>
                        <a:t>F1 Score</a:t>
                      </a:r>
                      <a:endParaRPr lang="zh-CN" altLang="en-US" sz="1600" b="1" dirty="0">
                        <a:latin typeface="+mn-lt"/>
                      </a:endParaRPr>
                    </a:p>
                  </a:txBody>
                  <a:tcPr/>
                </a:tc>
                <a:extLst>
                  <a:ext uri="{0D108BD9-81ED-4DB2-BD59-A6C34878D82A}">
                    <a16:rowId xmlns:a16="http://schemas.microsoft.com/office/drawing/2014/main" val="2455554266"/>
                  </a:ext>
                </a:extLst>
              </a:tr>
              <a:tr h="29747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mn-lt"/>
                        </a:rPr>
                        <a:t>Source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Bi-LSTM + CRF + Transfer</a:t>
                      </a:r>
                      <a:endParaRPr lang="en-US" sz="1600" dirty="0">
                        <a:latin typeface="+mn-lt"/>
                      </a:endParaRPr>
                    </a:p>
                  </a:txBody>
                  <a:tcPr/>
                </a:tc>
                <a:tc>
                  <a:txBody>
                    <a:bodyPr/>
                    <a:lstStyle/>
                    <a:p>
                      <a:pPr algn="ctr"/>
                      <a:r>
                        <a:rPr lang="en-US" altLang="zh-CN" sz="1600" dirty="0">
                          <a:latin typeface="+mn-lt"/>
                        </a:rPr>
                        <a:t>95.3%</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92.6%</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89.0%</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dirty="0">
                          <a:latin typeface="+mn-lt"/>
                        </a:rPr>
                        <a:t>91.6%</a:t>
                      </a:r>
                      <a:r>
                        <a:rPr lang="en-US" altLang="zh-CN" sz="1600" b="0" dirty="0">
                          <a:solidFill>
                            <a:schemeClr val="tx1"/>
                          </a:solidFill>
                          <a:latin typeface="+mn-lt"/>
                        </a:rPr>
                        <a:t>***</a:t>
                      </a:r>
                      <a:endParaRPr lang="zh-CN" altLang="en-US" sz="1600" dirty="0">
                        <a:latin typeface="+mn-lt"/>
                      </a:endParaRPr>
                    </a:p>
                  </a:txBody>
                  <a:tcPr/>
                </a:tc>
                <a:extLst>
                  <a:ext uri="{0D108BD9-81ED-4DB2-BD59-A6C34878D82A}">
                    <a16:rowId xmlns:a16="http://schemas.microsoft.com/office/drawing/2014/main" val="2425560994"/>
                  </a:ext>
                </a:extLst>
              </a:tr>
              <a:tr h="297479">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Transformer</a:t>
                      </a:r>
                      <a:endParaRPr lang="en-US" sz="1600" dirty="0">
                        <a:latin typeface="+mn-lt"/>
                      </a:endParaRPr>
                    </a:p>
                  </a:txBody>
                  <a:tcPr/>
                </a:tc>
                <a:tc>
                  <a:txBody>
                    <a:bodyPr/>
                    <a:lstStyle/>
                    <a:p>
                      <a:pPr algn="ctr"/>
                      <a:r>
                        <a:rPr lang="en-US" altLang="zh-CN" sz="1600" dirty="0">
                          <a:latin typeface="+mn-lt"/>
                        </a:rPr>
                        <a:t>94.1%</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93.0%</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90.2%</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dirty="0">
                          <a:latin typeface="+mn-lt"/>
                        </a:rPr>
                        <a:t>92.5%</a:t>
                      </a:r>
                      <a:r>
                        <a:rPr lang="en-US" altLang="zh-CN" sz="1600" b="0" dirty="0">
                          <a:solidFill>
                            <a:schemeClr val="tx1"/>
                          </a:solidFill>
                          <a:latin typeface="+mn-lt"/>
                        </a:rPr>
                        <a:t>***</a:t>
                      </a:r>
                      <a:endParaRPr lang="zh-CN" altLang="en-US" sz="1600" dirty="0">
                        <a:latin typeface="+mn-lt"/>
                      </a:endParaRPr>
                    </a:p>
                  </a:txBody>
                  <a:tcPr/>
                </a:tc>
                <a:extLst>
                  <a:ext uri="{0D108BD9-81ED-4DB2-BD59-A6C34878D82A}">
                    <a16:rowId xmlns:a16="http://schemas.microsoft.com/office/drawing/2014/main" val="1865124038"/>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rgbClr val="222222"/>
                          </a:solidFill>
                          <a:effectLst/>
                          <a:latin typeface="+mn-lt"/>
                        </a:rPr>
                        <a:t>Dependency-Guided LSTM-CRF</a:t>
                      </a:r>
                      <a:endParaRPr lang="zh-CN" altLang="en-US" sz="1600" dirty="0">
                        <a:latin typeface="+mn-lt"/>
                      </a:endParaRPr>
                    </a:p>
                  </a:txBody>
                  <a:tcPr/>
                </a:tc>
                <a:tc>
                  <a:txBody>
                    <a:bodyPr/>
                    <a:lstStyle/>
                    <a:p>
                      <a:pPr algn="ctr"/>
                      <a:r>
                        <a:rPr lang="en-US" altLang="zh-CN" sz="1600" dirty="0">
                          <a:latin typeface="+mn-lt"/>
                        </a:rPr>
                        <a:t>97.8%</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solidFill>
                            <a:schemeClr val="tx1"/>
                          </a:solidFill>
                          <a:latin typeface="+mn-lt"/>
                        </a:rPr>
                        <a:t>94.5%***</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93.3%***</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94.0%***</a:t>
                      </a:r>
                      <a:endParaRPr lang="zh-CN" altLang="en-US" sz="1600" b="0" dirty="0">
                        <a:solidFill>
                          <a:schemeClr val="tx1"/>
                        </a:solidFill>
                        <a:latin typeface="+mn-lt"/>
                      </a:endParaRPr>
                    </a:p>
                  </a:txBody>
                  <a:tcPr/>
                </a:tc>
                <a:extLst>
                  <a:ext uri="{0D108BD9-81ED-4DB2-BD59-A6C34878D82A}">
                    <a16:rowId xmlns:a16="http://schemas.microsoft.com/office/drawing/2014/main" val="3892515062"/>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600" b="1"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Source Domain DTL-PIIE</a:t>
                      </a:r>
                      <a:endParaRPr lang="zh-CN" altLang="en-US" sz="1600" b="0" dirty="0">
                        <a:latin typeface="+mn-lt"/>
                      </a:endParaRPr>
                    </a:p>
                  </a:txBody>
                  <a:tcPr/>
                </a:tc>
                <a:tc>
                  <a:txBody>
                    <a:bodyPr/>
                    <a:lstStyle/>
                    <a:p>
                      <a:pPr algn="ctr"/>
                      <a:r>
                        <a:rPr lang="en-US" altLang="zh-CN" sz="1600" b="0" dirty="0">
                          <a:solidFill>
                            <a:schemeClr val="tx1"/>
                          </a:solidFill>
                          <a:latin typeface="+mn-lt"/>
                        </a:rPr>
                        <a:t>98.1%**</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95.9%</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94.1%**</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94.6%**</a:t>
                      </a:r>
                      <a:endParaRPr lang="zh-CN" altLang="en-US" sz="1600" b="0" dirty="0">
                        <a:solidFill>
                          <a:schemeClr val="tx1"/>
                        </a:solidFill>
                        <a:latin typeface="+mn-lt"/>
                      </a:endParaRPr>
                    </a:p>
                  </a:txBody>
                  <a:tcPr/>
                </a:tc>
                <a:extLst>
                  <a:ext uri="{0D108BD9-81ED-4DB2-BD59-A6C34878D82A}">
                    <a16:rowId xmlns:a16="http://schemas.microsoft.com/office/drawing/2014/main" val="3501947897"/>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600" b="1"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Source Domain MCA-PIIE</a:t>
                      </a:r>
                      <a:endParaRPr lang="zh-CN" altLang="en-US" sz="1600" b="0" dirty="0">
                        <a:solidFill>
                          <a:schemeClr val="tx1"/>
                        </a:solidFill>
                        <a:latin typeface="+mn-lt"/>
                      </a:endParaRPr>
                    </a:p>
                  </a:txBody>
                  <a:tcPr/>
                </a:tc>
                <a:tc>
                  <a:txBody>
                    <a:bodyPr/>
                    <a:lstStyle/>
                    <a:p>
                      <a:pPr algn="ctr"/>
                      <a:r>
                        <a:rPr lang="en-US" altLang="zh-CN" sz="1600" b="1" dirty="0">
                          <a:solidFill>
                            <a:srgbClr val="FF0000"/>
                          </a:solidFill>
                          <a:latin typeface="+mn-lt"/>
                        </a:rPr>
                        <a:t>99.0%</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96.1%</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95.2%</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95.5%</a:t>
                      </a:r>
                      <a:endParaRPr lang="zh-CN" altLang="en-US" sz="1600" b="1" dirty="0">
                        <a:solidFill>
                          <a:srgbClr val="FF0000"/>
                        </a:solidFill>
                        <a:latin typeface="+mn-lt"/>
                      </a:endParaRPr>
                    </a:p>
                  </a:txBody>
                  <a:tcPr/>
                </a:tc>
                <a:extLst>
                  <a:ext uri="{0D108BD9-81ED-4DB2-BD59-A6C34878D82A}">
                    <a16:rowId xmlns:a16="http://schemas.microsoft.com/office/drawing/2014/main" val="3559708074"/>
                  </a:ext>
                </a:extLst>
              </a:tr>
              <a:tr h="29747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mn-lt"/>
                        </a:rPr>
                        <a:t>Target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(Twitter)</a:t>
                      </a:r>
                      <a:endParaRPr lang="zh-CN" altLang="en-US" sz="1600" b="0"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rgbClr val="222222"/>
                          </a:solidFill>
                          <a:effectLst/>
                          <a:latin typeface="+mn-lt"/>
                        </a:rPr>
                        <a:t>Dependency-Guided LSTM-CRF</a:t>
                      </a:r>
                      <a:endParaRPr lang="zh-CN" altLang="en-US" sz="1600" dirty="0">
                        <a:latin typeface="+mn-lt"/>
                      </a:endParaRPr>
                    </a:p>
                  </a:txBody>
                  <a:tcPr/>
                </a:tc>
                <a:tc>
                  <a:txBody>
                    <a:bodyPr/>
                    <a:lstStyle/>
                    <a:p>
                      <a:pPr algn="ctr"/>
                      <a:r>
                        <a:rPr lang="en-US" altLang="zh-CN" sz="1600" b="0" dirty="0">
                          <a:latin typeface="+mn-lt"/>
                        </a:rPr>
                        <a:t>59.3%</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61.0%</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54.6%</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57.2%</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2077138695"/>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Transformer</a:t>
                      </a:r>
                      <a:endParaRPr lang="en-US" sz="1600" dirty="0">
                        <a:latin typeface="+mn-lt"/>
                      </a:endParaRPr>
                    </a:p>
                  </a:txBody>
                  <a:tcPr/>
                </a:tc>
                <a:tc>
                  <a:txBody>
                    <a:bodyPr/>
                    <a:lstStyle/>
                    <a:p>
                      <a:pPr algn="ctr"/>
                      <a:r>
                        <a:rPr lang="en-US" altLang="zh-CN" sz="1600" b="0" dirty="0">
                          <a:latin typeface="+mn-lt"/>
                        </a:rPr>
                        <a:t>64.9%</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67.2%</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60.4%</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65.1%</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924387078"/>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Bi-LSTM + CRF + Transfer</a:t>
                      </a:r>
                      <a:endParaRPr lang="en-US" sz="1600" dirty="0">
                        <a:latin typeface="+mn-lt"/>
                      </a:endParaRPr>
                    </a:p>
                  </a:txBody>
                  <a:tcPr/>
                </a:tc>
                <a:tc>
                  <a:txBody>
                    <a:bodyPr/>
                    <a:lstStyle/>
                    <a:p>
                      <a:pPr algn="ctr"/>
                      <a:r>
                        <a:rPr lang="en-US" altLang="zh-CN" sz="1600" b="0" dirty="0">
                          <a:latin typeface="+mn-lt"/>
                        </a:rPr>
                        <a:t>68.7%</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68.3%</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62.5%</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67.4%</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3236798154"/>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rPr>
                        <a:t>DTL-PIIE (Ours)</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73.2%***</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72.5%</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65.2%**</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71.1%**</a:t>
                      </a:r>
                      <a:endParaRPr lang="zh-CN" altLang="en-US" sz="1600" b="0" dirty="0">
                        <a:solidFill>
                          <a:schemeClr val="tx1"/>
                        </a:solidFill>
                        <a:latin typeface="+mn-lt"/>
                      </a:endParaRPr>
                    </a:p>
                  </a:txBody>
                  <a:tcPr/>
                </a:tc>
                <a:extLst>
                  <a:ext uri="{0D108BD9-81ED-4DB2-BD59-A6C34878D82A}">
                    <a16:rowId xmlns:a16="http://schemas.microsoft.com/office/drawing/2014/main" val="429078246"/>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rPr>
                        <a:t>MCA-PIIE (Ours)</a:t>
                      </a:r>
                      <a:endParaRPr lang="zh-CN" altLang="en-US" sz="1600" b="0" dirty="0">
                        <a:solidFill>
                          <a:schemeClr val="tx1"/>
                        </a:solidFill>
                        <a:latin typeface="+mn-lt"/>
                      </a:endParaRPr>
                    </a:p>
                  </a:txBody>
                  <a:tcPr/>
                </a:tc>
                <a:tc>
                  <a:txBody>
                    <a:bodyPr/>
                    <a:lstStyle/>
                    <a:p>
                      <a:pPr algn="ctr"/>
                      <a:r>
                        <a:rPr lang="en-US" altLang="zh-CN" sz="1600" b="1" dirty="0">
                          <a:solidFill>
                            <a:srgbClr val="FF0000"/>
                          </a:solidFill>
                          <a:latin typeface="+mn-lt"/>
                        </a:rPr>
                        <a:t>75.3%</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72.9%</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66.5%</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72.3%</a:t>
                      </a:r>
                      <a:endParaRPr lang="zh-CN" altLang="en-US" sz="1600" b="1" dirty="0">
                        <a:solidFill>
                          <a:srgbClr val="FF0000"/>
                        </a:solidFill>
                        <a:latin typeface="+mn-lt"/>
                      </a:endParaRPr>
                    </a:p>
                  </a:txBody>
                  <a:tcPr/>
                </a:tc>
                <a:extLst>
                  <a:ext uri="{0D108BD9-81ED-4DB2-BD59-A6C34878D82A}">
                    <a16:rowId xmlns:a16="http://schemas.microsoft.com/office/drawing/2014/main" val="4044678883"/>
                  </a:ext>
                </a:extLst>
              </a:tr>
            </a:tbl>
          </a:graphicData>
        </a:graphic>
      </p:graphicFrame>
      <p:sp>
        <p:nvSpPr>
          <p:cNvPr id="6" name="Rectangle 7">
            <a:extLst>
              <a:ext uri="{FF2B5EF4-FFF2-40B4-BE49-F238E27FC236}">
                <a16:creationId xmlns:a16="http://schemas.microsoft.com/office/drawing/2014/main" id="{8EEAF89C-BAF2-C327-E83A-B87FB65ED567}"/>
              </a:ext>
            </a:extLst>
          </p:cNvPr>
          <p:cNvSpPr/>
          <p:nvPr/>
        </p:nvSpPr>
        <p:spPr>
          <a:xfrm>
            <a:off x="838200" y="4851450"/>
            <a:ext cx="10685704" cy="369332"/>
          </a:xfrm>
          <a:prstGeom prst="rect">
            <a:avLst/>
          </a:prstGeom>
        </p:spPr>
        <p:txBody>
          <a:bodyPr wrap="square">
            <a:spAutoFit/>
          </a:bodyPr>
          <a:lstStyle/>
          <a:p>
            <a:r>
              <a:rPr lang="en-US" dirty="0"/>
              <a:t>Results of </a:t>
            </a:r>
            <a:r>
              <a:rPr lang="en-US" altLang="zh-CN" dirty="0"/>
              <a:t>MCA-PIIE vs prevailing DL-based IE models.</a:t>
            </a:r>
            <a:r>
              <a:rPr lang="en-US" i="1" kern="100" dirty="0">
                <a:effectLst/>
                <a:ea typeface="SimSun" panose="02010600030101010101" pitchFamily="2" charset="-122"/>
                <a:cs typeface="Times New Roman" panose="02020603050405020304" pitchFamily="18" charset="0"/>
              </a:rPr>
              <a:t> </a:t>
            </a:r>
            <a:r>
              <a:rPr lang="en-US" b="1" kern="100" dirty="0">
                <a:effectLst/>
                <a:ea typeface="SimSun" panose="02010600030101010101" pitchFamily="2" charset="-122"/>
                <a:cs typeface="Times New Roman" panose="02020603050405020304" pitchFamily="18" charset="0"/>
              </a:rPr>
              <a:t>Note</a:t>
            </a:r>
            <a:r>
              <a:rPr lang="en-US" i="1" kern="100" dirty="0">
                <a:effectLst/>
                <a:ea typeface="SimSun" panose="02010600030101010101" pitchFamily="2" charset="-122"/>
                <a:cs typeface="Times New Roman" panose="02020603050405020304" pitchFamily="18" charset="0"/>
              </a:rPr>
              <a:t>:</a:t>
            </a:r>
            <a:r>
              <a:rPr lang="en-US" kern="100" dirty="0">
                <a:effectLst/>
                <a:ea typeface="SimSun" panose="02010600030101010101" pitchFamily="2" charset="-122"/>
                <a:cs typeface="Times New Roman" panose="02020603050405020304" pitchFamily="18" charset="0"/>
              </a:rPr>
              <a:t>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&lt;0.1;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&lt;0.05;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&lt;0.01</a:t>
            </a:r>
          </a:p>
        </p:txBody>
      </p:sp>
      <p:sp>
        <p:nvSpPr>
          <p:cNvPr id="7" name="TextBox 6">
            <a:extLst>
              <a:ext uri="{FF2B5EF4-FFF2-40B4-BE49-F238E27FC236}">
                <a16:creationId xmlns:a16="http://schemas.microsoft.com/office/drawing/2014/main" id="{C030CBE4-D2CC-4B8D-9694-2140267856E9}"/>
              </a:ext>
            </a:extLst>
          </p:cNvPr>
          <p:cNvSpPr txBox="1"/>
          <p:nvPr/>
        </p:nvSpPr>
        <p:spPr>
          <a:xfrm>
            <a:off x="766930" y="5271134"/>
            <a:ext cx="10515600" cy="1323439"/>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altLang="zh-CN" sz="2000" b="0" dirty="0">
                <a:solidFill>
                  <a:schemeClr val="tx1"/>
                </a:solidFill>
              </a:rPr>
              <a:t>Our proposed model MCA-PIIE</a:t>
            </a:r>
            <a:r>
              <a:rPr lang="en-US" sz="2000" dirty="0">
                <a:effectLst/>
              </a:rPr>
              <a:t> is evaluated using social media data collected from Twitter.</a:t>
            </a:r>
          </a:p>
          <a:p>
            <a:pPr marL="285750" indent="-285750">
              <a:buFont typeface="Arial" panose="020B0604020202020204" pitchFamily="34" charset="0"/>
              <a:buChar char="•"/>
            </a:pPr>
            <a:r>
              <a:rPr lang="en-US" sz="2000" dirty="0">
                <a:effectLst/>
              </a:rPr>
              <a:t>The outstanding performance of MCA-PIIE is because </a:t>
            </a:r>
            <a:r>
              <a:rPr lang="en-US" sz="2000" dirty="0"/>
              <a:t>DTL helps understand</a:t>
            </a:r>
            <a:r>
              <a:rPr lang="en-US" sz="2000" dirty="0">
                <a:solidFill>
                  <a:srgbClr val="CC66FF"/>
                </a:solidFill>
              </a:rPr>
              <a:t> </a:t>
            </a:r>
            <a:r>
              <a:rPr lang="en-US" sz="2000" dirty="0"/>
              <a:t>more PII that is not labeled in social media data. Also, MCA-PIIE leverages three attention mechanisms to learn rich contextual information.</a:t>
            </a:r>
            <a:endParaRPr lang="en-US" sz="2000" dirty="0">
              <a:effectLst/>
            </a:endParaRPr>
          </a:p>
        </p:txBody>
      </p:sp>
    </p:spTree>
    <p:extLst>
      <p:ext uri="{BB962C8B-B14F-4D97-AF65-F5344CB8AC3E}">
        <p14:creationId xmlns:p14="http://schemas.microsoft.com/office/powerpoint/2010/main" val="2239183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Research Examples</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p:txBody>
          <a:bodyPr/>
          <a:lstStyle/>
          <a:p>
            <a:r>
              <a:rPr lang="en-US" dirty="0">
                <a:solidFill>
                  <a:schemeClr val="bg1">
                    <a:lumMod val="65000"/>
                  </a:schemeClr>
                </a:solidFill>
              </a:rPr>
              <a:t>Automated PII Extraction from Social Media for Privacy Risk Awareness: A Muti-Context Attention Approach</a:t>
            </a:r>
          </a:p>
          <a:p>
            <a:r>
              <a:rPr lang="en-US" dirty="0"/>
              <a:t>Detecting and Grouping Vulnerable Virtual Machines</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45</a:t>
            </a:fld>
            <a:endParaRPr lang="en-US"/>
          </a:p>
        </p:txBody>
      </p:sp>
    </p:spTree>
    <p:extLst>
      <p:ext uri="{BB962C8B-B14F-4D97-AF65-F5344CB8AC3E}">
        <p14:creationId xmlns:p14="http://schemas.microsoft.com/office/powerpoint/2010/main" val="529630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0768-75F5-4651-86A8-25F5893A7676}"/>
              </a:ext>
            </a:extLst>
          </p:cNvPr>
          <p:cNvSpPr>
            <a:spLocks noGrp="1"/>
          </p:cNvSpPr>
          <p:nvPr>
            <p:ph type="title"/>
          </p:nvPr>
        </p:nvSpPr>
        <p:spPr>
          <a:xfrm>
            <a:off x="836579" y="0"/>
            <a:ext cx="10515600" cy="1325563"/>
          </a:xfrm>
        </p:spPr>
        <p:txBody>
          <a:bodyPr/>
          <a:lstStyle/>
          <a:p>
            <a:r>
              <a:rPr lang="en-US" dirty="0"/>
              <a:t>Research Example: Detecting and Grouping Vulnerable Virtual Machines</a:t>
            </a:r>
          </a:p>
        </p:txBody>
      </p:sp>
      <p:sp>
        <p:nvSpPr>
          <p:cNvPr id="3" name="Content Placeholder 2">
            <a:extLst>
              <a:ext uri="{FF2B5EF4-FFF2-40B4-BE49-F238E27FC236}">
                <a16:creationId xmlns:a16="http://schemas.microsoft.com/office/drawing/2014/main" id="{BEFF8161-AC8E-4F9B-96D3-0F5640EFAB59}"/>
              </a:ext>
            </a:extLst>
          </p:cNvPr>
          <p:cNvSpPr>
            <a:spLocks noGrp="1"/>
          </p:cNvSpPr>
          <p:nvPr>
            <p:ph idx="1"/>
          </p:nvPr>
        </p:nvSpPr>
        <p:spPr>
          <a:xfrm>
            <a:off x="720372" y="1338719"/>
            <a:ext cx="10748014" cy="5338374"/>
          </a:xfrm>
        </p:spPr>
        <p:txBody>
          <a:bodyPr>
            <a:normAutofit fontScale="92500"/>
          </a:bodyPr>
          <a:lstStyle/>
          <a:p>
            <a:r>
              <a:rPr lang="en-US" sz="2400" dirty="0"/>
              <a:t>Public cloud providers (e.g., Amazon Web Services) and the National Science Foundation (NSF) have invested millions of dollars into developing high-performance computing (HPC) resources to support high-impact computational workflows.</a:t>
            </a:r>
          </a:p>
          <a:p>
            <a:pPr lvl="1"/>
            <a:endParaRPr lang="en-US" sz="1700" dirty="0"/>
          </a:p>
          <a:p>
            <a:r>
              <a:rPr lang="en-US" sz="2400" dirty="0"/>
              <a:t>Users access HPC resources through configurable virtual machine (VM) images, where users install open-source software (i.e., packages) from third parties (e.g., GitHub) and manipulate file systems (e.g., permissions) to support their desired analytics.</a:t>
            </a:r>
          </a:p>
          <a:p>
            <a:pPr lvl="1"/>
            <a:endParaRPr lang="en-US" sz="1700" dirty="0">
              <a:highlight>
                <a:srgbClr val="FFFF00"/>
              </a:highlight>
            </a:endParaRPr>
          </a:p>
          <a:p>
            <a:r>
              <a:rPr lang="en-US" sz="2400" dirty="0"/>
              <a:t>However, open-source software can contain significant code-based vulnerabilities (e.g., shell injection) and misconfigured file systems can lead to crashes and permission bypass.</a:t>
            </a:r>
          </a:p>
          <a:p>
            <a:pPr lvl="1"/>
            <a:r>
              <a:rPr lang="en-US" sz="2000" dirty="0"/>
              <a:t>Cloud providers often lack dedicated support staff to prioritize and remediate vulnerabilities; </a:t>
            </a:r>
            <a:r>
              <a:rPr lang="en-US" sz="2100" dirty="0"/>
              <a:t>therefore, vulnerabilities can remain undetected for years.</a:t>
            </a:r>
          </a:p>
          <a:p>
            <a:pPr lvl="1"/>
            <a:endParaRPr lang="en-US" sz="1700" dirty="0"/>
          </a:p>
          <a:p>
            <a:r>
              <a:rPr lang="en-US" sz="2400" dirty="0"/>
              <a:t>In this research we develop a novel research framework that aims to: </a:t>
            </a:r>
          </a:p>
          <a:p>
            <a:pPr lvl="1"/>
            <a:r>
              <a:rPr lang="en-US" sz="2000" dirty="0"/>
              <a:t>Automatically scan user VMs to detect code-based vulnerabilities in open-source packages on VMs. </a:t>
            </a:r>
          </a:p>
          <a:p>
            <a:pPr lvl="1"/>
            <a:r>
              <a:rPr lang="en-US" sz="2000" dirty="0"/>
              <a:t>Group VMs with similar vulnerabilities to facilitate vulnerability remediation and prioritization.</a:t>
            </a:r>
          </a:p>
        </p:txBody>
      </p:sp>
      <p:sp>
        <p:nvSpPr>
          <p:cNvPr id="4" name="Slide Number Placeholder 3">
            <a:extLst>
              <a:ext uri="{FF2B5EF4-FFF2-40B4-BE49-F238E27FC236}">
                <a16:creationId xmlns:a16="http://schemas.microsoft.com/office/drawing/2014/main" id="{6D05E894-3D0A-476F-988F-8D22ECFAA98C}"/>
              </a:ext>
            </a:extLst>
          </p:cNvPr>
          <p:cNvSpPr>
            <a:spLocks noGrp="1"/>
          </p:cNvSpPr>
          <p:nvPr>
            <p:ph type="sldNum" sz="quarter" idx="12"/>
          </p:nvPr>
        </p:nvSpPr>
        <p:spPr/>
        <p:txBody>
          <a:bodyPr/>
          <a:lstStyle/>
          <a:p>
            <a:fld id="{4D00980C-C5DD-4402-B1A2-7C5AD04CCF39}" type="slidenum">
              <a:rPr lang="en-US" smtClean="0"/>
              <a:t>46</a:t>
            </a:fld>
            <a:endParaRPr lang="en-US"/>
          </a:p>
        </p:txBody>
      </p:sp>
    </p:spTree>
    <p:extLst>
      <p:ext uri="{BB962C8B-B14F-4D97-AF65-F5344CB8AC3E}">
        <p14:creationId xmlns:p14="http://schemas.microsoft.com/office/powerpoint/2010/main" val="3747932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FF72-2BCF-4F5E-9EA1-4CF02A5C6F69}"/>
              </a:ext>
            </a:extLst>
          </p:cNvPr>
          <p:cNvSpPr>
            <a:spLocks noGrp="1"/>
          </p:cNvSpPr>
          <p:nvPr>
            <p:ph type="title"/>
          </p:nvPr>
        </p:nvSpPr>
        <p:spPr>
          <a:xfrm>
            <a:off x="838200" y="55905"/>
            <a:ext cx="10515600" cy="1325563"/>
          </a:xfrm>
        </p:spPr>
        <p:txBody>
          <a:bodyPr/>
          <a:lstStyle/>
          <a:p>
            <a:r>
              <a:rPr lang="en-US" dirty="0"/>
              <a:t>Research Example: Detecting and Grouping Vulnerable Virtual Machines</a:t>
            </a:r>
          </a:p>
        </p:txBody>
      </p:sp>
      <p:sp>
        <p:nvSpPr>
          <p:cNvPr id="4" name="Slide Number Placeholder 3">
            <a:extLst>
              <a:ext uri="{FF2B5EF4-FFF2-40B4-BE49-F238E27FC236}">
                <a16:creationId xmlns:a16="http://schemas.microsoft.com/office/drawing/2014/main" id="{22F06ABE-7772-46EC-A0CD-003B30D790DB}"/>
              </a:ext>
            </a:extLst>
          </p:cNvPr>
          <p:cNvSpPr>
            <a:spLocks noGrp="1"/>
          </p:cNvSpPr>
          <p:nvPr>
            <p:ph type="sldNum" sz="quarter" idx="12"/>
          </p:nvPr>
        </p:nvSpPr>
        <p:spPr/>
        <p:txBody>
          <a:bodyPr/>
          <a:lstStyle/>
          <a:p>
            <a:fld id="{4D00980C-C5DD-4402-B1A2-7C5AD04CCF39}" type="slidenum">
              <a:rPr lang="en-US" smtClean="0"/>
              <a:t>47</a:t>
            </a:fld>
            <a:endParaRPr lang="en-US" dirty="0"/>
          </a:p>
        </p:txBody>
      </p:sp>
      <p:pic>
        <p:nvPicPr>
          <p:cNvPr id="8" name="Picture 7">
            <a:extLst>
              <a:ext uri="{FF2B5EF4-FFF2-40B4-BE49-F238E27FC236}">
                <a16:creationId xmlns:a16="http://schemas.microsoft.com/office/drawing/2014/main" id="{B6E9E52D-286F-4FF3-87AE-92D83F5F6802}"/>
              </a:ext>
            </a:extLst>
          </p:cNvPr>
          <p:cNvPicPr>
            <a:picLocks noChangeAspect="1"/>
          </p:cNvPicPr>
          <p:nvPr/>
        </p:nvPicPr>
        <p:blipFill>
          <a:blip r:embed="rId2"/>
          <a:stretch>
            <a:fillRect/>
          </a:stretch>
        </p:blipFill>
        <p:spPr>
          <a:xfrm>
            <a:off x="1205530" y="2288202"/>
            <a:ext cx="9780940" cy="4133932"/>
          </a:xfrm>
          <a:prstGeom prst="rect">
            <a:avLst/>
          </a:prstGeom>
        </p:spPr>
      </p:pic>
      <p:sp>
        <p:nvSpPr>
          <p:cNvPr id="3" name="TextBox 2">
            <a:extLst>
              <a:ext uri="{FF2B5EF4-FFF2-40B4-BE49-F238E27FC236}">
                <a16:creationId xmlns:a16="http://schemas.microsoft.com/office/drawing/2014/main" id="{EE712286-6624-94AF-0C50-F1B4F9158F61}"/>
              </a:ext>
            </a:extLst>
          </p:cNvPr>
          <p:cNvSpPr txBox="1"/>
          <p:nvPr/>
        </p:nvSpPr>
        <p:spPr>
          <a:xfrm>
            <a:off x="838200" y="1381468"/>
            <a:ext cx="1014827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proposed research design to generate graph-level embeddings for downstream VM image clustering (prioritization) is illustrated below.</a:t>
            </a:r>
          </a:p>
        </p:txBody>
      </p:sp>
      <p:sp>
        <p:nvSpPr>
          <p:cNvPr id="6" name="Rectangle: Rounded Corners 5">
            <a:extLst>
              <a:ext uri="{FF2B5EF4-FFF2-40B4-BE49-F238E27FC236}">
                <a16:creationId xmlns:a16="http://schemas.microsoft.com/office/drawing/2014/main" id="{22F8BD50-12F7-3FA6-CAEF-BEEE8D401A4F}"/>
              </a:ext>
            </a:extLst>
          </p:cNvPr>
          <p:cNvSpPr/>
          <p:nvPr/>
        </p:nvSpPr>
        <p:spPr>
          <a:xfrm>
            <a:off x="4611471" y="5251178"/>
            <a:ext cx="3999129" cy="1067303"/>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920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FC39-8605-4905-AC4B-EE813D6FF929}"/>
              </a:ext>
            </a:extLst>
          </p:cNvPr>
          <p:cNvSpPr>
            <a:spLocks noGrp="1"/>
          </p:cNvSpPr>
          <p:nvPr>
            <p:ph type="title"/>
          </p:nvPr>
        </p:nvSpPr>
        <p:spPr>
          <a:xfrm>
            <a:off x="838200" y="136525"/>
            <a:ext cx="10515600" cy="1325563"/>
          </a:xfrm>
        </p:spPr>
        <p:txBody>
          <a:bodyPr>
            <a:normAutofit/>
          </a:bodyPr>
          <a:lstStyle/>
          <a:p>
            <a:r>
              <a:rPr lang="en-US" dirty="0"/>
              <a:t>Research Example: Graph Construction and  Embedding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578B97-24C3-4E82-B452-29E719D0B9FB}"/>
                  </a:ext>
                </a:extLst>
              </p:cNvPr>
              <p:cNvSpPr>
                <a:spLocks noGrp="1"/>
              </p:cNvSpPr>
              <p:nvPr>
                <p:ph idx="1"/>
              </p:nvPr>
            </p:nvSpPr>
            <p:spPr>
              <a:xfrm>
                <a:off x="838200" y="1526193"/>
                <a:ext cx="10515600" cy="4955147"/>
              </a:xfrm>
            </p:spPr>
            <p:txBody>
              <a:bodyPr>
                <a:normAutofit/>
              </a:bodyPr>
              <a:lstStyle/>
              <a:p>
                <a:r>
                  <a:rPr lang="en-US" sz="2400" b="1" dirty="0"/>
                  <a:t>Step 1: </a:t>
                </a:r>
                <a:r>
                  <a:rPr lang="en-US" sz="2400" dirty="0"/>
                  <a:t>We structure each view (file systems and packages) as graphs to capture inter-package and file system hierarchy relationships.</a:t>
                </a:r>
                <a:endParaRPr lang="en-US" sz="2000" dirty="0"/>
              </a:p>
              <a:p>
                <a:pPr lvl="1"/>
                <a:r>
                  <a:rPr lang="en-US" sz="2000" b="1" dirty="0"/>
                  <a:t>Package graph is formally defined as </a:t>
                </a:r>
                <a14:m>
                  <m:oMath xmlns:m="http://schemas.openxmlformats.org/officeDocument/2006/math">
                    <m:r>
                      <a:rPr lang="en-US" sz="2000" b="1" i="1">
                        <a:latin typeface="Cambria Math" panose="02040503050406030204" pitchFamily="18" charset="0"/>
                      </a:rPr>
                      <m:t>𝑮</m:t>
                    </m:r>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𝑨</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𝑬</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𝑭</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oMath>
                </a14:m>
                <a:r>
                  <a:rPr lang="en-US" sz="2000" b="1" dirty="0"/>
                  <a:t>, where:</a:t>
                </a:r>
                <a:endParaRPr lang="en-US" sz="2000" b="1" i="1" dirty="0"/>
              </a:p>
              <a:p>
                <a:pPr lvl="2"/>
                <a14:m>
                  <m:oMath xmlns:m="http://schemas.openxmlformats.org/officeDocument/2006/math">
                    <m:r>
                      <a:rPr lang="en-US" sz="1400" i="1">
                        <a:latin typeface="Cambria Math" panose="02040503050406030204" pitchFamily="18" charset="0"/>
                      </a:rPr>
                      <m:t>𝐺</m:t>
                    </m:r>
                  </m:oMath>
                </a14:m>
                <a:r>
                  <a:rPr lang="en-US" sz="1400" i="1" dirty="0"/>
                  <a:t> </a:t>
                </a:r>
                <a:r>
                  <a:rPr lang="en-US" sz="1400" dirty="0"/>
                  <a:t>is an undirected graph.</a:t>
                </a:r>
                <a:endParaRPr lang="en-US" sz="1400" i="1" dirty="0"/>
              </a:p>
              <a:p>
                <a:pPr lvl="2"/>
                <a14:m>
                  <m:oMath xmlns:m="http://schemas.openxmlformats.org/officeDocument/2006/math">
                    <m:r>
                      <a:rPr lang="en-US" sz="1400" i="1">
                        <a:latin typeface="Cambria Math" panose="02040503050406030204" pitchFamily="18" charset="0"/>
                      </a:rPr>
                      <m:t>𝐴</m:t>
                    </m:r>
                  </m:oMath>
                </a14:m>
                <a:r>
                  <a:rPr lang="en-US" sz="1400" dirty="0"/>
                  <a:t> is the node set, </a:t>
                </a:r>
                <a14:m>
                  <m:oMath xmlns:m="http://schemas.openxmlformats.org/officeDocument/2006/math">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𝑛</m:t>
                            </m:r>
                          </m:sub>
                        </m:sSub>
                      </m:e>
                    </m:d>
                  </m:oMath>
                </a14:m>
                <a:r>
                  <a:rPr lang="en-US" sz="1400" dirty="0"/>
                  <a:t>, of all packages in an image.</a:t>
                </a:r>
              </a:p>
              <a:p>
                <a:pPr lvl="2"/>
                <a14:m>
                  <m:oMath xmlns:m="http://schemas.openxmlformats.org/officeDocument/2006/math">
                    <m:r>
                      <a:rPr lang="en-US" sz="1400" i="1">
                        <a:latin typeface="Cambria Math" panose="02040503050406030204" pitchFamily="18" charset="0"/>
                      </a:rPr>
                      <m:t>𝐸</m:t>
                    </m:r>
                  </m:oMath>
                </a14:m>
                <a:r>
                  <a:rPr lang="en-US" sz="1400" dirty="0"/>
                  <a:t> is the edge set, </a:t>
                </a:r>
                <a14:m>
                  <m:oMath xmlns:m="http://schemas.openxmlformats.org/officeDocument/2006/math">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𝑛</m:t>
                        </m:r>
                      </m:sub>
                    </m:sSub>
                    <m:r>
                      <a:rPr lang="en-US" sz="1400" i="1">
                        <a:latin typeface="Cambria Math" panose="02040503050406030204" pitchFamily="18" charset="0"/>
                      </a:rPr>
                      <m:t>}</m:t>
                    </m:r>
                  </m:oMath>
                </a14:m>
                <a:r>
                  <a:rPr lang="en-US" sz="1400" dirty="0"/>
                  <a:t>, of undirected edges between packages based on shared dependencies.</a:t>
                </a:r>
              </a:p>
              <a:p>
                <a:pPr lvl="2"/>
                <a14:m>
                  <m:oMath xmlns:m="http://schemas.openxmlformats.org/officeDocument/2006/math">
                    <m:r>
                      <a:rPr lang="en-US" sz="1400" i="1">
                        <a:latin typeface="Cambria Math" panose="02040503050406030204" pitchFamily="18" charset="0"/>
                      </a:rPr>
                      <m:t>𝐹</m:t>
                    </m:r>
                  </m:oMath>
                </a14:m>
                <a:r>
                  <a:rPr lang="en-US" sz="1400" dirty="0"/>
                  <a:t> is the feature matrix of each node; number of vulnerabilities of each package.</a:t>
                </a:r>
              </a:p>
              <a:p>
                <a:pPr lvl="2"/>
                <a:endParaRPr lang="en-US" sz="1400" dirty="0"/>
              </a:p>
              <a:p>
                <a:pPr lvl="1"/>
                <a:r>
                  <a:rPr lang="en-US" sz="2000" b="1" dirty="0"/>
                  <a:t>File system graph is formally defined as </a:t>
                </a:r>
                <a14:m>
                  <m:oMath xmlns:m="http://schemas.openxmlformats.org/officeDocument/2006/math">
                    <m:r>
                      <a:rPr lang="en-US" sz="2000" b="1" i="1" smtClean="0">
                        <a:latin typeface="Cambria Math" panose="02040503050406030204" pitchFamily="18" charset="0"/>
                      </a:rPr>
                      <m:t>𝑻</m:t>
                    </m:r>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𝑨</m:t>
                            </m:r>
                          </m:e>
                          <m:sub>
                            <m:r>
                              <a:rPr lang="en-US" sz="2000" b="1" i="1" smtClean="0">
                                <a:latin typeface="Cambria Math" panose="02040503050406030204" pitchFamily="18" charset="0"/>
                              </a:rPr>
                              <m:t>𝑻</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𝑬</m:t>
                            </m:r>
                          </m:e>
                          <m:sub>
                            <m:r>
                              <a:rPr lang="en-US" sz="2000" b="1" i="1" smtClean="0">
                                <a:latin typeface="Cambria Math" panose="02040503050406030204" pitchFamily="18" charset="0"/>
                              </a:rPr>
                              <m:t>𝑻</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𝑭</m:t>
                            </m:r>
                          </m:e>
                          <m:sub>
                            <m:r>
                              <a:rPr lang="en-US" sz="2000" b="1" i="1" smtClean="0">
                                <a:latin typeface="Cambria Math" panose="02040503050406030204" pitchFamily="18" charset="0"/>
                              </a:rPr>
                              <m:t>𝑻</m:t>
                            </m:r>
                          </m:sub>
                        </m:sSub>
                      </m:e>
                    </m:d>
                  </m:oMath>
                </a14:m>
                <a:r>
                  <a:rPr lang="en-US" sz="2000" b="1" dirty="0"/>
                  <a:t>, where:</a:t>
                </a:r>
              </a:p>
              <a:p>
                <a:pPr lvl="2"/>
                <a14:m>
                  <m:oMath xmlns:m="http://schemas.openxmlformats.org/officeDocument/2006/math">
                    <m:r>
                      <a:rPr lang="en-US" sz="1400" b="0" i="1">
                        <a:latin typeface="Cambria Math" panose="02040503050406030204" pitchFamily="18" charset="0"/>
                      </a:rPr>
                      <m:t>𝑇</m:t>
                    </m:r>
                  </m:oMath>
                </a14:m>
                <a:r>
                  <a:rPr lang="en-US" sz="1400" dirty="0"/>
                  <a:t> is an acyclic graph (i.e., tree).</a:t>
                </a:r>
              </a:p>
              <a:p>
                <a:pPr lvl="2"/>
                <a14:m>
                  <m:oMath xmlns:m="http://schemas.openxmlformats.org/officeDocument/2006/math">
                    <m:r>
                      <a:rPr lang="en-US" sz="1400" i="1">
                        <a:latin typeface="Cambria Math" panose="02040503050406030204" pitchFamily="18" charset="0"/>
                      </a:rPr>
                      <m:t>𝐴</m:t>
                    </m:r>
                  </m:oMath>
                </a14:m>
                <a:r>
                  <a:rPr lang="en-US" sz="1400" dirty="0"/>
                  <a:t> is the node set, </a:t>
                </a:r>
                <a14:m>
                  <m:oMath xmlns:m="http://schemas.openxmlformats.org/officeDocument/2006/math">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𝑛</m:t>
                            </m:r>
                          </m:sub>
                        </m:sSub>
                      </m:e>
                    </m:d>
                    <m:r>
                      <a:rPr lang="en-US" sz="1400" b="0" i="1" smtClean="0">
                        <a:latin typeface="Cambria Math" panose="02040503050406030204" pitchFamily="18" charset="0"/>
                      </a:rPr>
                      <m:t>,</m:t>
                    </m:r>
                  </m:oMath>
                </a14:m>
                <a:r>
                  <a:rPr lang="en-US" sz="1400" dirty="0"/>
                  <a:t> of all directories in the file system tree.</a:t>
                </a:r>
              </a:p>
              <a:p>
                <a:pPr lvl="2"/>
                <a14:m>
                  <m:oMath xmlns:m="http://schemas.openxmlformats.org/officeDocument/2006/math">
                    <m:r>
                      <a:rPr lang="en-US" sz="1400" i="1">
                        <a:latin typeface="Cambria Math" panose="02040503050406030204" pitchFamily="18" charset="0"/>
                      </a:rPr>
                      <m:t>𝐸</m:t>
                    </m:r>
                  </m:oMath>
                </a14:m>
                <a:r>
                  <a:rPr lang="en-US" sz="1400" dirty="0"/>
                  <a:t> is the edge set, </a:t>
                </a:r>
                <a14:m>
                  <m:oMath xmlns:m="http://schemas.openxmlformats.org/officeDocument/2006/math">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oMath>
                </a14:m>
                <a:r>
                  <a:rPr lang="en-US" sz="1400" dirty="0"/>
                  <a:t>, of directed edges between each directory (mount point and path from root).</a:t>
                </a:r>
              </a:p>
              <a:p>
                <a:pPr lvl="2"/>
                <a14:m>
                  <m:oMath xmlns:m="http://schemas.openxmlformats.org/officeDocument/2006/math">
                    <m:r>
                      <a:rPr lang="en-US" sz="1400" i="1">
                        <a:latin typeface="Cambria Math" panose="02040503050406030204" pitchFamily="18" charset="0"/>
                      </a:rPr>
                      <m:t>𝐹</m:t>
                    </m:r>
                  </m:oMath>
                </a14:m>
                <a:r>
                  <a:rPr lang="en-US" sz="1400" dirty="0"/>
                  <a:t> is the feature matrix of each node; permissions, percentage of storage used, and file system type (</a:t>
                </a:r>
                <a:r>
                  <a:rPr lang="en-US" sz="1400" dirty="0" err="1"/>
                  <a:t>tmpfs</a:t>
                </a:r>
                <a:r>
                  <a:rPr lang="en-US" sz="1400" dirty="0"/>
                  <a:t>, ext4, etc.). </a:t>
                </a:r>
              </a:p>
              <a:p>
                <a:pPr lvl="1"/>
                <a:endParaRPr lang="en-US" sz="1800" dirty="0"/>
              </a:p>
              <a:p>
                <a:r>
                  <a:rPr lang="en-US" sz="2400" b="1" dirty="0"/>
                  <a:t>Whole-graph embeddings </a:t>
                </a:r>
                <a:r>
                  <a:rPr lang="en-US" sz="2400" dirty="0"/>
                  <a:t>are subsequently generated for each view for input into our multi-view autoencoder. </a:t>
                </a:r>
                <a:endParaRPr lang="en-US" sz="2000" dirty="0"/>
              </a:p>
            </p:txBody>
          </p:sp>
        </mc:Choice>
        <mc:Fallback xmlns="">
          <p:sp>
            <p:nvSpPr>
              <p:cNvPr id="3" name="Content Placeholder 2">
                <a:extLst>
                  <a:ext uri="{FF2B5EF4-FFF2-40B4-BE49-F238E27FC236}">
                    <a16:creationId xmlns:a16="http://schemas.microsoft.com/office/drawing/2014/main" id="{BC578B97-24C3-4E82-B452-29E719D0B9FB}"/>
                  </a:ext>
                </a:extLst>
              </p:cNvPr>
              <p:cNvSpPr>
                <a:spLocks noGrp="1" noRot="1" noChangeAspect="1" noMove="1" noResize="1" noEditPoints="1" noAdjustHandles="1" noChangeArrowheads="1" noChangeShapeType="1" noTextEdit="1"/>
              </p:cNvSpPr>
              <p:nvPr>
                <p:ph idx="1"/>
              </p:nvPr>
            </p:nvSpPr>
            <p:spPr>
              <a:xfrm>
                <a:off x="838200" y="1526193"/>
                <a:ext cx="10515600" cy="4955147"/>
              </a:xfrm>
              <a:blipFill>
                <a:blip r:embed="rId3"/>
                <a:stretch>
                  <a:fillRect l="-812" t="-1722" b="-1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FCB4B34-A0A6-4EFC-9DEE-1E4DFA0B25E5}"/>
              </a:ext>
            </a:extLst>
          </p:cNvPr>
          <p:cNvSpPr>
            <a:spLocks noGrp="1"/>
          </p:cNvSpPr>
          <p:nvPr>
            <p:ph type="sldNum" sz="quarter" idx="12"/>
          </p:nvPr>
        </p:nvSpPr>
        <p:spPr/>
        <p:txBody>
          <a:bodyPr/>
          <a:lstStyle/>
          <a:p>
            <a:fld id="{4D00980C-C5DD-4402-B1A2-7C5AD04CCF39}" type="slidenum">
              <a:rPr lang="en-US" smtClean="0"/>
              <a:t>48</a:t>
            </a:fld>
            <a:endParaRPr lang="en-US"/>
          </a:p>
        </p:txBody>
      </p:sp>
    </p:spTree>
    <p:extLst>
      <p:ext uri="{BB962C8B-B14F-4D97-AF65-F5344CB8AC3E}">
        <p14:creationId xmlns:p14="http://schemas.microsoft.com/office/powerpoint/2010/main" val="1862657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A010B3-B0EB-449E-A222-88F1847F4350}"/>
              </a:ext>
            </a:extLst>
          </p:cNvPr>
          <p:cNvPicPr>
            <a:picLocks noChangeAspect="1"/>
          </p:cNvPicPr>
          <p:nvPr/>
        </p:nvPicPr>
        <p:blipFill rotWithShape="1">
          <a:blip r:embed="rId3"/>
          <a:srcRect b="8425"/>
          <a:stretch/>
        </p:blipFill>
        <p:spPr>
          <a:xfrm>
            <a:off x="10028503" y="2357088"/>
            <a:ext cx="1847388" cy="2702592"/>
          </a:xfrm>
          <a:prstGeom prst="rect">
            <a:avLst/>
          </a:prstGeom>
        </p:spPr>
      </p:pic>
      <p:sp>
        <p:nvSpPr>
          <p:cNvPr id="2" name="Title 1">
            <a:extLst>
              <a:ext uri="{FF2B5EF4-FFF2-40B4-BE49-F238E27FC236}">
                <a16:creationId xmlns:a16="http://schemas.microsoft.com/office/drawing/2014/main" id="{7E1DCDAE-391F-463C-9B64-A07E7BDE7C1D}"/>
              </a:ext>
            </a:extLst>
          </p:cNvPr>
          <p:cNvSpPr>
            <a:spLocks noGrp="1"/>
          </p:cNvSpPr>
          <p:nvPr>
            <p:ph type="title"/>
          </p:nvPr>
        </p:nvSpPr>
        <p:spPr/>
        <p:txBody>
          <a:bodyPr/>
          <a:lstStyle/>
          <a:p>
            <a:r>
              <a:rPr lang="en-US" dirty="0"/>
              <a:t>Research Example: MV-SAAE – Attention-based Encoder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470176-2BA4-487B-9F8F-6111DFBE9349}"/>
                  </a:ext>
                </a:extLst>
              </p:cNvPr>
              <p:cNvSpPr>
                <a:spLocks noGrp="1"/>
              </p:cNvSpPr>
              <p:nvPr>
                <p:ph idx="1"/>
              </p:nvPr>
            </p:nvSpPr>
            <p:spPr>
              <a:xfrm>
                <a:off x="838200" y="1825624"/>
                <a:ext cx="6525186" cy="4530725"/>
              </a:xfrm>
            </p:spPr>
            <p:txBody>
              <a:bodyPr>
                <a:normAutofit fontScale="85000" lnSpcReduction="20000"/>
              </a:bodyPr>
              <a:lstStyle/>
              <a:p>
                <a:r>
                  <a:rPr lang="en-US" sz="2400" b="1" dirty="0"/>
                  <a:t>Step 2: </a:t>
                </a:r>
                <a:r>
                  <a:rPr lang="en-US" sz="2400" dirty="0"/>
                  <a:t>We input the graph embeddings into a multi-view autoencoder, where the embeddings are attended using self-attention.</a:t>
                </a:r>
              </a:p>
              <a:p>
                <a:pPr lvl="1"/>
                <a:r>
                  <a:rPr lang="en-US" sz="2000" dirty="0"/>
                  <a:t>The first attention operation is a self-attention which helps the MV-SAAE attend to the most correlated dimensions of each package and file system embedding.</a:t>
                </a:r>
              </a:p>
              <a:p>
                <a:pPr lvl="1"/>
                <a:endParaRPr lang="en-US" sz="2000" dirty="0"/>
              </a:p>
              <a:p>
                <a:r>
                  <a:rPr lang="en-US" sz="2400" dirty="0"/>
                  <a:t>Scaled dot-product attention weighs the inputs, wherein query </a:t>
                </a:r>
                <a14:m>
                  <m:oMath xmlns:m="http://schemas.openxmlformats.org/officeDocument/2006/math">
                    <m:d>
                      <m:dPr>
                        <m:ctrlPr>
                          <a:rPr lang="en-US" sz="2400" i="1" dirty="0">
                            <a:latin typeface="Cambria Math" panose="02040503050406030204" pitchFamily="18" charset="0"/>
                          </a:rPr>
                        </m:ctrlPr>
                      </m:dPr>
                      <m:e>
                        <m:r>
                          <a:rPr lang="en-US" sz="2400" i="1" dirty="0">
                            <a:latin typeface="Cambria Math" panose="02040503050406030204" pitchFamily="18" charset="0"/>
                          </a:rPr>
                          <m:t>𝑄</m:t>
                        </m:r>
                      </m:e>
                    </m:d>
                  </m:oMath>
                </a14:m>
                <a:r>
                  <a:rPr lang="en-US" sz="2400" dirty="0"/>
                  <a:t>, key </a:t>
                </a:r>
                <a14:m>
                  <m:oMath xmlns:m="http://schemas.openxmlformats.org/officeDocument/2006/math">
                    <m:d>
                      <m:dPr>
                        <m:ctrlPr>
                          <a:rPr lang="en-US" sz="2400" i="1" dirty="0">
                            <a:latin typeface="Cambria Math" panose="02040503050406030204" pitchFamily="18" charset="0"/>
                          </a:rPr>
                        </m:ctrlPr>
                      </m:dPr>
                      <m:e>
                        <m:r>
                          <a:rPr lang="en-US" sz="2400" i="1" dirty="0">
                            <a:latin typeface="Cambria Math" panose="02040503050406030204" pitchFamily="18" charset="0"/>
                          </a:rPr>
                          <m:t>𝐾</m:t>
                        </m:r>
                      </m:e>
                    </m:d>
                  </m:oMath>
                </a14:m>
                <a:r>
                  <a:rPr lang="en-US" sz="2400" dirty="0"/>
                  <a:t>, and value (</a:t>
                </a:r>
                <a14:m>
                  <m:oMath xmlns:m="http://schemas.openxmlformats.org/officeDocument/2006/math">
                    <m:r>
                      <a:rPr lang="en-US" sz="2400" i="1">
                        <a:latin typeface="Cambria Math" panose="02040503050406030204" pitchFamily="18" charset="0"/>
                      </a:rPr>
                      <m:t>𝑉</m:t>
                    </m:r>
                  </m:oMath>
                </a14:m>
                <a:r>
                  <a:rPr lang="en-US" sz="2400" dirty="0"/>
                  <a:t>) are equal values of each embedding input.</a:t>
                </a:r>
              </a:p>
              <a:p>
                <a:pPr lvl="1"/>
                <a:r>
                  <a:rPr lang="en-US" sz="2000" dirty="0">
                    <a:solidFill>
                      <a:schemeClr val="tx1"/>
                    </a:solidFill>
                  </a:rPr>
                  <a:t>The self-attended embedding is </a:t>
                </a:r>
                <a:r>
                  <a:rPr lang="en-US" sz="2000" dirty="0"/>
                  <a:t>the</a:t>
                </a:r>
                <a:r>
                  <a:rPr lang="en-US" sz="2000" dirty="0">
                    <a:solidFill>
                      <a:schemeClr val="tx1"/>
                    </a:solidFill>
                  </a:rPr>
                  <a:t> weighted sum of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𝐺</m:t>
                        </m:r>
                      </m:e>
                      <m:sub>
                        <m:r>
                          <a:rPr lang="en-US" sz="2000" b="0" i="1" dirty="0" smtClean="0">
                            <a:latin typeface="Cambria Math" panose="02040503050406030204" pitchFamily="18" charset="0"/>
                          </a:rPr>
                          <m:t>𝑖</m:t>
                        </m:r>
                      </m:sub>
                    </m:sSub>
                  </m:oMath>
                </a14:m>
                <a:r>
                  <a:rPr lang="en-US" sz="2000" dirty="0">
                    <a:solidFill>
                      <a:schemeClr val="tx1"/>
                    </a:solidFill>
                  </a:rPr>
                  <a:t> and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rPr>
                  <a:t>, which is derived from the score of </a:t>
                </a:r>
                <a14:m>
                  <m:oMath xmlns:m="http://schemas.openxmlformats.org/officeDocument/2006/math">
                    <m:r>
                      <a:rPr lang="en-US" sz="2000" b="0" i="1" smtClean="0">
                        <a:latin typeface="Cambria Math" panose="02040503050406030204" pitchFamily="18" charset="0"/>
                      </a:rPr>
                      <m:t>𝑠𝑜𝑓𝑡𝑚𝑎𝑥</m:t>
                    </m:r>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𝐺</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𝑇</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𝑖</m:t>
                                </m:r>
                              </m:sub>
                            </m:sSub>
                          </m:num>
                          <m:den>
                            <m:rad>
                              <m:radPr>
                                <m:degHide m:val="on"/>
                                <m:ctrlPr>
                                  <a:rPr lang="en-US" sz="2000" i="1">
                                    <a:latin typeface="Cambria Math" panose="02040503050406030204" pitchFamily="18" charset="0"/>
                                  </a:rPr>
                                </m:ctrlPr>
                              </m:radPr>
                              <m:deg/>
                              <m:e>
                                <m:sSub>
                                  <m:sSubPr>
                                    <m:ctrlPr>
                                      <a:rPr lang="en-US" sz="2000" b="0" i="1" smtClean="0">
                                        <a:latin typeface="Cambria Math" panose="02040503050406030204" pitchFamily="18" charset="0"/>
                                      </a:rPr>
                                    </m:ctrlPr>
                                  </m:sSubPr>
                                  <m:e>
                                    <m:r>
                                      <a:rPr lang="en-US" sz="2000" i="1">
                                        <a:latin typeface="Cambria Math" panose="02040503050406030204" pitchFamily="18" charset="0"/>
                                      </a:rPr>
                                      <m:t>𝑛</m:t>
                                    </m:r>
                                  </m:e>
                                  <m:sub>
                                    <m:r>
                                      <a:rPr lang="en-US" sz="2000" b="0" i="1" smtClean="0">
                                        <a:latin typeface="Cambria Math" panose="02040503050406030204" pitchFamily="18" charset="0"/>
                                      </a:rPr>
                                      <m:t>𝐺</m:t>
                                    </m:r>
                                  </m:sub>
                                </m:sSub>
                              </m:e>
                            </m:rad>
                          </m:den>
                        </m:f>
                      </m:e>
                    </m:d>
                  </m:oMath>
                </a14:m>
                <a:r>
                  <a:rPr lang="en-US" sz="2000" dirty="0">
                    <a:solidFill>
                      <a:schemeClr val="tx1"/>
                    </a:solidFill>
                  </a:rPr>
                  <a:t> and </a:t>
                </a:r>
                <a14:m>
                  <m:oMath xmlns:m="http://schemas.openxmlformats.org/officeDocument/2006/math">
                    <m:r>
                      <a:rPr lang="en-US" sz="2000" b="0" i="1" smtClean="0">
                        <a:solidFill>
                          <a:schemeClr val="tx1"/>
                        </a:solidFill>
                        <a:latin typeface="Cambria Math" panose="02040503050406030204" pitchFamily="18" charset="0"/>
                      </a:rPr>
                      <m:t>𝑠𝑜𝑓𝑡𝑚𝑎𝑥</m:t>
                    </m:r>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up>
                                <m:r>
                                  <a:rPr lang="en-US" sz="2000" b="0" i="1" smtClean="0">
                                    <a:solidFill>
                                      <a:schemeClr val="tx1"/>
                                    </a:solidFill>
                                    <a:latin typeface="Cambria Math" panose="02040503050406030204" pitchFamily="18" charset="0"/>
                                  </a:rPr>
                                  <m:t>𝑇</m:t>
                                </m:r>
                              </m:sup>
                            </m:sSubSup>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Sub>
                          </m:num>
                          <m:den>
                            <m:rad>
                              <m:radPr>
                                <m:degHide m:val="on"/>
                                <m:ctrlPr>
                                  <a:rPr lang="en-US" sz="2000" b="0" i="1" smtClean="0">
                                    <a:solidFill>
                                      <a:schemeClr val="tx1"/>
                                    </a:solidFill>
                                    <a:latin typeface="Cambria Math" panose="02040503050406030204" pitchFamily="18" charset="0"/>
                                  </a:rPr>
                                </m:ctrlPr>
                              </m:radPr>
                              <m:deg/>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𝑇</m:t>
                                    </m:r>
                                  </m:sub>
                                </m:sSub>
                              </m:e>
                            </m:rad>
                          </m:den>
                        </m:f>
                      </m:e>
                    </m:d>
                  </m:oMath>
                </a14:m>
                <a:r>
                  <a:rPr lang="en-US" sz="2000" dirty="0">
                    <a:solidFill>
                      <a:schemeClr val="tx1"/>
                    </a:solidFill>
                  </a:rPr>
                  <a:t>.</a:t>
                </a:r>
              </a:p>
              <a:p>
                <a:pPr lvl="1"/>
                <a:endParaRPr lang="en-US" sz="21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i="1">
                        <a:latin typeface="Cambria Math" panose="02040503050406030204" pitchFamily="18" charset="0"/>
                      </a:rPr>
                      <m:t> </m:t>
                    </m:r>
                  </m:oMath>
                </a14:m>
                <a:r>
                  <a:rPr lang="en-US" sz="2400" dirty="0"/>
                  <a:t>and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denote the encoded, self-attended embeddings, and are computed through non-linear activation functions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𝐺</m:t>
                        </m:r>
                      </m:sub>
                    </m:sSub>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𝐺</m:t>
                            </m:r>
                          </m:sub>
                        </m:sSub>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e>
                    </m:d>
                  </m:oMath>
                </a14:m>
                <a:r>
                  <a:rPr lang="en-US" sz="2400" dirty="0"/>
                  <a:t> and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𝑇</m:t>
                        </m:r>
                      </m:sub>
                    </m:sSub>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oMath>
                </a14:m>
                <a:r>
                  <a:rPr lang="en-US" sz="2400" dirty="0"/>
                  <a:t>.</a:t>
                </a:r>
              </a:p>
            </p:txBody>
          </p:sp>
        </mc:Choice>
        <mc:Fallback xmlns="">
          <p:sp>
            <p:nvSpPr>
              <p:cNvPr id="3" name="Content Placeholder 2">
                <a:extLst>
                  <a:ext uri="{FF2B5EF4-FFF2-40B4-BE49-F238E27FC236}">
                    <a16:creationId xmlns:a16="http://schemas.microsoft.com/office/drawing/2014/main" id="{99470176-2BA4-487B-9F8F-6111DFBE9349}"/>
                  </a:ext>
                </a:extLst>
              </p:cNvPr>
              <p:cNvSpPr>
                <a:spLocks noGrp="1" noRot="1" noChangeAspect="1" noMove="1" noResize="1" noEditPoints="1" noAdjustHandles="1" noChangeArrowheads="1" noChangeShapeType="1" noTextEdit="1"/>
              </p:cNvSpPr>
              <p:nvPr>
                <p:ph idx="1"/>
              </p:nvPr>
            </p:nvSpPr>
            <p:spPr>
              <a:xfrm>
                <a:off x="838200" y="1825624"/>
                <a:ext cx="6525186" cy="4530725"/>
              </a:xfrm>
              <a:blipFill>
                <a:blip r:embed="rId4"/>
                <a:stretch>
                  <a:fillRect l="-841" t="-2419" r="-16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076AD8-66F2-4444-8870-640A7CD541C6}"/>
              </a:ext>
            </a:extLst>
          </p:cNvPr>
          <p:cNvSpPr>
            <a:spLocks noGrp="1"/>
          </p:cNvSpPr>
          <p:nvPr>
            <p:ph type="sldNum" sz="quarter" idx="12"/>
          </p:nvPr>
        </p:nvSpPr>
        <p:spPr/>
        <p:txBody>
          <a:bodyPr/>
          <a:lstStyle/>
          <a:p>
            <a:fld id="{4D00980C-C5DD-4402-B1A2-7C5AD04CCF39}" type="slidenum">
              <a:rPr lang="en-US" smtClean="0"/>
              <a:t>49</a:t>
            </a:fld>
            <a:endParaRPr lang="en-US" dirty="0"/>
          </a:p>
        </p:txBody>
      </p:sp>
      <p:sp>
        <p:nvSpPr>
          <p:cNvPr id="28" name="Slide Number Placeholder 3">
            <a:extLst>
              <a:ext uri="{FF2B5EF4-FFF2-40B4-BE49-F238E27FC236}">
                <a16:creationId xmlns:a16="http://schemas.microsoft.com/office/drawing/2014/main" id="{E63C239B-163C-4718-8857-26C9B084E3B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00980C-C5DD-4402-B1A2-7C5AD04CCF39}" type="slidenum">
              <a:rPr lang="en-US" smtClean="0"/>
              <a:pPr/>
              <a:t>49</a:t>
            </a:fld>
            <a:endParaRPr lang="en-US"/>
          </a:p>
        </p:txBody>
      </p:sp>
      <p:sp>
        <p:nvSpPr>
          <p:cNvPr id="49" name="Rectangle 48">
            <a:extLst>
              <a:ext uri="{FF2B5EF4-FFF2-40B4-BE49-F238E27FC236}">
                <a16:creationId xmlns:a16="http://schemas.microsoft.com/office/drawing/2014/main" id="{B854A711-E32B-4194-98FF-377CD4DC27E5}"/>
              </a:ext>
            </a:extLst>
          </p:cNvPr>
          <p:cNvSpPr/>
          <p:nvPr/>
        </p:nvSpPr>
        <p:spPr>
          <a:xfrm>
            <a:off x="10065307" y="2357088"/>
            <a:ext cx="1770849" cy="3001296"/>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C8E8FC4-E96B-4AC1-8768-B7C72CA59CA3}"/>
              </a:ext>
            </a:extLst>
          </p:cNvPr>
          <p:cNvSpPr txBox="1"/>
          <p:nvPr/>
        </p:nvSpPr>
        <p:spPr>
          <a:xfrm>
            <a:off x="7860489" y="5448861"/>
            <a:ext cx="3863721"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Attention-Based Encoding</a:t>
            </a:r>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387B9039-AD0D-4E33-ACE5-DA31869644F2}"/>
                  </a:ext>
                </a:extLst>
              </p:cNvPr>
              <p:cNvSpPr/>
              <p:nvPr/>
            </p:nvSpPr>
            <p:spPr>
              <a:xfrm>
                <a:off x="7363386" y="3456095"/>
                <a:ext cx="2657051" cy="1921039"/>
              </a:xfrm>
              <a:prstGeom prst="rect">
                <a:avLst/>
              </a:prstGeom>
            </p:spPr>
            <p:txBody>
              <a:bodyPr wrap="square">
                <a:spAutoFit/>
              </a:bodyPr>
              <a:lstStyle/>
              <a:p>
                <a:pPr algn="ctr"/>
                <a:r>
                  <a:rPr lang="en-US" b="1" dirty="0">
                    <a:latin typeface="Arial Narrow" panose="020B0606020202030204" pitchFamily="34" charset="0"/>
                  </a:rPr>
                  <a:t>Scaled Dot-Product Attention Operations: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𝑠𝑜𝑓𝑡𝑚𝑎𝑥</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num>
                            <m:den>
                              <m:rad>
                                <m:radPr>
                                  <m:degHide m:val="on"/>
                                  <m:ctrlPr>
                                    <a:rPr lang="en-US" i="1">
                                      <a:latin typeface="Cambria Math" panose="02040503050406030204" pitchFamily="18" charset="0"/>
                                    </a:rPr>
                                  </m:ctrlPr>
                                </m:radPr>
                                <m:deg/>
                                <m:e>
                                  <m:sSub>
                                    <m:sSubPr>
                                      <m:ctrlPr>
                                        <a:rPr lang="en-US" b="0"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𝐺</m:t>
                                      </m:r>
                                    </m:sub>
                                  </m:sSub>
                                </m:e>
                              </m:rad>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e>
                              </m:rad>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m:oMathPara>
                </a14:m>
                <a:endParaRPr lang="en-US" dirty="0"/>
              </a:p>
            </p:txBody>
          </p:sp>
        </mc:Choice>
        <mc:Fallback xmlns="">
          <p:sp>
            <p:nvSpPr>
              <p:cNvPr id="51" name="Rectangle 50">
                <a:extLst>
                  <a:ext uri="{FF2B5EF4-FFF2-40B4-BE49-F238E27FC236}">
                    <a16:creationId xmlns:a16="http://schemas.microsoft.com/office/drawing/2014/main" id="{387B9039-AD0D-4E33-ACE5-DA31869644F2}"/>
                  </a:ext>
                </a:extLst>
              </p:cNvPr>
              <p:cNvSpPr>
                <a:spLocks noRot="1" noChangeAspect="1" noMove="1" noResize="1" noEditPoints="1" noAdjustHandles="1" noChangeArrowheads="1" noChangeShapeType="1" noTextEdit="1"/>
              </p:cNvSpPr>
              <p:nvPr/>
            </p:nvSpPr>
            <p:spPr>
              <a:xfrm>
                <a:off x="7363386" y="3456095"/>
                <a:ext cx="2657051" cy="1921039"/>
              </a:xfrm>
              <a:prstGeom prst="rect">
                <a:avLst/>
              </a:prstGeom>
              <a:blipFill>
                <a:blip r:embed="rId5"/>
                <a:stretch>
                  <a:fillRect t="-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7AE7C235-BC1D-4BB8-84F8-F65F36F55CD0}"/>
                  </a:ext>
                </a:extLst>
              </p:cNvPr>
              <p:cNvSpPr/>
              <p:nvPr/>
            </p:nvSpPr>
            <p:spPr>
              <a:xfrm>
                <a:off x="7501129" y="2266611"/>
                <a:ext cx="2258502" cy="923843"/>
              </a:xfrm>
              <a:prstGeom prst="rect">
                <a:avLst/>
              </a:prstGeom>
            </p:spPr>
            <p:txBody>
              <a:bodyPr wrap="none">
                <a:spAutoFit/>
              </a:bodyPr>
              <a:lstStyle/>
              <a:p>
                <a:pPr algn="ctr"/>
                <a:r>
                  <a:rPr lang="en-US" b="1" dirty="0">
                    <a:latin typeface="Arial Narrow" panose="020B0606020202030204" pitchFamily="34" charset="0"/>
                  </a:rPr>
                  <a:t>Encoder Functions: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𝐺</m:t>
                          </m:r>
                        </m:sub>
                      </m:sSub>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𝐺</m:t>
                              </m:r>
                            </m:sub>
                          </m:sSub>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𝑇</m:t>
                          </m:r>
                        </m:sub>
                      </m:sSub>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𝐺</m:t>
                              </m:r>
                            </m:sub>
                          </m:sSub>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oMath>
                  </m:oMathPara>
                </a14:m>
                <a:endParaRPr lang="en-US" dirty="0"/>
              </a:p>
            </p:txBody>
          </p:sp>
        </mc:Choice>
        <mc:Fallback xmlns="">
          <p:sp>
            <p:nvSpPr>
              <p:cNvPr id="52" name="Rectangle 51">
                <a:extLst>
                  <a:ext uri="{FF2B5EF4-FFF2-40B4-BE49-F238E27FC236}">
                    <a16:creationId xmlns:a16="http://schemas.microsoft.com/office/drawing/2014/main" id="{7AE7C235-BC1D-4BB8-84F8-F65F36F55CD0}"/>
                  </a:ext>
                </a:extLst>
              </p:cNvPr>
              <p:cNvSpPr>
                <a:spLocks noRot="1" noChangeAspect="1" noMove="1" noResize="1" noEditPoints="1" noAdjustHandles="1" noChangeArrowheads="1" noChangeShapeType="1" noTextEdit="1"/>
              </p:cNvSpPr>
              <p:nvPr/>
            </p:nvSpPr>
            <p:spPr>
              <a:xfrm>
                <a:off x="7501129" y="2266611"/>
                <a:ext cx="2258502" cy="923843"/>
              </a:xfrm>
              <a:prstGeom prst="rect">
                <a:avLst/>
              </a:prstGeom>
              <a:blipFill>
                <a:blip r:embed="rId6"/>
                <a:stretch>
                  <a:fillRect t="-3311" b="-1325"/>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FCE00912-097D-452A-AD27-23201808FCB7}"/>
              </a:ext>
            </a:extLst>
          </p:cNvPr>
          <p:cNvSpPr/>
          <p:nvPr/>
        </p:nvSpPr>
        <p:spPr>
          <a:xfrm>
            <a:off x="7305473" y="2091447"/>
            <a:ext cx="4745298" cy="338276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Brace 55">
            <a:extLst>
              <a:ext uri="{FF2B5EF4-FFF2-40B4-BE49-F238E27FC236}">
                <a16:creationId xmlns:a16="http://schemas.microsoft.com/office/drawing/2014/main" id="{E44B6166-D214-4731-BC02-82483D97D38A}"/>
              </a:ext>
            </a:extLst>
          </p:cNvPr>
          <p:cNvSpPr/>
          <p:nvPr/>
        </p:nvSpPr>
        <p:spPr>
          <a:xfrm>
            <a:off x="9717932" y="2371934"/>
            <a:ext cx="437492" cy="834061"/>
          </a:xfrm>
          <a:prstGeom prst="rightBrace">
            <a:avLst>
              <a:gd name="adj1" fmla="val 8333"/>
              <a:gd name="adj2" fmla="val 284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CF06262-2C0C-4324-97AC-3D42C7545C4D}"/>
              </a:ext>
            </a:extLst>
          </p:cNvPr>
          <p:cNvCxnSpPr>
            <a:cxnSpLocks/>
          </p:cNvCxnSpPr>
          <p:nvPr/>
        </p:nvCxnSpPr>
        <p:spPr>
          <a:xfrm flipV="1">
            <a:off x="9616668" y="3132306"/>
            <a:ext cx="503020" cy="499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CFC037B-54FC-4C8F-B696-7149F1805D49}"/>
                  </a:ext>
                </a:extLst>
              </p:cNvPr>
              <p:cNvSpPr txBox="1"/>
              <p:nvPr/>
            </p:nvSpPr>
            <p:spPr>
              <a:xfrm>
                <a:off x="10118905" y="5023014"/>
                <a:ext cx="1663651" cy="307777"/>
              </a:xfrm>
              <a:prstGeom prst="rect">
                <a:avLst/>
              </a:prstGeom>
              <a:noFill/>
            </p:spPr>
            <p:txBody>
              <a:bodyPr wrap="square" rtlCol="0">
                <a:spAutoFit/>
              </a:bodyPr>
              <a:lstStyle/>
              <a:p>
                <a:pPr algn="ctr"/>
                <a:r>
                  <a:rPr lang="en-US" sz="1400" b="1" dirty="0">
                    <a:latin typeface="Arial Narrow" panose="020B0606020202030204" pitchFamily="34" charset="0"/>
                  </a:rPr>
                  <a:t>Package Graphs </a:t>
                </a:r>
                <a14:m>
                  <m:oMath xmlns:m="http://schemas.openxmlformats.org/officeDocument/2006/math">
                    <m:r>
                      <a:rPr lang="en-US" sz="1400" b="1" i="0" dirty="0" smtClean="0">
                        <a:latin typeface="Cambria Math" panose="02040503050406030204" pitchFamily="18" charset="0"/>
                      </a:rPr>
                      <m:t>(</m:t>
                    </m:r>
                    <m:r>
                      <a:rPr lang="en-US" sz="1400" b="1" i="1" dirty="0" smtClean="0">
                        <a:latin typeface="Cambria Math" panose="02040503050406030204" pitchFamily="18" charset="0"/>
                      </a:rPr>
                      <m:t>𝑮</m:t>
                    </m:r>
                    <m:r>
                      <a:rPr lang="en-US" sz="1400" b="1" i="1" dirty="0" smtClean="0">
                        <a:latin typeface="Cambria Math" panose="02040503050406030204" pitchFamily="18" charset="0"/>
                      </a:rPr>
                      <m:t>)</m:t>
                    </m:r>
                  </m:oMath>
                </a14:m>
                <a:endParaRPr lang="en-US" sz="1400" b="1" dirty="0">
                  <a:latin typeface="Arial Narrow" panose="020B0606020202030204" pitchFamily="34" charset="0"/>
                </a:endParaRPr>
              </a:p>
            </p:txBody>
          </p:sp>
        </mc:Choice>
        <mc:Fallback xmlns="">
          <p:sp>
            <p:nvSpPr>
              <p:cNvPr id="14" name="TextBox 13">
                <a:extLst>
                  <a:ext uri="{FF2B5EF4-FFF2-40B4-BE49-F238E27FC236}">
                    <a16:creationId xmlns:a16="http://schemas.microsoft.com/office/drawing/2014/main" id="{7CFC037B-54FC-4C8F-B696-7149F1805D49}"/>
                  </a:ext>
                </a:extLst>
              </p:cNvPr>
              <p:cNvSpPr txBox="1">
                <a:spLocks noRot="1" noChangeAspect="1" noMove="1" noResize="1" noEditPoints="1" noAdjustHandles="1" noChangeArrowheads="1" noChangeShapeType="1" noTextEdit="1"/>
              </p:cNvSpPr>
              <p:nvPr/>
            </p:nvSpPr>
            <p:spPr>
              <a:xfrm>
                <a:off x="10118905" y="5023014"/>
                <a:ext cx="1663651" cy="307777"/>
              </a:xfrm>
              <a:prstGeom prst="rect">
                <a:avLst/>
              </a:prstGeom>
              <a:blipFill>
                <a:blip r:embed="rId7"/>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114548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406A-8473-5849-CA24-43F6A83C4C21}"/>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2B4CF158-A3CD-55BF-9043-A4BDB1A82947}"/>
              </a:ext>
            </a:extLst>
          </p:cNvPr>
          <p:cNvSpPr>
            <a:spLocks noGrp="1"/>
          </p:cNvSpPr>
          <p:nvPr>
            <p:ph idx="1"/>
          </p:nvPr>
        </p:nvSpPr>
        <p:spPr>
          <a:xfrm>
            <a:off x="838200" y="1589518"/>
            <a:ext cx="10515600" cy="4587445"/>
          </a:xfrm>
        </p:spPr>
        <p:txBody>
          <a:bodyPr>
            <a:normAutofit fontScale="92500"/>
          </a:bodyPr>
          <a:lstStyle/>
          <a:p>
            <a:r>
              <a:rPr lang="en-US" sz="2400"/>
              <a:t>Graphs and networks are data structures that capture rich relational information between a set of objects and their connections to each other.</a:t>
            </a:r>
          </a:p>
          <a:p>
            <a:pPr lvl="1"/>
            <a:r>
              <a:rPr lang="en-US" sz="2000"/>
              <a:t>Social networks </a:t>
            </a:r>
            <a:r>
              <a:rPr lang="en-US" sz="2000">
                <a:sym typeface="Wingdings" panose="05000000000000000000" pitchFamily="2" charset="2"/>
              </a:rPr>
              <a:t>capture relationships between people.</a:t>
            </a:r>
          </a:p>
          <a:p>
            <a:pPr lvl="1"/>
            <a:r>
              <a:rPr lang="en-US" sz="2000">
                <a:sym typeface="Wingdings" panose="05000000000000000000" pitchFamily="2" charset="2"/>
              </a:rPr>
              <a:t>Molecular networks capture atomic structures and atom bonds.</a:t>
            </a:r>
          </a:p>
          <a:p>
            <a:pPr lvl="1"/>
            <a:endParaRPr lang="en-US" sz="2000">
              <a:sym typeface="Wingdings" panose="05000000000000000000" pitchFamily="2" charset="2"/>
            </a:endParaRPr>
          </a:p>
          <a:p>
            <a:r>
              <a:rPr lang="en-US" sz="2400">
                <a:sym typeface="Wingdings" panose="05000000000000000000" pitchFamily="2" charset="2"/>
              </a:rPr>
              <a:t>To capture this information, many researchers have developed machine and deep learning-based approaches that can operate on and interpret graph data structures.</a:t>
            </a:r>
          </a:p>
          <a:p>
            <a:pPr lvl="1"/>
            <a:endParaRPr lang="en-US" sz="2000">
              <a:sym typeface="Wingdings" panose="05000000000000000000" pitchFamily="2" charset="2"/>
            </a:endParaRPr>
          </a:p>
          <a:p>
            <a:r>
              <a:rPr lang="en-US" sz="2400">
                <a:sym typeface="Wingdings" panose="05000000000000000000" pitchFamily="2" charset="2"/>
              </a:rPr>
              <a:t>Key practical applications of these methods include antibacterial discovery, physics simulations, fake news detection, traffic prediction, and recommendation systems.</a:t>
            </a:r>
          </a:p>
          <a:p>
            <a:pPr lvl="1"/>
            <a:endParaRPr lang="en-US" sz="2000">
              <a:sym typeface="Wingdings" panose="05000000000000000000" pitchFamily="2" charset="2"/>
            </a:endParaRPr>
          </a:p>
          <a:p>
            <a:r>
              <a:rPr lang="en-US" sz="2400">
                <a:sym typeface="Wingdings" panose="05000000000000000000" pitchFamily="2" charset="2"/>
              </a:rPr>
              <a:t>These fruitful efforts and interest among many have culminated in a large community of </a:t>
            </a:r>
            <a:r>
              <a:rPr lang="en-US" sz="2400" b="1">
                <a:solidFill>
                  <a:srgbClr val="FF0000"/>
                </a:solidFill>
                <a:sym typeface="Wingdings" panose="05000000000000000000" pitchFamily="2" charset="2"/>
              </a:rPr>
              <a:t>Graph Representation Learning (GRL) </a:t>
            </a:r>
            <a:r>
              <a:rPr lang="en-US" sz="2400">
                <a:sym typeface="Wingdings" panose="05000000000000000000" pitchFamily="2" charset="2"/>
              </a:rPr>
              <a:t>and </a:t>
            </a:r>
            <a:r>
              <a:rPr lang="en-US" sz="2400" b="1">
                <a:solidFill>
                  <a:srgbClr val="FF0000"/>
                </a:solidFill>
                <a:sym typeface="Wingdings" panose="05000000000000000000" pitchFamily="2" charset="2"/>
              </a:rPr>
              <a:t>Machine/Deep Learning on Graphs</a:t>
            </a:r>
            <a:r>
              <a:rPr lang="en-US" sz="2400">
                <a:sym typeface="Wingdings" panose="05000000000000000000" pitchFamily="2" charset="2"/>
              </a:rPr>
              <a:t>.</a:t>
            </a:r>
          </a:p>
        </p:txBody>
      </p:sp>
      <p:sp>
        <p:nvSpPr>
          <p:cNvPr id="4" name="Slide Number Placeholder 3">
            <a:extLst>
              <a:ext uri="{FF2B5EF4-FFF2-40B4-BE49-F238E27FC236}">
                <a16:creationId xmlns:a16="http://schemas.microsoft.com/office/drawing/2014/main" id="{12D5BDC6-8F54-F1EF-44F9-BC9FDA5F6C21}"/>
              </a:ext>
            </a:extLst>
          </p:cNvPr>
          <p:cNvSpPr>
            <a:spLocks noGrp="1"/>
          </p:cNvSpPr>
          <p:nvPr>
            <p:ph type="sldNum" sz="quarter" idx="12"/>
          </p:nvPr>
        </p:nvSpPr>
        <p:spPr/>
        <p:txBody>
          <a:bodyPr/>
          <a:lstStyle/>
          <a:p>
            <a:fld id="{B0C78959-7170-49A6-863C-E0B910AF7348}" type="slidenum">
              <a:rPr lang="en-US" smtClean="0"/>
              <a:t>5</a:t>
            </a:fld>
            <a:endParaRPr lang="en-US"/>
          </a:p>
        </p:txBody>
      </p:sp>
    </p:spTree>
    <p:extLst>
      <p:ext uri="{BB962C8B-B14F-4D97-AF65-F5344CB8AC3E}">
        <p14:creationId xmlns:p14="http://schemas.microsoft.com/office/powerpoint/2010/main" val="3619037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9D48C75-AC09-4D5D-A999-5888A680F3E1}"/>
              </a:ext>
            </a:extLst>
          </p:cNvPr>
          <p:cNvPicPr>
            <a:picLocks noChangeAspect="1"/>
          </p:cNvPicPr>
          <p:nvPr/>
        </p:nvPicPr>
        <p:blipFill>
          <a:blip r:embed="rId2"/>
          <a:stretch>
            <a:fillRect/>
          </a:stretch>
        </p:blipFill>
        <p:spPr>
          <a:xfrm>
            <a:off x="8077519" y="1856602"/>
            <a:ext cx="3771900" cy="3648075"/>
          </a:xfrm>
          <a:prstGeom prst="rect">
            <a:avLst/>
          </a:prstGeom>
        </p:spPr>
      </p:pic>
      <p:sp>
        <p:nvSpPr>
          <p:cNvPr id="2" name="Title 1">
            <a:extLst>
              <a:ext uri="{FF2B5EF4-FFF2-40B4-BE49-F238E27FC236}">
                <a16:creationId xmlns:a16="http://schemas.microsoft.com/office/drawing/2014/main" id="{7E1DCDAE-391F-463C-9B64-A07E7BDE7C1D}"/>
              </a:ext>
            </a:extLst>
          </p:cNvPr>
          <p:cNvSpPr>
            <a:spLocks noGrp="1"/>
          </p:cNvSpPr>
          <p:nvPr>
            <p:ph type="title"/>
          </p:nvPr>
        </p:nvSpPr>
        <p:spPr>
          <a:xfrm>
            <a:off x="838200" y="124336"/>
            <a:ext cx="10515600" cy="1325563"/>
          </a:xfrm>
        </p:spPr>
        <p:txBody>
          <a:bodyPr/>
          <a:lstStyle/>
          <a:p>
            <a:r>
              <a:rPr lang="en-US" dirty="0"/>
              <a:t>Research Example: MV-SAAE – Fusion Operation</a:t>
            </a:r>
          </a:p>
        </p:txBody>
      </p:sp>
      <p:sp>
        <p:nvSpPr>
          <p:cNvPr id="4" name="Slide Number Placeholder 3">
            <a:extLst>
              <a:ext uri="{FF2B5EF4-FFF2-40B4-BE49-F238E27FC236}">
                <a16:creationId xmlns:a16="http://schemas.microsoft.com/office/drawing/2014/main" id="{55076AD8-66F2-4444-8870-640A7CD541C6}"/>
              </a:ext>
            </a:extLst>
          </p:cNvPr>
          <p:cNvSpPr>
            <a:spLocks noGrp="1"/>
          </p:cNvSpPr>
          <p:nvPr>
            <p:ph type="sldNum" sz="quarter" idx="12"/>
          </p:nvPr>
        </p:nvSpPr>
        <p:spPr/>
        <p:txBody>
          <a:bodyPr/>
          <a:lstStyle/>
          <a:p>
            <a:fld id="{4D00980C-C5DD-4402-B1A2-7C5AD04CCF39}" type="slidenum">
              <a:rPr lang="en-US" smtClean="0"/>
              <a:t>50</a:t>
            </a:fld>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D353771-A7F1-42E9-8F44-B053877A7626}"/>
                  </a:ext>
                </a:extLst>
              </p:cNvPr>
              <p:cNvSpPr>
                <a:spLocks noGrp="1"/>
              </p:cNvSpPr>
              <p:nvPr>
                <p:ph idx="1"/>
              </p:nvPr>
            </p:nvSpPr>
            <p:spPr>
              <a:xfrm>
                <a:off x="450715" y="1486723"/>
                <a:ext cx="7431151" cy="4869628"/>
              </a:xfrm>
            </p:spPr>
            <p:txBody>
              <a:bodyPr>
                <a:normAutofit lnSpcReduction="10000"/>
              </a:bodyPr>
              <a:lstStyle/>
              <a:p>
                <a:r>
                  <a:rPr lang="en-US" sz="2400" b="1" dirty="0"/>
                  <a:t>Step 3: </a:t>
                </a:r>
                <a:r>
                  <a:rPr lang="en-US" sz="2400" dirty="0"/>
                  <a:t>The self-attended embeddings are input into an attention gate to determine which embedding should be prioritized during fusion.</a:t>
                </a:r>
              </a:p>
              <a:p>
                <a:pPr lvl="1"/>
                <a:r>
                  <a:rPr lang="en-US" sz="2000" dirty="0"/>
                  <a:t>We adapt an additive attention mechanism to weigh the package and file system embeddings.</a:t>
                </a:r>
              </a:p>
              <a:p>
                <a:pPr lvl="1"/>
                <a:endParaRPr lang="en-US" sz="2000" i="1" dirty="0">
                  <a:latin typeface="Cambria Math" panose="02040503050406030204" pitchFamily="18" charset="0"/>
                </a:endParaRPr>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solidFill>
                      <a:schemeClr val="tx1"/>
                    </a:solidFill>
                  </a:rPr>
                  <a:t> are concatenated and inputted into a fully connected layer to derive a scalar weight value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𝛼</m:t>
                    </m:r>
                  </m:oMath>
                </a14:m>
                <a:r>
                  <a:rPr lang="en-US" sz="2400" dirty="0">
                    <a:solidFill>
                      <a:schemeClr val="tx1"/>
                    </a:solidFill>
                  </a:rPr>
                  <a:t> and its compliment </a:t>
                </a:r>
                <a14:m>
                  <m:oMath xmlns:m="http://schemas.openxmlformats.org/officeDocument/2006/math">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i="1" smtClean="0">
                            <a:solidFill>
                              <a:schemeClr val="tx1"/>
                            </a:solidFill>
                            <a:latin typeface="Cambria Math" panose="02040503050406030204" pitchFamily="18" charset="0"/>
                            <a:ea typeface="Cambria Math" panose="02040503050406030204" pitchFamily="18" charset="0"/>
                          </a:rPr>
                          <m:t>𝛼</m:t>
                        </m:r>
                      </m:e>
                      <m:sup>
                        <m:r>
                          <a:rPr lang="en-US" sz="2400" b="0" i="1" smtClean="0">
                            <a:solidFill>
                              <a:schemeClr val="tx1"/>
                            </a:solidFill>
                            <a:latin typeface="Cambria Math" panose="02040503050406030204" pitchFamily="18" charset="0"/>
                            <a:ea typeface="Cambria Math" panose="02040503050406030204" pitchFamily="18" charset="0"/>
                          </a:rPr>
                          <m:t>𝑐</m:t>
                        </m:r>
                      </m:sup>
                    </m:sSup>
                  </m:oMath>
                </a14:m>
                <a:r>
                  <a:rPr lang="en-US" sz="2400" dirty="0">
                    <a:solidFill>
                      <a:schemeClr val="tx1"/>
                    </a:solidFill>
                  </a:rPr>
                  <a:t>,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𝑎</m:t>
                        </m:r>
                      </m:sub>
                    </m:sSub>
                  </m:oMath>
                </a14:m>
                <a:r>
                  <a:rPr lang="en-US" sz="2400" dirty="0">
                    <a:solidFill>
                      <a:schemeClr val="tx1"/>
                    </a:solidFill>
                  </a:rPr>
                  <a:t> denotes a learned weight matrix.</a:t>
                </a:r>
              </a:p>
              <a:p>
                <a:pPr lvl="1"/>
                <a:endParaRPr lang="en-US" sz="2000" dirty="0">
                  <a:solidFill>
                    <a:schemeClr val="tx1"/>
                  </a:solidFill>
                </a:endParaRPr>
              </a:p>
              <a:p>
                <a:r>
                  <a:rPr lang="en-US" sz="2400" dirty="0"/>
                  <a:t>The joint representation </a:t>
                </a:r>
                <a14:m>
                  <m:oMath xmlns:m="http://schemas.openxmlformats.org/officeDocument/2006/math">
                    <m:r>
                      <a:rPr lang="en-US" sz="2400" i="1">
                        <a:latin typeface="Cambria Math" panose="02040503050406030204" pitchFamily="18" charset="0"/>
                        <a:ea typeface="Cambria Math" panose="02040503050406030204" pitchFamily="18" charset="0"/>
                      </a:rPr>
                      <m:t>𝜙</m:t>
                    </m:r>
                  </m:oMath>
                </a14:m>
                <a:r>
                  <a:rPr lang="en-US" sz="2400" dirty="0"/>
                  <a:t> is created by averaging </a:t>
                </a:r>
                <a14:m>
                  <m:oMath xmlns:m="http://schemas.openxmlformats.org/officeDocument/2006/math">
                    <m:r>
                      <a:rPr lang="en-US" sz="2400" i="1">
                        <a:latin typeface="Cambria Math" panose="02040503050406030204" pitchFamily="18" charset="0"/>
                        <a:ea typeface="Cambria Math" panose="02040503050406030204" pitchFamily="18" charset="0"/>
                      </a:rPr>
                      <m:t>𝛼</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𝛼</m:t>
                        </m:r>
                      </m:e>
                      <m:sup>
                        <m:r>
                          <a:rPr lang="en-US" sz="2400" i="1">
                            <a:latin typeface="Cambria Math" panose="02040503050406030204" pitchFamily="18" charset="0"/>
                            <a:ea typeface="Cambria Math" panose="02040503050406030204" pitchFamily="18" charset="0"/>
                          </a:rPr>
                          <m:t>𝑐</m:t>
                        </m:r>
                      </m:sup>
                    </m:s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creates an image-specific representation for each VM.</a:t>
                </a:r>
              </a:p>
            </p:txBody>
          </p:sp>
        </mc:Choice>
        <mc:Fallback xmlns="">
          <p:sp>
            <p:nvSpPr>
              <p:cNvPr id="6" name="Content Placeholder 5">
                <a:extLst>
                  <a:ext uri="{FF2B5EF4-FFF2-40B4-BE49-F238E27FC236}">
                    <a16:creationId xmlns:a16="http://schemas.microsoft.com/office/drawing/2014/main" id="{8D353771-A7F1-42E9-8F44-B053877A7626}"/>
                  </a:ext>
                </a:extLst>
              </p:cNvPr>
              <p:cNvSpPr>
                <a:spLocks noGrp="1" noRot="1" noChangeAspect="1" noMove="1" noResize="1" noEditPoints="1" noAdjustHandles="1" noChangeArrowheads="1" noChangeShapeType="1" noTextEdit="1"/>
              </p:cNvSpPr>
              <p:nvPr>
                <p:ph idx="1"/>
              </p:nvPr>
            </p:nvSpPr>
            <p:spPr>
              <a:xfrm>
                <a:off x="450715" y="1486723"/>
                <a:ext cx="7431151" cy="4869628"/>
              </a:xfrm>
              <a:blipFill>
                <a:blip r:embed="rId3"/>
                <a:stretch>
                  <a:fillRect l="-1148" t="-2378" r="-172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3ED022E-C896-4B82-A25F-4D81A65328E2}"/>
              </a:ext>
            </a:extLst>
          </p:cNvPr>
          <p:cNvSpPr txBox="1"/>
          <p:nvPr/>
        </p:nvSpPr>
        <p:spPr>
          <a:xfrm>
            <a:off x="7946697" y="5650564"/>
            <a:ext cx="4033544"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Attention-Based Gating Mechanism</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A997A75-E1ED-495A-BDFA-4B0A1FE8824E}"/>
                  </a:ext>
                </a:extLst>
              </p:cNvPr>
              <p:cNvSpPr/>
              <p:nvPr/>
            </p:nvSpPr>
            <p:spPr>
              <a:xfrm>
                <a:off x="7946697" y="2853520"/>
                <a:ext cx="1942070" cy="3387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𝜎</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𝑊</m:t>
                              </m:r>
                            </m:e>
                            <m:sub>
                              <m:r>
                                <a:rPr lang="en-US" sz="1600" i="1">
                                  <a:latin typeface="Cambria Math" panose="02040503050406030204" pitchFamily="18" charset="0"/>
                                </a:rPr>
                                <m:t>𝑎</m:t>
                              </m:r>
                            </m:sub>
                          </m:sSub>
                          <m:d>
                            <m:dPr>
                              <m:begChr m:val="["/>
                              <m:endChr m:val="]"/>
                              <m:ctrlPr>
                                <a:rPr lang="en-US" sz="1600" i="1">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r>
                                <a:rPr lang="en-US" sz="1600" i="1">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i="1" smtClean="0">
                                      <a:latin typeface="Cambria Math" panose="02040503050406030204" pitchFamily="18" charset="0"/>
                                    </a:rPr>
                                    <m:t>𝑇</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e>
                          </m:d>
                        </m:e>
                      </m:d>
                    </m:oMath>
                  </m:oMathPara>
                </a14:m>
                <a:endParaRPr lang="en-US" sz="1600" dirty="0"/>
              </a:p>
            </p:txBody>
          </p:sp>
        </mc:Choice>
        <mc:Fallback xmlns="">
          <p:sp>
            <p:nvSpPr>
              <p:cNvPr id="3" name="Rectangle 2">
                <a:extLst>
                  <a:ext uri="{FF2B5EF4-FFF2-40B4-BE49-F238E27FC236}">
                    <a16:creationId xmlns:a16="http://schemas.microsoft.com/office/drawing/2014/main" id="{5A997A75-E1ED-495A-BDFA-4B0A1FE8824E}"/>
                  </a:ext>
                </a:extLst>
              </p:cNvPr>
              <p:cNvSpPr>
                <a:spLocks noRot="1" noChangeAspect="1" noMove="1" noResize="1" noEditPoints="1" noAdjustHandles="1" noChangeArrowheads="1" noChangeShapeType="1" noTextEdit="1"/>
              </p:cNvSpPr>
              <p:nvPr/>
            </p:nvSpPr>
            <p:spPr>
              <a:xfrm>
                <a:off x="7946697" y="2853520"/>
                <a:ext cx="1942070" cy="338747"/>
              </a:xfrm>
              <a:prstGeom prst="rect">
                <a:avLst/>
              </a:prstGeom>
              <a:blipFill>
                <a:blip r:embed="rId4"/>
                <a:stretch>
                  <a:fillRect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FEE9E17-D8C5-4A81-AE43-E565B9E43568}"/>
                  </a:ext>
                </a:extLst>
              </p:cNvPr>
              <p:cNvSpPr/>
              <p:nvPr/>
            </p:nvSpPr>
            <p:spPr>
              <a:xfrm>
                <a:off x="8906225" y="1309164"/>
                <a:ext cx="2114489" cy="584968"/>
              </a:xfrm>
              <a:prstGeom prst="rect">
                <a:avLst/>
              </a:prstGeom>
            </p:spPr>
            <p:txBody>
              <a:bodyPr wrap="none">
                <a:spAutoFit/>
              </a:bodyPr>
              <a:lstStyle/>
              <a:p>
                <a:pPr algn="ctr"/>
                <a:r>
                  <a:rPr lang="en-US" sz="1600" b="1" dirty="0">
                    <a:latin typeface="Arial Narrow" panose="020B0606020202030204" pitchFamily="34" charset="0"/>
                    <a:ea typeface="Cambria Math" panose="02040503050406030204" pitchFamily="18" charset="0"/>
                  </a:rPr>
                  <a:t>Fusion Operation:</a:t>
                </a: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𝜙</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𝑎𝑣𝑔</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𝛼</m:t>
                      </m:r>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𝛼</m:t>
                          </m:r>
                        </m:e>
                        <m:sup>
                          <m:r>
                            <a:rPr lang="en-US" sz="1600" i="1">
                              <a:latin typeface="Cambria Math" panose="02040503050406030204" pitchFamily="18" charset="0"/>
                              <a:ea typeface="Cambria Math" panose="02040503050406030204" pitchFamily="18" charset="0"/>
                            </a:rPr>
                            <m:t>𝑐</m:t>
                          </m:r>
                        </m:sup>
                      </m:sSup>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𝑖</m:t>
                          </m:r>
                        </m:sub>
                        <m:sup>
                          <m:r>
                            <a:rPr lang="en-US" sz="1600" b="0" i="1" smtClean="0">
                              <a:latin typeface="Cambria Math" panose="02040503050406030204" pitchFamily="18" charset="0"/>
                              <a:ea typeface="Cambria Math" panose="02040503050406030204" pitchFamily="18" charset="0"/>
                            </a:rPr>
                            <m:t>′′</m:t>
                          </m:r>
                        </m:sup>
                      </m:sSubSup>
                      <m:r>
                        <a:rPr lang="en-US" sz="1600" i="1">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5" name="Rectangle 4">
                <a:extLst>
                  <a:ext uri="{FF2B5EF4-FFF2-40B4-BE49-F238E27FC236}">
                    <a16:creationId xmlns:a16="http://schemas.microsoft.com/office/drawing/2014/main" id="{6FEE9E17-D8C5-4A81-AE43-E565B9E43568}"/>
                  </a:ext>
                </a:extLst>
              </p:cNvPr>
              <p:cNvSpPr>
                <a:spLocks noRot="1" noChangeAspect="1" noMove="1" noResize="1" noEditPoints="1" noAdjustHandles="1" noChangeArrowheads="1" noChangeShapeType="1" noTextEdit="1"/>
              </p:cNvSpPr>
              <p:nvPr/>
            </p:nvSpPr>
            <p:spPr>
              <a:xfrm>
                <a:off x="8906225" y="1309164"/>
                <a:ext cx="2114489" cy="584968"/>
              </a:xfrm>
              <a:prstGeom prst="rect">
                <a:avLst/>
              </a:prstGeom>
              <a:blipFill>
                <a:blip r:embed="rId5"/>
                <a:stretch>
                  <a:fillRect t="-3125" b="-520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77CC1FE9-DA50-40AE-90E1-74234ACAE394}"/>
              </a:ext>
            </a:extLst>
          </p:cNvPr>
          <p:cNvSpPr/>
          <p:nvPr/>
        </p:nvSpPr>
        <p:spPr>
          <a:xfrm>
            <a:off x="7946697" y="1271635"/>
            <a:ext cx="3871746" cy="441534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1C3C669-8524-4AC6-9B36-17D99F6A7B3D}"/>
                  </a:ext>
                </a:extLst>
              </p:cNvPr>
              <p:cNvSpPr/>
              <p:nvPr/>
            </p:nvSpPr>
            <p:spPr>
              <a:xfrm>
                <a:off x="8610600" y="3673320"/>
                <a:ext cx="487890" cy="338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oMath>
                  </m:oMathPara>
                </a14:m>
                <a:endParaRPr lang="en-US" sz="1600" dirty="0"/>
              </a:p>
            </p:txBody>
          </p:sp>
        </mc:Choice>
        <mc:Fallback xmlns="">
          <p:sp>
            <p:nvSpPr>
              <p:cNvPr id="9" name="Rectangle 8">
                <a:extLst>
                  <a:ext uri="{FF2B5EF4-FFF2-40B4-BE49-F238E27FC236}">
                    <a16:creationId xmlns:a16="http://schemas.microsoft.com/office/drawing/2014/main" id="{71C3C669-8524-4AC6-9B36-17D99F6A7B3D}"/>
                  </a:ext>
                </a:extLst>
              </p:cNvPr>
              <p:cNvSpPr>
                <a:spLocks noRot="1" noChangeAspect="1" noMove="1" noResize="1" noEditPoints="1" noAdjustHandles="1" noChangeArrowheads="1" noChangeShapeType="1" noTextEdit="1"/>
              </p:cNvSpPr>
              <p:nvPr/>
            </p:nvSpPr>
            <p:spPr>
              <a:xfrm>
                <a:off x="8610600" y="3673320"/>
                <a:ext cx="487890" cy="338747"/>
              </a:xfrm>
              <a:prstGeom prst="rect">
                <a:avLst/>
              </a:prstGeom>
              <a:blipFill>
                <a:blip r:embed="rId6"/>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ED56D59-C9F4-4205-89C5-1478F388353C}"/>
                  </a:ext>
                </a:extLst>
              </p:cNvPr>
              <p:cNvSpPr/>
              <p:nvPr/>
            </p:nvSpPr>
            <p:spPr>
              <a:xfrm>
                <a:off x="10892860" y="3673321"/>
                <a:ext cx="478336" cy="338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𝑇</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oMath>
                  </m:oMathPara>
                </a14:m>
                <a:endParaRPr lang="en-US" sz="1600" dirty="0"/>
              </a:p>
            </p:txBody>
          </p:sp>
        </mc:Choice>
        <mc:Fallback xmlns="">
          <p:sp>
            <p:nvSpPr>
              <p:cNvPr id="12" name="Rectangle 11">
                <a:extLst>
                  <a:ext uri="{FF2B5EF4-FFF2-40B4-BE49-F238E27FC236}">
                    <a16:creationId xmlns:a16="http://schemas.microsoft.com/office/drawing/2014/main" id="{6ED56D59-C9F4-4205-89C5-1478F388353C}"/>
                  </a:ext>
                </a:extLst>
              </p:cNvPr>
              <p:cNvSpPr>
                <a:spLocks noRot="1" noChangeAspect="1" noMove="1" noResize="1" noEditPoints="1" noAdjustHandles="1" noChangeArrowheads="1" noChangeShapeType="1" noTextEdit="1"/>
              </p:cNvSpPr>
              <p:nvPr/>
            </p:nvSpPr>
            <p:spPr>
              <a:xfrm>
                <a:off x="10892860" y="3673321"/>
                <a:ext cx="478336" cy="338747"/>
              </a:xfrm>
              <a:prstGeom prst="rect">
                <a:avLst/>
              </a:prstGeom>
              <a:blipFill>
                <a:blip r:embed="rId7"/>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34E4992-2CF7-462C-BFD2-1212DBDC8FF9}"/>
                  </a:ext>
                </a:extLst>
              </p:cNvPr>
              <p:cNvSpPr/>
              <p:nvPr/>
            </p:nvSpPr>
            <p:spPr>
              <a:xfrm>
                <a:off x="10265250" y="2853713"/>
                <a:ext cx="138018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𝛼</m:t>
                          </m:r>
                        </m:e>
                        <m:sup>
                          <m:r>
                            <a:rPr lang="en-US" sz="1600" i="1">
                              <a:latin typeface="Cambria Math" panose="02040503050406030204" pitchFamily="18" charset="0"/>
                              <a:ea typeface="Cambria Math" panose="02040503050406030204" pitchFamily="18" charset="0"/>
                            </a:rPr>
                            <m:t>𝑐</m:t>
                          </m:r>
                        </m:sup>
                      </m:sSup>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𝛼</m:t>
                          </m:r>
                        </m:e>
                      </m:d>
                    </m:oMath>
                  </m:oMathPara>
                </a14:m>
                <a:endParaRPr lang="en-US" sz="1600" dirty="0"/>
              </a:p>
            </p:txBody>
          </p:sp>
        </mc:Choice>
        <mc:Fallback xmlns="">
          <p:sp>
            <p:nvSpPr>
              <p:cNvPr id="19" name="Rectangle 18">
                <a:extLst>
                  <a:ext uri="{FF2B5EF4-FFF2-40B4-BE49-F238E27FC236}">
                    <a16:creationId xmlns:a16="http://schemas.microsoft.com/office/drawing/2014/main" id="{634E4992-2CF7-462C-BFD2-1212DBDC8FF9}"/>
                  </a:ext>
                </a:extLst>
              </p:cNvPr>
              <p:cNvSpPr>
                <a:spLocks noRot="1" noChangeAspect="1" noMove="1" noResize="1" noEditPoints="1" noAdjustHandles="1" noChangeArrowheads="1" noChangeShapeType="1" noTextEdit="1"/>
              </p:cNvSpPr>
              <p:nvPr/>
            </p:nvSpPr>
            <p:spPr>
              <a:xfrm>
                <a:off x="10265250" y="2853713"/>
                <a:ext cx="1380185" cy="338554"/>
              </a:xfrm>
              <a:prstGeom prst="rect">
                <a:avLst/>
              </a:prstGeom>
              <a:blipFill>
                <a:blip r:embed="rId8"/>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10AAC64-09D4-4C7F-B5CD-4AE5DD5C43E9}"/>
              </a:ext>
            </a:extLst>
          </p:cNvPr>
          <p:cNvSpPr/>
          <p:nvPr/>
        </p:nvSpPr>
        <p:spPr>
          <a:xfrm>
            <a:off x="8135106" y="2349671"/>
            <a:ext cx="1398140" cy="338554"/>
          </a:xfrm>
          <a:prstGeom prst="rect">
            <a:avLst/>
          </a:prstGeom>
        </p:spPr>
        <p:txBody>
          <a:bodyPr wrap="none">
            <a:spAutoFit/>
          </a:bodyPr>
          <a:lstStyle/>
          <a:p>
            <a:pPr algn="ctr"/>
            <a:r>
              <a:rPr lang="en-US" sz="1600" b="1" dirty="0">
                <a:solidFill>
                  <a:srgbClr val="FF0000"/>
                </a:solidFill>
                <a:latin typeface="Arial Narrow" panose="020B0606020202030204" pitchFamily="34" charset="0"/>
              </a:rPr>
              <a:t>Attention Gate:</a:t>
            </a:r>
          </a:p>
        </p:txBody>
      </p:sp>
      <p:sp>
        <p:nvSpPr>
          <p:cNvPr id="21" name="Rectangle 20">
            <a:extLst>
              <a:ext uri="{FF2B5EF4-FFF2-40B4-BE49-F238E27FC236}">
                <a16:creationId xmlns:a16="http://schemas.microsoft.com/office/drawing/2014/main" id="{616CFD48-2FE6-4684-87D8-6DD33E1A7EEB}"/>
              </a:ext>
            </a:extLst>
          </p:cNvPr>
          <p:cNvSpPr/>
          <p:nvPr/>
        </p:nvSpPr>
        <p:spPr>
          <a:xfrm>
            <a:off x="8012688" y="2707537"/>
            <a:ext cx="3728597" cy="70068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5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E27A08-3D8A-47BC-AF4B-051DE58A011D}"/>
              </a:ext>
            </a:extLst>
          </p:cNvPr>
          <p:cNvPicPr>
            <a:picLocks noChangeAspect="1"/>
          </p:cNvPicPr>
          <p:nvPr/>
        </p:nvPicPr>
        <p:blipFill rotWithShape="1">
          <a:blip r:embed="rId2"/>
          <a:srcRect t="10684"/>
          <a:stretch/>
        </p:blipFill>
        <p:spPr>
          <a:xfrm>
            <a:off x="7074086" y="2133864"/>
            <a:ext cx="4239935" cy="3850786"/>
          </a:xfrm>
          <a:prstGeom prst="rect">
            <a:avLst/>
          </a:prstGeom>
        </p:spPr>
      </p:pic>
      <p:sp>
        <p:nvSpPr>
          <p:cNvPr id="2" name="Title 1">
            <a:extLst>
              <a:ext uri="{FF2B5EF4-FFF2-40B4-BE49-F238E27FC236}">
                <a16:creationId xmlns:a16="http://schemas.microsoft.com/office/drawing/2014/main" id="{43CDE43C-974F-4394-96D9-AE0C5281C88E}"/>
              </a:ext>
            </a:extLst>
          </p:cNvPr>
          <p:cNvSpPr>
            <a:spLocks noGrp="1"/>
          </p:cNvSpPr>
          <p:nvPr>
            <p:ph type="title"/>
          </p:nvPr>
        </p:nvSpPr>
        <p:spPr>
          <a:xfrm>
            <a:off x="838200" y="266058"/>
            <a:ext cx="10515600" cy="1325563"/>
          </a:xfrm>
        </p:spPr>
        <p:txBody>
          <a:bodyPr/>
          <a:lstStyle/>
          <a:p>
            <a:r>
              <a:rPr lang="en-US" dirty="0"/>
              <a:t>Research Example: MV-SAAE – Decoder and MSE 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ABF3C1-DFB9-4484-95C9-9868BA764A22}"/>
                  </a:ext>
                </a:extLst>
              </p:cNvPr>
              <p:cNvSpPr>
                <a:spLocks noGrp="1"/>
              </p:cNvSpPr>
              <p:nvPr>
                <p:ph idx="1"/>
              </p:nvPr>
            </p:nvSpPr>
            <p:spPr>
              <a:xfrm>
                <a:off x="377757" y="1825625"/>
                <a:ext cx="6581148" cy="4530725"/>
              </a:xfrm>
            </p:spPr>
            <p:txBody>
              <a:bodyPr>
                <a:normAutofit/>
              </a:bodyPr>
              <a:lstStyle/>
              <a:p>
                <a:r>
                  <a:rPr lang="en-US" sz="2400" b="1" dirty="0"/>
                  <a:t>Step 4:</a:t>
                </a:r>
                <a:r>
                  <a:rPr lang="en-US" sz="2400" dirty="0"/>
                  <a:t> Two decoders reconstruct the inputs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𝐺</m:t>
                            </m:r>
                          </m:e>
                        </m:acc>
                      </m:e>
                      <m:sub>
                        <m:r>
                          <a:rPr lang="en-US" sz="2400" i="1">
                            <a:latin typeface="Cambria Math" panose="02040503050406030204" pitchFamily="18" charset="0"/>
                          </a:rPr>
                          <m:t>𝑖</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𝑇</m:t>
                            </m:r>
                          </m:e>
                        </m:acc>
                      </m:e>
                      <m:sub>
                        <m:r>
                          <a:rPr lang="en-US" sz="2400" i="1">
                            <a:latin typeface="Cambria Math" panose="02040503050406030204" pitchFamily="18" charset="0"/>
                          </a:rPr>
                          <m:t>𝑖</m:t>
                        </m:r>
                      </m:sub>
                    </m:sSub>
                    <m:r>
                      <a:rPr lang="en-US" sz="2400" i="1">
                        <a:latin typeface="Cambria Math" panose="02040503050406030204" pitchFamily="18" charset="0"/>
                      </a:rPr>
                      <m:t> </m:t>
                    </m:r>
                  </m:oMath>
                </a14:m>
                <a:r>
                  <a:rPr lang="en-US" sz="2400" dirty="0"/>
                  <a:t>from the shared representation </a:t>
                </a:r>
                <a14:m>
                  <m:oMath xmlns:m="http://schemas.openxmlformats.org/officeDocument/2006/math">
                    <m:r>
                      <a:rPr lang="en-US" sz="2400" i="1">
                        <a:latin typeface="Cambria Math" panose="02040503050406030204" pitchFamily="18" charset="0"/>
                        <a:ea typeface="Cambria Math" panose="02040503050406030204" pitchFamily="18" charset="0"/>
                      </a:rPr>
                      <m:t>𝜙</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e>
                    </m:d>
                  </m:oMath>
                </a14:m>
                <a:r>
                  <a:rPr lang="en-US" sz="2400" dirty="0"/>
                  <a:t>.</a:t>
                </a:r>
              </a:p>
              <a:p>
                <a:pPr lvl="1"/>
                <a:endParaRPr lang="en-US" sz="2000" dirty="0"/>
              </a:p>
              <a:p>
                <a:r>
                  <a:rPr lang="en-US" sz="2400" b="1" dirty="0"/>
                  <a:t>Step 5: </a:t>
                </a:r>
                <a:r>
                  <a:rPr lang="en-US" sz="2400" dirty="0"/>
                  <a:t>Two </a:t>
                </a:r>
                <a14:m>
                  <m:oMath xmlns:m="http://schemas.openxmlformats.org/officeDocument/2006/math">
                    <m:r>
                      <a:rPr lang="en-US" sz="2400" i="1" dirty="0">
                        <a:latin typeface="Cambria Math" panose="02040503050406030204" pitchFamily="18" charset="0"/>
                      </a:rPr>
                      <m:t>𝑀𝑆𝐸</m:t>
                    </m:r>
                  </m:oMath>
                </a14:m>
                <a:r>
                  <a:rPr lang="en-US" sz="2400" dirty="0"/>
                  <a:t> functions calculate the loss between the original and reconstructed package and file system inputs.</a:t>
                </a:r>
              </a:p>
              <a:p>
                <a:pPr lvl="1"/>
                <a:endParaRPr lang="en-US" sz="2000" dirty="0"/>
              </a:p>
              <a:p>
                <a:r>
                  <a:rPr lang="en-US" sz="2400" dirty="0"/>
                  <a:t>The MV-SAAE weights are iteratively updated via backpropagation. Encoding, decoding, and backpropagation repeat until both </a:t>
                </a:r>
                <a14:m>
                  <m:oMath xmlns:m="http://schemas.openxmlformats.org/officeDocument/2006/math">
                    <m:r>
                      <a:rPr lang="en-US" sz="2400" i="1" dirty="0">
                        <a:latin typeface="Cambria Math" panose="02040503050406030204" pitchFamily="18" charset="0"/>
                      </a:rPr>
                      <m:t>𝑀𝑆𝐸</m:t>
                    </m:r>
                  </m:oMath>
                </a14:m>
                <a:r>
                  <a:rPr lang="en-US" sz="2400" dirty="0"/>
                  <a:t> functions are minimized.</a:t>
                </a:r>
              </a:p>
            </p:txBody>
          </p:sp>
        </mc:Choice>
        <mc:Fallback xmlns="">
          <p:sp>
            <p:nvSpPr>
              <p:cNvPr id="3" name="Content Placeholder 2">
                <a:extLst>
                  <a:ext uri="{FF2B5EF4-FFF2-40B4-BE49-F238E27FC236}">
                    <a16:creationId xmlns:a16="http://schemas.microsoft.com/office/drawing/2014/main" id="{DCABF3C1-DFB9-4484-95C9-9868BA764A22}"/>
                  </a:ext>
                </a:extLst>
              </p:cNvPr>
              <p:cNvSpPr>
                <a:spLocks noGrp="1" noRot="1" noChangeAspect="1" noMove="1" noResize="1" noEditPoints="1" noAdjustHandles="1" noChangeArrowheads="1" noChangeShapeType="1" noTextEdit="1"/>
              </p:cNvSpPr>
              <p:nvPr>
                <p:ph idx="1"/>
              </p:nvPr>
            </p:nvSpPr>
            <p:spPr>
              <a:xfrm>
                <a:off x="377757" y="1825625"/>
                <a:ext cx="6581148" cy="4530725"/>
              </a:xfrm>
              <a:blipFill>
                <a:blip r:embed="rId3"/>
                <a:stretch>
                  <a:fillRect l="-1296" t="-1613" r="-203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F81222-B33D-4DBC-BC5F-A7B4FA31C696}"/>
              </a:ext>
            </a:extLst>
          </p:cNvPr>
          <p:cNvSpPr>
            <a:spLocks noGrp="1"/>
          </p:cNvSpPr>
          <p:nvPr>
            <p:ph type="sldNum" sz="quarter" idx="12"/>
          </p:nvPr>
        </p:nvSpPr>
        <p:spPr/>
        <p:txBody>
          <a:bodyPr/>
          <a:lstStyle/>
          <a:p>
            <a:fld id="{4D00980C-C5DD-4402-B1A2-7C5AD04CCF39}" type="slidenum">
              <a:rPr lang="en-US" smtClean="0"/>
              <a:t>51</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C101BBB-1B5D-469E-8980-3B4CB968D204}"/>
                  </a:ext>
                </a:extLst>
              </p:cNvPr>
              <p:cNvSpPr/>
              <p:nvPr/>
            </p:nvSpPr>
            <p:spPr>
              <a:xfrm>
                <a:off x="9666327" y="3151835"/>
                <a:ext cx="2105247" cy="1484124"/>
              </a:xfrm>
              <a:prstGeom prst="rect">
                <a:avLst/>
              </a:prstGeom>
            </p:spPr>
            <p:txBody>
              <a:bodyPr wrap="square">
                <a:spAutoFit/>
              </a:bodyPr>
              <a:lstStyle/>
              <a:p>
                <a:pPr algn="ctr"/>
                <a:r>
                  <a:rPr lang="en-US" sz="1400" b="1" dirty="0">
                    <a:latin typeface="Arial Narrow" panose="020B0606020202030204" pitchFamily="34" charset="0"/>
                  </a:rPr>
                  <a:t>MSE Calculation:</a:t>
                </a:r>
              </a:p>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𝑀𝑆</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𝐺</m:t>
                              </m:r>
                            </m:e>
                            <m:sub>
                              <m:r>
                                <a:rPr lang="en-US" sz="1400" b="0" i="1" smtClean="0">
                                  <a:latin typeface="Cambria Math" panose="02040503050406030204" pitchFamily="18" charset="0"/>
                                </a:rPr>
                                <m:t>𝑖</m:t>
                              </m:r>
                            </m:sub>
                          </m:sSub>
                        </m:sub>
                      </m:sSub>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𝐺</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𝑖</m:t>
                                          </m:r>
                                        </m:sub>
                                      </m:sSub>
                                    </m:e>
                                  </m:acc>
                                </m:e>
                              </m:d>
                            </m:e>
                            <m:sup>
                              <m:r>
                                <a:rPr lang="en-US" sz="1400" i="1">
                                  <a:latin typeface="Cambria Math" panose="02040503050406030204" pitchFamily="18" charset="0"/>
                                </a:rPr>
                                <m:t>2</m:t>
                              </m:r>
                            </m:sup>
                          </m:sSup>
                        </m:e>
                      </m:nary>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𝑀𝑆</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𝑖</m:t>
                              </m:r>
                            </m:sub>
                          </m:sSub>
                        </m:sub>
                      </m:sSub>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𝑇</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𝑇</m:t>
                                          </m:r>
                                        </m:e>
                                      </m:acc>
                                    </m:e>
                                    <m:sub>
                                      <m:r>
                                        <a:rPr lang="en-US" sz="1400" i="1">
                                          <a:latin typeface="Cambria Math" panose="02040503050406030204" pitchFamily="18" charset="0"/>
                                        </a:rPr>
                                        <m:t>𝑖</m:t>
                                      </m:r>
                                    </m:sub>
                                  </m:sSub>
                                </m:e>
                              </m:d>
                            </m:e>
                            <m:sup>
                              <m:r>
                                <a:rPr lang="en-US" sz="1400" i="1">
                                  <a:latin typeface="Cambria Math" panose="02040503050406030204" pitchFamily="18" charset="0"/>
                                </a:rPr>
                                <m:t>2</m:t>
                              </m:r>
                            </m:sup>
                          </m:sSup>
                        </m:e>
                      </m:nary>
                    </m:oMath>
                  </m:oMathPara>
                </a14:m>
                <a:endParaRPr lang="en-US" sz="1400" dirty="0"/>
              </a:p>
            </p:txBody>
          </p:sp>
        </mc:Choice>
        <mc:Fallback xmlns="">
          <p:sp>
            <p:nvSpPr>
              <p:cNvPr id="7" name="Rectangle 6">
                <a:extLst>
                  <a:ext uri="{FF2B5EF4-FFF2-40B4-BE49-F238E27FC236}">
                    <a16:creationId xmlns:a16="http://schemas.microsoft.com/office/drawing/2014/main" id="{3C101BBB-1B5D-469E-8980-3B4CB968D204}"/>
                  </a:ext>
                </a:extLst>
              </p:cNvPr>
              <p:cNvSpPr>
                <a:spLocks noRot="1" noChangeAspect="1" noMove="1" noResize="1" noEditPoints="1" noAdjustHandles="1" noChangeArrowheads="1" noChangeShapeType="1" noTextEdit="1"/>
              </p:cNvSpPr>
              <p:nvPr/>
            </p:nvSpPr>
            <p:spPr>
              <a:xfrm>
                <a:off x="9666327" y="3151835"/>
                <a:ext cx="2105247" cy="1484124"/>
              </a:xfrm>
              <a:prstGeom prst="rect">
                <a:avLst/>
              </a:prstGeom>
              <a:blipFill>
                <a:blip r:embed="rId4"/>
                <a:stretch>
                  <a:fillRect t="-82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BB12E533-6CBC-4AD7-ABA6-1BE6F464C92E}"/>
              </a:ext>
            </a:extLst>
          </p:cNvPr>
          <p:cNvSpPr/>
          <p:nvPr/>
        </p:nvSpPr>
        <p:spPr>
          <a:xfrm>
            <a:off x="6958906" y="1524000"/>
            <a:ext cx="4938022" cy="45307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3D701E-5327-4F01-A1C3-F8243D076647}"/>
              </a:ext>
            </a:extLst>
          </p:cNvPr>
          <p:cNvSpPr txBox="1"/>
          <p:nvPr/>
        </p:nvSpPr>
        <p:spPr>
          <a:xfrm>
            <a:off x="7348468" y="6048573"/>
            <a:ext cx="4033544"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Decoder and MSE Calculation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93CA60-E2F7-4B65-A445-FB16450C0DE4}"/>
                  </a:ext>
                </a:extLst>
              </p:cNvPr>
              <p:cNvSpPr txBox="1"/>
              <p:nvPr/>
            </p:nvSpPr>
            <p:spPr>
              <a:xfrm>
                <a:off x="6888506" y="3312629"/>
                <a:ext cx="1845955" cy="804066"/>
              </a:xfrm>
              <a:prstGeom prst="rect">
                <a:avLst/>
              </a:prstGeom>
              <a:noFill/>
            </p:spPr>
            <p:txBody>
              <a:bodyPr wrap="none" rtlCol="0">
                <a:spAutoFit/>
              </a:bodyPr>
              <a:lstStyle/>
              <a:p>
                <a:pPr algn="ctr"/>
                <a:r>
                  <a:rPr lang="en-US" sz="1400" b="1" dirty="0">
                    <a:latin typeface="Arial Narrow" panose="020B0606020202030204" pitchFamily="34" charset="0"/>
                  </a:rPr>
                  <a:t>Decoder Functions:</a:t>
                </a:r>
              </a:p>
              <a:p>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𝑖</m:t>
                              </m:r>
                            </m:sub>
                          </m:sSub>
                        </m:e>
                      </m:acc>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𝜎</m:t>
                      </m:r>
                      <m:d>
                        <m:dPr>
                          <m:ctrlPr>
                            <a:rPr lang="en-US" sz="1400" i="1">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𝑊</m:t>
                              </m:r>
                            </m:e>
                            <m:sub>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𝜙</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oMath>
                  </m:oMathPara>
                </a14:m>
                <a:endParaRPr lang="en-US" sz="14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𝑇</m:t>
                              </m:r>
                            </m:e>
                          </m:acc>
                        </m:e>
                        <m:sub>
                          <m:r>
                            <a:rPr lang="en-US" sz="1400" i="1">
                              <a:latin typeface="Cambria Math" panose="02040503050406030204" pitchFamily="18" charset="0"/>
                            </a:rPr>
                            <m:t>𝑖</m:t>
                          </m:r>
                        </m:sub>
                      </m:sSub>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𝜎</m:t>
                      </m:r>
                      <m:d>
                        <m:dPr>
                          <m:ctrlPr>
                            <a:rPr lang="en-US" sz="1400" i="1">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𝑊</m:t>
                              </m:r>
                            </m:e>
                            <m:sub>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oMath>
                  </m:oMathPara>
                </a14:m>
                <a:endParaRPr lang="en-US" sz="1400" dirty="0"/>
              </a:p>
            </p:txBody>
          </p:sp>
        </mc:Choice>
        <mc:Fallback xmlns="">
          <p:sp>
            <p:nvSpPr>
              <p:cNvPr id="10" name="TextBox 9">
                <a:extLst>
                  <a:ext uri="{FF2B5EF4-FFF2-40B4-BE49-F238E27FC236}">
                    <a16:creationId xmlns:a16="http://schemas.microsoft.com/office/drawing/2014/main" id="{E993CA60-E2F7-4B65-A445-FB16450C0DE4}"/>
                  </a:ext>
                </a:extLst>
              </p:cNvPr>
              <p:cNvSpPr txBox="1">
                <a:spLocks noRot="1" noChangeAspect="1" noMove="1" noResize="1" noEditPoints="1" noAdjustHandles="1" noChangeArrowheads="1" noChangeShapeType="1" noTextEdit="1"/>
              </p:cNvSpPr>
              <p:nvPr/>
            </p:nvSpPr>
            <p:spPr>
              <a:xfrm>
                <a:off x="6888506" y="3312629"/>
                <a:ext cx="1845955" cy="804066"/>
              </a:xfrm>
              <a:prstGeom prst="rect">
                <a:avLst/>
              </a:prstGeom>
              <a:blipFill>
                <a:blip r:embed="rId5"/>
                <a:stretch>
                  <a:fillRect t="-758" b="-75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95C0B309-4907-4579-844F-833740FCD622}"/>
              </a:ext>
            </a:extLst>
          </p:cNvPr>
          <p:cNvSpPr/>
          <p:nvPr/>
        </p:nvSpPr>
        <p:spPr>
          <a:xfrm>
            <a:off x="7418415" y="2133864"/>
            <a:ext cx="3551276" cy="80406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e 12">
            <a:extLst>
              <a:ext uri="{FF2B5EF4-FFF2-40B4-BE49-F238E27FC236}">
                <a16:creationId xmlns:a16="http://schemas.microsoft.com/office/drawing/2014/main" id="{D127B9CA-58B2-4F09-ABE9-CCB1BD0DAE12}"/>
              </a:ext>
            </a:extLst>
          </p:cNvPr>
          <p:cNvSpPr/>
          <p:nvPr/>
        </p:nvSpPr>
        <p:spPr>
          <a:xfrm rot="5400000">
            <a:off x="8937298" y="1197882"/>
            <a:ext cx="525919" cy="3703580"/>
          </a:xfrm>
          <a:prstGeom prst="rightBrace">
            <a:avLst>
              <a:gd name="adj1" fmla="val 8333"/>
              <a:gd name="adj2" fmla="val 8749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row: Curved Right 15">
            <a:extLst>
              <a:ext uri="{FF2B5EF4-FFF2-40B4-BE49-F238E27FC236}">
                <a16:creationId xmlns:a16="http://schemas.microsoft.com/office/drawing/2014/main" id="{083D9324-4118-4173-904E-56AA0AF6FB6B}"/>
              </a:ext>
            </a:extLst>
          </p:cNvPr>
          <p:cNvSpPr/>
          <p:nvPr/>
        </p:nvSpPr>
        <p:spPr>
          <a:xfrm flipH="1">
            <a:off x="10997536" y="2183664"/>
            <a:ext cx="861176" cy="37538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8F4279-4565-4069-80F3-D60D12F9216F}"/>
                  </a:ext>
                </a:extLst>
              </p:cNvPr>
              <p:cNvSpPr txBox="1"/>
              <p:nvPr/>
            </p:nvSpPr>
            <p:spPr>
              <a:xfrm>
                <a:off x="7018313" y="1577624"/>
                <a:ext cx="2105247" cy="550920"/>
              </a:xfrm>
              <a:prstGeom prst="rect">
                <a:avLst/>
              </a:prstGeom>
              <a:noFill/>
              <a:ln>
                <a:noFill/>
              </a:ln>
            </p:spPr>
            <p:txBody>
              <a:bodyPr wrap="square" rtlCol="0">
                <a:spAutoFit/>
              </a:bodyPr>
              <a:lstStyle/>
              <a:p>
                <a:pPr algn="ctr"/>
                <a:r>
                  <a:rPr lang="en-US" sz="1400" b="1" dirty="0">
                    <a:latin typeface="Arial Narrow" panose="020B0606020202030204" pitchFamily="34" charset="0"/>
                  </a:rPr>
                  <a:t>Reconstructed Package Graph Embedding</a:t>
                </a:r>
                <a14:m>
                  <m:oMath xmlns:m="http://schemas.openxmlformats.org/officeDocument/2006/math">
                    <m:d>
                      <m:dPr>
                        <m:ctrlPr>
                          <a:rPr lang="en-US" sz="1400" b="1" i="1" smtClean="0">
                            <a:latin typeface="Cambria Math" panose="02040503050406030204" pitchFamily="18" charset="0"/>
                          </a:rPr>
                        </m:ctrlPr>
                      </m:d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𝑮</m:t>
                            </m:r>
                          </m:e>
                        </m:acc>
                      </m:e>
                    </m:d>
                  </m:oMath>
                </a14:m>
                <a:endParaRPr lang="en-US" sz="1400" b="1" dirty="0">
                  <a:latin typeface="Arial Narrow" panose="020B0606020202030204" pitchFamily="34" charset="0"/>
                </a:endParaRPr>
              </a:p>
            </p:txBody>
          </p:sp>
        </mc:Choice>
        <mc:Fallback xmlns="">
          <p:sp>
            <p:nvSpPr>
              <p:cNvPr id="14" name="TextBox 13">
                <a:extLst>
                  <a:ext uri="{FF2B5EF4-FFF2-40B4-BE49-F238E27FC236}">
                    <a16:creationId xmlns:a16="http://schemas.microsoft.com/office/drawing/2014/main" id="{3C8F4279-4565-4069-80F3-D60D12F9216F}"/>
                  </a:ext>
                </a:extLst>
              </p:cNvPr>
              <p:cNvSpPr txBox="1">
                <a:spLocks noRot="1" noChangeAspect="1" noMove="1" noResize="1" noEditPoints="1" noAdjustHandles="1" noChangeArrowheads="1" noChangeShapeType="1" noTextEdit="1"/>
              </p:cNvSpPr>
              <p:nvPr/>
            </p:nvSpPr>
            <p:spPr>
              <a:xfrm>
                <a:off x="7018313" y="1577624"/>
                <a:ext cx="2105247" cy="550920"/>
              </a:xfrm>
              <a:prstGeom prst="rect">
                <a:avLst/>
              </a:prstGeom>
              <a:blipFill>
                <a:blip r:embed="rId6"/>
                <a:stretch>
                  <a:fillRect t="-2222" r="-289"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B7EDDFC-B283-4C2D-BAF3-C682C2FE66C6}"/>
                  </a:ext>
                </a:extLst>
              </p:cNvPr>
              <p:cNvSpPr txBox="1"/>
              <p:nvPr/>
            </p:nvSpPr>
            <p:spPr>
              <a:xfrm>
                <a:off x="9295725" y="1577624"/>
                <a:ext cx="2105247" cy="550920"/>
              </a:xfrm>
              <a:prstGeom prst="rect">
                <a:avLst/>
              </a:prstGeom>
              <a:noFill/>
              <a:ln>
                <a:noFill/>
              </a:ln>
            </p:spPr>
            <p:txBody>
              <a:bodyPr wrap="square" rtlCol="0">
                <a:spAutoFit/>
              </a:bodyPr>
              <a:lstStyle/>
              <a:p>
                <a:pPr algn="ctr"/>
                <a:r>
                  <a:rPr lang="en-US" sz="1400" b="1" dirty="0">
                    <a:latin typeface="Arial Narrow" panose="020B0606020202030204" pitchFamily="34" charset="0"/>
                  </a:rPr>
                  <a:t>Reconstructed File System Graph Embedding </a:t>
                </a:r>
                <a14:m>
                  <m:oMath xmlns:m="http://schemas.openxmlformats.org/officeDocument/2006/math">
                    <m:d>
                      <m:dPr>
                        <m:ctrlPr>
                          <a:rPr lang="en-US" sz="1400" b="1" i="1" smtClean="0">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smtClean="0">
                                <a:latin typeface="Cambria Math" panose="02040503050406030204" pitchFamily="18" charset="0"/>
                              </a:rPr>
                              <m:t>𝑻</m:t>
                            </m:r>
                          </m:e>
                        </m:acc>
                      </m:e>
                    </m:d>
                  </m:oMath>
                </a14:m>
                <a:endParaRPr lang="en-US" sz="1400" b="1" dirty="0">
                  <a:latin typeface="Arial Narrow" panose="020B0606020202030204" pitchFamily="34" charset="0"/>
                </a:endParaRPr>
              </a:p>
            </p:txBody>
          </p:sp>
        </mc:Choice>
        <mc:Fallback xmlns="">
          <p:sp>
            <p:nvSpPr>
              <p:cNvPr id="15" name="TextBox 14">
                <a:extLst>
                  <a:ext uri="{FF2B5EF4-FFF2-40B4-BE49-F238E27FC236}">
                    <a16:creationId xmlns:a16="http://schemas.microsoft.com/office/drawing/2014/main" id="{2B7EDDFC-B283-4C2D-BAF3-C682C2FE66C6}"/>
                  </a:ext>
                </a:extLst>
              </p:cNvPr>
              <p:cNvSpPr txBox="1">
                <a:spLocks noRot="1" noChangeAspect="1" noMove="1" noResize="1" noEditPoints="1" noAdjustHandles="1" noChangeArrowheads="1" noChangeShapeType="1" noTextEdit="1"/>
              </p:cNvSpPr>
              <p:nvPr/>
            </p:nvSpPr>
            <p:spPr>
              <a:xfrm>
                <a:off x="9295725" y="1577624"/>
                <a:ext cx="2105247" cy="550920"/>
              </a:xfrm>
              <a:prstGeom prst="rect">
                <a:avLst/>
              </a:prstGeom>
              <a:blipFill>
                <a:blip r:embed="rId7"/>
                <a:stretch>
                  <a:fillRect t="-2222" r="-1739" b="-666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80259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5" descr="Computer">
            <a:extLst>
              <a:ext uri="{FF2B5EF4-FFF2-40B4-BE49-F238E27FC236}">
                <a16:creationId xmlns:a16="http://schemas.microsoft.com/office/drawing/2014/main" id="{5D09C055-B34C-4B1A-9677-40F40275F4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090" y="3949231"/>
            <a:ext cx="1588852" cy="1588852"/>
          </a:xfrm>
          <a:prstGeom prst="rect">
            <a:avLst/>
          </a:prstGeom>
        </p:spPr>
      </p:pic>
      <p:pic>
        <p:nvPicPr>
          <p:cNvPr id="13" name="Content Placeholder 5" descr="Computer">
            <a:extLst>
              <a:ext uri="{FF2B5EF4-FFF2-40B4-BE49-F238E27FC236}">
                <a16:creationId xmlns:a16="http://schemas.microsoft.com/office/drawing/2014/main" id="{AF045A56-8E10-4045-AF61-AC28231E8A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1145" y="4084168"/>
            <a:ext cx="1588852" cy="1588852"/>
          </a:xfrm>
          <a:prstGeom prst="rect">
            <a:avLst/>
          </a:prstGeom>
        </p:spPr>
      </p:pic>
      <p:sp>
        <p:nvSpPr>
          <p:cNvPr id="2" name="Title 1">
            <a:extLst>
              <a:ext uri="{FF2B5EF4-FFF2-40B4-BE49-F238E27FC236}">
                <a16:creationId xmlns:a16="http://schemas.microsoft.com/office/drawing/2014/main" id="{2457E0DD-4336-47C0-A2C4-667BCD004666}"/>
              </a:ext>
            </a:extLst>
          </p:cNvPr>
          <p:cNvSpPr>
            <a:spLocks noGrp="1"/>
          </p:cNvSpPr>
          <p:nvPr>
            <p:ph type="title"/>
          </p:nvPr>
        </p:nvSpPr>
        <p:spPr>
          <a:xfrm>
            <a:off x="826852" y="176977"/>
            <a:ext cx="10515600" cy="1325563"/>
          </a:xfrm>
        </p:spPr>
        <p:txBody>
          <a:bodyPr/>
          <a:lstStyle/>
          <a:p>
            <a:r>
              <a:rPr lang="en-US" dirty="0"/>
              <a:t>Research Example: Case Study – Clustering Similar Images</a:t>
            </a:r>
          </a:p>
        </p:txBody>
      </p:sp>
      <p:sp>
        <p:nvSpPr>
          <p:cNvPr id="4" name="Slide Number Placeholder 3">
            <a:extLst>
              <a:ext uri="{FF2B5EF4-FFF2-40B4-BE49-F238E27FC236}">
                <a16:creationId xmlns:a16="http://schemas.microsoft.com/office/drawing/2014/main" id="{DD1A1688-DCC1-448F-BBD2-F615B95FB881}"/>
              </a:ext>
            </a:extLst>
          </p:cNvPr>
          <p:cNvSpPr>
            <a:spLocks noGrp="1"/>
          </p:cNvSpPr>
          <p:nvPr>
            <p:ph type="sldNum" sz="quarter" idx="12"/>
          </p:nvPr>
        </p:nvSpPr>
        <p:spPr/>
        <p:txBody>
          <a:bodyPr/>
          <a:lstStyle/>
          <a:p>
            <a:fld id="{4D00980C-C5DD-4402-B1A2-7C5AD04CCF39}" type="slidenum">
              <a:rPr lang="en-US" smtClean="0"/>
              <a:t>52</a:t>
            </a:fld>
            <a:endParaRPr lang="en-US" dirty="0"/>
          </a:p>
        </p:txBody>
      </p:sp>
      <p:sp>
        <p:nvSpPr>
          <p:cNvPr id="10" name="Content Placeholder 9">
            <a:extLst>
              <a:ext uri="{FF2B5EF4-FFF2-40B4-BE49-F238E27FC236}">
                <a16:creationId xmlns:a16="http://schemas.microsoft.com/office/drawing/2014/main" id="{CBF90D6F-8BEA-42DD-8E86-7F08F62E4051}"/>
              </a:ext>
            </a:extLst>
          </p:cNvPr>
          <p:cNvSpPr>
            <a:spLocks noGrp="1"/>
          </p:cNvSpPr>
          <p:nvPr>
            <p:ph idx="1"/>
          </p:nvPr>
        </p:nvSpPr>
        <p:spPr>
          <a:xfrm>
            <a:off x="838199" y="1541806"/>
            <a:ext cx="10515600" cy="2178825"/>
          </a:xfrm>
        </p:spPr>
        <p:txBody>
          <a:bodyPr>
            <a:normAutofit lnSpcReduction="10000"/>
          </a:bodyPr>
          <a:lstStyle/>
          <a:p>
            <a:r>
              <a:rPr lang="en-US" sz="2400" dirty="0"/>
              <a:t>To demonstrate the practical utility of the MV-SAAE, we conduct a case study by clustering all the VM images in our dataset (126 VM images, 233K+ vulnerable packages, 4,014 file systems).</a:t>
            </a:r>
          </a:p>
          <a:p>
            <a:pPr lvl="1"/>
            <a:endParaRPr lang="en-US" sz="2000" dirty="0"/>
          </a:p>
          <a:p>
            <a:r>
              <a:rPr lang="en-US" sz="2400" dirty="0"/>
              <a:t>The case study uses embeddings generated by the MV-SAAE to group similar VM images for targeted vulnerability assessment and prioritized remediation.</a:t>
            </a:r>
          </a:p>
          <a:p>
            <a:pPr lvl="1"/>
            <a:endParaRPr lang="en-US" sz="2000" dirty="0"/>
          </a:p>
        </p:txBody>
      </p:sp>
      <p:pic>
        <p:nvPicPr>
          <p:cNvPr id="11" name="Content Placeholder 5" descr="Computer">
            <a:extLst>
              <a:ext uri="{FF2B5EF4-FFF2-40B4-BE49-F238E27FC236}">
                <a16:creationId xmlns:a16="http://schemas.microsoft.com/office/drawing/2014/main" id="{F4348B99-4458-4916-BC95-B4C8B9975FA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8200" y="4244031"/>
            <a:ext cx="1588852" cy="1588852"/>
          </a:xfrm>
          <a:prstGeom prst="rect">
            <a:avLst/>
          </a:prstGeom>
        </p:spPr>
      </p:pic>
      <p:pic>
        <p:nvPicPr>
          <p:cNvPr id="12" name="Picture 11">
            <a:extLst>
              <a:ext uri="{FF2B5EF4-FFF2-40B4-BE49-F238E27FC236}">
                <a16:creationId xmlns:a16="http://schemas.microsoft.com/office/drawing/2014/main" id="{877D3341-70E6-4C01-B7C9-374BCA3E1446}"/>
              </a:ext>
            </a:extLst>
          </p:cNvPr>
          <p:cNvPicPr>
            <a:picLocks noChangeAspect="1"/>
          </p:cNvPicPr>
          <p:nvPr/>
        </p:nvPicPr>
        <p:blipFill>
          <a:blip r:embed="rId9"/>
          <a:stretch>
            <a:fillRect/>
          </a:stretch>
        </p:blipFill>
        <p:spPr>
          <a:xfrm>
            <a:off x="5292644" y="3953368"/>
            <a:ext cx="3017420" cy="1879515"/>
          </a:xfrm>
          <a:prstGeom prst="rect">
            <a:avLst/>
          </a:prstGeom>
          <a:ln>
            <a:solidFill>
              <a:schemeClr val="tx1"/>
            </a:solidFill>
          </a:ln>
        </p:spPr>
      </p:pic>
      <p:pic>
        <p:nvPicPr>
          <p:cNvPr id="15" name="Picture 14">
            <a:extLst>
              <a:ext uri="{FF2B5EF4-FFF2-40B4-BE49-F238E27FC236}">
                <a16:creationId xmlns:a16="http://schemas.microsoft.com/office/drawing/2014/main" id="{D34DF39C-D1B7-4088-A374-11D3809B7901}"/>
              </a:ext>
            </a:extLst>
          </p:cNvPr>
          <p:cNvPicPr>
            <a:picLocks noChangeAspect="1"/>
          </p:cNvPicPr>
          <p:nvPr/>
        </p:nvPicPr>
        <p:blipFill rotWithShape="1">
          <a:blip r:embed="rId10"/>
          <a:srcRect l="1536" t="7158" r="6933" b="2715"/>
          <a:stretch/>
        </p:blipFill>
        <p:spPr>
          <a:xfrm>
            <a:off x="8831042" y="3953368"/>
            <a:ext cx="2522758" cy="1879515"/>
          </a:xfrm>
          <a:prstGeom prst="rect">
            <a:avLst/>
          </a:prstGeom>
          <a:ln>
            <a:solidFill>
              <a:schemeClr val="tx1"/>
            </a:solidFill>
          </a:ln>
        </p:spPr>
      </p:pic>
      <p:sp>
        <p:nvSpPr>
          <p:cNvPr id="16" name="Oval 15">
            <a:extLst>
              <a:ext uri="{FF2B5EF4-FFF2-40B4-BE49-F238E27FC236}">
                <a16:creationId xmlns:a16="http://schemas.microsoft.com/office/drawing/2014/main" id="{83092C36-0C2C-4AA9-9F7C-EDF062442E48}"/>
              </a:ext>
            </a:extLst>
          </p:cNvPr>
          <p:cNvSpPr/>
          <p:nvPr/>
        </p:nvSpPr>
        <p:spPr>
          <a:xfrm>
            <a:off x="9547561" y="4241835"/>
            <a:ext cx="1089720" cy="4392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66BB755-A6FF-4189-B41E-2084B82440F5}"/>
              </a:ext>
            </a:extLst>
          </p:cNvPr>
          <p:cNvSpPr/>
          <p:nvPr/>
        </p:nvSpPr>
        <p:spPr>
          <a:xfrm rot="535902">
            <a:off x="8965577" y="4788898"/>
            <a:ext cx="1461018" cy="929363"/>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DCC0E69-F274-4948-B8D6-2411C6BC044F}"/>
              </a:ext>
            </a:extLst>
          </p:cNvPr>
          <p:cNvSpPr/>
          <p:nvPr/>
        </p:nvSpPr>
        <p:spPr>
          <a:xfrm>
            <a:off x="10356936" y="4421222"/>
            <a:ext cx="1010854" cy="749773"/>
          </a:xfrm>
          <a:prstGeom prst="ellipse">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B94BD4-6B1E-4E34-A731-73D82C155654}"/>
              </a:ext>
            </a:extLst>
          </p:cNvPr>
          <p:cNvSpPr/>
          <p:nvPr/>
        </p:nvSpPr>
        <p:spPr>
          <a:xfrm rot="535902">
            <a:off x="10441235" y="4693436"/>
            <a:ext cx="452344" cy="399376"/>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F744E04-6025-4387-86B9-68DD781F61F8}"/>
              </a:ext>
            </a:extLst>
          </p:cNvPr>
          <p:cNvSpPr/>
          <p:nvPr/>
        </p:nvSpPr>
        <p:spPr>
          <a:xfrm>
            <a:off x="9547561" y="3929533"/>
            <a:ext cx="942320" cy="305462"/>
          </a:xfrm>
          <a:prstGeom prst="ellipse">
            <a:avLst/>
          </a:prstGeom>
          <a:noFill/>
          <a:ln w="38100">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D3F5E16-DB5A-406A-B333-124F176FFF2D}"/>
              </a:ext>
            </a:extLst>
          </p:cNvPr>
          <p:cNvSpPr/>
          <p:nvPr/>
        </p:nvSpPr>
        <p:spPr>
          <a:xfrm rot="744061">
            <a:off x="10258699" y="5060159"/>
            <a:ext cx="1074339" cy="310079"/>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Research">
            <a:extLst>
              <a:ext uri="{FF2B5EF4-FFF2-40B4-BE49-F238E27FC236}">
                <a16:creationId xmlns:a16="http://schemas.microsoft.com/office/drawing/2014/main" id="{7DC79C5E-7245-41F1-9246-C5773F60B6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79181" y="4027544"/>
            <a:ext cx="1741929" cy="1731160"/>
          </a:xfrm>
          <a:prstGeom prst="rect">
            <a:avLst/>
          </a:prstGeom>
        </p:spPr>
      </p:pic>
      <p:sp>
        <p:nvSpPr>
          <p:cNvPr id="24" name="Rectangle 23">
            <a:extLst>
              <a:ext uri="{FF2B5EF4-FFF2-40B4-BE49-F238E27FC236}">
                <a16:creationId xmlns:a16="http://schemas.microsoft.com/office/drawing/2014/main" id="{DF80F427-3485-4349-9C22-E5B7D72A022A}"/>
              </a:ext>
            </a:extLst>
          </p:cNvPr>
          <p:cNvSpPr/>
          <p:nvPr/>
        </p:nvSpPr>
        <p:spPr>
          <a:xfrm>
            <a:off x="535022" y="3800474"/>
            <a:ext cx="11099260" cy="248845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777CB5-C092-470A-87DC-E6C3BF685237}"/>
              </a:ext>
            </a:extLst>
          </p:cNvPr>
          <p:cNvSpPr txBox="1"/>
          <p:nvPr/>
        </p:nvSpPr>
        <p:spPr>
          <a:xfrm>
            <a:off x="8616194" y="5803710"/>
            <a:ext cx="2953822" cy="369332"/>
          </a:xfrm>
          <a:prstGeom prst="rect">
            <a:avLst/>
          </a:prstGeom>
          <a:noFill/>
        </p:spPr>
        <p:txBody>
          <a:bodyPr wrap="none" rtlCol="0">
            <a:spAutoFit/>
          </a:bodyPr>
          <a:lstStyle/>
          <a:p>
            <a:pPr algn="ctr"/>
            <a:r>
              <a:rPr lang="en-US" b="1" dirty="0"/>
              <a:t>Vulnerability Cluster Analysis</a:t>
            </a:r>
          </a:p>
        </p:txBody>
      </p:sp>
      <p:sp>
        <p:nvSpPr>
          <p:cNvPr id="26" name="TextBox 25">
            <a:extLst>
              <a:ext uri="{FF2B5EF4-FFF2-40B4-BE49-F238E27FC236}">
                <a16:creationId xmlns:a16="http://schemas.microsoft.com/office/drawing/2014/main" id="{DAB18415-54C8-4410-9858-68FF68ABB0EB}"/>
              </a:ext>
            </a:extLst>
          </p:cNvPr>
          <p:cNvSpPr txBox="1"/>
          <p:nvPr/>
        </p:nvSpPr>
        <p:spPr>
          <a:xfrm>
            <a:off x="6255980" y="5803710"/>
            <a:ext cx="1090748" cy="369332"/>
          </a:xfrm>
          <a:prstGeom prst="rect">
            <a:avLst/>
          </a:prstGeom>
          <a:noFill/>
        </p:spPr>
        <p:txBody>
          <a:bodyPr wrap="none" rtlCol="0">
            <a:spAutoFit/>
          </a:bodyPr>
          <a:lstStyle/>
          <a:p>
            <a:pPr algn="ctr"/>
            <a:r>
              <a:rPr lang="en-US" b="1" dirty="0"/>
              <a:t>MV-SAAE</a:t>
            </a:r>
          </a:p>
        </p:txBody>
      </p:sp>
      <p:sp>
        <p:nvSpPr>
          <p:cNvPr id="27" name="TextBox 26">
            <a:extLst>
              <a:ext uri="{FF2B5EF4-FFF2-40B4-BE49-F238E27FC236}">
                <a16:creationId xmlns:a16="http://schemas.microsoft.com/office/drawing/2014/main" id="{9F151C62-DC20-4647-BB91-7F8431B060B3}"/>
              </a:ext>
            </a:extLst>
          </p:cNvPr>
          <p:cNvSpPr txBox="1"/>
          <p:nvPr/>
        </p:nvSpPr>
        <p:spPr>
          <a:xfrm>
            <a:off x="2895092" y="5797970"/>
            <a:ext cx="2310120" cy="369332"/>
          </a:xfrm>
          <a:prstGeom prst="rect">
            <a:avLst/>
          </a:prstGeom>
          <a:noFill/>
        </p:spPr>
        <p:txBody>
          <a:bodyPr wrap="none" rtlCol="0">
            <a:spAutoFit/>
          </a:bodyPr>
          <a:lstStyle/>
          <a:p>
            <a:pPr algn="ctr"/>
            <a:r>
              <a:rPr lang="en-US" b="1" dirty="0"/>
              <a:t>Vulnerability Scanning</a:t>
            </a:r>
          </a:p>
        </p:txBody>
      </p:sp>
      <p:sp>
        <p:nvSpPr>
          <p:cNvPr id="28" name="TextBox 27">
            <a:extLst>
              <a:ext uri="{FF2B5EF4-FFF2-40B4-BE49-F238E27FC236}">
                <a16:creationId xmlns:a16="http://schemas.microsoft.com/office/drawing/2014/main" id="{40624E46-8DA4-4585-A90B-573980B49B5A}"/>
              </a:ext>
            </a:extLst>
          </p:cNvPr>
          <p:cNvSpPr txBox="1"/>
          <p:nvPr/>
        </p:nvSpPr>
        <p:spPr>
          <a:xfrm>
            <a:off x="742601" y="5797970"/>
            <a:ext cx="2045945" cy="369332"/>
          </a:xfrm>
          <a:prstGeom prst="rect">
            <a:avLst/>
          </a:prstGeom>
          <a:noFill/>
        </p:spPr>
        <p:txBody>
          <a:bodyPr wrap="none" rtlCol="0">
            <a:spAutoFit/>
          </a:bodyPr>
          <a:lstStyle/>
          <a:p>
            <a:pPr algn="ctr"/>
            <a:r>
              <a:rPr lang="en-US" b="1" dirty="0"/>
              <a:t>VM Data Extraction</a:t>
            </a:r>
          </a:p>
        </p:txBody>
      </p:sp>
      <p:sp>
        <p:nvSpPr>
          <p:cNvPr id="30" name="Arrow: Right 29">
            <a:extLst>
              <a:ext uri="{FF2B5EF4-FFF2-40B4-BE49-F238E27FC236}">
                <a16:creationId xmlns:a16="http://schemas.microsoft.com/office/drawing/2014/main" id="{75BFA5FC-AB16-426D-8B7E-EDC348E4A600}"/>
              </a:ext>
            </a:extLst>
          </p:cNvPr>
          <p:cNvSpPr/>
          <p:nvPr/>
        </p:nvSpPr>
        <p:spPr>
          <a:xfrm>
            <a:off x="2807647" y="4667609"/>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8F43021-6C1A-4AD9-872B-659CDD1BD2E1}"/>
              </a:ext>
            </a:extLst>
          </p:cNvPr>
          <p:cNvSpPr/>
          <p:nvPr/>
        </p:nvSpPr>
        <p:spPr>
          <a:xfrm>
            <a:off x="4860684" y="4667609"/>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8C776ACC-DD6D-44F1-9EC3-82CF3C491F34}"/>
              </a:ext>
            </a:extLst>
          </p:cNvPr>
          <p:cNvSpPr/>
          <p:nvPr/>
        </p:nvSpPr>
        <p:spPr>
          <a:xfrm>
            <a:off x="8408284" y="4633771"/>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553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9AD121-89B9-49E2-8118-272FDC5E428A}"/>
              </a:ext>
            </a:extLst>
          </p:cNvPr>
          <p:cNvPicPr>
            <a:picLocks noChangeAspect="1"/>
          </p:cNvPicPr>
          <p:nvPr/>
        </p:nvPicPr>
        <p:blipFill>
          <a:blip r:embed="rId3"/>
          <a:stretch>
            <a:fillRect/>
          </a:stretch>
        </p:blipFill>
        <p:spPr>
          <a:xfrm>
            <a:off x="1476921" y="1394148"/>
            <a:ext cx="3679615" cy="2783206"/>
          </a:xfrm>
          <a:prstGeom prst="rect">
            <a:avLst/>
          </a:prstGeom>
        </p:spPr>
      </p:pic>
      <p:sp>
        <p:nvSpPr>
          <p:cNvPr id="2" name="Title 1">
            <a:extLst>
              <a:ext uri="{FF2B5EF4-FFF2-40B4-BE49-F238E27FC236}">
                <a16:creationId xmlns:a16="http://schemas.microsoft.com/office/drawing/2014/main" id="{2E8F4568-7C4B-4BA3-8569-5D05A854F1A1}"/>
              </a:ext>
            </a:extLst>
          </p:cNvPr>
          <p:cNvSpPr>
            <a:spLocks noGrp="1"/>
          </p:cNvSpPr>
          <p:nvPr>
            <p:ph type="title"/>
          </p:nvPr>
        </p:nvSpPr>
        <p:spPr>
          <a:xfrm>
            <a:off x="838200" y="82123"/>
            <a:ext cx="10515600" cy="1325563"/>
          </a:xfrm>
        </p:spPr>
        <p:txBody>
          <a:bodyPr/>
          <a:lstStyle/>
          <a:p>
            <a:r>
              <a:rPr lang="en-US" dirty="0"/>
              <a:t>Research Example: Case Study</a:t>
            </a:r>
          </a:p>
        </p:txBody>
      </p:sp>
      <p:sp>
        <p:nvSpPr>
          <p:cNvPr id="4" name="Slide Number Placeholder 3">
            <a:extLst>
              <a:ext uri="{FF2B5EF4-FFF2-40B4-BE49-F238E27FC236}">
                <a16:creationId xmlns:a16="http://schemas.microsoft.com/office/drawing/2014/main" id="{4BC18674-1753-48A1-9CA3-1E1CAB8A33FC}"/>
              </a:ext>
            </a:extLst>
          </p:cNvPr>
          <p:cNvSpPr>
            <a:spLocks noGrp="1"/>
          </p:cNvSpPr>
          <p:nvPr>
            <p:ph type="sldNum" sz="quarter" idx="12"/>
          </p:nvPr>
        </p:nvSpPr>
        <p:spPr/>
        <p:txBody>
          <a:bodyPr/>
          <a:lstStyle/>
          <a:p>
            <a:fld id="{4D00980C-C5DD-4402-B1A2-7C5AD04CCF39}" type="slidenum">
              <a:rPr lang="en-US" smtClean="0"/>
              <a:t>53</a:t>
            </a:fld>
            <a:endParaRPr lang="en-US"/>
          </a:p>
        </p:txBody>
      </p:sp>
      <p:sp>
        <p:nvSpPr>
          <p:cNvPr id="11" name="Oval 10">
            <a:extLst>
              <a:ext uri="{FF2B5EF4-FFF2-40B4-BE49-F238E27FC236}">
                <a16:creationId xmlns:a16="http://schemas.microsoft.com/office/drawing/2014/main" id="{66BC0499-9432-4E4C-A62B-66824D5E5914}"/>
              </a:ext>
            </a:extLst>
          </p:cNvPr>
          <p:cNvSpPr/>
          <p:nvPr/>
        </p:nvSpPr>
        <p:spPr>
          <a:xfrm rot="1277025">
            <a:off x="1878819" y="2616052"/>
            <a:ext cx="1781212" cy="1377412"/>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D9440C2-B800-4F56-93DA-E60A61377E85}"/>
              </a:ext>
            </a:extLst>
          </p:cNvPr>
          <p:cNvSpPr/>
          <p:nvPr/>
        </p:nvSpPr>
        <p:spPr>
          <a:xfrm rot="449481">
            <a:off x="3667048" y="2163014"/>
            <a:ext cx="1292491" cy="964295"/>
          </a:xfrm>
          <a:prstGeom prst="ellipse">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7D73DE72-D412-48EA-928B-7A242B894372}"/>
              </a:ext>
            </a:extLst>
          </p:cNvPr>
          <p:cNvSpPr/>
          <p:nvPr/>
        </p:nvSpPr>
        <p:spPr>
          <a:xfrm rot="10800000">
            <a:off x="6191201" y="3721398"/>
            <a:ext cx="171944" cy="1970188"/>
          </a:xfrm>
          <a:prstGeom prst="rightBrace">
            <a:avLst>
              <a:gd name="adj1" fmla="val 8333"/>
              <a:gd name="adj2" fmla="val 64658"/>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D55DDF45-C694-4EF5-B1BA-CBCB2A00A736}"/>
              </a:ext>
            </a:extLst>
          </p:cNvPr>
          <p:cNvSpPr/>
          <p:nvPr/>
        </p:nvSpPr>
        <p:spPr>
          <a:xfrm rot="10800000">
            <a:off x="6197722" y="1550476"/>
            <a:ext cx="165423" cy="2107126"/>
          </a:xfrm>
          <a:prstGeom prst="rightBrace">
            <a:avLst>
              <a:gd name="adj1" fmla="val 8333"/>
              <a:gd name="adj2" fmla="val 3500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0BD078D9-B38E-4E45-B653-74585458B18E}"/>
              </a:ext>
            </a:extLst>
          </p:cNvPr>
          <p:cNvGraphicFramePr>
            <a:graphicFrameLocks noGrp="1"/>
          </p:cNvGraphicFramePr>
          <p:nvPr>
            <p:ph idx="1"/>
            <p:extLst>
              <p:ext uri="{D42A27DB-BD31-4B8C-83A1-F6EECF244321}">
                <p14:modId xmlns:p14="http://schemas.microsoft.com/office/powerpoint/2010/main" val="2031891986"/>
              </p:ext>
            </p:extLst>
          </p:nvPr>
        </p:nvGraphicFramePr>
        <p:xfrm>
          <a:off x="6405235" y="1324627"/>
          <a:ext cx="5643716" cy="4366960"/>
        </p:xfrm>
        <a:graphic>
          <a:graphicData uri="http://schemas.openxmlformats.org/drawingml/2006/table">
            <a:tbl>
              <a:tblPr/>
              <a:tblGrid>
                <a:gridCol w="795735">
                  <a:extLst>
                    <a:ext uri="{9D8B030D-6E8A-4147-A177-3AD203B41FA5}">
                      <a16:colId xmlns:a16="http://schemas.microsoft.com/office/drawing/2014/main" val="2949472484"/>
                    </a:ext>
                  </a:extLst>
                </a:gridCol>
                <a:gridCol w="1184366">
                  <a:extLst>
                    <a:ext uri="{9D8B030D-6E8A-4147-A177-3AD203B41FA5}">
                      <a16:colId xmlns:a16="http://schemas.microsoft.com/office/drawing/2014/main" val="3849521903"/>
                    </a:ext>
                  </a:extLst>
                </a:gridCol>
                <a:gridCol w="660851">
                  <a:extLst>
                    <a:ext uri="{9D8B030D-6E8A-4147-A177-3AD203B41FA5}">
                      <a16:colId xmlns:a16="http://schemas.microsoft.com/office/drawing/2014/main" val="527310744"/>
                    </a:ext>
                  </a:extLst>
                </a:gridCol>
                <a:gridCol w="2345379">
                  <a:extLst>
                    <a:ext uri="{9D8B030D-6E8A-4147-A177-3AD203B41FA5}">
                      <a16:colId xmlns:a16="http://schemas.microsoft.com/office/drawing/2014/main" val="1191642394"/>
                    </a:ext>
                  </a:extLst>
                </a:gridCol>
                <a:gridCol w="657385">
                  <a:extLst>
                    <a:ext uri="{9D8B030D-6E8A-4147-A177-3AD203B41FA5}">
                      <a16:colId xmlns:a16="http://schemas.microsoft.com/office/drawing/2014/main" val="2269410545"/>
                    </a:ext>
                  </a:extLst>
                </a:gridCol>
              </a:tblGrid>
              <a:tr h="186965">
                <a:tc>
                  <a:txBody>
                    <a:bodyPr/>
                    <a:lstStyle/>
                    <a:p>
                      <a:pPr algn="ctr" fontAlgn="t"/>
                      <a:r>
                        <a:rPr lang="en-US" sz="1400" b="1" i="0" u="none" strike="noStrike" dirty="0">
                          <a:solidFill>
                            <a:srgbClr val="000000"/>
                          </a:solidFill>
                          <a:effectLst/>
                          <a:latin typeface="+mn-lt"/>
                        </a:rPr>
                        <a:t>Cluster</a:t>
                      </a:r>
                    </a:p>
                  </a:txBody>
                  <a:tcPr marL="4988" marR="4988" marT="4988"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Vulnerability</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Severity</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mn-lt"/>
                        </a:rPr>
                        <a:t>Package</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Count</a:t>
                      </a:r>
                    </a:p>
                  </a:txBody>
                  <a:tcPr marL="4988" marR="4988" marT="4988" marB="0">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518849"/>
                  </a:ext>
                </a:extLst>
              </a:tr>
              <a:tr h="179487">
                <a:tc rowSpan="10">
                  <a:txBody>
                    <a:bodyPr/>
                    <a:lstStyle/>
                    <a:p>
                      <a:pPr algn="l" fontAlgn="ctr"/>
                      <a:r>
                        <a:rPr lang="en-US" sz="1400" b="1" i="0" u="none" strike="noStrike" dirty="0">
                          <a:solidFill>
                            <a:srgbClr val="000000"/>
                          </a:solidFill>
                          <a:effectLst/>
                          <a:latin typeface="+mn-lt"/>
                        </a:rPr>
                        <a:t>Cluster C</a:t>
                      </a:r>
                    </a:p>
                  </a:txBody>
                  <a:tcPr marL="4988" marR="4988" marT="4988"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00"/>
                    </a:solidFill>
                  </a:tcPr>
                </a:tc>
                <a:tc rowSpan="4">
                  <a:txBody>
                    <a:bodyPr/>
                    <a:lstStyle/>
                    <a:p>
                      <a:pPr algn="l" fontAlgn="ctr"/>
                      <a:r>
                        <a:rPr lang="en-US" sz="1400" b="0" i="0" u="none" strike="noStrike" dirty="0">
                          <a:solidFill>
                            <a:srgbClr val="000000"/>
                          </a:solidFill>
                          <a:effectLst/>
                          <a:latin typeface="+mn-lt"/>
                        </a:rPr>
                        <a:t>Insecure Function</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Libblockdev2</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41</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394592"/>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Yadm</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29</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0782120"/>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Youker-assistant</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28</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422039"/>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Pymca</a:t>
                      </a:r>
                      <a:endParaRPr lang="en-US" sz="1400" b="0" i="0" u="none" strike="noStrike" dirty="0">
                        <a:solidFill>
                          <a:srgbClr val="000000"/>
                        </a:solidFill>
                        <a:effectLst/>
                        <a:latin typeface="+mn-lt"/>
                      </a:endParaRP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27</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2507949"/>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rowSpan="3">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Insecure Input</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Zabbix-cli</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103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968433"/>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Cupp</a:t>
                      </a:r>
                      <a:endParaRPr lang="en-US" sz="1400" b="0" i="0" u="none" strike="noStrike" dirty="0">
                        <a:solidFill>
                          <a:srgbClr val="000000"/>
                        </a:solidFill>
                        <a:effectLst/>
                        <a:latin typeface="+mn-lt"/>
                      </a:endParaRP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29</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712107"/>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Elastalert</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611536"/>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rowSpan="3">
                  <a:txBody>
                    <a:bodyPr/>
                    <a:lstStyle/>
                    <a:p>
                      <a:pPr algn="l" fontAlgn="ctr"/>
                      <a:r>
                        <a:rPr lang="en-US" sz="1400" b="0" i="0" u="none" strike="noStrike" dirty="0">
                          <a:solidFill>
                            <a:srgbClr val="000000"/>
                          </a:solidFill>
                          <a:effectLst/>
                          <a:latin typeface="+mn-lt"/>
                        </a:rPr>
                        <a:t>XSS Vulnerability</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Libqt5webkit5</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0425500"/>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Python3-spyder</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4765488"/>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Python3-azure</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30917"/>
                  </a:ext>
                </a:extLst>
              </a:tr>
              <a:tr h="179487">
                <a:tc rowSpan="9">
                  <a:txBody>
                    <a:bodyPr/>
                    <a:lstStyle/>
                    <a:p>
                      <a:pPr algn="l" fontAlgn="ctr"/>
                      <a:r>
                        <a:rPr lang="en-US" sz="1400" b="1" i="0" u="none" strike="noStrike" dirty="0">
                          <a:solidFill>
                            <a:srgbClr val="000000"/>
                          </a:solidFill>
                          <a:effectLst/>
                          <a:latin typeface="+mn-lt"/>
                        </a:rPr>
                        <a:t>Cluster E</a:t>
                      </a:r>
                    </a:p>
                  </a:txBody>
                  <a:tcPr marL="4988" marR="4988" marT="4988"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66FF"/>
                    </a:solidFill>
                  </a:tcPr>
                </a:tc>
                <a:tc rowSpan="3">
                  <a:txBody>
                    <a:bodyPr/>
                    <a:lstStyle/>
                    <a:p>
                      <a:pPr algn="l" fontAlgn="ctr"/>
                      <a:r>
                        <a:rPr lang="en-US" sz="1400" b="0" i="0" u="none" strike="noStrike" dirty="0">
                          <a:solidFill>
                            <a:srgbClr val="000000"/>
                          </a:solidFill>
                          <a:effectLst/>
                          <a:latin typeface="+mn-lt"/>
                        </a:rPr>
                        <a:t>Insecure Input</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Low</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node-gyp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836577"/>
                  </a:ext>
                </a:extLst>
              </a:tr>
              <a:tr h="179487">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bup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31</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879955"/>
                  </a:ext>
                </a:extLst>
              </a:tr>
              <a:tr h="81046">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python-google-compute-engine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31</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874876"/>
                  </a:ext>
                </a:extLst>
              </a:tr>
              <a:tr h="188236">
                <a:tc vMerge="1">
                  <a:txBody>
                    <a:bodyPr/>
                    <a:lstStyle/>
                    <a:p>
                      <a:endParaRPr lang="en-US"/>
                    </a:p>
                  </a:txBody>
                  <a:tcPr/>
                </a:tc>
                <a:tc rowSpan="3">
                  <a:txBody>
                    <a:bodyPr/>
                    <a:lstStyle/>
                    <a:p>
                      <a:pPr algn="l" fontAlgn="ctr"/>
                      <a:r>
                        <a:rPr lang="en-US" sz="1400" b="0" i="0" u="none" strike="noStrike" dirty="0">
                          <a:solidFill>
                            <a:srgbClr val="000000"/>
                          </a:solidFill>
                          <a:effectLst/>
                          <a:latin typeface="+mn-lt"/>
                        </a:rPr>
                        <a:t>Insecure Module</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Low</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bup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20</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181292"/>
                  </a:ext>
                </a:extLst>
              </a:tr>
              <a:tr h="102812">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python-google-compute-engine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17</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276126"/>
                  </a:ext>
                </a:extLst>
              </a:tr>
              <a:tr h="97824">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a:t>
                      </a:r>
                      <a:r>
                        <a:rPr lang="en-US" sz="1400" b="0" i="0" u="none" strike="noStrike" dirty="0" err="1">
                          <a:solidFill>
                            <a:srgbClr val="000000"/>
                          </a:solidFill>
                          <a:effectLst/>
                          <a:latin typeface="+mn-lt"/>
                        </a:rPr>
                        <a:t>sympy</a:t>
                      </a:r>
                      <a:endParaRPr lang="en-US" sz="1400" b="0" i="0" u="none" strike="noStrike" dirty="0">
                        <a:solidFill>
                          <a:srgbClr val="000000"/>
                        </a:solidFill>
                        <a:effectLst/>
                        <a:latin typeface="+mn-lt"/>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15</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558214"/>
                  </a:ext>
                </a:extLst>
              </a:tr>
              <a:tr h="179487">
                <a:tc vMerge="1">
                  <a:txBody>
                    <a:bodyPr/>
                    <a:lstStyle/>
                    <a:p>
                      <a:endParaRPr lang="en-US"/>
                    </a:p>
                  </a:txBody>
                  <a:tcPr/>
                </a:tc>
                <a:tc rowSpan="3">
                  <a:txBody>
                    <a:bodyPr/>
                    <a:lstStyle/>
                    <a:p>
                      <a:pPr algn="l" fontAlgn="ctr"/>
                      <a:r>
                        <a:rPr lang="en-US" sz="1400" b="0" i="0" u="none" strike="noStrike" dirty="0">
                          <a:solidFill>
                            <a:srgbClr val="000000"/>
                          </a:solidFill>
                          <a:effectLst/>
                          <a:latin typeface="+mn-lt"/>
                        </a:rPr>
                        <a:t>Insecure Function</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Medium</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a:t>
                      </a:r>
                      <a:r>
                        <a:rPr lang="en-US" sz="1400" b="0" i="0" u="none" strike="noStrike" dirty="0" err="1">
                          <a:solidFill>
                            <a:srgbClr val="000000"/>
                          </a:solidFill>
                          <a:effectLst/>
                          <a:latin typeface="+mn-lt"/>
                        </a:rPr>
                        <a:t>sympy</a:t>
                      </a:r>
                      <a:endParaRPr lang="en-US" sz="1400" b="0" i="0" u="none" strike="noStrike" dirty="0">
                        <a:solidFill>
                          <a:srgbClr val="000000"/>
                        </a:solidFill>
                        <a:effectLst/>
                        <a:latin typeface="+mn-lt"/>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60</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203311"/>
                  </a:ext>
                </a:extLst>
              </a:tr>
              <a:tr h="179487">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python-html5lib</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451518"/>
                  </a:ext>
                </a:extLst>
              </a:tr>
              <a:tr h="186965">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cura</a:t>
                      </a:r>
                      <a:r>
                        <a:rPr lang="en-US" sz="1400" b="0" i="0" u="none" strike="noStrike" dirty="0">
                          <a:solidFill>
                            <a:srgbClr val="000000"/>
                          </a:solidFill>
                          <a:effectLst/>
                          <a:latin typeface="+mn-lt"/>
                        </a:rPr>
                        <a:t>-engine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143463"/>
                  </a:ext>
                </a:extLst>
              </a:tr>
            </a:tbl>
          </a:graphicData>
        </a:graphic>
      </p:graphicFrame>
      <p:sp>
        <p:nvSpPr>
          <p:cNvPr id="20" name="TextBox 19">
            <a:extLst>
              <a:ext uri="{FF2B5EF4-FFF2-40B4-BE49-F238E27FC236}">
                <a16:creationId xmlns:a16="http://schemas.microsoft.com/office/drawing/2014/main" id="{7F855107-136E-410C-A085-A0A31AB31D64}"/>
              </a:ext>
            </a:extLst>
          </p:cNvPr>
          <p:cNvSpPr txBox="1"/>
          <p:nvPr/>
        </p:nvSpPr>
        <p:spPr>
          <a:xfrm>
            <a:off x="6982933" y="5660414"/>
            <a:ext cx="4258609" cy="307777"/>
          </a:xfrm>
          <a:prstGeom prst="rect">
            <a:avLst/>
          </a:prstGeom>
          <a:noFill/>
        </p:spPr>
        <p:txBody>
          <a:bodyPr wrap="square" rtlCol="0">
            <a:spAutoFit/>
          </a:bodyPr>
          <a:lstStyle/>
          <a:p>
            <a:pPr algn="ctr"/>
            <a:r>
              <a:rPr lang="en-US" sz="1400" b="1" dirty="0"/>
              <a:t>Selected Vulnerable Packages Within Clusters</a:t>
            </a:r>
          </a:p>
        </p:txBody>
      </p:sp>
      <p:sp>
        <p:nvSpPr>
          <p:cNvPr id="21" name="Content Placeholder 2">
            <a:extLst>
              <a:ext uri="{FF2B5EF4-FFF2-40B4-BE49-F238E27FC236}">
                <a16:creationId xmlns:a16="http://schemas.microsoft.com/office/drawing/2014/main" id="{1CC8DB81-0103-4948-B82D-E789B6F9AB80}"/>
              </a:ext>
            </a:extLst>
          </p:cNvPr>
          <p:cNvSpPr txBox="1">
            <a:spLocks/>
          </p:cNvSpPr>
          <p:nvPr/>
        </p:nvSpPr>
        <p:spPr>
          <a:xfrm>
            <a:off x="133070" y="4403374"/>
            <a:ext cx="6230073" cy="23334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mn-lt"/>
              </a:rPr>
              <a:t>Cluster C (n=19): </a:t>
            </a:r>
          </a:p>
          <a:p>
            <a:pPr lvl="1"/>
            <a:r>
              <a:rPr lang="en-US" sz="1600" dirty="0">
                <a:latin typeface="+mn-lt"/>
              </a:rPr>
              <a:t>Images in this cluster contain an average of 2,990 vulnerable packages.</a:t>
            </a:r>
          </a:p>
          <a:p>
            <a:pPr lvl="1"/>
            <a:r>
              <a:rPr lang="en-US" sz="1600" dirty="0">
                <a:latin typeface="+mn-lt"/>
              </a:rPr>
              <a:t>Each image contains approximately 740 high-severity, 1,320 medium-severity, and 3,050 low-severity vulnerabilities.</a:t>
            </a:r>
          </a:p>
          <a:p>
            <a:r>
              <a:rPr lang="en-US" sz="1800" b="1" dirty="0">
                <a:latin typeface="+mn-lt"/>
              </a:rPr>
              <a:t>Cluster E (n=47): </a:t>
            </a:r>
          </a:p>
          <a:p>
            <a:pPr lvl="1"/>
            <a:r>
              <a:rPr lang="en-US" sz="1600" dirty="0">
                <a:latin typeface="+mn-lt"/>
              </a:rPr>
              <a:t>Images in this cluster contain an average of 620 vulnerable packages.</a:t>
            </a:r>
          </a:p>
          <a:p>
            <a:pPr lvl="1"/>
            <a:r>
              <a:rPr lang="en-US" sz="1600" dirty="0">
                <a:latin typeface="+mn-lt"/>
              </a:rPr>
              <a:t>Each image contains approximately 240 high-severity, 120 medium-severity, and 690 low-severity vulnerabilities.</a:t>
            </a:r>
            <a:endParaRPr lang="en-US" sz="1050" dirty="0">
              <a:latin typeface="+mn-lt"/>
            </a:endParaRPr>
          </a:p>
        </p:txBody>
      </p:sp>
      <p:sp>
        <p:nvSpPr>
          <p:cNvPr id="22" name="Oval 21">
            <a:extLst>
              <a:ext uri="{FF2B5EF4-FFF2-40B4-BE49-F238E27FC236}">
                <a16:creationId xmlns:a16="http://schemas.microsoft.com/office/drawing/2014/main" id="{4D4E930F-ED36-4188-865B-BAA8C5E748B6}"/>
              </a:ext>
            </a:extLst>
          </p:cNvPr>
          <p:cNvSpPr/>
          <p:nvPr/>
        </p:nvSpPr>
        <p:spPr>
          <a:xfrm>
            <a:off x="2386058" y="1848620"/>
            <a:ext cx="1505309" cy="7296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BDAB83C-A0A6-4397-B08F-FA8C500C5C18}"/>
              </a:ext>
            </a:extLst>
          </p:cNvPr>
          <p:cNvSpPr/>
          <p:nvPr/>
        </p:nvSpPr>
        <p:spPr>
          <a:xfrm>
            <a:off x="2584628" y="1550476"/>
            <a:ext cx="1264649" cy="331962"/>
          </a:xfrm>
          <a:prstGeom prst="ellipse">
            <a:avLst/>
          </a:prstGeom>
          <a:noFill/>
          <a:ln w="38100">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32FB698-F5BC-42D0-8B20-62C06950726B}"/>
              </a:ext>
            </a:extLst>
          </p:cNvPr>
          <p:cNvSpPr/>
          <p:nvPr/>
        </p:nvSpPr>
        <p:spPr>
          <a:xfrm rot="535902">
            <a:off x="3756596" y="2564667"/>
            <a:ext cx="602456" cy="537026"/>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236CAA-6EAC-435F-9441-8B2AE281CD84}"/>
              </a:ext>
            </a:extLst>
          </p:cNvPr>
          <p:cNvSpPr/>
          <p:nvPr/>
        </p:nvSpPr>
        <p:spPr>
          <a:xfrm rot="613471">
            <a:off x="3592181" y="3017520"/>
            <a:ext cx="1264649" cy="538716"/>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FACD379-6031-445F-B490-580F4B886F54}"/>
              </a:ext>
            </a:extLst>
          </p:cNvPr>
          <p:cNvSpPr txBox="1"/>
          <p:nvPr/>
        </p:nvSpPr>
        <p:spPr>
          <a:xfrm>
            <a:off x="1778501" y="1503259"/>
            <a:ext cx="845424" cy="338554"/>
          </a:xfrm>
          <a:prstGeom prst="rect">
            <a:avLst/>
          </a:prstGeom>
          <a:noFill/>
        </p:spPr>
        <p:txBody>
          <a:bodyPr wrap="none" rtlCol="0">
            <a:spAutoFit/>
          </a:bodyPr>
          <a:lstStyle/>
          <a:p>
            <a:r>
              <a:rPr lang="en-US" sz="1600" b="1" dirty="0">
                <a:solidFill>
                  <a:srgbClr val="993300"/>
                </a:solidFill>
                <a:latin typeface="Arial Narrow" panose="020B0606020202030204" pitchFamily="34" charset="0"/>
              </a:rPr>
              <a:t>A (n=10)</a:t>
            </a:r>
          </a:p>
        </p:txBody>
      </p:sp>
      <p:sp>
        <p:nvSpPr>
          <p:cNvPr id="31" name="TextBox 30">
            <a:extLst>
              <a:ext uri="{FF2B5EF4-FFF2-40B4-BE49-F238E27FC236}">
                <a16:creationId xmlns:a16="http://schemas.microsoft.com/office/drawing/2014/main" id="{21E95079-BCCE-4219-BB2D-4A20144206B3}"/>
              </a:ext>
            </a:extLst>
          </p:cNvPr>
          <p:cNvSpPr txBox="1"/>
          <p:nvPr/>
        </p:nvSpPr>
        <p:spPr>
          <a:xfrm>
            <a:off x="1612058" y="1882438"/>
            <a:ext cx="851515" cy="338554"/>
          </a:xfrm>
          <a:prstGeom prst="rect">
            <a:avLst/>
          </a:prstGeom>
          <a:noFill/>
        </p:spPr>
        <p:txBody>
          <a:bodyPr wrap="none" rtlCol="0">
            <a:spAutoFit/>
          </a:bodyPr>
          <a:lstStyle/>
          <a:p>
            <a:r>
              <a:rPr lang="en-US" sz="1600" b="1" dirty="0">
                <a:solidFill>
                  <a:srgbClr val="FF0000"/>
                </a:solidFill>
                <a:latin typeface="Arial Narrow" panose="020B0606020202030204" pitchFamily="34" charset="0"/>
              </a:rPr>
              <a:t>B (n=22)</a:t>
            </a:r>
          </a:p>
        </p:txBody>
      </p:sp>
      <p:sp>
        <p:nvSpPr>
          <p:cNvPr id="32" name="TextBox 31">
            <a:extLst>
              <a:ext uri="{FF2B5EF4-FFF2-40B4-BE49-F238E27FC236}">
                <a16:creationId xmlns:a16="http://schemas.microsoft.com/office/drawing/2014/main" id="{FB599042-7AA5-407F-958F-7E43B4D8F261}"/>
              </a:ext>
            </a:extLst>
          </p:cNvPr>
          <p:cNvSpPr txBox="1"/>
          <p:nvPr/>
        </p:nvSpPr>
        <p:spPr>
          <a:xfrm>
            <a:off x="1455969" y="3686385"/>
            <a:ext cx="841897" cy="338554"/>
          </a:xfrm>
          <a:prstGeom prst="rect">
            <a:avLst/>
          </a:prstGeom>
          <a:noFill/>
        </p:spPr>
        <p:txBody>
          <a:bodyPr wrap="none" rtlCol="0">
            <a:spAutoFit/>
          </a:bodyPr>
          <a:lstStyle/>
          <a:p>
            <a:r>
              <a:rPr lang="en-US" sz="1600" b="1" dirty="0">
                <a:solidFill>
                  <a:srgbClr val="0066FF"/>
                </a:solidFill>
                <a:latin typeface="Arial Narrow" panose="020B0606020202030204" pitchFamily="34" charset="0"/>
              </a:rPr>
              <a:t>E (n=47)</a:t>
            </a:r>
          </a:p>
        </p:txBody>
      </p:sp>
      <p:sp>
        <p:nvSpPr>
          <p:cNvPr id="33" name="TextBox 32">
            <a:extLst>
              <a:ext uri="{FF2B5EF4-FFF2-40B4-BE49-F238E27FC236}">
                <a16:creationId xmlns:a16="http://schemas.microsoft.com/office/drawing/2014/main" id="{DE51C7B5-5D6E-4B81-9BC9-7CB10D6502F4}"/>
              </a:ext>
            </a:extLst>
          </p:cNvPr>
          <p:cNvSpPr txBox="1"/>
          <p:nvPr/>
        </p:nvSpPr>
        <p:spPr>
          <a:xfrm>
            <a:off x="4022135" y="1847692"/>
            <a:ext cx="851515" cy="338554"/>
          </a:xfrm>
          <a:prstGeom prst="rect">
            <a:avLst/>
          </a:prstGeom>
          <a:noFill/>
        </p:spPr>
        <p:txBody>
          <a:bodyPr wrap="none" rtlCol="0">
            <a:spAutoFit/>
          </a:bodyPr>
          <a:lstStyle/>
          <a:p>
            <a:r>
              <a:rPr lang="en-US" sz="1600" b="1" dirty="0">
                <a:solidFill>
                  <a:schemeClr val="accent6">
                    <a:lumMod val="75000"/>
                  </a:schemeClr>
                </a:solidFill>
                <a:latin typeface="Arial Narrow" panose="020B0606020202030204" pitchFamily="34" charset="0"/>
              </a:rPr>
              <a:t>C (n=19)</a:t>
            </a:r>
          </a:p>
        </p:txBody>
      </p:sp>
      <p:sp>
        <p:nvSpPr>
          <p:cNvPr id="34" name="TextBox 33">
            <a:extLst>
              <a:ext uri="{FF2B5EF4-FFF2-40B4-BE49-F238E27FC236}">
                <a16:creationId xmlns:a16="http://schemas.microsoft.com/office/drawing/2014/main" id="{EA931B0F-83AD-4B7C-9295-E5BD1DBD79E8}"/>
              </a:ext>
            </a:extLst>
          </p:cNvPr>
          <p:cNvSpPr txBox="1"/>
          <p:nvPr/>
        </p:nvSpPr>
        <p:spPr>
          <a:xfrm>
            <a:off x="3829312" y="2251660"/>
            <a:ext cx="758541" cy="338554"/>
          </a:xfrm>
          <a:prstGeom prst="rect">
            <a:avLst/>
          </a:prstGeom>
          <a:noFill/>
        </p:spPr>
        <p:txBody>
          <a:bodyPr wrap="none" rtlCol="0">
            <a:spAutoFit/>
          </a:bodyPr>
          <a:lstStyle/>
          <a:p>
            <a:r>
              <a:rPr lang="en-US" sz="1600" b="1" dirty="0">
                <a:solidFill>
                  <a:srgbClr val="7030A0"/>
                </a:solidFill>
                <a:latin typeface="Arial Narrow" panose="020B0606020202030204" pitchFamily="34" charset="0"/>
              </a:rPr>
              <a:t>D (n=4)</a:t>
            </a:r>
          </a:p>
        </p:txBody>
      </p:sp>
      <p:sp>
        <p:nvSpPr>
          <p:cNvPr id="35" name="TextBox 34">
            <a:extLst>
              <a:ext uri="{FF2B5EF4-FFF2-40B4-BE49-F238E27FC236}">
                <a16:creationId xmlns:a16="http://schemas.microsoft.com/office/drawing/2014/main" id="{D23A4B50-C77A-4F6A-88DE-085877D115BB}"/>
              </a:ext>
            </a:extLst>
          </p:cNvPr>
          <p:cNvSpPr txBox="1"/>
          <p:nvPr/>
        </p:nvSpPr>
        <p:spPr>
          <a:xfrm>
            <a:off x="4169340" y="3533745"/>
            <a:ext cx="832279" cy="338554"/>
          </a:xfrm>
          <a:prstGeom prst="rect">
            <a:avLst/>
          </a:prstGeom>
          <a:noFill/>
        </p:spPr>
        <p:txBody>
          <a:bodyPr wrap="none" rtlCol="0">
            <a:spAutoFit/>
          </a:bodyPr>
          <a:lstStyle/>
          <a:p>
            <a:r>
              <a:rPr lang="en-US" sz="1600" b="1" dirty="0">
                <a:solidFill>
                  <a:schemeClr val="accent3">
                    <a:lumMod val="75000"/>
                  </a:schemeClr>
                </a:solidFill>
                <a:latin typeface="Arial Narrow" panose="020B0606020202030204" pitchFamily="34" charset="0"/>
              </a:rPr>
              <a:t>F (n=18)</a:t>
            </a:r>
          </a:p>
        </p:txBody>
      </p:sp>
      <p:sp>
        <p:nvSpPr>
          <p:cNvPr id="25" name="TextBox 24">
            <a:extLst>
              <a:ext uri="{FF2B5EF4-FFF2-40B4-BE49-F238E27FC236}">
                <a16:creationId xmlns:a16="http://schemas.microsoft.com/office/drawing/2014/main" id="{A9D7CEB2-384B-4FB2-B68E-234C323DEABA}"/>
              </a:ext>
            </a:extLst>
          </p:cNvPr>
          <p:cNvSpPr txBox="1"/>
          <p:nvPr/>
        </p:nvSpPr>
        <p:spPr>
          <a:xfrm>
            <a:off x="1263899" y="4082843"/>
            <a:ext cx="3968416" cy="307777"/>
          </a:xfrm>
          <a:prstGeom prst="rect">
            <a:avLst/>
          </a:prstGeom>
          <a:noFill/>
        </p:spPr>
        <p:txBody>
          <a:bodyPr wrap="square" rtlCol="0">
            <a:spAutoFit/>
          </a:bodyPr>
          <a:lstStyle/>
          <a:p>
            <a:pPr algn="ctr"/>
            <a:r>
              <a:rPr lang="en-US" sz="1400" b="1" dirty="0"/>
              <a:t>Clustered Vulnerable VM Images</a:t>
            </a:r>
          </a:p>
        </p:txBody>
      </p:sp>
      <p:cxnSp>
        <p:nvCxnSpPr>
          <p:cNvPr id="7" name="Straight Arrow Connector 6">
            <a:extLst>
              <a:ext uri="{FF2B5EF4-FFF2-40B4-BE49-F238E27FC236}">
                <a16:creationId xmlns:a16="http://schemas.microsoft.com/office/drawing/2014/main" id="{0EB41FBD-0049-4FCB-82F1-C3D0DF400743}"/>
              </a:ext>
            </a:extLst>
          </p:cNvPr>
          <p:cNvCxnSpPr>
            <a:stCxn id="12" idx="6"/>
            <a:endCxn id="16" idx="1"/>
          </p:cNvCxnSpPr>
          <p:nvPr/>
        </p:nvCxnSpPr>
        <p:spPr>
          <a:xfrm>
            <a:off x="4954023" y="2729417"/>
            <a:ext cx="1243699" cy="1905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0CB2C99-2DA4-4D20-AB15-18028AA416DC}"/>
              </a:ext>
            </a:extLst>
          </p:cNvPr>
          <p:cNvCxnSpPr>
            <a:cxnSpLocks/>
            <a:stCxn id="11" idx="6"/>
            <a:endCxn id="15" idx="1"/>
          </p:cNvCxnSpPr>
          <p:nvPr/>
        </p:nvCxnSpPr>
        <p:spPr>
          <a:xfrm>
            <a:off x="3599287" y="3628036"/>
            <a:ext cx="2591914" cy="7896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539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a:xfrm>
            <a:off x="838200" y="1825625"/>
            <a:ext cx="10515600" cy="4785684"/>
          </a:xfrm>
        </p:spPr>
        <p:txBody>
          <a:bodyPr>
            <a:normAutofit fontScale="92500" lnSpcReduction="10000"/>
          </a:bodyPr>
          <a:lstStyle/>
          <a:p>
            <a:r>
              <a:rPr lang="en-US" sz="2400" dirty="0"/>
              <a:t>Graph structured data can be found everywhere; GNNs can allow us to capture information and make predictions using graph data.</a:t>
            </a:r>
          </a:p>
          <a:p>
            <a:pPr lvl="1"/>
            <a:endParaRPr lang="en-US" sz="2000" dirty="0"/>
          </a:p>
          <a:p>
            <a:r>
              <a:rPr lang="en-US" sz="2400" dirty="0"/>
              <a:t>GNNs and node embeddings follow a message passing framework where data is captured from surrounding node neighborhoods to produce vector representations (embeddings).</a:t>
            </a:r>
          </a:p>
          <a:p>
            <a:pPr lvl="1"/>
            <a:endParaRPr lang="en-US" sz="2000" dirty="0"/>
          </a:p>
          <a:p>
            <a:r>
              <a:rPr lang="en-US" sz="2400" dirty="0"/>
              <a:t>GCNs extend conventional GNNs to incorporate normalized adjacency matrices and perform graph convolutions; GATs incorporate attention to measure the importance of node neighbors while producing embeddings.</a:t>
            </a:r>
          </a:p>
          <a:p>
            <a:pPr lvl="1"/>
            <a:endParaRPr lang="en-US" sz="2000" dirty="0"/>
          </a:p>
          <a:p>
            <a:r>
              <a:rPr lang="en-US" sz="2400" dirty="0"/>
              <a:t>GNNs are valuable methods used in real-world applications.</a:t>
            </a:r>
          </a:p>
          <a:p>
            <a:pPr lvl="1"/>
            <a:r>
              <a:rPr lang="en-US" sz="2000" dirty="0"/>
              <a:t>Graph analytics, node classification, link prediction, graph classification/clustering, information propagation.</a:t>
            </a:r>
          </a:p>
          <a:p>
            <a:pPr lvl="1"/>
            <a:r>
              <a:rPr lang="en-US" sz="2000" dirty="0"/>
              <a:t>Biology, drug classification, social network analysis, privacy and cybersecurity.</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54</a:t>
            </a:fld>
            <a:endParaRPr lang="en-US"/>
          </a:p>
        </p:txBody>
      </p:sp>
    </p:spTree>
    <p:extLst>
      <p:ext uri="{BB962C8B-B14F-4D97-AF65-F5344CB8AC3E}">
        <p14:creationId xmlns:p14="http://schemas.microsoft.com/office/powerpoint/2010/main" val="241771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7DD4-88D9-B6BA-3485-00AF451B5DF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FC08FB5-5167-F04B-8B6B-C15E5C8FD0FD}"/>
              </a:ext>
            </a:extLst>
          </p:cNvPr>
          <p:cNvSpPr>
            <a:spLocks noGrp="1"/>
          </p:cNvSpPr>
          <p:nvPr>
            <p:ph idx="1"/>
          </p:nvPr>
        </p:nvSpPr>
        <p:spPr/>
        <p:txBody>
          <a:bodyPr>
            <a:normAutofit/>
          </a:bodyPr>
          <a:lstStyle/>
          <a:p>
            <a:r>
              <a:rPr lang="en-US" sz="2400" dirty="0" err="1"/>
              <a:t>Kipf</a:t>
            </a:r>
            <a:r>
              <a:rPr lang="en-US" sz="2400" dirty="0"/>
              <a:t>, T. N., and Welling, M. 2016. “Semi-Supervised Classification with Graph Convolutional Networks,” </a:t>
            </a:r>
            <a:r>
              <a:rPr lang="en-US" sz="2400" i="1" dirty="0"/>
              <a:t>International Conference on Representation Learning (ICLR)</a:t>
            </a:r>
            <a:r>
              <a:rPr lang="en-US" sz="2400" dirty="0"/>
              <a:t>, September 9. (http://arxiv.org/abs/1609.02907).</a:t>
            </a:r>
          </a:p>
          <a:p>
            <a:endParaRPr lang="en-US" sz="2400" dirty="0"/>
          </a:p>
          <a:p>
            <a:r>
              <a:rPr lang="en-US" sz="2400" dirty="0" err="1"/>
              <a:t>Veličković</a:t>
            </a:r>
            <a:r>
              <a:rPr lang="en-US" sz="2400" dirty="0"/>
              <a:t>, P., </a:t>
            </a:r>
            <a:r>
              <a:rPr lang="en-US" sz="2400" dirty="0" err="1"/>
              <a:t>Cucurull</a:t>
            </a:r>
            <a:r>
              <a:rPr lang="en-US" sz="2400" dirty="0"/>
              <a:t>, G., Casanova, A., Romero, A., </a:t>
            </a:r>
            <a:r>
              <a:rPr lang="en-US" sz="2400" dirty="0" err="1"/>
              <a:t>Liò</a:t>
            </a:r>
            <a:r>
              <a:rPr lang="en-US" sz="2400" dirty="0"/>
              <a:t>, P., and </a:t>
            </a:r>
            <a:r>
              <a:rPr lang="en-US" sz="2400" dirty="0" err="1"/>
              <a:t>Bengio</a:t>
            </a:r>
            <a:r>
              <a:rPr lang="en-US" sz="2400" dirty="0"/>
              <a:t>, Y. 2017. “Graph Attention Networks,” </a:t>
            </a:r>
            <a:r>
              <a:rPr lang="en-US" sz="2400" i="1" dirty="0"/>
              <a:t>International Conference on Representation Learning (ICLR)</a:t>
            </a:r>
            <a:r>
              <a:rPr lang="en-US" sz="2400" dirty="0"/>
              <a:t>, October 30. (http://arxiv.org/abs/1710.10903).</a:t>
            </a:r>
          </a:p>
          <a:p>
            <a:endParaRPr lang="en-US" sz="2400" dirty="0"/>
          </a:p>
          <a:p>
            <a:r>
              <a:rPr lang="en-US" sz="2400" dirty="0"/>
              <a:t>Zhou, J., Cui, G., Hu, S., Zhang, Z., Yang, C., Liu, Z., Wang, L., Li, C., and Sun, M. 2018. “Graph Neural Networks: A Review of Methods and Applications,” </a:t>
            </a:r>
            <a:r>
              <a:rPr lang="en-US" sz="2400" i="1" dirty="0" err="1"/>
              <a:t>arXiv</a:t>
            </a:r>
            <a:r>
              <a:rPr lang="en-US" sz="2400" i="1" dirty="0"/>
              <a:t> [</a:t>
            </a:r>
            <a:r>
              <a:rPr lang="en-US" sz="2400" i="1" dirty="0" err="1"/>
              <a:t>cs.LG</a:t>
            </a:r>
            <a:r>
              <a:rPr lang="en-US" sz="2400" i="1" dirty="0"/>
              <a:t>]</a:t>
            </a:r>
            <a:r>
              <a:rPr lang="en-US" sz="2400" dirty="0"/>
              <a:t>, , December 20. (http://arxiv.org/abs/1812.08434).</a:t>
            </a:r>
          </a:p>
        </p:txBody>
      </p:sp>
      <p:sp>
        <p:nvSpPr>
          <p:cNvPr id="4" name="Slide Number Placeholder 3">
            <a:extLst>
              <a:ext uri="{FF2B5EF4-FFF2-40B4-BE49-F238E27FC236}">
                <a16:creationId xmlns:a16="http://schemas.microsoft.com/office/drawing/2014/main" id="{B0BDF479-F85A-3AB5-F969-C2B7B1AF5117}"/>
              </a:ext>
            </a:extLst>
          </p:cNvPr>
          <p:cNvSpPr>
            <a:spLocks noGrp="1"/>
          </p:cNvSpPr>
          <p:nvPr>
            <p:ph type="sldNum" sz="quarter" idx="12"/>
          </p:nvPr>
        </p:nvSpPr>
        <p:spPr/>
        <p:txBody>
          <a:bodyPr/>
          <a:lstStyle/>
          <a:p>
            <a:fld id="{B0C78959-7170-49A6-863C-E0B910AF7348}" type="slidenum">
              <a:rPr lang="en-US" smtClean="0"/>
              <a:t>55</a:t>
            </a:fld>
            <a:endParaRPr lang="en-US"/>
          </a:p>
        </p:txBody>
      </p:sp>
    </p:spTree>
    <p:extLst>
      <p:ext uri="{BB962C8B-B14F-4D97-AF65-F5344CB8AC3E}">
        <p14:creationId xmlns:p14="http://schemas.microsoft.com/office/powerpoint/2010/main" val="2068227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86CA-477C-158A-DD7B-402E621A5CB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4DECBF42-D174-7F02-A430-50810641DD1D}"/>
              </a:ext>
            </a:extLst>
          </p:cNvPr>
          <p:cNvSpPr>
            <a:spLocks noGrp="1"/>
          </p:cNvSpPr>
          <p:nvPr>
            <p:ph idx="1"/>
          </p:nvPr>
        </p:nvSpPr>
        <p:spPr/>
        <p:txBody>
          <a:bodyPr/>
          <a:lstStyle/>
          <a:p>
            <a:r>
              <a:rPr lang="en-US" b="1"/>
              <a:t>Past Approaches:</a:t>
            </a:r>
            <a:endParaRPr lang="en-US"/>
          </a:p>
          <a:p>
            <a:pPr lvl="1"/>
            <a:r>
              <a:rPr lang="en-US" b="1"/>
              <a:t>Recurrent Neural Networks (RNN):</a:t>
            </a:r>
            <a:r>
              <a:rPr lang="en-US"/>
              <a:t> Used in </a:t>
            </a:r>
            <a:r>
              <a:rPr lang="en-US" i="1"/>
              <a:t>directed acyclic graphs</a:t>
            </a:r>
            <a:r>
              <a:rPr lang="en-US"/>
              <a:t> (i.e., ‘trees’) </a:t>
            </a:r>
            <a:r>
              <a:rPr lang="en-US">
                <a:sym typeface="Wingdings" panose="05000000000000000000" pitchFamily="2" charset="2"/>
              </a:rPr>
              <a:t> captures sequential relationship between objects.</a:t>
            </a:r>
            <a:endParaRPr lang="en-US" b="1"/>
          </a:p>
          <a:p>
            <a:pPr lvl="1"/>
            <a:r>
              <a:rPr lang="en-US" b="1"/>
              <a:t>Convolutional Neural Networks (CNN):</a:t>
            </a:r>
            <a:r>
              <a:rPr lang="en-US"/>
              <a:t> Represent graph connections as a grid (i.e., </a:t>
            </a:r>
            <a:r>
              <a:rPr lang="en-US" i="1"/>
              <a:t>adjacency matrix</a:t>
            </a:r>
            <a:r>
              <a:rPr lang="en-US"/>
              <a:t>) </a:t>
            </a:r>
            <a:r>
              <a:rPr lang="en-US">
                <a:sym typeface="Wingdings" panose="05000000000000000000" pitchFamily="2" charset="2"/>
              </a:rPr>
              <a:t> perform convolutions and pooling operations</a:t>
            </a:r>
            <a:r>
              <a:rPr lang="en-US"/>
              <a:t>.</a:t>
            </a:r>
            <a:endParaRPr lang="en-US" b="1"/>
          </a:p>
          <a:p>
            <a:pPr lvl="1"/>
            <a:endParaRPr lang="en-US"/>
          </a:p>
          <a:p>
            <a:r>
              <a:rPr lang="en-US" b="1"/>
              <a:t>Limitations:</a:t>
            </a:r>
          </a:p>
          <a:p>
            <a:pPr lvl="1"/>
            <a:r>
              <a:rPr lang="en-US"/>
              <a:t>RNNs are constrained in their extendibility and representation ability due to state transition operations.</a:t>
            </a:r>
          </a:p>
          <a:p>
            <a:pPr lvl="1"/>
            <a:r>
              <a:rPr lang="en-US"/>
              <a:t>CNNs operate on images where spatial relationships between pixels are meaningful.</a:t>
            </a:r>
          </a:p>
        </p:txBody>
      </p:sp>
      <p:sp>
        <p:nvSpPr>
          <p:cNvPr id="4" name="Slide Number Placeholder 3">
            <a:extLst>
              <a:ext uri="{FF2B5EF4-FFF2-40B4-BE49-F238E27FC236}">
                <a16:creationId xmlns:a16="http://schemas.microsoft.com/office/drawing/2014/main" id="{0C4ED7AD-F575-C29F-F0C8-A021BFD93605}"/>
              </a:ext>
            </a:extLst>
          </p:cNvPr>
          <p:cNvSpPr>
            <a:spLocks noGrp="1"/>
          </p:cNvSpPr>
          <p:nvPr>
            <p:ph type="sldNum" sz="quarter" idx="12"/>
          </p:nvPr>
        </p:nvSpPr>
        <p:spPr/>
        <p:txBody>
          <a:bodyPr/>
          <a:lstStyle/>
          <a:p>
            <a:fld id="{B0C78959-7170-49A6-863C-E0B910AF7348}" type="slidenum">
              <a:rPr lang="en-US" smtClean="0"/>
              <a:t>6</a:t>
            </a:fld>
            <a:endParaRPr lang="en-US"/>
          </a:p>
        </p:txBody>
      </p:sp>
    </p:spTree>
    <p:extLst>
      <p:ext uri="{BB962C8B-B14F-4D97-AF65-F5344CB8AC3E}">
        <p14:creationId xmlns:p14="http://schemas.microsoft.com/office/powerpoint/2010/main" val="132798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B1F3-1A22-7F6D-9934-1FFB6391008C}"/>
              </a:ext>
            </a:extLst>
          </p:cNvPr>
          <p:cNvSpPr>
            <a:spLocks noGrp="1"/>
          </p:cNvSpPr>
          <p:nvPr>
            <p:ph type="title"/>
          </p:nvPr>
        </p:nvSpPr>
        <p:spPr>
          <a:xfrm>
            <a:off x="838199" y="220927"/>
            <a:ext cx="10515600" cy="1325563"/>
          </a:xfrm>
        </p:spPr>
        <p:txBody>
          <a:bodyPr/>
          <a:lstStyle/>
          <a:p>
            <a:r>
              <a:rPr lang="en-US"/>
              <a:t>Introduction</a:t>
            </a:r>
          </a:p>
        </p:txBody>
      </p:sp>
      <p:sp>
        <p:nvSpPr>
          <p:cNvPr id="3" name="Content Placeholder 2">
            <a:extLst>
              <a:ext uri="{FF2B5EF4-FFF2-40B4-BE49-F238E27FC236}">
                <a16:creationId xmlns:a16="http://schemas.microsoft.com/office/drawing/2014/main" id="{91D4BD4B-06DD-F335-B4A0-38A7ED0E8F0B}"/>
              </a:ext>
            </a:extLst>
          </p:cNvPr>
          <p:cNvSpPr>
            <a:spLocks noGrp="1"/>
          </p:cNvSpPr>
          <p:nvPr>
            <p:ph idx="1"/>
          </p:nvPr>
        </p:nvSpPr>
        <p:spPr>
          <a:xfrm>
            <a:off x="838199" y="5169969"/>
            <a:ext cx="10515599" cy="1274671"/>
          </a:xfrm>
        </p:spPr>
        <p:txBody>
          <a:bodyPr>
            <a:normAutofit fontScale="92500"/>
          </a:bodyPr>
          <a:lstStyle/>
          <a:p>
            <a:r>
              <a:rPr lang="en-US" dirty="0"/>
              <a:t>Key problems with operating on graphs are illustrated in Figure 1.</a:t>
            </a:r>
          </a:p>
          <a:p>
            <a:pPr lvl="1"/>
            <a:r>
              <a:rPr lang="en-US" dirty="0"/>
              <a:t>Sequential graph of words for RNN creates a simple line (limited representation).</a:t>
            </a:r>
          </a:p>
          <a:p>
            <a:pPr lvl="1"/>
            <a:r>
              <a:rPr lang="en-US" dirty="0"/>
              <a:t>Grid-based adjacency matrix of the same graph can be permuted.</a:t>
            </a:r>
          </a:p>
        </p:txBody>
      </p:sp>
      <p:sp>
        <p:nvSpPr>
          <p:cNvPr id="4" name="Slide Number Placeholder 3">
            <a:extLst>
              <a:ext uri="{FF2B5EF4-FFF2-40B4-BE49-F238E27FC236}">
                <a16:creationId xmlns:a16="http://schemas.microsoft.com/office/drawing/2014/main" id="{0F35C741-EF40-7C46-DB82-A06F6079780B}"/>
              </a:ext>
            </a:extLst>
          </p:cNvPr>
          <p:cNvSpPr>
            <a:spLocks noGrp="1"/>
          </p:cNvSpPr>
          <p:nvPr>
            <p:ph type="sldNum" sz="quarter" idx="12"/>
          </p:nvPr>
        </p:nvSpPr>
        <p:spPr/>
        <p:txBody>
          <a:bodyPr/>
          <a:lstStyle/>
          <a:p>
            <a:fld id="{B0C78959-7170-49A6-863C-E0B910AF7348}" type="slidenum">
              <a:rPr lang="en-US" smtClean="0"/>
              <a:t>7</a:t>
            </a:fld>
            <a:endParaRPr lang="en-US"/>
          </a:p>
        </p:txBody>
      </p:sp>
      <p:pic>
        <p:nvPicPr>
          <p:cNvPr id="6" name="Picture 5">
            <a:extLst>
              <a:ext uri="{FF2B5EF4-FFF2-40B4-BE49-F238E27FC236}">
                <a16:creationId xmlns:a16="http://schemas.microsoft.com/office/drawing/2014/main" id="{15465A1E-16A4-F4C7-B384-50A5DCC6D5DD}"/>
              </a:ext>
            </a:extLst>
          </p:cNvPr>
          <p:cNvPicPr>
            <a:picLocks noChangeAspect="1"/>
          </p:cNvPicPr>
          <p:nvPr/>
        </p:nvPicPr>
        <p:blipFill>
          <a:blip r:embed="rId2"/>
          <a:stretch>
            <a:fillRect/>
          </a:stretch>
        </p:blipFill>
        <p:spPr>
          <a:xfrm>
            <a:off x="301213" y="1935435"/>
            <a:ext cx="4854869" cy="2087845"/>
          </a:xfrm>
          <a:prstGeom prst="rect">
            <a:avLst/>
          </a:prstGeom>
        </p:spPr>
      </p:pic>
      <p:pic>
        <p:nvPicPr>
          <p:cNvPr id="8" name="Picture 7">
            <a:extLst>
              <a:ext uri="{FF2B5EF4-FFF2-40B4-BE49-F238E27FC236}">
                <a16:creationId xmlns:a16="http://schemas.microsoft.com/office/drawing/2014/main" id="{3CB9E039-CD61-E178-4E3C-651EE7FD886B}"/>
              </a:ext>
            </a:extLst>
          </p:cNvPr>
          <p:cNvPicPr>
            <a:picLocks noChangeAspect="1"/>
          </p:cNvPicPr>
          <p:nvPr/>
        </p:nvPicPr>
        <p:blipFill>
          <a:blip r:embed="rId3"/>
          <a:stretch>
            <a:fillRect/>
          </a:stretch>
        </p:blipFill>
        <p:spPr>
          <a:xfrm>
            <a:off x="5098679" y="921770"/>
            <a:ext cx="6848475" cy="3524250"/>
          </a:xfrm>
          <a:prstGeom prst="rect">
            <a:avLst/>
          </a:prstGeom>
        </p:spPr>
      </p:pic>
      <p:sp>
        <p:nvSpPr>
          <p:cNvPr id="9" name="TextBox 8">
            <a:extLst>
              <a:ext uri="{FF2B5EF4-FFF2-40B4-BE49-F238E27FC236}">
                <a16:creationId xmlns:a16="http://schemas.microsoft.com/office/drawing/2014/main" id="{D1543060-F455-755A-28AE-11171DABCC3A}"/>
              </a:ext>
            </a:extLst>
          </p:cNvPr>
          <p:cNvSpPr txBox="1"/>
          <p:nvPr/>
        </p:nvSpPr>
        <p:spPr>
          <a:xfrm>
            <a:off x="2778872" y="4747229"/>
            <a:ext cx="6634252" cy="307777"/>
          </a:xfrm>
          <a:prstGeom prst="rect">
            <a:avLst/>
          </a:prstGeom>
          <a:noFill/>
        </p:spPr>
        <p:txBody>
          <a:bodyPr wrap="none" rtlCol="0">
            <a:spAutoFit/>
          </a:bodyPr>
          <a:lstStyle/>
          <a:p>
            <a:pPr algn="ctr"/>
            <a:r>
              <a:rPr lang="en-US" sz="1400" b="1"/>
              <a:t>Figure 1. Graph of words (left); Permuted adjacency matrices of the same graph (right).</a:t>
            </a:r>
          </a:p>
        </p:txBody>
      </p:sp>
      <p:cxnSp>
        <p:nvCxnSpPr>
          <p:cNvPr id="11" name="Straight Connector 10">
            <a:extLst>
              <a:ext uri="{FF2B5EF4-FFF2-40B4-BE49-F238E27FC236}">
                <a16:creationId xmlns:a16="http://schemas.microsoft.com/office/drawing/2014/main" id="{8F741EFC-74A9-E3D4-9B8E-3A4625057A50}"/>
              </a:ext>
            </a:extLst>
          </p:cNvPr>
          <p:cNvCxnSpPr>
            <a:cxnSpLocks/>
          </p:cNvCxnSpPr>
          <p:nvPr/>
        </p:nvCxnSpPr>
        <p:spPr>
          <a:xfrm>
            <a:off x="5098679" y="807929"/>
            <a:ext cx="0" cy="3869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B53E9A4E-E6CC-FC69-F7DA-E9561E6D4B4F}"/>
              </a:ext>
            </a:extLst>
          </p:cNvPr>
          <p:cNvSpPr>
            <a:spLocks noGrp="1"/>
          </p:cNvSpPr>
          <p:nvPr>
            <p:ph type="ftr" sz="quarter" idx="11"/>
          </p:nvPr>
        </p:nvSpPr>
        <p:spPr>
          <a:xfrm>
            <a:off x="0" y="6356350"/>
            <a:ext cx="4114800" cy="365125"/>
          </a:xfrm>
        </p:spPr>
        <p:txBody>
          <a:bodyPr/>
          <a:lstStyle/>
          <a:p>
            <a:r>
              <a:rPr lang="en-US" sz="1000"/>
              <a:t>https://distill.pub/2021/gnn-intro/</a:t>
            </a:r>
          </a:p>
        </p:txBody>
      </p:sp>
    </p:spTree>
    <p:extLst>
      <p:ext uri="{BB962C8B-B14F-4D97-AF65-F5344CB8AC3E}">
        <p14:creationId xmlns:p14="http://schemas.microsoft.com/office/powerpoint/2010/main" val="299928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AA92-3A1D-A55D-4564-645601004159}"/>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E16FD0C-3ECB-FB6B-677C-752CC8CF0193}"/>
              </a:ext>
            </a:extLst>
          </p:cNvPr>
          <p:cNvSpPr>
            <a:spLocks noGrp="1"/>
          </p:cNvSpPr>
          <p:nvPr>
            <p:ph idx="1"/>
          </p:nvPr>
        </p:nvSpPr>
        <p:spPr>
          <a:xfrm>
            <a:off x="838200" y="4534421"/>
            <a:ext cx="10515600" cy="1642541"/>
          </a:xfrm>
        </p:spPr>
        <p:txBody>
          <a:bodyPr>
            <a:normAutofit/>
          </a:bodyPr>
          <a:lstStyle/>
          <a:p>
            <a:r>
              <a:rPr lang="en-US" sz="2400"/>
              <a:t>Images and text are sequentially-dependent structures; Networks are often much more complex.</a:t>
            </a:r>
          </a:p>
          <a:p>
            <a:r>
              <a:rPr lang="en-US" sz="2400" b="1">
                <a:solidFill>
                  <a:srgbClr val="FF0000"/>
                </a:solidFill>
              </a:rPr>
              <a:t>Objective: </a:t>
            </a:r>
            <a:r>
              <a:rPr lang="en-US" sz="2400" u="sng"/>
              <a:t>Define an architecture that can operate on and capture attributes from a network that preserves the graph symmetries.</a:t>
            </a:r>
            <a:endParaRPr lang="en-US" sz="2400" b="1" u="sng">
              <a:solidFill>
                <a:srgbClr val="FF0000"/>
              </a:solidFill>
            </a:endParaRPr>
          </a:p>
        </p:txBody>
      </p:sp>
      <p:pic>
        <p:nvPicPr>
          <p:cNvPr id="5" name="Picture 4">
            <a:extLst>
              <a:ext uri="{FF2B5EF4-FFF2-40B4-BE49-F238E27FC236}">
                <a16:creationId xmlns:a16="http://schemas.microsoft.com/office/drawing/2014/main" id="{2DE2A33B-F979-3509-F520-EC0C32D3712D}"/>
              </a:ext>
            </a:extLst>
          </p:cNvPr>
          <p:cNvPicPr>
            <a:picLocks noChangeAspect="1"/>
          </p:cNvPicPr>
          <p:nvPr/>
        </p:nvPicPr>
        <p:blipFill>
          <a:blip r:embed="rId2"/>
          <a:stretch>
            <a:fillRect/>
          </a:stretch>
        </p:blipFill>
        <p:spPr>
          <a:xfrm>
            <a:off x="1806328" y="1423188"/>
            <a:ext cx="8579343" cy="2777485"/>
          </a:xfrm>
          <a:prstGeom prst="rect">
            <a:avLst/>
          </a:prstGeom>
        </p:spPr>
      </p:pic>
      <p:sp>
        <p:nvSpPr>
          <p:cNvPr id="6" name="Slide Number Placeholder 5">
            <a:extLst>
              <a:ext uri="{FF2B5EF4-FFF2-40B4-BE49-F238E27FC236}">
                <a16:creationId xmlns:a16="http://schemas.microsoft.com/office/drawing/2014/main" id="{E2481521-21BE-03AE-D64E-2066624CE8D2}"/>
              </a:ext>
            </a:extLst>
          </p:cNvPr>
          <p:cNvSpPr>
            <a:spLocks noGrp="1"/>
          </p:cNvSpPr>
          <p:nvPr>
            <p:ph type="sldNum" sz="quarter" idx="12"/>
          </p:nvPr>
        </p:nvSpPr>
        <p:spPr/>
        <p:txBody>
          <a:bodyPr/>
          <a:lstStyle/>
          <a:p>
            <a:fld id="{B0C78959-7170-49A6-863C-E0B910AF7348}" type="slidenum">
              <a:rPr lang="en-US" smtClean="0"/>
              <a:t>8</a:t>
            </a:fld>
            <a:endParaRPr lang="en-US"/>
          </a:p>
        </p:txBody>
      </p:sp>
      <p:sp>
        <p:nvSpPr>
          <p:cNvPr id="7" name="Footer Placeholder 6">
            <a:extLst>
              <a:ext uri="{FF2B5EF4-FFF2-40B4-BE49-F238E27FC236}">
                <a16:creationId xmlns:a16="http://schemas.microsoft.com/office/drawing/2014/main" id="{5A1A4D0F-486F-4E98-D160-B55FAF05A0FA}"/>
              </a:ext>
            </a:extLst>
          </p:cNvPr>
          <p:cNvSpPr>
            <a:spLocks noGrp="1"/>
          </p:cNvSpPr>
          <p:nvPr>
            <p:ph type="ftr" sz="quarter" idx="11"/>
          </p:nvPr>
        </p:nvSpPr>
        <p:spPr>
          <a:xfrm>
            <a:off x="0" y="6356350"/>
            <a:ext cx="4114800" cy="365125"/>
          </a:xfrm>
        </p:spPr>
        <p:txBody>
          <a:bodyPr/>
          <a:lstStyle/>
          <a:p>
            <a:r>
              <a:rPr lang="en-US" sz="1000"/>
              <a:t>http://web.stanford.edu/class/cs224w/slides/06-GNN1.pdf</a:t>
            </a:r>
          </a:p>
        </p:txBody>
      </p:sp>
      <p:sp>
        <p:nvSpPr>
          <p:cNvPr id="8" name="TextBox 7">
            <a:extLst>
              <a:ext uri="{FF2B5EF4-FFF2-40B4-BE49-F238E27FC236}">
                <a16:creationId xmlns:a16="http://schemas.microsoft.com/office/drawing/2014/main" id="{D3FF16C5-5C26-3719-A6A7-18C114F98E43}"/>
              </a:ext>
            </a:extLst>
          </p:cNvPr>
          <p:cNvSpPr txBox="1"/>
          <p:nvPr/>
        </p:nvSpPr>
        <p:spPr>
          <a:xfrm>
            <a:off x="2947124" y="4043005"/>
            <a:ext cx="6297750" cy="307777"/>
          </a:xfrm>
          <a:prstGeom prst="rect">
            <a:avLst/>
          </a:prstGeom>
          <a:noFill/>
        </p:spPr>
        <p:txBody>
          <a:bodyPr wrap="none" rtlCol="0">
            <a:spAutoFit/>
          </a:bodyPr>
          <a:lstStyle/>
          <a:p>
            <a:pPr algn="ctr"/>
            <a:r>
              <a:rPr lang="en-US" sz="1400" b="1"/>
              <a:t>Figure 2. Comparison between network/graph representation and images and text.</a:t>
            </a:r>
          </a:p>
        </p:txBody>
      </p:sp>
    </p:spTree>
    <p:extLst>
      <p:ext uri="{BB962C8B-B14F-4D97-AF65-F5344CB8AC3E}">
        <p14:creationId xmlns:p14="http://schemas.microsoft.com/office/powerpoint/2010/main" val="350240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9</a:t>
            </a:fld>
            <a:endParaRPr lang="en-US"/>
          </a:p>
        </p:txBody>
      </p:sp>
    </p:spTree>
    <p:extLst>
      <p:ext uri="{BB962C8B-B14F-4D97-AF65-F5344CB8AC3E}">
        <p14:creationId xmlns:p14="http://schemas.microsoft.com/office/powerpoint/2010/main" val="2171516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6215</Words>
  <Application>Microsoft Macintosh PowerPoint</Application>
  <PresentationFormat>Widescreen</PresentationFormat>
  <Paragraphs>829</Paragraphs>
  <Slides>55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Arial Narrow</vt:lpstr>
      <vt:lpstr>Calibri</vt:lpstr>
      <vt:lpstr>Calibri Light</vt:lpstr>
      <vt:lpstr>Cambria Math</vt:lpstr>
      <vt:lpstr>Times New Roman</vt:lpstr>
      <vt:lpstr>Office Theme</vt:lpstr>
      <vt:lpstr>An Introduction to Graph Neural Networks: Overview, Implementation, and Application</vt:lpstr>
      <vt:lpstr>Acknowledgements</vt:lpstr>
      <vt:lpstr>Outline</vt:lpstr>
      <vt:lpstr>PowerPoint Presentation</vt:lpstr>
      <vt:lpstr>Introduction</vt:lpstr>
      <vt:lpstr>Introduction</vt:lpstr>
      <vt:lpstr>Introduction</vt:lpstr>
      <vt:lpstr>Introduction</vt:lpstr>
      <vt:lpstr>PowerPoint Presentation</vt:lpstr>
      <vt:lpstr>Graph Data Representations</vt:lpstr>
      <vt:lpstr>Graph Data Representations</vt:lpstr>
      <vt:lpstr>Graph Data Representations</vt:lpstr>
      <vt:lpstr>Graph Data Representations</vt:lpstr>
      <vt:lpstr>PowerPoint Presentation</vt:lpstr>
      <vt:lpstr>Problems/Tasks For Graph Structured Data</vt:lpstr>
      <vt:lpstr>Problems/Tasks for Graph Structured Data</vt:lpstr>
      <vt:lpstr>PowerPoint Presentation</vt:lpstr>
      <vt:lpstr>Graph Neural Networks – Node Embedding</vt:lpstr>
      <vt:lpstr>Graph Neural Networks – Node Embedding</vt:lpstr>
      <vt:lpstr>PowerPoint Presentation</vt:lpstr>
      <vt:lpstr>Graph Neural Networks – Vanilla GNN</vt:lpstr>
      <vt:lpstr>Graph Neural Networks – Vanilla GNN</vt:lpstr>
      <vt:lpstr>Graph Neural Networks – Vanilla GNN</vt:lpstr>
      <vt:lpstr>Graph Neural Networks – Vanilla GNN</vt:lpstr>
      <vt:lpstr>PowerPoint Presentation</vt:lpstr>
      <vt:lpstr>Graph Neural Networks – Graph Convolutional Network</vt:lpstr>
      <vt:lpstr>Graph Neural Networks – Graph Convolutional Network</vt:lpstr>
      <vt:lpstr>Graph Neural Networks – Graph Convolutional Network</vt:lpstr>
      <vt:lpstr>PowerPoint Presentation</vt:lpstr>
      <vt:lpstr>Graph Neural Networks – Graph Attention Network</vt:lpstr>
      <vt:lpstr>Graph Neural Networks – Graph Attention Network</vt:lpstr>
      <vt:lpstr>Graph Neural Networks – Graph Attention Network</vt:lpstr>
      <vt:lpstr>PowerPoint Presentation</vt:lpstr>
      <vt:lpstr>Implementation Example</vt:lpstr>
      <vt:lpstr>PowerPoint Presentation</vt:lpstr>
      <vt:lpstr>Research Examples</vt:lpstr>
      <vt:lpstr>Research Example: Privacy and PII Extraction (PIIE)</vt:lpstr>
      <vt:lpstr>Research Example: Privacy and PII Extraction (PIIE) Research Framework</vt:lpstr>
      <vt:lpstr>Research Example: MCA-PIIE</vt:lpstr>
      <vt:lpstr>Research Example: MCA-PIIE Model – PII-GAT</vt:lpstr>
      <vt:lpstr>Research Example: MCA-PIIE</vt:lpstr>
      <vt:lpstr>Research Example: MCA-PIIE</vt:lpstr>
      <vt:lpstr>Research Example: MCA-PIIE</vt:lpstr>
      <vt:lpstr>Research Example: Experiment Results – MCA-PIIE</vt:lpstr>
      <vt:lpstr>Research Examples</vt:lpstr>
      <vt:lpstr>Research Example: Detecting and Grouping Vulnerable Virtual Machines</vt:lpstr>
      <vt:lpstr>Research Example: Detecting and Grouping Vulnerable Virtual Machines</vt:lpstr>
      <vt:lpstr>Research Example: Graph Construction and  Embedding</vt:lpstr>
      <vt:lpstr>Research Example: MV-SAAE – Attention-based Encoder</vt:lpstr>
      <vt:lpstr>Research Example: MV-SAAE – Fusion Operation</vt:lpstr>
      <vt:lpstr>Research Example: MV-SAAE – Decoder and MSE Calculation</vt:lpstr>
      <vt:lpstr>Research Example: Case Study – Clustering Similar Images</vt:lpstr>
      <vt:lpstr>Research Example: Case Study</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Graph Neural Networks: Overview, Implementation, and Application</dc:title>
  <dc:creator>Ullman, Steven - (stevenullman)</dc:creator>
  <cp:lastModifiedBy>Ullman, Steven - (stevenullman)</cp:lastModifiedBy>
  <cp:revision>9</cp:revision>
  <dcterms:created xsi:type="dcterms:W3CDTF">2022-10-19T00:16:10Z</dcterms:created>
  <dcterms:modified xsi:type="dcterms:W3CDTF">2023-02-15T21:11:03Z</dcterms:modified>
</cp:coreProperties>
</file>