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7" r:id="rId3"/>
    <p:sldId id="258" r:id="rId4"/>
    <p:sldId id="268" r:id="rId5"/>
    <p:sldId id="260" r:id="rId6"/>
    <p:sldId id="262" r:id="rId7"/>
    <p:sldId id="265" r:id="rId8"/>
    <p:sldId id="266" r:id="rId9"/>
    <p:sldId id="264" r:id="rId10"/>
    <p:sldId id="267" r:id="rId11"/>
    <p:sldId id="263" r:id="rId12"/>
    <p:sldId id="261" r:id="rId13"/>
    <p:sldId id="269" r:id="rId14"/>
    <p:sldId id="271" r:id="rId15"/>
    <p:sldId id="272" r:id="rId16"/>
    <p:sldId id="273" r:id="rId17"/>
    <p:sldId id="274" r:id="rId18"/>
    <p:sldId id="275" r:id="rId19"/>
  </p:sldIdLst>
  <p:sldSz cx="12192000" cy="6858000"/>
  <p:notesSz cx="6858000" cy="92392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35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635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3AB371-9479-4211-AEA2-B8B235DBD730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75684"/>
            <a:ext cx="2971800" cy="46356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775684"/>
            <a:ext cx="2971800" cy="46356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2E924A-60A9-4CA5-99B0-CAFB87A75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6686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35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35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E0F1DC-89DC-4407-B031-C64D21A63C8E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57225" y="1154113"/>
            <a:ext cx="5543550" cy="31194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46389"/>
            <a:ext cx="5486400" cy="363795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5684"/>
            <a:ext cx="2971800" cy="46356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775684"/>
            <a:ext cx="2971800" cy="46356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2EDAC9-F2DD-408C-8F1F-8EF9BB801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9664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2EDAC9-F2DD-408C-8F1F-8EF9BB80178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9430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6DD1A-DB46-4DE9-B199-B2FE535F0796}" type="datetime1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7DBF3-3FCB-49E6-AF23-65C992460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423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617B3-9292-4403-AC8C-CE70F1933C12}" type="datetime1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7DBF3-3FCB-49E6-AF23-65C992460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095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89685-F276-430A-8654-04914813DB04}" type="datetime1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7DBF3-3FCB-49E6-AF23-65C992460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04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8BE0C-F798-44C1-BF61-615514117515}" type="datetime1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7DBF3-3FCB-49E6-AF23-65C992460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113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D9F68-CEAC-4C1F-A1F1-3BCAF2B06B58}" type="datetime1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7DBF3-3FCB-49E6-AF23-65C992460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723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6C6D6-79EA-4D53-8AE7-5F6F5F736EB9}" type="datetime1">
              <a:rPr lang="en-US" smtClean="0"/>
              <a:t>2/2/2023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7DBF3-3FCB-49E6-AF23-65C992460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370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92D23-7948-4023-A9B1-EC40528BF935}" type="datetime1">
              <a:rPr lang="en-US" smtClean="0"/>
              <a:t>2/2/2023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7DBF3-3FCB-49E6-AF23-65C992460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115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F9289-E90C-40AA-9479-E06605E009D1}" type="datetime1">
              <a:rPr lang="en-US" smtClean="0"/>
              <a:t>2/2/2023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7DBF3-3FCB-49E6-AF23-65C992460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633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87E22-A063-4A64-AA63-4C57F03AF091}" type="datetime1">
              <a:rPr lang="en-US" smtClean="0"/>
              <a:t>2/2/2023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7DBF3-3FCB-49E6-AF23-65C992460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447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96D8C-2084-406E-8355-4B70646298D8}" type="datetime1">
              <a:rPr lang="en-US" smtClean="0"/>
              <a:t>2/2/2023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7DBF3-3FCB-49E6-AF23-65C992460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178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E1C9B-9226-4DE6-8A54-EC9D97CE7113}" type="datetime1">
              <a:rPr lang="en-US" smtClean="0"/>
              <a:t>2/2/2023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7DBF3-3FCB-49E6-AF23-65C992460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7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24E9DD-72DA-4B57-B242-DDD62FE3B182}" type="datetime1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87DBF3-3FCB-49E6-AF23-65C992460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479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public.tableau.com/s/gallery/domestic-violence-spain" TargetMode="External"/><Relationship Id="rId3" Type="http://schemas.openxmlformats.org/officeDocument/2006/relationships/image" Target="../media/image11.png"/><Relationship Id="rId7" Type="http://schemas.openxmlformats.org/officeDocument/2006/relationships/hyperlink" Target="https://public.tableau.com/en-us/s/gallery/blame-weather-us-flights-delayed-precipitation" TargetMode="External"/><Relationship Id="rId2" Type="http://schemas.openxmlformats.org/officeDocument/2006/relationships/hyperlink" Target="https://public.tableau.com/s/gallery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ublic.tableau.com/s/gallery/endangered-safari" TargetMode="Externa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ableau.com/learn/training" TargetMode="External"/><Relationship Id="rId2" Type="http://schemas.openxmlformats.org/officeDocument/2006/relationships/hyperlink" Target="https://public.tableau.com/s/gallery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ublic.tableau.com/s/resources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data.europa.eu/euodp/data/dataset" TargetMode="External"/><Relationship Id="rId7" Type="http://schemas.openxmlformats.org/officeDocument/2006/relationships/hyperlink" Target="https://msropendata.com/" TargetMode="External"/><Relationship Id="rId2" Type="http://schemas.openxmlformats.org/officeDocument/2006/relationships/hyperlink" Target="http://www.data.gov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egistry.opendata.aws/" TargetMode="External"/><Relationship Id="rId5" Type="http://schemas.openxmlformats.org/officeDocument/2006/relationships/hyperlink" Target="https://archive.ics.uci.edu/ml/index.php" TargetMode="External"/><Relationship Id="rId4" Type="http://schemas.openxmlformats.org/officeDocument/2006/relationships/hyperlink" Target="https://www.kaggle.com/datasets" TargetMode="Externa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public.enigma.com/" TargetMode="External"/><Relationship Id="rId3" Type="http://schemas.openxmlformats.org/officeDocument/2006/relationships/hyperlink" Target="https://figshare.com/" TargetMode="External"/><Relationship Id="rId7" Type="http://schemas.openxmlformats.org/officeDocument/2006/relationships/hyperlink" Target="https://toolbox.google.com/datasetsearch" TargetMode="External"/><Relationship Id="rId2" Type="http://schemas.openxmlformats.org/officeDocument/2006/relationships/hyperlink" Target="https://github.com/awesomedata/awesome-public-dataset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mlvis.com/" TargetMode="External"/><Relationship Id="rId5" Type="http://schemas.openxmlformats.org/officeDocument/2006/relationships/hyperlink" Target="https://www.visualdata.io/" TargetMode="External"/><Relationship Id="rId4" Type="http://schemas.openxmlformats.org/officeDocument/2006/relationships/hyperlink" Target="http://www.kdnuggets.com/datasets/index.html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ableau.com/academic/student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public.tableau.com/app/resources/sample-data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Tableau Overview and Publicly Available Data Sources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Sagar </a:t>
            </a:r>
            <a:r>
              <a:rPr lang="en-US" dirty="0" err="1"/>
              <a:t>Samtani</a:t>
            </a:r>
            <a:r>
              <a:rPr lang="en-US" dirty="0"/>
              <a:t> and </a:t>
            </a:r>
            <a:r>
              <a:rPr lang="en-US" dirty="0" err="1"/>
              <a:t>Hsinchun</a:t>
            </a:r>
            <a:r>
              <a:rPr lang="en-US" dirty="0"/>
              <a:t> Chen</a:t>
            </a:r>
          </a:p>
          <a:p>
            <a:r>
              <a:rPr lang="en-US" dirty="0"/>
              <a:t>with updates from </a:t>
            </a:r>
            <a:r>
              <a:rPr lang="en-US" dirty="0" err="1"/>
              <a:t>Hongyi</a:t>
            </a:r>
            <a:r>
              <a:rPr lang="en-US" dirty="0"/>
              <a:t> Zhu and Steven Ullman</a:t>
            </a:r>
          </a:p>
          <a:p>
            <a:endParaRPr lang="en-US" dirty="0"/>
          </a:p>
          <a:p>
            <a:r>
              <a:rPr lang="en-US" dirty="0"/>
              <a:t>MIS 464</a:t>
            </a:r>
          </a:p>
          <a:p>
            <a:r>
              <a:rPr lang="en-US" dirty="0"/>
              <a:t>Spring 2023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7DBF3-3FCB-49E6-AF23-65C9924601B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5813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Visualizations into a Dashboard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267200" cy="4351338"/>
          </a:xfrm>
        </p:spPr>
        <p:txBody>
          <a:bodyPr>
            <a:normAutofit/>
          </a:bodyPr>
          <a:lstStyle/>
          <a:p>
            <a:r>
              <a:rPr lang="en-US" sz="2400" dirty="0"/>
              <a:t>To tell a more comprehensive story, we can create a dashboard combining all of the visualizations.</a:t>
            </a:r>
          </a:p>
          <a:p>
            <a:pPr lvl="1"/>
            <a:endParaRPr lang="en-US" sz="2000" dirty="0"/>
          </a:p>
          <a:p>
            <a:r>
              <a:rPr lang="en-US" sz="2400" dirty="0"/>
              <a:t>Simply open a dashboard view and start dragging sheets into the dashboard. </a:t>
            </a:r>
          </a:p>
          <a:p>
            <a:pPr lvl="1"/>
            <a:endParaRPr lang="en-US" sz="2000" dirty="0"/>
          </a:p>
          <a:p>
            <a:r>
              <a:rPr lang="en-US" sz="2400" dirty="0"/>
              <a:t>You can format and add filters into the dashboard as you wish.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7DBF3-3FCB-49E6-AF23-65C9924601B6}" type="slidenum">
              <a:rPr lang="en-US" smtClean="0"/>
              <a:t>10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r="2992"/>
          <a:stretch/>
        </p:blipFill>
        <p:spPr>
          <a:xfrm>
            <a:off x="5216017" y="2058989"/>
            <a:ext cx="6975983" cy="35671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216017" y="2159000"/>
            <a:ext cx="473583" cy="3302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>
            <a:stCxn id="6" idx="3"/>
          </p:cNvCxnSpPr>
          <p:nvPr/>
        </p:nvCxnSpPr>
        <p:spPr>
          <a:xfrm>
            <a:off x="5689600" y="2324100"/>
            <a:ext cx="927100" cy="26511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5689600" y="2324100"/>
            <a:ext cx="3771900" cy="1651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3"/>
          </p:cNvCxnSpPr>
          <p:nvPr/>
        </p:nvCxnSpPr>
        <p:spPr>
          <a:xfrm>
            <a:off x="5689600" y="2324100"/>
            <a:ext cx="2247900" cy="18542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02226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Examples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useful to explore other Tableau visualizations to get ideas. </a:t>
            </a:r>
          </a:p>
          <a:p>
            <a:pPr lvl="1"/>
            <a:r>
              <a:rPr lang="en-US" dirty="0">
                <a:hlinkClick r:id="rId2"/>
              </a:rPr>
              <a:t>https://public.tableau.com/s/gallery</a:t>
            </a:r>
            <a:r>
              <a:rPr lang="en-US" dirty="0"/>
              <a:t> contains many great visualizations.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7DBF3-3FCB-49E6-AF23-65C9924601B6}" type="slidenum">
              <a:rPr lang="en-US" smtClean="0"/>
              <a:t>11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887" y="3059112"/>
            <a:ext cx="3744913" cy="216155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0375" y="3059112"/>
            <a:ext cx="3669411" cy="216155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99438" y="3059112"/>
            <a:ext cx="3772013" cy="215798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131605" y="5194300"/>
            <a:ext cx="1970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hlinkClick r:id="rId6"/>
              </a:rPr>
              <a:t>Endangered Safari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4390509" y="5222240"/>
            <a:ext cx="3554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hlinkClick r:id="rId7"/>
              </a:rPr>
              <a:t>US Flights Delayed by Precipitation</a:t>
            </a:r>
            <a:r>
              <a:rPr lang="en-US" b="1" dirty="0"/>
              <a:t>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706359" y="5201920"/>
            <a:ext cx="2817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hlinkClick r:id="rId8"/>
              </a:rPr>
              <a:t>Domestic Violence in Spain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932926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Tableau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Gallery of Tableau visualizations:</a:t>
            </a:r>
          </a:p>
          <a:p>
            <a:pPr lvl="1"/>
            <a:r>
              <a:rPr lang="en-US" dirty="0">
                <a:hlinkClick r:id="rId2"/>
              </a:rPr>
              <a:t>https://public.tableau.com/s/gallery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Tableau training videos:</a:t>
            </a:r>
          </a:p>
          <a:p>
            <a:pPr lvl="1"/>
            <a:r>
              <a:rPr lang="en-US" dirty="0">
                <a:hlinkClick r:id="rId3"/>
              </a:rPr>
              <a:t>http://www.tableau.com/learn/training</a:t>
            </a:r>
            <a:r>
              <a:rPr lang="en-US" dirty="0"/>
              <a:t> </a:t>
            </a:r>
          </a:p>
          <a:p>
            <a:pPr lvl="1"/>
            <a:endParaRPr lang="en-US" dirty="0"/>
          </a:p>
          <a:p>
            <a:r>
              <a:rPr lang="en-US" dirty="0"/>
              <a:t>Sample Tableau data sources:</a:t>
            </a:r>
          </a:p>
          <a:p>
            <a:pPr lvl="1"/>
            <a:r>
              <a:rPr lang="en-US" dirty="0">
                <a:hlinkClick r:id="rId4"/>
              </a:rPr>
              <a:t>https://public.tableau.com/s/resources</a:t>
            </a:r>
            <a:r>
              <a:rPr lang="en-US" dirty="0"/>
              <a:t>  </a:t>
            </a:r>
          </a:p>
          <a:p>
            <a:pPr lvl="1"/>
            <a:endParaRPr lang="en-US" dirty="0"/>
          </a:p>
          <a:p>
            <a:r>
              <a:rPr lang="en-US" dirty="0"/>
              <a:t>Reference book:</a:t>
            </a:r>
          </a:p>
          <a:p>
            <a:pPr lvl="1"/>
            <a:r>
              <a:rPr lang="en-US" dirty="0"/>
              <a:t>Tableau Your Data!: Fast and Easy Visual Analysis with Tableau Software. Daniel Murray, 2</a:t>
            </a:r>
            <a:r>
              <a:rPr lang="en-US" baseline="30000" dirty="0"/>
              <a:t>nd</a:t>
            </a:r>
            <a:r>
              <a:rPr lang="en-US" dirty="0"/>
              <a:t> edition, 2015.</a:t>
            </a:r>
          </a:p>
          <a:p>
            <a:pPr lvl="1"/>
            <a:r>
              <a:rPr lang="en-US" dirty="0"/>
              <a:t>Available online through UA Library</a:t>
            </a:r>
          </a:p>
          <a:p>
            <a:pPr lvl="1"/>
            <a:r>
              <a:rPr lang="en-US" dirty="0"/>
              <a:t>Companion materials: http://tableauyourdata.com/downloads/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7DBF3-3FCB-49E6-AF23-65C9924601B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7749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Publicly Available Data Sources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7DBF3-3FCB-49E6-AF23-65C9924601B6}" type="slidenum">
              <a:rPr lang="en-US" smtClean="0"/>
              <a:t>13</a:t>
            </a:fld>
            <a:endParaRPr lang="en-US"/>
          </a:p>
        </p:txBody>
      </p:sp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73790761"/>
              </p:ext>
            </p:extLst>
          </p:nvPr>
        </p:nvGraphicFramePr>
        <p:xfrm>
          <a:off x="106166" y="1511949"/>
          <a:ext cx="11979667" cy="502314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231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3974">
                  <a:extLst>
                    <a:ext uri="{9D8B030D-6E8A-4147-A177-3AD203B41FA5}">
                      <a16:colId xmlns:a16="http://schemas.microsoft.com/office/drawing/2014/main" val="280562606"/>
                    </a:ext>
                  </a:extLst>
                </a:gridCol>
                <a:gridCol w="34299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365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1141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Name</a:t>
                      </a:r>
                      <a:r>
                        <a:rPr lang="en-US" b="1" baseline="0" dirty="0"/>
                        <a:t> of Data Source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# Entries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Description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Data Formats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URL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356">
                <a:tc>
                  <a:txBody>
                    <a:bodyPr/>
                    <a:lstStyle/>
                    <a:p>
                      <a:r>
                        <a:rPr lang="en-US" b="0" dirty="0"/>
                        <a:t>US Data.gov</a:t>
                      </a:r>
                    </a:p>
                    <a:p>
                      <a:endParaRPr lang="en-US" b="0" dirty="0"/>
                    </a:p>
                    <a:p>
                      <a:r>
                        <a:rPr lang="en-US" b="0" dirty="0"/>
                        <a:t>EU </a:t>
                      </a:r>
                      <a:r>
                        <a:rPr lang="en-US" b="0" dirty="0" err="1"/>
                        <a:t>OpenData</a:t>
                      </a:r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&gt; 300,000</a:t>
                      </a:r>
                    </a:p>
                    <a:p>
                      <a:endParaRPr lang="en-US" b="0" dirty="0"/>
                    </a:p>
                    <a:p>
                      <a:r>
                        <a:rPr lang="en-US" b="0" dirty="0"/>
                        <a:t>&gt; 15,000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Agriculture,</a:t>
                      </a:r>
                      <a:r>
                        <a:rPr lang="en-US" baseline="0" dirty="0"/>
                        <a:t> </a:t>
                      </a:r>
                      <a:r>
                        <a:rPr lang="en-US" b="1" dirty="0"/>
                        <a:t>Business</a:t>
                      </a:r>
                      <a:r>
                        <a:rPr lang="en-US" dirty="0"/>
                        <a:t>, climate, </a:t>
                      </a:r>
                      <a:r>
                        <a:rPr lang="en-US" b="1" dirty="0"/>
                        <a:t>consumer</a:t>
                      </a:r>
                      <a:r>
                        <a:rPr lang="en-US" dirty="0"/>
                        <a:t>, ecosystem, education, energy,</a:t>
                      </a:r>
                      <a:r>
                        <a:rPr lang="en-US" baseline="0" dirty="0"/>
                        <a:t> </a:t>
                      </a:r>
                      <a:r>
                        <a:rPr lang="en-US" b="1" baseline="0" dirty="0"/>
                        <a:t>finance</a:t>
                      </a:r>
                      <a:r>
                        <a:rPr lang="en-US" baseline="0" dirty="0"/>
                        <a:t>, health, local government </a:t>
                      </a:r>
                      <a:r>
                        <a:rPr lang="en-US" b="1" baseline="0" dirty="0"/>
                        <a:t>manufacturing</a:t>
                      </a:r>
                      <a:r>
                        <a:rPr lang="en-US" baseline="0" dirty="0"/>
                        <a:t>, public safety, science and research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HTML, XML,</a:t>
                      </a:r>
                      <a:r>
                        <a:rPr lang="en-US" baseline="0" dirty="0"/>
                        <a:t> XLSX, CSV, PDF, shapefile, txt, zip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linkClick r:id="rId2"/>
                        </a:rPr>
                        <a:t>http://www.data.gov/</a:t>
                      </a:r>
                      <a:r>
                        <a:rPr lang="en-US" dirty="0"/>
                        <a:t> 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>
                          <a:hlinkClick r:id="rId3"/>
                        </a:rPr>
                        <a:t>http://data.europa.eu/euodp/data/dataset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1141">
                <a:tc>
                  <a:txBody>
                    <a:bodyPr/>
                    <a:lstStyle/>
                    <a:p>
                      <a:r>
                        <a:rPr lang="en-US" b="0" dirty="0" err="1"/>
                        <a:t>Kaggle</a:t>
                      </a:r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14,072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Product, insurance,</a:t>
                      </a:r>
                      <a:r>
                        <a:rPr lang="en-US" b="1" baseline="0" dirty="0"/>
                        <a:t> </a:t>
                      </a:r>
                      <a:r>
                        <a:rPr lang="en-US" baseline="0" dirty="0"/>
                        <a:t>forum comments, twitter data, images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CSV, XLSX, SQL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linkClick r:id="rId4"/>
                        </a:rPr>
                        <a:t>https://www.kaggle.com/datasets</a:t>
                      </a:r>
                      <a:r>
                        <a:rPr lang="en-US" dirty="0"/>
                        <a:t>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1141">
                <a:tc>
                  <a:txBody>
                    <a:bodyPr/>
                    <a:lstStyle/>
                    <a:p>
                      <a:r>
                        <a:rPr lang="en-US" b="0" dirty="0"/>
                        <a:t>UC</a:t>
                      </a:r>
                      <a:r>
                        <a:rPr lang="en-US" b="0" baseline="0" dirty="0"/>
                        <a:t> Irvine Machine Learning Repository</a:t>
                      </a:r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468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Research datasets </a:t>
                      </a:r>
                      <a:r>
                        <a:rPr lang="en-US" b="0" dirty="0"/>
                        <a:t>used</a:t>
                      </a:r>
                      <a:r>
                        <a:rPr lang="en-US" b="0" baseline="0" dirty="0"/>
                        <a:t> in</a:t>
                      </a:r>
                      <a:r>
                        <a:rPr lang="en-US" dirty="0"/>
                        <a:t> past </a:t>
                      </a:r>
                      <a:r>
                        <a:rPr lang="en-US" b="1" dirty="0"/>
                        <a:t>machine learning</a:t>
                      </a:r>
                      <a:r>
                        <a:rPr lang="en-US" dirty="0"/>
                        <a:t> publications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HTML, XML, XLSX, CSV, PDF, txt, zip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linkClick r:id="rId5"/>
                        </a:rPr>
                        <a:t>https://archive.ics.uci.edu/ml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1036947"/>
                  </a:ext>
                </a:extLst>
              </a:tr>
              <a:tr h="451141">
                <a:tc>
                  <a:txBody>
                    <a:bodyPr/>
                    <a:lstStyle/>
                    <a:p>
                      <a:r>
                        <a:rPr lang="en-US" b="0" dirty="0"/>
                        <a:t>Amazon </a:t>
                      </a:r>
                      <a:r>
                        <a:rPr lang="en-US" b="0" dirty="0" err="1"/>
                        <a:t>Opendata</a:t>
                      </a:r>
                      <a:r>
                        <a:rPr lang="en-US" b="0" dirty="0"/>
                        <a:t> on AWS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Public transportation, satellite images, </a:t>
                      </a:r>
                      <a:r>
                        <a:rPr lang="en-US" b="1" dirty="0"/>
                        <a:t>web pages</a:t>
                      </a:r>
                      <a:r>
                        <a:rPr lang="en-US" dirty="0"/>
                        <a:t>, genome, ecosystem, etc.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 API (CSV, JSON)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linkClick r:id="rId6"/>
                        </a:rPr>
                        <a:t>https://registry.opendata.aws/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95941085"/>
                  </a:ext>
                </a:extLst>
              </a:tr>
              <a:tr h="451141">
                <a:tc>
                  <a:txBody>
                    <a:bodyPr/>
                    <a:lstStyle/>
                    <a:p>
                      <a:r>
                        <a:rPr lang="en-US" b="0" dirty="0"/>
                        <a:t>Microsoft Research</a:t>
                      </a:r>
                      <a:r>
                        <a:rPr lang="en-US" b="0" baseline="0" dirty="0"/>
                        <a:t> Open Data</a:t>
                      </a:r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53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Biology, engineering,</a:t>
                      </a:r>
                      <a:r>
                        <a:rPr lang="en-US" baseline="0" dirty="0"/>
                        <a:t> healthcare, physics, math, science and research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CSV,</a:t>
                      </a:r>
                      <a:r>
                        <a:rPr lang="en-US" baseline="0" dirty="0"/>
                        <a:t> TXT, TSV, PDF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linkClick r:id="rId7"/>
                        </a:rPr>
                        <a:t>https://msropendata.com/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61451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13943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Publicly Available Data Sources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7DBF3-3FCB-49E6-AF23-65C9924601B6}" type="slidenum">
              <a:rPr lang="en-US" smtClean="0"/>
              <a:t>14</a:t>
            </a:fld>
            <a:endParaRPr lang="en-US"/>
          </a:p>
        </p:txBody>
      </p:sp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1170944"/>
              </p:ext>
            </p:extLst>
          </p:nvPr>
        </p:nvGraphicFramePr>
        <p:xfrm>
          <a:off x="106166" y="1418079"/>
          <a:ext cx="11979667" cy="42855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900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2796">
                  <a:extLst>
                    <a:ext uri="{9D8B030D-6E8A-4147-A177-3AD203B41FA5}">
                      <a16:colId xmlns:a16="http://schemas.microsoft.com/office/drawing/2014/main" val="1114809952"/>
                    </a:ext>
                  </a:extLst>
                </a:gridCol>
                <a:gridCol w="472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067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956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1141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Name</a:t>
                      </a:r>
                      <a:r>
                        <a:rPr lang="en-US" b="1" baseline="0" dirty="0"/>
                        <a:t> of Data Source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#</a:t>
                      </a:r>
                      <a:r>
                        <a:rPr lang="en-US" b="1" baseline="0" dirty="0"/>
                        <a:t> E</a:t>
                      </a:r>
                      <a:r>
                        <a:rPr lang="en-US" b="1" dirty="0"/>
                        <a:t>ntries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Description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Data Formats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URL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1141">
                <a:tc>
                  <a:txBody>
                    <a:bodyPr/>
                    <a:lstStyle/>
                    <a:p>
                      <a:r>
                        <a:rPr lang="en-US" dirty="0"/>
                        <a:t>Awesome Public Datasets (</a:t>
                      </a:r>
                      <a:r>
                        <a:rPr lang="en-US" dirty="0" err="1"/>
                        <a:t>Github</a:t>
                      </a:r>
                      <a:r>
                        <a:rPr lang="en-US" dirty="0"/>
                        <a:t> Repo)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&gt; 600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Agriculture, Biology, Climate, Data Challenges, </a:t>
                      </a:r>
                      <a:r>
                        <a:rPr lang="en-US" b="1" dirty="0"/>
                        <a:t>Economics</a:t>
                      </a:r>
                      <a:r>
                        <a:rPr lang="en-US" b="0" dirty="0"/>
                        <a:t>, </a:t>
                      </a:r>
                      <a:r>
                        <a:rPr lang="en-US" b="1" dirty="0"/>
                        <a:t>Education</a:t>
                      </a:r>
                      <a:r>
                        <a:rPr lang="en-US" b="0" dirty="0"/>
                        <a:t>, </a:t>
                      </a:r>
                      <a:r>
                        <a:rPr lang="en-US" b="1" dirty="0"/>
                        <a:t>Finance</a:t>
                      </a:r>
                      <a:r>
                        <a:rPr lang="en-US" b="0" dirty="0"/>
                        <a:t>, </a:t>
                      </a:r>
                      <a:r>
                        <a:rPr lang="en-US" b="1" dirty="0"/>
                        <a:t>Government</a:t>
                      </a:r>
                      <a:r>
                        <a:rPr lang="en-US" b="0" dirty="0"/>
                        <a:t>, </a:t>
                      </a:r>
                      <a:r>
                        <a:rPr lang="en-US" b="1" dirty="0"/>
                        <a:t>Healthcare</a:t>
                      </a:r>
                      <a:r>
                        <a:rPr lang="en-US" b="0" dirty="0"/>
                        <a:t>, Machine Learning, NLP, Search Engines, Sports, Transportation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XLSX, JSON, XML,</a:t>
                      </a:r>
                      <a:r>
                        <a:rPr lang="en-US" baseline="0" dirty="0"/>
                        <a:t> Zip, CSV, PDF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hlinkClick r:id="rId2"/>
                        </a:rPr>
                        <a:t>https://github.com/awesomedata/awesome-public-datasets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4485481"/>
                  </a:ext>
                </a:extLst>
              </a:tr>
              <a:tr h="451141">
                <a:tc>
                  <a:txBody>
                    <a:bodyPr/>
                    <a:lstStyle/>
                    <a:p>
                      <a:r>
                        <a:rPr lang="en-US" dirty="0" err="1"/>
                        <a:t>Figshare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&gt; 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 from: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Various sciences (Astronomy, biological, environmental, information, etc.), engineering, </a:t>
                      </a:r>
                      <a:r>
                        <a:rPr lang="en-US" b="1" dirty="0"/>
                        <a:t>commerce, management, tourism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XLSX, Zip, XML, CSV, PDF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hlinkClick r:id="rId3"/>
                        </a:rPr>
                        <a:t>https://figshare.com/</a:t>
                      </a:r>
                      <a:r>
                        <a:rPr lang="en-US" baseline="0" dirty="0"/>
                        <a:t> 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0372040"/>
                  </a:ext>
                </a:extLst>
              </a:tr>
              <a:tr h="451141">
                <a:tc>
                  <a:txBody>
                    <a:bodyPr/>
                    <a:lstStyle/>
                    <a:p>
                      <a:r>
                        <a:rPr lang="en-US" dirty="0"/>
                        <a:t>KD Nuggets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&gt; 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 sets designed specifically for data mining tasks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JSON, CSV, SQL, XLSX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linkClick r:id="rId4"/>
                        </a:rPr>
                        <a:t>http://www.kdnuggets.com/datasets/index.html</a:t>
                      </a:r>
                      <a:r>
                        <a:rPr lang="en-US" dirty="0"/>
                        <a:t>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1141">
                <a:tc>
                  <a:txBody>
                    <a:bodyPr/>
                    <a:lstStyle/>
                    <a:p>
                      <a:r>
                        <a:rPr lang="en-US" dirty="0" err="1"/>
                        <a:t>VisualData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Computer Vision datasets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JPG, PNG,</a:t>
                      </a:r>
                      <a:r>
                        <a:rPr lang="en-US" baseline="0" dirty="0"/>
                        <a:t> …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linkClick r:id="rId5"/>
                        </a:rPr>
                        <a:t>https://www.visualdata.io/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8239734"/>
                  </a:ext>
                </a:extLst>
              </a:tr>
              <a:tr h="451141">
                <a:tc>
                  <a:txBody>
                    <a:bodyPr/>
                    <a:lstStyle/>
                    <a:p>
                      <a:r>
                        <a:rPr lang="en-US" dirty="0"/>
                        <a:t>ML Vis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Repository</a:t>
                      </a:r>
                      <a:r>
                        <a:rPr lang="en-US" baseline="0" dirty="0"/>
                        <a:t> of scientific datasets for visualization 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CSV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linkClick r:id="rId6"/>
                        </a:rPr>
                        <a:t>http://www.mlvis.com/</a:t>
                      </a:r>
                      <a:r>
                        <a:rPr lang="en-US" dirty="0"/>
                        <a:t>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8507261"/>
              </p:ext>
            </p:extLst>
          </p:nvPr>
        </p:nvGraphicFramePr>
        <p:xfrm>
          <a:off x="106166" y="5819193"/>
          <a:ext cx="11979668" cy="90228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40460">
                  <a:extLst>
                    <a:ext uri="{9D8B030D-6E8A-4147-A177-3AD203B41FA5}">
                      <a16:colId xmlns:a16="http://schemas.microsoft.com/office/drawing/2014/main" val="2108077581"/>
                    </a:ext>
                  </a:extLst>
                </a:gridCol>
                <a:gridCol w="4413299">
                  <a:extLst>
                    <a:ext uri="{9D8B030D-6E8A-4147-A177-3AD203B41FA5}">
                      <a16:colId xmlns:a16="http://schemas.microsoft.com/office/drawing/2014/main" val="3066246129"/>
                    </a:ext>
                  </a:extLst>
                </a:gridCol>
                <a:gridCol w="4925909">
                  <a:extLst>
                    <a:ext uri="{9D8B030D-6E8A-4147-A177-3AD203B41FA5}">
                      <a16:colId xmlns:a16="http://schemas.microsoft.com/office/drawing/2014/main" val="1868274129"/>
                    </a:ext>
                  </a:extLst>
                </a:gridCol>
              </a:tblGrid>
              <a:tr h="451141">
                <a:tc>
                  <a:txBody>
                    <a:bodyPr/>
                    <a:lstStyle/>
                    <a:p>
                      <a:r>
                        <a:rPr lang="en-US" b="0" dirty="0"/>
                        <a:t>Google Dataset Search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Search engine</a:t>
                      </a:r>
                      <a:r>
                        <a:rPr lang="en-US" b="1" baseline="0" dirty="0"/>
                        <a:t> </a:t>
                      </a:r>
                      <a:r>
                        <a:rPr lang="en-US" baseline="0" dirty="0"/>
                        <a:t>for publicly available datasets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linkClick r:id="rId7"/>
                        </a:rPr>
                        <a:t>https://toolbox.google.com/datasetsearch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3928237"/>
                  </a:ext>
                </a:extLst>
              </a:tr>
              <a:tr h="451141">
                <a:tc>
                  <a:txBody>
                    <a:bodyPr/>
                    <a:lstStyle/>
                    <a:p>
                      <a:r>
                        <a:rPr lang="en-US" dirty="0"/>
                        <a:t>Enigma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Search engine</a:t>
                      </a:r>
                      <a:r>
                        <a:rPr lang="en-US" b="1" baseline="0" dirty="0"/>
                        <a:t> </a:t>
                      </a:r>
                      <a:r>
                        <a:rPr lang="en-US" baseline="0" dirty="0"/>
                        <a:t>for publicly available datasets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linkClick r:id="rId8"/>
                        </a:rPr>
                        <a:t>https://public.enigma.com/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0121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46383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 Data.gov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7DBF3-3FCB-49E6-AF23-65C9924601B6}" type="slidenum">
              <a:rPr lang="en-US" smtClean="0"/>
              <a:t>15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044" y="1426788"/>
            <a:ext cx="5028121" cy="434483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Rectangle 6"/>
          <p:cNvSpPr/>
          <p:nvPr/>
        </p:nvSpPr>
        <p:spPr>
          <a:xfrm>
            <a:off x="1854679" y="4132053"/>
            <a:ext cx="543464" cy="8281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2667" y="276046"/>
            <a:ext cx="4701622" cy="385600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9" name="Straight Arrow Connector 8"/>
          <p:cNvCxnSpPr>
            <a:stCxn id="7" idx="3"/>
          </p:cNvCxnSpPr>
          <p:nvPr/>
        </p:nvCxnSpPr>
        <p:spPr>
          <a:xfrm flipV="1">
            <a:off x="2398143" y="534838"/>
            <a:ext cx="2605178" cy="401128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5360377" y="622717"/>
            <a:ext cx="336716" cy="31636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6095999" y="2204049"/>
            <a:ext cx="3349925" cy="62541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3501" y="3102250"/>
            <a:ext cx="4391476" cy="37557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19" name="Straight Arrow Connector 18"/>
          <p:cNvCxnSpPr/>
          <p:nvPr/>
        </p:nvCxnSpPr>
        <p:spPr>
          <a:xfrm flipH="1">
            <a:off x="7426264" y="2829464"/>
            <a:ext cx="21581" cy="64535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40058" y="3114938"/>
            <a:ext cx="1608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Dataset Search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40058" y="5586961"/>
            <a:ext cx="2078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Browse by Category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010001" y="3446530"/>
            <a:ext cx="1375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Introduction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226130" y="5126485"/>
            <a:ext cx="166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Data Download</a:t>
            </a:r>
          </a:p>
        </p:txBody>
      </p:sp>
      <p:sp>
        <p:nvSpPr>
          <p:cNvPr id="31" name="Rectangle 30"/>
          <p:cNvSpPr/>
          <p:nvPr/>
        </p:nvSpPr>
        <p:spPr>
          <a:xfrm>
            <a:off x="6289541" y="5495817"/>
            <a:ext cx="3156383" cy="62541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29633" y="3299605"/>
            <a:ext cx="2539121" cy="282162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3" name="TextBox 32"/>
          <p:cNvSpPr txBox="1"/>
          <p:nvPr/>
        </p:nvSpPr>
        <p:spPr>
          <a:xfrm>
            <a:off x="10472468" y="3064488"/>
            <a:ext cx="16310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Metadata and Additional Info</a:t>
            </a:r>
          </a:p>
        </p:txBody>
      </p:sp>
    </p:spTree>
    <p:extLst>
      <p:ext uri="{BB962C8B-B14F-4D97-AF65-F5344CB8AC3E}">
        <p14:creationId xmlns:p14="http://schemas.microsoft.com/office/powerpoint/2010/main" val="18636730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Kaggle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7DBF3-3FCB-49E6-AF23-65C9924601B6}" type="slidenum">
              <a:rPr lang="en-US" smtClean="0"/>
              <a:t>16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396" y="1337093"/>
            <a:ext cx="6183162" cy="534442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4237" y="420877"/>
            <a:ext cx="5923728" cy="596701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Rectangle 6"/>
          <p:cNvSpPr/>
          <p:nvPr/>
        </p:nvSpPr>
        <p:spPr>
          <a:xfrm>
            <a:off x="232912" y="3485072"/>
            <a:ext cx="5667555" cy="62972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323452" y="2041751"/>
            <a:ext cx="1608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Dataset Search</a:t>
            </a:r>
          </a:p>
        </p:txBody>
      </p:sp>
      <p:cxnSp>
        <p:nvCxnSpPr>
          <p:cNvPr id="13" name="Straight Arrow Connector 12"/>
          <p:cNvCxnSpPr>
            <a:endCxn id="22" idx="0"/>
          </p:cNvCxnSpPr>
          <p:nvPr/>
        </p:nvCxnSpPr>
        <p:spPr>
          <a:xfrm>
            <a:off x="5127711" y="2403214"/>
            <a:ext cx="251609" cy="22399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56897" y="2226417"/>
            <a:ext cx="2011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Browse with Filters</a:t>
            </a:r>
          </a:p>
        </p:txBody>
      </p:sp>
      <p:cxnSp>
        <p:nvCxnSpPr>
          <p:cNvPr id="15" name="Straight Arrow Connector 14"/>
          <p:cNvCxnSpPr>
            <a:stCxn id="7" idx="0"/>
          </p:cNvCxnSpPr>
          <p:nvPr/>
        </p:nvCxnSpPr>
        <p:spPr>
          <a:xfrm flipV="1">
            <a:off x="3066690" y="508958"/>
            <a:ext cx="3144329" cy="297611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772485" y="1702582"/>
            <a:ext cx="3198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Metadata and Description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847609" y="4009306"/>
            <a:ext cx="3198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Data Demo and Explore Panel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975533" y="1201793"/>
            <a:ext cx="632961" cy="24620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7569675" y="1381900"/>
            <a:ext cx="40067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Other users’ projects using this dataset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896707" y="2627209"/>
            <a:ext cx="965226" cy="21474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/>
          <p:cNvCxnSpPr>
            <a:endCxn id="20" idx="3"/>
          </p:cNvCxnSpPr>
          <p:nvPr/>
        </p:nvCxnSpPr>
        <p:spPr>
          <a:xfrm flipH="1" flipV="1">
            <a:off x="7608494" y="1324896"/>
            <a:ext cx="406156" cy="12140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55894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UCI Repository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7DBF3-3FCB-49E6-AF23-65C9924601B6}" type="slidenum">
              <a:rPr lang="en-US" smtClean="0"/>
              <a:t>17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38" y="1363944"/>
            <a:ext cx="5273255" cy="535753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1699" y="452048"/>
            <a:ext cx="6475949" cy="626942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Rectangle 6"/>
          <p:cNvSpPr/>
          <p:nvPr/>
        </p:nvSpPr>
        <p:spPr>
          <a:xfrm>
            <a:off x="3424687" y="1577002"/>
            <a:ext cx="1926206" cy="6744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424687" y="2156522"/>
            <a:ext cx="1996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Search and Browse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631721" y="3646016"/>
            <a:ext cx="931653" cy="31350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4563374" y="569343"/>
            <a:ext cx="988178" cy="323342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76067" y="2680401"/>
            <a:ext cx="2951667" cy="136230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15" name="Straight Arrow Connector 14"/>
          <p:cNvCxnSpPr>
            <a:endCxn id="14" idx="1"/>
          </p:cNvCxnSpPr>
          <p:nvPr/>
        </p:nvCxnSpPr>
        <p:spPr>
          <a:xfrm>
            <a:off x="6690239" y="780785"/>
            <a:ext cx="2385828" cy="258077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420746" y="2369277"/>
            <a:ext cx="3198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Metadata and Description</a:t>
            </a:r>
          </a:p>
        </p:txBody>
      </p:sp>
    </p:spTree>
    <p:extLst>
      <p:ext uri="{BB962C8B-B14F-4D97-AF65-F5344CB8AC3E}">
        <p14:creationId xmlns:p14="http://schemas.microsoft.com/office/powerpoint/2010/main" val="39492652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Amazon </a:t>
            </a:r>
            <a:r>
              <a:rPr lang="en-US" dirty="0" err="1"/>
              <a:t>OpenData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7DBF3-3FCB-49E6-AF23-65C9924601B6}" type="slidenum">
              <a:rPr lang="en-US" smtClean="0"/>
              <a:t>18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85" y="1422910"/>
            <a:ext cx="6504010" cy="543509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40722" y="3037300"/>
            <a:ext cx="1608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Dataset Search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44980" y="4724902"/>
            <a:ext cx="1066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Browsing</a:t>
            </a:r>
          </a:p>
        </p:txBody>
      </p:sp>
      <p:sp>
        <p:nvSpPr>
          <p:cNvPr id="8" name="Rectangle 7"/>
          <p:cNvSpPr/>
          <p:nvPr/>
        </p:nvSpPr>
        <p:spPr>
          <a:xfrm>
            <a:off x="3245866" y="6486056"/>
            <a:ext cx="2378555" cy="31350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2436" y="446600"/>
            <a:ext cx="6307485" cy="5920064"/>
          </a:xfrm>
          <a:prstGeom prst="rect">
            <a:avLst/>
          </a:prstGeom>
        </p:spPr>
      </p:pic>
      <p:cxnSp>
        <p:nvCxnSpPr>
          <p:cNvPr id="10" name="Straight Arrow Connector 9"/>
          <p:cNvCxnSpPr>
            <a:stCxn id="8" idx="0"/>
          </p:cNvCxnSpPr>
          <p:nvPr/>
        </p:nvCxnSpPr>
        <p:spPr>
          <a:xfrm flipV="1">
            <a:off x="4435144" y="664234"/>
            <a:ext cx="1534335" cy="582182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820459" y="4008558"/>
            <a:ext cx="20236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User Project Examples with This Dataset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344238" y="1392724"/>
            <a:ext cx="1745683" cy="137075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021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Tableau 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Tableau is a powerful data visualization software. </a:t>
            </a:r>
          </a:p>
          <a:p>
            <a:pPr lvl="1"/>
            <a:endParaRPr lang="en-US" dirty="0"/>
          </a:p>
          <a:p>
            <a:r>
              <a:rPr lang="en-US" dirty="0"/>
              <a:t>Capable of creating various interactive visualizations from a multitude of data sources. </a:t>
            </a:r>
          </a:p>
          <a:p>
            <a:pPr lvl="1"/>
            <a:endParaRPr lang="en-US" dirty="0"/>
          </a:p>
          <a:p>
            <a:r>
              <a:rPr lang="en-US" dirty="0"/>
              <a:t>Tableau is a commercial software but is available to students for free.</a:t>
            </a:r>
          </a:p>
          <a:p>
            <a:pPr lvl="1"/>
            <a:r>
              <a:rPr lang="en-US" dirty="0"/>
              <a:t>Download from (</a:t>
            </a:r>
            <a:r>
              <a:rPr lang="en-US" dirty="0">
                <a:hlinkClick r:id="rId3"/>
              </a:rPr>
              <a:t>http://www.tableau.com/academic/students</a:t>
            </a:r>
            <a:r>
              <a:rPr lang="en-US" dirty="0"/>
              <a:t>) </a:t>
            </a:r>
          </a:p>
          <a:p>
            <a:pPr lvl="1"/>
            <a:endParaRPr lang="en-US" dirty="0"/>
          </a:p>
          <a:p>
            <a:r>
              <a:rPr lang="en-US" dirty="0"/>
              <a:t>Tableau is primarily a drag-and-drop software.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7DBF3-3FCB-49E6-AF23-65C9924601B6}" type="slidenum">
              <a:rPr lang="en-US" smtClean="0"/>
              <a:t>2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F15EF00-FAC4-E395-AEC2-8CB7EE470B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4815" y="4986337"/>
            <a:ext cx="3942258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740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Sources and Types of Visualizations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Tableau can connect to variety of data sources, including:</a:t>
            </a:r>
          </a:p>
          <a:p>
            <a:pPr lvl="1"/>
            <a:r>
              <a:rPr lang="en-US" dirty="0"/>
              <a:t>Local files – Excel, text, Access</a:t>
            </a:r>
          </a:p>
          <a:p>
            <a:pPr lvl="1"/>
            <a:r>
              <a:rPr lang="en-US" dirty="0"/>
              <a:t>Traditional databases – SQL Server, MySQL, Oracle, PostgreSQL, DB2</a:t>
            </a:r>
          </a:p>
          <a:p>
            <a:pPr lvl="1"/>
            <a:r>
              <a:rPr lang="en-US" dirty="0"/>
              <a:t>Cloud technologies – Amazon Aurora, EMR, Redshift, </a:t>
            </a:r>
            <a:r>
              <a:rPr lang="en-US" dirty="0" err="1"/>
              <a:t>BigQuery</a:t>
            </a:r>
            <a:endParaRPr lang="en-US" dirty="0"/>
          </a:p>
          <a:p>
            <a:pPr lvl="1"/>
            <a:r>
              <a:rPr lang="en-US" dirty="0"/>
              <a:t>Big Data Technologies – Hadoop, Hive, Spark SQL</a:t>
            </a:r>
          </a:p>
          <a:p>
            <a:pPr lvl="2"/>
            <a:endParaRPr lang="en-US" dirty="0"/>
          </a:p>
          <a:p>
            <a:r>
              <a:rPr lang="en-US" dirty="0"/>
              <a:t>Tableau can create a variety of visualizations including:</a:t>
            </a:r>
          </a:p>
          <a:p>
            <a:pPr lvl="1"/>
            <a:r>
              <a:rPr lang="en-US" dirty="0"/>
              <a:t>Basic bar and line charts (e.g., temporal, box plots, etc.)</a:t>
            </a:r>
          </a:p>
          <a:p>
            <a:pPr lvl="1"/>
            <a:r>
              <a:rPr lang="en-US" dirty="0"/>
              <a:t>Geospatial analysis</a:t>
            </a:r>
          </a:p>
          <a:p>
            <a:pPr lvl="1"/>
            <a:r>
              <a:rPr lang="en-US" dirty="0"/>
              <a:t>Word clouds</a:t>
            </a:r>
          </a:p>
          <a:p>
            <a:pPr lvl="1"/>
            <a:r>
              <a:rPr lang="en-US" dirty="0" err="1"/>
              <a:t>Treemaps</a:t>
            </a:r>
            <a:endParaRPr lang="en-US" dirty="0"/>
          </a:p>
          <a:p>
            <a:pPr lvl="1"/>
            <a:r>
              <a:rPr lang="en-US" dirty="0"/>
              <a:t>Network analysis, although there are better tools for this (e.g., </a:t>
            </a:r>
            <a:r>
              <a:rPr lang="en-US" dirty="0" err="1"/>
              <a:t>Gephi</a:t>
            </a:r>
            <a:r>
              <a:rPr lang="en-US" dirty="0"/>
              <a:t>)!</a:t>
            </a:r>
          </a:p>
          <a:p>
            <a:pPr lvl="2"/>
            <a:endParaRPr lang="en-US" dirty="0"/>
          </a:p>
          <a:p>
            <a:r>
              <a:rPr lang="en-US" dirty="0"/>
              <a:t>These visualizations can be combined into interactive dashboards. </a:t>
            </a:r>
          </a:p>
          <a:p>
            <a:pPr lvl="1"/>
            <a:r>
              <a:rPr lang="en-US" dirty="0"/>
              <a:t>Can later be published online or shared easily. 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7DBF3-3FCB-49E6-AF23-65C9924601B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478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2267" y="1517183"/>
            <a:ext cx="6989159" cy="483916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Tableau 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690688"/>
            <a:ext cx="3350240" cy="4486275"/>
          </a:xfrm>
          <a:ln>
            <a:solidFill>
              <a:schemeClr val="tx1"/>
            </a:solidFill>
          </a:ln>
        </p:spPr>
        <p:txBody>
          <a:bodyPr>
            <a:normAutofit fontScale="92500" lnSpcReduction="20000"/>
          </a:bodyPr>
          <a:lstStyle/>
          <a:p>
            <a:r>
              <a:rPr lang="en-US" dirty="0"/>
              <a:t>Dimensions</a:t>
            </a:r>
          </a:p>
          <a:p>
            <a:pPr lvl="1"/>
            <a:r>
              <a:rPr lang="en-US" dirty="0"/>
              <a:t>Data fields that cannot be aggregated</a:t>
            </a:r>
          </a:p>
          <a:p>
            <a:pPr lvl="1"/>
            <a:r>
              <a:rPr lang="en-US" dirty="0"/>
              <a:t>Qualitative values (such as names, dates, or geographical data)</a:t>
            </a:r>
          </a:p>
          <a:p>
            <a:pPr lvl="1"/>
            <a:endParaRPr lang="en-US" dirty="0"/>
          </a:p>
          <a:p>
            <a:r>
              <a:rPr lang="en-US" dirty="0"/>
              <a:t>Measures</a:t>
            </a:r>
          </a:p>
          <a:p>
            <a:pPr lvl="1"/>
            <a:r>
              <a:rPr lang="en-US" dirty="0"/>
              <a:t>Data fields that can be measured, aggregated, or used for math operations</a:t>
            </a:r>
          </a:p>
          <a:p>
            <a:pPr lvl="1"/>
            <a:r>
              <a:rPr lang="en-US" dirty="0"/>
              <a:t>Numeric, quantitative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7DBF3-3FCB-49E6-AF23-65C9924601B6}" type="slidenum">
              <a:rPr lang="en-US" smtClean="0"/>
              <a:t>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809080" y="4785161"/>
            <a:ext cx="13442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Worksheet</a:t>
            </a:r>
          </a:p>
        </p:txBody>
      </p:sp>
      <p:sp>
        <p:nvSpPr>
          <p:cNvPr id="7" name="Rectangle 6"/>
          <p:cNvSpPr/>
          <p:nvPr/>
        </p:nvSpPr>
        <p:spPr>
          <a:xfrm>
            <a:off x="5460524" y="5988644"/>
            <a:ext cx="2096215" cy="2415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640948" y="5909359"/>
            <a:ext cx="6576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Tabs</a:t>
            </a:r>
          </a:p>
        </p:txBody>
      </p:sp>
      <p:sp>
        <p:nvSpPr>
          <p:cNvPr id="9" name="Rectangle 8"/>
          <p:cNvSpPr/>
          <p:nvPr/>
        </p:nvSpPr>
        <p:spPr>
          <a:xfrm>
            <a:off x="10263575" y="1859496"/>
            <a:ext cx="1357738" cy="374380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0419025" y="5203731"/>
            <a:ext cx="12474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Plot types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649643" y="2536166"/>
            <a:ext cx="1302588" cy="342007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236294" y="4108263"/>
            <a:ext cx="6831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Data</a:t>
            </a:r>
          </a:p>
        </p:txBody>
      </p:sp>
      <p:cxnSp>
        <p:nvCxnSpPr>
          <p:cNvPr id="17" name="Straight Arrow Connector 16"/>
          <p:cNvCxnSpPr>
            <a:stCxn id="3" idx="3"/>
            <a:endCxn id="11" idx="1"/>
          </p:cNvCxnSpPr>
          <p:nvPr/>
        </p:nvCxnSpPr>
        <p:spPr>
          <a:xfrm>
            <a:off x="4188441" y="3933826"/>
            <a:ext cx="461202" cy="31237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reeform 18"/>
          <p:cNvSpPr/>
          <p:nvPr/>
        </p:nvSpPr>
        <p:spPr>
          <a:xfrm>
            <a:off x="6007204" y="2107886"/>
            <a:ext cx="4214024" cy="3657760"/>
          </a:xfrm>
          <a:custGeom>
            <a:avLst/>
            <a:gdLst>
              <a:gd name="connsiteX0" fmla="*/ 1 w 4130973"/>
              <a:gd name="connsiteY0" fmla="*/ 0 h 3657760"/>
              <a:gd name="connsiteX1" fmla="*/ 1155941 w 4130973"/>
              <a:gd name="connsiteY1" fmla="*/ 0 h 3657760"/>
              <a:gd name="connsiteX2" fmla="*/ 1155941 w 4130973"/>
              <a:gd name="connsiteY2" fmla="*/ 3932 h 3657760"/>
              <a:gd name="connsiteX3" fmla="*/ 4130973 w 4130973"/>
              <a:gd name="connsiteY3" fmla="*/ 3932 h 3657760"/>
              <a:gd name="connsiteX4" fmla="*/ 4130973 w 4130973"/>
              <a:gd name="connsiteY4" fmla="*/ 469758 h 3657760"/>
              <a:gd name="connsiteX5" fmla="*/ 1155941 w 4130973"/>
              <a:gd name="connsiteY5" fmla="*/ 469758 h 3657760"/>
              <a:gd name="connsiteX6" fmla="*/ 1155941 w 4130973"/>
              <a:gd name="connsiteY6" fmla="*/ 3657760 h 3657760"/>
              <a:gd name="connsiteX7" fmla="*/ 1 w 4130973"/>
              <a:gd name="connsiteY7" fmla="*/ 3657760 h 3657760"/>
              <a:gd name="connsiteX8" fmla="*/ 1 w 4130973"/>
              <a:gd name="connsiteY8" fmla="*/ 469758 h 3657760"/>
              <a:gd name="connsiteX9" fmla="*/ 0 w 4130973"/>
              <a:gd name="connsiteY9" fmla="*/ 469758 h 3657760"/>
              <a:gd name="connsiteX10" fmla="*/ 0 w 4130973"/>
              <a:gd name="connsiteY10" fmla="*/ 3932 h 3657760"/>
              <a:gd name="connsiteX11" fmla="*/ 1 w 4130973"/>
              <a:gd name="connsiteY11" fmla="*/ 3932 h 3657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130973" h="3657760">
                <a:moveTo>
                  <a:pt x="1" y="0"/>
                </a:moveTo>
                <a:lnTo>
                  <a:pt x="1155941" y="0"/>
                </a:lnTo>
                <a:lnTo>
                  <a:pt x="1155941" y="3932"/>
                </a:lnTo>
                <a:lnTo>
                  <a:pt x="4130973" y="3932"/>
                </a:lnTo>
                <a:lnTo>
                  <a:pt x="4130973" y="469758"/>
                </a:lnTo>
                <a:lnTo>
                  <a:pt x="1155941" y="469758"/>
                </a:lnTo>
                <a:lnTo>
                  <a:pt x="1155941" y="3657760"/>
                </a:lnTo>
                <a:lnTo>
                  <a:pt x="1" y="3657760"/>
                </a:lnTo>
                <a:lnTo>
                  <a:pt x="1" y="469758"/>
                </a:lnTo>
                <a:lnTo>
                  <a:pt x="0" y="469758"/>
                </a:lnTo>
                <a:lnTo>
                  <a:pt x="0" y="3932"/>
                </a:lnTo>
                <a:lnTo>
                  <a:pt x="1" y="3932"/>
                </a:lnTo>
                <a:close/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7183990" y="697463"/>
            <a:ext cx="3079585" cy="70285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Blue: discrete data</a:t>
            </a:r>
          </a:p>
          <a:p>
            <a:r>
              <a:rPr lang="en-US" dirty="0"/>
              <a:t>Green: continuous data</a:t>
            </a:r>
          </a:p>
        </p:txBody>
      </p:sp>
      <p:cxnSp>
        <p:nvCxnSpPr>
          <p:cNvPr id="23" name="Straight Arrow Connector 22"/>
          <p:cNvCxnSpPr>
            <a:stCxn id="20" idx="2"/>
          </p:cNvCxnSpPr>
          <p:nvPr/>
        </p:nvCxnSpPr>
        <p:spPr>
          <a:xfrm flipH="1">
            <a:off x="8570475" y="1400319"/>
            <a:ext cx="153308" cy="96547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7289391" y="2612541"/>
            <a:ext cx="2931836" cy="32499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6068735" y="4923773"/>
            <a:ext cx="11041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Format/Encode</a:t>
            </a:r>
          </a:p>
        </p:txBody>
      </p:sp>
      <p:sp>
        <p:nvSpPr>
          <p:cNvPr id="28" name="Curved Down Arrow 27"/>
          <p:cNvSpPr/>
          <p:nvPr/>
        </p:nvSpPr>
        <p:spPr>
          <a:xfrm rot="19076194">
            <a:off x="4992179" y="2631412"/>
            <a:ext cx="3080804" cy="662210"/>
          </a:xfrm>
          <a:prstGeom prst="curvedDownArrow">
            <a:avLst>
              <a:gd name="adj1" fmla="val 19886"/>
              <a:gd name="adj2" fmla="val 50000"/>
              <a:gd name="adj3" fmla="val 25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Curved Down Arrow 28"/>
          <p:cNvSpPr/>
          <p:nvPr/>
        </p:nvSpPr>
        <p:spPr>
          <a:xfrm rot="20991335">
            <a:off x="5439093" y="3217072"/>
            <a:ext cx="1610751" cy="869672"/>
          </a:xfrm>
          <a:prstGeom prst="curvedDownArrow">
            <a:avLst>
              <a:gd name="adj1" fmla="val 15151"/>
              <a:gd name="adj2" fmla="val 47612"/>
              <a:gd name="adj3" fmla="val 25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893392" y="2865762"/>
            <a:ext cx="15592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Drag-n-drop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986294" y="6467279"/>
            <a:ext cx="8629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https://onlinehelp.tableau.com/current/pro/desktop/en-us/datafields_typesandroles.htm</a:t>
            </a:r>
          </a:p>
        </p:txBody>
      </p:sp>
    </p:spTree>
    <p:extLst>
      <p:ext uri="{BB962C8B-B14F-4D97-AF65-F5344CB8AC3E}">
        <p14:creationId xmlns:p14="http://schemas.microsoft.com/office/powerpoint/2010/main" val="964326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Walkthrough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following example will teach you how to load data into Tableau, make three basic visualizations, and put them into a dashboard. </a:t>
            </a:r>
          </a:p>
          <a:p>
            <a:pPr lvl="1"/>
            <a:r>
              <a:rPr lang="en-US" dirty="0"/>
              <a:t>Bar chart, Word Cloud, and Geospatial visualization. </a:t>
            </a:r>
          </a:p>
          <a:p>
            <a:pPr lvl="1"/>
            <a:endParaRPr lang="en-US" dirty="0"/>
          </a:p>
          <a:p>
            <a:r>
              <a:rPr lang="en-US" dirty="0"/>
              <a:t>The data used in this example is an Excel spreadsheet about NFL Offensive players from 1999-2013. It contains:</a:t>
            </a:r>
          </a:p>
          <a:p>
            <a:pPr lvl="1"/>
            <a:r>
              <a:rPr lang="en-US" dirty="0"/>
              <a:t>~40,000 rows of data</a:t>
            </a:r>
          </a:p>
          <a:p>
            <a:pPr lvl="1"/>
            <a:r>
              <a:rPr lang="en-US" dirty="0"/>
              <a:t>Player information (physically measurable traits, birthplace, college attended)</a:t>
            </a:r>
          </a:p>
          <a:p>
            <a:pPr lvl="1"/>
            <a:r>
              <a:rPr lang="en-US" dirty="0"/>
              <a:t>Positions played</a:t>
            </a:r>
          </a:p>
          <a:p>
            <a:pPr lvl="1"/>
            <a:r>
              <a:rPr lang="en-US" dirty="0"/>
              <a:t>Wins achieved in career</a:t>
            </a:r>
          </a:p>
          <a:p>
            <a:pPr lvl="1"/>
            <a:endParaRPr lang="en-US" dirty="0"/>
          </a:p>
          <a:p>
            <a:r>
              <a:rPr lang="en-US" dirty="0"/>
              <a:t>Dataset source: </a:t>
            </a:r>
            <a:r>
              <a:rPr lang="en-US" dirty="0">
                <a:hlinkClick r:id="rId2"/>
              </a:rPr>
              <a:t>https://public.tableau.com/app/resources/sample-data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7DBF3-3FCB-49E6-AF23-65C9924601B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161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93046477-2E35-44F2-F7BC-1855424782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1187" y="1354179"/>
            <a:ext cx="5258256" cy="102878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352334DD-92BD-6DBA-DB44-765AF30431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5144" y="2134623"/>
            <a:ext cx="3977985" cy="148602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66675"/>
            <a:ext cx="10515600" cy="1325563"/>
          </a:xfrm>
        </p:spPr>
        <p:txBody>
          <a:bodyPr/>
          <a:lstStyle/>
          <a:p>
            <a:r>
              <a:rPr lang="en-US" dirty="0"/>
              <a:t>Connecting to a Data Source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486536"/>
            <a:ext cx="10515600" cy="194805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We will have to connect to a data source to start making visualizations.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Since our data is in an Excel workbook, we will select that.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Second, we will join two of the sheets in the workbook such that we can get access to a larger set of data. Drag the “Unique players” and “Zip codes” sheets to the right. Select the “Inner” join option.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We will join the sheets based on zip code.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7DBF3-3FCB-49E6-AF23-65C9924601B6}" type="slidenum">
              <a:rPr lang="en-US" smtClean="0"/>
              <a:t>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000" y="899428"/>
            <a:ext cx="1701963" cy="348902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65001" y="1495876"/>
            <a:ext cx="420850" cy="19004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00400" y="1006391"/>
            <a:ext cx="2628900" cy="30099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493926" y="3543751"/>
            <a:ext cx="792324" cy="19957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493926" y="3791401"/>
            <a:ext cx="792324" cy="19957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282747" y="2893347"/>
            <a:ext cx="1078302" cy="21924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476198" y="2907095"/>
            <a:ext cx="792324" cy="19957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340577" y="1580788"/>
            <a:ext cx="5186422" cy="54398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07657" y="1411549"/>
            <a:ext cx="322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55757" y="3507049"/>
            <a:ext cx="322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687271" y="2095084"/>
            <a:ext cx="322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772329" y="3382087"/>
            <a:ext cx="322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3</a:t>
            </a:r>
          </a:p>
        </p:txBody>
      </p:sp>
      <p:cxnSp>
        <p:nvCxnSpPr>
          <p:cNvPr id="19" name="Straight Arrow Connector 18"/>
          <p:cNvCxnSpPr>
            <a:cxnSpLocks/>
            <a:stCxn id="17" idx="0"/>
            <a:endCxn id="11" idx="2"/>
          </p:cNvCxnSpPr>
          <p:nvPr/>
        </p:nvCxnSpPr>
        <p:spPr>
          <a:xfrm flipH="1" flipV="1">
            <a:off x="7821898" y="3112593"/>
            <a:ext cx="1111890" cy="26949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7" idx="0"/>
            <a:endCxn id="12" idx="2"/>
          </p:cNvCxnSpPr>
          <p:nvPr/>
        </p:nvCxnSpPr>
        <p:spPr>
          <a:xfrm flipV="1">
            <a:off x="8933788" y="3106669"/>
            <a:ext cx="938572" cy="27541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58878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372807"/>
            <a:ext cx="10515600" cy="1325563"/>
          </a:xfrm>
        </p:spPr>
        <p:txBody>
          <a:bodyPr/>
          <a:lstStyle/>
          <a:p>
            <a:r>
              <a:rPr lang="en-US" dirty="0"/>
              <a:t>Creating a Bar Chart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443662"/>
            <a:ext cx="10515600" cy="1912687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Suppose we want to know which major college conferences </a:t>
            </a:r>
            <a:r>
              <a:rPr lang="en-US" b="1" dirty="0"/>
              <a:t>have most combined wins since 1999</a:t>
            </a:r>
            <a:r>
              <a:rPr lang="en-US" dirty="0"/>
              <a:t>.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First, drag the “Conference” dimension into the “Rows” bar, and the “College Wins” into the columns. Hit the drop down on the “College Wins” and select “Sum.”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Second, select bar chart on the right-hand side.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To add a little bit of color, drag the “Conference” into the “Color” mark.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7DBF3-3FCB-49E6-AF23-65C9924601B6}" type="slidenum">
              <a:rPr lang="en-US" smtClean="0"/>
              <a:t>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3442" y="581630"/>
            <a:ext cx="8045116" cy="369213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073448" y="1572129"/>
            <a:ext cx="1102889" cy="13635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926310" y="505330"/>
            <a:ext cx="1102889" cy="58523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871284" y="2374231"/>
            <a:ext cx="497304" cy="31252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620757" y="611449"/>
            <a:ext cx="322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783936" y="1822627"/>
            <a:ext cx="322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609849" y="2360035"/>
            <a:ext cx="322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6960351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225"/>
            <a:ext cx="10515600" cy="1325563"/>
          </a:xfrm>
        </p:spPr>
        <p:txBody>
          <a:bodyPr/>
          <a:lstStyle/>
          <a:p>
            <a:r>
              <a:rPr lang="en-US" dirty="0"/>
              <a:t>Creating a Word Cloud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908178"/>
            <a:ext cx="10763250" cy="2625972"/>
          </a:xfrm>
        </p:spPr>
        <p:txBody>
          <a:bodyPr>
            <a:noAutofit/>
          </a:bodyPr>
          <a:lstStyle/>
          <a:p>
            <a:r>
              <a:rPr lang="en-US" sz="2400" dirty="0"/>
              <a:t>Suppose now we want to get a general sense of the most popular conferences in terms of player enrollment is concerned. A word cloud is a great way to visually represent this.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First, switch the “Marks” option to “Text”.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Second, drag the “Conference” dimension into the “Text” marks box.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000" dirty="0"/>
              <a:t>Then drag the “Conference” dimension into the “Size” marks box.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000" dirty="0"/>
              <a:t>Adjust the measurement on this by hitting the drop down and selecting “Measure (Count)”</a:t>
            </a:r>
          </a:p>
          <a:p>
            <a:pPr lvl="1"/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7DBF3-3FCB-49E6-AF23-65C9924601B6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6227" y="1039144"/>
            <a:ext cx="7362573" cy="282950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105532" y="1253792"/>
            <a:ext cx="1102889" cy="16668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113554" y="2144130"/>
            <a:ext cx="1102889" cy="4411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783936" y="2210140"/>
            <a:ext cx="322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775916" y="1143340"/>
            <a:ext cx="322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9553742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Geospatial Visualization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25625"/>
            <a:ext cx="4737100" cy="4351338"/>
          </a:xfrm>
        </p:spPr>
        <p:txBody>
          <a:bodyPr>
            <a:noAutofit/>
          </a:bodyPr>
          <a:lstStyle/>
          <a:p>
            <a:r>
              <a:rPr lang="en-US" sz="2400" dirty="0"/>
              <a:t>Consider now that we are interested in the birthplaces of all of the NFL players. </a:t>
            </a:r>
          </a:p>
          <a:p>
            <a:r>
              <a:rPr lang="en-US" sz="2400" dirty="0"/>
              <a:t>We can easily create a map representation.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Drag the “Longitude” dimension to columns, and “Latitude” dimension to the rows. Select the map visualization.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Add in some color by dragging the “Birth Zip Code” into the “Color” Marks.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7DBF3-3FCB-49E6-AF23-65C9924601B6}" type="slidenum">
              <a:rPr lang="en-US" smtClean="0"/>
              <a:t>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4525" y="1870075"/>
            <a:ext cx="6384257" cy="385178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633915" y="1902835"/>
            <a:ext cx="322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7" name="Rectangle 6"/>
          <p:cNvSpPr/>
          <p:nvPr/>
        </p:nvSpPr>
        <p:spPr>
          <a:xfrm>
            <a:off x="7476129" y="1877430"/>
            <a:ext cx="1157786" cy="4411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533029" y="4058655"/>
            <a:ext cx="1157786" cy="24664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767015" y="4011035"/>
            <a:ext cx="322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1614862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12276</TotalTime>
  <Words>1431</Words>
  <Application>Microsoft Office PowerPoint</Application>
  <PresentationFormat>Widescreen</PresentationFormat>
  <Paragraphs>229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Tableau Overview and Publicly Available Data Sources</vt:lpstr>
      <vt:lpstr>Tableau Background</vt:lpstr>
      <vt:lpstr>Data Sources and Types of Visualizations </vt:lpstr>
      <vt:lpstr>Tableau Interface</vt:lpstr>
      <vt:lpstr>Walkthrough Example</vt:lpstr>
      <vt:lpstr>Connecting to a Data Source</vt:lpstr>
      <vt:lpstr>Creating a Bar Chart</vt:lpstr>
      <vt:lpstr>Creating a Word Cloud</vt:lpstr>
      <vt:lpstr>Creating a Geospatial Visualization</vt:lpstr>
      <vt:lpstr>Combining Visualizations into a Dashboard</vt:lpstr>
      <vt:lpstr>Further Examples </vt:lpstr>
      <vt:lpstr>Tableau Resources</vt:lpstr>
      <vt:lpstr>Publicly Available Data Sources</vt:lpstr>
      <vt:lpstr>Publicly Available Data Sources</vt:lpstr>
      <vt:lpstr>US Data.gov</vt:lpstr>
      <vt:lpstr>Kaggle</vt:lpstr>
      <vt:lpstr>UCI Repository</vt:lpstr>
      <vt:lpstr>Amazon OpenData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Tableau Overview</dc:title>
  <dc:creator>Samtani, Sagar - (sagars)</dc:creator>
  <cp:lastModifiedBy>Ullman, Steven - (stevenullman)</cp:lastModifiedBy>
  <cp:revision>62</cp:revision>
  <cp:lastPrinted>2016-04-08T15:12:30Z</cp:lastPrinted>
  <dcterms:created xsi:type="dcterms:W3CDTF">2016-04-03T06:50:33Z</dcterms:created>
  <dcterms:modified xsi:type="dcterms:W3CDTF">2023-02-02T18:16:29Z</dcterms:modified>
</cp:coreProperties>
</file>