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FD40-BC32-4996-B5A3-1F779183075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europa.eu/euodp/data/dataset" TargetMode="External"/><Relationship Id="rId7" Type="http://schemas.openxmlformats.org/officeDocument/2006/relationships/hyperlink" Target="https://msropendata.com/" TargetMode="External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index.php" TargetMode="External"/><Relationship Id="rId4" Type="http://schemas.openxmlformats.org/officeDocument/2006/relationships/hyperlink" Target="https://www.kaggle.com/dataset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enigma.com/" TargetMode="External"/><Relationship Id="rId3" Type="http://schemas.openxmlformats.org/officeDocument/2006/relationships/hyperlink" Target="https://figshare.com/" TargetMode="External"/><Relationship Id="rId7" Type="http://schemas.openxmlformats.org/officeDocument/2006/relationships/hyperlink" Target="https://toolbox.google.com/datasetsearch" TargetMode="External"/><Relationship Id="rId2" Type="http://schemas.openxmlformats.org/officeDocument/2006/relationships/hyperlink" Target="https://github.com/awesomedata/awesome-public-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lvis.com/" TargetMode="External"/><Relationship Id="rId5" Type="http://schemas.openxmlformats.org/officeDocument/2006/relationships/hyperlink" Target="https://www.visualdata.io/" TargetMode="External"/><Relationship Id="rId4" Type="http://schemas.openxmlformats.org/officeDocument/2006/relationships/hyperlink" Target="http://www.kdnuggets.com/dataset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Publicly Available Data Sources (Free)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</a:t>
            </a:r>
            <a:r>
              <a:rPr lang="en-US" dirty="0" smtClean="0"/>
              <a:t>2019</a:t>
            </a:r>
            <a:endParaRPr lang="en-US" dirty="0" smtClean="0"/>
          </a:p>
          <a:p>
            <a:r>
              <a:rPr lang="en-US" dirty="0" smtClean="0"/>
              <a:t>MIS </a:t>
            </a:r>
            <a:r>
              <a:rPr lang="en-US" dirty="0" smtClean="0"/>
              <a:t>464</a:t>
            </a:r>
            <a:endParaRPr lang="en-US" dirty="0" smtClean="0"/>
          </a:p>
          <a:p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Samtani</a:t>
            </a:r>
            <a:r>
              <a:rPr lang="en-US" dirty="0" smtClean="0"/>
              <a:t> and </a:t>
            </a:r>
            <a:r>
              <a:rPr lang="en-US" dirty="0" err="1" smtClean="0"/>
              <a:t>Hsinchun</a:t>
            </a:r>
            <a:r>
              <a:rPr lang="en-US" dirty="0" smtClean="0"/>
              <a:t>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with updates from Hongyi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06166" y="1511949"/>
          <a:ext cx="11979667" cy="502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4">
                  <a:extLst>
                    <a:ext uri="{9D8B030D-6E8A-4147-A177-3AD203B41FA5}">
                      <a16:colId xmlns:a16="http://schemas.microsoft.com/office/drawing/2014/main" val="280562606"/>
                    </a:ext>
                  </a:extLst>
                </a:gridCol>
                <a:gridCol w="342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r>
                        <a:rPr lang="en-US" b="1" baseline="0" dirty="0" smtClean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Entries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Formats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URL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 Data.gov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EU </a:t>
                      </a:r>
                      <a:r>
                        <a:rPr lang="en-US" b="0" dirty="0" err="1" smtClean="0"/>
                        <a:t>OpenData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&gt; 300,000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&gt; 15,000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Business</a:t>
                      </a:r>
                      <a:r>
                        <a:rPr lang="en-US" dirty="0" smtClean="0"/>
                        <a:t>, climate, </a:t>
                      </a:r>
                      <a:r>
                        <a:rPr lang="en-US" b="1" dirty="0" smtClean="0"/>
                        <a:t>consumer</a:t>
                      </a:r>
                      <a:r>
                        <a:rPr lang="en-US" dirty="0" smtClean="0"/>
                        <a:t>, ecosystem, education, energy,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finance</a:t>
                      </a:r>
                      <a:r>
                        <a:rPr lang="en-US" baseline="0" dirty="0" smtClean="0"/>
                        <a:t>, health, local government </a:t>
                      </a:r>
                      <a:r>
                        <a:rPr lang="en-US" b="1" baseline="0" dirty="0" smtClean="0"/>
                        <a:t>manufacturing</a:t>
                      </a:r>
                      <a:r>
                        <a:rPr lang="en-US" baseline="0" dirty="0" smtClean="0"/>
                        <a:t>, public safety,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 XML,</a:t>
                      </a:r>
                      <a:r>
                        <a:rPr lang="en-US" baseline="0" dirty="0" smtClean="0"/>
                        <a:t> XLSX, CSV, PDF, shapefile, txt, 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http://www.data.gov/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hlinkClick r:id="rId3"/>
                        </a:rPr>
                        <a:t>http://data.europa.eu/euodp/data/dataset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Kaggle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14,072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Product, insurance,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forum comments, twitter data,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CSV, XLSX, SQL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https://www.kaggle.com/datasets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UC</a:t>
                      </a:r>
                      <a:r>
                        <a:rPr lang="en-US" b="0" baseline="0" dirty="0" smtClean="0"/>
                        <a:t> Irvine Machine Learning Repository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468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datasets </a:t>
                      </a:r>
                      <a:r>
                        <a:rPr lang="en-US" b="0" dirty="0" smtClean="0"/>
                        <a:t>used</a:t>
                      </a:r>
                      <a:r>
                        <a:rPr lang="en-US" b="0" baseline="0" dirty="0" smtClean="0"/>
                        <a:t> in</a:t>
                      </a:r>
                      <a:r>
                        <a:rPr lang="en-US" dirty="0" smtClean="0"/>
                        <a:t> past </a:t>
                      </a:r>
                      <a:r>
                        <a:rPr lang="en-US" b="1" dirty="0" smtClean="0"/>
                        <a:t>machine learning</a:t>
                      </a:r>
                      <a:r>
                        <a:rPr lang="en-US" dirty="0" smtClean="0"/>
                        <a:t> publications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HTML, XML, XLSX, CSV, PDF, txt, 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https://archive.ics.uci.edu/ml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03694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Amazon </a:t>
                      </a:r>
                      <a:r>
                        <a:rPr lang="en-US" b="0" dirty="0" err="1" smtClean="0"/>
                        <a:t>Opendata</a:t>
                      </a:r>
                      <a:r>
                        <a:rPr lang="en-US" b="0" dirty="0" smtClean="0"/>
                        <a:t> on AWS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transportation, satellite images, </a:t>
                      </a:r>
                      <a:r>
                        <a:rPr lang="en-US" b="1" dirty="0" smtClean="0"/>
                        <a:t>web pages</a:t>
                      </a:r>
                      <a:r>
                        <a:rPr lang="en-US" dirty="0" smtClean="0"/>
                        <a:t>, genome, ecosystem, etc.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API (CSV, JSON)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https://registry.opendata.aws/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4108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Microsoft Research</a:t>
                      </a:r>
                      <a:r>
                        <a:rPr lang="en-US" b="0" baseline="0" dirty="0" smtClean="0"/>
                        <a:t> Open 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Biology, engineering,</a:t>
                      </a:r>
                      <a:r>
                        <a:rPr lang="en-US" baseline="0" dirty="0" smtClean="0"/>
                        <a:t> healthcare, physics, math,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CSV,</a:t>
                      </a:r>
                      <a:r>
                        <a:rPr lang="en-US" baseline="0" dirty="0" smtClean="0"/>
                        <a:t> TXT, TSV,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https://msropendata.com/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1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6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06166" y="1418079"/>
          <a:ext cx="11979667" cy="428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96">
                  <a:extLst>
                    <a:ext uri="{9D8B030D-6E8A-4147-A177-3AD203B41FA5}">
                      <a16:colId xmlns:a16="http://schemas.microsoft.com/office/drawing/2014/main" val="111480995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r>
                        <a:rPr lang="en-US" b="1" baseline="0" dirty="0" smtClean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</a:t>
                      </a:r>
                      <a:r>
                        <a:rPr lang="en-US" b="1" baseline="0" dirty="0" smtClean="0"/>
                        <a:t> E</a:t>
                      </a:r>
                      <a:r>
                        <a:rPr lang="en-US" b="1" dirty="0" smtClean="0"/>
                        <a:t>ntries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Formats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URL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Awesome Public Datasets (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Repo)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Agriculture, Biology, Climate, Data Challenges, </a:t>
                      </a:r>
                      <a:r>
                        <a:rPr lang="en-US" b="1" dirty="0" smtClean="0"/>
                        <a:t>Economics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1" dirty="0" smtClean="0"/>
                        <a:t>Education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1" dirty="0" smtClean="0"/>
                        <a:t>Finance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1" dirty="0" smtClean="0"/>
                        <a:t>Government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1" dirty="0" smtClean="0"/>
                        <a:t>Healthcare</a:t>
                      </a:r>
                      <a:r>
                        <a:rPr lang="en-US" b="0" dirty="0" smtClean="0"/>
                        <a:t>, Machine Learning, NLP, Search Engines, Sports, Transportation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XLSX, JSON, XML,</a:t>
                      </a:r>
                      <a:r>
                        <a:rPr lang="en-US" baseline="0" dirty="0" smtClean="0"/>
                        <a:t> Zip, CSV,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https://github.com/awesomedata/awesome-public-datasets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48548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Figshare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from: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Various sciences (Astronomy, biological, environmental, information, etc.), engineering, </a:t>
                      </a:r>
                      <a:r>
                        <a:rPr lang="en-US" b="1" dirty="0" smtClean="0"/>
                        <a:t>commerce, management, tourism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XLSX, Zip, XML, CSV,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https://figshare.com/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37204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KD Nuggets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sets designed specifically for data mining 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JSON, CSV, SQL, XLSX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http://www.kdnuggets.com/datasets/index.html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Vision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JPG, PNG,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https://www.visualdata.io/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3973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ML Vis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r>
                        <a:rPr lang="en-US" baseline="0" dirty="0" smtClean="0"/>
                        <a:t> of scientific datasets for visualization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http://www.mlvis.com/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166" y="5819193"/>
          <a:ext cx="11979668" cy="90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60">
                  <a:extLst>
                    <a:ext uri="{9D8B030D-6E8A-4147-A177-3AD203B41FA5}">
                      <a16:colId xmlns:a16="http://schemas.microsoft.com/office/drawing/2014/main" val="2108077581"/>
                    </a:ext>
                  </a:extLst>
                </a:gridCol>
                <a:gridCol w="4413299">
                  <a:extLst>
                    <a:ext uri="{9D8B030D-6E8A-4147-A177-3AD203B41FA5}">
                      <a16:colId xmlns:a16="http://schemas.microsoft.com/office/drawing/2014/main" val="3066246129"/>
                    </a:ext>
                  </a:extLst>
                </a:gridCol>
                <a:gridCol w="4925909">
                  <a:extLst>
                    <a:ext uri="{9D8B030D-6E8A-4147-A177-3AD203B41FA5}">
                      <a16:colId xmlns:a16="http://schemas.microsoft.com/office/drawing/2014/main" val="1868274129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Google Dataset Search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Search engine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for publicly available datasets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https://toolbox.google.com/datasetsearch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2823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Enigma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Search engine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for publicly available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https://public.enigma.com/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1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Data.gov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426788"/>
            <a:ext cx="5028121" cy="4344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854679" y="4132053"/>
            <a:ext cx="543464" cy="8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7" y="276046"/>
            <a:ext cx="4701622" cy="3856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398143" y="534838"/>
            <a:ext cx="2605178" cy="4011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0377" y="622717"/>
            <a:ext cx="336716" cy="31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5999" y="2204049"/>
            <a:ext cx="3349925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01" y="3102250"/>
            <a:ext cx="4391476" cy="375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/>
          <p:cNvCxnSpPr/>
          <p:nvPr/>
        </p:nvCxnSpPr>
        <p:spPr>
          <a:xfrm flipH="1">
            <a:off x="7426264" y="2829464"/>
            <a:ext cx="21581" cy="645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058" y="3114938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Dataset 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058" y="5586961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Browse by Category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0001" y="344653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6130" y="512648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Download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89541" y="5495817"/>
            <a:ext cx="3156383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633" y="3299605"/>
            <a:ext cx="2539121" cy="282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10472468" y="3064488"/>
            <a:ext cx="163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Metadata and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dditional Info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1337093"/>
            <a:ext cx="6183162" cy="5344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37" y="420877"/>
            <a:ext cx="5923728" cy="5967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32912" y="3485072"/>
            <a:ext cx="5667555" cy="629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3452" y="2041751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Dataset Search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22" idx="0"/>
          </p:cNvCxnSpPr>
          <p:nvPr/>
        </p:nvCxnSpPr>
        <p:spPr>
          <a:xfrm>
            <a:off x="5127711" y="2403214"/>
            <a:ext cx="251609" cy="223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897" y="2226417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Browse with Filters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3066690" y="508958"/>
            <a:ext cx="3144329" cy="2976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2485" y="1702582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Metadata and 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7609" y="4009306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Demo and Explore Panel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75533" y="1201793"/>
            <a:ext cx="632961" cy="24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9675" y="1381900"/>
            <a:ext cx="40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Other users’ projects using this dataset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96707" y="2627209"/>
            <a:ext cx="965226" cy="21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0" idx="3"/>
          </p:cNvCxnSpPr>
          <p:nvPr/>
        </p:nvCxnSpPr>
        <p:spPr>
          <a:xfrm flipH="1" flipV="1">
            <a:off x="7608494" y="1324896"/>
            <a:ext cx="406156" cy="121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363944"/>
            <a:ext cx="5273255" cy="5357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99" y="452048"/>
            <a:ext cx="6475949" cy="6269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424687" y="1577002"/>
            <a:ext cx="1926206" cy="67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4687" y="215652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Search and Browse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721" y="3646016"/>
            <a:ext cx="931653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63374" y="569343"/>
            <a:ext cx="988178" cy="3233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067" y="2680401"/>
            <a:ext cx="2951667" cy="1362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690239" y="780785"/>
            <a:ext cx="2385828" cy="2580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0746" y="2369277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Metadata and Description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8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" y="1422910"/>
            <a:ext cx="6504010" cy="5435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0722" y="3037300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Dataset 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4980" y="4724902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Browsing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5866" y="6486056"/>
            <a:ext cx="2378555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36" y="446600"/>
            <a:ext cx="6307485" cy="592006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35144" y="664234"/>
            <a:ext cx="1534335" cy="5821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0459" y="4008558"/>
            <a:ext cx="202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Project Examples with This 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44238" y="1392724"/>
            <a:ext cx="1745683" cy="1370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443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Publicly Available Data Sources (Free)</vt:lpstr>
      <vt:lpstr>Publicly Available Data Sources</vt:lpstr>
      <vt:lpstr>Publicly Available Data Sources</vt:lpstr>
      <vt:lpstr>US Data.gov</vt:lpstr>
      <vt:lpstr>Kaggle</vt:lpstr>
      <vt:lpstr>UCI Repository</vt:lpstr>
      <vt:lpstr>Amazon OpenData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Publicly Available Datasets</dc:title>
  <dc:creator>sagars</dc:creator>
  <cp:lastModifiedBy>ZHU, Hongyi - (zhuhy)</cp:lastModifiedBy>
  <cp:revision>14</cp:revision>
  <dcterms:created xsi:type="dcterms:W3CDTF">2016-02-01T00:41:20Z</dcterms:created>
  <dcterms:modified xsi:type="dcterms:W3CDTF">2019-01-23T00:07:47Z</dcterms:modified>
</cp:coreProperties>
</file>