
<file path=[Content_Types].xml><?xml version="1.0" encoding="utf-8"?>
<Types xmlns="http://schemas.openxmlformats.org/package/2006/content-types">
  <Default Extension="xml" ContentType="application/xml"/>
  <Default Extension="jpg" ContentType="image/jpeg"/>
  <Default Extension="tiff" ContentType="image/tif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1"/>
    <p:sldMasterId id="2147483907" r:id="rId2"/>
  </p:sldMasterIdLst>
  <p:notesMasterIdLst>
    <p:notesMasterId r:id="rId29"/>
  </p:notesMasterIdLst>
  <p:handoutMasterIdLst>
    <p:handoutMasterId r:id="rId30"/>
  </p:handoutMasterIdLst>
  <p:sldIdLst>
    <p:sldId id="256" r:id="rId3"/>
    <p:sldId id="287" r:id="rId4"/>
    <p:sldId id="257" r:id="rId5"/>
    <p:sldId id="280" r:id="rId6"/>
    <p:sldId id="258" r:id="rId7"/>
    <p:sldId id="279" r:id="rId8"/>
    <p:sldId id="259" r:id="rId9"/>
    <p:sldId id="260" r:id="rId10"/>
    <p:sldId id="264" r:id="rId11"/>
    <p:sldId id="263" r:id="rId12"/>
    <p:sldId id="285" r:id="rId13"/>
    <p:sldId id="281" r:id="rId14"/>
    <p:sldId id="261" r:id="rId15"/>
    <p:sldId id="270" r:id="rId16"/>
    <p:sldId id="274" r:id="rId17"/>
    <p:sldId id="271" r:id="rId18"/>
    <p:sldId id="265" r:id="rId19"/>
    <p:sldId id="289" r:id="rId20"/>
    <p:sldId id="272" r:id="rId21"/>
    <p:sldId id="286" r:id="rId22"/>
    <p:sldId id="275" r:id="rId23"/>
    <p:sldId id="276" r:id="rId24"/>
    <p:sldId id="277" r:id="rId25"/>
    <p:sldId id="284" r:id="rId26"/>
    <p:sldId id="288" r:id="rId27"/>
    <p:sldId id="29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656"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1A1B2A-B38F-0543-9C88-ECF49EDDB508}" type="datetimeFigureOut">
              <a:rPr lang="en-US" smtClean="0"/>
              <a:t>10/6/14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E0A9B4-A8DA-1B4E-BAF1-9237798468E8}" type="slidenum">
              <a:rPr lang="en-US" smtClean="0"/>
              <a:t>‹#›</a:t>
            </a:fld>
            <a:endParaRPr lang="en-US"/>
          </a:p>
        </p:txBody>
      </p:sp>
    </p:spTree>
    <p:extLst>
      <p:ext uri="{BB962C8B-B14F-4D97-AF65-F5344CB8AC3E}">
        <p14:creationId xmlns:p14="http://schemas.microsoft.com/office/powerpoint/2010/main" val="970961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CB4E4D-4C7D-1949-A8E8-BDFBDF9A5D4B}" type="datetimeFigureOut">
              <a:rPr lang="en-US" smtClean="0"/>
              <a:t>10/6/14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2D78C-C162-8546-BF64-250BDDA2BE60}" type="slidenum">
              <a:rPr lang="en-US" smtClean="0"/>
              <a:t>‹#›</a:t>
            </a:fld>
            <a:endParaRPr lang="en-US"/>
          </a:p>
        </p:txBody>
      </p:sp>
    </p:spTree>
    <p:extLst>
      <p:ext uri="{BB962C8B-B14F-4D97-AF65-F5344CB8AC3E}">
        <p14:creationId xmlns:p14="http://schemas.microsoft.com/office/powerpoint/2010/main" val="13655381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necessarily</a:t>
            </a:r>
            <a:r>
              <a:rPr lang="en-US" baseline="0" dirty="0" smtClean="0"/>
              <a:t> in this order</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2</a:t>
            </a:fld>
            <a:endParaRPr lang="en-US"/>
          </a:p>
        </p:txBody>
      </p:sp>
    </p:spTree>
    <p:extLst>
      <p:ext uri="{BB962C8B-B14F-4D97-AF65-F5344CB8AC3E}">
        <p14:creationId xmlns:p14="http://schemas.microsoft.com/office/powerpoint/2010/main" val="3975576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The constantly barking dog infuriated the neighbors -&gt; wide receiver.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the engine emitted steam -&gt; shampoo,</a:t>
            </a:r>
            <a:r>
              <a:rPr lang="en-US" sz="1200" i="1" kern="1200" baseline="0" dirty="0" smtClean="0">
                <a:solidFill>
                  <a:schemeClr val="tx1"/>
                </a:solidFill>
                <a:effectLst/>
                <a:latin typeface="+mn-lt"/>
                <a:ea typeface="+mn-ea"/>
                <a:cs typeface="+mn-cs"/>
              </a:rPr>
              <a:t> beer, yogurt </a:t>
            </a:r>
            <a:endParaRPr lang="en-US" dirty="0" smtClean="0"/>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16</a:t>
            </a:fld>
            <a:endParaRPr lang="en-US"/>
          </a:p>
        </p:txBody>
      </p:sp>
    </p:spTree>
    <p:extLst>
      <p:ext uri="{BB962C8B-B14F-4D97-AF65-F5344CB8AC3E}">
        <p14:creationId xmlns:p14="http://schemas.microsoft.com/office/powerpoint/2010/main" val="376742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Anonymization</a:t>
            </a:r>
            <a:r>
              <a:rPr lang="en-US" dirty="0" smtClean="0"/>
              <a:t>,</a:t>
            </a:r>
            <a:r>
              <a:rPr lang="en-US" baseline="0" dirty="0" smtClean="0"/>
              <a:t> medical databases, annotations,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17</a:t>
            </a:fld>
            <a:endParaRPr lang="en-US"/>
          </a:p>
        </p:txBody>
      </p:sp>
    </p:spTree>
    <p:extLst>
      <p:ext uri="{BB962C8B-B14F-4D97-AF65-F5344CB8AC3E}">
        <p14:creationId xmlns:p14="http://schemas.microsoft.com/office/powerpoint/2010/main" val="4181260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19</a:t>
            </a:fld>
            <a:endParaRPr lang="en-US"/>
          </a:p>
        </p:txBody>
      </p:sp>
    </p:spTree>
    <p:extLst>
      <p:ext uri="{BB962C8B-B14F-4D97-AF65-F5344CB8AC3E}">
        <p14:creationId xmlns:p14="http://schemas.microsoft.com/office/powerpoint/2010/main" val="130367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single version of the joke provides all</a:t>
            </a:r>
            <a:r>
              <a:rPr lang="en-US" baseline="0" dirty="0" smtClean="0"/>
              <a:t> the links.</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24</a:t>
            </a:fld>
            <a:endParaRPr lang="en-US"/>
          </a:p>
        </p:txBody>
      </p:sp>
    </p:spTree>
    <p:extLst>
      <p:ext uri="{BB962C8B-B14F-4D97-AF65-F5344CB8AC3E}">
        <p14:creationId xmlns:p14="http://schemas.microsoft.com/office/powerpoint/2010/main" val="236967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Reasoning?</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3</a:t>
            </a:fld>
            <a:endParaRPr lang="en-US"/>
          </a:p>
        </p:txBody>
      </p:sp>
    </p:spTree>
    <p:extLst>
      <p:ext uri="{BB962C8B-B14F-4D97-AF65-F5344CB8AC3E}">
        <p14:creationId xmlns:p14="http://schemas.microsoft.com/office/powerpoint/2010/main" val="345538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Cognitively normal human beings are able to </a:t>
            </a:r>
            <a:r>
              <a:rPr lang="en-US" dirty="0" smtClean="0"/>
              <a:t>learn</a:t>
            </a:r>
          </a:p>
        </p:txBody>
      </p:sp>
      <p:sp>
        <p:nvSpPr>
          <p:cNvPr id="4" name="Slide Number Placeholder 3"/>
          <p:cNvSpPr>
            <a:spLocks noGrp="1"/>
          </p:cNvSpPr>
          <p:nvPr>
            <p:ph type="sldNum" sz="quarter" idx="10"/>
          </p:nvPr>
        </p:nvSpPr>
        <p:spPr/>
        <p:txBody>
          <a:bodyPr/>
          <a:lstStyle/>
          <a:p>
            <a:fld id="{1EE2D78C-C162-8546-BF64-250BDDA2BE60}" type="slidenum">
              <a:rPr lang="en-US" smtClean="0"/>
              <a:t>5</a:t>
            </a:fld>
            <a:endParaRPr lang="en-US"/>
          </a:p>
        </p:txBody>
      </p:sp>
    </p:spTree>
    <p:extLst>
      <p:ext uri="{BB962C8B-B14F-4D97-AF65-F5344CB8AC3E}">
        <p14:creationId xmlns:p14="http://schemas.microsoft.com/office/powerpoint/2010/main" val="8452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7</a:t>
            </a:fld>
            <a:endParaRPr lang="en-US"/>
          </a:p>
        </p:txBody>
      </p:sp>
    </p:spTree>
    <p:extLst>
      <p:ext uri="{BB962C8B-B14F-4D97-AF65-F5344CB8AC3E}">
        <p14:creationId xmlns:p14="http://schemas.microsoft.com/office/powerpoint/2010/main" val="213541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Robustness, grain size,</a:t>
            </a:r>
            <a:r>
              <a:rPr lang="en-US" baseline="0" dirty="0" smtClean="0"/>
              <a: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8</a:t>
            </a:fld>
            <a:endParaRPr lang="en-US"/>
          </a:p>
        </p:txBody>
      </p:sp>
    </p:spTree>
    <p:extLst>
      <p:ext uri="{BB962C8B-B14F-4D97-AF65-F5344CB8AC3E}">
        <p14:creationId xmlns:p14="http://schemas.microsoft.com/office/powerpoint/2010/main" val="181144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z="1400"/>
          </a:p>
        </p:txBody>
      </p:sp>
      <p:sp>
        <p:nvSpPr>
          <p:cNvPr id="4" name="Slide Number Placeholder 3"/>
          <p:cNvSpPr>
            <a:spLocks noGrp="1"/>
          </p:cNvSpPr>
          <p:nvPr>
            <p:ph type="sldNum" sz="quarter" idx="5"/>
          </p:nvPr>
        </p:nvSpPr>
        <p:spPr/>
        <p:txBody>
          <a:bodyPr/>
          <a:lstStyle/>
          <a:p>
            <a:pPr>
              <a:defRPr/>
            </a:pPr>
            <a:fld id="{55B3F40C-C480-854D-A5C3-FD4464925617}"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2D78C-C162-8546-BF64-250BDDA2BE60}" type="slidenum">
              <a:rPr lang="en-US" smtClean="0"/>
              <a:t>11</a:t>
            </a:fld>
            <a:endParaRPr lang="en-US"/>
          </a:p>
        </p:txBody>
      </p:sp>
    </p:spTree>
    <p:extLst>
      <p:ext uri="{BB962C8B-B14F-4D97-AF65-F5344CB8AC3E}">
        <p14:creationId xmlns:p14="http://schemas.microsoft.com/office/powerpoint/2010/main" val="282509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ways</a:t>
            </a:r>
            <a:r>
              <a:rPr lang="en-US" baseline="0" dirty="0" smtClean="0"/>
              <a:t> of checking the ontology: 1) from explicit text;   2) by defaults    (3: this)</a:t>
            </a:r>
          </a:p>
        </p:txBody>
      </p:sp>
      <p:sp>
        <p:nvSpPr>
          <p:cNvPr id="4" name="Slide Number Placeholder 3"/>
          <p:cNvSpPr>
            <a:spLocks noGrp="1"/>
          </p:cNvSpPr>
          <p:nvPr>
            <p:ph type="sldNum" sz="quarter" idx="10"/>
          </p:nvPr>
        </p:nvSpPr>
        <p:spPr/>
        <p:txBody>
          <a:bodyPr/>
          <a:lstStyle/>
          <a:p>
            <a:fld id="{1EE2D78C-C162-8546-BF64-250BDDA2BE60}" type="slidenum">
              <a:rPr lang="en-US" smtClean="0"/>
              <a:t>14</a:t>
            </a:fld>
            <a:endParaRPr lang="en-US"/>
          </a:p>
        </p:txBody>
      </p:sp>
    </p:spTree>
    <p:extLst>
      <p:ext uri="{BB962C8B-B14F-4D97-AF65-F5344CB8AC3E}">
        <p14:creationId xmlns:p14="http://schemas.microsoft.com/office/powerpoint/2010/main" val="320429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where</a:t>
            </a:r>
            <a:r>
              <a:rPr lang="en-US" baseline="0" dirty="0" smtClean="0"/>
              <a:t> we are getting into </a:t>
            </a:r>
            <a:r>
              <a:rPr lang="en-US" b="1" baseline="0" dirty="0" smtClean="0"/>
              <a:t>defaults</a:t>
            </a:r>
            <a:endParaRPr lang="en-US" b="1" dirty="0"/>
          </a:p>
        </p:txBody>
      </p:sp>
      <p:sp>
        <p:nvSpPr>
          <p:cNvPr id="4" name="Slide Number Placeholder 3"/>
          <p:cNvSpPr>
            <a:spLocks noGrp="1"/>
          </p:cNvSpPr>
          <p:nvPr>
            <p:ph type="sldNum" sz="quarter" idx="10"/>
          </p:nvPr>
        </p:nvSpPr>
        <p:spPr/>
        <p:txBody>
          <a:bodyPr/>
          <a:lstStyle/>
          <a:p>
            <a:fld id="{1EE2D78C-C162-8546-BF64-250BDDA2BE60}" type="slidenum">
              <a:rPr lang="en-US" smtClean="0"/>
              <a:t>15</a:t>
            </a:fld>
            <a:endParaRPr lang="en-US"/>
          </a:p>
        </p:txBody>
      </p:sp>
    </p:spTree>
    <p:extLst>
      <p:ext uri="{BB962C8B-B14F-4D97-AF65-F5344CB8AC3E}">
        <p14:creationId xmlns:p14="http://schemas.microsoft.com/office/powerpoint/2010/main" val="413626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10672E2-56B0-AE47-AB40-A8E17EFD46ED}"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057A4-F903-3A44-8A19-25326F662F9C}"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9C7F6-7C6C-CE45-B3A2-E53A812303CA}"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0D8AC-1C78-BB40-B919-C029D9DD6EB8}" type="datetime1">
              <a:rPr lang="en-US" smtClean="0"/>
              <a:t>10/6/14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5DF0BAF-2B2D-054D-969C-6B69A5D7843F}" type="slidenum">
              <a:rPr lang="en-US" smtClean="0"/>
              <a:t>‹#›</a:t>
            </a:fld>
            <a:endParaRPr lang="en-US" dirty="0"/>
          </a:p>
        </p:txBody>
      </p:sp>
    </p:spTree>
    <p:extLst>
      <p:ext uri="{BB962C8B-B14F-4D97-AF65-F5344CB8AC3E}">
        <p14:creationId xmlns:p14="http://schemas.microsoft.com/office/powerpoint/2010/main" val="388016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27F5F7-3CA1-4440-B0EE-1C11B06D7DD0}"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315091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2951-9842-7145-B582-889D8CC541DB}"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2729637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85728-D2C9-C746-BA46-475CCBCA4684}"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705056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FDDB48-B74B-964B-9D9D-11E435C4182C}"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4117149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A2CC0F-26D0-CD48-BB98-1B2C7AFCD8FD}"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3516613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9DB083-D7A4-8447-BF7E-CEA8F2FAE94C}"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212608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6E792-19B0-1F40-B2EE-EF3420BC380E}"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282068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6A0E52D-72CB-7144-9386-E318BA5FF1B8}"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F0BAF-2B2D-054D-969C-6B69A5D7843F}"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77718-A170-424E-BED9-8BBAF1A3260B}"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266089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EB4BE-2B6E-074E-9981-6E75B757D112}"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1939004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F1809-6E05-E743-BCCE-20E1ACB45987}"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2878266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B216E-A056-A842-B6A5-B6BFBCBCE67C}"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36DF6-CA68-7349-A72E-2E342AD1A841}" type="slidenum">
              <a:rPr lang="en-US" smtClean="0"/>
              <a:t>‹#›</a:t>
            </a:fld>
            <a:endParaRPr lang="en-US"/>
          </a:p>
        </p:txBody>
      </p:sp>
    </p:spTree>
    <p:extLst>
      <p:ext uri="{BB962C8B-B14F-4D97-AF65-F5344CB8AC3E}">
        <p14:creationId xmlns:p14="http://schemas.microsoft.com/office/powerpoint/2010/main" val="344898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82ADB-43B0-2F48-9019-D513D50F717F}" type="datetime1">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DF02156-CFEC-4F43-B07E-9E5A274EAEC7}"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2B1ABE9-D1C6-A445-B210-C1EE0605C61B}" type="datetime1">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D2E5B-18E6-F84A-BFD8-505818A3B5E9}" type="datetime1">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D17F2-28E5-1C43-A996-A89BF5807EE9}" type="datetime1">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1773D-E38F-614C-B868-73D706214BB2}"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92086-FAD0-F445-A859-E9CB54ED66D6}" type="datetime1">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F0BAF-2B2D-054D-969C-6B69A5D784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F893091-80A3-1443-9C77-6567337347B9}" type="datetime1">
              <a:rPr lang="en-US" smtClean="0"/>
              <a:t>10/6/14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ctr">
              <a:defRPr sz="1100" baseline="0">
                <a:solidFill>
                  <a:schemeClr val="tx1"/>
                </a:solidFill>
              </a:defRPr>
            </a:lvl1pPr>
          </a:lstStyle>
          <a:p>
            <a:fld id="{A5DF0BAF-2B2D-054D-969C-6B69A5D7843F}" type="slidenum">
              <a:rPr lang="en-US" smtClean="0"/>
              <a:pPr/>
              <a:t>‹#›</a:t>
            </a:fld>
            <a:endParaRPr lang="en-US" dirty="0"/>
          </a:p>
        </p:txBody>
      </p:sp>
      <p:pic>
        <p:nvPicPr>
          <p:cNvPr id="8" name="Picture 7" descr="purdue.logo.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69300" y="6126163"/>
            <a:ext cx="774700" cy="763553"/>
          </a:xfrm>
          <a:prstGeom prst="rect">
            <a:avLst/>
          </a:prstGeom>
        </p:spPr>
      </p:pic>
      <p:pic>
        <p:nvPicPr>
          <p:cNvPr id="9" name="Picture 8" descr="kesw_log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5973165"/>
            <a:ext cx="1101543" cy="916551"/>
          </a:xfrm>
          <a:prstGeom prst="rect">
            <a:avLst/>
          </a:prstGeom>
        </p:spPr>
      </p:pic>
    </p:spTree>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19"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83DDC-B40C-C54E-83DC-CEED427A7715}" type="datetime1">
              <a:rPr lang="en-US" smtClean="0"/>
              <a:t>10/6/14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36DF6-CA68-7349-A72E-2E342AD1A841}" type="slidenum">
              <a:rPr lang="en-US" smtClean="0"/>
              <a:t>‹#›</a:t>
            </a:fld>
            <a:endParaRPr lang="en-US"/>
          </a:p>
        </p:txBody>
      </p:sp>
    </p:spTree>
    <p:extLst>
      <p:ext uri="{BB962C8B-B14F-4D97-AF65-F5344CB8AC3E}">
        <p14:creationId xmlns:p14="http://schemas.microsoft.com/office/powerpoint/2010/main" val="214382355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20" Type="http://schemas.openxmlformats.org/officeDocument/2006/relationships/image" Target="../media/image25.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6.tiff"/><Relationship Id="rId4" Type="http://schemas.openxmlformats.org/officeDocument/2006/relationships/image" Target="../media/image27.tiff"/><Relationship Id="rId5" Type="http://schemas.openxmlformats.org/officeDocument/2006/relationships/image" Target="../media/image28.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tiff"/><Relationship Id="rId3" Type="http://schemas.openxmlformats.org/officeDocument/2006/relationships/image" Target="../media/image3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rmatik.uni-trier.de/~ley/db/conf/smc/smc2010.html%23TaylorRHA1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Julia M. Taylor</a:t>
            </a:r>
          </a:p>
          <a:p>
            <a:r>
              <a:rPr lang="en-US" dirty="0" smtClean="0"/>
              <a:t>Purdue University</a:t>
            </a:r>
            <a:endParaRPr lang="en-US" dirty="0"/>
          </a:p>
        </p:txBody>
      </p:sp>
      <p:sp>
        <p:nvSpPr>
          <p:cNvPr id="2" name="Title 1"/>
          <p:cNvSpPr>
            <a:spLocks noGrp="1"/>
          </p:cNvSpPr>
          <p:nvPr>
            <p:ph type="ctrTitle"/>
          </p:nvPr>
        </p:nvSpPr>
        <p:spPr/>
        <p:txBody>
          <a:bodyPr>
            <a:normAutofit/>
          </a:bodyPr>
          <a:lstStyle/>
          <a:p>
            <a:r>
              <a:rPr lang="en-US" dirty="0" smtClean="0"/>
              <a:t>What Can Ontology and Natural Language Do for Each Other?</a:t>
            </a:r>
            <a:endParaRPr lang="en-US" dirty="0"/>
          </a:p>
        </p:txBody>
      </p:sp>
    </p:spTree>
    <p:extLst>
      <p:ext uri="{BB962C8B-B14F-4D97-AF65-F5344CB8AC3E}">
        <p14:creationId xmlns:p14="http://schemas.microsoft.com/office/powerpoint/2010/main" val="34729849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Up Arrow 468"/>
          <p:cNvSpPr/>
          <p:nvPr/>
        </p:nvSpPr>
        <p:spPr bwMode="auto">
          <a:xfrm rot="5400000" flipV="1">
            <a:off x="6722407" y="3639481"/>
            <a:ext cx="617865" cy="521811"/>
          </a:xfrm>
          <a:prstGeom prst="upArrow">
            <a:avLst/>
          </a:prstGeom>
          <a:gradFill flip="none" rotWithShape="1">
            <a:gsLst>
              <a:gs pos="0">
                <a:srgbClr val="CFE1EB"/>
              </a:gs>
              <a:gs pos="0">
                <a:srgbClr val="CFE1EB"/>
              </a:gs>
              <a:gs pos="50000">
                <a:srgbClr val="6E9EB8"/>
              </a:gs>
              <a:gs pos="100000">
                <a:srgbClr val="00649C"/>
              </a:gs>
            </a:gsLst>
            <a:lin ang="162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342" name="Rectangle 341"/>
          <p:cNvSpPr/>
          <p:nvPr/>
        </p:nvSpPr>
        <p:spPr bwMode="auto">
          <a:xfrm>
            <a:off x="1356997" y="3309966"/>
            <a:ext cx="661164" cy="526412"/>
          </a:xfrm>
          <a:prstGeom prst="rect">
            <a:avLst/>
          </a:prstGeom>
          <a:gradFill flip="none" rotWithShape="1">
            <a:gsLst>
              <a:gs pos="17000">
                <a:schemeClr val="accent6">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264" name="Rectangle 263"/>
          <p:cNvSpPr/>
          <p:nvPr/>
        </p:nvSpPr>
        <p:spPr bwMode="auto">
          <a:xfrm>
            <a:off x="1664777" y="1000016"/>
            <a:ext cx="3569166" cy="1520027"/>
          </a:xfrm>
          <a:prstGeom prst="rect">
            <a:avLst/>
          </a:prstGeom>
          <a:solidFill>
            <a:schemeClr val="accent6">
              <a:lumMod val="40000"/>
              <a:lumOff val="60000"/>
            </a:schemeClr>
          </a:solidFill>
          <a:ln w="38100" cap="flat" cmpd="sng" algn="ctr">
            <a:solidFill>
              <a:schemeClr val="accent6">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eaLnBrk="0" hangingPunct="0">
              <a:defRPr/>
            </a:pPr>
            <a:endParaRPr lang="en-US" sz="1600" dirty="0">
              <a:latin typeface="Helvetica"/>
              <a:ea typeface="ＭＳ Ｐゴシック" pitchFamily="-112" charset="-128"/>
              <a:cs typeface="Helvetica"/>
            </a:endParaRPr>
          </a:p>
        </p:txBody>
      </p:sp>
      <p:cxnSp>
        <p:nvCxnSpPr>
          <p:cNvPr id="676" name="Straight Connector 675"/>
          <p:cNvCxnSpPr/>
          <p:nvPr/>
        </p:nvCxnSpPr>
        <p:spPr>
          <a:xfrm rot="16200000" flipH="1">
            <a:off x="2397387" y="1046944"/>
            <a:ext cx="884152" cy="745086"/>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77" name="Straight Connector 676"/>
          <p:cNvCxnSpPr/>
          <p:nvPr/>
        </p:nvCxnSpPr>
        <p:spPr>
          <a:xfrm>
            <a:off x="3212005" y="1861562"/>
            <a:ext cx="1444018" cy="211144"/>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83" name="Straight Connector 682"/>
          <p:cNvCxnSpPr/>
          <p:nvPr/>
        </p:nvCxnSpPr>
        <p:spPr>
          <a:xfrm rot="5400000" flipH="1" flipV="1">
            <a:off x="3654092" y="1375975"/>
            <a:ext cx="1013571" cy="216444"/>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86" name="Straight Connector 685"/>
          <p:cNvCxnSpPr>
            <a:stCxn id="264" idx="2"/>
          </p:cNvCxnSpPr>
          <p:nvPr/>
        </p:nvCxnSpPr>
        <p:spPr>
          <a:xfrm rot="5400000" flipH="1">
            <a:off x="3017847" y="2088531"/>
            <a:ext cx="635870" cy="227155"/>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89" name="Straight Connector 688"/>
          <p:cNvCxnSpPr/>
          <p:nvPr/>
        </p:nvCxnSpPr>
        <p:spPr>
          <a:xfrm rot="10800000" flipV="1">
            <a:off x="2082045" y="1500114"/>
            <a:ext cx="804247" cy="572593"/>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692" name="Straight Connector 691"/>
          <p:cNvCxnSpPr/>
          <p:nvPr/>
        </p:nvCxnSpPr>
        <p:spPr>
          <a:xfrm rot="16200000" flipV="1">
            <a:off x="2215262" y="2002563"/>
            <a:ext cx="525529" cy="464222"/>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28" name="Rectangle 627"/>
          <p:cNvSpPr/>
          <p:nvPr/>
        </p:nvSpPr>
        <p:spPr bwMode="auto">
          <a:xfrm>
            <a:off x="7298756" y="3284997"/>
            <a:ext cx="1417750" cy="1458494"/>
          </a:xfrm>
          <a:prstGeom prst="rect">
            <a:avLst/>
          </a:prstGeom>
          <a:gradFill flip="none" rotWithShape="1">
            <a:gsLst>
              <a:gs pos="42000">
                <a:schemeClr val="accent6">
                  <a:lumMod val="75000"/>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grpSp>
        <p:nvGrpSpPr>
          <p:cNvPr id="4" name="Group 216"/>
          <p:cNvGrpSpPr/>
          <p:nvPr/>
        </p:nvGrpSpPr>
        <p:grpSpPr>
          <a:xfrm>
            <a:off x="48199" y="1299509"/>
            <a:ext cx="1100022" cy="1394610"/>
            <a:chOff x="299314" y="4294209"/>
            <a:chExt cx="1945825" cy="2166828"/>
          </a:xfrm>
        </p:grpSpPr>
        <p:pic>
          <p:nvPicPr>
            <p:cNvPr id="16390" name="Picture 2" descr="C:\Documents and Settings\bbuck\My Documents\My Pictures\doc_group.png"/>
            <p:cNvPicPr>
              <a:picLocks noChangeAspect="1" noChangeArrowheads="1"/>
            </p:cNvPicPr>
            <p:nvPr/>
          </p:nvPicPr>
          <p:blipFill>
            <a:blip r:embed="rId3"/>
            <a:srcRect/>
            <a:stretch>
              <a:fillRect/>
            </a:stretch>
          </p:blipFill>
          <p:spPr bwMode="auto">
            <a:xfrm>
              <a:off x="762038" y="4294209"/>
              <a:ext cx="954087" cy="1038225"/>
            </a:xfrm>
            <a:prstGeom prst="rect">
              <a:avLst/>
            </a:prstGeom>
            <a:noFill/>
            <a:ln w="9525">
              <a:noFill/>
              <a:miter lim="800000"/>
              <a:headEnd/>
              <a:tailEnd/>
            </a:ln>
          </p:spPr>
        </p:pic>
        <p:sp>
          <p:nvSpPr>
            <p:cNvPr id="260" name="Text Box 92"/>
            <p:cNvSpPr txBox="1">
              <a:spLocks noChangeArrowheads="1"/>
            </p:cNvSpPr>
            <p:nvPr/>
          </p:nvSpPr>
          <p:spPr bwMode="auto">
            <a:xfrm>
              <a:off x="299314" y="5313363"/>
              <a:ext cx="1945825" cy="1147674"/>
            </a:xfrm>
            <a:prstGeom prst="rect">
              <a:avLst/>
            </a:prstGeom>
            <a:noFill/>
            <a:ln w="9525" algn="ctr">
              <a:noFill/>
              <a:miter lim="800000"/>
              <a:headEnd/>
              <a:tailEnd/>
            </a:ln>
          </p:spPr>
          <p:txBody>
            <a:bodyPr wrap="square" lIns="0" tIns="0" rIns="0" bIns="0">
              <a:spAutoFit/>
            </a:bodyPr>
            <a:lstStyle/>
            <a:p>
              <a:pPr algn="ctr">
                <a:spcBef>
                  <a:spcPct val="50000"/>
                </a:spcBef>
                <a:defRPr/>
              </a:pPr>
              <a:r>
                <a:rPr lang="en-US" sz="1600" b="1" dirty="0">
                  <a:latin typeface="Helvetica"/>
                  <a:ea typeface="ＭＳ Ｐゴシック" pitchFamily="-110" charset="-128"/>
                  <a:cs typeface="Helvetica"/>
                </a:rPr>
                <a:t>Input </a:t>
              </a:r>
              <a:br>
                <a:rPr lang="en-US" sz="1600" b="1" dirty="0">
                  <a:latin typeface="Helvetica"/>
                  <a:ea typeface="ＭＳ Ｐゴシック" pitchFamily="-110" charset="-128"/>
                  <a:cs typeface="Helvetica"/>
                </a:rPr>
              </a:br>
              <a:r>
                <a:rPr lang="en-US" sz="1600" b="1" dirty="0">
                  <a:latin typeface="Helvetica"/>
                  <a:ea typeface="ＭＳ Ｐゴシック" pitchFamily="-110" charset="-128"/>
                  <a:cs typeface="Helvetica"/>
                </a:rPr>
                <a:t>(Texts, Data, etc.)</a:t>
              </a:r>
              <a:endParaRPr lang="en-US" sz="1600" dirty="0">
                <a:latin typeface="Helvetica"/>
                <a:ea typeface="ＭＳ Ｐゴシック" pitchFamily="-110" charset="-128"/>
                <a:cs typeface="Helvetica"/>
              </a:endParaRPr>
            </a:p>
          </p:txBody>
        </p:sp>
      </p:grpSp>
      <p:sp>
        <p:nvSpPr>
          <p:cNvPr id="265" name="Text Box 92"/>
          <p:cNvSpPr txBox="1">
            <a:spLocks noChangeArrowheads="1"/>
          </p:cNvSpPr>
          <p:nvPr/>
        </p:nvSpPr>
        <p:spPr bwMode="auto">
          <a:xfrm>
            <a:off x="1639018" y="1000016"/>
            <a:ext cx="3594925" cy="217254"/>
          </a:xfrm>
          <a:prstGeom prst="rect">
            <a:avLst/>
          </a:prstGeom>
          <a:noFill/>
          <a:ln w="9525" algn="ctr">
            <a:noFill/>
            <a:miter lim="800000"/>
            <a:headEnd/>
            <a:tailEnd/>
          </a:ln>
        </p:spPr>
        <p:txBody>
          <a:bodyPr wrap="square" lIns="0" tIns="0" rIns="0" bIns="0">
            <a:spAutoFit/>
          </a:bodyPr>
          <a:lstStyle/>
          <a:p>
            <a:pPr algn="ctr">
              <a:spcBef>
                <a:spcPct val="50000"/>
              </a:spcBef>
              <a:defRPr/>
            </a:pPr>
            <a:r>
              <a:rPr lang="en-US" sz="1400" b="1" dirty="0">
                <a:solidFill>
                  <a:srgbClr val="00649C"/>
                </a:solidFill>
                <a:latin typeface="Helvetica"/>
                <a:ea typeface="ＭＳ Ｐゴシック" pitchFamily="-110" charset="-128"/>
                <a:cs typeface="Helvetica"/>
              </a:rPr>
              <a:t>POST (Processor for OST Modules)</a:t>
            </a:r>
            <a:endParaRPr lang="en-US" sz="2100" dirty="0">
              <a:solidFill>
                <a:srgbClr val="00649C"/>
              </a:solidFill>
              <a:latin typeface="Helvetica"/>
              <a:ea typeface="ＭＳ Ｐゴシック" pitchFamily="-110" charset="-128"/>
              <a:cs typeface="Helvetica"/>
            </a:endParaRPr>
          </a:p>
        </p:txBody>
      </p:sp>
      <p:grpSp>
        <p:nvGrpSpPr>
          <p:cNvPr id="6" name="Group 214"/>
          <p:cNvGrpSpPr/>
          <p:nvPr/>
        </p:nvGrpSpPr>
        <p:grpSpPr>
          <a:xfrm>
            <a:off x="5902132" y="1091774"/>
            <a:ext cx="3000573" cy="1380422"/>
            <a:chOff x="5354638" y="4162425"/>
            <a:chExt cx="3729037" cy="1657027"/>
          </a:xfrm>
        </p:grpSpPr>
        <p:grpSp>
          <p:nvGrpSpPr>
            <p:cNvPr id="7" name="Group 256"/>
            <p:cNvGrpSpPr>
              <a:grpSpLocks/>
            </p:cNvGrpSpPr>
            <p:nvPr/>
          </p:nvGrpSpPr>
          <p:grpSpPr bwMode="auto">
            <a:xfrm>
              <a:off x="5900738" y="4162425"/>
              <a:ext cx="2805112" cy="1090613"/>
              <a:chOff x="5334000" y="3886200"/>
              <a:chExt cx="2743200" cy="1066800"/>
            </a:xfrm>
            <a:effectLst>
              <a:outerShdw blurRad="50800" dist="38100" dir="2700000" algn="tl" rotWithShape="0">
                <a:prstClr val="black">
                  <a:alpha val="40000"/>
                </a:prstClr>
              </a:outerShdw>
            </a:effectLst>
          </p:grpSpPr>
          <p:sp>
            <p:nvSpPr>
              <p:cNvPr id="276" name="Oval 275"/>
              <p:cNvSpPr/>
              <p:nvPr/>
            </p:nvSpPr>
            <p:spPr bwMode="auto">
              <a:xfrm>
                <a:off x="5944117" y="4038378"/>
                <a:ext cx="228212" cy="228268"/>
              </a:xfrm>
              <a:prstGeom prst="ellipse">
                <a:avLst/>
              </a:prstGeom>
              <a:solidFill>
                <a:srgbClr val="91618B"/>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299" name="Oval 298"/>
              <p:cNvSpPr/>
              <p:nvPr/>
            </p:nvSpPr>
            <p:spPr bwMode="auto">
              <a:xfrm>
                <a:off x="5714353" y="4342734"/>
                <a:ext cx="229764" cy="229820"/>
              </a:xfrm>
              <a:prstGeom prst="ellipse">
                <a:avLst/>
              </a:prstGeom>
              <a:solidFill>
                <a:srgbClr val="616C91"/>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00" name="Oval 299"/>
              <p:cNvSpPr/>
              <p:nvPr/>
            </p:nvSpPr>
            <p:spPr bwMode="auto">
              <a:xfrm>
                <a:off x="6096258" y="4342734"/>
                <a:ext cx="228212" cy="229820"/>
              </a:xfrm>
              <a:prstGeom prst="ellipse">
                <a:avLst/>
              </a:prstGeom>
              <a:solidFill>
                <a:srgbClr val="61918E"/>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01" name="Oval 300"/>
              <p:cNvSpPr/>
              <p:nvPr/>
            </p:nvSpPr>
            <p:spPr bwMode="auto">
              <a:xfrm>
                <a:off x="7010659" y="4342734"/>
                <a:ext cx="228211" cy="229820"/>
              </a:xfrm>
              <a:prstGeom prst="ellipse">
                <a:avLst/>
              </a:prstGeom>
              <a:solidFill>
                <a:srgbClr val="918361"/>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02" name="Oval 301"/>
              <p:cNvSpPr/>
              <p:nvPr/>
            </p:nvSpPr>
            <p:spPr bwMode="auto">
              <a:xfrm>
                <a:off x="7696847" y="4038378"/>
                <a:ext cx="228211" cy="228268"/>
              </a:xfrm>
              <a:prstGeom prst="ellipse">
                <a:avLst/>
              </a:prstGeom>
              <a:solidFill>
                <a:srgbClr val="919061"/>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2" name="Oval 311"/>
              <p:cNvSpPr/>
              <p:nvPr/>
            </p:nvSpPr>
            <p:spPr bwMode="auto">
              <a:xfrm>
                <a:off x="7848989" y="4342734"/>
                <a:ext cx="228211" cy="229820"/>
              </a:xfrm>
              <a:prstGeom prst="ellipse">
                <a:avLst/>
              </a:prstGeom>
              <a:solidFill>
                <a:srgbClr val="916164"/>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3" name="Oval 312"/>
              <p:cNvSpPr/>
              <p:nvPr/>
            </p:nvSpPr>
            <p:spPr bwMode="auto">
              <a:xfrm>
                <a:off x="5714353" y="4648644"/>
                <a:ext cx="229764" cy="228267"/>
              </a:xfrm>
              <a:prstGeom prst="ellipse">
                <a:avLst/>
              </a:prstGeom>
              <a:solidFill>
                <a:srgbClr val="7588C3"/>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4" name="Oval 313"/>
              <p:cNvSpPr/>
              <p:nvPr/>
            </p:nvSpPr>
            <p:spPr bwMode="auto">
              <a:xfrm>
                <a:off x="6248400" y="4648644"/>
                <a:ext cx="228212" cy="228267"/>
              </a:xfrm>
              <a:prstGeom prst="ellipse">
                <a:avLst/>
              </a:prstGeom>
              <a:solidFill>
                <a:srgbClr val="75C3BD"/>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5" name="Oval 314"/>
              <p:cNvSpPr/>
              <p:nvPr/>
            </p:nvSpPr>
            <p:spPr bwMode="auto">
              <a:xfrm>
                <a:off x="5486141" y="4038378"/>
                <a:ext cx="228211" cy="228268"/>
              </a:xfrm>
              <a:prstGeom prst="ellipse">
                <a:avLst/>
              </a:prstGeom>
              <a:solidFill>
                <a:srgbClr val="93C375"/>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6" name="Oval 315"/>
              <p:cNvSpPr/>
              <p:nvPr/>
            </p:nvSpPr>
            <p:spPr bwMode="auto">
              <a:xfrm>
                <a:off x="6832641" y="3886200"/>
                <a:ext cx="228211" cy="228268"/>
              </a:xfrm>
              <a:prstGeom prst="ellipse">
                <a:avLst/>
              </a:prstGeom>
              <a:solidFill>
                <a:srgbClr val="C3AD75"/>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7" name="Oval 316"/>
              <p:cNvSpPr/>
              <p:nvPr/>
            </p:nvSpPr>
            <p:spPr bwMode="auto">
              <a:xfrm>
                <a:off x="7238870" y="4648644"/>
                <a:ext cx="228212" cy="228267"/>
              </a:xfrm>
              <a:prstGeom prst="ellipse">
                <a:avLst/>
              </a:prstGeom>
              <a:solidFill>
                <a:srgbClr val="C38F75"/>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18" name="Oval 317"/>
              <p:cNvSpPr/>
              <p:nvPr/>
            </p:nvSpPr>
            <p:spPr bwMode="auto">
              <a:xfrm>
                <a:off x="7314942" y="4038378"/>
                <a:ext cx="228211" cy="228268"/>
              </a:xfrm>
              <a:prstGeom prst="ellipse">
                <a:avLst/>
              </a:prstGeom>
              <a:solidFill>
                <a:srgbClr val="C3C175"/>
              </a:solidFill>
              <a:ln w="381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cxnSp>
            <p:nvCxnSpPr>
              <p:cNvPr id="5318" name="Straight Connector 318"/>
              <p:cNvCxnSpPr>
                <a:cxnSpLocks noChangeShapeType="1"/>
                <a:stCxn id="276" idx="3"/>
                <a:endCxn id="299" idx="7"/>
              </p:cNvCxnSpPr>
              <p:nvPr/>
            </p:nvCxnSpPr>
            <p:spPr bwMode="auto">
              <a:xfrm rot="5400000">
                <a:off x="5872022" y="4271822"/>
                <a:ext cx="143156" cy="66956"/>
              </a:xfrm>
              <a:prstGeom prst="line">
                <a:avLst/>
              </a:prstGeom>
              <a:noFill/>
              <a:ln w="38100" algn="ctr">
                <a:solidFill>
                  <a:schemeClr val="tx1"/>
                </a:solidFill>
                <a:round/>
                <a:headEnd/>
                <a:tailEnd/>
              </a:ln>
            </p:spPr>
          </p:cxnSp>
          <p:cxnSp>
            <p:nvCxnSpPr>
              <p:cNvPr id="5319" name="Straight Connector 321"/>
              <p:cNvCxnSpPr>
                <a:cxnSpLocks noChangeShapeType="1"/>
                <a:stCxn id="315" idx="5"/>
                <a:endCxn id="299" idx="1"/>
              </p:cNvCxnSpPr>
              <p:nvPr/>
            </p:nvCxnSpPr>
            <p:spPr bwMode="auto">
              <a:xfrm rot="16200000" flipH="1">
                <a:off x="5643422" y="4271822"/>
                <a:ext cx="143156" cy="66956"/>
              </a:xfrm>
              <a:prstGeom prst="line">
                <a:avLst/>
              </a:prstGeom>
              <a:noFill/>
              <a:ln w="38100" algn="ctr">
                <a:solidFill>
                  <a:schemeClr val="tx1"/>
                </a:solidFill>
                <a:round/>
                <a:headEnd/>
                <a:tailEnd/>
              </a:ln>
            </p:spPr>
          </p:cxnSp>
          <p:cxnSp>
            <p:nvCxnSpPr>
              <p:cNvPr id="5320" name="Straight Connector 322"/>
              <p:cNvCxnSpPr>
                <a:cxnSpLocks noChangeShapeType="1"/>
                <a:stCxn id="299" idx="4"/>
                <a:endCxn id="313" idx="0"/>
              </p:cNvCxnSpPr>
              <p:nvPr/>
            </p:nvCxnSpPr>
            <p:spPr bwMode="auto">
              <a:xfrm rot="5400000">
                <a:off x="5791200" y="4610100"/>
                <a:ext cx="76200" cy="1588"/>
              </a:xfrm>
              <a:prstGeom prst="line">
                <a:avLst/>
              </a:prstGeom>
              <a:noFill/>
              <a:ln w="38100" algn="ctr">
                <a:solidFill>
                  <a:schemeClr val="tx1"/>
                </a:solidFill>
                <a:round/>
                <a:headEnd/>
                <a:tailEnd/>
              </a:ln>
            </p:spPr>
          </p:cxnSp>
          <p:cxnSp>
            <p:nvCxnSpPr>
              <p:cNvPr id="5321" name="Straight Connector 323"/>
              <p:cNvCxnSpPr>
                <a:cxnSpLocks noChangeShapeType="1"/>
                <a:stCxn id="315" idx="3"/>
                <a:endCxn id="336" idx="0"/>
              </p:cNvCxnSpPr>
              <p:nvPr/>
            </p:nvCxnSpPr>
            <p:spPr bwMode="auto">
              <a:xfrm rot="5400000">
                <a:off x="5429250" y="4252772"/>
                <a:ext cx="109678" cy="71578"/>
              </a:xfrm>
              <a:prstGeom prst="line">
                <a:avLst/>
              </a:prstGeom>
              <a:noFill/>
              <a:ln w="38100" algn="ctr">
                <a:solidFill>
                  <a:schemeClr val="tx1"/>
                </a:solidFill>
                <a:round/>
                <a:headEnd/>
                <a:tailEnd/>
              </a:ln>
            </p:spPr>
          </p:cxnSp>
          <p:cxnSp>
            <p:nvCxnSpPr>
              <p:cNvPr id="5322" name="Straight Connector 324"/>
              <p:cNvCxnSpPr>
                <a:cxnSpLocks noChangeShapeType="1"/>
                <a:stCxn id="276" idx="6"/>
                <a:endCxn id="331" idx="1"/>
              </p:cNvCxnSpPr>
              <p:nvPr/>
            </p:nvCxnSpPr>
            <p:spPr bwMode="auto">
              <a:xfrm>
                <a:off x="6172200" y="4152900"/>
                <a:ext cx="371094" cy="1588"/>
              </a:xfrm>
              <a:prstGeom prst="line">
                <a:avLst/>
              </a:prstGeom>
              <a:noFill/>
              <a:ln w="38100" algn="ctr">
                <a:solidFill>
                  <a:schemeClr val="tx1"/>
                </a:solidFill>
                <a:round/>
                <a:headEnd/>
                <a:tailEnd/>
              </a:ln>
            </p:spPr>
          </p:cxnSp>
          <p:cxnSp>
            <p:nvCxnSpPr>
              <p:cNvPr id="5323" name="Straight Connector 325"/>
              <p:cNvCxnSpPr>
                <a:cxnSpLocks noChangeShapeType="1"/>
                <a:stCxn id="300" idx="5"/>
                <a:endCxn id="314" idx="0"/>
              </p:cNvCxnSpPr>
              <p:nvPr/>
            </p:nvCxnSpPr>
            <p:spPr bwMode="auto">
              <a:xfrm rot="16200000" flipH="1">
                <a:off x="6272072" y="4557572"/>
                <a:ext cx="109678" cy="71578"/>
              </a:xfrm>
              <a:prstGeom prst="line">
                <a:avLst/>
              </a:prstGeom>
              <a:noFill/>
              <a:ln w="38100" algn="ctr">
                <a:solidFill>
                  <a:schemeClr val="tx1"/>
                </a:solidFill>
                <a:round/>
                <a:headEnd/>
                <a:tailEnd/>
              </a:ln>
            </p:spPr>
          </p:cxnSp>
          <p:cxnSp>
            <p:nvCxnSpPr>
              <p:cNvPr id="5324" name="Straight Connector 326"/>
              <p:cNvCxnSpPr>
                <a:cxnSpLocks noChangeShapeType="1"/>
                <a:stCxn id="314" idx="6"/>
                <a:endCxn id="334" idx="1"/>
              </p:cNvCxnSpPr>
              <p:nvPr/>
            </p:nvCxnSpPr>
            <p:spPr bwMode="auto">
              <a:xfrm>
                <a:off x="6477000" y="4762500"/>
                <a:ext cx="171450" cy="89154"/>
              </a:xfrm>
              <a:prstGeom prst="line">
                <a:avLst/>
              </a:prstGeom>
              <a:noFill/>
              <a:ln w="38100" algn="ctr">
                <a:solidFill>
                  <a:schemeClr val="tx1"/>
                </a:solidFill>
                <a:round/>
                <a:headEnd/>
                <a:tailEnd/>
              </a:ln>
            </p:spPr>
          </p:cxnSp>
          <p:cxnSp>
            <p:nvCxnSpPr>
              <p:cNvPr id="5325" name="Straight Connector 327"/>
              <p:cNvCxnSpPr>
                <a:cxnSpLocks noChangeShapeType="1"/>
                <a:stCxn id="317" idx="6"/>
                <a:endCxn id="335" idx="1"/>
              </p:cNvCxnSpPr>
              <p:nvPr/>
            </p:nvCxnSpPr>
            <p:spPr bwMode="auto">
              <a:xfrm>
                <a:off x="7467600" y="4762500"/>
                <a:ext cx="152400" cy="1588"/>
              </a:xfrm>
              <a:prstGeom prst="line">
                <a:avLst/>
              </a:prstGeom>
              <a:noFill/>
              <a:ln w="38100" algn="ctr">
                <a:solidFill>
                  <a:schemeClr val="tx1"/>
                </a:solidFill>
                <a:round/>
                <a:headEnd/>
                <a:tailEnd/>
              </a:ln>
            </p:spPr>
          </p:cxnSp>
          <p:cxnSp>
            <p:nvCxnSpPr>
              <p:cNvPr id="5326" name="Straight Connector 328"/>
              <p:cNvCxnSpPr>
                <a:cxnSpLocks noChangeShapeType="1"/>
                <a:stCxn id="318" idx="6"/>
                <a:endCxn id="302" idx="2"/>
              </p:cNvCxnSpPr>
              <p:nvPr/>
            </p:nvCxnSpPr>
            <p:spPr bwMode="auto">
              <a:xfrm>
                <a:off x="7543800" y="4152900"/>
                <a:ext cx="152400" cy="1588"/>
              </a:xfrm>
              <a:prstGeom prst="line">
                <a:avLst/>
              </a:prstGeom>
              <a:noFill/>
              <a:ln w="38100" algn="ctr">
                <a:solidFill>
                  <a:schemeClr val="tx1"/>
                </a:solidFill>
                <a:round/>
                <a:headEnd/>
                <a:tailEnd/>
              </a:ln>
            </p:spPr>
          </p:cxnSp>
          <p:cxnSp>
            <p:nvCxnSpPr>
              <p:cNvPr id="5327" name="Straight Connector 329"/>
              <p:cNvCxnSpPr>
                <a:cxnSpLocks noChangeShapeType="1"/>
                <a:stCxn id="302" idx="5"/>
                <a:endCxn id="312" idx="0"/>
              </p:cNvCxnSpPr>
              <p:nvPr/>
            </p:nvCxnSpPr>
            <p:spPr bwMode="auto">
              <a:xfrm rot="16200000" flipH="1">
                <a:off x="7872272" y="4252772"/>
                <a:ext cx="109678" cy="71578"/>
              </a:xfrm>
              <a:prstGeom prst="line">
                <a:avLst/>
              </a:prstGeom>
              <a:noFill/>
              <a:ln w="38100" algn="ctr">
                <a:solidFill>
                  <a:schemeClr val="tx1"/>
                </a:solidFill>
                <a:round/>
                <a:headEnd/>
                <a:tailEnd/>
              </a:ln>
            </p:spPr>
          </p:cxnSp>
          <p:sp>
            <p:nvSpPr>
              <p:cNvPr id="331" name="Isosceles Triangle 330"/>
              <p:cNvSpPr/>
              <p:nvPr/>
            </p:nvSpPr>
            <p:spPr bwMode="auto">
              <a:xfrm>
                <a:off x="6476612" y="4038378"/>
                <a:ext cx="265471" cy="228268"/>
              </a:xfrm>
              <a:prstGeom prst="triangle">
                <a:avLst/>
              </a:prstGeom>
              <a:solidFill>
                <a:srgbClr val="009999"/>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32" name="Diamond 331"/>
              <p:cNvSpPr/>
              <p:nvPr/>
            </p:nvSpPr>
            <p:spPr bwMode="auto">
              <a:xfrm>
                <a:off x="6858518" y="4572554"/>
                <a:ext cx="228211" cy="228268"/>
              </a:xfrm>
              <a:prstGeom prst="diamond">
                <a:avLst/>
              </a:prstGeom>
              <a:solidFill>
                <a:srgbClr val="993300"/>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33" name="Hexagon 332"/>
              <p:cNvSpPr/>
              <p:nvPr/>
            </p:nvSpPr>
            <p:spPr bwMode="auto">
              <a:xfrm>
                <a:off x="6476612" y="4342734"/>
                <a:ext cx="265471" cy="229820"/>
              </a:xfrm>
              <a:prstGeom prst="hexagon">
                <a:avLst/>
              </a:prstGeom>
              <a:solidFill>
                <a:srgbClr val="739161"/>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34" name="Trapezoid 333"/>
              <p:cNvSpPr/>
              <p:nvPr/>
            </p:nvSpPr>
            <p:spPr bwMode="auto">
              <a:xfrm>
                <a:off x="6628753" y="4749578"/>
                <a:ext cx="153693" cy="203422"/>
              </a:xfrm>
              <a:prstGeom prst="trapezoid">
                <a:avLst/>
              </a:prstGeom>
              <a:solidFill>
                <a:srgbClr val="919061"/>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35" name="Rectangle 334"/>
              <p:cNvSpPr/>
              <p:nvPr/>
            </p:nvSpPr>
            <p:spPr bwMode="auto">
              <a:xfrm>
                <a:off x="7620776" y="4648644"/>
                <a:ext cx="228212" cy="228267"/>
              </a:xfrm>
              <a:prstGeom prst="rect">
                <a:avLst/>
              </a:prstGeom>
              <a:solidFill>
                <a:srgbClr val="00649C"/>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36" name="Rectangle 335"/>
              <p:cNvSpPr/>
              <p:nvPr/>
            </p:nvSpPr>
            <p:spPr bwMode="auto">
              <a:xfrm>
                <a:off x="5334000" y="4342734"/>
                <a:ext cx="228211" cy="229820"/>
              </a:xfrm>
              <a:prstGeom prst="rect">
                <a:avLst/>
              </a:prstGeom>
              <a:solidFill>
                <a:srgbClr val="C375BA"/>
              </a:solidFill>
              <a:ln w="381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cxnSp>
            <p:nvCxnSpPr>
              <p:cNvPr id="5334" name="Straight Connector 336"/>
              <p:cNvCxnSpPr>
                <a:cxnSpLocks noChangeShapeType="1"/>
                <a:stCxn id="300" idx="6"/>
                <a:endCxn id="333" idx="1"/>
              </p:cNvCxnSpPr>
              <p:nvPr/>
            </p:nvCxnSpPr>
            <p:spPr bwMode="auto">
              <a:xfrm>
                <a:off x="6324600" y="4457700"/>
                <a:ext cx="152400" cy="1588"/>
              </a:xfrm>
              <a:prstGeom prst="line">
                <a:avLst/>
              </a:prstGeom>
              <a:noFill/>
              <a:ln w="38100" algn="ctr">
                <a:solidFill>
                  <a:schemeClr val="tx1"/>
                </a:solidFill>
                <a:round/>
                <a:headEnd/>
                <a:tailEnd/>
              </a:ln>
            </p:spPr>
          </p:cxnSp>
          <p:cxnSp>
            <p:nvCxnSpPr>
              <p:cNvPr id="5335" name="Straight Connector 337"/>
              <p:cNvCxnSpPr>
                <a:cxnSpLocks noChangeShapeType="1"/>
                <a:stCxn id="334" idx="3"/>
                <a:endCxn id="332" idx="2"/>
              </p:cNvCxnSpPr>
              <p:nvPr/>
            </p:nvCxnSpPr>
            <p:spPr bwMode="auto">
              <a:xfrm flipV="1">
                <a:off x="6762750" y="4800600"/>
                <a:ext cx="209550" cy="51054"/>
              </a:xfrm>
              <a:prstGeom prst="line">
                <a:avLst/>
              </a:prstGeom>
              <a:noFill/>
              <a:ln w="38100" algn="ctr">
                <a:solidFill>
                  <a:schemeClr val="tx1"/>
                </a:solidFill>
                <a:round/>
                <a:headEnd/>
                <a:tailEnd/>
              </a:ln>
            </p:spPr>
          </p:cxnSp>
          <p:cxnSp>
            <p:nvCxnSpPr>
              <p:cNvPr id="5336" name="Straight Connector 338"/>
              <p:cNvCxnSpPr>
                <a:cxnSpLocks noChangeShapeType="1"/>
                <a:stCxn id="332" idx="0"/>
                <a:endCxn id="333" idx="3"/>
              </p:cNvCxnSpPr>
              <p:nvPr/>
            </p:nvCxnSpPr>
            <p:spPr bwMode="auto">
              <a:xfrm rot="16200000" flipV="1">
                <a:off x="6800088" y="4399788"/>
                <a:ext cx="114300" cy="230124"/>
              </a:xfrm>
              <a:prstGeom prst="line">
                <a:avLst/>
              </a:prstGeom>
              <a:noFill/>
              <a:ln w="38100" algn="ctr">
                <a:solidFill>
                  <a:schemeClr val="tx1"/>
                </a:solidFill>
                <a:round/>
                <a:headEnd/>
                <a:tailEnd/>
              </a:ln>
            </p:spPr>
          </p:cxnSp>
          <p:cxnSp>
            <p:nvCxnSpPr>
              <p:cNvPr id="5337" name="Straight Connector 339"/>
              <p:cNvCxnSpPr>
                <a:cxnSpLocks noChangeShapeType="1"/>
                <a:stCxn id="335" idx="0"/>
                <a:endCxn id="312" idx="3"/>
              </p:cNvCxnSpPr>
              <p:nvPr/>
            </p:nvCxnSpPr>
            <p:spPr bwMode="auto">
              <a:xfrm rot="5400000" flipH="1" flipV="1">
                <a:off x="7753350" y="4519472"/>
                <a:ext cx="109678" cy="147778"/>
              </a:xfrm>
              <a:prstGeom prst="line">
                <a:avLst/>
              </a:prstGeom>
              <a:noFill/>
              <a:ln w="38100" algn="ctr">
                <a:solidFill>
                  <a:schemeClr val="tx1"/>
                </a:solidFill>
                <a:round/>
                <a:headEnd/>
                <a:tailEnd/>
              </a:ln>
            </p:spPr>
          </p:cxnSp>
          <p:cxnSp>
            <p:nvCxnSpPr>
              <p:cNvPr id="5338" name="Straight Connector 340"/>
              <p:cNvCxnSpPr>
                <a:cxnSpLocks noChangeShapeType="1"/>
                <a:stCxn id="301" idx="7"/>
                <a:endCxn id="318" idx="3"/>
              </p:cNvCxnSpPr>
              <p:nvPr/>
            </p:nvCxnSpPr>
            <p:spPr bwMode="auto">
              <a:xfrm rot="5400000" flipH="1" flipV="1">
                <a:off x="7205522" y="4233722"/>
                <a:ext cx="143156" cy="143156"/>
              </a:xfrm>
              <a:prstGeom prst="line">
                <a:avLst/>
              </a:prstGeom>
              <a:noFill/>
              <a:ln w="38100" algn="ctr">
                <a:solidFill>
                  <a:schemeClr val="tx1"/>
                </a:solidFill>
                <a:round/>
                <a:headEnd/>
                <a:tailEnd/>
              </a:ln>
            </p:spPr>
          </p:cxnSp>
          <p:cxnSp>
            <p:nvCxnSpPr>
              <p:cNvPr id="5339" name="Straight Connector 341"/>
              <p:cNvCxnSpPr>
                <a:cxnSpLocks noChangeShapeType="1"/>
                <a:stCxn id="331" idx="5"/>
                <a:endCxn id="316" idx="3"/>
              </p:cNvCxnSpPr>
              <p:nvPr/>
            </p:nvCxnSpPr>
            <p:spPr bwMode="auto">
              <a:xfrm flipV="1">
                <a:off x="6675716" y="4081039"/>
                <a:ext cx="190346" cy="71473"/>
              </a:xfrm>
              <a:prstGeom prst="line">
                <a:avLst/>
              </a:prstGeom>
              <a:noFill/>
              <a:ln w="38100" algn="ctr">
                <a:solidFill>
                  <a:schemeClr val="tx1"/>
                </a:solidFill>
                <a:round/>
                <a:headEnd/>
                <a:tailEnd/>
              </a:ln>
            </p:spPr>
          </p:cxnSp>
        </p:grpSp>
        <p:sp>
          <p:nvSpPr>
            <p:cNvPr id="343" name="Text Box 92"/>
            <p:cNvSpPr txBox="1">
              <a:spLocks noChangeArrowheads="1"/>
            </p:cNvSpPr>
            <p:nvPr/>
          </p:nvSpPr>
          <p:spPr bwMode="auto">
            <a:xfrm>
              <a:off x="5354638" y="5313363"/>
              <a:ext cx="3729037" cy="506089"/>
            </a:xfrm>
            <a:prstGeom prst="rect">
              <a:avLst/>
            </a:prstGeom>
            <a:noFill/>
            <a:ln w="9525" algn="ctr">
              <a:noFill/>
              <a:miter lim="800000"/>
              <a:headEnd/>
              <a:tailEnd/>
            </a:ln>
          </p:spPr>
          <p:txBody>
            <a:bodyPr wrap="square" lIns="0" tIns="0" rIns="0" bIns="0">
              <a:spAutoFit/>
            </a:bodyPr>
            <a:lstStyle/>
            <a:p>
              <a:pPr algn="ctr">
                <a:lnSpc>
                  <a:spcPct val="85000"/>
                </a:lnSpc>
                <a:defRPr/>
              </a:pPr>
              <a:r>
                <a:rPr lang="en-US" sz="1600" b="1" dirty="0">
                  <a:latin typeface="Helvetica"/>
                  <a:ea typeface="ＭＳ Ｐゴシック" pitchFamily="-110" charset="-128"/>
                  <a:cs typeface="Helvetica"/>
                </a:rPr>
                <a:t>TMRs</a:t>
              </a:r>
              <a:br>
                <a:rPr lang="en-US" sz="1600" b="1" dirty="0">
                  <a:latin typeface="Helvetica"/>
                  <a:ea typeface="ＭＳ Ｐゴシック" pitchFamily="-110" charset="-128"/>
                  <a:cs typeface="Helvetica"/>
                </a:rPr>
              </a:br>
              <a:r>
                <a:rPr lang="en-US" sz="1600" i="1" dirty="0">
                  <a:latin typeface="Helvetica"/>
                  <a:ea typeface="ＭＳ Ｐゴシック" pitchFamily="-110" charset="-128"/>
                  <a:cs typeface="Helvetica"/>
                </a:rPr>
                <a:t>(Text Meaning Representations)</a:t>
              </a:r>
            </a:p>
          </p:txBody>
        </p:sp>
      </p:grpSp>
      <p:sp>
        <p:nvSpPr>
          <p:cNvPr id="344" name="Up Arrow 343"/>
          <p:cNvSpPr/>
          <p:nvPr/>
        </p:nvSpPr>
        <p:spPr bwMode="auto">
          <a:xfrm rot="5400000">
            <a:off x="936741" y="1345663"/>
            <a:ext cx="638175" cy="636587"/>
          </a:xfrm>
          <a:prstGeom prst="upArrow">
            <a:avLst/>
          </a:prstGeom>
          <a:gradFill flip="none" rotWithShape="1">
            <a:gsLst>
              <a:gs pos="0">
                <a:srgbClr val="C0D9BF"/>
              </a:gs>
              <a:gs pos="0">
                <a:srgbClr val="D0EBCF"/>
              </a:gs>
              <a:gs pos="50000">
                <a:srgbClr val="70B86E"/>
              </a:gs>
              <a:gs pos="100000">
                <a:srgbClr val="049400"/>
              </a:gs>
            </a:gsLst>
            <a:lin ang="54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eaLnBrk="0" hangingPunct="0">
              <a:defRPr/>
            </a:pPr>
            <a:endParaRPr lang="en-US" sz="1600" dirty="0">
              <a:latin typeface="Helvetica"/>
              <a:ea typeface="ＭＳ Ｐゴシック" pitchFamily="-110" charset="-128"/>
              <a:cs typeface="Helvetica"/>
            </a:endParaRPr>
          </a:p>
        </p:txBody>
      </p:sp>
      <p:sp>
        <p:nvSpPr>
          <p:cNvPr id="345" name="Up Arrow 344"/>
          <p:cNvSpPr/>
          <p:nvPr/>
        </p:nvSpPr>
        <p:spPr bwMode="auto">
          <a:xfrm rot="10800000" flipV="1">
            <a:off x="2724081" y="2543114"/>
            <a:ext cx="636588" cy="523974"/>
          </a:xfrm>
          <a:prstGeom prst="upArrow">
            <a:avLst/>
          </a:prstGeom>
          <a:gradFill flip="none" rotWithShape="1">
            <a:gsLst>
              <a:gs pos="0">
                <a:srgbClr val="CFE1EB"/>
              </a:gs>
              <a:gs pos="0">
                <a:srgbClr val="CFE1EB"/>
              </a:gs>
              <a:gs pos="50000">
                <a:srgbClr val="6E9EB8"/>
              </a:gs>
              <a:gs pos="100000">
                <a:srgbClr val="00649C"/>
              </a:gs>
            </a:gsLst>
            <a:lin ang="162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grpSp>
        <p:nvGrpSpPr>
          <p:cNvPr id="319" name="Group 318"/>
          <p:cNvGrpSpPr/>
          <p:nvPr/>
        </p:nvGrpSpPr>
        <p:grpSpPr>
          <a:xfrm>
            <a:off x="3434011" y="3194120"/>
            <a:ext cx="1325007" cy="1571726"/>
            <a:chOff x="3758969" y="2757589"/>
            <a:chExt cx="1457508" cy="1781290"/>
          </a:xfrm>
        </p:grpSpPr>
        <p:sp>
          <p:nvSpPr>
            <p:cNvPr id="356" name="Text Box 92"/>
            <p:cNvSpPr txBox="1">
              <a:spLocks noChangeArrowheads="1"/>
            </p:cNvSpPr>
            <p:nvPr/>
          </p:nvSpPr>
          <p:spPr bwMode="auto">
            <a:xfrm>
              <a:off x="3946530" y="4114961"/>
              <a:ext cx="1031664" cy="244170"/>
            </a:xfrm>
            <a:prstGeom prst="rect">
              <a:avLst/>
            </a:prstGeom>
            <a:noFill/>
            <a:ln w="9525" algn="ctr">
              <a:noFill/>
              <a:miter lim="800000"/>
              <a:headEnd/>
              <a:tailEnd/>
            </a:ln>
          </p:spPr>
          <p:txBody>
            <a:bodyPr wrap="square" lIns="0" tIns="0" rIns="0" bIns="0">
              <a:spAutoFit/>
            </a:bodyPr>
            <a:lstStyle/>
            <a:p>
              <a:pPr algn="ctr">
                <a:lnSpc>
                  <a:spcPct val="85000"/>
                </a:lnSpc>
                <a:spcBef>
                  <a:spcPct val="50000"/>
                </a:spcBef>
                <a:defRPr/>
              </a:pPr>
              <a:r>
                <a:rPr lang="en-US" sz="1600" b="1" dirty="0">
                  <a:solidFill>
                    <a:srgbClr val="00649C"/>
                  </a:solidFill>
                  <a:latin typeface="Helvetica"/>
                  <a:ea typeface="ＭＳ Ｐゴシック" pitchFamily="-110" charset="-128"/>
                  <a:cs typeface="Helvetica"/>
                </a:rPr>
                <a:t>Ontology</a:t>
              </a:r>
              <a:endParaRPr lang="en-US" sz="1600" dirty="0">
                <a:solidFill>
                  <a:srgbClr val="00649C"/>
                </a:solidFill>
                <a:latin typeface="Helvetica"/>
                <a:ea typeface="ＭＳ Ｐゴシック" pitchFamily="-110" charset="-128"/>
                <a:cs typeface="Helvetica"/>
              </a:endParaRPr>
            </a:p>
          </p:txBody>
        </p:sp>
        <p:sp>
          <p:nvSpPr>
            <p:cNvPr id="408" name="Oval 407"/>
            <p:cNvSpPr/>
            <p:nvPr/>
          </p:nvSpPr>
          <p:spPr bwMode="auto">
            <a:xfrm rot="16200000">
              <a:off x="3597575" y="2919977"/>
              <a:ext cx="1780296" cy="1457508"/>
            </a:xfrm>
            <a:prstGeom prst="ellipse">
              <a:avLst/>
            </a:prstGeom>
            <a:gradFill flip="none" rotWithShape="1">
              <a:gsLst>
                <a:gs pos="14000">
                  <a:schemeClr val="accent6">
                    <a:alpha val="54000"/>
                  </a:schemeClr>
                </a:gs>
                <a:gs pos="100000">
                  <a:srgbClr val="FFEBFA">
                    <a:alpha val="4000"/>
                  </a:srgbClr>
                </a:gs>
              </a:gsLst>
              <a:path path="circle">
                <a:fillToRect l="50000" t="50000" r="50000" b="50000"/>
              </a:path>
              <a:tileRect/>
            </a:gradFill>
            <a:ln w="38100" cap="flat" cmpd="sng" algn="ctr">
              <a:solidFill>
                <a:schemeClr val="accent6"/>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grpSp>
          <p:nvGrpSpPr>
            <p:cNvPr id="21" name="Group 115"/>
            <p:cNvGrpSpPr>
              <a:grpSpLocks/>
            </p:cNvGrpSpPr>
            <p:nvPr/>
          </p:nvGrpSpPr>
          <p:grpSpPr bwMode="auto">
            <a:xfrm rot="16200000">
              <a:off x="3775858" y="2824528"/>
              <a:ext cx="1272476" cy="1138597"/>
              <a:chOff x="3434525" y="1195388"/>
              <a:chExt cx="1254157" cy="674751"/>
            </a:xfrm>
            <a:effectLst>
              <a:outerShdw blurRad="50800" dist="38100" dir="2700000" algn="tl" rotWithShape="0">
                <a:prstClr val="black">
                  <a:alpha val="40000"/>
                </a:prstClr>
              </a:outerShdw>
            </a:effectLst>
          </p:grpSpPr>
          <p:pic>
            <p:nvPicPr>
              <p:cNvPr id="5189" name="Picture 13" descr="C:\Documents and Settings\bbuck\My Documents\My Pictures\B4C.png"/>
              <p:cNvPicPr>
                <a:picLocks noChangeAspect="1" noChangeArrowheads="1"/>
              </p:cNvPicPr>
              <p:nvPr/>
            </p:nvPicPr>
            <p:blipFill>
              <a:blip r:embed="rId4"/>
              <a:srcRect/>
              <a:stretch>
                <a:fillRect/>
              </a:stretch>
            </p:blipFill>
            <p:spPr bwMode="auto">
              <a:xfrm>
                <a:off x="3874743" y="1195388"/>
                <a:ext cx="146857" cy="140738"/>
              </a:xfrm>
              <a:prstGeom prst="rect">
                <a:avLst/>
              </a:prstGeom>
              <a:noFill/>
              <a:ln w="9525">
                <a:noFill/>
                <a:miter lim="800000"/>
                <a:headEnd/>
                <a:tailEnd/>
              </a:ln>
            </p:spPr>
          </p:pic>
          <p:cxnSp>
            <p:nvCxnSpPr>
              <p:cNvPr id="411" name="Straight Connector 410"/>
              <p:cNvCxnSpPr/>
              <p:nvPr/>
            </p:nvCxnSpPr>
            <p:spPr bwMode="auto">
              <a:xfrm rot="5400000">
                <a:off x="3770890" y="1311827"/>
                <a:ext cx="139868" cy="135884"/>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191" name="Picture 16" descr="C:\Documents and Settings\bbuck\My Documents\My Pictures\B5C.png"/>
              <p:cNvPicPr>
                <a:picLocks noChangeAspect="1" noChangeArrowheads="1"/>
              </p:cNvPicPr>
              <p:nvPr/>
            </p:nvPicPr>
            <p:blipFill>
              <a:blip r:embed="rId5"/>
              <a:srcRect/>
              <a:stretch>
                <a:fillRect/>
              </a:stretch>
            </p:blipFill>
            <p:spPr bwMode="auto">
              <a:xfrm>
                <a:off x="3670775" y="1399356"/>
                <a:ext cx="146857" cy="140738"/>
              </a:xfrm>
              <a:prstGeom prst="rect">
                <a:avLst/>
              </a:prstGeom>
              <a:noFill/>
              <a:ln w="9525">
                <a:noFill/>
                <a:miter lim="800000"/>
                <a:headEnd/>
                <a:tailEnd/>
              </a:ln>
            </p:spPr>
          </p:pic>
          <p:cxnSp>
            <p:nvCxnSpPr>
              <p:cNvPr id="413" name="Straight Connector 412"/>
              <p:cNvCxnSpPr/>
              <p:nvPr/>
            </p:nvCxnSpPr>
            <p:spPr bwMode="auto">
              <a:xfrm>
                <a:off x="3989698" y="1275867"/>
                <a:ext cx="201828" cy="99905"/>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193" name="Picture 7" descr="C:\Documents and Settings\bbuck\My Documents\My Pictures\B2C.png"/>
              <p:cNvPicPr>
                <a:picLocks noChangeAspect="1" noChangeArrowheads="1"/>
              </p:cNvPicPr>
              <p:nvPr/>
            </p:nvPicPr>
            <p:blipFill>
              <a:blip r:embed="rId6"/>
              <a:srcRect/>
              <a:stretch>
                <a:fillRect/>
              </a:stretch>
            </p:blipFill>
            <p:spPr bwMode="auto">
              <a:xfrm>
                <a:off x="4129703" y="1309610"/>
                <a:ext cx="146857" cy="140738"/>
              </a:xfrm>
              <a:prstGeom prst="rect">
                <a:avLst/>
              </a:prstGeom>
              <a:noFill/>
              <a:ln w="9525">
                <a:noFill/>
                <a:miter lim="800000"/>
                <a:headEnd/>
                <a:tailEnd/>
              </a:ln>
            </p:spPr>
          </p:pic>
          <p:cxnSp>
            <p:nvCxnSpPr>
              <p:cNvPr id="415" name="Straight Connector 414"/>
              <p:cNvCxnSpPr/>
              <p:nvPr/>
            </p:nvCxnSpPr>
            <p:spPr bwMode="auto">
              <a:xfrm>
                <a:off x="3783873" y="1496658"/>
                <a:ext cx="163860" cy="123883"/>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195" name="Picture 19" descr="C:\Documents and Settings\bbuck\My Documents\My Pictures\B6C.png"/>
              <p:cNvPicPr>
                <a:picLocks noChangeAspect="1" noChangeArrowheads="1"/>
              </p:cNvPicPr>
              <p:nvPr/>
            </p:nvPicPr>
            <p:blipFill>
              <a:blip r:embed="rId7"/>
              <a:srcRect/>
              <a:stretch>
                <a:fillRect/>
              </a:stretch>
            </p:blipFill>
            <p:spPr bwMode="auto">
              <a:xfrm>
                <a:off x="3874743" y="1552331"/>
                <a:ext cx="146857" cy="140738"/>
              </a:xfrm>
              <a:prstGeom prst="rect">
                <a:avLst/>
              </a:prstGeom>
              <a:noFill/>
              <a:ln w="9525">
                <a:noFill/>
                <a:miter lim="800000"/>
                <a:headEnd/>
                <a:tailEnd/>
              </a:ln>
            </p:spPr>
          </p:pic>
          <p:cxnSp>
            <p:nvCxnSpPr>
              <p:cNvPr id="417" name="Straight Connector 18"/>
              <p:cNvCxnSpPr/>
              <p:nvPr/>
            </p:nvCxnSpPr>
            <p:spPr bwMode="auto">
              <a:xfrm rot="5400000">
                <a:off x="4105109" y="1522133"/>
                <a:ext cx="205805" cy="10991"/>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418" name="Straight Connector 19"/>
              <p:cNvCxnSpPr/>
              <p:nvPr/>
            </p:nvCxnSpPr>
            <p:spPr bwMode="auto">
              <a:xfrm>
                <a:off x="4249476" y="1400749"/>
                <a:ext cx="209821" cy="125881"/>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199" name="Picture 10" descr="C:\Documents and Settings\bbuck\My Documents\My Pictures\B3C.png"/>
              <p:cNvPicPr>
                <a:picLocks noChangeAspect="1" noChangeArrowheads="1"/>
              </p:cNvPicPr>
              <p:nvPr/>
            </p:nvPicPr>
            <p:blipFill>
              <a:blip r:embed="rId8"/>
              <a:srcRect/>
              <a:stretch>
                <a:fillRect/>
              </a:stretch>
            </p:blipFill>
            <p:spPr bwMode="auto">
              <a:xfrm>
                <a:off x="4384663" y="1450348"/>
                <a:ext cx="146857" cy="140738"/>
              </a:xfrm>
              <a:prstGeom prst="rect">
                <a:avLst/>
              </a:prstGeom>
              <a:noFill/>
              <a:ln w="9525">
                <a:noFill/>
                <a:miter lim="800000"/>
                <a:headEnd/>
                <a:tailEnd/>
              </a:ln>
            </p:spPr>
          </p:pic>
          <p:cxnSp>
            <p:nvCxnSpPr>
              <p:cNvPr id="421" name="Straight Connector 420"/>
              <p:cNvCxnSpPr/>
              <p:nvPr/>
            </p:nvCxnSpPr>
            <p:spPr bwMode="auto">
              <a:xfrm rot="10800000" flipV="1">
                <a:off x="3644991" y="1504651"/>
                <a:ext cx="58950" cy="57945"/>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01" name="Picture 13" descr="C:\Documents and Settings\bbuck\My Documents\My Pictures\B4C.png"/>
              <p:cNvPicPr>
                <a:picLocks noChangeAspect="1" noChangeArrowheads="1"/>
              </p:cNvPicPr>
              <p:nvPr/>
            </p:nvPicPr>
            <p:blipFill>
              <a:blip r:embed="rId9"/>
              <a:srcRect/>
              <a:stretch>
                <a:fillRect/>
              </a:stretch>
            </p:blipFill>
            <p:spPr bwMode="auto">
              <a:xfrm>
                <a:off x="3591688" y="1535907"/>
                <a:ext cx="75438" cy="72295"/>
              </a:xfrm>
              <a:prstGeom prst="rect">
                <a:avLst/>
              </a:prstGeom>
              <a:noFill/>
              <a:ln w="9525">
                <a:noFill/>
                <a:miter lim="800000"/>
                <a:headEnd/>
                <a:tailEnd/>
              </a:ln>
            </p:spPr>
          </p:pic>
          <p:cxnSp>
            <p:nvCxnSpPr>
              <p:cNvPr id="423" name="Straight Connector 24"/>
              <p:cNvCxnSpPr/>
              <p:nvPr/>
            </p:nvCxnSpPr>
            <p:spPr bwMode="auto">
              <a:xfrm rot="16200000" flipH="1">
                <a:off x="3620516" y="1610049"/>
                <a:ext cx="79924" cy="36968"/>
              </a:xfrm>
              <a:prstGeom prst="line">
                <a:avLst/>
              </a:prstGeom>
              <a:solidFill>
                <a:schemeClr val="accent1"/>
              </a:solidFill>
              <a:ln w="38100" cap="flat" cmpd="sng" algn="ctr">
                <a:solidFill>
                  <a:schemeClr val="bg2">
                    <a:lumMod val="50000"/>
                  </a:schemeClr>
                </a:solidFill>
                <a:prstDash val="solid"/>
                <a:round/>
                <a:headEnd type="none" w="med" len="med"/>
                <a:tailEnd type="none" w="med" len="med"/>
              </a:ln>
              <a:effectLst/>
            </p:spPr>
          </p:cxnSp>
          <p:pic>
            <p:nvPicPr>
              <p:cNvPr id="5203" name="Picture 7" descr="C:\Documents and Settings\bbuck\My Documents\My Pictures\B2C.png"/>
              <p:cNvPicPr>
                <a:picLocks noChangeAspect="1" noChangeArrowheads="1"/>
              </p:cNvPicPr>
              <p:nvPr/>
            </p:nvPicPr>
            <p:blipFill>
              <a:blip r:embed="rId10"/>
              <a:srcRect/>
              <a:stretch>
                <a:fillRect/>
              </a:stretch>
            </p:blipFill>
            <p:spPr bwMode="auto">
              <a:xfrm>
                <a:off x="3644075" y="1640682"/>
                <a:ext cx="75438" cy="72295"/>
              </a:xfrm>
              <a:prstGeom prst="rect">
                <a:avLst/>
              </a:prstGeom>
              <a:noFill/>
              <a:ln w="9525">
                <a:noFill/>
                <a:miter lim="800000"/>
                <a:headEnd/>
                <a:tailEnd/>
              </a:ln>
            </p:spPr>
          </p:pic>
          <p:cxnSp>
            <p:nvCxnSpPr>
              <p:cNvPr id="425" name="Straight Connector 26"/>
              <p:cNvCxnSpPr/>
              <p:nvPr/>
            </p:nvCxnSpPr>
            <p:spPr bwMode="auto">
              <a:xfrm rot="16200000" flipH="1">
                <a:off x="3647493" y="1738928"/>
                <a:ext cx="89915" cy="10991"/>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426" name="Straight Connector 27"/>
              <p:cNvCxnSpPr/>
              <p:nvPr/>
            </p:nvCxnSpPr>
            <p:spPr bwMode="auto">
              <a:xfrm>
                <a:off x="3707938" y="1687478"/>
                <a:ext cx="89923" cy="48953"/>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06" name="Picture 4" descr="C:\Documents and Settings\bbuck\My Documents\My Pictures\B1C.png"/>
              <p:cNvPicPr>
                <a:picLocks noChangeAspect="1" noChangeArrowheads="1"/>
              </p:cNvPicPr>
              <p:nvPr/>
            </p:nvPicPr>
            <p:blipFill>
              <a:blip r:embed="rId11"/>
              <a:srcRect/>
              <a:stretch>
                <a:fillRect/>
              </a:stretch>
            </p:blipFill>
            <p:spPr bwMode="auto">
              <a:xfrm>
                <a:off x="3661058" y="1755289"/>
                <a:ext cx="75438" cy="72295"/>
              </a:xfrm>
              <a:prstGeom prst="rect">
                <a:avLst/>
              </a:prstGeom>
              <a:noFill/>
              <a:ln w="9525">
                <a:noFill/>
                <a:miter lim="800000"/>
                <a:headEnd/>
                <a:tailEnd/>
              </a:ln>
            </p:spPr>
          </p:pic>
          <p:pic>
            <p:nvPicPr>
              <p:cNvPr id="5207" name="Picture 10" descr="C:\Documents and Settings\bbuck\My Documents\My Pictures\B3C.png"/>
              <p:cNvPicPr>
                <a:picLocks noChangeAspect="1" noChangeArrowheads="1"/>
              </p:cNvPicPr>
              <p:nvPr/>
            </p:nvPicPr>
            <p:blipFill>
              <a:blip r:embed="rId12"/>
              <a:srcRect/>
              <a:stretch>
                <a:fillRect/>
              </a:stretch>
            </p:blipFill>
            <p:spPr bwMode="auto">
              <a:xfrm>
                <a:off x="3764394" y="1698297"/>
                <a:ext cx="75438" cy="72295"/>
              </a:xfrm>
              <a:prstGeom prst="rect">
                <a:avLst/>
              </a:prstGeom>
              <a:noFill/>
              <a:ln w="9525">
                <a:noFill/>
                <a:miter lim="800000"/>
                <a:headEnd/>
                <a:tailEnd/>
              </a:ln>
            </p:spPr>
          </p:pic>
          <p:cxnSp>
            <p:nvCxnSpPr>
              <p:cNvPr id="429" name="Straight Connector 30"/>
              <p:cNvCxnSpPr/>
              <p:nvPr/>
            </p:nvCxnSpPr>
            <p:spPr bwMode="auto">
              <a:xfrm rot="16200000" flipH="1">
                <a:off x="3911269" y="1713952"/>
                <a:ext cx="109896" cy="14988"/>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09" name="Picture 17" descr="C:\Documents and Settings\bbuck\My Documents\My Pictures\B6A.png"/>
              <p:cNvPicPr>
                <a:picLocks noChangeAspect="1" noChangeArrowheads="1"/>
              </p:cNvPicPr>
              <p:nvPr/>
            </p:nvPicPr>
            <p:blipFill>
              <a:blip r:embed="rId13"/>
              <a:srcRect/>
              <a:stretch>
                <a:fillRect/>
              </a:stretch>
            </p:blipFill>
            <p:spPr bwMode="auto">
              <a:xfrm>
                <a:off x="3932206" y="1745457"/>
                <a:ext cx="75438" cy="72295"/>
              </a:xfrm>
              <a:prstGeom prst="rect">
                <a:avLst/>
              </a:prstGeom>
              <a:noFill/>
              <a:ln w="9525">
                <a:noFill/>
                <a:miter lim="800000"/>
                <a:headEnd/>
                <a:tailEnd/>
              </a:ln>
            </p:spPr>
          </p:pic>
          <p:cxnSp>
            <p:nvCxnSpPr>
              <p:cNvPr id="431" name="Straight Connector 32"/>
              <p:cNvCxnSpPr/>
              <p:nvPr/>
            </p:nvCxnSpPr>
            <p:spPr bwMode="auto">
              <a:xfrm rot="5400000">
                <a:off x="4114097" y="1718946"/>
                <a:ext cx="119887" cy="26977"/>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432" name="Straight Connector 33"/>
              <p:cNvCxnSpPr/>
              <p:nvPr/>
            </p:nvCxnSpPr>
            <p:spPr bwMode="auto">
              <a:xfrm rot="16200000" flipH="1">
                <a:off x="4171550" y="1718446"/>
                <a:ext cx="162846" cy="54953"/>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433" name="Straight Connector 34"/>
              <p:cNvCxnSpPr/>
              <p:nvPr/>
            </p:nvCxnSpPr>
            <p:spPr bwMode="auto">
              <a:xfrm>
                <a:off x="4252473" y="1648514"/>
                <a:ext cx="111905" cy="79924"/>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13" name="Picture 2" descr="C:\Documents and Settings\bbuck\My Documents\My Pictures\B1A.png"/>
              <p:cNvPicPr>
                <a:picLocks noChangeAspect="1" noChangeArrowheads="1"/>
              </p:cNvPicPr>
              <p:nvPr/>
            </p:nvPicPr>
            <p:blipFill>
              <a:blip r:embed="rId14"/>
              <a:srcRect/>
              <a:stretch>
                <a:fillRect/>
              </a:stretch>
            </p:blipFill>
            <p:spPr bwMode="auto">
              <a:xfrm>
                <a:off x="4246531" y="1797844"/>
                <a:ext cx="75438" cy="72295"/>
              </a:xfrm>
              <a:prstGeom prst="rect">
                <a:avLst/>
              </a:prstGeom>
              <a:noFill/>
              <a:ln w="9525">
                <a:noFill/>
                <a:miter lim="800000"/>
                <a:headEnd/>
                <a:tailEnd/>
              </a:ln>
            </p:spPr>
          </p:pic>
          <p:pic>
            <p:nvPicPr>
              <p:cNvPr id="5214" name="Picture 5" descr="C:\Documents and Settings\bbuck\My Documents\My Pictures\B2A.png"/>
              <p:cNvPicPr>
                <a:picLocks noChangeAspect="1" noChangeArrowheads="1"/>
              </p:cNvPicPr>
              <p:nvPr/>
            </p:nvPicPr>
            <p:blipFill>
              <a:blip r:embed="rId15"/>
              <a:srcRect/>
              <a:stretch>
                <a:fillRect/>
              </a:stretch>
            </p:blipFill>
            <p:spPr bwMode="auto">
              <a:xfrm>
                <a:off x="4325113" y="1693069"/>
                <a:ext cx="75438" cy="72295"/>
              </a:xfrm>
              <a:prstGeom prst="rect">
                <a:avLst/>
              </a:prstGeom>
              <a:noFill/>
              <a:ln w="9525">
                <a:noFill/>
                <a:miter lim="800000"/>
                <a:headEnd/>
                <a:tailEnd/>
              </a:ln>
            </p:spPr>
          </p:pic>
          <p:pic>
            <p:nvPicPr>
              <p:cNvPr id="5215" name="Picture 11" descr="C:\Documents and Settings\bbuck\My Documents\My Pictures\B4A.png"/>
              <p:cNvPicPr>
                <a:picLocks noChangeAspect="1" noChangeArrowheads="1"/>
              </p:cNvPicPr>
              <p:nvPr/>
            </p:nvPicPr>
            <p:blipFill>
              <a:blip r:embed="rId16"/>
              <a:srcRect/>
              <a:stretch>
                <a:fillRect/>
              </a:stretch>
            </p:blipFill>
            <p:spPr bwMode="auto">
              <a:xfrm>
                <a:off x="4115563" y="1771651"/>
                <a:ext cx="75438" cy="72295"/>
              </a:xfrm>
              <a:prstGeom prst="rect">
                <a:avLst/>
              </a:prstGeom>
              <a:noFill/>
              <a:ln w="9525">
                <a:noFill/>
                <a:miter lim="800000"/>
                <a:headEnd/>
                <a:tailEnd/>
              </a:ln>
            </p:spPr>
          </p:pic>
          <p:cxnSp>
            <p:nvCxnSpPr>
              <p:cNvPr id="528" name="Straight Connector 38"/>
              <p:cNvCxnSpPr/>
              <p:nvPr/>
            </p:nvCxnSpPr>
            <p:spPr bwMode="auto">
              <a:xfrm>
                <a:off x="4509255" y="1535622"/>
                <a:ext cx="138881" cy="65938"/>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cxnSp>
            <p:nvCxnSpPr>
              <p:cNvPr id="529" name="Straight Connector 39"/>
              <p:cNvCxnSpPr/>
              <p:nvPr/>
            </p:nvCxnSpPr>
            <p:spPr bwMode="auto">
              <a:xfrm rot="16200000" flipH="1">
                <a:off x="4455305" y="1606552"/>
                <a:ext cx="96908" cy="38967"/>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18" name="Picture 8" descr="C:\Documents and Settings\bbuck\My Documents\My Pictures\B3A.png"/>
              <p:cNvPicPr>
                <a:picLocks noChangeAspect="1" noChangeArrowheads="1"/>
              </p:cNvPicPr>
              <p:nvPr/>
            </p:nvPicPr>
            <p:blipFill>
              <a:blip r:embed="rId17"/>
              <a:srcRect/>
              <a:stretch>
                <a:fillRect/>
              </a:stretch>
            </p:blipFill>
            <p:spPr bwMode="auto">
              <a:xfrm>
                <a:off x="4613244" y="1562101"/>
                <a:ext cx="75438" cy="72295"/>
              </a:xfrm>
              <a:prstGeom prst="rect">
                <a:avLst/>
              </a:prstGeom>
              <a:noFill/>
              <a:ln w="9525">
                <a:noFill/>
                <a:miter lim="800000"/>
                <a:headEnd/>
                <a:tailEnd/>
              </a:ln>
            </p:spPr>
          </p:pic>
          <p:pic>
            <p:nvPicPr>
              <p:cNvPr id="5219" name="Picture 14" descr="C:\Documents and Settings\bbuck\My Documents\My Pictures\B5A.png"/>
              <p:cNvPicPr>
                <a:picLocks noChangeAspect="1" noChangeArrowheads="1"/>
              </p:cNvPicPr>
              <p:nvPr/>
            </p:nvPicPr>
            <p:blipFill>
              <a:blip r:embed="rId18"/>
              <a:srcRect/>
              <a:stretch>
                <a:fillRect/>
              </a:stretch>
            </p:blipFill>
            <p:spPr bwMode="auto">
              <a:xfrm>
                <a:off x="4482275" y="1640682"/>
                <a:ext cx="75438" cy="72295"/>
              </a:xfrm>
              <a:prstGeom prst="rect">
                <a:avLst/>
              </a:prstGeom>
              <a:noFill/>
              <a:ln w="9525">
                <a:noFill/>
                <a:miter lim="800000"/>
                <a:headEnd/>
                <a:tailEnd/>
              </a:ln>
            </p:spPr>
          </p:pic>
          <p:cxnSp>
            <p:nvCxnSpPr>
              <p:cNvPr id="532" name="Straight Connector 42"/>
              <p:cNvCxnSpPr/>
              <p:nvPr/>
            </p:nvCxnSpPr>
            <p:spPr bwMode="auto">
              <a:xfrm rot="10800000" flipV="1">
                <a:off x="3472139" y="1585574"/>
                <a:ext cx="141879" cy="86917"/>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21" name="Picture 10" descr="C:\Documents and Settings\bbuck\My Documents\My Pictures\B3C.png"/>
              <p:cNvPicPr>
                <a:picLocks noChangeAspect="1" noChangeArrowheads="1"/>
              </p:cNvPicPr>
              <p:nvPr/>
            </p:nvPicPr>
            <p:blipFill>
              <a:blip r:embed="rId12"/>
              <a:srcRect/>
              <a:stretch>
                <a:fillRect/>
              </a:stretch>
            </p:blipFill>
            <p:spPr bwMode="auto">
              <a:xfrm>
                <a:off x="3434525" y="1640682"/>
                <a:ext cx="75438" cy="72295"/>
              </a:xfrm>
              <a:prstGeom prst="rect">
                <a:avLst/>
              </a:prstGeom>
              <a:noFill/>
              <a:ln w="9525">
                <a:noFill/>
                <a:miter lim="800000"/>
                <a:headEnd/>
                <a:tailEnd/>
              </a:ln>
            </p:spPr>
          </p:pic>
          <p:cxnSp>
            <p:nvCxnSpPr>
              <p:cNvPr id="534" name="Straight Connector 44"/>
              <p:cNvCxnSpPr/>
              <p:nvPr/>
            </p:nvCxnSpPr>
            <p:spPr bwMode="auto">
              <a:xfrm rot="10800000" flipV="1">
                <a:off x="3574052" y="1690475"/>
                <a:ext cx="84927" cy="54948"/>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223" name="Picture 19" descr="C:\Documents and Settings\bbuck\My Documents\My Pictures\B6C.png"/>
              <p:cNvPicPr>
                <a:picLocks noChangeAspect="1" noChangeArrowheads="1"/>
              </p:cNvPicPr>
              <p:nvPr/>
            </p:nvPicPr>
            <p:blipFill>
              <a:blip r:embed="rId19"/>
              <a:srcRect/>
              <a:stretch>
                <a:fillRect/>
              </a:stretch>
            </p:blipFill>
            <p:spPr bwMode="auto">
              <a:xfrm>
                <a:off x="3529513" y="1711203"/>
                <a:ext cx="75438" cy="72295"/>
              </a:xfrm>
              <a:prstGeom prst="rect">
                <a:avLst/>
              </a:prstGeom>
              <a:noFill/>
              <a:ln w="9525">
                <a:noFill/>
                <a:miter lim="800000"/>
                <a:headEnd/>
                <a:tailEnd/>
              </a:ln>
            </p:spPr>
          </p:pic>
          <p:cxnSp>
            <p:nvCxnSpPr>
              <p:cNvPr id="665" name="Straight Connector 664"/>
              <p:cNvCxnSpPr>
                <a:endCxn id="5209" idx="3"/>
              </p:cNvCxnSpPr>
              <p:nvPr/>
            </p:nvCxnSpPr>
            <p:spPr bwMode="auto">
              <a:xfrm flipH="1">
                <a:off x="4007644" y="1620541"/>
                <a:ext cx="190875" cy="161063"/>
              </a:xfrm>
              <a:prstGeom prst="line">
                <a:avLst/>
              </a:prstGeom>
              <a:solidFill>
                <a:schemeClr val="accent1"/>
              </a:solidFill>
              <a:ln w="25400" cap="flat" cmpd="sng" algn="ctr">
                <a:solidFill>
                  <a:schemeClr val="bg2">
                    <a:lumMod val="50000"/>
                  </a:schemeClr>
                </a:solidFill>
                <a:prstDash val="solid"/>
                <a:round/>
                <a:headEnd type="none" w="med" len="med"/>
                <a:tailEnd type="none" w="med" len="med"/>
              </a:ln>
              <a:effectLst/>
            </p:spPr>
          </p:cxnSp>
          <p:pic>
            <p:nvPicPr>
              <p:cNvPr id="5198" name="Picture 4" descr="C:\Documents and Settings\bbuck\My Documents\My Pictures\B1C.png"/>
              <p:cNvPicPr>
                <a:picLocks noChangeAspect="1" noChangeArrowheads="1"/>
              </p:cNvPicPr>
              <p:nvPr/>
            </p:nvPicPr>
            <p:blipFill>
              <a:blip r:embed="rId20"/>
              <a:srcRect/>
              <a:stretch>
                <a:fillRect/>
              </a:stretch>
            </p:blipFill>
            <p:spPr bwMode="auto">
              <a:xfrm>
                <a:off x="4129703" y="1552331"/>
                <a:ext cx="146857" cy="140738"/>
              </a:xfrm>
              <a:prstGeom prst="rect">
                <a:avLst/>
              </a:prstGeom>
              <a:noFill/>
              <a:ln w="9525">
                <a:noFill/>
                <a:miter lim="800000"/>
                <a:headEnd/>
                <a:tailEnd/>
              </a:ln>
            </p:spPr>
          </p:pic>
        </p:grpSp>
      </p:grpSp>
      <p:sp>
        <p:nvSpPr>
          <p:cNvPr id="16403" name="Text Box 92"/>
          <p:cNvSpPr txBox="1">
            <a:spLocks noChangeArrowheads="1"/>
          </p:cNvSpPr>
          <p:nvPr/>
        </p:nvSpPr>
        <p:spPr bwMode="auto">
          <a:xfrm rot="16200000">
            <a:off x="8164042" y="3926892"/>
            <a:ext cx="1499231" cy="215444"/>
          </a:xfrm>
          <a:prstGeom prst="rect">
            <a:avLst/>
          </a:prstGeom>
          <a:noFill/>
          <a:ln w="9525">
            <a:noFill/>
            <a:miter lim="800000"/>
            <a:headEnd/>
            <a:tailEnd/>
          </a:ln>
        </p:spPr>
        <p:txBody>
          <a:bodyPr wrap="square" lIns="0" tIns="0" rIns="0" bIns="0">
            <a:prstTxWarp prst="textNoShape">
              <a:avLst/>
            </a:prstTxWarp>
            <a:spAutoFit/>
          </a:bodyPr>
          <a:lstStyle/>
          <a:p>
            <a:pPr algn="ctr">
              <a:lnSpc>
                <a:spcPct val="85000"/>
              </a:lnSpc>
              <a:spcBef>
                <a:spcPct val="50000"/>
              </a:spcBef>
            </a:pPr>
            <a:r>
              <a:rPr lang="en-US" sz="1600" b="1" dirty="0">
                <a:solidFill>
                  <a:srgbClr val="00649C"/>
                </a:solidFill>
                <a:latin typeface="Helvetica"/>
                <a:ea typeface="Calibri" charset="0"/>
                <a:cs typeface="Helvetica"/>
              </a:rPr>
              <a:t>InfoBase</a:t>
            </a:r>
            <a:endParaRPr lang="en-US" sz="1600" dirty="0">
              <a:solidFill>
                <a:srgbClr val="00649C"/>
              </a:solidFill>
              <a:latin typeface="Helvetica"/>
              <a:ea typeface="Calibri" charset="0"/>
              <a:cs typeface="Helvetica"/>
            </a:endParaRPr>
          </a:p>
        </p:txBody>
      </p:sp>
      <p:grpSp>
        <p:nvGrpSpPr>
          <p:cNvPr id="23" name="Group 114"/>
          <p:cNvGrpSpPr>
            <a:grpSpLocks noChangeAspect="1"/>
          </p:cNvGrpSpPr>
          <p:nvPr/>
        </p:nvGrpSpPr>
        <p:grpSpPr bwMode="auto">
          <a:xfrm>
            <a:off x="7361023" y="3311706"/>
            <a:ext cx="1112479" cy="802405"/>
            <a:chOff x="3921864" y="3285636"/>
            <a:chExt cx="850004" cy="501138"/>
          </a:xfrm>
          <a:effectLst>
            <a:outerShdw blurRad="50800" dist="38100" dir="2700000" algn="tl" rotWithShape="0">
              <a:prstClr val="black">
                <a:alpha val="40000"/>
              </a:prstClr>
            </a:outerShdw>
          </a:effectLst>
        </p:grpSpPr>
        <p:sp>
          <p:nvSpPr>
            <p:cNvPr id="373" name="Oval 372"/>
            <p:cNvSpPr/>
            <p:nvPr/>
          </p:nvSpPr>
          <p:spPr bwMode="auto">
            <a:xfrm>
              <a:off x="4214007" y="3323283"/>
              <a:ext cx="123895" cy="81924"/>
            </a:xfrm>
            <a:prstGeom prst="ellipse">
              <a:avLst/>
            </a:prstGeom>
            <a:solidFill>
              <a:srgbClr val="91618B"/>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4" name="Oval 373"/>
            <p:cNvSpPr/>
            <p:nvPr/>
          </p:nvSpPr>
          <p:spPr bwMode="auto">
            <a:xfrm>
              <a:off x="4091111" y="3446168"/>
              <a:ext cx="122896" cy="79978"/>
            </a:xfrm>
            <a:prstGeom prst="ellipse">
              <a:avLst/>
            </a:prstGeom>
            <a:solidFill>
              <a:srgbClr val="616C91"/>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5" name="Oval 374"/>
            <p:cNvSpPr/>
            <p:nvPr/>
          </p:nvSpPr>
          <p:spPr bwMode="auto">
            <a:xfrm>
              <a:off x="4272956" y="3446168"/>
              <a:ext cx="97918" cy="93890"/>
            </a:xfrm>
            <a:prstGeom prst="ellipse">
              <a:avLst/>
            </a:prstGeom>
            <a:solidFill>
              <a:srgbClr val="61918E"/>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6" name="Oval 375"/>
            <p:cNvSpPr/>
            <p:nvPr/>
          </p:nvSpPr>
          <p:spPr bwMode="auto">
            <a:xfrm>
              <a:off x="3921864" y="3561901"/>
              <a:ext cx="104961" cy="82225"/>
            </a:xfrm>
            <a:prstGeom prst="ellipse">
              <a:avLst/>
            </a:prstGeom>
            <a:solidFill>
              <a:srgbClr val="918361"/>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7" name="Oval 376"/>
            <p:cNvSpPr/>
            <p:nvPr/>
          </p:nvSpPr>
          <p:spPr bwMode="auto">
            <a:xfrm>
              <a:off x="4237392" y="3653211"/>
              <a:ext cx="116335" cy="79723"/>
            </a:xfrm>
            <a:prstGeom prst="ellipse">
              <a:avLst/>
            </a:prstGeom>
            <a:solidFill>
              <a:srgbClr val="919061"/>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8" name="Oval 377"/>
            <p:cNvSpPr/>
            <p:nvPr/>
          </p:nvSpPr>
          <p:spPr bwMode="auto">
            <a:xfrm>
              <a:off x="4402166" y="3711853"/>
              <a:ext cx="104333" cy="72241"/>
            </a:xfrm>
            <a:prstGeom prst="ellipse">
              <a:avLst/>
            </a:prstGeom>
            <a:solidFill>
              <a:srgbClr val="916164"/>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79" name="Oval 378"/>
            <p:cNvSpPr/>
            <p:nvPr/>
          </p:nvSpPr>
          <p:spPr bwMode="auto">
            <a:xfrm>
              <a:off x="4109107" y="3576248"/>
              <a:ext cx="100554" cy="80876"/>
            </a:xfrm>
            <a:prstGeom prst="ellipse">
              <a:avLst/>
            </a:prstGeom>
            <a:solidFill>
              <a:srgbClr val="7588C3"/>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80" name="Oval 379"/>
            <p:cNvSpPr/>
            <p:nvPr/>
          </p:nvSpPr>
          <p:spPr bwMode="auto">
            <a:xfrm>
              <a:off x="4349772" y="3554290"/>
              <a:ext cx="113460" cy="81923"/>
            </a:xfrm>
            <a:prstGeom prst="ellipse">
              <a:avLst/>
            </a:prstGeom>
            <a:solidFill>
              <a:srgbClr val="75C3BD"/>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81" name="Oval 380"/>
            <p:cNvSpPr/>
            <p:nvPr/>
          </p:nvSpPr>
          <p:spPr bwMode="auto">
            <a:xfrm>
              <a:off x="3991244" y="3323283"/>
              <a:ext cx="99864" cy="81923"/>
            </a:xfrm>
            <a:prstGeom prst="ellipse">
              <a:avLst/>
            </a:prstGeom>
            <a:solidFill>
              <a:srgbClr val="93C375"/>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82" name="Oval 381"/>
            <p:cNvSpPr/>
            <p:nvPr/>
          </p:nvSpPr>
          <p:spPr bwMode="auto">
            <a:xfrm>
              <a:off x="4567550" y="3294516"/>
              <a:ext cx="98073" cy="87665"/>
            </a:xfrm>
            <a:prstGeom prst="ellipse">
              <a:avLst/>
            </a:prstGeom>
            <a:solidFill>
              <a:srgbClr val="C3AD75"/>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83" name="Oval 382"/>
            <p:cNvSpPr/>
            <p:nvPr/>
          </p:nvSpPr>
          <p:spPr bwMode="auto">
            <a:xfrm>
              <a:off x="4700781" y="3603013"/>
              <a:ext cx="71087" cy="90028"/>
            </a:xfrm>
            <a:prstGeom prst="ellipse">
              <a:avLst/>
            </a:prstGeom>
            <a:solidFill>
              <a:srgbClr val="C38F75"/>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sp>
          <p:nvSpPr>
            <p:cNvPr id="384" name="Oval 383"/>
            <p:cNvSpPr/>
            <p:nvPr/>
          </p:nvSpPr>
          <p:spPr bwMode="auto">
            <a:xfrm>
              <a:off x="4041150" y="3688586"/>
              <a:ext cx="104897" cy="74581"/>
            </a:xfrm>
            <a:prstGeom prst="ellipse">
              <a:avLst/>
            </a:prstGeom>
            <a:solidFill>
              <a:srgbClr val="C3C175"/>
            </a:solidFill>
            <a:ln w="25400" cap="flat" cmpd="sng" algn="ctr">
              <a:solidFill>
                <a:schemeClr val="tx1"/>
              </a:solidFill>
              <a:prstDash val="solid"/>
              <a:round/>
              <a:headEnd type="none" w="med" len="med"/>
              <a:tailEnd type="none" w="med" len="med"/>
            </a:ln>
            <a:effectLst/>
          </p:spPr>
          <p:txBody>
            <a:bodyPr/>
            <a:lstStyle/>
            <a:p>
              <a:pPr algn="r" eaLnBrk="0" hangingPunct="0">
                <a:defRPr/>
              </a:pPr>
              <a:endParaRPr lang="en-US" sz="1600" dirty="0">
                <a:latin typeface="Helvetica"/>
                <a:ea typeface="ＭＳ Ｐゴシック" pitchFamily="-112" charset="-128"/>
                <a:cs typeface="Helvetica"/>
              </a:endParaRPr>
            </a:p>
          </p:txBody>
        </p:sp>
        <p:cxnSp>
          <p:nvCxnSpPr>
            <p:cNvPr id="5163" name="Straight Connector 384"/>
            <p:cNvCxnSpPr>
              <a:cxnSpLocks noChangeShapeType="1"/>
              <a:stCxn id="373" idx="3"/>
              <a:endCxn id="374" idx="7"/>
            </p:cNvCxnSpPr>
            <p:nvPr/>
          </p:nvCxnSpPr>
          <p:spPr bwMode="auto">
            <a:xfrm flipH="1">
              <a:off x="4196009" y="3393210"/>
              <a:ext cx="36142" cy="64670"/>
            </a:xfrm>
            <a:prstGeom prst="line">
              <a:avLst/>
            </a:prstGeom>
            <a:noFill/>
            <a:ln w="25400" algn="ctr">
              <a:solidFill>
                <a:schemeClr val="tx1"/>
              </a:solidFill>
              <a:round/>
              <a:headEnd/>
              <a:tailEnd/>
            </a:ln>
          </p:spPr>
        </p:cxnSp>
        <p:cxnSp>
          <p:nvCxnSpPr>
            <p:cNvPr id="5164" name="Straight Connector 385"/>
            <p:cNvCxnSpPr>
              <a:cxnSpLocks noChangeShapeType="1"/>
              <a:stCxn id="381" idx="5"/>
              <a:endCxn id="374" idx="1"/>
            </p:cNvCxnSpPr>
            <p:nvPr/>
          </p:nvCxnSpPr>
          <p:spPr bwMode="auto">
            <a:xfrm>
              <a:off x="4076483" y="3393209"/>
              <a:ext cx="32625" cy="64671"/>
            </a:xfrm>
            <a:prstGeom prst="line">
              <a:avLst/>
            </a:prstGeom>
            <a:noFill/>
            <a:ln w="25400" algn="ctr">
              <a:solidFill>
                <a:schemeClr val="tx1"/>
              </a:solidFill>
              <a:round/>
              <a:headEnd/>
              <a:tailEnd/>
            </a:ln>
          </p:spPr>
        </p:cxnSp>
        <p:cxnSp>
          <p:nvCxnSpPr>
            <p:cNvPr id="5165" name="Straight Connector 386"/>
            <p:cNvCxnSpPr>
              <a:cxnSpLocks noChangeShapeType="1"/>
              <a:stCxn id="374" idx="4"/>
              <a:endCxn id="379" idx="0"/>
            </p:cNvCxnSpPr>
            <p:nvPr/>
          </p:nvCxnSpPr>
          <p:spPr bwMode="auto">
            <a:xfrm>
              <a:off x="4152559" y="3526146"/>
              <a:ext cx="6826" cy="50102"/>
            </a:xfrm>
            <a:prstGeom prst="line">
              <a:avLst/>
            </a:prstGeom>
            <a:noFill/>
            <a:ln w="25400" algn="ctr">
              <a:solidFill>
                <a:schemeClr val="tx1"/>
              </a:solidFill>
              <a:round/>
              <a:headEnd/>
              <a:tailEnd/>
            </a:ln>
          </p:spPr>
        </p:cxnSp>
        <p:cxnSp>
          <p:nvCxnSpPr>
            <p:cNvPr id="5166" name="Straight Connector 387"/>
            <p:cNvCxnSpPr>
              <a:cxnSpLocks noChangeShapeType="1"/>
              <a:stCxn id="381" idx="3"/>
              <a:endCxn id="401" idx="0"/>
            </p:cNvCxnSpPr>
            <p:nvPr/>
          </p:nvCxnSpPr>
          <p:spPr bwMode="auto">
            <a:xfrm flipH="1">
              <a:off x="3965522" y="3393209"/>
              <a:ext cx="40347" cy="48358"/>
            </a:xfrm>
            <a:prstGeom prst="line">
              <a:avLst/>
            </a:prstGeom>
            <a:noFill/>
            <a:ln w="25400" algn="ctr">
              <a:solidFill>
                <a:schemeClr val="tx1"/>
              </a:solidFill>
              <a:round/>
              <a:headEnd/>
              <a:tailEnd/>
            </a:ln>
          </p:spPr>
        </p:cxnSp>
        <p:cxnSp>
          <p:nvCxnSpPr>
            <p:cNvPr id="5167" name="Straight Connector 388"/>
            <p:cNvCxnSpPr>
              <a:cxnSpLocks noChangeShapeType="1"/>
              <a:stCxn id="373" idx="6"/>
              <a:endCxn id="395" idx="1"/>
            </p:cNvCxnSpPr>
            <p:nvPr/>
          </p:nvCxnSpPr>
          <p:spPr bwMode="auto">
            <a:xfrm flipV="1">
              <a:off x="4337902" y="3339423"/>
              <a:ext cx="81762" cy="24822"/>
            </a:xfrm>
            <a:prstGeom prst="line">
              <a:avLst/>
            </a:prstGeom>
            <a:noFill/>
            <a:ln w="25400" algn="ctr">
              <a:solidFill>
                <a:schemeClr val="tx1"/>
              </a:solidFill>
              <a:round/>
              <a:headEnd/>
              <a:tailEnd/>
            </a:ln>
          </p:spPr>
        </p:cxnSp>
        <p:cxnSp>
          <p:nvCxnSpPr>
            <p:cNvPr id="5168" name="Straight Connector 389"/>
            <p:cNvCxnSpPr>
              <a:cxnSpLocks noChangeShapeType="1"/>
              <a:stCxn id="375" idx="5"/>
              <a:endCxn id="380" idx="0"/>
            </p:cNvCxnSpPr>
            <p:nvPr/>
          </p:nvCxnSpPr>
          <p:spPr bwMode="auto">
            <a:xfrm>
              <a:off x="4356534" y="3526308"/>
              <a:ext cx="49968" cy="27982"/>
            </a:xfrm>
            <a:prstGeom prst="line">
              <a:avLst/>
            </a:prstGeom>
            <a:noFill/>
            <a:ln w="25400" algn="ctr">
              <a:solidFill>
                <a:schemeClr val="tx1"/>
              </a:solidFill>
              <a:round/>
              <a:headEnd/>
              <a:tailEnd/>
            </a:ln>
          </p:spPr>
        </p:cxnSp>
        <p:cxnSp>
          <p:nvCxnSpPr>
            <p:cNvPr id="5169" name="Straight Connector 390"/>
            <p:cNvCxnSpPr>
              <a:cxnSpLocks noChangeShapeType="1"/>
              <a:stCxn id="380" idx="6"/>
              <a:endCxn id="398" idx="1"/>
            </p:cNvCxnSpPr>
            <p:nvPr/>
          </p:nvCxnSpPr>
          <p:spPr bwMode="auto">
            <a:xfrm>
              <a:off x="4463232" y="3595252"/>
              <a:ext cx="66835" cy="33007"/>
            </a:xfrm>
            <a:prstGeom prst="line">
              <a:avLst/>
            </a:prstGeom>
            <a:noFill/>
            <a:ln w="25400" algn="ctr">
              <a:solidFill>
                <a:schemeClr val="tx1"/>
              </a:solidFill>
              <a:round/>
              <a:headEnd/>
              <a:tailEnd/>
            </a:ln>
          </p:spPr>
        </p:cxnSp>
        <p:cxnSp>
          <p:nvCxnSpPr>
            <p:cNvPr id="5170" name="Straight Connector 391"/>
            <p:cNvCxnSpPr>
              <a:cxnSpLocks noChangeShapeType="1"/>
              <a:stCxn id="383" idx="2"/>
              <a:endCxn id="400" idx="3"/>
            </p:cNvCxnSpPr>
            <p:nvPr/>
          </p:nvCxnSpPr>
          <p:spPr bwMode="auto">
            <a:xfrm flipH="1">
              <a:off x="4679955" y="3648027"/>
              <a:ext cx="20826" cy="98632"/>
            </a:xfrm>
            <a:prstGeom prst="line">
              <a:avLst/>
            </a:prstGeom>
            <a:noFill/>
            <a:ln w="25400" algn="ctr">
              <a:solidFill>
                <a:schemeClr val="tx1"/>
              </a:solidFill>
              <a:round/>
              <a:headEnd/>
              <a:tailEnd/>
            </a:ln>
          </p:spPr>
        </p:cxnSp>
        <p:cxnSp>
          <p:nvCxnSpPr>
            <p:cNvPr id="5171" name="Straight Connector 67"/>
            <p:cNvCxnSpPr>
              <a:cxnSpLocks noChangeShapeType="1"/>
              <a:stCxn id="384" idx="7"/>
              <a:endCxn id="377" idx="2"/>
            </p:cNvCxnSpPr>
            <p:nvPr/>
          </p:nvCxnSpPr>
          <p:spPr bwMode="auto">
            <a:xfrm flipV="1">
              <a:off x="4130685" y="3693073"/>
              <a:ext cx="106707" cy="6435"/>
            </a:xfrm>
            <a:prstGeom prst="line">
              <a:avLst/>
            </a:prstGeom>
            <a:noFill/>
            <a:ln w="25400" algn="ctr">
              <a:solidFill>
                <a:schemeClr val="tx1"/>
              </a:solidFill>
              <a:round/>
              <a:headEnd/>
              <a:tailEnd/>
            </a:ln>
          </p:spPr>
        </p:cxnSp>
        <p:cxnSp>
          <p:nvCxnSpPr>
            <p:cNvPr id="5172" name="Straight Connector 393"/>
            <p:cNvCxnSpPr>
              <a:cxnSpLocks noChangeShapeType="1"/>
              <a:stCxn id="377" idx="5"/>
              <a:endCxn id="378" idx="1"/>
            </p:cNvCxnSpPr>
            <p:nvPr/>
          </p:nvCxnSpPr>
          <p:spPr bwMode="auto">
            <a:xfrm>
              <a:off x="4336690" y="3721259"/>
              <a:ext cx="80755" cy="1173"/>
            </a:xfrm>
            <a:prstGeom prst="line">
              <a:avLst/>
            </a:prstGeom>
            <a:noFill/>
            <a:ln w="25400" algn="ctr">
              <a:solidFill>
                <a:schemeClr val="tx1"/>
              </a:solidFill>
              <a:round/>
              <a:headEnd/>
              <a:tailEnd/>
            </a:ln>
          </p:spPr>
        </p:cxnSp>
        <p:sp>
          <p:nvSpPr>
            <p:cNvPr id="395" name="Isosceles Triangle 394"/>
            <p:cNvSpPr/>
            <p:nvPr/>
          </p:nvSpPr>
          <p:spPr bwMode="auto">
            <a:xfrm>
              <a:off x="4389848" y="3285636"/>
              <a:ext cx="119263" cy="107573"/>
            </a:xfrm>
            <a:prstGeom prst="triangle">
              <a:avLst/>
            </a:prstGeom>
            <a:solidFill>
              <a:srgbClr val="009999"/>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96" name="Diamond 395"/>
            <p:cNvSpPr/>
            <p:nvPr/>
          </p:nvSpPr>
          <p:spPr bwMode="auto">
            <a:xfrm>
              <a:off x="4590882" y="3483362"/>
              <a:ext cx="89072" cy="97683"/>
            </a:xfrm>
            <a:prstGeom prst="diamond">
              <a:avLst/>
            </a:prstGeom>
            <a:solidFill>
              <a:srgbClr val="993300"/>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97" name="Hexagon 396"/>
            <p:cNvSpPr/>
            <p:nvPr/>
          </p:nvSpPr>
          <p:spPr bwMode="auto">
            <a:xfrm>
              <a:off x="4425717" y="3441300"/>
              <a:ext cx="107159" cy="97098"/>
            </a:xfrm>
            <a:prstGeom prst="hexagon">
              <a:avLst/>
            </a:prstGeom>
            <a:solidFill>
              <a:srgbClr val="739161"/>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98" name="Trapezoid 397"/>
            <p:cNvSpPr/>
            <p:nvPr/>
          </p:nvSpPr>
          <p:spPr bwMode="auto">
            <a:xfrm>
              <a:off x="4519374" y="3588947"/>
              <a:ext cx="85537" cy="78623"/>
            </a:xfrm>
            <a:prstGeom prst="trapezoid">
              <a:avLst/>
            </a:prstGeom>
            <a:solidFill>
              <a:srgbClr val="919061"/>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400" name="Rectangle 399"/>
            <p:cNvSpPr/>
            <p:nvPr/>
          </p:nvSpPr>
          <p:spPr bwMode="auto">
            <a:xfrm>
              <a:off x="4573737" y="3706543"/>
              <a:ext cx="106218" cy="80231"/>
            </a:xfrm>
            <a:prstGeom prst="rect">
              <a:avLst/>
            </a:prstGeom>
            <a:solidFill>
              <a:srgbClr val="00649C"/>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401" name="Rectangle 400"/>
            <p:cNvSpPr/>
            <p:nvPr/>
          </p:nvSpPr>
          <p:spPr bwMode="auto">
            <a:xfrm>
              <a:off x="3921864" y="3441567"/>
              <a:ext cx="87316" cy="76050"/>
            </a:xfrm>
            <a:prstGeom prst="rect">
              <a:avLst/>
            </a:prstGeom>
            <a:solidFill>
              <a:srgbClr val="C375BA"/>
            </a:solidFill>
            <a:ln w="2540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cxnSp>
          <p:nvCxnSpPr>
            <p:cNvPr id="5179" name="Straight Connector 401"/>
            <p:cNvCxnSpPr>
              <a:cxnSpLocks noChangeShapeType="1"/>
              <a:stCxn id="375" idx="6"/>
              <a:endCxn id="397" idx="3"/>
            </p:cNvCxnSpPr>
            <p:nvPr/>
          </p:nvCxnSpPr>
          <p:spPr bwMode="auto">
            <a:xfrm flipV="1">
              <a:off x="4370874" y="3489849"/>
              <a:ext cx="54842" cy="3264"/>
            </a:xfrm>
            <a:prstGeom prst="line">
              <a:avLst/>
            </a:prstGeom>
            <a:noFill/>
            <a:ln w="25400" algn="ctr">
              <a:solidFill>
                <a:schemeClr val="tx1"/>
              </a:solidFill>
              <a:round/>
              <a:headEnd/>
              <a:tailEnd/>
            </a:ln>
          </p:spPr>
        </p:cxnSp>
        <p:cxnSp>
          <p:nvCxnSpPr>
            <p:cNvPr id="5180" name="Straight Connector 402"/>
            <p:cNvCxnSpPr>
              <a:cxnSpLocks noChangeShapeType="1"/>
              <a:stCxn id="398" idx="3"/>
              <a:endCxn id="396" idx="2"/>
            </p:cNvCxnSpPr>
            <p:nvPr/>
          </p:nvCxnSpPr>
          <p:spPr bwMode="auto">
            <a:xfrm flipV="1">
              <a:off x="4594219" y="3581045"/>
              <a:ext cx="41199" cy="47213"/>
            </a:xfrm>
            <a:prstGeom prst="line">
              <a:avLst/>
            </a:prstGeom>
            <a:noFill/>
            <a:ln w="25400" algn="ctr">
              <a:solidFill>
                <a:schemeClr val="tx1"/>
              </a:solidFill>
              <a:round/>
              <a:headEnd/>
              <a:tailEnd/>
            </a:ln>
          </p:spPr>
        </p:cxnSp>
        <p:cxnSp>
          <p:nvCxnSpPr>
            <p:cNvPr id="5181" name="Straight Connector 403"/>
            <p:cNvCxnSpPr>
              <a:cxnSpLocks noChangeShapeType="1"/>
              <a:stCxn id="396" idx="0"/>
              <a:endCxn id="397" idx="0"/>
            </p:cNvCxnSpPr>
            <p:nvPr/>
          </p:nvCxnSpPr>
          <p:spPr bwMode="auto">
            <a:xfrm flipH="1">
              <a:off x="4532876" y="3483362"/>
              <a:ext cx="102542" cy="6487"/>
            </a:xfrm>
            <a:prstGeom prst="line">
              <a:avLst/>
            </a:prstGeom>
            <a:noFill/>
            <a:ln w="25400" algn="ctr">
              <a:solidFill>
                <a:schemeClr val="tx1"/>
              </a:solidFill>
              <a:round/>
              <a:headEnd/>
              <a:tailEnd/>
            </a:ln>
          </p:spPr>
        </p:cxnSp>
        <p:cxnSp>
          <p:nvCxnSpPr>
            <p:cNvPr id="5182" name="Straight Connector 404"/>
            <p:cNvCxnSpPr>
              <a:cxnSpLocks noChangeShapeType="1"/>
              <a:stCxn id="400" idx="1"/>
              <a:endCxn id="378" idx="6"/>
            </p:cNvCxnSpPr>
            <p:nvPr/>
          </p:nvCxnSpPr>
          <p:spPr bwMode="auto">
            <a:xfrm flipH="1">
              <a:off x="4506499" y="3746658"/>
              <a:ext cx="67238" cy="1315"/>
            </a:xfrm>
            <a:prstGeom prst="line">
              <a:avLst/>
            </a:prstGeom>
            <a:noFill/>
            <a:ln w="25400" algn="ctr">
              <a:solidFill>
                <a:schemeClr val="tx1"/>
              </a:solidFill>
              <a:round/>
              <a:headEnd/>
              <a:tailEnd/>
            </a:ln>
          </p:spPr>
        </p:cxnSp>
        <p:cxnSp>
          <p:nvCxnSpPr>
            <p:cNvPr id="5183" name="Straight Connector 405"/>
            <p:cNvCxnSpPr>
              <a:cxnSpLocks noChangeShapeType="1"/>
              <a:stCxn id="376" idx="5"/>
              <a:endCxn id="384" idx="1"/>
            </p:cNvCxnSpPr>
            <p:nvPr/>
          </p:nvCxnSpPr>
          <p:spPr bwMode="auto">
            <a:xfrm>
              <a:off x="4011454" y="3632085"/>
              <a:ext cx="45058" cy="67423"/>
            </a:xfrm>
            <a:prstGeom prst="line">
              <a:avLst/>
            </a:prstGeom>
            <a:noFill/>
            <a:ln w="25400" algn="ctr">
              <a:solidFill>
                <a:schemeClr val="tx1"/>
              </a:solidFill>
              <a:round/>
              <a:headEnd/>
              <a:tailEnd/>
            </a:ln>
          </p:spPr>
        </p:cxnSp>
        <p:cxnSp>
          <p:nvCxnSpPr>
            <p:cNvPr id="5184" name="Straight Connector 406"/>
            <p:cNvCxnSpPr>
              <a:cxnSpLocks noChangeShapeType="1"/>
              <a:stCxn id="395" idx="5"/>
              <a:endCxn id="382" idx="3"/>
            </p:cNvCxnSpPr>
            <p:nvPr/>
          </p:nvCxnSpPr>
          <p:spPr bwMode="auto">
            <a:xfrm>
              <a:off x="4479296" y="3339423"/>
              <a:ext cx="102616" cy="29920"/>
            </a:xfrm>
            <a:prstGeom prst="line">
              <a:avLst/>
            </a:prstGeom>
            <a:noFill/>
            <a:ln w="25400" algn="ctr">
              <a:solidFill>
                <a:schemeClr val="tx1"/>
              </a:solidFill>
              <a:round/>
              <a:headEnd/>
              <a:tailEnd/>
            </a:ln>
          </p:spPr>
        </p:cxnSp>
      </p:grpSp>
      <p:grpSp>
        <p:nvGrpSpPr>
          <p:cNvPr id="629" name="Group 628"/>
          <p:cNvGrpSpPr/>
          <p:nvPr/>
        </p:nvGrpSpPr>
        <p:grpSpPr>
          <a:xfrm rot="16200000">
            <a:off x="5043576" y="3095286"/>
            <a:ext cx="1595761" cy="1739469"/>
            <a:chOff x="6598066" y="701841"/>
            <a:chExt cx="1595761" cy="1312374"/>
          </a:xfrm>
        </p:grpSpPr>
        <p:sp>
          <p:nvSpPr>
            <p:cNvPr id="258" name="Text Box 92"/>
            <p:cNvSpPr txBox="1">
              <a:spLocks noChangeArrowheads="1"/>
            </p:cNvSpPr>
            <p:nvPr/>
          </p:nvSpPr>
          <p:spPr bwMode="auto">
            <a:xfrm>
              <a:off x="6598066" y="1524996"/>
              <a:ext cx="1595761" cy="489219"/>
            </a:xfrm>
            <a:prstGeom prst="rect">
              <a:avLst/>
            </a:prstGeom>
            <a:noFill/>
            <a:ln w="9525" algn="ctr">
              <a:noFill/>
              <a:miter lim="800000"/>
              <a:headEnd/>
              <a:tailEnd/>
            </a:ln>
          </p:spPr>
          <p:txBody>
            <a:bodyPr wrap="square" lIns="0" tIns="0" rIns="0" bIns="0">
              <a:spAutoFit/>
            </a:bodyPr>
            <a:lstStyle/>
            <a:p>
              <a:pPr algn="ctr">
                <a:lnSpc>
                  <a:spcPct val="85000"/>
                </a:lnSpc>
                <a:spcBef>
                  <a:spcPct val="50000"/>
                </a:spcBef>
                <a:defRPr/>
              </a:pPr>
              <a:r>
                <a:rPr lang="en-US" sz="1600" b="1" dirty="0">
                  <a:solidFill>
                    <a:srgbClr val="00649C"/>
                  </a:solidFill>
                  <a:latin typeface="Helvetica"/>
                  <a:ea typeface="ＭＳ Ｐゴシック" pitchFamily="-110" charset="-128"/>
                  <a:cs typeface="Helvetica"/>
                </a:rPr>
                <a:t>Shorthand and Common-Sense</a:t>
              </a:r>
              <a:br>
                <a:rPr lang="en-US" sz="1600" b="1" dirty="0">
                  <a:solidFill>
                    <a:srgbClr val="00649C"/>
                  </a:solidFill>
                  <a:latin typeface="Helvetica"/>
                  <a:ea typeface="ＭＳ Ｐゴシック" pitchFamily="-110" charset="-128"/>
                  <a:cs typeface="Helvetica"/>
                </a:rPr>
              </a:br>
              <a:r>
                <a:rPr lang="en-US" sz="1600" b="1" dirty="0">
                  <a:solidFill>
                    <a:srgbClr val="00649C"/>
                  </a:solidFill>
                  <a:latin typeface="Helvetica"/>
                  <a:ea typeface="ＭＳ Ｐゴシック" pitchFamily="-110" charset="-128"/>
                  <a:cs typeface="Helvetica"/>
                </a:rPr>
                <a:t>Rules</a:t>
              </a:r>
              <a:endParaRPr lang="en-US" sz="1600" dirty="0">
                <a:solidFill>
                  <a:srgbClr val="00649C"/>
                </a:solidFill>
                <a:latin typeface="Helvetica"/>
                <a:ea typeface="ＭＳ Ｐゴシック" pitchFamily="-110" charset="-128"/>
                <a:cs typeface="Helvetica"/>
              </a:endParaRPr>
            </a:p>
          </p:txBody>
        </p:sp>
        <p:sp>
          <p:nvSpPr>
            <p:cNvPr id="259" name="Rectangle 258"/>
            <p:cNvSpPr/>
            <p:nvPr/>
          </p:nvSpPr>
          <p:spPr bwMode="auto">
            <a:xfrm>
              <a:off x="6598066" y="701841"/>
              <a:ext cx="1552633" cy="856516"/>
            </a:xfrm>
            <a:prstGeom prst="rect">
              <a:avLst/>
            </a:prstGeom>
            <a:gradFill flip="none" rotWithShape="1">
              <a:gsLst>
                <a:gs pos="42000">
                  <a:schemeClr val="accent6">
                    <a:lumMod val="75000"/>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nvGrpSpPr>
            <p:cNvPr id="261" name="Group 169"/>
            <p:cNvGrpSpPr>
              <a:grpSpLocks/>
            </p:cNvGrpSpPr>
            <p:nvPr/>
          </p:nvGrpSpPr>
          <p:grpSpPr bwMode="auto">
            <a:xfrm>
              <a:off x="6836800" y="1136003"/>
              <a:ext cx="1202923" cy="121205"/>
              <a:chOff x="670938" y="3997314"/>
              <a:chExt cx="1327084" cy="152059"/>
            </a:xfrm>
            <a:effectLst>
              <a:outerShdw blurRad="50800" dist="38100" dir="2700000" algn="tl" rotWithShape="0">
                <a:prstClr val="black">
                  <a:alpha val="40000"/>
                </a:prstClr>
              </a:outerShdw>
            </a:effectLst>
          </p:grpSpPr>
          <p:sp>
            <p:nvSpPr>
              <p:cNvPr id="292" name="Isosceles Triangle 291"/>
              <p:cNvSpPr/>
              <p:nvPr/>
            </p:nvSpPr>
            <p:spPr bwMode="auto">
              <a:xfrm>
                <a:off x="670938" y="4000877"/>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3" name="Isosceles Triangle 292"/>
              <p:cNvSpPr/>
              <p:nvPr/>
            </p:nvSpPr>
            <p:spPr bwMode="auto">
              <a:xfrm>
                <a:off x="989343" y="4000877"/>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4" name="Isosceles Triangle 293"/>
              <p:cNvSpPr/>
              <p:nvPr/>
            </p:nvSpPr>
            <p:spPr bwMode="auto">
              <a:xfrm flipV="1">
                <a:off x="826576" y="4000877"/>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5" name="Isosceles Triangle 294"/>
              <p:cNvSpPr/>
              <p:nvPr/>
            </p:nvSpPr>
            <p:spPr bwMode="auto">
              <a:xfrm flipV="1">
                <a:off x="1161614" y="4000877"/>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6" name="Isosceles Triangle 295"/>
              <p:cNvSpPr/>
              <p:nvPr/>
            </p:nvSpPr>
            <p:spPr bwMode="auto">
              <a:xfrm>
                <a:off x="1653479" y="4000877"/>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7" name="Isosceles Triangle 296"/>
              <p:cNvSpPr/>
              <p:nvPr/>
            </p:nvSpPr>
            <p:spPr bwMode="auto">
              <a:xfrm flipV="1">
                <a:off x="1489524" y="4000877"/>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8" name="Isosceles Triangle 297"/>
              <p:cNvSpPr/>
              <p:nvPr/>
            </p:nvSpPr>
            <p:spPr bwMode="auto">
              <a:xfrm flipV="1">
                <a:off x="1825751" y="4000877"/>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03" name="Diamond 302"/>
              <p:cNvSpPr/>
              <p:nvPr/>
            </p:nvSpPr>
            <p:spPr bwMode="auto">
              <a:xfrm>
                <a:off x="1341015" y="3997314"/>
                <a:ext cx="152074" cy="152059"/>
              </a:xfrm>
              <a:prstGeom prst="diamond">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nvGrpSpPr>
            <p:cNvPr id="262" name="Group 170"/>
            <p:cNvGrpSpPr>
              <a:grpSpLocks/>
            </p:cNvGrpSpPr>
            <p:nvPr/>
          </p:nvGrpSpPr>
          <p:grpSpPr bwMode="auto">
            <a:xfrm>
              <a:off x="6836800" y="961783"/>
              <a:ext cx="1202923" cy="121207"/>
              <a:chOff x="670938" y="3750161"/>
              <a:chExt cx="1327084" cy="152060"/>
            </a:xfrm>
            <a:effectLst>
              <a:outerShdw blurRad="50800" dist="38100" dir="2700000" algn="tl" rotWithShape="0">
                <a:prstClr val="black">
                  <a:alpha val="40000"/>
                </a:prstClr>
              </a:outerShdw>
            </a:effectLst>
          </p:grpSpPr>
          <p:sp>
            <p:nvSpPr>
              <p:cNvPr id="284" name="Isosceles Triangle 283"/>
              <p:cNvSpPr/>
              <p:nvPr/>
            </p:nvSpPr>
            <p:spPr bwMode="auto">
              <a:xfrm flipV="1">
                <a:off x="989343" y="3753725"/>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5" name="Isosceles Triangle 284"/>
              <p:cNvSpPr/>
              <p:nvPr/>
            </p:nvSpPr>
            <p:spPr bwMode="auto">
              <a:xfrm>
                <a:off x="834893" y="3753725"/>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6" name="Isosceles Triangle 285"/>
              <p:cNvSpPr/>
              <p:nvPr/>
            </p:nvSpPr>
            <p:spPr bwMode="auto">
              <a:xfrm>
                <a:off x="1161614" y="3753725"/>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7" name="Isosceles Triangle 286"/>
              <p:cNvSpPr/>
              <p:nvPr/>
            </p:nvSpPr>
            <p:spPr bwMode="auto">
              <a:xfrm flipV="1">
                <a:off x="1335074" y="3753725"/>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8" name="Isosceles Triangle 287"/>
              <p:cNvSpPr/>
              <p:nvPr/>
            </p:nvSpPr>
            <p:spPr bwMode="auto">
              <a:xfrm flipV="1">
                <a:off x="1653479" y="3753725"/>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9" name="Isosceles Triangle 288"/>
              <p:cNvSpPr/>
              <p:nvPr/>
            </p:nvSpPr>
            <p:spPr bwMode="auto">
              <a:xfrm>
                <a:off x="1497841" y="3753725"/>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0" name="Isosceles Triangle 289"/>
              <p:cNvSpPr/>
              <p:nvPr/>
            </p:nvSpPr>
            <p:spPr bwMode="auto">
              <a:xfrm>
                <a:off x="1825751" y="3753725"/>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91" name="Oval 290"/>
              <p:cNvSpPr/>
              <p:nvPr/>
            </p:nvSpPr>
            <p:spPr bwMode="auto">
              <a:xfrm>
                <a:off x="670938" y="3750161"/>
                <a:ext cx="152074" cy="152060"/>
              </a:xfrm>
              <a:prstGeom prst="ellips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nvGrpSpPr>
            <p:cNvPr id="263" name="Group 171"/>
            <p:cNvGrpSpPr>
              <a:grpSpLocks/>
            </p:cNvGrpSpPr>
            <p:nvPr/>
          </p:nvGrpSpPr>
          <p:grpSpPr bwMode="auto">
            <a:xfrm>
              <a:off x="6842100" y="779428"/>
              <a:ext cx="1064000" cy="128383"/>
              <a:chOff x="826576" y="3538895"/>
              <a:chExt cx="1173823" cy="161063"/>
            </a:xfrm>
            <a:effectLst>
              <a:outerShdw blurRad="50800" dist="38100" dir="2700000" algn="tl" rotWithShape="0">
                <a:prstClr val="black">
                  <a:alpha val="40000"/>
                </a:prstClr>
              </a:outerShdw>
            </a:effectLst>
          </p:grpSpPr>
          <p:sp>
            <p:nvSpPr>
              <p:cNvPr id="277" name="Isosceles Triangle 276"/>
              <p:cNvSpPr/>
              <p:nvPr/>
            </p:nvSpPr>
            <p:spPr bwMode="auto">
              <a:xfrm flipV="1">
                <a:off x="826576" y="3538895"/>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8" name="Isosceles Triangle 277"/>
              <p:cNvSpPr/>
              <p:nvPr/>
            </p:nvSpPr>
            <p:spPr bwMode="auto">
              <a:xfrm flipV="1">
                <a:off x="1161614" y="3538895"/>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9" name="Isosceles Triangle 278"/>
              <p:cNvSpPr/>
              <p:nvPr/>
            </p:nvSpPr>
            <p:spPr bwMode="auto">
              <a:xfrm>
                <a:off x="1333884" y="3551463"/>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0" name="Isosceles Triangle 279"/>
              <p:cNvSpPr/>
              <p:nvPr/>
            </p:nvSpPr>
            <p:spPr bwMode="auto">
              <a:xfrm>
                <a:off x="1653479" y="3538895"/>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1" name="Isosceles Triangle 280"/>
              <p:cNvSpPr/>
              <p:nvPr/>
            </p:nvSpPr>
            <p:spPr bwMode="auto">
              <a:xfrm flipV="1">
                <a:off x="1489524" y="3538895"/>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2" name="Rectangle 281"/>
              <p:cNvSpPr/>
              <p:nvPr/>
            </p:nvSpPr>
            <p:spPr bwMode="auto">
              <a:xfrm>
                <a:off x="1022609" y="3575722"/>
                <a:ext cx="111679" cy="111669"/>
              </a:xfrm>
              <a:prstGeom prst="rect">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83" name="Hexagon 282"/>
              <p:cNvSpPr/>
              <p:nvPr/>
            </p:nvSpPr>
            <p:spPr bwMode="auto">
              <a:xfrm>
                <a:off x="1849513" y="3556714"/>
                <a:ext cx="150886" cy="130676"/>
              </a:xfrm>
              <a:prstGeom prst="hexagon">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nvGrpSpPr>
            <p:cNvPr id="266" name="Group 168"/>
            <p:cNvGrpSpPr>
              <a:grpSpLocks/>
            </p:cNvGrpSpPr>
            <p:nvPr/>
          </p:nvGrpSpPr>
          <p:grpSpPr bwMode="auto">
            <a:xfrm>
              <a:off x="6836800" y="1311198"/>
              <a:ext cx="1202923" cy="121207"/>
              <a:chOff x="670938" y="4193464"/>
              <a:chExt cx="1327084" cy="152060"/>
            </a:xfrm>
            <a:effectLst>
              <a:outerShdw blurRad="50800" dist="38100" dir="2700000" algn="tl" rotWithShape="0">
                <a:prstClr val="black">
                  <a:alpha val="40000"/>
                </a:prstClr>
              </a:outerShdw>
            </a:effectLst>
          </p:grpSpPr>
          <p:sp>
            <p:nvSpPr>
              <p:cNvPr id="267" name="Isosceles Triangle 266"/>
              <p:cNvSpPr/>
              <p:nvPr/>
            </p:nvSpPr>
            <p:spPr bwMode="auto">
              <a:xfrm flipV="1">
                <a:off x="670938" y="4197028"/>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68" name="Isosceles Triangle 267"/>
              <p:cNvSpPr/>
              <p:nvPr/>
            </p:nvSpPr>
            <p:spPr bwMode="auto">
              <a:xfrm>
                <a:off x="834893" y="4197028"/>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69" name="Isosceles Triangle 268"/>
              <p:cNvSpPr/>
              <p:nvPr/>
            </p:nvSpPr>
            <p:spPr bwMode="auto">
              <a:xfrm>
                <a:off x="1161614" y="4197028"/>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0" name="Isosceles Triangle 269"/>
              <p:cNvSpPr/>
              <p:nvPr/>
            </p:nvSpPr>
            <p:spPr bwMode="auto">
              <a:xfrm flipV="1">
                <a:off x="1335074" y="4197028"/>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1" name="Isosceles Triangle 270"/>
              <p:cNvSpPr/>
              <p:nvPr/>
            </p:nvSpPr>
            <p:spPr bwMode="auto">
              <a:xfrm flipV="1">
                <a:off x="1653479" y="4197028"/>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2" name="Isosceles Triangle 271"/>
              <p:cNvSpPr/>
              <p:nvPr/>
            </p:nvSpPr>
            <p:spPr bwMode="auto">
              <a:xfrm>
                <a:off x="1497841" y="4197028"/>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3" name="Isosceles Triangle 272"/>
              <p:cNvSpPr/>
              <p:nvPr/>
            </p:nvSpPr>
            <p:spPr bwMode="auto">
              <a:xfrm>
                <a:off x="1825751" y="4197028"/>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274" name="Parallelogram 273"/>
              <p:cNvSpPr/>
              <p:nvPr/>
            </p:nvSpPr>
            <p:spPr bwMode="auto">
              <a:xfrm>
                <a:off x="1048747" y="4193464"/>
                <a:ext cx="104551" cy="152060"/>
              </a:xfrm>
              <a:prstGeom prst="parallelogram">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sp>
        <p:nvSpPr>
          <p:cNvPr id="559" name="Isosceles Triangle 558"/>
          <p:cNvSpPr/>
          <p:nvPr/>
        </p:nvSpPr>
        <p:spPr bwMode="auto">
          <a:xfrm>
            <a:off x="1674264" y="3673661"/>
            <a:ext cx="137928"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60" name="Isosceles Triangle 559"/>
          <p:cNvSpPr/>
          <p:nvPr/>
        </p:nvSpPr>
        <p:spPr bwMode="auto">
          <a:xfrm flipV="1">
            <a:off x="1542995" y="3673661"/>
            <a:ext cx="137928"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61" name="Isosceles Triangle 560"/>
          <p:cNvSpPr/>
          <p:nvPr/>
        </p:nvSpPr>
        <p:spPr bwMode="auto">
          <a:xfrm flipV="1">
            <a:off x="1812192" y="3673661"/>
            <a:ext cx="137927"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62" name="Diamond 561"/>
          <p:cNvSpPr/>
          <p:nvPr/>
        </p:nvSpPr>
        <p:spPr bwMode="auto">
          <a:xfrm>
            <a:off x="1424091" y="3671164"/>
            <a:ext cx="121756" cy="106621"/>
          </a:xfrm>
          <a:prstGeom prst="diamond">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50" name="Isosceles Triangle 549"/>
          <p:cNvSpPr/>
          <p:nvPr/>
        </p:nvSpPr>
        <p:spPr bwMode="auto">
          <a:xfrm flipV="1">
            <a:off x="1438359" y="3516109"/>
            <a:ext cx="137928"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51" name="Isosceles Triangle 550"/>
          <p:cNvSpPr/>
          <p:nvPr/>
        </p:nvSpPr>
        <p:spPr bwMode="auto">
          <a:xfrm flipV="1">
            <a:off x="1693287" y="3516109"/>
            <a:ext cx="137928"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52" name="Isosceles Triangle 551"/>
          <p:cNvSpPr/>
          <p:nvPr/>
        </p:nvSpPr>
        <p:spPr bwMode="auto">
          <a:xfrm>
            <a:off x="1568675" y="3516109"/>
            <a:ext cx="137927"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53" name="Isosceles Triangle 552"/>
          <p:cNvSpPr/>
          <p:nvPr/>
        </p:nvSpPr>
        <p:spPr bwMode="auto">
          <a:xfrm>
            <a:off x="1831214" y="3516109"/>
            <a:ext cx="137927" cy="104123"/>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42" name="Isosceles Triangle 541"/>
          <p:cNvSpPr/>
          <p:nvPr/>
        </p:nvSpPr>
        <p:spPr bwMode="auto">
          <a:xfrm>
            <a:off x="1418383" y="3366300"/>
            <a:ext cx="137927" cy="104122"/>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43" name="Isosceles Triangle 542"/>
          <p:cNvSpPr/>
          <p:nvPr/>
        </p:nvSpPr>
        <p:spPr bwMode="auto">
          <a:xfrm>
            <a:off x="1674261" y="3366300"/>
            <a:ext cx="137928" cy="104122"/>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44" name="Isosceles Triangle 543"/>
          <p:cNvSpPr/>
          <p:nvPr/>
        </p:nvSpPr>
        <p:spPr bwMode="auto">
          <a:xfrm flipV="1">
            <a:off x="1542994" y="3366300"/>
            <a:ext cx="137928" cy="104122"/>
          </a:xfrm>
          <a:prstGeom prst="triangle">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46" name="Hexagon 545"/>
          <p:cNvSpPr/>
          <p:nvPr/>
        </p:nvSpPr>
        <p:spPr bwMode="auto">
          <a:xfrm>
            <a:off x="1831214" y="3378797"/>
            <a:ext cx="120805" cy="91628"/>
          </a:xfrm>
          <a:prstGeom prst="hexagon">
            <a:avLst/>
          </a:prstGeom>
          <a:noFill/>
          <a:ln w="19050" cap="flat" cmpd="sng" algn="ctr">
            <a:solidFill>
              <a:schemeClr val="tx1"/>
            </a:solidFill>
            <a:prstDash val="solid"/>
            <a:round/>
            <a:headEnd type="none" w="med" len="med"/>
            <a:tailEnd type="none" w="med" len="med"/>
          </a:ln>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cxnSp>
        <p:nvCxnSpPr>
          <p:cNvPr id="614" name="Straight Connector 613"/>
          <p:cNvCxnSpPr/>
          <p:nvPr/>
        </p:nvCxnSpPr>
        <p:spPr>
          <a:xfrm flipH="1">
            <a:off x="4727508" y="3902690"/>
            <a:ext cx="234973" cy="0"/>
          </a:xfrm>
          <a:prstGeom prst="line">
            <a:avLst/>
          </a:prstGeom>
          <a:ln w="38100"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34" name="Rectangle 633"/>
          <p:cNvSpPr/>
          <p:nvPr/>
        </p:nvSpPr>
        <p:spPr bwMode="auto">
          <a:xfrm>
            <a:off x="127460" y="3086845"/>
            <a:ext cx="6622284" cy="1833893"/>
          </a:xfrm>
          <a:prstGeom prst="rect">
            <a:avLst/>
          </a:prstGeom>
          <a:noFill/>
          <a:ln w="38100" cap="flat" cmpd="sng" algn="ctr">
            <a:solidFill>
              <a:schemeClr val="accent6">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eaLnBrk="0" hangingPunct="0">
              <a:defRPr/>
            </a:pPr>
            <a:endParaRPr lang="en-US" sz="1600" dirty="0">
              <a:latin typeface="Helvetica"/>
              <a:ea typeface="ＭＳ Ｐゴシック" pitchFamily="-112" charset="-128"/>
              <a:cs typeface="Helvetica"/>
            </a:endParaRPr>
          </a:p>
        </p:txBody>
      </p:sp>
      <p:sp>
        <p:nvSpPr>
          <p:cNvPr id="341" name="Text Box 92"/>
          <p:cNvSpPr txBox="1">
            <a:spLocks noChangeArrowheads="1"/>
          </p:cNvSpPr>
          <p:nvPr/>
        </p:nvSpPr>
        <p:spPr bwMode="auto">
          <a:xfrm>
            <a:off x="632170" y="3837805"/>
            <a:ext cx="630877" cy="190098"/>
          </a:xfrm>
          <a:prstGeom prst="rect">
            <a:avLst/>
          </a:prstGeom>
          <a:noFill/>
          <a:ln w="9525">
            <a:noFill/>
            <a:miter lim="800000"/>
            <a:headEnd/>
            <a:tailEnd/>
          </a:ln>
        </p:spPr>
        <p:txBody>
          <a:bodyPr wrap="square" lIns="0" tIns="0" rIns="0" bIns="0">
            <a:prstTxWarp prst="textNoShape">
              <a:avLst/>
            </a:prstTxWarp>
            <a:spAutoFit/>
          </a:bodyPr>
          <a:lstStyle/>
          <a:p>
            <a:pPr algn="ctr">
              <a:lnSpc>
                <a:spcPct val="85000"/>
              </a:lnSpc>
              <a:spcBef>
                <a:spcPct val="50000"/>
              </a:spcBef>
            </a:pPr>
            <a:r>
              <a:rPr lang="en-US" sz="1400" b="1" dirty="0">
                <a:solidFill>
                  <a:srgbClr val="00649C"/>
                </a:solidFill>
                <a:latin typeface="Helvetica"/>
                <a:ea typeface="Calibri" charset="0"/>
                <a:cs typeface="Helvetica"/>
              </a:rPr>
              <a:t>Morph</a:t>
            </a:r>
            <a:endParaRPr lang="en-US" sz="1400" dirty="0">
              <a:solidFill>
                <a:srgbClr val="00649C"/>
              </a:solidFill>
              <a:latin typeface="Helvetica"/>
              <a:ea typeface="Calibri" charset="0"/>
              <a:cs typeface="Helvetica"/>
            </a:endParaRPr>
          </a:p>
        </p:txBody>
      </p:sp>
      <p:sp>
        <p:nvSpPr>
          <p:cNvPr id="361" name="Text Box 92"/>
          <p:cNvSpPr txBox="1">
            <a:spLocks noChangeArrowheads="1"/>
          </p:cNvSpPr>
          <p:nvPr/>
        </p:nvSpPr>
        <p:spPr bwMode="auto">
          <a:xfrm>
            <a:off x="1404347" y="3833269"/>
            <a:ext cx="557012" cy="190098"/>
          </a:xfrm>
          <a:prstGeom prst="rect">
            <a:avLst/>
          </a:prstGeom>
          <a:noFill/>
          <a:ln w="9525">
            <a:noFill/>
            <a:miter lim="800000"/>
            <a:headEnd/>
            <a:tailEnd/>
          </a:ln>
        </p:spPr>
        <p:txBody>
          <a:bodyPr wrap="square" lIns="0" tIns="0" rIns="0" bIns="0">
            <a:prstTxWarp prst="textNoShape">
              <a:avLst/>
            </a:prstTxWarp>
            <a:spAutoFit/>
          </a:bodyPr>
          <a:lstStyle/>
          <a:p>
            <a:pPr algn="ctr">
              <a:lnSpc>
                <a:spcPct val="85000"/>
              </a:lnSpc>
              <a:spcBef>
                <a:spcPct val="50000"/>
              </a:spcBef>
            </a:pPr>
            <a:r>
              <a:rPr lang="en-US" sz="1400" b="1" dirty="0" err="1">
                <a:solidFill>
                  <a:srgbClr val="00649C"/>
                </a:solidFill>
                <a:latin typeface="Helvetica"/>
                <a:ea typeface="Calibri" charset="0"/>
                <a:cs typeface="Helvetica"/>
              </a:rPr>
              <a:t>Phon</a:t>
            </a:r>
            <a:endParaRPr lang="en-US" sz="1400" dirty="0">
              <a:solidFill>
                <a:srgbClr val="00649C"/>
              </a:solidFill>
              <a:latin typeface="Helvetica"/>
              <a:ea typeface="Calibri" charset="0"/>
              <a:cs typeface="Helvetica"/>
            </a:endParaRPr>
          </a:p>
        </p:txBody>
      </p:sp>
      <p:sp>
        <p:nvSpPr>
          <p:cNvPr id="474" name="Text Box 92"/>
          <p:cNvSpPr txBox="1">
            <a:spLocks noChangeArrowheads="1"/>
          </p:cNvSpPr>
          <p:nvPr/>
        </p:nvSpPr>
        <p:spPr bwMode="auto">
          <a:xfrm rot="16200000">
            <a:off x="-296363" y="3820303"/>
            <a:ext cx="1491342" cy="251817"/>
          </a:xfrm>
          <a:prstGeom prst="rect">
            <a:avLst/>
          </a:prstGeom>
          <a:noFill/>
          <a:ln w="9525" algn="ctr">
            <a:noFill/>
            <a:miter lim="800000"/>
            <a:headEnd/>
            <a:tailEnd/>
          </a:ln>
        </p:spPr>
        <p:txBody>
          <a:bodyPr wrap="square" lIns="0" tIns="0" rIns="0" bIns="0">
            <a:spAutoFit/>
          </a:bodyPr>
          <a:lstStyle/>
          <a:p>
            <a:pPr algn="ctr">
              <a:spcBef>
                <a:spcPct val="50000"/>
              </a:spcBef>
              <a:defRPr/>
            </a:pPr>
            <a:r>
              <a:rPr lang="en-US" sz="1600" b="1" dirty="0">
                <a:solidFill>
                  <a:srgbClr val="00649C"/>
                </a:solidFill>
                <a:latin typeface="Helvetica"/>
                <a:ea typeface="ＭＳ Ｐゴシック" pitchFamily="-110" charset="-128"/>
                <a:cs typeface="Helvetica"/>
              </a:rPr>
              <a:t>NL e.g. English</a:t>
            </a:r>
            <a:endParaRPr lang="en-US" sz="1600" dirty="0">
              <a:solidFill>
                <a:srgbClr val="00649C"/>
              </a:solidFill>
              <a:latin typeface="Helvetica"/>
              <a:ea typeface="ＭＳ Ｐゴシック" pitchFamily="-110" charset="-128"/>
              <a:cs typeface="Helvetica"/>
            </a:endParaRPr>
          </a:p>
        </p:txBody>
      </p:sp>
      <p:grpSp>
        <p:nvGrpSpPr>
          <p:cNvPr id="8" name="Group 211"/>
          <p:cNvGrpSpPr/>
          <p:nvPr/>
        </p:nvGrpSpPr>
        <p:grpSpPr>
          <a:xfrm>
            <a:off x="657649" y="3309966"/>
            <a:ext cx="601708" cy="526412"/>
            <a:chOff x="308650" y="1520340"/>
            <a:chExt cx="1004193" cy="1003238"/>
          </a:xfrm>
        </p:grpSpPr>
        <p:sp>
          <p:nvSpPr>
            <p:cNvPr id="572" name="Rectangle 571"/>
            <p:cNvSpPr/>
            <p:nvPr/>
          </p:nvSpPr>
          <p:spPr bwMode="auto">
            <a:xfrm>
              <a:off x="308650" y="1520340"/>
              <a:ext cx="1004193" cy="1003238"/>
            </a:xfrm>
            <a:prstGeom prst="rect">
              <a:avLst/>
            </a:prstGeom>
            <a:gradFill flip="none" rotWithShape="1">
              <a:gsLst>
                <a:gs pos="17000">
                  <a:schemeClr val="accent6">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nvGrpSpPr>
            <p:cNvPr id="9" name="Group 169"/>
            <p:cNvGrpSpPr>
              <a:grpSpLocks/>
            </p:cNvGrpSpPr>
            <p:nvPr/>
          </p:nvGrpSpPr>
          <p:grpSpPr bwMode="auto">
            <a:xfrm>
              <a:off x="311150" y="2225964"/>
              <a:ext cx="885821" cy="198438"/>
              <a:chOff x="379859" y="3883604"/>
              <a:chExt cx="662946" cy="148497"/>
            </a:xfrm>
            <a:effectLst>
              <a:outerShdw blurRad="50800" dist="38100" dir="2700000" algn="tl" rotWithShape="0">
                <a:prstClr val="black">
                  <a:alpha val="40000"/>
                </a:prstClr>
              </a:outerShdw>
            </a:effectLst>
          </p:grpSpPr>
          <p:sp>
            <p:nvSpPr>
              <p:cNvPr id="601" name="Isosceles Triangle 600"/>
              <p:cNvSpPr/>
              <p:nvPr/>
            </p:nvSpPr>
            <p:spPr bwMode="auto">
              <a:xfrm>
                <a:off x="379859" y="3883604"/>
                <a:ext cx="172271" cy="148497"/>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602" name="Isosceles Triangle 601"/>
              <p:cNvSpPr/>
              <p:nvPr/>
            </p:nvSpPr>
            <p:spPr bwMode="auto">
              <a:xfrm>
                <a:off x="698262" y="3883604"/>
                <a:ext cx="172271" cy="148497"/>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603" name="Isosceles Triangle 602"/>
              <p:cNvSpPr/>
              <p:nvPr/>
            </p:nvSpPr>
            <p:spPr bwMode="auto">
              <a:xfrm flipV="1">
                <a:off x="535497" y="3883604"/>
                <a:ext cx="172273" cy="148497"/>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604" name="Isosceles Triangle 603"/>
              <p:cNvSpPr/>
              <p:nvPr/>
            </p:nvSpPr>
            <p:spPr bwMode="auto">
              <a:xfrm flipV="1">
                <a:off x="870533" y="3883604"/>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nvGrpSpPr>
            <p:cNvPr id="10" name="Group 170"/>
            <p:cNvGrpSpPr>
              <a:grpSpLocks/>
            </p:cNvGrpSpPr>
            <p:nvPr/>
          </p:nvGrpSpPr>
          <p:grpSpPr bwMode="auto">
            <a:xfrm>
              <a:off x="311152" y="1929116"/>
              <a:ext cx="885823" cy="203206"/>
              <a:chOff x="379859" y="3632888"/>
              <a:chExt cx="662946" cy="152064"/>
            </a:xfrm>
            <a:effectLst>
              <a:outerShdw blurRad="50800" dist="38100" dir="2700000" algn="tl" rotWithShape="0">
                <a:prstClr val="black">
                  <a:alpha val="40000"/>
                </a:prstClr>
              </a:outerShdw>
            </a:effectLst>
          </p:grpSpPr>
          <p:sp>
            <p:nvSpPr>
              <p:cNvPr id="593" name="Isosceles Triangle 592"/>
              <p:cNvSpPr/>
              <p:nvPr/>
            </p:nvSpPr>
            <p:spPr bwMode="auto">
              <a:xfrm flipV="1">
                <a:off x="698262" y="3636456"/>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94" name="Isosceles Triangle 593"/>
              <p:cNvSpPr/>
              <p:nvPr/>
            </p:nvSpPr>
            <p:spPr bwMode="auto">
              <a:xfrm>
                <a:off x="543813" y="3636456"/>
                <a:ext cx="172271"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95" name="Isosceles Triangle 594"/>
              <p:cNvSpPr/>
              <p:nvPr/>
            </p:nvSpPr>
            <p:spPr bwMode="auto">
              <a:xfrm>
                <a:off x="870533" y="3636456"/>
                <a:ext cx="172272" cy="148496"/>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600" name="Oval 599"/>
              <p:cNvSpPr/>
              <p:nvPr/>
            </p:nvSpPr>
            <p:spPr bwMode="auto">
              <a:xfrm>
                <a:off x="379859" y="3632888"/>
                <a:ext cx="152073" cy="152060"/>
              </a:xfrm>
              <a:prstGeom prst="ellips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nvGrpSpPr>
            <p:cNvPr id="11" name="Group 171"/>
            <p:cNvGrpSpPr>
              <a:grpSpLocks/>
            </p:cNvGrpSpPr>
            <p:nvPr/>
          </p:nvGrpSpPr>
          <p:grpSpPr bwMode="auto">
            <a:xfrm>
              <a:off x="338795" y="1634684"/>
              <a:ext cx="885826" cy="198442"/>
              <a:chOff x="379857" y="3421618"/>
              <a:chExt cx="662948" cy="148499"/>
            </a:xfrm>
            <a:effectLst>
              <a:outerShdw blurRad="50800" dist="38100" dir="2700000" algn="tl" rotWithShape="0">
                <a:prstClr val="black">
                  <a:alpha val="40000"/>
                </a:prstClr>
              </a:outerShdw>
            </a:effectLst>
          </p:grpSpPr>
          <p:sp>
            <p:nvSpPr>
              <p:cNvPr id="585" name="Isosceles Triangle 584"/>
              <p:cNvSpPr/>
              <p:nvPr/>
            </p:nvSpPr>
            <p:spPr bwMode="auto">
              <a:xfrm>
                <a:off x="379857" y="3421622"/>
                <a:ext cx="172271" cy="148494"/>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86" name="Isosceles Triangle 585"/>
              <p:cNvSpPr/>
              <p:nvPr/>
            </p:nvSpPr>
            <p:spPr bwMode="auto">
              <a:xfrm flipV="1">
                <a:off x="535495" y="3421618"/>
                <a:ext cx="172272" cy="148494"/>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87" name="Isosceles Triangle 586"/>
              <p:cNvSpPr/>
              <p:nvPr/>
            </p:nvSpPr>
            <p:spPr bwMode="auto">
              <a:xfrm flipV="1">
                <a:off x="870533" y="3421622"/>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91" name="Rectangle 590"/>
              <p:cNvSpPr/>
              <p:nvPr/>
            </p:nvSpPr>
            <p:spPr bwMode="auto">
              <a:xfrm>
                <a:off x="731528" y="3458447"/>
                <a:ext cx="111679" cy="111670"/>
              </a:xfrm>
              <a:prstGeom prst="rect">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grpSp>
      <p:grpSp>
        <p:nvGrpSpPr>
          <p:cNvPr id="13" name="Group 212"/>
          <p:cNvGrpSpPr/>
          <p:nvPr/>
        </p:nvGrpSpPr>
        <p:grpSpPr>
          <a:xfrm>
            <a:off x="1812192" y="3301529"/>
            <a:ext cx="1437742" cy="1499445"/>
            <a:chOff x="2170554" y="1831986"/>
            <a:chExt cx="2588018" cy="1894851"/>
          </a:xfrm>
        </p:grpSpPr>
        <p:sp>
          <p:nvSpPr>
            <p:cNvPr id="16401" name="Text Box 92"/>
            <p:cNvSpPr txBox="1">
              <a:spLocks noChangeArrowheads="1"/>
            </p:cNvSpPr>
            <p:nvPr/>
          </p:nvSpPr>
          <p:spPr bwMode="auto">
            <a:xfrm>
              <a:off x="2170554" y="3194050"/>
              <a:ext cx="2588018" cy="532787"/>
            </a:xfrm>
            <a:prstGeom prst="rect">
              <a:avLst/>
            </a:prstGeom>
            <a:noFill/>
            <a:ln w="9525">
              <a:noFill/>
              <a:miter lim="800000"/>
              <a:headEnd/>
              <a:tailEnd/>
            </a:ln>
          </p:spPr>
          <p:txBody>
            <a:bodyPr wrap="square" lIns="0" tIns="0" rIns="0" bIns="0">
              <a:prstTxWarp prst="textNoShape">
                <a:avLst/>
              </a:prstTxWarp>
              <a:spAutoFit/>
            </a:bodyPr>
            <a:lstStyle/>
            <a:p>
              <a:pPr algn="ctr">
                <a:lnSpc>
                  <a:spcPct val="85000"/>
                </a:lnSpc>
                <a:spcBef>
                  <a:spcPct val="50000"/>
                </a:spcBef>
              </a:pPr>
              <a:r>
                <a:rPr lang="en-US" sz="1600" b="1" dirty="0">
                  <a:solidFill>
                    <a:srgbClr val="00649C"/>
                  </a:solidFill>
                  <a:latin typeface="Helvetica"/>
                  <a:ea typeface="Calibri" charset="0"/>
                  <a:cs typeface="Helvetica"/>
                </a:rPr>
                <a:t>Lexicon/</a:t>
              </a:r>
              <a:r>
                <a:rPr lang="en-US" sz="1600" b="1" dirty="0" err="1">
                  <a:solidFill>
                    <a:srgbClr val="00649C"/>
                  </a:solidFill>
                  <a:latin typeface="Helvetica"/>
                  <a:ea typeface="Calibri" charset="0"/>
                  <a:cs typeface="Helvetica"/>
                </a:rPr>
                <a:t>Onomasticon</a:t>
              </a:r>
              <a:endParaRPr lang="en-US" sz="1600" dirty="0">
                <a:solidFill>
                  <a:srgbClr val="00649C"/>
                </a:solidFill>
                <a:latin typeface="Helvetica"/>
                <a:ea typeface="Calibri" charset="0"/>
                <a:cs typeface="Helvetica"/>
              </a:endParaRPr>
            </a:p>
          </p:txBody>
        </p:sp>
        <p:sp>
          <p:nvSpPr>
            <p:cNvPr id="536" name="Rectangle 535"/>
            <p:cNvSpPr/>
            <p:nvPr/>
          </p:nvSpPr>
          <p:spPr bwMode="auto">
            <a:xfrm>
              <a:off x="2667609" y="1831986"/>
              <a:ext cx="1813545" cy="1331902"/>
            </a:xfrm>
            <a:prstGeom prst="rect">
              <a:avLst/>
            </a:prstGeom>
            <a:gradFill flip="none" rotWithShape="1">
              <a:gsLst>
                <a:gs pos="32000">
                  <a:schemeClr val="accent6">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nvGrpSpPr>
            <p:cNvPr id="14" name="Group 218"/>
            <p:cNvGrpSpPr/>
            <p:nvPr/>
          </p:nvGrpSpPr>
          <p:grpSpPr>
            <a:xfrm>
              <a:off x="2806114" y="1998767"/>
              <a:ext cx="1517813" cy="1081967"/>
              <a:chOff x="2806114" y="1998767"/>
              <a:chExt cx="1517813" cy="1081967"/>
            </a:xfrm>
            <a:effectLst>
              <a:outerShdw blurRad="50800" dist="38100" dir="2700000" algn="tl" rotWithShape="0">
                <a:prstClr val="black">
                  <a:alpha val="40000"/>
                </a:prstClr>
              </a:outerShdw>
            </a:effectLst>
          </p:grpSpPr>
          <p:cxnSp>
            <p:nvCxnSpPr>
              <p:cNvPr id="5227" name="Straight Connector 536"/>
              <p:cNvCxnSpPr>
                <a:cxnSpLocks noChangeShapeType="1"/>
              </p:cNvCxnSpPr>
              <p:nvPr/>
            </p:nvCxnSpPr>
            <p:spPr bwMode="auto">
              <a:xfrm>
                <a:off x="2806114" y="1998767"/>
                <a:ext cx="700529" cy="2433"/>
              </a:xfrm>
              <a:prstGeom prst="line">
                <a:avLst/>
              </a:prstGeom>
              <a:noFill/>
              <a:ln w="38100" algn="ctr">
                <a:solidFill>
                  <a:srgbClr val="91618B"/>
                </a:solidFill>
                <a:round/>
                <a:headEnd/>
                <a:tailEnd/>
              </a:ln>
            </p:spPr>
          </p:cxnSp>
          <p:cxnSp>
            <p:nvCxnSpPr>
              <p:cNvPr id="5228" name="Straight Connector 537"/>
              <p:cNvCxnSpPr>
                <a:cxnSpLocks noChangeShapeType="1"/>
              </p:cNvCxnSpPr>
              <p:nvPr/>
            </p:nvCxnSpPr>
            <p:spPr bwMode="auto">
              <a:xfrm>
                <a:off x="2806114" y="2232299"/>
                <a:ext cx="700529" cy="2433"/>
              </a:xfrm>
              <a:prstGeom prst="line">
                <a:avLst/>
              </a:prstGeom>
              <a:noFill/>
              <a:ln w="38100" algn="ctr">
                <a:solidFill>
                  <a:srgbClr val="616C91"/>
                </a:solidFill>
                <a:round/>
                <a:headEnd/>
                <a:tailEnd/>
              </a:ln>
            </p:spPr>
          </p:cxnSp>
          <p:cxnSp>
            <p:nvCxnSpPr>
              <p:cNvPr id="5229" name="Straight Connector 538"/>
              <p:cNvCxnSpPr>
                <a:cxnSpLocks noChangeShapeType="1"/>
              </p:cNvCxnSpPr>
              <p:nvPr/>
            </p:nvCxnSpPr>
            <p:spPr bwMode="auto">
              <a:xfrm>
                <a:off x="2806114" y="2465831"/>
                <a:ext cx="700529" cy="2433"/>
              </a:xfrm>
              <a:prstGeom prst="line">
                <a:avLst/>
              </a:prstGeom>
              <a:noFill/>
              <a:ln w="38100" algn="ctr">
                <a:solidFill>
                  <a:srgbClr val="EEC0C0"/>
                </a:solidFill>
                <a:round/>
                <a:headEnd/>
                <a:tailEnd/>
              </a:ln>
            </p:spPr>
          </p:cxnSp>
          <p:cxnSp>
            <p:nvCxnSpPr>
              <p:cNvPr id="5230" name="Straight Connector 539"/>
              <p:cNvCxnSpPr>
                <a:cxnSpLocks noChangeShapeType="1"/>
              </p:cNvCxnSpPr>
              <p:nvPr/>
            </p:nvCxnSpPr>
            <p:spPr bwMode="auto">
              <a:xfrm>
                <a:off x="2806114" y="2699364"/>
                <a:ext cx="700529" cy="2433"/>
              </a:xfrm>
              <a:prstGeom prst="line">
                <a:avLst/>
              </a:prstGeom>
              <a:noFill/>
              <a:ln w="38100" algn="ctr">
                <a:solidFill>
                  <a:srgbClr val="61918E"/>
                </a:solidFill>
                <a:round/>
                <a:headEnd/>
                <a:tailEnd/>
              </a:ln>
            </p:spPr>
          </p:cxnSp>
          <p:cxnSp>
            <p:nvCxnSpPr>
              <p:cNvPr id="5231" name="Straight Connector 540"/>
              <p:cNvCxnSpPr>
                <a:cxnSpLocks noChangeShapeType="1"/>
              </p:cNvCxnSpPr>
              <p:nvPr/>
            </p:nvCxnSpPr>
            <p:spPr bwMode="auto">
              <a:xfrm>
                <a:off x="2806114" y="2932896"/>
                <a:ext cx="700529" cy="2433"/>
              </a:xfrm>
              <a:prstGeom prst="line">
                <a:avLst/>
              </a:prstGeom>
              <a:noFill/>
              <a:ln w="38100" algn="ctr">
                <a:solidFill>
                  <a:srgbClr val="739161"/>
                </a:solidFill>
                <a:round/>
                <a:headEnd/>
                <a:tailEnd/>
              </a:ln>
            </p:spPr>
          </p:cxnSp>
          <p:cxnSp>
            <p:nvCxnSpPr>
              <p:cNvPr id="5232" name="Straight Connector 541"/>
              <p:cNvCxnSpPr>
                <a:cxnSpLocks noChangeShapeType="1"/>
              </p:cNvCxnSpPr>
              <p:nvPr/>
            </p:nvCxnSpPr>
            <p:spPr bwMode="auto">
              <a:xfrm>
                <a:off x="3623398" y="1998767"/>
                <a:ext cx="700529" cy="2433"/>
              </a:xfrm>
              <a:prstGeom prst="line">
                <a:avLst/>
              </a:prstGeom>
              <a:noFill/>
              <a:ln w="38100" algn="ctr">
                <a:solidFill>
                  <a:srgbClr val="918361"/>
                </a:solidFill>
                <a:round/>
                <a:headEnd/>
                <a:tailEnd/>
              </a:ln>
            </p:spPr>
          </p:cxnSp>
          <p:cxnSp>
            <p:nvCxnSpPr>
              <p:cNvPr id="5233" name="Straight Connector 542"/>
              <p:cNvCxnSpPr>
                <a:cxnSpLocks noChangeShapeType="1"/>
              </p:cNvCxnSpPr>
              <p:nvPr/>
            </p:nvCxnSpPr>
            <p:spPr bwMode="auto">
              <a:xfrm>
                <a:off x="3623398" y="2232299"/>
                <a:ext cx="700529" cy="2433"/>
              </a:xfrm>
              <a:prstGeom prst="line">
                <a:avLst/>
              </a:prstGeom>
              <a:noFill/>
              <a:ln w="38100" algn="ctr">
                <a:solidFill>
                  <a:srgbClr val="7A4646"/>
                </a:solidFill>
                <a:round/>
                <a:headEnd/>
                <a:tailEnd/>
              </a:ln>
            </p:spPr>
          </p:cxnSp>
          <p:cxnSp>
            <p:nvCxnSpPr>
              <p:cNvPr id="5234" name="Straight Connector 543"/>
              <p:cNvCxnSpPr>
                <a:cxnSpLocks noChangeShapeType="1"/>
              </p:cNvCxnSpPr>
              <p:nvPr/>
            </p:nvCxnSpPr>
            <p:spPr bwMode="auto">
              <a:xfrm>
                <a:off x="3623398" y="2465831"/>
                <a:ext cx="700529" cy="2433"/>
              </a:xfrm>
              <a:prstGeom prst="line">
                <a:avLst/>
              </a:prstGeom>
              <a:noFill/>
              <a:ln w="38100" algn="ctr">
                <a:solidFill>
                  <a:srgbClr val="993300"/>
                </a:solidFill>
                <a:round/>
                <a:headEnd/>
                <a:tailEnd/>
              </a:ln>
            </p:spPr>
          </p:cxnSp>
          <p:cxnSp>
            <p:nvCxnSpPr>
              <p:cNvPr id="5235" name="Straight Connector 544"/>
              <p:cNvCxnSpPr>
                <a:cxnSpLocks noChangeShapeType="1"/>
              </p:cNvCxnSpPr>
              <p:nvPr/>
            </p:nvCxnSpPr>
            <p:spPr bwMode="auto">
              <a:xfrm>
                <a:off x="3623398" y="2699364"/>
                <a:ext cx="700529" cy="2433"/>
              </a:xfrm>
              <a:prstGeom prst="line">
                <a:avLst/>
              </a:prstGeom>
              <a:noFill/>
              <a:ln w="38100" algn="ctr">
                <a:solidFill>
                  <a:srgbClr val="0070C0"/>
                </a:solidFill>
                <a:round/>
                <a:headEnd/>
                <a:tailEnd/>
              </a:ln>
            </p:spPr>
          </p:cxnSp>
          <p:cxnSp>
            <p:nvCxnSpPr>
              <p:cNvPr id="5236" name="Straight Connector 545"/>
              <p:cNvCxnSpPr>
                <a:cxnSpLocks noChangeShapeType="1"/>
              </p:cNvCxnSpPr>
              <p:nvPr/>
            </p:nvCxnSpPr>
            <p:spPr bwMode="auto">
              <a:xfrm>
                <a:off x="3623398" y="2932896"/>
                <a:ext cx="700529" cy="2433"/>
              </a:xfrm>
              <a:prstGeom prst="line">
                <a:avLst/>
              </a:prstGeom>
              <a:noFill/>
              <a:ln w="38100" algn="ctr">
                <a:solidFill>
                  <a:srgbClr val="FFC000"/>
                </a:solidFill>
                <a:round/>
                <a:headEnd/>
                <a:tailEnd/>
              </a:ln>
            </p:spPr>
          </p:cxnSp>
          <p:cxnSp>
            <p:nvCxnSpPr>
              <p:cNvPr id="5237" name="Straight Connector 546"/>
              <p:cNvCxnSpPr>
                <a:cxnSpLocks noChangeShapeType="1"/>
              </p:cNvCxnSpPr>
              <p:nvPr/>
            </p:nvCxnSpPr>
            <p:spPr bwMode="auto">
              <a:xfrm>
                <a:off x="3007528" y="2069818"/>
                <a:ext cx="499115" cy="2433"/>
              </a:xfrm>
              <a:prstGeom prst="line">
                <a:avLst/>
              </a:prstGeom>
              <a:noFill/>
              <a:ln w="38100" algn="ctr">
                <a:solidFill>
                  <a:srgbClr val="91618B"/>
                </a:solidFill>
                <a:round/>
                <a:headEnd/>
                <a:tailEnd/>
              </a:ln>
            </p:spPr>
          </p:cxnSp>
          <p:cxnSp>
            <p:nvCxnSpPr>
              <p:cNvPr id="5238" name="Straight Connector 547"/>
              <p:cNvCxnSpPr>
                <a:cxnSpLocks noChangeShapeType="1"/>
              </p:cNvCxnSpPr>
              <p:nvPr/>
            </p:nvCxnSpPr>
            <p:spPr bwMode="auto">
              <a:xfrm>
                <a:off x="3007528" y="2303350"/>
                <a:ext cx="499115" cy="2433"/>
              </a:xfrm>
              <a:prstGeom prst="line">
                <a:avLst/>
              </a:prstGeom>
              <a:noFill/>
              <a:ln w="38100" algn="ctr">
                <a:solidFill>
                  <a:srgbClr val="616C91"/>
                </a:solidFill>
                <a:round/>
                <a:headEnd/>
                <a:tailEnd/>
              </a:ln>
            </p:spPr>
          </p:cxnSp>
          <p:cxnSp>
            <p:nvCxnSpPr>
              <p:cNvPr id="5239" name="Straight Connector 548"/>
              <p:cNvCxnSpPr>
                <a:cxnSpLocks noChangeShapeType="1"/>
              </p:cNvCxnSpPr>
              <p:nvPr/>
            </p:nvCxnSpPr>
            <p:spPr bwMode="auto">
              <a:xfrm>
                <a:off x="3007528" y="2536882"/>
                <a:ext cx="499115" cy="2433"/>
              </a:xfrm>
              <a:prstGeom prst="line">
                <a:avLst/>
              </a:prstGeom>
              <a:noFill/>
              <a:ln w="38100" algn="ctr">
                <a:solidFill>
                  <a:srgbClr val="EEC0C0"/>
                </a:solidFill>
                <a:round/>
                <a:headEnd/>
                <a:tailEnd/>
              </a:ln>
            </p:spPr>
          </p:cxnSp>
          <p:cxnSp>
            <p:nvCxnSpPr>
              <p:cNvPr id="5240" name="Straight Connector 549"/>
              <p:cNvCxnSpPr>
                <a:cxnSpLocks noChangeShapeType="1"/>
              </p:cNvCxnSpPr>
              <p:nvPr/>
            </p:nvCxnSpPr>
            <p:spPr bwMode="auto">
              <a:xfrm>
                <a:off x="3007528" y="2377704"/>
                <a:ext cx="499115" cy="2433"/>
              </a:xfrm>
              <a:prstGeom prst="line">
                <a:avLst/>
              </a:prstGeom>
              <a:noFill/>
              <a:ln w="38100" algn="ctr">
                <a:solidFill>
                  <a:srgbClr val="616C91"/>
                </a:solidFill>
                <a:round/>
                <a:headEnd/>
                <a:tailEnd/>
              </a:ln>
            </p:spPr>
          </p:cxnSp>
          <p:grpSp>
            <p:nvGrpSpPr>
              <p:cNvPr id="15" name="Group 220"/>
              <p:cNvGrpSpPr>
                <a:grpSpLocks/>
              </p:cNvGrpSpPr>
              <p:nvPr/>
            </p:nvGrpSpPr>
            <p:grpSpPr bwMode="auto">
              <a:xfrm>
                <a:off x="3299082" y="2770415"/>
                <a:ext cx="207559" cy="76787"/>
                <a:chOff x="3074194" y="4203308"/>
                <a:chExt cx="472870" cy="72742"/>
              </a:xfrm>
            </p:grpSpPr>
            <p:cxnSp>
              <p:nvCxnSpPr>
                <p:cNvPr id="5260" name="Straight Connector 569"/>
                <p:cNvCxnSpPr>
                  <a:cxnSpLocks noChangeShapeType="1"/>
                </p:cNvCxnSpPr>
                <p:nvPr/>
              </p:nvCxnSpPr>
              <p:spPr bwMode="auto">
                <a:xfrm>
                  <a:off x="3074194" y="4203308"/>
                  <a:ext cx="472870" cy="2305"/>
                </a:xfrm>
                <a:prstGeom prst="line">
                  <a:avLst/>
                </a:prstGeom>
                <a:noFill/>
                <a:ln w="38100" algn="ctr">
                  <a:solidFill>
                    <a:srgbClr val="61918E"/>
                  </a:solidFill>
                  <a:round/>
                  <a:headEnd/>
                  <a:tailEnd/>
                </a:ln>
              </p:spPr>
            </p:cxnSp>
            <p:cxnSp>
              <p:nvCxnSpPr>
                <p:cNvPr id="5261" name="Straight Connector 570"/>
                <p:cNvCxnSpPr>
                  <a:cxnSpLocks noChangeShapeType="1"/>
                </p:cNvCxnSpPr>
                <p:nvPr/>
              </p:nvCxnSpPr>
              <p:spPr bwMode="auto">
                <a:xfrm>
                  <a:off x="3074194" y="4273745"/>
                  <a:ext cx="472870" cy="2305"/>
                </a:xfrm>
                <a:prstGeom prst="line">
                  <a:avLst/>
                </a:prstGeom>
                <a:noFill/>
                <a:ln w="38100" algn="ctr">
                  <a:solidFill>
                    <a:srgbClr val="61918E"/>
                  </a:solidFill>
                  <a:round/>
                  <a:headEnd/>
                  <a:tailEnd/>
                </a:ln>
              </p:spPr>
            </p:cxnSp>
          </p:grpSp>
          <p:cxnSp>
            <p:nvCxnSpPr>
              <p:cNvPr id="5242" name="Straight Connector 551"/>
              <p:cNvCxnSpPr>
                <a:cxnSpLocks noChangeShapeType="1"/>
              </p:cNvCxnSpPr>
              <p:nvPr/>
            </p:nvCxnSpPr>
            <p:spPr bwMode="auto">
              <a:xfrm>
                <a:off x="3822049" y="2069818"/>
                <a:ext cx="501878" cy="2433"/>
              </a:xfrm>
              <a:prstGeom prst="line">
                <a:avLst/>
              </a:prstGeom>
              <a:noFill/>
              <a:ln w="38100" algn="ctr">
                <a:solidFill>
                  <a:srgbClr val="918361"/>
                </a:solidFill>
                <a:round/>
                <a:headEnd/>
                <a:tailEnd/>
              </a:ln>
            </p:spPr>
          </p:cxnSp>
          <p:cxnSp>
            <p:nvCxnSpPr>
              <p:cNvPr id="5243" name="Straight Connector 552"/>
              <p:cNvCxnSpPr>
                <a:cxnSpLocks noChangeShapeType="1"/>
              </p:cNvCxnSpPr>
              <p:nvPr/>
            </p:nvCxnSpPr>
            <p:spPr bwMode="auto">
              <a:xfrm>
                <a:off x="3822049" y="2303350"/>
                <a:ext cx="501878" cy="2433"/>
              </a:xfrm>
              <a:prstGeom prst="line">
                <a:avLst/>
              </a:prstGeom>
              <a:noFill/>
              <a:ln w="38100" algn="ctr">
                <a:solidFill>
                  <a:srgbClr val="7A4646"/>
                </a:solidFill>
                <a:round/>
                <a:headEnd/>
                <a:tailEnd/>
              </a:ln>
            </p:spPr>
          </p:cxnSp>
          <p:cxnSp>
            <p:nvCxnSpPr>
              <p:cNvPr id="5244" name="Straight Connector 553"/>
              <p:cNvCxnSpPr>
                <a:cxnSpLocks noChangeShapeType="1"/>
              </p:cNvCxnSpPr>
              <p:nvPr/>
            </p:nvCxnSpPr>
            <p:spPr bwMode="auto">
              <a:xfrm>
                <a:off x="3822049" y="2536882"/>
                <a:ext cx="501878" cy="2433"/>
              </a:xfrm>
              <a:prstGeom prst="line">
                <a:avLst/>
              </a:prstGeom>
              <a:noFill/>
              <a:ln w="38100" algn="ctr">
                <a:solidFill>
                  <a:srgbClr val="993300"/>
                </a:solidFill>
                <a:round/>
                <a:headEnd/>
                <a:tailEnd/>
              </a:ln>
            </p:spPr>
          </p:cxnSp>
          <p:cxnSp>
            <p:nvCxnSpPr>
              <p:cNvPr id="5245" name="Straight Connector 554"/>
              <p:cNvCxnSpPr>
                <a:cxnSpLocks noChangeShapeType="1"/>
              </p:cNvCxnSpPr>
              <p:nvPr/>
            </p:nvCxnSpPr>
            <p:spPr bwMode="auto">
              <a:xfrm>
                <a:off x="3822049" y="2770415"/>
                <a:ext cx="501878" cy="2433"/>
              </a:xfrm>
              <a:prstGeom prst="line">
                <a:avLst/>
              </a:prstGeom>
              <a:noFill/>
              <a:ln w="38100" algn="ctr">
                <a:solidFill>
                  <a:srgbClr val="0070C0"/>
                </a:solidFill>
                <a:round/>
                <a:headEnd/>
                <a:tailEnd/>
              </a:ln>
            </p:spPr>
          </p:cxnSp>
          <p:cxnSp>
            <p:nvCxnSpPr>
              <p:cNvPr id="5246" name="Straight Connector 555"/>
              <p:cNvCxnSpPr>
                <a:cxnSpLocks noChangeShapeType="1"/>
              </p:cNvCxnSpPr>
              <p:nvPr/>
            </p:nvCxnSpPr>
            <p:spPr bwMode="auto">
              <a:xfrm>
                <a:off x="3822049" y="2144172"/>
                <a:ext cx="501878" cy="2433"/>
              </a:xfrm>
              <a:prstGeom prst="line">
                <a:avLst/>
              </a:prstGeom>
              <a:noFill/>
              <a:ln w="38100" algn="ctr">
                <a:solidFill>
                  <a:srgbClr val="918361"/>
                </a:solidFill>
                <a:round/>
                <a:headEnd/>
                <a:tailEnd/>
              </a:ln>
            </p:spPr>
          </p:cxnSp>
          <p:cxnSp>
            <p:nvCxnSpPr>
              <p:cNvPr id="5247" name="Straight Connector 556"/>
              <p:cNvCxnSpPr>
                <a:cxnSpLocks noChangeShapeType="1"/>
              </p:cNvCxnSpPr>
              <p:nvPr/>
            </p:nvCxnSpPr>
            <p:spPr bwMode="auto">
              <a:xfrm>
                <a:off x="3822049" y="2611236"/>
                <a:ext cx="501878" cy="2433"/>
              </a:xfrm>
              <a:prstGeom prst="line">
                <a:avLst/>
              </a:prstGeom>
              <a:noFill/>
              <a:ln w="38100" algn="ctr">
                <a:solidFill>
                  <a:srgbClr val="993300"/>
                </a:solidFill>
                <a:round/>
                <a:headEnd/>
                <a:tailEnd/>
              </a:ln>
            </p:spPr>
          </p:cxnSp>
          <p:grpSp>
            <p:nvGrpSpPr>
              <p:cNvPr id="16" name="Group 221"/>
              <p:cNvGrpSpPr>
                <a:grpSpLocks/>
              </p:cNvGrpSpPr>
              <p:nvPr/>
            </p:nvGrpSpPr>
            <p:grpSpPr bwMode="auto">
              <a:xfrm>
                <a:off x="3007528" y="2770415"/>
                <a:ext cx="207559" cy="76787"/>
                <a:chOff x="3074194" y="4203308"/>
                <a:chExt cx="472870" cy="72742"/>
              </a:xfrm>
            </p:grpSpPr>
            <p:cxnSp>
              <p:nvCxnSpPr>
                <p:cNvPr id="5258" name="Straight Connector 567"/>
                <p:cNvCxnSpPr>
                  <a:cxnSpLocks noChangeShapeType="1"/>
                </p:cNvCxnSpPr>
                <p:nvPr/>
              </p:nvCxnSpPr>
              <p:spPr bwMode="auto">
                <a:xfrm>
                  <a:off x="3074194" y="4203308"/>
                  <a:ext cx="472870" cy="2305"/>
                </a:xfrm>
                <a:prstGeom prst="line">
                  <a:avLst/>
                </a:prstGeom>
                <a:noFill/>
                <a:ln w="38100" algn="ctr">
                  <a:solidFill>
                    <a:srgbClr val="61918E"/>
                  </a:solidFill>
                  <a:round/>
                  <a:headEnd/>
                  <a:tailEnd/>
                </a:ln>
              </p:spPr>
            </p:cxnSp>
            <p:cxnSp>
              <p:nvCxnSpPr>
                <p:cNvPr id="5259" name="Straight Connector 568"/>
                <p:cNvCxnSpPr>
                  <a:cxnSpLocks noChangeShapeType="1"/>
                </p:cNvCxnSpPr>
                <p:nvPr/>
              </p:nvCxnSpPr>
              <p:spPr bwMode="auto">
                <a:xfrm>
                  <a:off x="3074194" y="4273745"/>
                  <a:ext cx="472870" cy="2305"/>
                </a:xfrm>
                <a:prstGeom prst="line">
                  <a:avLst/>
                </a:prstGeom>
                <a:noFill/>
                <a:ln w="38100" algn="ctr">
                  <a:solidFill>
                    <a:srgbClr val="61918E"/>
                  </a:solidFill>
                  <a:round/>
                  <a:headEnd/>
                  <a:tailEnd/>
                </a:ln>
              </p:spPr>
            </p:cxnSp>
          </p:grpSp>
          <p:cxnSp>
            <p:nvCxnSpPr>
              <p:cNvPr id="5249" name="Straight Connector 558"/>
              <p:cNvCxnSpPr>
                <a:cxnSpLocks noChangeShapeType="1"/>
              </p:cNvCxnSpPr>
              <p:nvPr/>
            </p:nvCxnSpPr>
            <p:spPr bwMode="auto">
              <a:xfrm>
                <a:off x="3299084" y="3003947"/>
                <a:ext cx="207559" cy="2433"/>
              </a:xfrm>
              <a:prstGeom prst="line">
                <a:avLst/>
              </a:prstGeom>
              <a:noFill/>
              <a:ln w="38100" algn="ctr">
                <a:solidFill>
                  <a:srgbClr val="739161"/>
                </a:solidFill>
                <a:round/>
                <a:headEnd/>
                <a:tailEnd/>
              </a:ln>
            </p:spPr>
          </p:cxnSp>
          <p:cxnSp>
            <p:nvCxnSpPr>
              <p:cNvPr id="5250" name="Straight Connector 559"/>
              <p:cNvCxnSpPr>
                <a:cxnSpLocks noChangeShapeType="1"/>
              </p:cNvCxnSpPr>
              <p:nvPr/>
            </p:nvCxnSpPr>
            <p:spPr bwMode="auto">
              <a:xfrm>
                <a:off x="3007529" y="3003947"/>
                <a:ext cx="207559" cy="2433"/>
              </a:xfrm>
              <a:prstGeom prst="line">
                <a:avLst/>
              </a:prstGeom>
              <a:noFill/>
              <a:ln w="38100" algn="ctr">
                <a:solidFill>
                  <a:srgbClr val="739161"/>
                </a:solidFill>
                <a:round/>
                <a:headEnd/>
                <a:tailEnd/>
              </a:ln>
            </p:spPr>
          </p:cxnSp>
          <p:cxnSp>
            <p:nvCxnSpPr>
              <p:cNvPr id="5251" name="Straight Connector 560"/>
              <p:cNvCxnSpPr>
                <a:cxnSpLocks noChangeShapeType="1"/>
              </p:cNvCxnSpPr>
              <p:nvPr/>
            </p:nvCxnSpPr>
            <p:spPr bwMode="auto">
              <a:xfrm>
                <a:off x="3007529" y="3078301"/>
                <a:ext cx="207559" cy="2433"/>
              </a:xfrm>
              <a:prstGeom prst="line">
                <a:avLst/>
              </a:prstGeom>
              <a:noFill/>
              <a:ln w="38100" algn="ctr">
                <a:solidFill>
                  <a:srgbClr val="739161"/>
                </a:solidFill>
                <a:round/>
                <a:headEnd/>
                <a:tailEnd/>
              </a:ln>
            </p:spPr>
          </p:cxnSp>
          <p:grpSp>
            <p:nvGrpSpPr>
              <p:cNvPr id="17" name="Group 231"/>
              <p:cNvGrpSpPr>
                <a:grpSpLocks/>
              </p:cNvGrpSpPr>
              <p:nvPr/>
            </p:nvGrpSpPr>
            <p:grpSpPr bwMode="auto">
              <a:xfrm>
                <a:off x="4116368" y="3003947"/>
                <a:ext cx="207559" cy="76787"/>
                <a:chOff x="3074194" y="4203308"/>
                <a:chExt cx="472870" cy="72742"/>
              </a:xfrm>
            </p:grpSpPr>
            <p:cxnSp>
              <p:nvCxnSpPr>
                <p:cNvPr id="5256" name="Straight Connector 565"/>
                <p:cNvCxnSpPr>
                  <a:cxnSpLocks noChangeShapeType="1"/>
                </p:cNvCxnSpPr>
                <p:nvPr/>
              </p:nvCxnSpPr>
              <p:spPr bwMode="auto">
                <a:xfrm>
                  <a:off x="3074194" y="4203308"/>
                  <a:ext cx="472870" cy="2305"/>
                </a:xfrm>
                <a:prstGeom prst="line">
                  <a:avLst/>
                </a:prstGeom>
                <a:noFill/>
                <a:ln w="38100" algn="ctr">
                  <a:solidFill>
                    <a:srgbClr val="FFC000"/>
                  </a:solidFill>
                  <a:round/>
                  <a:headEnd/>
                  <a:tailEnd/>
                </a:ln>
              </p:spPr>
            </p:cxnSp>
            <p:cxnSp>
              <p:nvCxnSpPr>
                <p:cNvPr id="5257" name="Straight Connector 566"/>
                <p:cNvCxnSpPr>
                  <a:cxnSpLocks noChangeShapeType="1"/>
                </p:cNvCxnSpPr>
                <p:nvPr/>
              </p:nvCxnSpPr>
              <p:spPr bwMode="auto">
                <a:xfrm>
                  <a:off x="3074194" y="4273745"/>
                  <a:ext cx="472870" cy="2305"/>
                </a:xfrm>
                <a:prstGeom prst="line">
                  <a:avLst/>
                </a:prstGeom>
                <a:noFill/>
                <a:ln w="38100" algn="ctr">
                  <a:solidFill>
                    <a:srgbClr val="FFC000"/>
                  </a:solidFill>
                  <a:round/>
                  <a:headEnd/>
                  <a:tailEnd/>
                </a:ln>
              </p:spPr>
            </p:cxnSp>
          </p:grpSp>
          <p:grpSp>
            <p:nvGrpSpPr>
              <p:cNvPr id="18" name="Group 234"/>
              <p:cNvGrpSpPr>
                <a:grpSpLocks/>
              </p:cNvGrpSpPr>
              <p:nvPr/>
            </p:nvGrpSpPr>
            <p:grpSpPr bwMode="auto">
              <a:xfrm>
                <a:off x="3824813" y="3003947"/>
                <a:ext cx="207559" cy="76787"/>
                <a:chOff x="3074194" y="4203308"/>
                <a:chExt cx="472870" cy="72742"/>
              </a:xfrm>
            </p:grpSpPr>
            <p:cxnSp>
              <p:nvCxnSpPr>
                <p:cNvPr id="5254" name="Straight Connector 563"/>
                <p:cNvCxnSpPr>
                  <a:cxnSpLocks noChangeShapeType="1"/>
                </p:cNvCxnSpPr>
                <p:nvPr/>
              </p:nvCxnSpPr>
              <p:spPr bwMode="auto">
                <a:xfrm>
                  <a:off x="3074194" y="4203308"/>
                  <a:ext cx="472870" cy="2305"/>
                </a:xfrm>
                <a:prstGeom prst="line">
                  <a:avLst/>
                </a:prstGeom>
                <a:noFill/>
                <a:ln w="38100" algn="ctr">
                  <a:solidFill>
                    <a:srgbClr val="FFC000"/>
                  </a:solidFill>
                  <a:round/>
                  <a:headEnd/>
                  <a:tailEnd/>
                </a:ln>
              </p:spPr>
            </p:cxnSp>
            <p:cxnSp>
              <p:nvCxnSpPr>
                <p:cNvPr id="5255" name="Straight Connector 564"/>
                <p:cNvCxnSpPr>
                  <a:cxnSpLocks noChangeShapeType="1"/>
                </p:cNvCxnSpPr>
                <p:nvPr/>
              </p:nvCxnSpPr>
              <p:spPr bwMode="auto">
                <a:xfrm>
                  <a:off x="3074194" y="4273745"/>
                  <a:ext cx="472870" cy="2305"/>
                </a:xfrm>
                <a:prstGeom prst="line">
                  <a:avLst/>
                </a:prstGeom>
                <a:noFill/>
                <a:ln w="38100" algn="ctr">
                  <a:solidFill>
                    <a:srgbClr val="FFC000"/>
                  </a:solidFill>
                  <a:round/>
                  <a:headEnd/>
                  <a:tailEnd/>
                </a:ln>
              </p:spPr>
            </p:cxnSp>
          </p:grpSp>
        </p:grpSp>
      </p:grpSp>
      <p:sp>
        <p:nvSpPr>
          <p:cNvPr id="475" name="Rectangle 474"/>
          <p:cNvSpPr/>
          <p:nvPr/>
        </p:nvSpPr>
        <p:spPr bwMode="auto">
          <a:xfrm>
            <a:off x="270108" y="3200539"/>
            <a:ext cx="2979825" cy="1600434"/>
          </a:xfrm>
          <a:prstGeom prst="rect">
            <a:avLst/>
          </a:prstGeom>
          <a:noFill/>
          <a:ln w="38100" cap="flat" cmpd="sng" algn="ctr">
            <a:solidFill>
              <a:schemeClr val="accent6">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eaLnBrk="0" hangingPunct="0">
              <a:defRPr/>
            </a:pPr>
            <a:endParaRPr lang="en-US" sz="1600" dirty="0">
              <a:latin typeface="Helvetica"/>
              <a:ea typeface="ＭＳ Ｐゴシック" pitchFamily="-112" charset="-128"/>
              <a:cs typeface="Helvetica"/>
            </a:endParaRPr>
          </a:p>
        </p:txBody>
      </p:sp>
      <p:grpSp>
        <p:nvGrpSpPr>
          <p:cNvPr id="440" name="Group 439"/>
          <p:cNvGrpSpPr/>
          <p:nvPr/>
        </p:nvGrpSpPr>
        <p:grpSpPr>
          <a:xfrm>
            <a:off x="675713" y="4023506"/>
            <a:ext cx="1155503" cy="454808"/>
            <a:chOff x="887326" y="1256805"/>
            <a:chExt cx="1155503" cy="454808"/>
          </a:xfrm>
        </p:grpSpPr>
        <p:sp>
          <p:nvSpPr>
            <p:cNvPr id="370" name="Rectangle 369"/>
            <p:cNvSpPr/>
            <p:nvPr/>
          </p:nvSpPr>
          <p:spPr bwMode="auto">
            <a:xfrm>
              <a:off x="887326" y="1256805"/>
              <a:ext cx="1155503" cy="454808"/>
            </a:xfrm>
            <a:prstGeom prst="rect">
              <a:avLst/>
            </a:prstGeom>
            <a:gradFill flip="none" rotWithShape="1">
              <a:gsLst>
                <a:gs pos="17000">
                  <a:schemeClr val="accent6">
                    <a:alpha val="54000"/>
                  </a:schemeClr>
                </a:gs>
                <a:gs pos="100000">
                  <a:srgbClr val="FFEBFA">
                    <a:alpha val="4000"/>
                  </a:srgbClr>
                </a:gs>
              </a:gsLst>
              <a:path path="circle">
                <a:fillToRect l="50000" t="50000" r="50000" b="50000"/>
              </a:path>
              <a:tileRect/>
            </a:gradFill>
            <a:ln w="9525" cap="flat" cmpd="sng" algn="ctr">
              <a:no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55" name="Isosceles Triangle 554"/>
            <p:cNvSpPr/>
            <p:nvPr/>
          </p:nvSpPr>
          <p:spPr bwMode="auto">
            <a:xfrm>
              <a:off x="936585" y="1569611"/>
              <a:ext cx="137927"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56" name="Isosceles Triangle 555"/>
            <p:cNvSpPr/>
            <p:nvPr/>
          </p:nvSpPr>
          <p:spPr bwMode="auto">
            <a:xfrm>
              <a:off x="1191513" y="1569611"/>
              <a:ext cx="137927"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57" name="Isosceles Triangle 556"/>
            <p:cNvSpPr/>
            <p:nvPr/>
          </p:nvSpPr>
          <p:spPr bwMode="auto">
            <a:xfrm flipV="1">
              <a:off x="1061195" y="1569611"/>
              <a:ext cx="137928"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58" name="Isosceles Triangle 557"/>
            <p:cNvSpPr/>
            <p:nvPr/>
          </p:nvSpPr>
          <p:spPr bwMode="auto">
            <a:xfrm flipV="1">
              <a:off x="1329440" y="1569611"/>
              <a:ext cx="137928"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7" name="Isosceles Triangle 546"/>
            <p:cNvSpPr/>
            <p:nvPr/>
          </p:nvSpPr>
          <p:spPr bwMode="auto">
            <a:xfrm flipV="1">
              <a:off x="1494247" y="1427899"/>
              <a:ext cx="137927"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8" name="Isosceles Triangle 547"/>
            <p:cNvSpPr/>
            <p:nvPr/>
          </p:nvSpPr>
          <p:spPr bwMode="auto">
            <a:xfrm>
              <a:off x="1370588" y="1427899"/>
              <a:ext cx="137927"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9" name="Isosceles Triangle 548"/>
            <p:cNvSpPr/>
            <p:nvPr/>
          </p:nvSpPr>
          <p:spPr bwMode="auto">
            <a:xfrm>
              <a:off x="1632174" y="1427899"/>
              <a:ext cx="137928" cy="104123"/>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54" name="Oval 553"/>
            <p:cNvSpPr/>
            <p:nvPr/>
          </p:nvSpPr>
          <p:spPr bwMode="auto">
            <a:xfrm>
              <a:off x="1239319" y="1425400"/>
              <a:ext cx="121757" cy="106622"/>
            </a:xfrm>
            <a:prstGeom prst="ellips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9" name="Isosceles Triangle 538"/>
            <p:cNvSpPr/>
            <p:nvPr/>
          </p:nvSpPr>
          <p:spPr bwMode="auto">
            <a:xfrm>
              <a:off x="1866476" y="1427899"/>
              <a:ext cx="137927" cy="104122"/>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0" name="Isosceles Triangle 539"/>
            <p:cNvSpPr/>
            <p:nvPr/>
          </p:nvSpPr>
          <p:spPr bwMode="auto">
            <a:xfrm flipV="1">
              <a:off x="1758060" y="1430383"/>
              <a:ext cx="137928" cy="104122"/>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1" name="Isosceles Triangle 540"/>
            <p:cNvSpPr/>
            <p:nvPr/>
          </p:nvSpPr>
          <p:spPr bwMode="auto">
            <a:xfrm flipV="1">
              <a:off x="1074119" y="1428566"/>
              <a:ext cx="137928" cy="104122"/>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45" name="Rectangle 544"/>
            <p:cNvSpPr/>
            <p:nvPr/>
          </p:nvSpPr>
          <p:spPr bwMode="auto">
            <a:xfrm>
              <a:off x="962827" y="1454389"/>
              <a:ext cx="89415" cy="78300"/>
            </a:xfrm>
            <a:prstGeom prst="rect">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nvGrpSpPr>
            <p:cNvPr id="525" name="Group 168"/>
            <p:cNvGrpSpPr>
              <a:grpSpLocks/>
            </p:cNvGrpSpPr>
            <p:nvPr/>
          </p:nvGrpSpPr>
          <p:grpSpPr bwMode="auto">
            <a:xfrm>
              <a:off x="941887" y="1290978"/>
              <a:ext cx="1062516" cy="106623"/>
              <a:chOff x="600146" y="3856112"/>
              <a:chExt cx="1327084" cy="152061"/>
            </a:xfrm>
            <a:effectLst>
              <a:outerShdw blurRad="50800" dist="38100" dir="2700000" algn="tl" rotWithShape="0">
                <a:prstClr val="black">
                  <a:alpha val="40000"/>
                </a:prstClr>
              </a:outerShdw>
            </a:effectLst>
          </p:grpSpPr>
          <p:sp>
            <p:nvSpPr>
              <p:cNvPr id="526" name="Isosceles Triangle 525"/>
              <p:cNvSpPr/>
              <p:nvPr/>
            </p:nvSpPr>
            <p:spPr bwMode="auto">
              <a:xfrm flipV="1">
                <a:off x="600146" y="3859676"/>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27" name="Isosceles Triangle 526"/>
              <p:cNvSpPr/>
              <p:nvPr/>
            </p:nvSpPr>
            <p:spPr bwMode="auto">
              <a:xfrm>
                <a:off x="764101" y="3859678"/>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0" name="Isosceles Triangle 529"/>
              <p:cNvSpPr/>
              <p:nvPr/>
            </p:nvSpPr>
            <p:spPr bwMode="auto">
              <a:xfrm>
                <a:off x="1090821" y="3859676"/>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1" name="Isosceles Triangle 530"/>
              <p:cNvSpPr/>
              <p:nvPr/>
            </p:nvSpPr>
            <p:spPr bwMode="auto">
              <a:xfrm flipV="1">
                <a:off x="1264281" y="3859676"/>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3" name="Isosceles Triangle 532"/>
              <p:cNvSpPr/>
              <p:nvPr/>
            </p:nvSpPr>
            <p:spPr bwMode="auto">
              <a:xfrm flipV="1">
                <a:off x="1582686" y="3859676"/>
                <a:ext cx="172272"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5" name="Isosceles Triangle 534"/>
              <p:cNvSpPr/>
              <p:nvPr/>
            </p:nvSpPr>
            <p:spPr bwMode="auto">
              <a:xfrm>
                <a:off x="1427049" y="3859676"/>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7" name="Isosceles Triangle 536"/>
              <p:cNvSpPr/>
              <p:nvPr/>
            </p:nvSpPr>
            <p:spPr bwMode="auto">
              <a:xfrm>
                <a:off x="1754959" y="3859676"/>
                <a:ext cx="172271" cy="148495"/>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538" name="Parallelogram 537"/>
              <p:cNvSpPr/>
              <p:nvPr/>
            </p:nvSpPr>
            <p:spPr bwMode="auto">
              <a:xfrm>
                <a:off x="977955" y="3856112"/>
                <a:ext cx="104551" cy="152060"/>
              </a:xfrm>
              <a:prstGeom prst="parallelogram">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sp>
          <p:nvSpPr>
            <p:cNvPr id="362" name="Oval 361"/>
            <p:cNvSpPr/>
            <p:nvPr/>
          </p:nvSpPr>
          <p:spPr bwMode="auto">
            <a:xfrm>
              <a:off x="1482181" y="1567112"/>
              <a:ext cx="121757" cy="106622"/>
            </a:xfrm>
            <a:prstGeom prst="ellips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63" name="Hexagon 362"/>
            <p:cNvSpPr/>
            <p:nvPr/>
          </p:nvSpPr>
          <p:spPr bwMode="auto">
            <a:xfrm>
              <a:off x="1741865" y="1580659"/>
              <a:ext cx="120805" cy="91628"/>
            </a:xfrm>
            <a:prstGeom prst="hexagon">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64" name="Parallelogram 363"/>
            <p:cNvSpPr/>
            <p:nvPr/>
          </p:nvSpPr>
          <p:spPr bwMode="auto">
            <a:xfrm>
              <a:off x="1632172" y="1562926"/>
              <a:ext cx="83708" cy="106622"/>
            </a:xfrm>
            <a:prstGeom prst="parallelogram">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sp>
          <p:nvSpPr>
            <p:cNvPr id="365" name="Isosceles Triangle 364"/>
            <p:cNvSpPr/>
            <p:nvPr/>
          </p:nvSpPr>
          <p:spPr bwMode="auto">
            <a:xfrm flipV="1">
              <a:off x="1866476" y="1570382"/>
              <a:ext cx="137928" cy="104122"/>
            </a:xfrm>
            <a:prstGeom prst="triangle">
              <a:avLst/>
            </a:prstGeom>
            <a:noFill/>
            <a:ln w="19050" cap="flat" cmpd="sng" algn="ctr">
              <a:solidFill>
                <a:schemeClr val="tx1"/>
              </a:solidFill>
              <a:prstDash val="solid"/>
              <a:round/>
              <a:headEnd type="none" w="med" len="med"/>
              <a:tailEnd type="none" w="med" len="med"/>
            </a:ln>
            <a:effectLst/>
          </p:spPr>
          <p:txBody>
            <a:bodyPr/>
            <a:lstStyle/>
            <a:p>
              <a:pPr algn="r">
                <a:defRPr/>
              </a:pPr>
              <a:endParaRPr lang="en-US" sz="1600" dirty="0">
                <a:latin typeface="Helvetica"/>
                <a:ea typeface="ＭＳ Ｐゴシック" pitchFamily="-110" charset="-128"/>
                <a:cs typeface="Helvetica"/>
              </a:endParaRPr>
            </a:p>
          </p:txBody>
        </p:sp>
      </p:grpSp>
      <p:sp>
        <p:nvSpPr>
          <p:cNvPr id="369" name="Text Box 92"/>
          <p:cNvSpPr txBox="1">
            <a:spLocks noChangeArrowheads="1"/>
          </p:cNvSpPr>
          <p:nvPr/>
        </p:nvSpPr>
        <p:spPr bwMode="auto">
          <a:xfrm>
            <a:off x="590185" y="4464086"/>
            <a:ext cx="1359934" cy="190098"/>
          </a:xfrm>
          <a:prstGeom prst="rect">
            <a:avLst/>
          </a:prstGeom>
          <a:noFill/>
          <a:ln w="9525">
            <a:noFill/>
            <a:miter lim="800000"/>
            <a:headEnd/>
            <a:tailEnd/>
          </a:ln>
        </p:spPr>
        <p:txBody>
          <a:bodyPr wrap="square" lIns="0" tIns="0" rIns="0" bIns="0">
            <a:prstTxWarp prst="textNoShape">
              <a:avLst/>
            </a:prstTxWarp>
            <a:spAutoFit/>
          </a:bodyPr>
          <a:lstStyle/>
          <a:p>
            <a:pPr algn="ctr">
              <a:lnSpc>
                <a:spcPct val="85000"/>
              </a:lnSpc>
              <a:spcBef>
                <a:spcPct val="50000"/>
              </a:spcBef>
            </a:pPr>
            <a:r>
              <a:rPr lang="en-US" sz="1400" b="1" dirty="0">
                <a:solidFill>
                  <a:srgbClr val="00649C"/>
                </a:solidFill>
                <a:latin typeface="Helvetica"/>
                <a:ea typeface="Calibri" charset="0"/>
                <a:cs typeface="Helvetica"/>
              </a:rPr>
              <a:t>Syntax</a:t>
            </a:r>
            <a:endParaRPr lang="en-US" sz="1400" dirty="0">
              <a:solidFill>
                <a:srgbClr val="00649C"/>
              </a:solidFill>
              <a:latin typeface="Helvetica"/>
              <a:ea typeface="Calibri" charset="0"/>
              <a:cs typeface="Helvetica"/>
            </a:endParaRPr>
          </a:p>
        </p:txBody>
      </p:sp>
      <p:sp>
        <p:nvSpPr>
          <p:cNvPr id="468" name="Frame 467"/>
          <p:cNvSpPr/>
          <p:nvPr/>
        </p:nvSpPr>
        <p:spPr>
          <a:xfrm rot="16200000">
            <a:off x="1237018" y="1741619"/>
            <a:ext cx="1165651" cy="221409"/>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Syntax</a:t>
            </a:r>
          </a:p>
        </p:txBody>
      </p:sp>
      <p:sp>
        <p:nvSpPr>
          <p:cNvPr id="471" name="Frame 470"/>
          <p:cNvSpPr/>
          <p:nvPr/>
        </p:nvSpPr>
        <p:spPr>
          <a:xfrm rot="16200000">
            <a:off x="2866535" y="1547929"/>
            <a:ext cx="1165651" cy="608791"/>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500" dirty="0">
                <a:solidFill>
                  <a:schemeClr val="accent1"/>
                </a:solidFill>
              </a:rPr>
              <a:t>Unattested </a:t>
            </a:r>
            <a:r>
              <a:rPr lang="en-US" sz="1600" dirty="0">
                <a:solidFill>
                  <a:schemeClr val="accent1"/>
                </a:solidFill>
              </a:rPr>
              <a:t>input</a:t>
            </a:r>
          </a:p>
        </p:txBody>
      </p:sp>
      <p:sp>
        <p:nvSpPr>
          <p:cNvPr id="472" name="Frame 471"/>
          <p:cNvSpPr/>
          <p:nvPr/>
        </p:nvSpPr>
        <p:spPr>
          <a:xfrm rot="16200000">
            <a:off x="1454611" y="1741620"/>
            <a:ext cx="1165651" cy="221409"/>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Phonology</a:t>
            </a:r>
          </a:p>
        </p:txBody>
      </p:sp>
      <p:sp>
        <p:nvSpPr>
          <p:cNvPr id="473" name="Frame 472"/>
          <p:cNvSpPr/>
          <p:nvPr/>
        </p:nvSpPr>
        <p:spPr>
          <a:xfrm rot="16200000">
            <a:off x="1676021" y="1741620"/>
            <a:ext cx="1165651" cy="221409"/>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err="1">
                <a:solidFill>
                  <a:schemeClr val="accent1"/>
                </a:solidFill>
              </a:rPr>
              <a:t>Morpholog</a:t>
            </a:r>
            <a:endParaRPr lang="en-US" sz="1600" dirty="0">
              <a:solidFill>
                <a:schemeClr val="accent1"/>
              </a:solidFill>
            </a:endParaRPr>
          </a:p>
        </p:txBody>
      </p:sp>
      <p:sp>
        <p:nvSpPr>
          <p:cNvPr id="476" name="Frame 475"/>
          <p:cNvSpPr/>
          <p:nvPr/>
        </p:nvSpPr>
        <p:spPr>
          <a:xfrm rot="16200000">
            <a:off x="1897432" y="1741620"/>
            <a:ext cx="1165651" cy="221409"/>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Onto </a:t>
            </a:r>
            <a:r>
              <a:rPr lang="en-US" sz="1600" dirty="0" err="1">
                <a:solidFill>
                  <a:schemeClr val="accent1"/>
                </a:solidFill>
              </a:rPr>
              <a:t>restr</a:t>
            </a:r>
            <a:endParaRPr lang="en-US" sz="1600" dirty="0">
              <a:solidFill>
                <a:schemeClr val="accent1"/>
              </a:solidFill>
            </a:endParaRPr>
          </a:p>
        </p:txBody>
      </p:sp>
      <p:sp>
        <p:nvSpPr>
          <p:cNvPr id="477" name="Frame 476"/>
          <p:cNvSpPr/>
          <p:nvPr/>
        </p:nvSpPr>
        <p:spPr>
          <a:xfrm rot="16200000">
            <a:off x="2118843" y="1741620"/>
            <a:ext cx="1165651" cy="221409"/>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Com sense</a:t>
            </a:r>
          </a:p>
        </p:txBody>
      </p:sp>
      <p:sp>
        <p:nvSpPr>
          <p:cNvPr id="479" name="Frame 478"/>
          <p:cNvSpPr/>
          <p:nvPr/>
        </p:nvSpPr>
        <p:spPr>
          <a:xfrm rot="16200000">
            <a:off x="3595430" y="1547926"/>
            <a:ext cx="1165651" cy="608791"/>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InfoBase Know-</a:t>
            </a:r>
            <a:r>
              <a:rPr lang="en-US" sz="1600" dirty="0" err="1">
                <a:solidFill>
                  <a:schemeClr val="accent1"/>
                </a:solidFill>
              </a:rPr>
              <a:t>ge</a:t>
            </a:r>
            <a:endParaRPr lang="en-US" sz="1600" dirty="0">
              <a:solidFill>
                <a:schemeClr val="accent1"/>
              </a:solidFill>
            </a:endParaRPr>
          </a:p>
        </p:txBody>
      </p:sp>
      <p:sp>
        <p:nvSpPr>
          <p:cNvPr id="520" name="Frame 519"/>
          <p:cNvSpPr/>
          <p:nvPr/>
        </p:nvSpPr>
        <p:spPr>
          <a:xfrm rot="16200000">
            <a:off x="4327457" y="1547927"/>
            <a:ext cx="1165651" cy="608791"/>
          </a:xfrm>
          <a:prstGeom prst="frame">
            <a:avLst/>
          </a:prstGeom>
          <a:ln/>
        </p:spPr>
        <p:style>
          <a:lnRef idx="0">
            <a:schemeClr val="accent6"/>
          </a:lnRef>
          <a:fillRef idx="3">
            <a:schemeClr val="accent6"/>
          </a:fillRef>
          <a:effectRef idx="3">
            <a:schemeClr val="accent6"/>
          </a:effectRef>
          <a:fontRef idx="minor">
            <a:schemeClr val="lt1"/>
          </a:fontRef>
        </p:style>
        <p:txBody>
          <a:bodyPr lIns="82058" tIns="41029" rIns="82058" bIns="41029" rtlCol="0" anchor="ctr"/>
          <a:lstStyle/>
          <a:p>
            <a:pPr algn="ctr"/>
            <a:r>
              <a:rPr lang="en-US" sz="1600" dirty="0">
                <a:solidFill>
                  <a:schemeClr val="accent1"/>
                </a:solidFill>
              </a:rPr>
              <a:t>… Adv. Modules…</a:t>
            </a:r>
          </a:p>
        </p:txBody>
      </p:sp>
      <p:sp>
        <p:nvSpPr>
          <p:cNvPr id="412" name="Up Arrow 411"/>
          <p:cNvSpPr/>
          <p:nvPr/>
        </p:nvSpPr>
        <p:spPr bwMode="auto">
          <a:xfrm rot="16200000" flipV="1">
            <a:off x="5410537" y="1168918"/>
            <a:ext cx="617865" cy="944971"/>
          </a:xfrm>
          <a:prstGeom prst="upArrow">
            <a:avLst/>
          </a:prstGeom>
          <a:gradFill flip="none" rotWithShape="1">
            <a:gsLst>
              <a:gs pos="0">
                <a:srgbClr val="CFE1EB"/>
              </a:gs>
              <a:gs pos="0">
                <a:srgbClr val="CFE1EB"/>
              </a:gs>
              <a:gs pos="50000">
                <a:srgbClr val="6E9EB8"/>
              </a:gs>
              <a:gs pos="100000">
                <a:srgbClr val="00649C"/>
              </a:gs>
            </a:gsLst>
            <a:lin ang="162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439" name="Up Arrow 438"/>
          <p:cNvSpPr/>
          <p:nvPr/>
        </p:nvSpPr>
        <p:spPr bwMode="auto">
          <a:xfrm flipV="1">
            <a:off x="8040727" y="2435148"/>
            <a:ext cx="636588" cy="829333"/>
          </a:xfrm>
          <a:prstGeom prst="upArrow">
            <a:avLst/>
          </a:prstGeom>
          <a:gradFill flip="none" rotWithShape="1">
            <a:gsLst>
              <a:gs pos="0">
                <a:srgbClr val="CFE1EB"/>
              </a:gs>
              <a:gs pos="0">
                <a:srgbClr val="CFE1EB"/>
              </a:gs>
              <a:gs pos="50000">
                <a:srgbClr val="6E9EB8"/>
              </a:gs>
              <a:gs pos="100000">
                <a:srgbClr val="00649C"/>
              </a:gs>
            </a:gsLst>
            <a:lin ang="162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470" name="Up Arrow 469"/>
          <p:cNvSpPr/>
          <p:nvPr/>
        </p:nvSpPr>
        <p:spPr bwMode="auto">
          <a:xfrm rot="10800000" flipV="1">
            <a:off x="7289655" y="2435148"/>
            <a:ext cx="636588" cy="829333"/>
          </a:xfrm>
          <a:prstGeom prst="upArrow">
            <a:avLst/>
          </a:prstGeom>
          <a:gradFill flip="none" rotWithShape="1">
            <a:gsLst>
              <a:gs pos="0">
                <a:srgbClr val="CFE1EB"/>
              </a:gs>
              <a:gs pos="0">
                <a:srgbClr val="CFE1EB"/>
              </a:gs>
              <a:gs pos="50000">
                <a:srgbClr val="6E9EB8"/>
              </a:gs>
              <a:gs pos="100000">
                <a:srgbClr val="00649C"/>
              </a:gs>
            </a:gsLst>
            <a:lin ang="16200000" scaled="1"/>
            <a:tileRect/>
          </a:gradFill>
          <a:ln w="9525" cap="flat" cmpd="sng" algn="ctr">
            <a:noFill/>
            <a:prstDash val="sysDash"/>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a:defRPr/>
            </a:pPr>
            <a:endParaRPr lang="en-US" sz="1600" dirty="0">
              <a:latin typeface="Helvetica"/>
              <a:ea typeface="ＭＳ Ｐゴシック" pitchFamily="-110" charset="-128"/>
              <a:cs typeface="Helvetica"/>
            </a:endParaRPr>
          </a:p>
        </p:txBody>
      </p:sp>
      <p:sp>
        <p:nvSpPr>
          <p:cNvPr id="521" name="Rectangle 520"/>
          <p:cNvSpPr/>
          <p:nvPr/>
        </p:nvSpPr>
        <p:spPr bwMode="auto">
          <a:xfrm>
            <a:off x="7281706" y="3302451"/>
            <a:ext cx="1464870" cy="1441040"/>
          </a:xfrm>
          <a:prstGeom prst="rect">
            <a:avLst/>
          </a:prstGeom>
          <a:noFill/>
          <a:ln w="38100" cap="flat" cmpd="sng" algn="ctr">
            <a:solidFill>
              <a:schemeClr val="accent6">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3777" tIns="46888" rIns="93777" bIns="46888"/>
          <a:lstStyle/>
          <a:p>
            <a:pPr algn="r" eaLnBrk="0" hangingPunct="0">
              <a:defRPr/>
            </a:pPr>
            <a:endParaRPr lang="en-US" sz="1600" dirty="0">
              <a:latin typeface="Helvetica"/>
              <a:ea typeface="ＭＳ Ｐゴシック" pitchFamily="-112" charset="-128"/>
              <a:cs typeface="Helvetica"/>
            </a:endParaRPr>
          </a:p>
        </p:txBody>
      </p:sp>
      <p:sp>
        <p:nvSpPr>
          <p:cNvPr id="612" name="Oval 611"/>
          <p:cNvSpPr/>
          <p:nvPr/>
        </p:nvSpPr>
        <p:spPr bwMode="auto">
          <a:xfrm>
            <a:off x="7535677" y="4192101"/>
            <a:ext cx="126132" cy="135776"/>
          </a:xfrm>
          <a:prstGeom prst="ellipse">
            <a:avLst/>
          </a:prstGeom>
          <a:solidFill>
            <a:srgbClr val="918361"/>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13" name="Oval 612"/>
          <p:cNvSpPr/>
          <p:nvPr/>
        </p:nvSpPr>
        <p:spPr bwMode="auto">
          <a:xfrm>
            <a:off x="7626497" y="4404084"/>
            <a:ext cx="126132" cy="135776"/>
          </a:xfrm>
          <a:prstGeom prst="ellipse">
            <a:avLst/>
          </a:prstGeom>
          <a:solidFill>
            <a:srgbClr val="916164"/>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15" name="Oval 614"/>
          <p:cNvSpPr/>
          <p:nvPr/>
        </p:nvSpPr>
        <p:spPr bwMode="auto">
          <a:xfrm>
            <a:off x="7360030" y="4032186"/>
            <a:ext cx="126133" cy="134858"/>
          </a:xfrm>
          <a:prstGeom prst="ellipse">
            <a:avLst/>
          </a:prstGeom>
          <a:solidFill>
            <a:srgbClr val="C38F75"/>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16" name="Oval 615"/>
          <p:cNvSpPr/>
          <p:nvPr/>
        </p:nvSpPr>
        <p:spPr bwMode="auto">
          <a:xfrm>
            <a:off x="7721334" y="4123882"/>
            <a:ext cx="126132" cy="134859"/>
          </a:xfrm>
          <a:prstGeom prst="ellipse">
            <a:avLst/>
          </a:prstGeom>
          <a:solidFill>
            <a:srgbClr val="C3C175"/>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cxnSp>
        <p:nvCxnSpPr>
          <p:cNvPr id="617" name="Straight Connector 327"/>
          <p:cNvCxnSpPr>
            <a:cxnSpLocks noChangeShapeType="1"/>
            <a:stCxn id="615" idx="4"/>
            <a:endCxn id="620" idx="0"/>
          </p:cNvCxnSpPr>
          <p:nvPr/>
        </p:nvCxnSpPr>
        <p:spPr bwMode="auto">
          <a:xfrm>
            <a:off x="7423097" y="4167044"/>
            <a:ext cx="22435" cy="189692"/>
          </a:xfrm>
          <a:prstGeom prst="line">
            <a:avLst/>
          </a:prstGeom>
          <a:noFill/>
          <a:ln w="25400" algn="ctr">
            <a:solidFill>
              <a:schemeClr val="tx1"/>
            </a:solidFill>
            <a:round/>
            <a:headEnd/>
            <a:tailEnd/>
          </a:ln>
        </p:spPr>
      </p:cxnSp>
      <p:cxnSp>
        <p:nvCxnSpPr>
          <p:cNvPr id="618" name="Straight Connector 328"/>
          <p:cNvCxnSpPr>
            <a:cxnSpLocks noChangeShapeType="1"/>
            <a:stCxn id="616" idx="6"/>
            <a:endCxn id="378" idx="3"/>
          </p:cNvCxnSpPr>
          <p:nvPr/>
        </p:nvCxnSpPr>
        <p:spPr bwMode="auto">
          <a:xfrm flipV="1">
            <a:off x="7847466" y="4092881"/>
            <a:ext cx="162170" cy="98431"/>
          </a:xfrm>
          <a:prstGeom prst="line">
            <a:avLst/>
          </a:prstGeom>
          <a:noFill/>
          <a:ln w="25400" algn="ctr">
            <a:solidFill>
              <a:schemeClr val="tx1"/>
            </a:solidFill>
            <a:round/>
            <a:headEnd/>
            <a:tailEnd/>
          </a:ln>
        </p:spPr>
      </p:cxnSp>
      <p:cxnSp>
        <p:nvCxnSpPr>
          <p:cNvPr id="619" name="Straight Connector 329"/>
          <p:cNvCxnSpPr>
            <a:cxnSpLocks noChangeShapeType="1"/>
            <a:stCxn id="612" idx="4"/>
            <a:endCxn id="613" idx="0"/>
          </p:cNvCxnSpPr>
          <p:nvPr/>
        </p:nvCxnSpPr>
        <p:spPr bwMode="auto">
          <a:xfrm>
            <a:off x="7598743" y="4327877"/>
            <a:ext cx="90820" cy="76208"/>
          </a:xfrm>
          <a:prstGeom prst="line">
            <a:avLst/>
          </a:prstGeom>
          <a:noFill/>
          <a:ln w="25400" algn="ctr">
            <a:solidFill>
              <a:schemeClr val="tx1"/>
            </a:solidFill>
            <a:round/>
            <a:headEnd/>
            <a:tailEnd/>
          </a:ln>
        </p:spPr>
      </p:cxnSp>
      <p:sp>
        <p:nvSpPr>
          <p:cNvPr id="620" name="Rectangle 619"/>
          <p:cNvSpPr/>
          <p:nvPr/>
        </p:nvSpPr>
        <p:spPr bwMode="auto">
          <a:xfrm>
            <a:off x="7382465" y="4356736"/>
            <a:ext cx="126133" cy="134858"/>
          </a:xfrm>
          <a:prstGeom prst="rect">
            <a:avLst/>
          </a:prstGeom>
          <a:solidFill>
            <a:srgbClr val="00649C"/>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cxnSp>
        <p:nvCxnSpPr>
          <p:cNvPr id="621" name="Straight Connector 339"/>
          <p:cNvCxnSpPr>
            <a:cxnSpLocks noChangeShapeType="1"/>
            <a:stCxn id="620" idx="3"/>
            <a:endCxn id="613" idx="3"/>
          </p:cNvCxnSpPr>
          <p:nvPr/>
        </p:nvCxnSpPr>
        <p:spPr bwMode="auto">
          <a:xfrm>
            <a:off x="7508598" y="4424165"/>
            <a:ext cx="136371" cy="95811"/>
          </a:xfrm>
          <a:prstGeom prst="line">
            <a:avLst/>
          </a:prstGeom>
          <a:noFill/>
          <a:ln w="25400" algn="ctr">
            <a:solidFill>
              <a:schemeClr val="tx1"/>
            </a:solidFill>
            <a:round/>
            <a:headEnd/>
            <a:tailEnd/>
          </a:ln>
        </p:spPr>
      </p:cxnSp>
      <p:cxnSp>
        <p:nvCxnSpPr>
          <p:cNvPr id="622" name="Straight Connector 340"/>
          <p:cNvCxnSpPr>
            <a:cxnSpLocks noChangeShapeType="1"/>
            <a:stCxn id="612" idx="7"/>
            <a:endCxn id="616" idx="3"/>
          </p:cNvCxnSpPr>
          <p:nvPr/>
        </p:nvCxnSpPr>
        <p:spPr bwMode="auto">
          <a:xfrm>
            <a:off x="7643337" y="4211985"/>
            <a:ext cx="96468" cy="27006"/>
          </a:xfrm>
          <a:prstGeom prst="line">
            <a:avLst/>
          </a:prstGeom>
          <a:noFill/>
          <a:ln w="25400" algn="ctr">
            <a:solidFill>
              <a:schemeClr val="tx1"/>
            </a:solidFill>
            <a:round/>
            <a:headEnd/>
            <a:tailEnd/>
          </a:ln>
        </p:spPr>
      </p:cxnSp>
      <p:sp>
        <p:nvSpPr>
          <p:cNvPr id="644" name="Oval 643"/>
          <p:cNvSpPr/>
          <p:nvPr/>
        </p:nvSpPr>
        <p:spPr bwMode="auto">
          <a:xfrm>
            <a:off x="8019548" y="4482632"/>
            <a:ext cx="129364" cy="130098"/>
          </a:xfrm>
          <a:prstGeom prst="ellipse">
            <a:avLst/>
          </a:prstGeom>
          <a:solidFill>
            <a:srgbClr val="61918E"/>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45" name="Oval 644"/>
          <p:cNvSpPr/>
          <p:nvPr/>
        </p:nvSpPr>
        <p:spPr bwMode="auto">
          <a:xfrm>
            <a:off x="7820159" y="4491593"/>
            <a:ext cx="129364" cy="129219"/>
          </a:xfrm>
          <a:prstGeom prst="ellipse">
            <a:avLst/>
          </a:prstGeom>
          <a:solidFill>
            <a:srgbClr val="75C3BD"/>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cxnSp>
        <p:nvCxnSpPr>
          <p:cNvPr id="646" name="Straight Connector 326"/>
          <p:cNvCxnSpPr>
            <a:cxnSpLocks noChangeShapeType="1"/>
            <a:stCxn id="645" idx="0"/>
            <a:endCxn id="650" idx="2"/>
          </p:cNvCxnSpPr>
          <p:nvPr/>
        </p:nvCxnSpPr>
        <p:spPr bwMode="auto">
          <a:xfrm flipV="1">
            <a:off x="7884841" y="4394660"/>
            <a:ext cx="36225" cy="96934"/>
          </a:xfrm>
          <a:prstGeom prst="line">
            <a:avLst/>
          </a:prstGeom>
          <a:noFill/>
          <a:ln w="25400" algn="ctr">
            <a:solidFill>
              <a:schemeClr val="tx1"/>
            </a:solidFill>
            <a:round/>
            <a:headEnd/>
            <a:tailEnd/>
          </a:ln>
        </p:spPr>
      </p:cxnSp>
      <p:sp>
        <p:nvSpPr>
          <p:cNvPr id="648" name="Diamond 647"/>
          <p:cNvSpPr/>
          <p:nvPr/>
        </p:nvSpPr>
        <p:spPr bwMode="auto">
          <a:xfrm>
            <a:off x="8020462" y="4169504"/>
            <a:ext cx="129363" cy="129219"/>
          </a:xfrm>
          <a:prstGeom prst="diamond">
            <a:avLst/>
          </a:prstGeom>
          <a:solidFill>
            <a:srgbClr val="993300"/>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sp>
        <p:nvSpPr>
          <p:cNvPr id="649" name="Hexagon 648"/>
          <p:cNvSpPr/>
          <p:nvPr/>
        </p:nvSpPr>
        <p:spPr bwMode="auto">
          <a:xfrm rot="2955187">
            <a:off x="8111087" y="4314922"/>
            <a:ext cx="146059" cy="134040"/>
          </a:xfrm>
          <a:prstGeom prst="hexagon">
            <a:avLst/>
          </a:prstGeom>
          <a:solidFill>
            <a:srgbClr val="739161"/>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sp>
        <p:nvSpPr>
          <p:cNvPr id="650" name="Trapezoid 649"/>
          <p:cNvSpPr/>
          <p:nvPr/>
        </p:nvSpPr>
        <p:spPr bwMode="auto">
          <a:xfrm>
            <a:off x="7877504" y="4279506"/>
            <a:ext cx="87122" cy="115154"/>
          </a:xfrm>
          <a:prstGeom prst="trapezoid">
            <a:avLst/>
          </a:prstGeom>
          <a:solidFill>
            <a:srgbClr val="919061"/>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cxnSp>
        <p:nvCxnSpPr>
          <p:cNvPr id="651" name="Straight Connector 336"/>
          <p:cNvCxnSpPr>
            <a:cxnSpLocks noChangeShapeType="1"/>
            <a:stCxn id="644" idx="6"/>
            <a:endCxn id="649" idx="1"/>
          </p:cNvCxnSpPr>
          <p:nvPr/>
        </p:nvCxnSpPr>
        <p:spPr bwMode="auto">
          <a:xfrm flipV="1">
            <a:off x="8148912" y="4455087"/>
            <a:ext cx="11670" cy="92594"/>
          </a:xfrm>
          <a:prstGeom prst="line">
            <a:avLst/>
          </a:prstGeom>
          <a:noFill/>
          <a:ln w="25400" algn="ctr">
            <a:solidFill>
              <a:schemeClr val="tx1"/>
            </a:solidFill>
            <a:round/>
            <a:headEnd/>
            <a:tailEnd/>
          </a:ln>
        </p:spPr>
      </p:cxnSp>
      <p:cxnSp>
        <p:nvCxnSpPr>
          <p:cNvPr id="652" name="Straight Connector 337"/>
          <p:cNvCxnSpPr>
            <a:cxnSpLocks noChangeShapeType="1"/>
            <a:stCxn id="650" idx="3"/>
            <a:endCxn id="648" idx="1"/>
          </p:cNvCxnSpPr>
          <p:nvPr/>
        </p:nvCxnSpPr>
        <p:spPr bwMode="auto">
          <a:xfrm flipV="1">
            <a:off x="7953736" y="4234113"/>
            <a:ext cx="66725" cy="102970"/>
          </a:xfrm>
          <a:prstGeom prst="line">
            <a:avLst/>
          </a:prstGeom>
          <a:noFill/>
          <a:ln w="25400" algn="ctr">
            <a:solidFill>
              <a:schemeClr val="tx1"/>
            </a:solidFill>
            <a:round/>
            <a:headEnd/>
            <a:tailEnd/>
          </a:ln>
        </p:spPr>
      </p:cxnSp>
      <p:cxnSp>
        <p:nvCxnSpPr>
          <p:cNvPr id="653" name="Straight Connector 338"/>
          <p:cNvCxnSpPr>
            <a:cxnSpLocks noChangeShapeType="1"/>
            <a:stCxn id="648" idx="2"/>
            <a:endCxn id="649" idx="3"/>
          </p:cNvCxnSpPr>
          <p:nvPr/>
        </p:nvCxnSpPr>
        <p:spPr bwMode="auto">
          <a:xfrm>
            <a:off x="8085144" y="4298723"/>
            <a:ext cx="49861" cy="27892"/>
          </a:xfrm>
          <a:prstGeom prst="line">
            <a:avLst/>
          </a:prstGeom>
          <a:noFill/>
          <a:ln w="25400" algn="ctr">
            <a:solidFill>
              <a:schemeClr val="tx1"/>
            </a:solidFill>
            <a:round/>
            <a:headEnd/>
            <a:tailEnd/>
          </a:ln>
        </p:spPr>
      </p:cxnSp>
      <p:sp>
        <p:nvSpPr>
          <p:cNvPr id="681" name="Oval 680"/>
          <p:cNvSpPr/>
          <p:nvPr/>
        </p:nvSpPr>
        <p:spPr bwMode="auto">
          <a:xfrm>
            <a:off x="8556533" y="3537338"/>
            <a:ext cx="125184" cy="97818"/>
          </a:xfrm>
          <a:prstGeom prst="ellipse">
            <a:avLst/>
          </a:prstGeom>
          <a:solidFill>
            <a:srgbClr val="61918E"/>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82" name="Oval 681"/>
          <p:cNvSpPr/>
          <p:nvPr/>
        </p:nvSpPr>
        <p:spPr bwMode="auto">
          <a:xfrm>
            <a:off x="8370153" y="4366268"/>
            <a:ext cx="125183" cy="97818"/>
          </a:xfrm>
          <a:prstGeom prst="ellipse">
            <a:avLst/>
          </a:prstGeom>
          <a:solidFill>
            <a:srgbClr val="918361"/>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84" name="Oval 683"/>
          <p:cNvSpPr/>
          <p:nvPr/>
        </p:nvSpPr>
        <p:spPr bwMode="auto">
          <a:xfrm>
            <a:off x="8534819" y="4100452"/>
            <a:ext cx="125183" cy="97157"/>
          </a:xfrm>
          <a:prstGeom prst="ellipse">
            <a:avLst/>
          </a:prstGeom>
          <a:solidFill>
            <a:srgbClr val="919061"/>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85" name="Oval 684"/>
          <p:cNvSpPr/>
          <p:nvPr/>
        </p:nvSpPr>
        <p:spPr bwMode="auto">
          <a:xfrm>
            <a:off x="8586173" y="4327808"/>
            <a:ext cx="125183" cy="97818"/>
          </a:xfrm>
          <a:prstGeom prst="ellipse">
            <a:avLst/>
          </a:prstGeom>
          <a:solidFill>
            <a:srgbClr val="916164"/>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87" name="Oval 686"/>
          <p:cNvSpPr/>
          <p:nvPr/>
        </p:nvSpPr>
        <p:spPr bwMode="auto">
          <a:xfrm>
            <a:off x="8541295" y="3875748"/>
            <a:ext cx="125184" cy="97157"/>
          </a:xfrm>
          <a:prstGeom prst="ellipse">
            <a:avLst/>
          </a:prstGeom>
          <a:solidFill>
            <a:srgbClr val="75C3BD"/>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88" name="Oval 687"/>
          <p:cNvSpPr/>
          <p:nvPr/>
        </p:nvSpPr>
        <p:spPr bwMode="auto">
          <a:xfrm>
            <a:off x="8289757" y="4541106"/>
            <a:ext cx="125184" cy="97157"/>
          </a:xfrm>
          <a:prstGeom prst="ellipse">
            <a:avLst/>
          </a:prstGeom>
          <a:solidFill>
            <a:srgbClr val="C38F75"/>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sp>
        <p:nvSpPr>
          <p:cNvPr id="690" name="Oval 689"/>
          <p:cNvSpPr/>
          <p:nvPr/>
        </p:nvSpPr>
        <p:spPr bwMode="auto">
          <a:xfrm>
            <a:off x="8375548" y="4185535"/>
            <a:ext cx="125183" cy="97157"/>
          </a:xfrm>
          <a:prstGeom prst="ellipse">
            <a:avLst/>
          </a:prstGeom>
          <a:solidFill>
            <a:srgbClr val="C3C175"/>
          </a:solidFill>
          <a:ln w="25400" cap="flat" cmpd="sng" algn="ctr">
            <a:solidFill>
              <a:schemeClr val="tx1"/>
            </a:solidFill>
            <a:prstDash val="solid"/>
            <a:round/>
            <a:headEnd type="none" w="med" len="med"/>
            <a:tailEnd type="none" w="med" len="med"/>
          </a:ln>
          <a:effectLst/>
        </p:spPr>
        <p:txBody>
          <a:bodyPr lIns="82058" tIns="41029" rIns="82058" bIns="41029"/>
          <a:lstStyle/>
          <a:p>
            <a:pPr algn="r" eaLnBrk="0" hangingPunct="0">
              <a:defRPr/>
            </a:pPr>
            <a:endParaRPr lang="en-US" sz="1600" dirty="0">
              <a:latin typeface="Helvetica"/>
              <a:ea typeface="ＭＳ Ｐゴシック" pitchFamily="-112" charset="-128"/>
              <a:cs typeface="Helvetica"/>
            </a:endParaRPr>
          </a:p>
        </p:txBody>
      </p:sp>
      <p:cxnSp>
        <p:nvCxnSpPr>
          <p:cNvPr id="691" name="Straight Connector 326"/>
          <p:cNvCxnSpPr>
            <a:cxnSpLocks noChangeShapeType="1"/>
            <a:stCxn id="687" idx="6"/>
            <a:endCxn id="698" idx="1"/>
          </p:cNvCxnSpPr>
          <p:nvPr/>
        </p:nvCxnSpPr>
        <p:spPr bwMode="auto">
          <a:xfrm flipH="1" flipV="1">
            <a:off x="8545357" y="3748028"/>
            <a:ext cx="121122" cy="176299"/>
          </a:xfrm>
          <a:prstGeom prst="line">
            <a:avLst/>
          </a:prstGeom>
          <a:noFill/>
          <a:ln w="25400" algn="ctr">
            <a:solidFill>
              <a:schemeClr val="tx1"/>
            </a:solidFill>
            <a:round/>
            <a:headEnd/>
            <a:tailEnd/>
          </a:ln>
        </p:spPr>
      </p:cxnSp>
      <p:cxnSp>
        <p:nvCxnSpPr>
          <p:cNvPr id="693" name="Straight Connector 327"/>
          <p:cNvCxnSpPr>
            <a:cxnSpLocks noChangeShapeType="1"/>
            <a:stCxn id="688" idx="6"/>
            <a:endCxn id="699" idx="1"/>
          </p:cNvCxnSpPr>
          <p:nvPr/>
        </p:nvCxnSpPr>
        <p:spPr bwMode="auto">
          <a:xfrm flipV="1">
            <a:off x="8414941" y="4582207"/>
            <a:ext cx="116397" cy="7478"/>
          </a:xfrm>
          <a:prstGeom prst="line">
            <a:avLst/>
          </a:prstGeom>
          <a:noFill/>
          <a:ln w="25400" algn="ctr">
            <a:solidFill>
              <a:schemeClr val="tx1"/>
            </a:solidFill>
            <a:round/>
            <a:headEnd/>
            <a:tailEnd/>
          </a:ln>
        </p:spPr>
      </p:cxnSp>
      <p:cxnSp>
        <p:nvCxnSpPr>
          <p:cNvPr id="694" name="Straight Connector 328"/>
          <p:cNvCxnSpPr>
            <a:cxnSpLocks noChangeShapeType="1"/>
            <a:stCxn id="690" idx="6"/>
            <a:endCxn id="684" idx="2"/>
          </p:cNvCxnSpPr>
          <p:nvPr/>
        </p:nvCxnSpPr>
        <p:spPr bwMode="auto">
          <a:xfrm flipV="1">
            <a:off x="8500731" y="4149031"/>
            <a:ext cx="34088" cy="85083"/>
          </a:xfrm>
          <a:prstGeom prst="line">
            <a:avLst/>
          </a:prstGeom>
          <a:noFill/>
          <a:ln w="25400" algn="ctr">
            <a:solidFill>
              <a:schemeClr val="tx1"/>
            </a:solidFill>
            <a:round/>
            <a:headEnd/>
            <a:tailEnd/>
          </a:ln>
        </p:spPr>
      </p:cxnSp>
      <p:cxnSp>
        <p:nvCxnSpPr>
          <p:cNvPr id="695" name="Straight Connector 329"/>
          <p:cNvCxnSpPr>
            <a:cxnSpLocks noChangeShapeType="1"/>
            <a:stCxn id="684" idx="5"/>
            <a:endCxn id="685" idx="0"/>
          </p:cNvCxnSpPr>
          <p:nvPr/>
        </p:nvCxnSpPr>
        <p:spPr bwMode="auto">
          <a:xfrm>
            <a:off x="8641669" y="4183381"/>
            <a:ext cx="7095" cy="144428"/>
          </a:xfrm>
          <a:prstGeom prst="line">
            <a:avLst/>
          </a:prstGeom>
          <a:noFill/>
          <a:ln w="25400" algn="ctr">
            <a:solidFill>
              <a:schemeClr val="tx1"/>
            </a:solidFill>
            <a:round/>
            <a:headEnd/>
            <a:tailEnd/>
          </a:ln>
        </p:spPr>
      </p:cxnSp>
      <p:sp>
        <p:nvSpPr>
          <p:cNvPr id="696" name="Diamond 695"/>
          <p:cNvSpPr/>
          <p:nvPr/>
        </p:nvSpPr>
        <p:spPr bwMode="auto">
          <a:xfrm>
            <a:off x="8375440" y="3526464"/>
            <a:ext cx="125183" cy="97157"/>
          </a:xfrm>
          <a:prstGeom prst="diamond">
            <a:avLst/>
          </a:prstGeom>
          <a:solidFill>
            <a:srgbClr val="993300"/>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sp>
        <p:nvSpPr>
          <p:cNvPr id="697" name="Hexagon 696"/>
          <p:cNvSpPr/>
          <p:nvPr/>
        </p:nvSpPr>
        <p:spPr bwMode="auto">
          <a:xfrm>
            <a:off x="8473503" y="3379580"/>
            <a:ext cx="145622" cy="97818"/>
          </a:xfrm>
          <a:prstGeom prst="hexagon">
            <a:avLst/>
          </a:prstGeom>
          <a:solidFill>
            <a:srgbClr val="739161"/>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sp>
        <p:nvSpPr>
          <p:cNvPr id="698" name="Trapezoid 697"/>
          <p:cNvSpPr/>
          <p:nvPr/>
        </p:nvSpPr>
        <p:spPr bwMode="auto">
          <a:xfrm>
            <a:off x="8534819" y="3704736"/>
            <a:ext cx="84306" cy="86582"/>
          </a:xfrm>
          <a:prstGeom prst="trapezoid">
            <a:avLst/>
          </a:prstGeom>
          <a:solidFill>
            <a:srgbClr val="919061"/>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sp>
        <p:nvSpPr>
          <p:cNvPr id="699" name="Rectangle 698"/>
          <p:cNvSpPr/>
          <p:nvPr/>
        </p:nvSpPr>
        <p:spPr bwMode="auto">
          <a:xfrm>
            <a:off x="8531338" y="4533628"/>
            <a:ext cx="125184" cy="97157"/>
          </a:xfrm>
          <a:prstGeom prst="rect">
            <a:avLst/>
          </a:prstGeom>
          <a:solidFill>
            <a:srgbClr val="00649C"/>
          </a:solidFill>
          <a:ln w="25400" cap="flat" cmpd="sng" algn="ctr">
            <a:solidFill>
              <a:schemeClr val="tx1"/>
            </a:solidFill>
            <a:prstDash val="solid"/>
            <a:round/>
            <a:headEnd type="none" w="med" len="med"/>
            <a:tailEnd type="none" w="med" len="med"/>
          </a:ln>
          <a:effectLst/>
        </p:spPr>
        <p:txBody>
          <a:bodyPr lIns="82058" tIns="41029" rIns="82058" bIns="41029"/>
          <a:lstStyle/>
          <a:p>
            <a:pPr algn="r">
              <a:defRPr/>
            </a:pPr>
            <a:endParaRPr lang="en-US" sz="1600" dirty="0">
              <a:latin typeface="Helvetica"/>
              <a:ea typeface="ＭＳ Ｐゴシック" pitchFamily="-110" charset="-128"/>
              <a:cs typeface="Helvetica"/>
            </a:endParaRPr>
          </a:p>
        </p:txBody>
      </p:sp>
      <p:cxnSp>
        <p:nvCxnSpPr>
          <p:cNvPr id="700" name="Straight Connector 336"/>
          <p:cNvCxnSpPr>
            <a:cxnSpLocks noChangeShapeType="1"/>
            <a:stCxn id="681" idx="6"/>
            <a:endCxn id="697" idx="1"/>
          </p:cNvCxnSpPr>
          <p:nvPr/>
        </p:nvCxnSpPr>
        <p:spPr bwMode="auto">
          <a:xfrm flipH="1" flipV="1">
            <a:off x="8593930" y="3477398"/>
            <a:ext cx="87787" cy="108850"/>
          </a:xfrm>
          <a:prstGeom prst="line">
            <a:avLst/>
          </a:prstGeom>
          <a:noFill/>
          <a:ln w="25400" algn="ctr">
            <a:solidFill>
              <a:schemeClr val="tx1"/>
            </a:solidFill>
            <a:round/>
            <a:headEnd/>
            <a:tailEnd/>
          </a:ln>
        </p:spPr>
      </p:cxnSp>
      <p:cxnSp>
        <p:nvCxnSpPr>
          <p:cNvPr id="701" name="Straight Connector 337"/>
          <p:cNvCxnSpPr>
            <a:cxnSpLocks noChangeShapeType="1"/>
            <a:stCxn id="698" idx="0"/>
            <a:endCxn id="696" idx="2"/>
          </p:cNvCxnSpPr>
          <p:nvPr/>
        </p:nvCxnSpPr>
        <p:spPr bwMode="auto">
          <a:xfrm flipH="1" flipV="1">
            <a:off x="8438032" y="3623620"/>
            <a:ext cx="138941" cy="81116"/>
          </a:xfrm>
          <a:prstGeom prst="line">
            <a:avLst/>
          </a:prstGeom>
          <a:noFill/>
          <a:ln w="25400" algn="ctr">
            <a:solidFill>
              <a:schemeClr val="tx1"/>
            </a:solidFill>
            <a:round/>
            <a:headEnd/>
            <a:tailEnd/>
          </a:ln>
        </p:spPr>
      </p:cxnSp>
      <p:cxnSp>
        <p:nvCxnSpPr>
          <p:cNvPr id="702" name="Straight Connector 338"/>
          <p:cNvCxnSpPr>
            <a:cxnSpLocks noChangeShapeType="1"/>
            <a:stCxn id="696" idx="0"/>
            <a:endCxn id="697" idx="3"/>
          </p:cNvCxnSpPr>
          <p:nvPr/>
        </p:nvCxnSpPr>
        <p:spPr bwMode="auto">
          <a:xfrm flipV="1">
            <a:off x="8438032" y="3428489"/>
            <a:ext cx="35472" cy="97975"/>
          </a:xfrm>
          <a:prstGeom prst="line">
            <a:avLst/>
          </a:prstGeom>
          <a:noFill/>
          <a:ln w="25400" algn="ctr">
            <a:solidFill>
              <a:schemeClr val="tx1"/>
            </a:solidFill>
            <a:round/>
            <a:headEnd/>
            <a:tailEnd/>
          </a:ln>
        </p:spPr>
      </p:cxnSp>
      <p:cxnSp>
        <p:nvCxnSpPr>
          <p:cNvPr id="703" name="Straight Connector 339"/>
          <p:cNvCxnSpPr>
            <a:cxnSpLocks noChangeShapeType="1"/>
            <a:stCxn id="699" idx="0"/>
            <a:endCxn id="685" idx="3"/>
          </p:cNvCxnSpPr>
          <p:nvPr/>
        </p:nvCxnSpPr>
        <p:spPr bwMode="auto">
          <a:xfrm flipV="1">
            <a:off x="8593930" y="4411301"/>
            <a:ext cx="10575" cy="122327"/>
          </a:xfrm>
          <a:prstGeom prst="line">
            <a:avLst/>
          </a:prstGeom>
          <a:noFill/>
          <a:ln w="25400" algn="ctr">
            <a:solidFill>
              <a:schemeClr val="tx1"/>
            </a:solidFill>
            <a:round/>
            <a:headEnd/>
            <a:tailEnd/>
          </a:ln>
        </p:spPr>
      </p:cxnSp>
      <p:cxnSp>
        <p:nvCxnSpPr>
          <p:cNvPr id="704" name="Straight Connector 340"/>
          <p:cNvCxnSpPr>
            <a:cxnSpLocks noChangeShapeType="1"/>
            <a:stCxn id="682" idx="7"/>
            <a:endCxn id="690" idx="3"/>
          </p:cNvCxnSpPr>
          <p:nvPr/>
        </p:nvCxnSpPr>
        <p:spPr bwMode="auto">
          <a:xfrm flipH="1" flipV="1">
            <a:off x="8393880" y="4268464"/>
            <a:ext cx="83122" cy="112130"/>
          </a:xfrm>
          <a:prstGeom prst="line">
            <a:avLst/>
          </a:prstGeom>
          <a:noFill/>
          <a:ln w="25400" algn="ctr">
            <a:solidFill>
              <a:schemeClr val="tx1"/>
            </a:solidFill>
            <a:round/>
            <a:headEnd/>
            <a:tailEnd/>
          </a:ln>
        </p:spPr>
      </p:cxnSp>
      <p:cxnSp>
        <p:nvCxnSpPr>
          <p:cNvPr id="323" name="Straight Connector 322"/>
          <p:cNvCxnSpPr/>
          <p:nvPr/>
        </p:nvCxnSpPr>
        <p:spPr>
          <a:xfrm>
            <a:off x="3226051" y="3964029"/>
            <a:ext cx="360205" cy="0"/>
          </a:xfrm>
          <a:prstGeom prst="line">
            <a:avLst/>
          </a:prstGeom>
          <a:ln w="38100"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095457" y="3833269"/>
            <a:ext cx="360205" cy="0"/>
          </a:xfrm>
          <a:prstGeom prst="line">
            <a:avLst/>
          </a:prstGeom>
          <a:ln w="38100" cap="flat" cmpd="sng" algn="ctr">
            <a:solidFill>
              <a:schemeClr val="tx1"/>
            </a:solidFill>
            <a:prstDash val="solid"/>
            <a:round/>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flipH="1">
            <a:off x="4759018" y="4048161"/>
            <a:ext cx="234973" cy="0"/>
          </a:xfrm>
          <a:prstGeom prst="line">
            <a:avLst/>
          </a:prstGeom>
          <a:ln w="38100" cap="flat" cmpd="sng" algn="ctr">
            <a:solidFill>
              <a:schemeClr val="tx1"/>
            </a:solidFill>
            <a:prstDash val="solid"/>
            <a:round/>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A5DF0BAF-2B2D-054D-969C-6B69A5D7843F}" type="slidenum">
              <a:rPr lang="en-US" smtClean="0"/>
              <a:t>10</a:t>
            </a:fld>
            <a:endParaRPr lang="en-US"/>
          </a:p>
        </p:txBody>
      </p:sp>
      <p:sp>
        <p:nvSpPr>
          <p:cNvPr id="326" name="Title 1"/>
          <p:cNvSpPr>
            <a:spLocks noGrp="1"/>
          </p:cNvSpPr>
          <p:nvPr>
            <p:ph type="title"/>
          </p:nvPr>
        </p:nvSpPr>
        <p:spPr>
          <a:xfrm>
            <a:off x="570536" y="160338"/>
            <a:ext cx="7924800" cy="550862"/>
          </a:xfrm>
        </p:spPr>
        <p:txBody>
          <a:bodyPr/>
          <a:lstStyle/>
          <a:p>
            <a:pPr algn="ctr"/>
            <a:r>
              <a:rPr lang="en-US" dirty="0" smtClean="0"/>
              <a:t>Ontological Semantic Technology</a:t>
            </a:r>
            <a:endParaRPr lang="en-US" dirty="0"/>
          </a:p>
        </p:txBody>
      </p:sp>
      <p:sp>
        <p:nvSpPr>
          <p:cNvPr id="327" name="Content Placeholder 2"/>
          <p:cNvSpPr txBox="1">
            <a:spLocks/>
          </p:cNvSpPr>
          <p:nvPr/>
        </p:nvSpPr>
        <p:spPr>
          <a:xfrm>
            <a:off x="609600" y="6021249"/>
            <a:ext cx="7743606" cy="49240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100" dirty="0" smtClean="0"/>
              <a:t>J.M</a:t>
            </a:r>
            <a:r>
              <a:rPr lang="en-US" sz="1100" dirty="0"/>
              <a:t>. Taylor, </a:t>
            </a:r>
            <a:r>
              <a:rPr lang="en-US" sz="1100" dirty="0" smtClean="0"/>
              <a:t>V. </a:t>
            </a:r>
            <a:r>
              <a:rPr lang="en-US" sz="1100" dirty="0"/>
              <a:t>Raskin, </a:t>
            </a:r>
            <a:r>
              <a:rPr lang="en-US" sz="1100" dirty="0" smtClean="0"/>
              <a:t>C.F</a:t>
            </a:r>
            <a:r>
              <a:rPr lang="en-US" sz="1100" dirty="0"/>
              <a:t>. </a:t>
            </a:r>
            <a:r>
              <a:rPr lang="en-US" sz="1100" dirty="0" err="1"/>
              <a:t>Hempelmann</a:t>
            </a:r>
            <a:r>
              <a:rPr lang="en-US" sz="1100" dirty="0"/>
              <a:t>, "From Disambiguation Failures to Common-Sense Knowledge Acquisition: A Day in the Life of an Ontological Semantic System," </a:t>
            </a:r>
            <a:r>
              <a:rPr lang="en-US" sz="1100" i="1" dirty="0"/>
              <a:t>Web </a:t>
            </a:r>
            <a:r>
              <a:rPr lang="en-US" sz="1100" i="1" dirty="0" err="1"/>
              <a:t>Iintelligence</a:t>
            </a:r>
            <a:r>
              <a:rPr lang="en-US" sz="1100" i="1" dirty="0"/>
              <a:t> Conference</a:t>
            </a:r>
            <a:r>
              <a:rPr lang="en-US" sz="1100" dirty="0"/>
              <a:t>, Lyon, France, August 2011</a:t>
            </a:r>
            <a:r>
              <a:rPr lang="en-US" sz="1100" dirty="0"/>
              <a:t> </a:t>
            </a:r>
            <a:endParaRPr lang="en-US" sz="1100" dirty="0" smtClean="0"/>
          </a:p>
          <a:p>
            <a:r>
              <a:rPr lang="en-US" sz="1100" dirty="0" smtClean="0"/>
              <a:t>JM</a:t>
            </a:r>
            <a:r>
              <a:rPr lang="en-US" sz="1100" dirty="0"/>
              <a:t>. Taylor, </a:t>
            </a:r>
            <a:r>
              <a:rPr lang="en-US" sz="1100" dirty="0" smtClean="0"/>
              <a:t>V. </a:t>
            </a:r>
            <a:r>
              <a:rPr lang="en-US" sz="1100" dirty="0"/>
              <a:t>Raskin, </a:t>
            </a:r>
            <a:r>
              <a:rPr lang="en-US" sz="1100"/>
              <a:t>and </a:t>
            </a:r>
            <a:r>
              <a:rPr lang="en-US" sz="1100" smtClean="0"/>
              <a:t>LM</a:t>
            </a:r>
            <a:r>
              <a:rPr lang="en-US" sz="1100" dirty="0"/>
              <a:t>. Stuart “Machine Human Understanding: Syntax and Semantics Revisited,” IEEE-SMC Conference, Seoul, South Korea, October 2012</a:t>
            </a:r>
            <a:r>
              <a:rPr lang="en-US" sz="1100" dirty="0"/>
              <a:t> </a:t>
            </a:r>
            <a:endParaRPr lang="en-US" sz="1100" dirty="0" smtClean="0"/>
          </a:p>
        </p:txBody>
      </p:sp>
    </p:spTree>
    <p:extLst>
      <p:ext uri="{BB962C8B-B14F-4D97-AF65-F5344CB8AC3E}">
        <p14:creationId xmlns:p14="http://schemas.microsoft.com/office/powerpoint/2010/main" val="4244046155"/>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animBg="1"/>
      <p:bldP spid="344" grpId="0" animBg="1"/>
      <p:bldP spid="345" grpId="0" animBg="1"/>
      <p:bldP spid="412" grpId="0" animBg="1"/>
      <p:bldP spid="439" grpId="0" animBg="1"/>
      <p:bldP spid="4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65162"/>
          </a:xfrm>
        </p:spPr>
        <p:txBody>
          <a:bodyPr/>
          <a:lstStyle/>
          <a:p>
            <a:r>
              <a:rPr lang="en-US" dirty="0" smtClean="0"/>
              <a:t>1 onto, N natural languages</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11</a:t>
            </a:fld>
            <a:endParaRPr lang="en-US"/>
          </a:p>
        </p:txBody>
      </p:sp>
      <p:pic>
        <p:nvPicPr>
          <p:cNvPr id="7" name="Content Placeholder 6" descr="fire.fighting.robot.tiff"/>
          <p:cNvPicPr>
            <a:picLocks noGrp="1" noChangeAspect="1"/>
          </p:cNvPicPr>
          <p:nvPr>
            <p:ph sz="quarter" idx="13"/>
          </p:nvPr>
        </p:nvPicPr>
        <p:blipFill rotWithShape="1">
          <a:blip r:embed="rId3">
            <a:extLst>
              <a:ext uri="{28A0092B-C50C-407E-A947-70E740481C1C}">
                <a14:useLocalDpi xmlns:a14="http://schemas.microsoft.com/office/drawing/2010/main" val="0"/>
              </a:ext>
            </a:extLst>
          </a:blip>
          <a:srcRect l="-1967" r="-1967"/>
          <a:stretch/>
        </p:blipFill>
        <p:spPr>
          <a:xfrm>
            <a:off x="0" y="1104900"/>
            <a:ext cx="4655726" cy="3848100"/>
          </a:xfrm>
        </p:spPr>
      </p:pic>
      <p:pic>
        <p:nvPicPr>
          <p:cNvPr id="8" name="Picture 7" descr="ontology.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650" y="1664007"/>
            <a:ext cx="4824350" cy="1905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descr="lexicon.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6851" y="3454707"/>
            <a:ext cx="5667149" cy="228569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0" name="Content Placeholder 2"/>
          <p:cNvSpPr txBox="1">
            <a:spLocks/>
          </p:cNvSpPr>
          <p:nvPr/>
        </p:nvSpPr>
        <p:spPr>
          <a:xfrm>
            <a:off x="609600" y="6219821"/>
            <a:ext cx="79248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smtClean="0"/>
              <a:t>Hong, JH (2013) Ontology-based robotics communication using natural language processing in the firefighting domain, </a:t>
            </a:r>
            <a:r>
              <a:rPr lang="en-US" sz="1200" i="1" dirty="0" smtClean="0"/>
              <a:t>MS thesis, unpublished</a:t>
            </a:r>
            <a:r>
              <a:rPr lang="en-US" sz="1200" dirty="0" smtClean="0"/>
              <a:t>, Purdue University, 2013</a:t>
            </a:r>
          </a:p>
        </p:txBody>
      </p:sp>
    </p:spTree>
    <p:extLst>
      <p:ext uri="{BB962C8B-B14F-4D97-AF65-F5344CB8AC3E}">
        <p14:creationId xmlns:p14="http://schemas.microsoft.com/office/powerpoint/2010/main" val="252529082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41362"/>
          </a:xfrm>
        </p:spPr>
        <p:txBody>
          <a:bodyPr/>
          <a:lstStyle/>
          <a:p>
            <a:r>
              <a:rPr lang="en-US" sz="2000" cap="none" dirty="0">
                <a:solidFill>
                  <a:srgbClr val="F2D9A4"/>
                </a:solidFill>
              </a:rPr>
              <a:t>I</a:t>
            </a:r>
            <a:r>
              <a:rPr lang="en-US" sz="2000" cap="none" dirty="0" smtClean="0">
                <a:solidFill>
                  <a:srgbClr val="F2D9A4"/>
                </a:solidFill>
              </a:rPr>
              <a:t>f</a:t>
            </a:r>
            <a:r>
              <a:rPr lang="en-US" sz="2000" cap="none" dirty="0" smtClean="0"/>
              <a:t> the </a:t>
            </a:r>
            <a:r>
              <a:rPr lang="en-US" sz="2000" cap="none" dirty="0" smtClean="0">
                <a:solidFill>
                  <a:schemeClr val="tx2">
                    <a:lumMod val="40000"/>
                    <a:lumOff val="60000"/>
                  </a:schemeClr>
                </a:solidFill>
              </a:rPr>
              <a:t>balloons</a:t>
            </a:r>
            <a:r>
              <a:rPr lang="en-US" sz="2000" cap="none" dirty="0" smtClean="0"/>
              <a:t> </a:t>
            </a:r>
            <a:r>
              <a:rPr lang="en-US" sz="2000" cap="none" dirty="0" smtClean="0">
                <a:solidFill>
                  <a:srgbClr val="F2D9A4"/>
                </a:solidFill>
              </a:rPr>
              <a:t>popped</a:t>
            </a:r>
            <a:r>
              <a:rPr lang="en-US" sz="2000" cap="none" dirty="0" smtClean="0"/>
              <a:t>, the </a:t>
            </a:r>
            <a:r>
              <a:rPr lang="en-US" sz="2000" cap="none" dirty="0" smtClean="0">
                <a:solidFill>
                  <a:srgbClr val="F2D9A4"/>
                </a:solidFill>
              </a:rPr>
              <a:t>sound</a:t>
            </a:r>
            <a:r>
              <a:rPr lang="en-US" sz="2000" cap="none" dirty="0" smtClean="0"/>
              <a:t> wouldn’t be able to </a:t>
            </a:r>
            <a:r>
              <a:rPr lang="en-US" sz="2000" cap="none" dirty="0" smtClean="0">
                <a:solidFill>
                  <a:srgbClr val="F2D9A4"/>
                </a:solidFill>
              </a:rPr>
              <a:t>carry</a:t>
            </a:r>
            <a:r>
              <a:rPr lang="en-US" sz="2000" cap="none" dirty="0" smtClean="0"/>
              <a:t> since since </a:t>
            </a:r>
            <a:r>
              <a:rPr lang="en-US" sz="2000" cap="none" dirty="0" smtClean="0">
                <a:solidFill>
                  <a:srgbClr val="FFFFFF"/>
                </a:solidFill>
              </a:rPr>
              <a:t>everything would be too far away from the correct floor</a:t>
            </a:r>
            <a:endParaRPr lang="en-US" sz="2000" cap="none" dirty="0">
              <a:solidFill>
                <a:srgbClr val="FFFFFF"/>
              </a:solidFill>
            </a:endParaRPr>
          </a:p>
        </p:txBody>
      </p:sp>
      <p:pic>
        <p:nvPicPr>
          <p:cNvPr id="5" name="Picture 4" descr="1sen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4900"/>
            <a:ext cx="9144000" cy="1592544"/>
          </a:xfrm>
          <a:prstGeom prst="rect">
            <a:avLst/>
          </a:prstGeom>
        </p:spPr>
      </p:pic>
      <p:sp>
        <p:nvSpPr>
          <p:cNvPr id="6" name="Title 1"/>
          <p:cNvSpPr txBox="1">
            <a:spLocks/>
          </p:cNvSpPr>
          <p:nvPr/>
        </p:nvSpPr>
        <p:spPr>
          <a:xfrm>
            <a:off x="762000" y="3068638"/>
            <a:ext cx="7924800" cy="741362"/>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cap="none" dirty="0"/>
              <a:t>A</a:t>
            </a:r>
            <a:r>
              <a:rPr lang="en-US" sz="2000" cap="none" dirty="0" smtClean="0"/>
              <a:t> </a:t>
            </a:r>
            <a:r>
              <a:rPr lang="en-US" sz="2000" cap="none" dirty="0" smtClean="0">
                <a:solidFill>
                  <a:srgbClr val="F2D9A4"/>
                </a:solidFill>
              </a:rPr>
              <a:t>closed</a:t>
            </a:r>
            <a:r>
              <a:rPr lang="en-US" sz="2000" cap="none" dirty="0" smtClean="0">
                <a:solidFill>
                  <a:srgbClr val="A57617"/>
                </a:solidFill>
              </a:rPr>
              <a:t> </a:t>
            </a:r>
            <a:r>
              <a:rPr lang="en-US" sz="2000" cap="none" dirty="0" smtClean="0">
                <a:solidFill>
                  <a:srgbClr val="F2D9A4"/>
                </a:solidFill>
              </a:rPr>
              <a:t>window</a:t>
            </a:r>
            <a:r>
              <a:rPr lang="en-US" sz="2000" cap="none" dirty="0" smtClean="0">
                <a:solidFill>
                  <a:srgbClr val="A57617"/>
                </a:solidFill>
              </a:rPr>
              <a:t> </a:t>
            </a:r>
            <a:r>
              <a:rPr lang="en-US" sz="2000" cap="none" dirty="0" smtClean="0"/>
              <a:t>would also </a:t>
            </a:r>
            <a:r>
              <a:rPr lang="en-US" sz="2000" cap="none" dirty="0" smtClean="0">
                <a:solidFill>
                  <a:srgbClr val="F2D9A4"/>
                </a:solidFill>
              </a:rPr>
              <a:t>prevent </a:t>
            </a:r>
            <a:r>
              <a:rPr lang="en-US" sz="2000" cap="none" dirty="0" smtClean="0"/>
              <a:t>the </a:t>
            </a:r>
            <a:r>
              <a:rPr lang="en-US" sz="2000" cap="none" dirty="0" smtClean="0">
                <a:solidFill>
                  <a:srgbClr val="F2D9A4"/>
                </a:solidFill>
              </a:rPr>
              <a:t>sound from carrying</a:t>
            </a:r>
            <a:r>
              <a:rPr lang="en-US" sz="2000" cap="none" dirty="0" smtClean="0"/>
              <a:t>, since most </a:t>
            </a:r>
            <a:r>
              <a:rPr lang="en-US" sz="2000" cap="none" dirty="0" smtClean="0">
                <a:solidFill>
                  <a:srgbClr val="F2D9A4"/>
                </a:solidFill>
              </a:rPr>
              <a:t>buildings </a:t>
            </a:r>
            <a:r>
              <a:rPr lang="en-US" sz="2000" cap="none" dirty="0" smtClean="0"/>
              <a:t>tend to be well </a:t>
            </a:r>
            <a:r>
              <a:rPr lang="en-US" sz="2000" cap="none" dirty="0" smtClean="0">
                <a:solidFill>
                  <a:srgbClr val="F2D9A4"/>
                </a:solidFill>
              </a:rPr>
              <a:t>insulated</a:t>
            </a:r>
            <a:endParaRPr lang="en-US" sz="2000" cap="none" dirty="0">
              <a:solidFill>
                <a:srgbClr val="F2D9A4"/>
              </a:solidFill>
            </a:endParaRPr>
          </a:p>
        </p:txBody>
      </p:sp>
      <p:pic>
        <p:nvPicPr>
          <p:cNvPr id="7" name="Picture 6" descr="2sent.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0"/>
            <a:ext cx="9144000" cy="1552118"/>
          </a:xfrm>
          <a:prstGeom prst="rect">
            <a:avLst/>
          </a:prstGeom>
        </p:spPr>
      </p:pic>
      <p:sp>
        <p:nvSpPr>
          <p:cNvPr id="8" name="Slide Number Placeholder 7"/>
          <p:cNvSpPr>
            <a:spLocks noGrp="1"/>
          </p:cNvSpPr>
          <p:nvPr>
            <p:ph type="sldNum" sz="quarter" idx="12"/>
          </p:nvPr>
        </p:nvSpPr>
        <p:spPr/>
        <p:txBody>
          <a:bodyPr/>
          <a:lstStyle/>
          <a:p>
            <a:fld id="{A5DF0BAF-2B2D-054D-969C-6B69A5D7843F}" type="slidenum">
              <a:rPr lang="en-US" smtClean="0"/>
              <a:t>12</a:t>
            </a:fld>
            <a:endParaRPr lang="en-US"/>
          </a:p>
        </p:txBody>
      </p:sp>
    </p:spTree>
    <p:extLst>
      <p:ext uri="{BB962C8B-B14F-4D97-AF65-F5344CB8AC3E}">
        <p14:creationId xmlns:p14="http://schemas.microsoft.com/office/powerpoint/2010/main" val="24639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0616" y="144034"/>
            <a:ext cx="4274183" cy="5440025"/>
          </a:xfrm>
        </p:spPr>
        <p:txBody>
          <a:bodyPr>
            <a:noAutofit/>
          </a:bodyPr>
          <a:lstStyle/>
          <a:p>
            <a:r>
              <a:rPr lang="en-US" dirty="0" smtClean="0"/>
              <a:t>"</a:t>
            </a:r>
            <a:r>
              <a:rPr lang="en-US" dirty="0"/>
              <a:t>Beware the </a:t>
            </a:r>
            <a:r>
              <a:rPr lang="en-US" dirty="0" err="1"/>
              <a:t>Jabberwock</a:t>
            </a:r>
            <a:r>
              <a:rPr lang="en-US" dirty="0"/>
              <a:t>, my son!</a:t>
            </a:r>
            <a:r>
              <a:rPr lang="en-US" dirty="0" smtClean="0"/>
              <a:t> The </a:t>
            </a:r>
            <a:r>
              <a:rPr lang="en-US" dirty="0"/>
              <a:t>jaws that bite, the claws that catch! Beware the </a:t>
            </a:r>
            <a:r>
              <a:rPr lang="en-US" dirty="0" err="1"/>
              <a:t>Jubjub</a:t>
            </a:r>
            <a:r>
              <a:rPr lang="en-US" dirty="0"/>
              <a:t> bird, and shun</a:t>
            </a:r>
            <a:r>
              <a:rPr lang="en-US" dirty="0" smtClean="0"/>
              <a:t> The </a:t>
            </a:r>
            <a:r>
              <a:rPr lang="en-US" dirty="0" err="1"/>
              <a:t>frumious</a:t>
            </a:r>
            <a:r>
              <a:rPr lang="en-US" dirty="0"/>
              <a:t> </a:t>
            </a:r>
            <a:r>
              <a:rPr lang="en-US" dirty="0" err="1"/>
              <a:t>Bandersnatch</a:t>
            </a:r>
            <a:r>
              <a:rPr lang="en-US" dirty="0"/>
              <a:t>!"</a:t>
            </a:r>
          </a:p>
          <a:p>
            <a:r>
              <a:rPr lang="en-US" dirty="0"/>
              <a:t>He took his </a:t>
            </a:r>
            <a:r>
              <a:rPr lang="en-US" dirty="0" err="1"/>
              <a:t>vorpal</a:t>
            </a:r>
            <a:r>
              <a:rPr lang="en-US" dirty="0"/>
              <a:t> sword in hand:</a:t>
            </a:r>
            <a:r>
              <a:rPr lang="en-US" dirty="0" smtClean="0"/>
              <a:t> Long </a:t>
            </a:r>
            <a:r>
              <a:rPr lang="en-US" dirty="0"/>
              <a:t>time the </a:t>
            </a:r>
            <a:r>
              <a:rPr lang="en-US" dirty="0" err="1"/>
              <a:t>manxome</a:t>
            </a:r>
            <a:r>
              <a:rPr lang="en-US" dirty="0"/>
              <a:t> foe he sought -- So rested he by the </a:t>
            </a:r>
            <a:r>
              <a:rPr lang="en-US" dirty="0" err="1"/>
              <a:t>Tumtum</a:t>
            </a:r>
            <a:r>
              <a:rPr lang="en-US" dirty="0"/>
              <a:t> tree</a:t>
            </a:r>
            <a:r>
              <a:rPr lang="en-US" dirty="0" smtClean="0"/>
              <a:t>, And </a:t>
            </a:r>
            <a:r>
              <a:rPr lang="en-US" dirty="0"/>
              <a:t>stood awhile in thought.</a:t>
            </a:r>
          </a:p>
          <a:p>
            <a:r>
              <a:rPr lang="en-US" dirty="0"/>
              <a:t>And, as in </a:t>
            </a:r>
            <a:r>
              <a:rPr lang="en-US" dirty="0" err="1"/>
              <a:t>uffish</a:t>
            </a:r>
            <a:r>
              <a:rPr lang="en-US" dirty="0"/>
              <a:t> thought he stood,</a:t>
            </a:r>
            <a:r>
              <a:rPr lang="en-US" dirty="0" smtClean="0"/>
              <a:t> The </a:t>
            </a:r>
            <a:r>
              <a:rPr lang="en-US" dirty="0" err="1"/>
              <a:t>Jabberwock</a:t>
            </a:r>
            <a:r>
              <a:rPr lang="en-US" dirty="0"/>
              <a:t>, with eyes of flame, Came whiffling through the </a:t>
            </a:r>
            <a:r>
              <a:rPr lang="en-US" dirty="0" err="1"/>
              <a:t>tulgey</a:t>
            </a:r>
            <a:r>
              <a:rPr lang="en-US" dirty="0"/>
              <a:t> wood,</a:t>
            </a:r>
            <a:r>
              <a:rPr lang="en-US" dirty="0" smtClean="0"/>
              <a:t> And </a:t>
            </a:r>
            <a:r>
              <a:rPr lang="en-US" dirty="0"/>
              <a:t>burbled as it came!</a:t>
            </a:r>
          </a:p>
          <a:p>
            <a:r>
              <a:rPr lang="en-US" dirty="0"/>
              <a:t>One, two! One, two! And through and through</a:t>
            </a:r>
            <a:r>
              <a:rPr lang="en-US" dirty="0" smtClean="0"/>
              <a:t> The </a:t>
            </a:r>
            <a:r>
              <a:rPr lang="en-US" dirty="0" err="1"/>
              <a:t>vorpal</a:t>
            </a:r>
            <a:r>
              <a:rPr lang="en-US" dirty="0"/>
              <a:t> blade went snicker-snack! He left it dead, and with its head</a:t>
            </a:r>
            <a:r>
              <a:rPr lang="en-US" dirty="0" smtClean="0"/>
              <a:t> He </a:t>
            </a:r>
            <a:r>
              <a:rPr lang="en-US" dirty="0"/>
              <a:t>went galumphing back.</a:t>
            </a:r>
          </a:p>
          <a:p>
            <a:r>
              <a:rPr lang="en-US" dirty="0"/>
              <a:t>"And, has thou slain the </a:t>
            </a:r>
            <a:r>
              <a:rPr lang="en-US" dirty="0" err="1"/>
              <a:t>Jabberwock</a:t>
            </a:r>
            <a:r>
              <a:rPr lang="en-US" dirty="0"/>
              <a:t>?</a:t>
            </a:r>
            <a:r>
              <a:rPr lang="en-US" dirty="0" smtClean="0"/>
              <a:t> Come </a:t>
            </a:r>
            <a:r>
              <a:rPr lang="en-US" dirty="0"/>
              <a:t>to my arms, my beamish boy! O </a:t>
            </a:r>
            <a:r>
              <a:rPr lang="en-US" dirty="0" err="1"/>
              <a:t>frabjous</a:t>
            </a:r>
            <a:r>
              <a:rPr lang="en-US" dirty="0"/>
              <a:t> day! </a:t>
            </a:r>
            <a:r>
              <a:rPr lang="en-US" dirty="0" err="1"/>
              <a:t>Callooh</a:t>
            </a:r>
            <a:r>
              <a:rPr lang="en-US" dirty="0"/>
              <a:t>! </a:t>
            </a:r>
            <a:r>
              <a:rPr lang="en-US" dirty="0" err="1"/>
              <a:t>Callay</a:t>
            </a:r>
            <a:r>
              <a:rPr lang="en-US" dirty="0" smtClean="0"/>
              <a:t>!’ He </a:t>
            </a:r>
            <a:r>
              <a:rPr lang="en-US" dirty="0"/>
              <a:t>chortled in his joy</a:t>
            </a:r>
            <a:r>
              <a:rPr lang="en-US" dirty="0" smtClean="0"/>
              <a:t>.</a:t>
            </a:r>
            <a:endParaRPr lang="en-US" dirty="0"/>
          </a:p>
        </p:txBody>
      </p:sp>
      <p:sp>
        <p:nvSpPr>
          <p:cNvPr id="5" name="Content Placeholder 2"/>
          <p:cNvSpPr txBox="1">
            <a:spLocks/>
          </p:cNvSpPr>
          <p:nvPr/>
        </p:nvSpPr>
        <p:spPr>
          <a:xfrm>
            <a:off x="609600" y="6219821"/>
            <a:ext cx="7924800" cy="49240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smtClean="0"/>
              <a:t>Lewis </a:t>
            </a:r>
            <a:r>
              <a:rPr lang="en-US" sz="1200" dirty="0" err="1" smtClean="0"/>
              <a:t>Carrol</a:t>
            </a:r>
            <a:r>
              <a:rPr lang="en-US" sz="1200" dirty="0" smtClean="0"/>
              <a:t>, </a:t>
            </a:r>
            <a:r>
              <a:rPr lang="en-US" sz="1200" i="1" dirty="0"/>
              <a:t>Through the Looking-Glass and What Alice Found There</a:t>
            </a:r>
            <a:r>
              <a:rPr lang="en-US" sz="1200" dirty="0"/>
              <a:t>, </a:t>
            </a:r>
            <a:r>
              <a:rPr lang="en-US" sz="1200" dirty="0" smtClean="0"/>
              <a:t>1872</a:t>
            </a:r>
          </a:p>
          <a:p>
            <a:r>
              <a:rPr lang="en-US" sz="1200" dirty="0"/>
              <a:t>http://</a:t>
            </a:r>
            <a:r>
              <a:rPr lang="en-US" sz="1200" dirty="0" err="1"/>
              <a:t>www.jabberwocky.com</a:t>
            </a:r>
            <a:r>
              <a:rPr lang="en-US" sz="1200" dirty="0"/>
              <a:t>/</a:t>
            </a:r>
            <a:r>
              <a:rPr lang="en-US" sz="1200" dirty="0" err="1"/>
              <a:t>carroll</a:t>
            </a:r>
            <a:r>
              <a:rPr lang="en-US" sz="1200" dirty="0"/>
              <a:t>/jabber/</a:t>
            </a:r>
            <a:r>
              <a:rPr lang="en-US" sz="1200" dirty="0" err="1"/>
              <a:t>jabberwocky.html</a:t>
            </a:r>
            <a:endParaRPr lang="en-US" sz="1200" dirty="0"/>
          </a:p>
        </p:txBody>
      </p:sp>
      <p:pic>
        <p:nvPicPr>
          <p:cNvPr id="6" name="Picture 5"/>
          <p:cNvPicPr>
            <a:picLocks noChangeAspect="1"/>
          </p:cNvPicPr>
          <p:nvPr/>
        </p:nvPicPr>
        <p:blipFill>
          <a:blip r:embed="rId2"/>
          <a:stretch>
            <a:fillRect/>
          </a:stretch>
        </p:blipFill>
        <p:spPr>
          <a:xfrm>
            <a:off x="5448300" y="-1"/>
            <a:ext cx="3695700" cy="5905409"/>
          </a:xfrm>
          <a:prstGeom prst="rect">
            <a:avLst/>
          </a:prstGeom>
        </p:spPr>
      </p:pic>
      <p:sp>
        <p:nvSpPr>
          <p:cNvPr id="2" name="Slide Number Placeholder 1"/>
          <p:cNvSpPr>
            <a:spLocks noGrp="1"/>
          </p:cNvSpPr>
          <p:nvPr>
            <p:ph type="sldNum" sz="quarter" idx="12"/>
          </p:nvPr>
        </p:nvSpPr>
        <p:spPr/>
        <p:txBody>
          <a:bodyPr/>
          <a:lstStyle/>
          <a:p>
            <a:fld id="{A5DF0BAF-2B2D-054D-969C-6B69A5D7843F}" type="slidenum">
              <a:rPr lang="en-US" smtClean="0"/>
              <a:t>13</a:t>
            </a:fld>
            <a:endParaRPr lang="en-US"/>
          </a:p>
        </p:txBody>
      </p:sp>
    </p:spTree>
    <p:extLst>
      <p:ext uri="{BB962C8B-B14F-4D97-AF65-F5344CB8AC3E}">
        <p14:creationId xmlns:p14="http://schemas.microsoft.com/office/powerpoint/2010/main" val="302259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rot="5400000" flipH="1" flipV="1">
            <a:off x="81491" y="2766577"/>
            <a:ext cx="19177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039547" y="3726221"/>
            <a:ext cx="61856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41135" y="2366527"/>
            <a:ext cx="5803106" cy="1588"/>
          </a:xfrm>
          <a:prstGeom prst="line">
            <a:avLst/>
          </a:prstGeom>
          <a:ln>
            <a:solidFill>
              <a:schemeClr val="bg1">
                <a:lumMod val="50000"/>
              </a:schemeClr>
            </a:solidFill>
            <a:prstDash val="lgDash"/>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46671" y="2183449"/>
            <a:ext cx="301660"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746671" y="3543143"/>
            <a:ext cx="301660" cy="369332"/>
          </a:xfrm>
          <a:prstGeom prst="rect">
            <a:avLst/>
          </a:prstGeom>
          <a:noFill/>
        </p:spPr>
        <p:txBody>
          <a:bodyPr wrap="none" rtlCol="0">
            <a:spAutoFit/>
          </a:bodyPr>
          <a:lstStyle/>
          <a:p>
            <a:r>
              <a:rPr lang="en-US" dirty="0" smtClean="0"/>
              <a:t>0</a:t>
            </a:r>
            <a:endParaRPr lang="en-US" dirty="0"/>
          </a:p>
        </p:txBody>
      </p:sp>
      <p:sp>
        <p:nvSpPr>
          <p:cNvPr id="16" name="Freeform 15"/>
          <p:cNvSpPr/>
          <p:nvPr/>
        </p:nvSpPr>
        <p:spPr>
          <a:xfrm>
            <a:off x="1573741" y="2332660"/>
            <a:ext cx="5437717" cy="1443567"/>
          </a:xfrm>
          <a:custGeom>
            <a:avLst/>
            <a:gdLst>
              <a:gd name="connsiteX0" fmla="*/ 0 w 5437717"/>
              <a:gd name="connsiteY0" fmla="*/ 1380067 h 1443567"/>
              <a:gd name="connsiteX1" fmla="*/ 368300 w 5437717"/>
              <a:gd name="connsiteY1" fmla="*/ 884767 h 1443567"/>
              <a:gd name="connsiteX2" fmla="*/ 825500 w 5437717"/>
              <a:gd name="connsiteY2" fmla="*/ 719667 h 1443567"/>
              <a:gd name="connsiteX3" fmla="*/ 1117600 w 5437717"/>
              <a:gd name="connsiteY3" fmla="*/ 440267 h 1443567"/>
              <a:gd name="connsiteX4" fmla="*/ 1524000 w 5437717"/>
              <a:gd name="connsiteY4" fmla="*/ 300567 h 1443567"/>
              <a:gd name="connsiteX5" fmla="*/ 1689100 w 5437717"/>
              <a:gd name="connsiteY5" fmla="*/ 135467 h 1443567"/>
              <a:gd name="connsiteX6" fmla="*/ 2070100 w 5437717"/>
              <a:gd name="connsiteY6" fmla="*/ 71967 h 1443567"/>
              <a:gd name="connsiteX7" fmla="*/ 2552700 w 5437717"/>
              <a:gd name="connsiteY7" fmla="*/ 33867 h 1443567"/>
              <a:gd name="connsiteX8" fmla="*/ 2946400 w 5437717"/>
              <a:gd name="connsiteY8" fmla="*/ 275167 h 1443567"/>
              <a:gd name="connsiteX9" fmla="*/ 3378200 w 5437717"/>
              <a:gd name="connsiteY9" fmla="*/ 389467 h 1443567"/>
              <a:gd name="connsiteX10" fmla="*/ 3695700 w 5437717"/>
              <a:gd name="connsiteY10" fmla="*/ 681567 h 1443567"/>
              <a:gd name="connsiteX11" fmla="*/ 4356100 w 5437717"/>
              <a:gd name="connsiteY11" fmla="*/ 757767 h 1443567"/>
              <a:gd name="connsiteX12" fmla="*/ 4724400 w 5437717"/>
              <a:gd name="connsiteY12" fmla="*/ 1037167 h 1443567"/>
              <a:gd name="connsiteX13" fmla="*/ 5054600 w 5437717"/>
              <a:gd name="connsiteY13" fmla="*/ 1164167 h 1443567"/>
              <a:gd name="connsiteX14" fmla="*/ 5384800 w 5437717"/>
              <a:gd name="connsiteY14" fmla="*/ 1405467 h 1443567"/>
              <a:gd name="connsiteX15" fmla="*/ 5372100 w 5437717"/>
              <a:gd name="connsiteY15" fmla="*/ 1392767 h 1443567"/>
              <a:gd name="connsiteX16" fmla="*/ 5372100 w 5437717"/>
              <a:gd name="connsiteY16" fmla="*/ 1392767 h 14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37717" h="1443567">
                <a:moveTo>
                  <a:pt x="0" y="1380067"/>
                </a:moveTo>
                <a:cubicBezTo>
                  <a:pt x="115358" y="1187450"/>
                  <a:pt x="230717" y="994834"/>
                  <a:pt x="368300" y="884767"/>
                </a:cubicBezTo>
                <a:cubicBezTo>
                  <a:pt x="505883" y="774700"/>
                  <a:pt x="700617" y="793750"/>
                  <a:pt x="825500" y="719667"/>
                </a:cubicBezTo>
                <a:cubicBezTo>
                  <a:pt x="950383" y="645584"/>
                  <a:pt x="1001183" y="510117"/>
                  <a:pt x="1117600" y="440267"/>
                </a:cubicBezTo>
                <a:cubicBezTo>
                  <a:pt x="1234017" y="370417"/>
                  <a:pt x="1428750" y="351367"/>
                  <a:pt x="1524000" y="300567"/>
                </a:cubicBezTo>
                <a:cubicBezTo>
                  <a:pt x="1619250" y="249767"/>
                  <a:pt x="1598083" y="173567"/>
                  <a:pt x="1689100" y="135467"/>
                </a:cubicBezTo>
                <a:cubicBezTo>
                  <a:pt x="1780117" y="97367"/>
                  <a:pt x="1926167" y="88900"/>
                  <a:pt x="2070100" y="71967"/>
                </a:cubicBezTo>
                <a:cubicBezTo>
                  <a:pt x="2214033" y="55034"/>
                  <a:pt x="2406650" y="0"/>
                  <a:pt x="2552700" y="33867"/>
                </a:cubicBezTo>
                <a:cubicBezTo>
                  <a:pt x="2698750" y="67734"/>
                  <a:pt x="2808817" y="215900"/>
                  <a:pt x="2946400" y="275167"/>
                </a:cubicBezTo>
                <a:cubicBezTo>
                  <a:pt x="3083983" y="334434"/>
                  <a:pt x="3253317" y="321734"/>
                  <a:pt x="3378200" y="389467"/>
                </a:cubicBezTo>
                <a:cubicBezTo>
                  <a:pt x="3503083" y="457200"/>
                  <a:pt x="3532717" y="620184"/>
                  <a:pt x="3695700" y="681567"/>
                </a:cubicBezTo>
                <a:cubicBezTo>
                  <a:pt x="3858683" y="742950"/>
                  <a:pt x="4184650" y="698500"/>
                  <a:pt x="4356100" y="757767"/>
                </a:cubicBezTo>
                <a:cubicBezTo>
                  <a:pt x="4527550" y="817034"/>
                  <a:pt x="4607983" y="969434"/>
                  <a:pt x="4724400" y="1037167"/>
                </a:cubicBezTo>
                <a:cubicBezTo>
                  <a:pt x="4840817" y="1104900"/>
                  <a:pt x="4944533" y="1102784"/>
                  <a:pt x="5054600" y="1164167"/>
                </a:cubicBezTo>
                <a:cubicBezTo>
                  <a:pt x="5164667" y="1225550"/>
                  <a:pt x="5331883" y="1367367"/>
                  <a:pt x="5384800" y="1405467"/>
                </a:cubicBezTo>
                <a:cubicBezTo>
                  <a:pt x="5437717" y="1443567"/>
                  <a:pt x="5372100" y="1392767"/>
                  <a:pt x="5372100" y="1392767"/>
                </a:cubicBezTo>
                <a:lnTo>
                  <a:pt x="5372100" y="1392767"/>
                </a:lnTo>
              </a:path>
            </a:pathLst>
          </a:custGeom>
          <a:solidFill>
            <a:schemeClr val="accent3">
              <a:lumMod val="75000"/>
            </a:schemeClr>
          </a:solidFill>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008000"/>
              </a:solidFill>
            </a:endParaRPr>
          </a:p>
        </p:txBody>
      </p:sp>
      <p:sp>
        <p:nvSpPr>
          <p:cNvPr id="17" name="Oval 16"/>
          <p:cNvSpPr/>
          <p:nvPr/>
        </p:nvSpPr>
        <p:spPr>
          <a:xfrm>
            <a:off x="2157941" y="3636270"/>
            <a:ext cx="215900" cy="18307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1573741" y="3634682"/>
            <a:ext cx="215900" cy="18307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4215341" y="3636270"/>
            <a:ext cx="215900" cy="18307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5078941" y="3636270"/>
            <a:ext cx="215900" cy="18307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Slide Number Placeholder 25"/>
          <p:cNvSpPr>
            <a:spLocks noGrp="1"/>
          </p:cNvSpPr>
          <p:nvPr>
            <p:ph type="sldNum" sz="quarter" idx="12"/>
          </p:nvPr>
        </p:nvSpPr>
        <p:spPr/>
        <p:txBody>
          <a:bodyPr/>
          <a:lstStyle/>
          <a:p>
            <a:fld id="{682D3360-59E4-B141-8B9F-1E058724C717}" type="slidenum">
              <a:rPr lang="en-US" smtClean="0"/>
              <a:pPr/>
              <a:t>14</a:t>
            </a:fld>
            <a:endParaRPr lang="en-US"/>
          </a:p>
        </p:txBody>
      </p:sp>
      <p:pic>
        <p:nvPicPr>
          <p:cNvPr id="21" name="Picture 20"/>
          <p:cNvPicPr>
            <a:picLocks noChangeAspect="1"/>
          </p:cNvPicPr>
          <p:nvPr/>
        </p:nvPicPr>
        <p:blipFill>
          <a:blip r:embed="rId3"/>
          <a:stretch>
            <a:fillRect/>
          </a:stretch>
        </p:blipFill>
        <p:spPr>
          <a:xfrm>
            <a:off x="1039547" y="4212167"/>
            <a:ext cx="3975100" cy="482600"/>
          </a:xfrm>
          <a:prstGeom prst="rect">
            <a:avLst/>
          </a:prstGeom>
        </p:spPr>
      </p:pic>
      <p:pic>
        <p:nvPicPr>
          <p:cNvPr id="22" name="Picture 21"/>
          <p:cNvPicPr>
            <a:picLocks noChangeAspect="1"/>
          </p:cNvPicPr>
          <p:nvPr/>
        </p:nvPicPr>
        <p:blipFill>
          <a:blip r:embed="rId4"/>
          <a:stretch>
            <a:fillRect/>
          </a:stretch>
        </p:blipFill>
        <p:spPr>
          <a:xfrm>
            <a:off x="1039547" y="4799216"/>
            <a:ext cx="3975100" cy="469900"/>
          </a:xfrm>
          <a:prstGeom prst="rect">
            <a:avLst/>
          </a:prstGeom>
        </p:spPr>
      </p:pic>
      <p:pic>
        <p:nvPicPr>
          <p:cNvPr id="23" name="Picture 22"/>
          <p:cNvPicPr>
            <a:picLocks noChangeAspect="1"/>
          </p:cNvPicPr>
          <p:nvPr/>
        </p:nvPicPr>
        <p:blipFill>
          <a:blip r:embed="rId5"/>
          <a:stretch>
            <a:fillRect/>
          </a:stretch>
        </p:blipFill>
        <p:spPr>
          <a:xfrm>
            <a:off x="1039547" y="5363727"/>
            <a:ext cx="4864100" cy="406400"/>
          </a:xfrm>
          <a:prstGeom prst="rect">
            <a:avLst/>
          </a:prstGeom>
        </p:spPr>
      </p:pic>
      <p:sp>
        <p:nvSpPr>
          <p:cNvPr id="3" name="Title 2"/>
          <p:cNvSpPr>
            <a:spLocks noGrp="1"/>
          </p:cNvSpPr>
          <p:nvPr>
            <p:ph type="title"/>
          </p:nvPr>
        </p:nvSpPr>
        <p:spPr>
          <a:xfrm>
            <a:off x="457200" y="0"/>
            <a:ext cx="8229600" cy="1100667"/>
          </a:xfrm>
        </p:spPr>
        <p:txBody>
          <a:bodyPr/>
          <a:lstStyle/>
          <a:p>
            <a:r>
              <a:rPr lang="en-US" dirty="0" smtClean="0"/>
              <a:t>How can it work?</a:t>
            </a:r>
            <a:endParaRPr lang="en-US" dirty="0"/>
          </a:p>
        </p:txBody>
      </p:sp>
      <p:sp>
        <p:nvSpPr>
          <p:cNvPr id="24" name="Content Placeholder 2"/>
          <p:cNvSpPr txBox="1">
            <a:spLocks/>
          </p:cNvSpPr>
          <p:nvPr/>
        </p:nvSpPr>
        <p:spPr>
          <a:xfrm>
            <a:off x="609600" y="6219821"/>
            <a:ext cx="79248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smtClean="0"/>
              <a:t>Taylor, JM &amp; Raskin, V. (2011)</a:t>
            </a:r>
            <a:r>
              <a:rPr lang="en-US" sz="1200" dirty="0"/>
              <a:t>. </a:t>
            </a:r>
            <a:r>
              <a:rPr lang="en-US" sz="1200" dirty="0" smtClean="0"/>
              <a:t>Understanding the unknown: Unattested input processing in natural language. </a:t>
            </a:r>
            <a:r>
              <a:rPr lang="en-US" sz="1200" i="1" dirty="0" smtClean="0"/>
              <a:t>Proceedings of Fuzz-IEEE, 2011.</a:t>
            </a:r>
            <a:endParaRPr lang="en-US" sz="1200" dirty="0"/>
          </a:p>
        </p:txBody>
      </p:sp>
    </p:spTree>
    <p:extLst>
      <p:ext uri="{BB962C8B-B14F-4D97-AF65-F5344CB8AC3E}">
        <p14:creationId xmlns:p14="http://schemas.microsoft.com/office/powerpoint/2010/main" val="2945222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486450"/>
            <a:ext cx="4836695" cy="3479799"/>
          </a:xfrm>
          <a:prstGeom prst="rect">
            <a:avLst/>
          </a:prstGeom>
        </p:spPr>
        <p:txBody>
          <a:bodyPr>
            <a:normAutofit/>
          </a:bodyPr>
          <a:lstStyle/>
          <a:p>
            <a:r>
              <a:rPr lang="en-US" sz="2000" dirty="0" smtClean="0">
                <a:solidFill>
                  <a:srgbClr val="FFFFFF"/>
                </a:solidFill>
              </a:rPr>
              <a:t>A man opened the door to his house with </a:t>
            </a:r>
            <a:r>
              <a:rPr lang="en-US" sz="2000" dirty="0" smtClean="0">
                <a:solidFill>
                  <a:schemeClr val="tx2"/>
                </a:solidFill>
              </a:rPr>
              <a:t>xyz</a:t>
            </a:r>
          </a:p>
          <a:p>
            <a:pPr lvl="1"/>
            <a:r>
              <a:rPr lang="en-US" sz="2000" dirty="0" smtClean="0">
                <a:solidFill>
                  <a:srgbClr val="FFFFFF"/>
                </a:solidFill>
              </a:rPr>
              <a:t>A man opened the door to his house with </a:t>
            </a:r>
            <a:r>
              <a:rPr lang="en-US" sz="2000" dirty="0" smtClean="0">
                <a:solidFill>
                  <a:srgbClr val="DC9E1F"/>
                </a:solidFill>
              </a:rPr>
              <a:t>his girlfriend in his arms</a:t>
            </a:r>
          </a:p>
          <a:p>
            <a:pPr lvl="1"/>
            <a:r>
              <a:rPr lang="en-US" sz="2000" dirty="0" smtClean="0">
                <a:solidFill>
                  <a:srgbClr val="FFFFFF"/>
                </a:solidFill>
              </a:rPr>
              <a:t>A man opened the door to his house with </a:t>
            </a:r>
            <a:r>
              <a:rPr lang="en-US" sz="2000" dirty="0" smtClean="0">
                <a:solidFill>
                  <a:srgbClr val="DC9E1F"/>
                </a:solidFill>
              </a:rPr>
              <a:t>the pretty view </a:t>
            </a:r>
            <a:r>
              <a:rPr lang="en-US" sz="2000" dirty="0" smtClean="0">
                <a:solidFill>
                  <a:srgbClr val="FFFFFF"/>
                </a:solidFill>
              </a:rPr>
              <a:t>(not his other house that doesn’t have it)</a:t>
            </a:r>
          </a:p>
          <a:p>
            <a:pPr lvl="1"/>
            <a:r>
              <a:rPr lang="en-US" sz="2000" dirty="0" smtClean="0">
                <a:solidFill>
                  <a:srgbClr val="FFFFFF"/>
                </a:solidFill>
              </a:rPr>
              <a:t>A man opened the door to his house with </a:t>
            </a:r>
            <a:r>
              <a:rPr lang="en-US" sz="2000" dirty="0" smtClean="0">
                <a:solidFill>
                  <a:srgbClr val="DC9E1F"/>
                </a:solidFill>
              </a:rPr>
              <a:t>a new keyless remote combination</a:t>
            </a:r>
            <a:endParaRPr lang="en-US" sz="2000" dirty="0">
              <a:solidFill>
                <a:srgbClr val="DC9E1F"/>
              </a:solidFill>
            </a:endParaRPr>
          </a:p>
        </p:txBody>
      </p:sp>
      <p:sp>
        <p:nvSpPr>
          <p:cNvPr id="2" name="Title 1"/>
          <p:cNvSpPr>
            <a:spLocks noGrp="1"/>
          </p:cNvSpPr>
          <p:nvPr>
            <p:ph type="title"/>
          </p:nvPr>
        </p:nvSpPr>
        <p:spPr>
          <a:xfrm>
            <a:off x="0" y="0"/>
            <a:ext cx="9144000" cy="842962"/>
          </a:xfrm>
        </p:spPr>
        <p:txBody>
          <a:bodyPr>
            <a:normAutofit/>
          </a:bodyPr>
          <a:lstStyle/>
          <a:p>
            <a:pPr algn="ctr"/>
            <a:r>
              <a:rPr lang="en-US" dirty="0" smtClean="0">
                <a:solidFill>
                  <a:srgbClr val="EEECE1"/>
                </a:solidFill>
              </a:rPr>
              <a:t>Guessing the Unknown </a:t>
            </a:r>
            <a:endParaRPr lang="en-US" dirty="0">
              <a:solidFill>
                <a:srgbClr val="EEECE1"/>
              </a:solidFill>
            </a:endParaRPr>
          </a:p>
        </p:txBody>
      </p:sp>
      <p:sp>
        <p:nvSpPr>
          <p:cNvPr id="10" name="Slide Number Placeholder 9"/>
          <p:cNvSpPr>
            <a:spLocks noGrp="1"/>
          </p:cNvSpPr>
          <p:nvPr>
            <p:ph type="sldNum" sz="quarter" idx="12"/>
          </p:nvPr>
        </p:nvSpPr>
        <p:spPr/>
        <p:txBody>
          <a:bodyPr/>
          <a:lstStyle/>
          <a:p>
            <a:fld id="{682D3360-59E4-B141-8B9F-1E058724C717}" type="slidenum">
              <a:rPr lang="en-US" smtClean="0"/>
              <a:pPr/>
              <a:t>15</a:t>
            </a:fld>
            <a:endParaRPr lang="en-US"/>
          </a:p>
        </p:txBody>
      </p:sp>
      <p:pic>
        <p:nvPicPr>
          <p:cNvPr id="11" name="Picture 10"/>
          <p:cNvPicPr>
            <a:picLocks noChangeAspect="1"/>
          </p:cNvPicPr>
          <p:nvPr/>
        </p:nvPicPr>
        <p:blipFill>
          <a:blip r:embed="rId3"/>
          <a:stretch>
            <a:fillRect/>
          </a:stretch>
        </p:blipFill>
        <p:spPr>
          <a:xfrm>
            <a:off x="5610726" y="1486450"/>
            <a:ext cx="3276600" cy="2951866"/>
          </a:xfrm>
          <a:prstGeom prst="rect">
            <a:avLst/>
          </a:prstGeom>
        </p:spPr>
      </p:pic>
    </p:spTree>
    <p:extLst>
      <p:ext uri="{BB962C8B-B14F-4D97-AF65-F5344CB8AC3E}">
        <p14:creationId xmlns:p14="http://schemas.microsoft.com/office/powerpoint/2010/main" val="12468031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14362"/>
          </a:xfrm>
        </p:spPr>
        <p:txBody>
          <a:bodyPr/>
          <a:lstStyle/>
          <a:p>
            <a:pPr algn="ctr"/>
            <a:r>
              <a:rPr lang="en-US" dirty="0" smtClean="0">
                <a:solidFill>
                  <a:schemeClr val="tx2">
                    <a:lumMod val="40000"/>
                    <a:lumOff val="60000"/>
                  </a:schemeClr>
                </a:solidFill>
              </a:rPr>
              <a:t>unattested input testing</a:t>
            </a:r>
            <a:endParaRPr lang="en-US" dirty="0">
              <a:solidFill>
                <a:schemeClr val="tx2">
                  <a:lumMod val="40000"/>
                  <a:lumOff val="60000"/>
                </a:schemeClr>
              </a:solidFill>
            </a:endParaRPr>
          </a:p>
        </p:txBody>
      </p:sp>
      <p:sp>
        <p:nvSpPr>
          <p:cNvPr id="3" name="Content Placeholder 2"/>
          <p:cNvSpPr>
            <a:spLocks noGrp="1"/>
          </p:cNvSpPr>
          <p:nvPr>
            <p:ph sz="quarter" idx="13"/>
          </p:nvPr>
        </p:nvSpPr>
        <p:spPr>
          <a:xfrm>
            <a:off x="0" y="1028700"/>
            <a:ext cx="5486400" cy="4445000"/>
          </a:xfrm>
        </p:spPr>
        <p:txBody>
          <a:bodyPr>
            <a:normAutofit/>
          </a:bodyPr>
          <a:lstStyle/>
          <a:p>
            <a:r>
              <a:rPr lang="en-US" dirty="0"/>
              <a:t>R</a:t>
            </a:r>
            <a:r>
              <a:rPr lang="en-US" dirty="0" smtClean="0"/>
              <a:t>andomly selected from 4469 transitive verbs, until 100 was reached</a:t>
            </a:r>
          </a:p>
          <a:p>
            <a:pPr lvl="1"/>
            <a:r>
              <a:rPr lang="en-US" dirty="0" smtClean="0"/>
              <a:t>189 senses (59 with no examples, 30 unacceptable interpretation) </a:t>
            </a:r>
          </a:p>
          <a:p>
            <a:r>
              <a:rPr lang="en-US" dirty="0" smtClean="0"/>
              <a:t>Replaced direct objects in examples with </a:t>
            </a:r>
            <a:r>
              <a:rPr lang="en-US" i="1" dirty="0" err="1" smtClean="0">
                <a:solidFill>
                  <a:srgbClr val="F2D9A4"/>
                </a:solidFill>
              </a:rPr>
              <a:t>zzz</a:t>
            </a:r>
            <a:endParaRPr lang="en-US" i="1" dirty="0" smtClean="0">
              <a:solidFill>
                <a:srgbClr val="F2D9A4"/>
              </a:solidFill>
            </a:endParaRPr>
          </a:p>
          <a:p>
            <a:pPr lvl="1"/>
            <a:r>
              <a:rPr lang="en-US" i="1" dirty="0"/>
              <a:t>She decided she would rethink </a:t>
            </a:r>
            <a:r>
              <a:rPr lang="en-US" i="1" dirty="0">
                <a:solidFill>
                  <a:srgbClr val="F2D9A4"/>
                </a:solidFill>
              </a:rPr>
              <a:t>the new curtains </a:t>
            </a:r>
            <a:r>
              <a:rPr lang="en-US" i="1" dirty="0"/>
              <a:t>before buying them for the whole house </a:t>
            </a:r>
            <a:r>
              <a:rPr lang="en-US" dirty="0" smtClean="0">
                <a:sym typeface="Wingdings"/>
              </a:rPr>
              <a:t></a:t>
            </a:r>
            <a:r>
              <a:rPr lang="en-US" i="1" dirty="0" smtClean="0"/>
              <a:t>She </a:t>
            </a:r>
            <a:r>
              <a:rPr lang="en-US" i="1" dirty="0"/>
              <a:t>decided she would rethink </a:t>
            </a:r>
            <a:r>
              <a:rPr lang="en-US" i="1" dirty="0" err="1">
                <a:solidFill>
                  <a:srgbClr val="F2D9A4"/>
                </a:solidFill>
              </a:rPr>
              <a:t>zzz</a:t>
            </a:r>
            <a:r>
              <a:rPr lang="en-US" i="1" dirty="0">
                <a:solidFill>
                  <a:srgbClr val="F2D9A4"/>
                </a:solidFill>
              </a:rPr>
              <a:t> </a:t>
            </a:r>
            <a:r>
              <a:rPr lang="en-US" i="1" dirty="0"/>
              <a:t>before buying them for the whole house</a:t>
            </a:r>
            <a:r>
              <a:rPr lang="en-US" i="1" dirty="0" smtClean="0"/>
              <a:t>.</a:t>
            </a:r>
          </a:p>
          <a:p>
            <a:r>
              <a:rPr lang="en-US" dirty="0" err="1" smtClean="0">
                <a:solidFill>
                  <a:srgbClr val="F2D9A4"/>
                </a:solidFill>
              </a:rPr>
              <a:t>zzz</a:t>
            </a:r>
            <a:r>
              <a:rPr lang="en-US" dirty="0" smtClean="0">
                <a:solidFill>
                  <a:srgbClr val="F2D9A4"/>
                </a:solidFill>
              </a:rPr>
              <a:t> </a:t>
            </a:r>
            <a:r>
              <a:rPr lang="en-US" dirty="0" smtClean="0"/>
              <a:t>could take place of any object or events in the ontology, but not a property</a:t>
            </a:r>
          </a:p>
          <a:p>
            <a:pPr lvl="1"/>
            <a:r>
              <a:rPr lang="en-US" dirty="0" smtClean="0"/>
              <a:t>34.4% unacceptable</a:t>
            </a:r>
          </a:p>
          <a:p>
            <a:pPr lvl="1"/>
            <a:r>
              <a:rPr lang="en-US" dirty="0" smtClean="0"/>
              <a:t>13% no worse that what a human would do</a:t>
            </a:r>
          </a:p>
          <a:p>
            <a:pPr marL="457200" lvl="1" indent="0">
              <a:buNone/>
            </a:pPr>
            <a:endParaRPr lang="en-US" dirty="0"/>
          </a:p>
          <a:p>
            <a:pPr lvl="1"/>
            <a:endParaRPr lang="en-US" i="1" dirty="0">
              <a:solidFill>
                <a:srgbClr val="F2D9A4"/>
              </a:solidFill>
            </a:endParaRPr>
          </a:p>
        </p:txBody>
      </p:sp>
      <p:sp>
        <p:nvSpPr>
          <p:cNvPr id="4" name="Content Placeholder 2"/>
          <p:cNvSpPr txBox="1">
            <a:spLocks/>
          </p:cNvSpPr>
          <p:nvPr/>
        </p:nvSpPr>
        <p:spPr>
          <a:xfrm>
            <a:off x="609600" y="6219821"/>
            <a:ext cx="79248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smtClean="0"/>
              <a:t>Taylor, JM, Raskin, V, &amp; </a:t>
            </a:r>
            <a:r>
              <a:rPr lang="en-US" sz="1200" dirty="0" err="1" smtClean="0"/>
              <a:t>Hempelmann</a:t>
            </a:r>
            <a:r>
              <a:rPr lang="en-US" sz="1200" dirty="0" smtClean="0"/>
              <a:t>, CF. (2011)</a:t>
            </a:r>
            <a:r>
              <a:rPr lang="en-US" sz="1200" dirty="0"/>
              <a:t>. </a:t>
            </a:r>
            <a:r>
              <a:rPr lang="en-US" sz="1200" dirty="0" smtClean="0"/>
              <a:t>Towards computational guessing of unknown word meanings: The Ontological Semantics Approach. </a:t>
            </a:r>
            <a:r>
              <a:rPr lang="en-US" sz="1200" i="1" dirty="0" smtClean="0"/>
              <a:t>Proceedings of Cognitive Science Conference, 2011.</a:t>
            </a:r>
            <a:endParaRPr lang="en-US" sz="1200" dirty="0"/>
          </a:p>
        </p:txBody>
      </p:sp>
      <p:sp>
        <p:nvSpPr>
          <p:cNvPr id="5" name="Slide Number Placeholder 4"/>
          <p:cNvSpPr>
            <a:spLocks noGrp="1"/>
          </p:cNvSpPr>
          <p:nvPr>
            <p:ph type="sldNum" sz="quarter" idx="12"/>
          </p:nvPr>
        </p:nvSpPr>
        <p:spPr/>
        <p:txBody>
          <a:bodyPr/>
          <a:lstStyle/>
          <a:p>
            <a:fld id="{A5DF0BAF-2B2D-054D-969C-6B69A5D7843F}" type="slidenum">
              <a:rPr lang="en-US" smtClean="0"/>
              <a:t>16</a:t>
            </a:fld>
            <a:endParaRPr lang="en-US"/>
          </a:p>
        </p:txBody>
      </p:sp>
      <p:pic>
        <p:nvPicPr>
          <p:cNvPr id="7" name="Picture 6" descr="guessing.words.top.down.tiff"/>
          <p:cNvPicPr>
            <a:picLocks noChangeAspect="1"/>
          </p:cNvPicPr>
          <p:nvPr/>
        </p:nvPicPr>
        <p:blipFill rotWithShape="1">
          <a:blip r:embed="rId3">
            <a:extLst>
              <a:ext uri="{28A0092B-C50C-407E-A947-70E740481C1C}">
                <a14:useLocalDpi xmlns:a14="http://schemas.microsoft.com/office/drawing/2010/main" val="0"/>
              </a:ext>
            </a:extLst>
          </a:blip>
          <a:srcRect l="6033" r="6489" b="1991"/>
          <a:stretch/>
        </p:blipFill>
        <p:spPr>
          <a:xfrm>
            <a:off x="5558425" y="2451100"/>
            <a:ext cx="3585575" cy="3635375"/>
          </a:xfrm>
          <a:prstGeom prst="rect">
            <a:avLst/>
          </a:prstGeom>
        </p:spPr>
      </p:pic>
    </p:spTree>
    <p:extLst>
      <p:ext uri="{BB962C8B-B14F-4D97-AF65-F5344CB8AC3E}">
        <p14:creationId xmlns:p14="http://schemas.microsoft.com/office/powerpoint/2010/main" val="30168785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DHD_brain.png"/>
          <p:cNvPicPr>
            <a:picLocks noChangeAspect="1"/>
          </p:cNvPicPr>
          <p:nvPr/>
        </p:nvPicPr>
        <p:blipFill rotWithShape="1">
          <a:blip r:embed="rId3">
            <a:alphaModFix amt="25000"/>
            <a:extLst>
              <a:ext uri="{28A0092B-C50C-407E-A947-70E740481C1C}">
                <a14:useLocalDpi xmlns:a14="http://schemas.microsoft.com/office/drawing/2010/main" val="0"/>
              </a:ext>
            </a:extLst>
          </a:blip>
          <a:srcRect l="8666" r="12922" b="4259"/>
          <a:stretch/>
        </p:blipFill>
        <p:spPr>
          <a:xfrm>
            <a:off x="0" y="0"/>
            <a:ext cx="9144000" cy="6858000"/>
          </a:xfrm>
          <a:prstGeom prst="rect">
            <a:avLst/>
          </a:prstGeom>
          <a:solidFill>
            <a:schemeClr val="accent1">
              <a:alpha val="10000"/>
            </a:schemeClr>
          </a:solidFill>
        </p:spPr>
      </p:pic>
      <p:sp>
        <p:nvSpPr>
          <p:cNvPr id="2" name="Title 1"/>
          <p:cNvSpPr>
            <a:spLocks noGrp="1"/>
          </p:cNvSpPr>
          <p:nvPr>
            <p:ph type="title"/>
          </p:nvPr>
        </p:nvSpPr>
        <p:spPr>
          <a:xfrm>
            <a:off x="241300" y="274638"/>
            <a:ext cx="8775700" cy="1143000"/>
          </a:xfrm>
        </p:spPr>
        <p:txBody>
          <a:bodyPr/>
          <a:lstStyle/>
          <a:p>
            <a:r>
              <a:rPr lang="en-US" dirty="0" smtClean="0"/>
              <a:t>Defaults: How useful are they for ontology?</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17</a:t>
            </a:fld>
            <a:endParaRPr lang="en-US"/>
          </a:p>
        </p:txBody>
      </p:sp>
      <p:sp>
        <p:nvSpPr>
          <p:cNvPr id="4" name="Content Placeholder 3"/>
          <p:cNvSpPr>
            <a:spLocks noGrp="1"/>
          </p:cNvSpPr>
          <p:nvPr>
            <p:ph sz="quarter" idx="13"/>
          </p:nvPr>
        </p:nvSpPr>
        <p:spPr/>
        <p:txBody>
          <a:bodyPr/>
          <a:lstStyle/>
          <a:p>
            <a:r>
              <a:rPr lang="en-US" sz="1800" dirty="0" smtClean="0">
                <a:solidFill>
                  <a:srgbClr val="FFFFFF"/>
                </a:solidFill>
              </a:rPr>
              <a:t>Sam opened </a:t>
            </a:r>
            <a:r>
              <a:rPr lang="en-US" sz="1800" dirty="0">
                <a:solidFill>
                  <a:srgbClr val="FFFFFF"/>
                </a:solidFill>
              </a:rPr>
              <a:t>the door to his house with </a:t>
            </a:r>
            <a:r>
              <a:rPr lang="en-US" sz="1800" dirty="0" smtClean="0">
                <a:solidFill>
                  <a:schemeClr val="tx2"/>
                </a:solidFill>
              </a:rPr>
              <a:t>xyz</a:t>
            </a:r>
          </a:p>
          <a:p>
            <a:pPr lvl="1"/>
            <a:r>
              <a:rPr lang="en-US" dirty="0" smtClean="0"/>
              <a:t>?Sam opened the door to his house with </a:t>
            </a:r>
            <a:r>
              <a:rPr lang="en-US" dirty="0" smtClean="0">
                <a:solidFill>
                  <a:schemeClr val="tx2"/>
                </a:solidFill>
              </a:rPr>
              <a:t>a key</a:t>
            </a:r>
          </a:p>
          <a:p>
            <a:pPr lvl="1"/>
            <a:r>
              <a:rPr lang="en-US" dirty="0" smtClean="0"/>
              <a:t>Sam </a:t>
            </a:r>
            <a:r>
              <a:rPr lang="en-US" dirty="0"/>
              <a:t>opened the door to his house with </a:t>
            </a:r>
            <a:r>
              <a:rPr lang="en-US" dirty="0" smtClean="0">
                <a:solidFill>
                  <a:schemeClr val="tx2"/>
                </a:solidFill>
              </a:rPr>
              <a:t>a broken key</a:t>
            </a:r>
          </a:p>
          <a:p>
            <a:pPr lvl="1"/>
            <a:r>
              <a:rPr lang="en-US" dirty="0"/>
              <a:t>Sam opened the door to his </a:t>
            </a:r>
            <a:r>
              <a:rPr lang="en-US" dirty="0" smtClean="0"/>
              <a:t>house and …</a:t>
            </a:r>
            <a:endParaRPr lang="en-US" dirty="0">
              <a:solidFill>
                <a:schemeClr val="tx2"/>
              </a:solidFill>
            </a:endParaRPr>
          </a:p>
          <a:p>
            <a:pPr lvl="1"/>
            <a:endParaRPr lang="en-US" dirty="0" smtClean="0">
              <a:solidFill>
                <a:schemeClr val="tx2"/>
              </a:solidFill>
            </a:endParaRPr>
          </a:p>
          <a:p>
            <a:pPr lvl="1"/>
            <a:endParaRPr lang="en-US" dirty="0">
              <a:solidFill>
                <a:schemeClr val="tx2"/>
              </a:solidFill>
            </a:endParaRPr>
          </a:p>
          <a:p>
            <a:pPr lvl="1"/>
            <a:endParaRPr lang="en-US" dirty="0">
              <a:solidFill>
                <a:schemeClr val="tx2"/>
              </a:solidFill>
            </a:endParaRPr>
          </a:p>
        </p:txBody>
      </p:sp>
      <p:sp>
        <p:nvSpPr>
          <p:cNvPr id="7" name="Content Placeholder 2"/>
          <p:cNvSpPr txBox="1">
            <a:spLocks/>
          </p:cNvSpPr>
          <p:nvPr/>
        </p:nvSpPr>
        <p:spPr>
          <a:xfrm>
            <a:off x="609600" y="6476999"/>
            <a:ext cx="7924800" cy="235223"/>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800" dirty="0"/>
              <a:t>Image: http://</a:t>
            </a:r>
            <a:r>
              <a:rPr lang="en-US" sz="800" dirty="0" err="1"/>
              <a:t>www.nimh.nih.gov</a:t>
            </a:r>
            <a:r>
              <a:rPr lang="en-US" sz="800" dirty="0"/>
              <a:t>/health/educational-resources/brain-basics/brain-</a:t>
            </a:r>
            <a:r>
              <a:rPr lang="en-US" sz="800" dirty="0" err="1"/>
              <a:t>basics.shtml</a:t>
            </a:r>
            <a:endParaRPr lang="en-US" sz="800" dirty="0"/>
          </a:p>
        </p:txBody>
      </p:sp>
    </p:spTree>
    <p:extLst>
      <p:ext uri="{BB962C8B-B14F-4D97-AF65-F5344CB8AC3E}">
        <p14:creationId xmlns:p14="http://schemas.microsoft.com/office/powerpoint/2010/main" val="39615214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WD-inference</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18</a:t>
            </a:fld>
            <a:endParaRPr lang="en-US"/>
          </a:p>
        </p:txBody>
      </p:sp>
      <p:sp>
        <p:nvSpPr>
          <p:cNvPr id="4" name="Content Placeholder 3"/>
          <p:cNvSpPr>
            <a:spLocks noGrp="1"/>
          </p:cNvSpPr>
          <p:nvPr>
            <p:ph sz="quarter" idx="13"/>
          </p:nvPr>
        </p:nvSpPr>
        <p:spPr>
          <a:xfrm>
            <a:off x="609600" y="2413000"/>
            <a:ext cx="7924800" cy="3098800"/>
          </a:xfrm>
        </p:spPr>
        <p:txBody>
          <a:bodyPr/>
          <a:lstStyle/>
          <a:p>
            <a:r>
              <a:rPr lang="en-US" dirty="0" smtClean="0">
                <a:solidFill>
                  <a:schemeClr val="tx2">
                    <a:lumMod val="20000"/>
                    <a:lumOff val="80000"/>
                  </a:schemeClr>
                </a:solidFill>
              </a:rPr>
              <a:t>Facebook update:  </a:t>
            </a:r>
          </a:p>
          <a:p>
            <a:pPr lvl="1"/>
            <a:r>
              <a:rPr lang="en-US" dirty="0" smtClean="0">
                <a:solidFill>
                  <a:schemeClr val="tx2">
                    <a:lumMod val="20000"/>
                    <a:lumOff val="80000"/>
                  </a:schemeClr>
                </a:solidFill>
              </a:rPr>
              <a:t>A white dude was hitting on me all night</a:t>
            </a:r>
            <a:endParaRPr lang="en-US" dirty="0">
              <a:solidFill>
                <a:schemeClr val="tx2">
                  <a:lumMod val="20000"/>
                  <a:lumOff val="80000"/>
                </a:schemeClr>
              </a:solidFill>
            </a:endParaRPr>
          </a:p>
        </p:txBody>
      </p:sp>
      <p:sp>
        <p:nvSpPr>
          <p:cNvPr id="5" name="Content Placeholder 2"/>
          <p:cNvSpPr txBox="1">
            <a:spLocks/>
          </p:cNvSpPr>
          <p:nvPr/>
        </p:nvSpPr>
        <p:spPr>
          <a:xfrm>
            <a:off x="609600" y="6219821"/>
            <a:ext cx="77851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Taylor, JM, Raskin, V., </a:t>
            </a:r>
            <a:r>
              <a:rPr lang="en-US" sz="12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Hempelmann</a:t>
            </a:r>
            <a:r>
              <a:rPr lang="en-US" sz="12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CF &amp; </a:t>
            </a:r>
            <a:r>
              <a:rPr lang="en-US" sz="12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Attardo</a:t>
            </a:r>
            <a:r>
              <a:rPr lang="en-US" sz="12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 (2010) An unintended inference and ontological property defaults. </a:t>
            </a:r>
            <a:r>
              <a:rPr lang="en-US" sz="1200" i="1"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Proceedings of IEEE SMC 2010</a:t>
            </a:r>
            <a:r>
              <a:rPr lang="en-US" sz="12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1200" spc="0" dirty="0">
              <a:ln w="18415" cmpd="sng">
                <a:solidFill>
                  <a:srgbClr val="FFFFFF"/>
                </a:solidFill>
                <a:prstDash val="solid"/>
              </a:ln>
              <a:solidFill>
                <a:srgbClr val="FFFFFF"/>
              </a:solidFill>
              <a:effectLst>
                <a:outerShdw blurRad="63500" dir="3600000" algn="tl" rotWithShape="0">
                  <a:srgbClr val="000000">
                    <a:alpha val="70000"/>
                  </a:srgbClr>
                </a:outerShdw>
              </a:effectLst>
              <a:hlinkClick r:id="rId2"/>
            </a:endParaRPr>
          </a:p>
        </p:txBody>
      </p:sp>
    </p:spTree>
    <p:extLst>
      <p:ext uri="{BB962C8B-B14F-4D97-AF65-F5344CB8AC3E}">
        <p14:creationId xmlns:p14="http://schemas.microsoft.com/office/powerpoint/2010/main" val="12328933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2014538"/>
            <a:ext cx="6489700" cy="1143000"/>
          </a:xfrm>
        </p:spPr>
        <p:txBody>
          <a:bodyPr/>
          <a:lstStyle/>
          <a:p>
            <a:r>
              <a:rPr lang="en-US" dirty="0" smtClean="0"/>
              <a:t>Jokes, Defaults, Stereotypes</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19</a:t>
            </a:fld>
            <a:endParaRPr lang="en-US"/>
          </a:p>
        </p:txBody>
      </p:sp>
    </p:spTree>
    <p:extLst>
      <p:ext uri="{BB962C8B-B14F-4D97-AF65-F5344CB8AC3E}">
        <p14:creationId xmlns:p14="http://schemas.microsoft.com/office/powerpoint/2010/main" val="2427823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What this Talk attempts to cover</a:t>
            </a:r>
            <a:endParaRPr lang="en-US" dirty="0"/>
          </a:p>
        </p:txBody>
      </p:sp>
      <p:sp>
        <p:nvSpPr>
          <p:cNvPr id="3" name="Vertical Text Placeholder 2"/>
          <p:cNvSpPr>
            <a:spLocks noGrp="1"/>
          </p:cNvSpPr>
          <p:nvPr>
            <p:ph sz="quarter" idx="13"/>
          </p:nvPr>
        </p:nvSpPr>
        <p:spPr/>
        <p:txBody>
          <a:bodyPr/>
          <a:lstStyle/>
          <a:p>
            <a:r>
              <a:rPr lang="en-US" dirty="0" smtClean="0"/>
              <a:t>“Understanding” explicit information from text (using ontology)</a:t>
            </a:r>
          </a:p>
          <a:p>
            <a:r>
              <a:rPr lang="en-US" dirty="0" smtClean="0"/>
              <a:t>Determining (guessing?) implicit information from text (using ontology)</a:t>
            </a:r>
          </a:p>
          <a:p>
            <a:r>
              <a:rPr lang="en-US" dirty="0" smtClean="0"/>
              <a:t>Enriching ontology from text information (present and absent) </a:t>
            </a:r>
          </a:p>
          <a:p>
            <a:r>
              <a:rPr lang="en-US" dirty="0" smtClean="0"/>
              <a:t>Testing ontology by determining what unknown words can mean</a:t>
            </a:r>
          </a:p>
          <a:p>
            <a:endParaRPr lang="en-US" dirty="0"/>
          </a:p>
          <a:p>
            <a:endParaRPr lang="en-US" dirty="0" smtClean="0"/>
          </a:p>
          <a:p>
            <a:r>
              <a:rPr lang="en-US" dirty="0" smtClean="0"/>
              <a:t>What happens when there are multiple interpretations of text? </a:t>
            </a:r>
          </a:p>
          <a:p>
            <a:endParaRPr lang="en-US" dirty="0"/>
          </a:p>
        </p:txBody>
      </p:sp>
      <p:sp>
        <p:nvSpPr>
          <p:cNvPr id="4" name="Slide Number Placeholder 3"/>
          <p:cNvSpPr>
            <a:spLocks noGrp="1"/>
          </p:cNvSpPr>
          <p:nvPr>
            <p:ph type="sldNum" sz="quarter" idx="12"/>
          </p:nvPr>
        </p:nvSpPr>
        <p:spPr/>
        <p:txBody>
          <a:bodyPr/>
          <a:lstStyle/>
          <a:p>
            <a:fld id="{A5DF0BAF-2B2D-054D-969C-6B69A5D7843F}" type="slidenum">
              <a:rPr lang="en-US" smtClean="0"/>
              <a:t>2</a:t>
            </a:fld>
            <a:endParaRPr lang="en-US"/>
          </a:p>
        </p:txBody>
      </p:sp>
    </p:spTree>
    <p:extLst>
      <p:ext uri="{BB962C8B-B14F-4D97-AF65-F5344CB8AC3E}">
        <p14:creationId xmlns:p14="http://schemas.microsoft.com/office/powerpoint/2010/main" val="14976270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057"/>
            <a:ext cx="9144000" cy="868362"/>
          </a:xfrm>
        </p:spPr>
        <p:txBody>
          <a:bodyPr/>
          <a:lstStyle/>
          <a:p>
            <a:r>
              <a:rPr lang="en-US" dirty="0" smtClean="0"/>
              <a:t>Computer’s Interpretation is not always… good</a:t>
            </a:r>
            <a:endParaRPr lang="en-US" dirty="0"/>
          </a:p>
        </p:txBody>
      </p:sp>
      <p:sp>
        <p:nvSpPr>
          <p:cNvPr id="3" name="Content Placeholder 2"/>
          <p:cNvSpPr>
            <a:spLocks noGrp="1"/>
          </p:cNvSpPr>
          <p:nvPr>
            <p:ph idx="4294967295"/>
          </p:nvPr>
        </p:nvSpPr>
        <p:spPr>
          <a:xfrm>
            <a:off x="0" y="1351801"/>
            <a:ext cx="9144000" cy="4765439"/>
          </a:xfrm>
          <a:prstGeom prst="rect">
            <a:avLst/>
          </a:prstGeom>
        </p:spPr>
        <p:txBody>
          <a:bodyPr>
            <a:normAutofit/>
          </a:bodyPr>
          <a:lstStyle/>
          <a:p>
            <a:r>
              <a:rPr lang="en-US" dirty="0" smtClean="0">
                <a:solidFill>
                  <a:schemeClr val="tx2">
                    <a:lumMod val="20000"/>
                    <a:lumOff val="80000"/>
                  </a:schemeClr>
                </a:solidFill>
              </a:rPr>
              <a:t>The pope had become very </a:t>
            </a:r>
            <a:r>
              <a:rPr lang="en-US" dirty="0" smtClean="0">
                <a:solidFill>
                  <a:srgbClr val="FF0000"/>
                </a:solidFill>
              </a:rPr>
              <a:t>ill </a:t>
            </a:r>
            <a:r>
              <a:rPr lang="en-US" dirty="0" smtClean="0">
                <a:solidFill>
                  <a:srgbClr val="F9ECD2"/>
                </a:solidFill>
              </a:rPr>
              <a:t>and was taken to many </a:t>
            </a:r>
            <a:r>
              <a:rPr lang="en-US" dirty="0" smtClean="0">
                <a:solidFill>
                  <a:srgbClr val="FF0000"/>
                </a:solidFill>
              </a:rPr>
              <a:t>doctors</a:t>
            </a:r>
            <a:r>
              <a:rPr lang="en-US" dirty="0" smtClean="0">
                <a:solidFill>
                  <a:srgbClr val="F9ECD2"/>
                </a:solidFill>
              </a:rPr>
              <a:t>, all of whom could not figure out how to </a:t>
            </a:r>
            <a:r>
              <a:rPr lang="en-US" dirty="0" smtClean="0">
                <a:solidFill>
                  <a:srgbClr val="FF0000"/>
                </a:solidFill>
              </a:rPr>
              <a:t>cure </a:t>
            </a:r>
            <a:r>
              <a:rPr lang="en-US" dirty="0" smtClean="0">
                <a:solidFill>
                  <a:srgbClr val="F9ECD2"/>
                </a:solidFill>
              </a:rPr>
              <a:t>him.  Finally he was brought to an old </a:t>
            </a:r>
            <a:r>
              <a:rPr lang="en-US" dirty="0" smtClean="0">
                <a:solidFill>
                  <a:srgbClr val="FF0000"/>
                </a:solidFill>
              </a:rPr>
              <a:t>physician</a:t>
            </a:r>
            <a:r>
              <a:rPr lang="en-US" dirty="0" smtClean="0">
                <a:solidFill>
                  <a:srgbClr val="F9ECD2"/>
                </a:solidFill>
              </a:rPr>
              <a:t>, who stated that he could figure it out.  After about an hour's examination he came out and told the cardinals that he knew what was wrong.  He said that the bad news was that it was a rare </a:t>
            </a:r>
            <a:r>
              <a:rPr lang="en-US" dirty="0" smtClean="0">
                <a:solidFill>
                  <a:srgbClr val="FF0000"/>
                </a:solidFill>
              </a:rPr>
              <a:t>disorder </a:t>
            </a:r>
            <a:r>
              <a:rPr lang="en-US" dirty="0" smtClean="0">
                <a:solidFill>
                  <a:srgbClr val="F9ECD2"/>
                </a:solidFill>
              </a:rPr>
              <a:t>of the </a:t>
            </a:r>
            <a:r>
              <a:rPr lang="en-US" dirty="0" smtClean="0">
                <a:solidFill>
                  <a:srgbClr val="FF0000"/>
                </a:solidFill>
              </a:rPr>
              <a:t>testicles</a:t>
            </a:r>
            <a:r>
              <a:rPr lang="en-US" dirty="0" smtClean="0">
                <a:solidFill>
                  <a:srgbClr val="F9ECD2"/>
                </a:solidFill>
              </a:rPr>
              <a:t>.  He said that the goods news was that all the pope had to do to be </a:t>
            </a:r>
            <a:r>
              <a:rPr lang="en-US" dirty="0" smtClean="0">
                <a:solidFill>
                  <a:srgbClr val="FF0000"/>
                </a:solidFill>
              </a:rPr>
              <a:t>cured </a:t>
            </a:r>
            <a:r>
              <a:rPr lang="en-US" dirty="0" smtClean="0">
                <a:solidFill>
                  <a:srgbClr val="F9ECD2"/>
                </a:solidFill>
              </a:rPr>
              <a:t>was to </a:t>
            </a:r>
            <a:r>
              <a:rPr lang="en-US" dirty="0" smtClean="0">
                <a:solidFill>
                  <a:srgbClr val="FF0000"/>
                </a:solidFill>
              </a:rPr>
              <a:t>have sex</a:t>
            </a:r>
            <a:r>
              <a:rPr lang="en-US" dirty="0" smtClean="0">
                <a:solidFill>
                  <a:srgbClr val="F9ECD2"/>
                </a:solidFill>
              </a:rPr>
              <a:t>. Well, this was not good news to the cardinals, who argued about it at length.  Finally they went to the pope with the doctor and explained the situation. After some thought, the pope stated, "I agree, but under four conditions.” The cardinals were amazed and there arose quite an uproar.  Over all of the noise there arose a single voice that asked, "And what are the four conditions?” The room stilled.  There was a long pause.  The pope replied, "First the girl must be blind, so that she cannot see with whom she is having sex.  "Second, she must be deaf, so that she cannot hear with whom she is having sex.  "And third she must be dumb so that if somehow she figures out with who she is having sex, she can tell no one".  After another long pause a voice arose and asked, "And the fourth condition"? The pope smiled and replied, "Big Boobs".</a:t>
            </a:r>
            <a:endParaRPr lang="en-US" dirty="0">
              <a:solidFill>
                <a:srgbClr val="F9ECD2"/>
              </a:solidFill>
            </a:endParaRPr>
          </a:p>
        </p:txBody>
      </p:sp>
      <p:sp>
        <p:nvSpPr>
          <p:cNvPr id="4" name="TextBox 3"/>
          <p:cNvSpPr txBox="1"/>
          <p:nvPr/>
        </p:nvSpPr>
        <p:spPr>
          <a:xfrm>
            <a:off x="395727" y="4974240"/>
            <a:ext cx="4286177" cy="369332"/>
          </a:xfrm>
          <a:prstGeom prst="rect">
            <a:avLst/>
          </a:prstGeom>
          <a:noFill/>
        </p:spPr>
        <p:txBody>
          <a:bodyPr wrap="none" rtlCol="0">
            <a:spAutoFit/>
          </a:bodyPr>
          <a:lstStyle/>
          <a:p>
            <a:r>
              <a:rPr lang="en-US" dirty="0" err="1" smtClean="0">
                <a:sym typeface="Wingdings"/>
              </a:rPr>
              <a:t></a:t>
            </a:r>
            <a:r>
              <a:rPr lang="en-US" dirty="0" smtClean="0">
                <a:sym typeface="Wingdings"/>
              </a:rPr>
              <a:t> concept of </a:t>
            </a:r>
            <a:r>
              <a:rPr lang="en-US" cap="small" dirty="0" smtClean="0">
                <a:sym typeface="Wingdings"/>
              </a:rPr>
              <a:t>erectile-dysfunction </a:t>
            </a:r>
            <a:r>
              <a:rPr lang="en-US" dirty="0" smtClean="0">
                <a:sym typeface="Wingdings"/>
              </a:rPr>
              <a:t>is activated</a:t>
            </a:r>
            <a:endParaRPr lang="en-US" dirty="0"/>
          </a:p>
        </p:txBody>
      </p:sp>
    </p:spTree>
    <p:extLst>
      <p:ext uri="{BB962C8B-B14F-4D97-AF65-F5344CB8AC3E}">
        <p14:creationId xmlns:p14="http://schemas.microsoft.com/office/powerpoint/2010/main" val="1414658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mbulance.gif"/>
          <p:cNvPicPr>
            <a:picLocks noChangeAspect="1"/>
          </p:cNvPicPr>
          <p:nvPr/>
        </p:nvPicPr>
        <p:blipFill>
          <a:blip r:embed="rId2">
            <a:lum bright="70000" contrast="-70000"/>
          </a:blip>
          <a:stretch>
            <a:fillRect/>
          </a:stretch>
        </p:blipFill>
        <p:spPr>
          <a:xfrm>
            <a:off x="0" y="1019907"/>
            <a:ext cx="9144000" cy="5838093"/>
          </a:xfrm>
          <a:prstGeom prst="rect">
            <a:avLst/>
          </a:prstGeom>
        </p:spPr>
      </p:pic>
      <p:sp>
        <p:nvSpPr>
          <p:cNvPr id="2" name="Title 1"/>
          <p:cNvSpPr>
            <a:spLocks noGrp="1"/>
          </p:cNvSpPr>
          <p:nvPr>
            <p:ph type="title"/>
          </p:nvPr>
        </p:nvSpPr>
        <p:spPr>
          <a:xfrm>
            <a:off x="609600" y="274638"/>
            <a:ext cx="7924800" cy="626224"/>
          </a:xfrm>
        </p:spPr>
        <p:txBody>
          <a:bodyPr/>
          <a:lstStyle/>
          <a:p>
            <a:pPr algn="ctr"/>
            <a:r>
              <a:rPr lang="en-US" dirty="0" smtClean="0"/>
              <a:t>The Serious Business of Humor</a:t>
            </a:r>
            <a:endParaRPr lang="en-US" dirty="0"/>
          </a:p>
        </p:txBody>
      </p:sp>
      <p:sp>
        <p:nvSpPr>
          <p:cNvPr id="5" name="Content Placeholder 2"/>
          <p:cNvSpPr txBox="1">
            <a:spLocks/>
          </p:cNvSpPr>
          <p:nvPr/>
        </p:nvSpPr>
        <p:spPr bwMode="auto">
          <a:xfrm>
            <a:off x="1693452" y="1637770"/>
            <a:ext cx="6256748" cy="3679297"/>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vert="horz" wrap="square" lIns="91387" tIns="45693" rIns="91387" bIns="45693" numCol="1" anchor="t" anchorCtr="0" compatLnSpc="1">
            <a:prstTxWarp prst="textNoShape">
              <a:avLst/>
            </a:prstTxWarp>
            <a:noAutofit/>
          </a:bodyPr>
          <a:lstStyle/>
          <a:p>
            <a:pPr marL="146050" lvl="0" indent="-146050" algn="just" defTabSz="911225" fontAlgn="base">
              <a:lnSpc>
                <a:spcPct val="107000"/>
              </a:lnSpc>
              <a:spcAft>
                <a:spcPct val="0"/>
              </a:spcAft>
              <a:defRPr/>
            </a:pPr>
            <a:r>
              <a:rPr lang="en-US" sz="2400" dirty="0" smtClean="0"/>
              <a:t> </a:t>
            </a:r>
            <a:r>
              <a:rPr lang="en-US" sz="2400" dirty="0" smtClean="0">
                <a:solidFill>
                  <a:schemeClr val="accent2"/>
                </a:solidFill>
              </a:rPr>
              <a:t> </a:t>
            </a:r>
            <a:r>
              <a:rPr lang="en-US" sz="2400" dirty="0" smtClean="0">
                <a:solidFill>
                  <a:schemeClr val="bg1"/>
                </a:solidFill>
              </a:rPr>
              <a:t> Andy didn't want to go on the blind date that Tom had arranged for him. "What if she's really ugly and I hate her?" he complained. "Then just clutch your chest and fake a heart attack," Tom replied. Andy thought this was a good idea, so he agreed to go through with it.  He went to the address Tom had given him, and a beautiful woman answered the door. "Hi, I'm your blind date!" Andy said. The woman clutched her chest and fell to the ground</a:t>
            </a:r>
            <a:r>
              <a:rPr lang="en-US" sz="2400" dirty="0" smtClean="0">
                <a:solidFill>
                  <a:schemeClr val="tx2"/>
                </a:solidFill>
              </a:rPr>
              <a:t>.</a:t>
            </a:r>
            <a:endParaRPr kumimoji="0" lang="en-US" sz="2400" b="0" i="0" u="none" strike="noStrike" kern="0" cap="none" spc="0" normalizeH="0" baseline="0" noProof="0" dirty="0">
              <a:ln>
                <a:noFill/>
              </a:ln>
              <a:solidFill>
                <a:schemeClr val="tx2"/>
              </a:solidFill>
              <a:effectLst/>
              <a:uLnTx/>
              <a:uFillTx/>
              <a:latin typeface="Gill Sans MT" pitchFamily="34" charset="0"/>
              <a:ea typeface="ＭＳ Ｐゴシック" pitchFamily="-110" charset="-128"/>
              <a:cs typeface="ＭＳ Ｐゴシック"/>
            </a:endParaRPr>
          </a:p>
        </p:txBody>
      </p:sp>
      <p:sp>
        <p:nvSpPr>
          <p:cNvPr id="9" name="Slide Number Placeholder 8"/>
          <p:cNvSpPr>
            <a:spLocks noGrp="1"/>
          </p:cNvSpPr>
          <p:nvPr>
            <p:ph type="sldNum" sz="quarter" idx="12"/>
          </p:nvPr>
        </p:nvSpPr>
        <p:spPr/>
        <p:txBody>
          <a:bodyPr/>
          <a:lstStyle/>
          <a:p>
            <a:fld id="{682D3360-59E4-B141-8B9F-1E058724C717}" type="slidenum">
              <a:rPr lang="en-US" smtClean="0"/>
              <a:pPr/>
              <a:t>21</a:t>
            </a:fld>
            <a:endParaRPr lang="en-US"/>
          </a:p>
        </p:txBody>
      </p:sp>
      <p:sp>
        <p:nvSpPr>
          <p:cNvPr id="6" name="Content Placeholder 2"/>
          <p:cNvSpPr txBox="1">
            <a:spLocks/>
          </p:cNvSpPr>
          <p:nvPr/>
        </p:nvSpPr>
        <p:spPr>
          <a:xfrm>
            <a:off x="609600" y="6219821"/>
            <a:ext cx="79248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smtClean="0">
                <a:solidFill>
                  <a:srgbClr val="000000"/>
                </a:solidFill>
              </a:rPr>
              <a:t>One of many internet version</a:t>
            </a:r>
            <a:endParaRPr lang="en-US" sz="1200" dirty="0">
              <a:solidFill>
                <a:srgbClr val="000000"/>
              </a:solidFill>
            </a:endParaRPr>
          </a:p>
        </p:txBody>
      </p:sp>
    </p:spTree>
    <p:extLst>
      <p:ext uri="{BB962C8B-B14F-4D97-AF65-F5344CB8AC3E}">
        <p14:creationId xmlns:p14="http://schemas.microsoft.com/office/powerpoint/2010/main" val="423830264"/>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ambulance.gif"/>
          <p:cNvPicPr>
            <a:picLocks noChangeAspect="1"/>
          </p:cNvPicPr>
          <p:nvPr/>
        </p:nvPicPr>
        <p:blipFill>
          <a:blip r:embed="rId2">
            <a:lum bright="70000" contrast="-70000"/>
          </a:blip>
          <a:stretch>
            <a:fillRect/>
          </a:stretch>
        </p:blipFill>
        <p:spPr>
          <a:xfrm>
            <a:off x="0" y="1019907"/>
            <a:ext cx="9144000" cy="5838093"/>
          </a:xfrm>
          <a:prstGeom prst="rect">
            <a:avLst/>
          </a:prstGeom>
        </p:spPr>
      </p:pic>
      <p:sp>
        <p:nvSpPr>
          <p:cNvPr id="2" name="Title 1"/>
          <p:cNvSpPr>
            <a:spLocks noGrp="1"/>
          </p:cNvSpPr>
          <p:nvPr>
            <p:ph type="title"/>
          </p:nvPr>
        </p:nvSpPr>
        <p:spPr>
          <a:xfrm>
            <a:off x="457199" y="274638"/>
            <a:ext cx="8070207" cy="802683"/>
          </a:xfrm>
        </p:spPr>
        <p:txBody>
          <a:bodyPr>
            <a:normAutofit/>
          </a:bodyPr>
          <a:lstStyle/>
          <a:p>
            <a:r>
              <a:rPr lang="en-US" dirty="0" smtClean="0"/>
              <a:t>Blind Date joke: Simplified structure</a:t>
            </a:r>
            <a:endParaRPr lang="en-US" dirty="0"/>
          </a:p>
        </p:txBody>
      </p:sp>
      <p:sp>
        <p:nvSpPr>
          <p:cNvPr id="8" name="Rectangle 7"/>
          <p:cNvSpPr/>
          <p:nvPr/>
        </p:nvSpPr>
        <p:spPr>
          <a:xfrm>
            <a:off x="2093866" y="4350098"/>
            <a:ext cx="5220428" cy="2140803"/>
          </a:xfrm>
          <a:prstGeom prst="rect">
            <a:avLst/>
          </a:prstGeom>
          <a:solidFill>
            <a:srgbClr val="0F89D7">
              <a:alpha val="4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2093866" y="1378298"/>
            <a:ext cx="5220428" cy="2826603"/>
          </a:xfrm>
          <a:prstGeom prst="rect">
            <a:avLst/>
          </a:prstGeom>
          <a:solidFill>
            <a:srgbClr val="0F89D7">
              <a:alpha val="4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074226" y="1482298"/>
            <a:ext cx="1436838"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Blind date</a:t>
            </a:r>
            <a:r>
              <a:rPr lang="en-US" sz="1200" dirty="0" smtClean="0"/>
              <a:t>: </a:t>
            </a:r>
          </a:p>
          <a:p>
            <a:pPr algn="ctr"/>
            <a:r>
              <a:rPr lang="en-US" sz="1200" dirty="0" err="1" smtClean="0"/>
              <a:t>partic-nt</a:t>
            </a:r>
            <a:r>
              <a:rPr lang="en-US" sz="1200" dirty="0" smtClean="0"/>
              <a:t>: Andy</a:t>
            </a:r>
          </a:p>
          <a:p>
            <a:pPr algn="ctr"/>
            <a:r>
              <a:rPr lang="en-US" sz="1200" dirty="0" err="1" smtClean="0"/>
              <a:t>partic-nt</a:t>
            </a:r>
            <a:r>
              <a:rPr lang="en-US" sz="1200" dirty="0" smtClean="0"/>
              <a:t>: woman</a:t>
            </a:r>
            <a:endParaRPr lang="en-US" sz="1200" dirty="0"/>
          </a:p>
        </p:txBody>
      </p:sp>
      <p:sp>
        <p:nvSpPr>
          <p:cNvPr id="11" name="Rectangle 10"/>
          <p:cNvSpPr/>
          <p:nvPr/>
        </p:nvSpPr>
        <p:spPr>
          <a:xfrm>
            <a:off x="2397826" y="1482298"/>
            <a:ext cx="10668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worry</a:t>
            </a:r>
            <a:r>
              <a:rPr lang="en-US" sz="1200" dirty="0" smtClean="0"/>
              <a:t>: </a:t>
            </a:r>
            <a:r>
              <a:rPr lang="en-US" sz="1200" dirty="0" err="1" smtClean="0"/>
              <a:t>experiencer</a:t>
            </a:r>
            <a:r>
              <a:rPr lang="en-US" sz="1200" dirty="0" smtClean="0"/>
              <a:t>: Andy</a:t>
            </a:r>
            <a:endParaRPr lang="en-US" sz="1200" dirty="0"/>
          </a:p>
        </p:txBody>
      </p:sp>
      <p:cxnSp>
        <p:nvCxnSpPr>
          <p:cNvPr id="12" name="Straight Arrow Connector 11"/>
          <p:cNvCxnSpPr>
            <a:stCxn id="11" idx="3"/>
            <a:endCxn id="10" idx="1"/>
          </p:cNvCxnSpPr>
          <p:nvPr/>
        </p:nvCxnSpPr>
        <p:spPr>
          <a:xfrm>
            <a:off x="3464626" y="1832149"/>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66681" y="1556738"/>
            <a:ext cx="608760" cy="276999"/>
          </a:xfrm>
          <a:prstGeom prst="rect">
            <a:avLst/>
          </a:prstGeom>
          <a:noFill/>
        </p:spPr>
        <p:txBody>
          <a:bodyPr wrap="none" rtlCol="0">
            <a:spAutoFit/>
          </a:bodyPr>
          <a:lstStyle/>
          <a:p>
            <a:r>
              <a:rPr lang="en-US" sz="1200" dirty="0" smtClean="0">
                <a:solidFill>
                  <a:schemeClr val="accent1"/>
                </a:solidFill>
              </a:rPr>
              <a:t>reason</a:t>
            </a:r>
            <a:endParaRPr lang="en-US" sz="1200" dirty="0">
              <a:solidFill>
                <a:schemeClr val="accent1"/>
              </a:solidFill>
            </a:endParaRPr>
          </a:p>
        </p:txBody>
      </p:sp>
      <p:sp>
        <p:nvSpPr>
          <p:cNvPr id="14" name="Rectangle 13"/>
          <p:cNvSpPr/>
          <p:nvPr/>
        </p:nvSpPr>
        <p:spPr>
          <a:xfrm>
            <a:off x="2245426" y="2514600"/>
            <a:ext cx="122004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advice</a:t>
            </a:r>
            <a:r>
              <a:rPr lang="en-US" sz="1200" dirty="0" smtClean="0"/>
              <a:t>: </a:t>
            </a:r>
          </a:p>
          <a:p>
            <a:pPr algn="ctr"/>
            <a:r>
              <a:rPr lang="en-US" sz="1200" dirty="0" smtClean="0"/>
              <a:t>agent: friend</a:t>
            </a:r>
          </a:p>
          <a:p>
            <a:pPr algn="ctr"/>
            <a:r>
              <a:rPr lang="en-US" sz="1200" dirty="0" smtClean="0"/>
              <a:t>Benefic: Andy</a:t>
            </a:r>
            <a:endParaRPr lang="en-US" sz="1200" dirty="0"/>
          </a:p>
        </p:txBody>
      </p:sp>
      <p:sp>
        <p:nvSpPr>
          <p:cNvPr id="15" name="Rectangle 14"/>
          <p:cNvSpPr/>
          <p:nvPr/>
        </p:nvSpPr>
        <p:spPr>
          <a:xfrm>
            <a:off x="4074226" y="2514600"/>
            <a:ext cx="12192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scream</a:t>
            </a:r>
            <a:r>
              <a:rPr lang="en-US" sz="1200" dirty="0" smtClean="0"/>
              <a:t>: </a:t>
            </a:r>
          </a:p>
          <a:p>
            <a:pPr algn="ctr"/>
            <a:r>
              <a:rPr lang="en-US" sz="1200" dirty="0" smtClean="0"/>
              <a:t>agent: Andy</a:t>
            </a:r>
          </a:p>
        </p:txBody>
      </p:sp>
      <p:sp>
        <p:nvSpPr>
          <p:cNvPr id="16" name="TextBox 15"/>
          <p:cNvSpPr txBox="1"/>
          <p:nvPr/>
        </p:nvSpPr>
        <p:spPr>
          <a:xfrm>
            <a:off x="3464626" y="2589833"/>
            <a:ext cx="497101" cy="276999"/>
          </a:xfrm>
          <a:prstGeom prst="rect">
            <a:avLst/>
          </a:prstGeom>
          <a:noFill/>
        </p:spPr>
        <p:txBody>
          <a:bodyPr wrap="none" rtlCol="0">
            <a:spAutoFit/>
          </a:bodyPr>
          <a:lstStyle/>
          <a:p>
            <a:r>
              <a:rPr lang="en-US" sz="1200" dirty="0" smtClean="0">
                <a:solidFill>
                  <a:schemeClr val="accent1"/>
                </a:solidFill>
              </a:rPr>
              <a:t>topic</a:t>
            </a:r>
            <a:endParaRPr lang="en-US" sz="1200" dirty="0">
              <a:solidFill>
                <a:schemeClr val="accent1"/>
              </a:solidFill>
            </a:endParaRPr>
          </a:p>
        </p:txBody>
      </p:sp>
      <p:cxnSp>
        <p:nvCxnSpPr>
          <p:cNvPr id="17" name="Straight Arrow Connector 16"/>
          <p:cNvCxnSpPr>
            <a:stCxn id="14" idx="3"/>
            <a:endCxn id="15" idx="1"/>
          </p:cNvCxnSpPr>
          <p:nvPr/>
        </p:nvCxnSpPr>
        <p:spPr>
          <a:xfrm>
            <a:off x="3465466" y="2864451"/>
            <a:ext cx="6087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5" idx="0"/>
            <a:endCxn id="10" idx="2"/>
          </p:cNvCxnSpPr>
          <p:nvPr/>
        </p:nvCxnSpPr>
        <p:spPr>
          <a:xfrm rot="5400000" flipH="1" flipV="1">
            <a:off x="4571935" y="2293891"/>
            <a:ext cx="332601" cy="108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185931" y="2237601"/>
            <a:ext cx="588623" cy="276999"/>
          </a:xfrm>
          <a:prstGeom prst="rect">
            <a:avLst/>
          </a:prstGeom>
          <a:noFill/>
        </p:spPr>
        <p:txBody>
          <a:bodyPr wrap="none" rtlCol="0">
            <a:spAutoFit/>
          </a:bodyPr>
          <a:lstStyle/>
          <a:p>
            <a:r>
              <a:rPr lang="en-US" sz="1200" dirty="0" smtClean="0">
                <a:solidFill>
                  <a:schemeClr val="accent1"/>
                </a:solidFill>
              </a:rPr>
              <a:t>during</a:t>
            </a:r>
            <a:endParaRPr lang="en-US" sz="1200" dirty="0">
              <a:solidFill>
                <a:schemeClr val="accent1"/>
              </a:solidFill>
            </a:endParaRPr>
          </a:p>
        </p:txBody>
      </p:sp>
      <p:cxnSp>
        <p:nvCxnSpPr>
          <p:cNvPr id="20" name="Straight Arrow Connector 19"/>
          <p:cNvCxnSpPr/>
          <p:nvPr/>
        </p:nvCxnSpPr>
        <p:spPr>
          <a:xfrm rot="5400000">
            <a:off x="3526886" y="3109419"/>
            <a:ext cx="48676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077440" y="3089702"/>
            <a:ext cx="774371" cy="276999"/>
          </a:xfrm>
          <a:prstGeom prst="rect">
            <a:avLst/>
          </a:prstGeom>
          <a:noFill/>
        </p:spPr>
        <p:txBody>
          <a:bodyPr wrap="none" rtlCol="0">
            <a:spAutoFit/>
          </a:bodyPr>
          <a:lstStyle/>
          <a:p>
            <a:r>
              <a:rPr lang="en-US" sz="1200" dirty="0" smtClean="0">
                <a:solidFill>
                  <a:schemeClr val="accent1"/>
                </a:solidFill>
              </a:rPr>
              <a:t>condition</a:t>
            </a:r>
            <a:endParaRPr lang="en-US" sz="1200" dirty="0">
              <a:solidFill>
                <a:schemeClr val="accent1"/>
              </a:solidFill>
            </a:endParaRPr>
          </a:p>
        </p:txBody>
      </p:sp>
      <p:sp>
        <p:nvSpPr>
          <p:cNvPr id="22" name="Rectangle 21"/>
          <p:cNvSpPr/>
          <p:nvPr/>
        </p:nvSpPr>
        <p:spPr>
          <a:xfrm>
            <a:off x="3236072" y="3366701"/>
            <a:ext cx="1447754"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appearance</a:t>
            </a:r>
            <a:r>
              <a:rPr lang="en-US" sz="1200" dirty="0" smtClean="0"/>
              <a:t>: </a:t>
            </a:r>
          </a:p>
          <a:p>
            <a:pPr algn="ctr"/>
            <a:r>
              <a:rPr lang="en-US" sz="1200" dirty="0" smtClean="0"/>
              <a:t>patient: woman</a:t>
            </a:r>
          </a:p>
          <a:p>
            <a:pPr algn="ctr"/>
            <a:r>
              <a:rPr lang="en-US" sz="1200" dirty="0" smtClean="0"/>
              <a:t>beauty: low</a:t>
            </a:r>
            <a:endParaRPr lang="en-US" sz="1200" dirty="0"/>
          </a:p>
        </p:txBody>
      </p:sp>
      <p:sp>
        <p:nvSpPr>
          <p:cNvPr id="23" name="Rectangle 22"/>
          <p:cNvSpPr/>
          <p:nvPr/>
        </p:nvSpPr>
        <p:spPr>
          <a:xfrm>
            <a:off x="5827666" y="2514600"/>
            <a:ext cx="12192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Heart-attack</a:t>
            </a:r>
            <a:r>
              <a:rPr lang="en-US" sz="1200" dirty="0" smtClean="0"/>
              <a:t>: </a:t>
            </a:r>
          </a:p>
          <a:p>
            <a:pPr algn="ctr"/>
            <a:r>
              <a:rPr lang="en-US" sz="1200" dirty="0" smtClean="0"/>
              <a:t>agent: Andy</a:t>
            </a:r>
          </a:p>
          <a:p>
            <a:pPr algn="ctr"/>
            <a:r>
              <a:rPr lang="en-US" sz="1200" dirty="0"/>
              <a:t>e</a:t>
            </a:r>
            <a:r>
              <a:rPr lang="en-US" sz="1200" dirty="0" smtClean="0"/>
              <a:t>pistemic: no</a:t>
            </a:r>
          </a:p>
        </p:txBody>
      </p:sp>
      <p:cxnSp>
        <p:nvCxnSpPr>
          <p:cNvPr id="24" name="Straight Arrow Connector 23"/>
          <p:cNvCxnSpPr>
            <a:stCxn id="15" idx="3"/>
            <a:endCxn id="23" idx="1"/>
          </p:cNvCxnSpPr>
          <p:nvPr/>
        </p:nvCxnSpPr>
        <p:spPr>
          <a:xfrm>
            <a:off x="5293426" y="2864451"/>
            <a:ext cx="53424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293426" y="2587452"/>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26" name="TextBox 25"/>
          <p:cNvSpPr txBox="1"/>
          <p:nvPr/>
        </p:nvSpPr>
        <p:spPr>
          <a:xfrm>
            <a:off x="5697321" y="1556738"/>
            <a:ext cx="1479892" cy="276999"/>
          </a:xfrm>
          <a:prstGeom prst="rect">
            <a:avLst/>
          </a:prstGeom>
          <a:noFill/>
        </p:spPr>
        <p:txBody>
          <a:bodyPr wrap="none" rtlCol="0">
            <a:spAutoFit/>
          </a:bodyPr>
          <a:lstStyle/>
          <a:p>
            <a:r>
              <a:rPr lang="en-US" sz="1200" dirty="0" smtClean="0"/>
              <a:t>Anticipating the date</a:t>
            </a:r>
            <a:endParaRPr lang="en-US" sz="1200" dirty="0"/>
          </a:p>
        </p:txBody>
      </p:sp>
      <p:sp>
        <p:nvSpPr>
          <p:cNvPr id="27" name="Rectangle 26"/>
          <p:cNvSpPr/>
          <p:nvPr/>
        </p:nvSpPr>
        <p:spPr>
          <a:xfrm>
            <a:off x="2093866" y="4592598"/>
            <a:ext cx="137076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appearance</a:t>
            </a:r>
            <a:r>
              <a:rPr lang="en-US" sz="1200" dirty="0" smtClean="0"/>
              <a:t>: </a:t>
            </a:r>
          </a:p>
          <a:p>
            <a:pPr algn="ctr"/>
            <a:r>
              <a:rPr lang="en-US" sz="1200" dirty="0" smtClean="0"/>
              <a:t>patient: girl</a:t>
            </a:r>
          </a:p>
          <a:p>
            <a:pPr algn="ctr"/>
            <a:r>
              <a:rPr lang="en-US" sz="1200" dirty="0" smtClean="0"/>
              <a:t>beauty: high</a:t>
            </a:r>
          </a:p>
          <a:p>
            <a:pPr algn="ctr"/>
            <a:r>
              <a:rPr lang="en-US" sz="1200" dirty="0"/>
              <a:t>s</a:t>
            </a:r>
            <a:r>
              <a:rPr lang="en-US" sz="1200" dirty="0" smtClean="0"/>
              <a:t>exiness: high</a:t>
            </a:r>
          </a:p>
        </p:txBody>
      </p:sp>
      <p:sp>
        <p:nvSpPr>
          <p:cNvPr id="28" name="Rectangle 27"/>
          <p:cNvSpPr/>
          <p:nvPr/>
        </p:nvSpPr>
        <p:spPr>
          <a:xfrm>
            <a:off x="3980180" y="4578698"/>
            <a:ext cx="12192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scream</a:t>
            </a:r>
            <a:r>
              <a:rPr lang="en-US" sz="1200" dirty="0" smtClean="0"/>
              <a:t>: </a:t>
            </a:r>
          </a:p>
          <a:p>
            <a:pPr algn="ctr"/>
            <a:r>
              <a:rPr lang="en-US" sz="1200" dirty="0" smtClean="0"/>
              <a:t>agent: woman</a:t>
            </a:r>
          </a:p>
          <a:p>
            <a:pPr algn="ctr"/>
            <a:r>
              <a:rPr lang="en-US" sz="1200" dirty="0"/>
              <a:t>e</a:t>
            </a:r>
            <a:r>
              <a:rPr lang="en-US" sz="1200" dirty="0" smtClean="0"/>
              <a:t>xpected: no</a:t>
            </a:r>
          </a:p>
        </p:txBody>
      </p:sp>
      <p:sp>
        <p:nvSpPr>
          <p:cNvPr id="29" name="Rectangle 28"/>
          <p:cNvSpPr/>
          <p:nvPr/>
        </p:nvSpPr>
        <p:spPr>
          <a:xfrm>
            <a:off x="3977331" y="5569298"/>
            <a:ext cx="12192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clutch</a:t>
            </a:r>
            <a:r>
              <a:rPr lang="en-US" sz="1200" dirty="0" smtClean="0"/>
              <a:t>: </a:t>
            </a:r>
          </a:p>
          <a:p>
            <a:pPr algn="ctr"/>
            <a:r>
              <a:rPr lang="en-US" sz="1200" dirty="0" smtClean="0"/>
              <a:t>agent: woman</a:t>
            </a:r>
          </a:p>
          <a:p>
            <a:pPr algn="ctr"/>
            <a:r>
              <a:rPr lang="en-US" sz="1200" dirty="0"/>
              <a:t>t</a:t>
            </a:r>
            <a:r>
              <a:rPr lang="en-US" sz="1200" dirty="0" smtClean="0"/>
              <a:t>heme: chest</a:t>
            </a:r>
          </a:p>
        </p:txBody>
      </p:sp>
      <p:sp>
        <p:nvSpPr>
          <p:cNvPr id="30" name="Rectangle 29"/>
          <p:cNvSpPr/>
          <p:nvPr/>
        </p:nvSpPr>
        <p:spPr>
          <a:xfrm>
            <a:off x="5806925" y="5569298"/>
            <a:ext cx="1370288"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fall</a:t>
            </a:r>
            <a:r>
              <a:rPr lang="en-US" sz="1200" dirty="0" smtClean="0"/>
              <a:t>: </a:t>
            </a:r>
          </a:p>
          <a:p>
            <a:pPr algn="ctr"/>
            <a:r>
              <a:rPr lang="en-US" sz="1200" dirty="0" smtClean="0"/>
              <a:t>agent: woman</a:t>
            </a:r>
          </a:p>
          <a:p>
            <a:pPr algn="ctr"/>
            <a:r>
              <a:rPr lang="en-US" sz="1200" dirty="0" smtClean="0"/>
              <a:t>location: ground</a:t>
            </a:r>
          </a:p>
        </p:txBody>
      </p:sp>
      <p:sp>
        <p:nvSpPr>
          <p:cNvPr id="31" name="TextBox 30"/>
          <p:cNvSpPr txBox="1"/>
          <p:nvPr/>
        </p:nvSpPr>
        <p:spPr>
          <a:xfrm>
            <a:off x="4587725" y="5292299"/>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32" name="TextBox 31"/>
          <p:cNvSpPr txBox="1"/>
          <p:nvPr/>
        </p:nvSpPr>
        <p:spPr>
          <a:xfrm>
            <a:off x="5211890" y="5642150"/>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cxnSp>
        <p:nvCxnSpPr>
          <p:cNvPr id="33" name="Straight Arrow Connector 32"/>
          <p:cNvCxnSpPr>
            <a:stCxn id="28" idx="1"/>
            <a:endCxn id="27" idx="3"/>
          </p:cNvCxnSpPr>
          <p:nvPr/>
        </p:nvCxnSpPr>
        <p:spPr>
          <a:xfrm rot="10800000" flipV="1">
            <a:off x="3464626" y="4928549"/>
            <a:ext cx="515554" cy="13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66692" y="4578698"/>
            <a:ext cx="688034" cy="276999"/>
          </a:xfrm>
          <a:prstGeom prst="rect">
            <a:avLst/>
          </a:prstGeom>
          <a:noFill/>
        </p:spPr>
        <p:txBody>
          <a:bodyPr wrap="none" rtlCol="0">
            <a:spAutoFit/>
          </a:bodyPr>
          <a:lstStyle/>
          <a:p>
            <a:r>
              <a:rPr lang="en-US" sz="1200" dirty="0" smtClean="0">
                <a:solidFill>
                  <a:schemeClr val="accent1"/>
                </a:solidFill>
              </a:rPr>
              <a:t>descript</a:t>
            </a:r>
            <a:endParaRPr lang="en-US" sz="1200" dirty="0">
              <a:solidFill>
                <a:schemeClr val="accent1"/>
              </a:solidFill>
            </a:endParaRPr>
          </a:p>
        </p:txBody>
      </p:sp>
      <p:cxnSp>
        <p:nvCxnSpPr>
          <p:cNvPr id="35" name="Straight Arrow Connector 34"/>
          <p:cNvCxnSpPr>
            <a:stCxn id="28" idx="2"/>
            <a:endCxn id="29" idx="0"/>
          </p:cNvCxnSpPr>
          <p:nvPr/>
        </p:nvCxnSpPr>
        <p:spPr>
          <a:xfrm rot="5400000">
            <a:off x="4442907" y="5422424"/>
            <a:ext cx="290899" cy="2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9" idx="3"/>
            <a:endCxn id="30" idx="1"/>
          </p:cNvCxnSpPr>
          <p:nvPr/>
        </p:nvCxnSpPr>
        <p:spPr>
          <a:xfrm>
            <a:off x="5196531" y="5919149"/>
            <a:ext cx="6103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806925" y="4592598"/>
            <a:ext cx="1219200" cy="699701"/>
          </a:xfrm>
          <a:prstGeom prst="rect">
            <a:avLst/>
          </a:prstGeom>
          <a:solidFill>
            <a:schemeClr val="bg1">
              <a:lumMod val="7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Heart-attack</a:t>
            </a:r>
            <a:r>
              <a:rPr lang="en-US" sz="1200" dirty="0" smtClean="0"/>
              <a:t>: </a:t>
            </a:r>
          </a:p>
          <a:p>
            <a:pPr algn="ctr"/>
            <a:r>
              <a:rPr lang="en-US" sz="1200" dirty="0" smtClean="0"/>
              <a:t>agent: woman</a:t>
            </a:r>
          </a:p>
          <a:p>
            <a:pPr algn="ctr"/>
            <a:r>
              <a:rPr lang="en-US" sz="1200" dirty="0" smtClean="0"/>
              <a:t>epistemic: no</a:t>
            </a:r>
          </a:p>
        </p:txBody>
      </p:sp>
      <p:cxnSp>
        <p:nvCxnSpPr>
          <p:cNvPr id="38" name="Straight Arrow Connector 37"/>
          <p:cNvCxnSpPr>
            <a:stCxn id="30" idx="0"/>
            <a:endCxn id="37" idx="2"/>
          </p:cNvCxnSpPr>
          <p:nvPr/>
        </p:nvCxnSpPr>
        <p:spPr>
          <a:xfrm rot="16200000" flipV="1">
            <a:off x="6315798" y="5393027"/>
            <a:ext cx="276999" cy="75544"/>
          </a:xfrm>
          <a:prstGeom prst="straightConnector1">
            <a:avLst/>
          </a:prstGeom>
          <a:ln>
            <a:solidFill>
              <a:srgbClr val="A6A6A6"/>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56805" y="5992000"/>
            <a:ext cx="967457" cy="276999"/>
          </a:xfrm>
          <a:prstGeom prst="rect">
            <a:avLst/>
          </a:prstGeom>
          <a:noFill/>
        </p:spPr>
        <p:txBody>
          <a:bodyPr wrap="none" rtlCol="0">
            <a:spAutoFit/>
          </a:bodyPr>
          <a:lstStyle/>
          <a:p>
            <a:r>
              <a:rPr lang="en-US" sz="1200" dirty="0" smtClean="0"/>
              <a:t>Actual date</a:t>
            </a:r>
            <a:endParaRPr lang="en-US" sz="1200" dirty="0"/>
          </a:p>
        </p:txBody>
      </p:sp>
      <p:sp>
        <p:nvSpPr>
          <p:cNvPr id="40" name="Oval 39"/>
          <p:cNvSpPr/>
          <p:nvPr/>
        </p:nvSpPr>
        <p:spPr>
          <a:xfrm>
            <a:off x="5827666" y="2515395"/>
            <a:ext cx="1219200" cy="477798"/>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806131" y="5642150"/>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3961727" y="5642150"/>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806131" y="4652826"/>
            <a:ext cx="1219200" cy="405741"/>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a:stCxn id="40" idx="4"/>
            <a:endCxn id="43" idx="0"/>
          </p:cNvCxnSpPr>
          <p:nvPr/>
        </p:nvCxnSpPr>
        <p:spPr>
          <a:xfrm rot="5400000">
            <a:off x="5596683" y="3812242"/>
            <a:ext cx="1659633" cy="21535"/>
          </a:xfrm>
          <a:prstGeom prst="straightConnector1">
            <a:avLst/>
          </a:prstGeom>
          <a:ln w="63500" cap="flat" cmpd="tri" algn="ctr">
            <a:solidFill>
              <a:srgbClr val="008000"/>
            </a:solidFill>
            <a:prstDash val="solid"/>
            <a:roun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3366692" y="3740498"/>
            <a:ext cx="1012380" cy="325904"/>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301061" y="4942450"/>
            <a:ext cx="1165620" cy="397478"/>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a:stCxn id="45" idx="4"/>
            <a:endCxn id="46" idx="0"/>
          </p:cNvCxnSpPr>
          <p:nvPr/>
        </p:nvCxnSpPr>
        <p:spPr>
          <a:xfrm rot="5400000">
            <a:off x="2940353" y="4009921"/>
            <a:ext cx="876048" cy="989011"/>
          </a:xfrm>
          <a:prstGeom prst="straightConnector1">
            <a:avLst/>
          </a:prstGeom>
          <a:ln w="63500" cap="flat" cmpd="tri" algn="ctr">
            <a:solidFill>
              <a:srgbClr val="008000"/>
            </a:solidFill>
            <a:prstDash val="solid"/>
            <a:roun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3961727" y="4652826"/>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4075441" y="2683961"/>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054726" y="1556737"/>
            <a:ext cx="1219200" cy="626055"/>
          </a:xfrm>
          <a:prstGeom prst="ellipse">
            <a:avLst/>
          </a:prstGeom>
          <a:noFill/>
          <a:ln w="34925" cap="flat" cmpd="sng" algn="ctr">
            <a:solidFill>
              <a:schemeClr val="accent6">
                <a:lumMod val="60000"/>
                <a:lumOff val="4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Slide Number Placeholder 51"/>
          <p:cNvSpPr>
            <a:spLocks noGrp="1"/>
          </p:cNvSpPr>
          <p:nvPr>
            <p:ph type="sldNum" sz="quarter" idx="12"/>
          </p:nvPr>
        </p:nvSpPr>
        <p:spPr/>
        <p:txBody>
          <a:bodyPr/>
          <a:lstStyle/>
          <a:p>
            <a:fld id="{682D3360-59E4-B141-8B9F-1E058724C717}" type="slidenum">
              <a:rPr lang="en-US" smtClean="0"/>
              <a:pPr/>
              <a:t>22</a:t>
            </a:fld>
            <a:endParaRPr lang="en-US"/>
          </a:p>
        </p:txBody>
      </p:sp>
    </p:spTree>
    <p:extLst>
      <p:ext uri="{BB962C8B-B14F-4D97-AF65-F5344CB8AC3E}">
        <p14:creationId xmlns:p14="http://schemas.microsoft.com/office/powerpoint/2010/main" val="63048926"/>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mbulance.gif"/>
          <p:cNvPicPr>
            <a:picLocks noChangeAspect="1"/>
          </p:cNvPicPr>
          <p:nvPr/>
        </p:nvPicPr>
        <p:blipFill>
          <a:blip r:embed="rId2">
            <a:lum bright="70000" contrast="-70000"/>
          </a:blip>
          <a:stretch>
            <a:fillRect/>
          </a:stretch>
        </p:blipFill>
        <p:spPr>
          <a:xfrm>
            <a:off x="0" y="776809"/>
            <a:ext cx="9144000" cy="6081191"/>
          </a:xfrm>
          <a:prstGeom prst="rect">
            <a:avLst/>
          </a:prstGeom>
        </p:spPr>
      </p:pic>
      <p:sp>
        <p:nvSpPr>
          <p:cNvPr id="3" name="Content Placeholder 2"/>
          <p:cNvSpPr>
            <a:spLocks noGrp="1"/>
          </p:cNvSpPr>
          <p:nvPr>
            <p:ph idx="4294967295"/>
          </p:nvPr>
        </p:nvSpPr>
        <p:spPr>
          <a:xfrm>
            <a:off x="254000" y="930275"/>
            <a:ext cx="8652933" cy="5791200"/>
          </a:xfrm>
          <a:prstGeom prst="rect">
            <a:avLst/>
          </a:prstGeom>
        </p:spPr>
        <p:txBody>
          <a:bodyPr>
            <a:noAutofit/>
          </a:bodyPr>
          <a:lstStyle/>
          <a:p>
            <a:pPr>
              <a:buNone/>
            </a:pPr>
            <a:r>
              <a:rPr lang="en-US" sz="2000" dirty="0" smtClean="0">
                <a:solidFill>
                  <a:srgbClr val="000000"/>
                </a:solidFill>
              </a:rPr>
              <a:t>1c</a:t>
            </a:r>
          </a:p>
          <a:p>
            <a:r>
              <a:rPr lang="en-US" sz="2000" dirty="0" smtClean="0">
                <a:solidFill>
                  <a:srgbClr val="000000"/>
                </a:solidFill>
              </a:rPr>
              <a:t>Andy is going on a blind date but is worried that she may turn out to be ugly. A friend advises him to fake a heart attack then. The date turns out to be beautiful and sexy, but she suddenly clutches her chest and falls to the ground.</a:t>
            </a:r>
          </a:p>
          <a:p>
            <a:pPr>
              <a:buNone/>
            </a:pPr>
            <a:r>
              <a:rPr lang="en-US" sz="2000" dirty="0" smtClean="0">
                <a:solidFill>
                  <a:srgbClr val="000000"/>
                </a:solidFill>
              </a:rPr>
              <a:t>1d</a:t>
            </a:r>
          </a:p>
          <a:p>
            <a:r>
              <a:rPr lang="en-US" sz="2000" dirty="0" smtClean="0">
                <a:solidFill>
                  <a:srgbClr val="000000"/>
                </a:solidFill>
              </a:rPr>
              <a:t>Andy is going on a blind date. He asks a friend, “What do I do if she’s ugly?” The friend advises him, “If you don’t like what you see, just clutch your chest and fake a heart attack.” The date turns out to be beautiful and sexy, but she suddenly clutches her chest and falls to the ground.</a:t>
            </a:r>
          </a:p>
          <a:p>
            <a:pPr>
              <a:buNone/>
            </a:pPr>
            <a:r>
              <a:rPr lang="en-US" sz="2000" dirty="0" smtClean="0">
                <a:solidFill>
                  <a:srgbClr val="000000"/>
                </a:solidFill>
              </a:rPr>
              <a:t>1e</a:t>
            </a:r>
          </a:p>
          <a:p>
            <a:r>
              <a:rPr lang="en-US" sz="2000" dirty="0" smtClean="0">
                <a:solidFill>
                  <a:srgbClr val="000000"/>
                </a:solidFill>
              </a:rPr>
              <a:t>Andy is going on a blind date but is worried that she may turn out to be ugly. A friend of both advises him to scream and fake a heart attack if he doesn’t want to stay for a long time.  When Andy comes to the provided address, the date turns out to be beautiful and sexy, but she suddenly screams “</a:t>
            </a:r>
            <a:r>
              <a:rPr lang="en-US" sz="2000" dirty="0" err="1" smtClean="0">
                <a:solidFill>
                  <a:srgbClr val="000000"/>
                </a:solidFill>
              </a:rPr>
              <a:t>aaauuuhhh</a:t>
            </a:r>
            <a:r>
              <a:rPr lang="en-US" sz="2000" dirty="0" smtClean="0">
                <a:solidFill>
                  <a:srgbClr val="000000"/>
                </a:solidFill>
              </a:rPr>
              <a:t>,” clutches her chest and falls to the ground. </a:t>
            </a:r>
            <a:endParaRPr lang="en-US" sz="2000" dirty="0">
              <a:solidFill>
                <a:srgbClr val="000000"/>
              </a:solidFill>
            </a:endParaRPr>
          </a:p>
        </p:txBody>
      </p:sp>
      <p:sp>
        <p:nvSpPr>
          <p:cNvPr id="6" name="Title 1"/>
          <p:cNvSpPr txBox="1">
            <a:spLocks/>
          </p:cNvSpPr>
          <p:nvPr/>
        </p:nvSpPr>
        <p:spPr>
          <a:xfrm>
            <a:off x="1066800" y="0"/>
            <a:ext cx="7467600" cy="776809"/>
          </a:xfrm>
          <a:prstGeom prst="rect">
            <a:avLst/>
          </a:prstGeom>
        </p:spPr>
        <p:txBody>
          <a:bodyPr vert="horz" lIns="91440" tIns="45720" rIns="91440" bIns="45720" rtlCol="0" anchor="ctr">
            <a:normAutofit fontScale="825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EEECE1"/>
                </a:solidFill>
                <a:effectLst/>
                <a:uLnTx/>
                <a:uFillTx/>
                <a:latin typeface="+mj-lt"/>
                <a:ea typeface="+mj-ea"/>
                <a:cs typeface="+mj-cs"/>
              </a:rPr>
              <a:t>3 manipulated versions of the same joke</a:t>
            </a:r>
            <a:endParaRPr kumimoji="0" lang="en-US" sz="3556" b="0" i="0" u="none" strike="noStrike" kern="1200" cap="none" spc="0" normalizeH="0" baseline="0" noProof="0" dirty="0">
              <a:ln>
                <a:noFill/>
              </a:ln>
              <a:solidFill>
                <a:srgbClr val="EEECE1"/>
              </a:solidFill>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682D3360-59E4-B141-8B9F-1E058724C717}" type="slidenum">
              <a:rPr lang="en-US" smtClean="0"/>
              <a:pPr/>
              <a:t>23</a:t>
            </a:fld>
            <a:endParaRPr lang="en-US"/>
          </a:p>
        </p:txBody>
      </p:sp>
    </p:spTree>
    <p:extLst>
      <p:ext uri="{BB962C8B-B14F-4D97-AF65-F5344CB8AC3E}">
        <p14:creationId xmlns:p14="http://schemas.microsoft.com/office/powerpoint/2010/main" val="749687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descr="ambulance.gif"/>
          <p:cNvPicPr>
            <a:picLocks noChangeAspect="1"/>
          </p:cNvPicPr>
          <p:nvPr/>
        </p:nvPicPr>
        <p:blipFill>
          <a:blip r:embed="rId3">
            <a:lum bright="70000" contrast="-70000"/>
          </a:blip>
          <a:stretch>
            <a:fillRect/>
          </a:stretch>
        </p:blipFill>
        <p:spPr>
          <a:xfrm>
            <a:off x="0" y="776809"/>
            <a:ext cx="9144000" cy="6081191"/>
          </a:xfrm>
          <a:prstGeom prst="rect">
            <a:avLst/>
          </a:prstGeom>
        </p:spPr>
      </p:pic>
      <p:sp>
        <p:nvSpPr>
          <p:cNvPr id="55" name="Rectangle 54"/>
          <p:cNvSpPr/>
          <p:nvPr/>
        </p:nvSpPr>
        <p:spPr>
          <a:xfrm>
            <a:off x="232610" y="4420625"/>
            <a:ext cx="7000461" cy="2173486"/>
          </a:xfrm>
          <a:prstGeom prst="rect">
            <a:avLst/>
          </a:prstGeom>
          <a:solidFill>
            <a:schemeClr val="tx2">
              <a:lumMod val="60000"/>
              <a:lumOff val="4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232610" y="975908"/>
            <a:ext cx="7000461" cy="3352800"/>
          </a:xfrm>
          <a:prstGeom prst="rect">
            <a:avLst/>
          </a:prstGeom>
          <a:solidFill>
            <a:schemeClr val="tx2">
              <a:lumMod val="60000"/>
              <a:lumOff val="4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3956558" y="1453708"/>
            <a:ext cx="1123499"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Blind date</a:t>
            </a:r>
            <a:r>
              <a:rPr lang="en-US" sz="1200" dirty="0" smtClean="0"/>
              <a:t>: </a:t>
            </a:r>
          </a:p>
          <a:p>
            <a:pPr algn="ctr"/>
            <a:r>
              <a:rPr lang="en-US" sz="1200" dirty="0" err="1" smtClean="0"/>
              <a:t>partic-nt</a:t>
            </a:r>
            <a:r>
              <a:rPr lang="en-US" sz="1200" dirty="0" smtClean="0"/>
              <a:t>: M2</a:t>
            </a:r>
          </a:p>
          <a:p>
            <a:pPr algn="ctr"/>
            <a:r>
              <a:rPr lang="en-US" sz="1200" dirty="0" err="1"/>
              <a:t>p</a:t>
            </a:r>
            <a:r>
              <a:rPr lang="en-US" sz="1200" dirty="0" err="1" smtClean="0"/>
              <a:t>artic-nt</a:t>
            </a:r>
            <a:r>
              <a:rPr lang="en-US" sz="1200" dirty="0" smtClean="0"/>
              <a:t>: F1</a:t>
            </a:r>
            <a:endParaRPr lang="en-US" sz="1200" dirty="0"/>
          </a:p>
        </p:txBody>
      </p:sp>
      <p:sp>
        <p:nvSpPr>
          <p:cNvPr id="6" name="Rectangle 5"/>
          <p:cNvSpPr/>
          <p:nvPr/>
        </p:nvSpPr>
        <p:spPr>
          <a:xfrm>
            <a:off x="2280158" y="1453708"/>
            <a:ext cx="1124546"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worry</a:t>
            </a:r>
            <a:r>
              <a:rPr lang="en-US" sz="1200" dirty="0" smtClean="0"/>
              <a:t>: </a:t>
            </a:r>
            <a:r>
              <a:rPr lang="en-US" sz="1200" dirty="0" err="1" smtClean="0"/>
              <a:t>experiencer</a:t>
            </a:r>
            <a:r>
              <a:rPr lang="en-US" sz="1200" dirty="0" smtClean="0"/>
              <a:t>: M2</a:t>
            </a:r>
            <a:endParaRPr lang="en-US" sz="1200" dirty="0"/>
          </a:p>
        </p:txBody>
      </p:sp>
      <p:cxnSp>
        <p:nvCxnSpPr>
          <p:cNvPr id="8" name="Straight Arrow Connector 7"/>
          <p:cNvCxnSpPr>
            <a:stCxn id="6" idx="3"/>
            <a:endCxn id="5" idx="1"/>
          </p:cNvCxnSpPr>
          <p:nvPr/>
        </p:nvCxnSpPr>
        <p:spPr>
          <a:xfrm>
            <a:off x="3404704" y="1803559"/>
            <a:ext cx="5518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49013" y="1528148"/>
            <a:ext cx="608760" cy="276999"/>
          </a:xfrm>
          <a:prstGeom prst="rect">
            <a:avLst/>
          </a:prstGeom>
          <a:noFill/>
        </p:spPr>
        <p:txBody>
          <a:bodyPr wrap="none" rtlCol="0">
            <a:spAutoFit/>
          </a:bodyPr>
          <a:lstStyle/>
          <a:p>
            <a:r>
              <a:rPr lang="en-US" sz="1200" dirty="0" smtClean="0">
                <a:solidFill>
                  <a:schemeClr val="accent1"/>
                </a:solidFill>
              </a:rPr>
              <a:t>reason</a:t>
            </a:r>
            <a:endParaRPr lang="en-US" sz="1200" dirty="0">
              <a:solidFill>
                <a:schemeClr val="accent1"/>
              </a:solidFill>
            </a:endParaRPr>
          </a:p>
        </p:txBody>
      </p:sp>
      <p:sp>
        <p:nvSpPr>
          <p:cNvPr id="17" name="Rectangle 16"/>
          <p:cNvSpPr/>
          <p:nvPr/>
        </p:nvSpPr>
        <p:spPr>
          <a:xfrm>
            <a:off x="2280998" y="2486010"/>
            <a:ext cx="1123706"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advice</a:t>
            </a:r>
            <a:r>
              <a:rPr lang="en-US" sz="1200" dirty="0" smtClean="0"/>
              <a:t>: </a:t>
            </a:r>
          </a:p>
          <a:p>
            <a:pPr algn="ctr"/>
            <a:r>
              <a:rPr lang="en-US" sz="1200" dirty="0" smtClean="0"/>
              <a:t>agent: M1</a:t>
            </a:r>
          </a:p>
          <a:p>
            <a:pPr algn="ctr"/>
            <a:r>
              <a:rPr lang="en-US" sz="1200" dirty="0" smtClean="0"/>
              <a:t>benefic: M2</a:t>
            </a:r>
            <a:endParaRPr lang="en-US" sz="1200" dirty="0"/>
          </a:p>
        </p:txBody>
      </p:sp>
      <p:sp>
        <p:nvSpPr>
          <p:cNvPr id="19" name="Rectangle 18"/>
          <p:cNvSpPr/>
          <p:nvPr/>
        </p:nvSpPr>
        <p:spPr>
          <a:xfrm>
            <a:off x="3956558" y="2486010"/>
            <a:ext cx="1123499"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scream</a:t>
            </a:r>
            <a:r>
              <a:rPr lang="en-US" sz="1200" dirty="0" smtClean="0"/>
              <a:t>: </a:t>
            </a:r>
          </a:p>
          <a:p>
            <a:pPr algn="ctr"/>
            <a:r>
              <a:rPr lang="en-US" sz="1200" dirty="0" smtClean="0"/>
              <a:t>agent: M2</a:t>
            </a:r>
          </a:p>
        </p:txBody>
      </p:sp>
      <p:sp>
        <p:nvSpPr>
          <p:cNvPr id="20" name="TextBox 19"/>
          <p:cNvSpPr txBox="1"/>
          <p:nvPr/>
        </p:nvSpPr>
        <p:spPr>
          <a:xfrm>
            <a:off x="3346958" y="2561243"/>
            <a:ext cx="497101" cy="276999"/>
          </a:xfrm>
          <a:prstGeom prst="rect">
            <a:avLst/>
          </a:prstGeom>
          <a:noFill/>
        </p:spPr>
        <p:txBody>
          <a:bodyPr wrap="none" rtlCol="0">
            <a:spAutoFit/>
          </a:bodyPr>
          <a:lstStyle/>
          <a:p>
            <a:r>
              <a:rPr lang="en-US" sz="1200" dirty="0" smtClean="0">
                <a:solidFill>
                  <a:schemeClr val="accent1"/>
                </a:solidFill>
              </a:rPr>
              <a:t>topic</a:t>
            </a:r>
            <a:endParaRPr lang="en-US" sz="1200" dirty="0">
              <a:solidFill>
                <a:schemeClr val="accent1"/>
              </a:solidFill>
            </a:endParaRPr>
          </a:p>
        </p:txBody>
      </p:sp>
      <p:cxnSp>
        <p:nvCxnSpPr>
          <p:cNvPr id="22" name="Straight Arrow Connector 21"/>
          <p:cNvCxnSpPr>
            <a:stCxn id="17" idx="3"/>
            <a:endCxn id="19" idx="1"/>
          </p:cNvCxnSpPr>
          <p:nvPr/>
        </p:nvCxnSpPr>
        <p:spPr>
          <a:xfrm>
            <a:off x="3404704" y="2835861"/>
            <a:ext cx="5518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9" idx="0"/>
            <a:endCxn id="5" idx="2"/>
          </p:cNvCxnSpPr>
          <p:nvPr/>
        </p:nvCxnSpPr>
        <p:spPr>
          <a:xfrm flipV="1">
            <a:off x="4518308" y="2153409"/>
            <a:ext cx="0" cy="332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68263" y="2209011"/>
            <a:ext cx="588623" cy="276999"/>
          </a:xfrm>
          <a:prstGeom prst="rect">
            <a:avLst/>
          </a:prstGeom>
          <a:noFill/>
        </p:spPr>
        <p:txBody>
          <a:bodyPr wrap="none" rtlCol="0">
            <a:spAutoFit/>
          </a:bodyPr>
          <a:lstStyle/>
          <a:p>
            <a:r>
              <a:rPr lang="en-US" sz="1200" dirty="0" smtClean="0">
                <a:solidFill>
                  <a:schemeClr val="accent1"/>
                </a:solidFill>
              </a:rPr>
              <a:t>during</a:t>
            </a:r>
            <a:endParaRPr lang="en-US" sz="1200" dirty="0">
              <a:solidFill>
                <a:schemeClr val="accent1"/>
              </a:solidFill>
            </a:endParaRPr>
          </a:p>
        </p:txBody>
      </p:sp>
      <p:cxnSp>
        <p:nvCxnSpPr>
          <p:cNvPr id="27" name="Straight Arrow Connector 26"/>
          <p:cNvCxnSpPr/>
          <p:nvPr/>
        </p:nvCxnSpPr>
        <p:spPr>
          <a:xfrm rot="10800000" flipV="1">
            <a:off x="982282" y="2838243"/>
            <a:ext cx="2671123" cy="521768"/>
          </a:xfrm>
          <a:prstGeom prst="bentConnector3">
            <a:avLst>
              <a:gd name="adj1" fmla="val 77"/>
            </a:avLst>
          </a:prstGeom>
          <a:ln>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05787" y="3085852"/>
            <a:ext cx="774371" cy="276999"/>
          </a:xfrm>
          <a:prstGeom prst="rect">
            <a:avLst/>
          </a:prstGeom>
          <a:noFill/>
        </p:spPr>
        <p:txBody>
          <a:bodyPr wrap="none" rtlCol="0">
            <a:spAutoFit/>
          </a:bodyPr>
          <a:lstStyle/>
          <a:p>
            <a:r>
              <a:rPr lang="en-US" sz="1200" dirty="0" smtClean="0">
                <a:solidFill>
                  <a:schemeClr val="accent1"/>
                </a:solidFill>
              </a:rPr>
              <a:t>condition</a:t>
            </a:r>
            <a:endParaRPr lang="en-US" sz="1200" dirty="0">
              <a:solidFill>
                <a:schemeClr val="accent1"/>
              </a:solidFill>
            </a:endParaRPr>
          </a:p>
        </p:txBody>
      </p:sp>
      <p:sp>
        <p:nvSpPr>
          <p:cNvPr id="29" name="Rectangle 28"/>
          <p:cNvSpPr/>
          <p:nvPr/>
        </p:nvSpPr>
        <p:spPr>
          <a:xfrm>
            <a:off x="411388" y="3462709"/>
            <a:ext cx="112667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appearance</a:t>
            </a:r>
            <a:r>
              <a:rPr lang="en-US" sz="1200" dirty="0" smtClean="0"/>
              <a:t>: </a:t>
            </a:r>
          </a:p>
          <a:p>
            <a:pPr algn="ctr"/>
            <a:r>
              <a:rPr lang="en-US" sz="1200" dirty="0" smtClean="0"/>
              <a:t>patient: F1</a:t>
            </a:r>
          </a:p>
          <a:p>
            <a:pPr algn="ctr"/>
            <a:r>
              <a:rPr lang="en-US" sz="1200" dirty="0" smtClean="0"/>
              <a:t>beauty: low</a:t>
            </a:r>
            <a:endParaRPr lang="en-US" sz="1200" dirty="0"/>
          </a:p>
        </p:txBody>
      </p:sp>
      <p:sp>
        <p:nvSpPr>
          <p:cNvPr id="31" name="Rectangle 30"/>
          <p:cNvSpPr/>
          <p:nvPr/>
        </p:nvSpPr>
        <p:spPr>
          <a:xfrm>
            <a:off x="3956558" y="3500556"/>
            <a:ext cx="1141387"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Heart-attack</a:t>
            </a:r>
            <a:r>
              <a:rPr lang="en-US" sz="1200" dirty="0" smtClean="0"/>
              <a:t>: </a:t>
            </a:r>
          </a:p>
          <a:p>
            <a:pPr algn="ctr"/>
            <a:r>
              <a:rPr lang="en-US" sz="1200" dirty="0" smtClean="0"/>
              <a:t>agent: M2</a:t>
            </a:r>
          </a:p>
          <a:p>
            <a:pPr algn="ctr"/>
            <a:r>
              <a:rPr lang="en-US" sz="1200" dirty="0"/>
              <a:t>e</a:t>
            </a:r>
            <a:r>
              <a:rPr lang="en-US" sz="1200" dirty="0" smtClean="0"/>
              <a:t>pistemic: no</a:t>
            </a:r>
          </a:p>
        </p:txBody>
      </p:sp>
      <p:cxnSp>
        <p:nvCxnSpPr>
          <p:cNvPr id="33" name="Straight Arrow Connector 32"/>
          <p:cNvCxnSpPr>
            <a:stCxn id="267" idx="2"/>
            <a:endCxn id="268" idx="0"/>
          </p:cNvCxnSpPr>
          <p:nvPr/>
        </p:nvCxnSpPr>
        <p:spPr>
          <a:xfrm>
            <a:off x="6272812" y="3160295"/>
            <a:ext cx="0" cy="340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730360" y="3189345"/>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37" name="TextBox 36"/>
          <p:cNvSpPr txBox="1"/>
          <p:nvPr/>
        </p:nvSpPr>
        <p:spPr>
          <a:xfrm>
            <a:off x="412369" y="975908"/>
            <a:ext cx="1479892" cy="276999"/>
          </a:xfrm>
          <a:prstGeom prst="rect">
            <a:avLst/>
          </a:prstGeom>
          <a:noFill/>
        </p:spPr>
        <p:txBody>
          <a:bodyPr wrap="none" rtlCol="0">
            <a:spAutoFit/>
          </a:bodyPr>
          <a:lstStyle/>
          <a:p>
            <a:r>
              <a:rPr lang="en-US" sz="1200" dirty="0" smtClean="0"/>
              <a:t>Anticipating the date</a:t>
            </a:r>
            <a:endParaRPr lang="en-US" sz="1200" dirty="0"/>
          </a:p>
        </p:txBody>
      </p:sp>
      <p:sp>
        <p:nvSpPr>
          <p:cNvPr id="38" name="Rectangle 37"/>
          <p:cNvSpPr/>
          <p:nvPr/>
        </p:nvSpPr>
        <p:spPr>
          <a:xfrm>
            <a:off x="2146840" y="4618816"/>
            <a:ext cx="1124339"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appearance</a:t>
            </a:r>
            <a:r>
              <a:rPr lang="en-US" sz="1200" dirty="0" smtClean="0"/>
              <a:t>: </a:t>
            </a:r>
          </a:p>
          <a:p>
            <a:pPr algn="ctr"/>
            <a:r>
              <a:rPr lang="en-US" sz="1200" dirty="0" smtClean="0"/>
              <a:t>patient: F1</a:t>
            </a:r>
          </a:p>
          <a:p>
            <a:pPr algn="ctr"/>
            <a:r>
              <a:rPr lang="en-US" sz="1200" dirty="0" smtClean="0"/>
              <a:t>beauty: high</a:t>
            </a:r>
          </a:p>
          <a:p>
            <a:pPr algn="ctr"/>
            <a:r>
              <a:rPr lang="en-US" sz="1200" dirty="0"/>
              <a:t>s</a:t>
            </a:r>
            <a:r>
              <a:rPr lang="en-US" sz="1200" dirty="0" smtClean="0"/>
              <a:t>exiness: high</a:t>
            </a:r>
          </a:p>
        </p:txBody>
      </p:sp>
      <p:sp>
        <p:nvSpPr>
          <p:cNvPr id="39" name="Rectangle 38"/>
          <p:cNvSpPr/>
          <p:nvPr/>
        </p:nvSpPr>
        <p:spPr>
          <a:xfrm>
            <a:off x="3881594" y="4604916"/>
            <a:ext cx="1134794"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scream</a:t>
            </a:r>
            <a:r>
              <a:rPr lang="en-US" sz="1200" dirty="0" smtClean="0"/>
              <a:t>: </a:t>
            </a:r>
          </a:p>
          <a:p>
            <a:pPr algn="ctr"/>
            <a:r>
              <a:rPr lang="en-US" sz="1200" dirty="0" smtClean="0"/>
              <a:t>agent: F1</a:t>
            </a:r>
          </a:p>
          <a:p>
            <a:pPr algn="ctr"/>
            <a:r>
              <a:rPr lang="en-US" sz="1200" dirty="0"/>
              <a:t>e</a:t>
            </a:r>
            <a:r>
              <a:rPr lang="en-US" sz="1200" dirty="0" smtClean="0"/>
              <a:t>xpected: no</a:t>
            </a:r>
          </a:p>
        </p:txBody>
      </p:sp>
      <p:sp>
        <p:nvSpPr>
          <p:cNvPr id="40" name="Rectangle 39"/>
          <p:cNvSpPr/>
          <p:nvPr/>
        </p:nvSpPr>
        <p:spPr>
          <a:xfrm>
            <a:off x="3878745" y="5595516"/>
            <a:ext cx="1122703"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clutch</a:t>
            </a:r>
            <a:r>
              <a:rPr lang="en-US" sz="1200" dirty="0" smtClean="0"/>
              <a:t>: </a:t>
            </a:r>
          </a:p>
          <a:p>
            <a:pPr algn="ctr"/>
            <a:r>
              <a:rPr lang="en-US" sz="1200" dirty="0" smtClean="0"/>
              <a:t>agent: F1</a:t>
            </a:r>
          </a:p>
          <a:p>
            <a:pPr algn="ctr"/>
            <a:r>
              <a:rPr lang="en-US" sz="1200" dirty="0"/>
              <a:t>t</a:t>
            </a:r>
            <a:r>
              <a:rPr lang="en-US" sz="1200" dirty="0" smtClean="0"/>
              <a:t>heme: chest</a:t>
            </a:r>
          </a:p>
        </p:txBody>
      </p:sp>
      <p:sp>
        <p:nvSpPr>
          <p:cNvPr id="41" name="Rectangle 40"/>
          <p:cNvSpPr/>
          <p:nvPr/>
        </p:nvSpPr>
        <p:spPr>
          <a:xfrm>
            <a:off x="5708339" y="5595516"/>
            <a:ext cx="1128945"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fall</a:t>
            </a:r>
            <a:r>
              <a:rPr lang="en-US" sz="1200" dirty="0" smtClean="0"/>
              <a:t>: </a:t>
            </a:r>
          </a:p>
          <a:p>
            <a:pPr algn="ctr"/>
            <a:r>
              <a:rPr lang="en-US" sz="1200" dirty="0" smtClean="0"/>
              <a:t>agent: F1</a:t>
            </a:r>
          </a:p>
          <a:p>
            <a:pPr algn="ctr"/>
            <a:r>
              <a:rPr lang="en-US" sz="1200" dirty="0" smtClean="0"/>
              <a:t>location: ground</a:t>
            </a:r>
          </a:p>
        </p:txBody>
      </p:sp>
      <p:sp>
        <p:nvSpPr>
          <p:cNvPr id="42" name="TextBox 41"/>
          <p:cNvSpPr txBox="1"/>
          <p:nvPr/>
        </p:nvSpPr>
        <p:spPr>
          <a:xfrm>
            <a:off x="4489139" y="5318517"/>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43" name="TextBox 42"/>
          <p:cNvSpPr txBox="1"/>
          <p:nvPr/>
        </p:nvSpPr>
        <p:spPr>
          <a:xfrm>
            <a:off x="5113304" y="5668368"/>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cxnSp>
        <p:nvCxnSpPr>
          <p:cNvPr id="45" name="Straight Arrow Connector 44"/>
          <p:cNvCxnSpPr>
            <a:stCxn id="39" idx="1"/>
            <a:endCxn id="38" idx="3"/>
          </p:cNvCxnSpPr>
          <p:nvPr/>
        </p:nvCxnSpPr>
        <p:spPr>
          <a:xfrm flipH="1">
            <a:off x="3271179" y="4954767"/>
            <a:ext cx="610415" cy="13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268106" y="4604916"/>
            <a:ext cx="688034" cy="276999"/>
          </a:xfrm>
          <a:prstGeom prst="rect">
            <a:avLst/>
          </a:prstGeom>
          <a:noFill/>
        </p:spPr>
        <p:txBody>
          <a:bodyPr wrap="none" rtlCol="0">
            <a:spAutoFit/>
          </a:bodyPr>
          <a:lstStyle/>
          <a:p>
            <a:r>
              <a:rPr lang="en-US" sz="1200" dirty="0" smtClean="0">
                <a:solidFill>
                  <a:schemeClr val="accent1"/>
                </a:solidFill>
              </a:rPr>
              <a:t>descript</a:t>
            </a:r>
            <a:endParaRPr lang="en-US" sz="1200" dirty="0">
              <a:solidFill>
                <a:schemeClr val="accent1"/>
              </a:solidFill>
            </a:endParaRPr>
          </a:p>
        </p:txBody>
      </p:sp>
      <p:cxnSp>
        <p:nvCxnSpPr>
          <p:cNvPr id="48" name="Straight Arrow Connector 47"/>
          <p:cNvCxnSpPr>
            <a:stCxn id="39" idx="2"/>
            <a:endCxn id="40" idx="0"/>
          </p:cNvCxnSpPr>
          <p:nvPr/>
        </p:nvCxnSpPr>
        <p:spPr>
          <a:xfrm flipH="1">
            <a:off x="4440097" y="5304617"/>
            <a:ext cx="8894" cy="290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0" idx="3"/>
            <a:endCxn id="41" idx="1"/>
          </p:cNvCxnSpPr>
          <p:nvPr/>
        </p:nvCxnSpPr>
        <p:spPr>
          <a:xfrm>
            <a:off x="5001448" y="5945367"/>
            <a:ext cx="7068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5708339" y="4618816"/>
            <a:ext cx="1149122" cy="699701"/>
          </a:xfrm>
          <a:prstGeom prst="rect">
            <a:avLst/>
          </a:prstGeom>
          <a:solidFill>
            <a:schemeClr val="bg1">
              <a:lumMod val="7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Heart-attack</a:t>
            </a:r>
            <a:r>
              <a:rPr lang="en-US" sz="1200" dirty="0" smtClean="0"/>
              <a:t>: </a:t>
            </a:r>
          </a:p>
          <a:p>
            <a:pPr algn="ctr"/>
            <a:r>
              <a:rPr lang="en-US" sz="1200" dirty="0" smtClean="0"/>
              <a:t>agent: F1</a:t>
            </a:r>
          </a:p>
          <a:p>
            <a:pPr algn="ctr"/>
            <a:r>
              <a:rPr lang="en-US" sz="1200" dirty="0" smtClean="0"/>
              <a:t>epistemic: no</a:t>
            </a:r>
          </a:p>
        </p:txBody>
      </p:sp>
      <p:cxnSp>
        <p:nvCxnSpPr>
          <p:cNvPr id="53" name="Straight Arrow Connector 52"/>
          <p:cNvCxnSpPr>
            <a:stCxn id="41" idx="0"/>
            <a:endCxn id="51" idx="2"/>
          </p:cNvCxnSpPr>
          <p:nvPr/>
        </p:nvCxnSpPr>
        <p:spPr>
          <a:xfrm flipV="1">
            <a:off x="6272812" y="5318517"/>
            <a:ext cx="10088" cy="276999"/>
          </a:xfrm>
          <a:prstGeom prst="straightConnector1">
            <a:avLst/>
          </a:prstGeom>
          <a:ln>
            <a:solidFill>
              <a:srgbClr val="A6A6A6"/>
            </a:solidFill>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952963" y="6327156"/>
            <a:ext cx="894596" cy="276999"/>
          </a:xfrm>
          <a:prstGeom prst="rect">
            <a:avLst/>
          </a:prstGeom>
          <a:noFill/>
        </p:spPr>
        <p:txBody>
          <a:bodyPr wrap="none" rtlCol="0">
            <a:spAutoFit/>
          </a:bodyPr>
          <a:lstStyle/>
          <a:p>
            <a:r>
              <a:rPr lang="en-US" sz="1200" dirty="0" smtClean="0"/>
              <a:t>Actual date</a:t>
            </a:r>
            <a:endParaRPr lang="en-US" sz="1200" dirty="0"/>
          </a:p>
        </p:txBody>
      </p:sp>
      <p:sp>
        <p:nvSpPr>
          <p:cNvPr id="57" name="Oval 56"/>
          <p:cNvSpPr/>
          <p:nvPr/>
        </p:nvSpPr>
        <p:spPr>
          <a:xfrm>
            <a:off x="3937057" y="3500556"/>
            <a:ext cx="1196675" cy="477798"/>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707545" y="5668368"/>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863141" y="5668368"/>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707545" y="4679044"/>
            <a:ext cx="1219200" cy="405741"/>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 name="Straight Arrow Connector 61"/>
          <p:cNvCxnSpPr>
            <a:stCxn id="57" idx="4"/>
            <a:endCxn id="60" idx="0"/>
          </p:cNvCxnSpPr>
          <p:nvPr/>
        </p:nvCxnSpPr>
        <p:spPr>
          <a:xfrm rot="16200000" flipH="1">
            <a:off x="5075925" y="3437824"/>
            <a:ext cx="700690" cy="1781750"/>
          </a:xfrm>
          <a:prstGeom prst="straightConnector1">
            <a:avLst/>
          </a:prstGeom>
          <a:ln w="63500" cap="flat" cmpd="tri" algn="ctr">
            <a:solidFill>
              <a:srgbClr val="008000"/>
            </a:solidFill>
            <a:prstDash val="solid"/>
            <a:roun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542382" y="3815401"/>
            <a:ext cx="1012380" cy="325904"/>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2202475" y="4968668"/>
            <a:ext cx="1165620" cy="397478"/>
          </a:xfrm>
          <a:prstGeom prst="ellipse">
            <a:avLst/>
          </a:prstGeom>
          <a:noFill/>
          <a:ln w="34925"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Arrow Connector 65"/>
          <p:cNvCxnSpPr>
            <a:stCxn id="63" idx="4"/>
            <a:endCxn id="64" idx="0"/>
          </p:cNvCxnSpPr>
          <p:nvPr/>
        </p:nvCxnSpPr>
        <p:spPr>
          <a:xfrm rot="16200000" flipH="1">
            <a:off x="1503247" y="3686629"/>
            <a:ext cx="827363" cy="1736713"/>
          </a:xfrm>
          <a:prstGeom prst="straightConnector1">
            <a:avLst/>
          </a:prstGeom>
          <a:ln w="63500" cap="flat" cmpd="tri" algn="ctr">
            <a:solidFill>
              <a:srgbClr val="008000"/>
            </a:solidFill>
            <a:prstDash val="solid"/>
            <a:round/>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3863141" y="4679044"/>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3957773" y="2655371"/>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3937058" y="1528147"/>
            <a:ext cx="1219200" cy="626055"/>
          </a:xfrm>
          <a:prstGeom prst="ellipse">
            <a:avLst/>
          </a:prstGeom>
          <a:noFill/>
          <a:ln w="34925" cap="flat" cmpd="sng" algn="ctr">
            <a:solidFill>
              <a:schemeClr val="accent6">
                <a:lumMod val="60000"/>
                <a:lumOff val="4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5694284" y="1455296"/>
            <a:ext cx="1136339"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setup</a:t>
            </a:r>
            <a:r>
              <a:rPr lang="en-US" sz="1200" dirty="0" smtClean="0"/>
              <a:t>:</a:t>
            </a:r>
          </a:p>
          <a:p>
            <a:pPr algn="ctr"/>
            <a:r>
              <a:rPr lang="en-US" sz="1200" dirty="0" smtClean="0"/>
              <a:t>agent: M1 (friend of  M2; friend of F1)</a:t>
            </a:r>
            <a:endParaRPr lang="en-US" sz="1200" dirty="0"/>
          </a:p>
        </p:txBody>
      </p:sp>
      <p:cxnSp>
        <p:nvCxnSpPr>
          <p:cNvPr id="54" name="Straight Arrow Connector 53"/>
          <p:cNvCxnSpPr/>
          <p:nvPr/>
        </p:nvCxnSpPr>
        <p:spPr>
          <a:xfrm rot="10800000">
            <a:off x="5203811" y="1803559"/>
            <a:ext cx="5392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176973" y="1533169"/>
            <a:ext cx="595035" cy="276999"/>
          </a:xfrm>
          <a:prstGeom prst="rect">
            <a:avLst/>
          </a:prstGeom>
          <a:noFill/>
        </p:spPr>
        <p:txBody>
          <a:bodyPr wrap="none" rtlCol="0">
            <a:spAutoFit/>
          </a:bodyPr>
          <a:lstStyle/>
          <a:p>
            <a:r>
              <a:rPr lang="en-US" sz="1200" dirty="0" smtClean="0">
                <a:solidFill>
                  <a:schemeClr val="accent1"/>
                </a:solidFill>
              </a:rPr>
              <a:t>theme</a:t>
            </a:r>
            <a:endParaRPr lang="en-US" sz="1200" dirty="0">
              <a:solidFill>
                <a:schemeClr val="accent1"/>
              </a:solidFill>
            </a:endParaRPr>
          </a:p>
        </p:txBody>
      </p:sp>
      <p:sp>
        <p:nvSpPr>
          <p:cNvPr id="92" name="Rectangle 91"/>
          <p:cNvSpPr/>
          <p:nvPr/>
        </p:nvSpPr>
        <p:spPr>
          <a:xfrm>
            <a:off x="408912" y="1453708"/>
            <a:ext cx="1146457"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u="sng" dirty="0" smtClean="0"/>
              <a:t>Dialog</a:t>
            </a:r>
            <a:r>
              <a:rPr lang="en-US" sz="1200" i="1" u="sng" dirty="0" smtClean="0"/>
              <a:t>:</a:t>
            </a:r>
            <a:endParaRPr lang="en-US" sz="1200" dirty="0"/>
          </a:p>
        </p:txBody>
      </p:sp>
      <p:cxnSp>
        <p:nvCxnSpPr>
          <p:cNvPr id="94" name="Straight Arrow Connector 93"/>
          <p:cNvCxnSpPr>
            <a:stCxn id="92" idx="3"/>
            <a:endCxn id="6" idx="1"/>
          </p:cNvCxnSpPr>
          <p:nvPr/>
        </p:nvCxnSpPr>
        <p:spPr>
          <a:xfrm>
            <a:off x="1555369" y="1803559"/>
            <a:ext cx="7247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2" idx="3"/>
            <a:endCxn id="17" idx="1"/>
          </p:cNvCxnSpPr>
          <p:nvPr/>
        </p:nvCxnSpPr>
        <p:spPr>
          <a:xfrm>
            <a:off x="1555369" y="1803559"/>
            <a:ext cx="725629" cy="103230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408912" y="2486009"/>
            <a:ext cx="1146457"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u="sng" dirty="0" smtClean="0"/>
              <a:t>Expository text</a:t>
            </a:r>
            <a:r>
              <a:rPr lang="en-US" sz="1200" i="1" u="sng" dirty="0" smtClean="0"/>
              <a:t>:</a:t>
            </a:r>
            <a:endParaRPr lang="en-US" sz="1200" dirty="0"/>
          </a:p>
        </p:txBody>
      </p:sp>
      <p:cxnSp>
        <p:nvCxnSpPr>
          <p:cNvPr id="99" name="Straight Arrow Connector 98"/>
          <p:cNvCxnSpPr>
            <a:stCxn id="97" idx="3"/>
            <a:endCxn id="17" idx="1"/>
          </p:cNvCxnSpPr>
          <p:nvPr/>
        </p:nvCxnSpPr>
        <p:spPr>
          <a:xfrm>
            <a:off x="1555369" y="2835860"/>
            <a:ext cx="72562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7" idx="3"/>
            <a:endCxn id="6" idx="1"/>
          </p:cNvCxnSpPr>
          <p:nvPr/>
        </p:nvCxnSpPr>
        <p:spPr>
          <a:xfrm flipV="1">
            <a:off x="1555369" y="1803559"/>
            <a:ext cx="724789" cy="10323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Rectangle 107"/>
          <p:cNvSpPr/>
          <p:nvPr/>
        </p:nvSpPr>
        <p:spPr>
          <a:xfrm>
            <a:off x="2754481" y="3465550"/>
            <a:ext cx="1143000"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err="1" smtClean="0"/>
              <a:t>Motion_event</a:t>
            </a:r>
            <a:r>
              <a:rPr lang="en-US" sz="1200" dirty="0" smtClean="0"/>
              <a:t>: </a:t>
            </a:r>
          </a:p>
          <a:p>
            <a:pPr algn="ctr"/>
            <a:r>
              <a:rPr lang="en-US" sz="1200" dirty="0" smtClean="0"/>
              <a:t>agent: M2</a:t>
            </a:r>
          </a:p>
          <a:p>
            <a:pPr algn="ctr"/>
            <a:r>
              <a:rPr lang="en-US" sz="1200" dirty="0" smtClean="0"/>
              <a:t>towards: door</a:t>
            </a:r>
            <a:endParaRPr lang="en-US" sz="1200" dirty="0"/>
          </a:p>
        </p:txBody>
      </p:sp>
      <p:sp>
        <p:nvSpPr>
          <p:cNvPr id="109" name="Rectangle 108"/>
          <p:cNvSpPr/>
          <p:nvPr/>
        </p:nvSpPr>
        <p:spPr>
          <a:xfrm>
            <a:off x="1631381" y="3462710"/>
            <a:ext cx="1123099"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meet</a:t>
            </a:r>
            <a:r>
              <a:rPr lang="en-US" sz="1200" dirty="0" smtClean="0"/>
              <a:t>: </a:t>
            </a:r>
          </a:p>
          <a:p>
            <a:pPr algn="ctr"/>
            <a:r>
              <a:rPr lang="en-US" sz="1200" dirty="0" err="1" smtClean="0"/>
              <a:t>partic-nt</a:t>
            </a:r>
            <a:r>
              <a:rPr lang="en-US" sz="1200" dirty="0" smtClean="0"/>
              <a:t>: M2</a:t>
            </a:r>
          </a:p>
          <a:p>
            <a:pPr algn="ctr"/>
            <a:r>
              <a:rPr lang="en-US" sz="1200" dirty="0" err="1" smtClean="0"/>
              <a:t>partic-nt</a:t>
            </a:r>
            <a:r>
              <a:rPr lang="en-US" sz="1200" dirty="0" smtClean="0"/>
              <a:t>: F1</a:t>
            </a:r>
            <a:endParaRPr lang="en-US" sz="1200" dirty="0"/>
          </a:p>
        </p:txBody>
      </p:sp>
      <p:cxnSp>
        <p:nvCxnSpPr>
          <p:cNvPr id="119" name="Straight Arrow Connector 118"/>
          <p:cNvCxnSpPr>
            <a:endCxn id="29" idx="0"/>
          </p:cNvCxnSpPr>
          <p:nvPr/>
        </p:nvCxnSpPr>
        <p:spPr>
          <a:xfrm flipH="1">
            <a:off x="974723" y="3362851"/>
            <a:ext cx="9146" cy="99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endCxn id="108" idx="0"/>
          </p:cNvCxnSpPr>
          <p:nvPr/>
        </p:nvCxnSpPr>
        <p:spPr>
          <a:xfrm>
            <a:off x="3300064" y="3363646"/>
            <a:ext cx="25917" cy="101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rot="5400000">
            <a:off x="2228015" y="3410566"/>
            <a:ext cx="10269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543599" y="5511239"/>
            <a:ext cx="1143000" cy="8159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err="1" smtClean="0"/>
              <a:t>Motion_event</a:t>
            </a:r>
            <a:r>
              <a:rPr lang="en-US" sz="1200" dirty="0" smtClean="0"/>
              <a:t>: </a:t>
            </a:r>
          </a:p>
          <a:p>
            <a:pPr algn="ctr"/>
            <a:r>
              <a:rPr lang="en-US" sz="1200" dirty="0" smtClean="0"/>
              <a:t>agent: M2</a:t>
            </a:r>
          </a:p>
          <a:p>
            <a:pPr algn="ctr"/>
            <a:r>
              <a:rPr lang="en-US" sz="1200" dirty="0" smtClean="0"/>
              <a:t>towards: door</a:t>
            </a:r>
            <a:endParaRPr lang="en-US" sz="1200" dirty="0"/>
          </a:p>
        </p:txBody>
      </p:sp>
      <p:sp>
        <p:nvSpPr>
          <p:cNvPr id="130" name="Rectangle 129"/>
          <p:cNvSpPr/>
          <p:nvPr/>
        </p:nvSpPr>
        <p:spPr>
          <a:xfrm>
            <a:off x="2145626" y="5528483"/>
            <a:ext cx="1154438" cy="7986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meet</a:t>
            </a:r>
            <a:r>
              <a:rPr lang="en-US" sz="1200" dirty="0" smtClean="0"/>
              <a:t>: </a:t>
            </a:r>
          </a:p>
          <a:p>
            <a:pPr algn="ctr"/>
            <a:r>
              <a:rPr lang="en-US" sz="1200" dirty="0" err="1" smtClean="0"/>
              <a:t>partic-nt</a:t>
            </a:r>
            <a:r>
              <a:rPr lang="en-US" sz="1200" dirty="0" smtClean="0"/>
              <a:t>: M2</a:t>
            </a:r>
          </a:p>
          <a:p>
            <a:pPr algn="ctr"/>
            <a:r>
              <a:rPr lang="en-US" sz="1200" dirty="0" err="1" smtClean="0"/>
              <a:t>partic-nt</a:t>
            </a:r>
            <a:r>
              <a:rPr lang="en-US" sz="1200" dirty="0" smtClean="0"/>
              <a:t>: F!</a:t>
            </a:r>
            <a:endParaRPr lang="en-US" sz="1200" dirty="0"/>
          </a:p>
        </p:txBody>
      </p:sp>
      <p:cxnSp>
        <p:nvCxnSpPr>
          <p:cNvPr id="136" name="Straight Arrow Connector 135"/>
          <p:cNvCxnSpPr>
            <a:stCxn id="130" idx="0"/>
            <a:endCxn id="38" idx="2"/>
          </p:cNvCxnSpPr>
          <p:nvPr/>
        </p:nvCxnSpPr>
        <p:spPr>
          <a:xfrm flipH="1" flipV="1">
            <a:off x="2709010" y="5318517"/>
            <a:ext cx="13835" cy="2099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7505700" y="361037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7734300" y="3610372"/>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962900" y="3610372"/>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8191500" y="3610372"/>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8420100" y="3610372"/>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5694284" y="137742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p:cNvSpPr/>
          <p:nvPr/>
        </p:nvSpPr>
        <p:spPr>
          <a:xfrm>
            <a:off x="5922884" y="1377422"/>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ectangle 152"/>
          <p:cNvSpPr/>
          <p:nvPr/>
        </p:nvSpPr>
        <p:spPr>
          <a:xfrm>
            <a:off x="6151484" y="137742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6380084" y="137742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6608684" y="137742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3937057" y="1375834"/>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165657" y="1375834"/>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394257" y="1375834"/>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622857" y="1375834"/>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4851457" y="1375834"/>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2261704" y="1372400"/>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2490304" y="1372400"/>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2718904" y="1372400"/>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2947504" y="1372400"/>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3176104" y="1372400"/>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12369" y="1372400"/>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640969" y="1372400"/>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869569" y="1372400"/>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1098169" y="1372400"/>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1326769" y="1372400"/>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12369" y="2405496"/>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40969" y="2405496"/>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869569" y="2405496"/>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1098169" y="2405496"/>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1326769" y="2405496"/>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2261704" y="2408135"/>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2490304" y="2408135"/>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2718904" y="2408135"/>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2947504" y="2408135"/>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3176104" y="2408135"/>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3937057" y="241554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165657" y="24155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4394257" y="24155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a:off x="4622857" y="24155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a:off x="4851457" y="2415542"/>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395058" y="342268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623658" y="3422682"/>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852258" y="3422682"/>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1080858" y="3422682"/>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1309458" y="3422682"/>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1629327" y="3442774"/>
            <a:ext cx="1239916" cy="1457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1629327" y="3432728"/>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1857927" y="3432728"/>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2086527"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2315127" y="3432728"/>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2543727" y="3432728"/>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2754481" y="3432728"/>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2983081" y="3432728"/>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3211681"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3440281" y="3432728"/>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3668881" y="3432728"/>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ectangle 210"/>
          <p:cNvSpPr/>
          <p:nvPr/>
        </p:nvSpPr>
        <p:spPr>
          <a:xfrm>
            <a:off x="3956558" y="3442774"/>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185158" y="3442774"/>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13758" y="3442774"/>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642358" y="3442774"/>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870958" y="3442774"/>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2128179" y="454094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2356779" y="4540942"/>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Rectangle 218"/>
          <p:cNvSpPr/>
          <p:nvPr/>
        </p:nvSpPr>
        <p:spPr>
          <a:xfrm>
            <a:off x="2585379" y="4540942"/>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ectangle 219"/>
          <p:cNvSpPr/>
          <p:nvPr/>
        </p:nvSpPr>
        <p:spPr>
          <a:xfrm>
            <a:off x="2813979" y="4540942"/>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3042579" y="4540942"/>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3873388" y="4540942"/>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101988"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330588"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559188"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787788" y="4540942"/>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2162936" y="5511239"/>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2391536" y="5511239"/>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2620136" y="5511239"/>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2848736" y="5511239"/>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3077336" y="5511239"/>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542382" y="5511239"/>
            <a:ext cx="228600" cy="181616"/>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770982" y="5511239"/>
            <a:ext cx="228600" cy="181616"/>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999582" y="5511239"/>
            <a:ext cx="228600" cy="18161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1228182" y="5511239"/>
            <a:ext cx="228600" cy="18161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1456782" y="5511239"/>
            <a:ext cx="228600" cy="181616"/>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3858448" y="5518437"/>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087048" y="5518437"/>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315648" y="5518437"/>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544248" y="5518437"/>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772848" y="5518437"/>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Rectangle 246"/>
          <p:cNvSpPr/>
          <p:nvPr/>
        </p:nvSpPr>
        <p:spPr>
          <a:xfrm>
            <a:off x="5687623" y="5518437"/>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5916223" y="5518437"/>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6144823" y="5518437"/>
            <a:ext cx="228600" cy="15574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6373423" y="5518437"/>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6602023" y="5518437"/>
            <a:ext cx="228600" cy="155747"/>
          </a:xfrm>
          <a:prstGeom prst="rect">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5714461"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5943061"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Rectangle 254"/>
          <p:cNvSpPr/>
          <p:nvPr/>
        </p:nvSpPr>
        <p:spPr>
          <a:xfrm>
            <a:off x="6171661"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Rectangle 255"/>
          <p:cNvSpPr/>
          <p:nvPr/>
        </p:nvSpPr>
        <p:spPr>
          <a:xfrm>
            <a:off x="6400261"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6628861" y="4540942"/>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548909" y="4561031"/>
            <a:ext cx="1137689" cy="7435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i="1" u="sng" dirty="0" smtClean="0"/>
              <a:t>Dialog</a:t>
            </a:r>
            <a:r>
              <a:rPr lang="en-US" sz="1200" i="1" u="sng" dirty="0" smtClean="0"/>
              <a:t>:</a:t>
            </a:r>
            <a:endParaRPr lang="en-US" sz="1200" dirty="0"/>
          </a:p>
        </p:txBody>
      </p:sp>
      <p:sp>
        <p:nvSpPr>
          <p:cNvPr id="262" name="Rectangle 261"/>
          <p:cNvSpPr/>
          <p:nvPr/>
        </p:nvSpPr>
        <p:spPr>
          <a:xfrm>
            <a:off x="543598" y="455098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772198" y="4550988"/>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1000798" y="455098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1229398" y="455098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1457998" y="455098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5715000" y="2460594"/>
            <a:ext cx="1115623"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clutch</a:t>
            </a:r>
            <a:r>
              <a:rPr lang="en-US" sz="1200" dirty="0" smtClean="0"/>
              <a:t>: </a:t>
            </a:r>
          </a:p>
          <a:p>
            <a:pPr algn="ctr"/>
            <a:r>
              <a:rPr lang="en-US" sz="1200" dirty="0" smtClean="0"/>
              <a:t>agent: M2</a:t>
            </a:r>
          </a:p>
          <a:p>
            <a:pPr algn="ctr"/>
            <a:r>
              <a:rPr lang="en-US" sz="1200" dirty="0"/>
              <a:t>t</a:t>
            </a:r>
            <a:r>
              <a:rPr lang="en-US" sz="1200" dirty="0" smtClean="0"/>
              <a:t>heme: chest</a:t>
            </a:r>
          </a:p>
        </p:txBody>
      </p:sp>
      <p:sp>
        <p:nvSpPr>
          <p:cNvPr id="268" name="Rectangle 267"/>
          <p:cNvSpPr/>
          <p:nvPr/>
        </p:nvSpPr>
        <p:spPr>
          <a:xfrm>
            <a:off x="5715000" y="3500556"/>
            <a:ext cx="1115623" cy="6997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u="sng" dirty="0" smtClean="0"/>
              <a:t>fall</a:t>
            </a:r>
            <a:r>
              <a:rPr lang="en-US" sz="1200" dirty="0" smtClean="0"/>
              <a:t>: </a:t>
            </a:r>
          </a:p>
          <a:p>
            <a:pPr algn="ctr"/>
            <a:r>
              <a:rPr lang="en-US" sz="1200" dirty="0" smtClean="0"/>
              <a:t>agent: M2</a:t>
            </a:r>
          </a:p>
          <a:p>
            <a:pPr algn="ctr"/>
            <a:r>
              <a:rPr lang="en-US" sz="1200" dirty="0" smtClean="0"/>
              <a:t>location: ground</a:t>
            </a:r>
          </a:p>
        </p:txBody>
      </p:sp>
      <p:cxnSp>
        <p:nvCxnSpPr>
          <p:cNvPr id="269" name="Straight Arrow Connector 268"/>
          <p:cNvCxnSpPr>
            <a:endCxn id="267" idx="1"/>
          </p:cNvCxnSpPr>
          <p:nvPr/>
        </p:nvCxnSpPr>
        <p:spPr>
          <a:xfrm>
            <a:off x="5196474" y="2810445"/>
            <a:ext cx="5185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a:stCxn id="31" idx="3"/>
            <a:endCxn id="268" idx="1"/>
          </p:cNvCxnSpPr>
          <p:nvPr/>
        </p:nvCxnSpPr>
        <p:spPr>
          <a:xfrm>
            <a:off x="5097945" y="3850407"/>
            <a:ext cx="617055"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75" name="TextBox 274"/>
          <p:cNvSpPr txBox="1"/>
          <p:nvPr/>
        </p:nvSpPr>
        <p:spPr>
          <a:xfrm>
            <a:off x="5148004" y="2558861"/>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279" name="TextBox 278"/>
          <p:cNvSpPr txBox="1"/>
          <p:nvPr/>
        </p:nvSpPr>
        <p:spPr>
          <a:xfrm>
            <a:off x="5175758" y="3573408"/>
            <a:ext cx="595035" cy="276999"/>
          </a:xfrm>
          <a:prstGeom prst="rect">
            <a:avLst/>
          </a:prstGeom>
          <a:noFill/>
        </p:spPr>
        <p:txBody>
          <a:bodyPr wrap="none" rtlCol="0">
            <a:spAutoFit/>
          </a:bodyPr>
          <a:lstStyle/>
          <a:p>
            <a:r>
              <a:rPr lang="en-US" sz="1200" dirty="0" smtClean="0">
                <a:solidFill>
                  <a:schemeClr val="accent1"/>
                </a:solidFill>
              </a:rPr>
              <a:t>before</a:t>
            </a:r>
            <a:endParaRPr lang="en-US" sz="1200" dirty="0">
              <a:solidFill>
                <a:schemeClr val="accent1"/>
              </a:solidFill>
            </a:endParaRPr>
          </a:p>
        </p:txBody>
      </p:sp>
      <p:sp>
        <p:nvSpPr>
          <p:cNvPr id="286" name="Rectangle 285"/>
          <p:cNvSpPr/>
          <p:nvPr/>
        </p:nvSpPr>
        <p:spPr>
          <a:xfrm>
            <a:off x="5694284" y="2414749"/>
            <a:ext cx="228600" cy="155747"/>
          </a:xfrm>
          <a:prstGeom prst="rect">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5922884" y="2414749"/>
            <a:ext cx="228600" cy="15574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6151484" y="2414749"/>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6380084" y="2414749"/>
            <a:ext cx="228600" cy="155747"/>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6608684" y="2414749"/>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694284"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5922884"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6151484"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6380084"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6608684" y="3432728"/>
            <a:ext cx="228600" cy="15574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5" name="Straight Arrow Connector 304"/>
          <p:cNvCxnSpPr>
            <a:stCxn id="129" idx="3"/>
            <a:endCxn id="130" idx="1"/>
          </p:cNvCxnSpPr>
          <p:nvPr/>
        </p:nvCxnSpPr>
        <p:spPr>
          <a:xfrm>
            <a:off x="1686599" y="5919198"/>
            <a:ext cx="459027" cy="86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a:stCxn id="258" idx="3"/>
            <a:endCxn id="130" idx="1"/>
          </p:cNvCxnSpPr>
          <p:nvPr/>
        </p:nvCxnSpPr>
        <p:spPr>
          <a:xfrm>
            <a:off x="1686598" y="4932824"/>
            <a:ext cx="459028" cy="99499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8" name="Oval 307"/>
          <p:cNvSpPr/>
          <p:nvPr/>
        </p:nvSpPr>
        <p:spPr>
          <a:xfrm>
            <a:off x="5709134" y="2604900"/>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Oval 308"/>
          <p:cNvSpPr/>
          <p:nvPr/>
        </p:nvSpPr>
        <p:spPr>
          <a:xfrm>
            <a:off x="5687623" y="3598521"/>
            <a:ext cx="1219200" cy="405741"/>
          </a:xfrm>
          <a:prstGeom prst="ellipse">
            <a:avLst/>
          </a:prstGeom>
          <a:noFill/>
          <a:ln w="25400" cap="flat" cmpd="sng" algn="ctr">
            <a:solidFill>
              <a:srgbClr val="008000"/>
            </a:solidFill>
            <a:prstDash val="lg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rot="16200000">
            <a:off x="7655038" y="2565910"/>
            <a:ext cx="842429" cy="1246495"/>
          </a:xfrm>
          <a:prstGeom prst="rect">
            <a:avLst/>
          </a:prstGeom>
          <a:noFill/>
        </p:spPr>
        <p:txBody>
          <a:bodyPr wrap="none" rtlCol="0">
            <a:spAutoFit/>
          </a:bodyPr>
          <a:lstStyle/>
          <a:p>
            <a:r>
              <a:rPr lang="en-US" sz="1500" dirty="0" smtClean="0">
                <a:solidFill>
                  <a:schemeClr val="bg1"/>
                </a:solidFill>
              </a:rPr>
              <a:t>Version 1</a:t>
            </a:r>
          </a:p>
          <a:p>
            <a:r>
              <a:rPr lang="en-US" sz="1500" dirty="0" smtClean="0">
                <a:solidFill>
                  <a:schemeClr val="bg1"/>
                </a:solidFill>
              </a:rPr>
              <a:t>Version 2</a:t>
            </a:r>
          </a:p>
          <a:p>
            <a:r>
              <a:rPr lang="en-US" sz="1500" dirty="0" smtClean="0">
                <a:solidFill>
                  <a:schemeClr val="bg1"/>
                </a:solidFill>
              </a:rPr>
              <a:t>Version 3</a:t>
            </a:r>
          </a:p>
          <a:p>
            <a:r>
              <a:rPr lang="en-US" sz="1500" dirty="0" smtClean="0">
                <a:solidFill>
                  <a:schemeClr val="bg1"/>
                </a:solidFill>
              </a:rPr>
              <a:t>Version 4</a:t>
            </a:r>
          </a:p>
          <a:p>
            <a:r>
              <a:rPr lang="en-US" sz="1500" dirty="0" smtClean="0">
                <a:solidFill>
                  <a:schemeClr val="bg1"/>
                </a:solidFill>
              </a:rPr>
              <a:t>Version 5</a:t>
            </a:r>
            <a:endParaRPr lang="en-US" sz="1500" dirty="0">
              <a:solidFill>
                <a:schemeClr val="bg1"/>
              </a:solidFill>
            </a:endParaRPr>
          </a:p>
        </p:txBody>
      </p:sp>
      <p:sp>
        <p:nvSpPr>
          <p:cNvPr id="210" name="Title 1"/>
          <p:cNvSpPr txBox="1">
            <a:spLocks/>
          </p:cNvSpPr>
          <p:nvPr/>
        </p:nvSpPr>
        <p:spPr>
          <a:xfrm>
            <a:off x="266700" y="0"/>
            <a:ext cx="7467600" cy="776809"/>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EEECE1"/>
                </a:solidFill>
                <a:effectLst/>
                <a:uLnTx/>
                <a:uFillTx/>
                <a:latin typeface="+mj-lt"/>
                <a:ea typeface="+mj-ea"/>
                <a:cs typeface="+mj-cs"/>
              </a:rPr>
              <a:t>5 versions, summarized?</a:t>
            </a:r>
            <a:endParaRPr kumimoji="0" lang="en-US" sz="3556" b="0" i="0" u="none" strike="noStrike" kern="1200" cap="none" spc="0" normalizeH="0" baseline="0" noProof="0" dirty="0">
              <a:ln>
                <a:noFill/>
              </a:ln>
              <a:solidFill>
                <a:srgbClr val="EEECE1"/>
              </a:solidFill>
              <a:effectLst/>
              <a:uLnTx/>
              <a:uFillTx/>
              <a:latin typeface="+mj-lt"/>
              <a:ea typeface="+mj-ea"/>
              <a:cs typeface="+mj-cs"/>
            </a:endParaRPr>
          </a:p>
        </p:txBody>
      </p:sp>
    </p:spTree>
    <p:extLst>
      <p:ext uri="{BB962C8B-B14F-4D97-AF65-F5344CB8AC3E}">
        <p14:creationId xmlns:p14="http://schemas.microsoft.com/office/powerpoint/2010/main" val="1898133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057"/>
            <a:ext cx="9144000" cy="868362"/>
          </a:xfrm>
        </p:spPr>
        <p:txBody>
          <a:bodyPr/>
          <a:lstStyle/>
          <a:p>
            <a:pPr algn="ctr"/>
            <a:r>
              <a:rPr lang="en-US" dirty="0" smtClean="0"/>
              <a:t>So… What Can they do for each other?</a:t>
            </a:r>
            <a:endParaRPr lang="en-US" dirty="0"/>
          </a:p>
        </p:txBody>
      </p:sp>
      <p:sp>
        <p:nvSpPr>
          <p:cNvPr id="3" name="Content Placeholder 2"/>
          <p:cNvSpPr>
            <a:spLocks noGrp="1"/>
          </p:cNvSpPr>
          <p:nvPr>
            <p:ph idx="4294967295"/>
          </p:nvPr>
        </p:nvSpPr>
        <p:spPr>
          <a:xfrm>
            <a:off x="395727" y="1351801"/>
            <a:ext cx="8341874" cy="4765439"/>
          </a:xfrm>
          <a:prstGeom prst="rect">
            <a:avLst/>
          </a:prstGeom>
        </p:spPr>
        <p:txBody>
          <a:bodyPr>
            <a:normAutofit/>
          </a:bodyPr>
          <a:lstStyle/>
          <a:p>
            <a:r>
              <a:rPr lang="en-US" dirty="0" smtClean="0">
                <a:solidFill>
                  <a:schemeClr val="tx2">
                    <a:lumMod val="20000"/>
                    <a:lumOff val="80000"/>
                  </a:schemeClr>
                </a:solidFill>
              </a:rPr>
              <a:t>NL for ontology</a:t>
            </a:r>
          </a:p>
          <a:p>
            <a:pPr lvl="1"/>
            <a:r>
              <a:rPr lang="en-US" dirty="0" smtClean="0">
                <a:solidFill>
                  <a:schemeClr val="tx2">
                    <a:lumMod val="20000"/>
                    <a:lumOff val="80000"/>
                  </a:schemeClr>
                </a:solidFill>
              </a:rPr>
              <a:t>Perfect tool for verification</a:t>
            </a:r>
          </a:p>
          <a:p>
            <a:pPr lvl="1"/>
            <a:r>
              <a:rPr lang="en-US" dirty="0" smtClean="0">
                <a:solidFill>
                  <a:schemeClr val="tx2">
                    <a:lumMod val="20000"/>
                    <a:lumOff val="80000"/>
                  </a:schemeClr>
                </a:solidFill>
              </a:rPr>
              <a:t>Can be used for enrichment </a:t>
            </a:r>
          </a:p>
          <a:p>
            <a:pPr lvl="1"/>
            <a:endParaRPr lang="en-US" dirty="0">
              <a:solidFill>
                <a:schemeClr val="tx2">
                  <a:lumMod val="20000"/>
                  <a:lumOff val="80000"/>
                </a:schemeClr>
              </a:solidFill>
            </a:endParaRPr>
          </a:p>
          <a:p>
            <a:r>
              <a:rPr lang="en-US" dirty="0" smtClean="0">
                <a:solidFill>
                  <a:schemeClr val="tx2">
                    <a:lumMod val="20000"/>
                    <a:lumOff val="80000"/>
                  </a:schemeClr>
                </a:solidFill>
              </a:rPr>
              <a:t>Ontology for NL</a:t>
            </a:r>
          </a:p>
          <a:p>
            <a:pPr lvl="1"/>
            <a:r>
              <a:rPr lang="en-US" dirty="0" smtClean="0">
                <a:solidFill>
                  <a:schemeClr val="tx2">
                    <a:lumMod val="20000"/>
                    <a:lumOff val="80000"/>
                  </a:schemeClr>
                </a:solidFill>
              </a:rPr>
              <a:t>Shows multiple possible interpretations, even when unintended by human</a:t>
            </a:r>
          </a:p>
          <a:p>
            <a:pPr lvl="2"/>
            <a:r>
              <a:rPr lang="en-US" dirty="0" smtClean="0">
                <a:solidFill>
                  <a:schemeClr val="tx2">
                    <a:lumMod val="20000"/>
                    <a:lumOff val="80000"/>
                  </a:schemeClr>
                </a:solidFill>
              </a:rPr>
              <a:t>Competing views</a:t>
            </a:r>
          </a:p>
          <a:p>
            <a:pPr lvl="1"/>
            <a:r>
              <a:rPr lang="en-US" dirty="0" smtClean="0">
                <a:solidFill>
                  <a:schemeClr val="tx2">
                    <a:lumMod val="20000"/>
                    <a:lumOff val="80000"/>
                  </a:schemeClr>
                </a:solidFill>
              </a:rPr>
              <a:t>Unintended inference</a:t>
            </a:r>
          </a:p>
          <a:p>
            <a:pPr lvl="1"/>
            <a:endParaRPr lang="en-US" dirty="0" smtClean="0">
              <a:solidFill>
                <a:schemeClr val="tx2">
                  <a:lumMod val="20000"/>
                  <a:lumOff val="80000"/>
                </a:schemeClr>
              </a:solidFill>
            </a:endParaRPr>
          </a:p>
          <a:p>
            <a:endParaRPr lang="en-US" dirty="0">
              <a:solidFill>
                <a:srgbClr val="F9ECD2"/>
              </a:solidFill>
            </a:endParaRPr>
          </a:p>
        </p:txBody>
      </p:sp>
    </p:spTree>
    <p:extLst>
      <p:ext uri="{BB962C8B-B14F-4D97-AF65-F5344CB8AC3E}">
        <p14:creationId xmlns:p14="http://schemas.microsoft.com/office/powerpoint/2010/main" val="407015870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26</a:t>
            </a:fld>
            <a:endParaRPr lang="en-US"/>
          </a:p>
        </p:txBody>
      </p:sp>
      <p:sp>
        <p:nvSpPr>
          <p:cNvPr id="4" name="Content Placeholder 3"/>
          <p:cNvSpPr>
            <a:spLocks noGrp="1"/>
          </p:cNvSpPr>
          <p:nvPr>
            <p:ph sz="quarter" idx="13"/>
          </p:nvPr>
        </p:nvSpPr>
        <p:spPr>
          <a:xfrm>
            <a:off x="609600" y="3022600"/>
            <a:ext cx="7924800" cy="2692400"/>
          </a:xfrm>
        </p:spPr>
        <p:txBody>
          <a:bodyPr/>
          <a:lstStyle/>
          <a:p>
            <a:r>
              <a:rPr lang="en-US" dirty="0" smtClean="0"/>
              <a:t>Questions?</a:t>
            </a:r>
            <a:endParaRPr lang="en-US" dirty="0"/>
          </a:p>
        </p:txBody>
      </p:sp>
    </p:spTree>
    <p:extLst>
      <p:ext uri="{BB962C8B-B14F-4D97-AF65-F5344CB8AC3E}">
        <p14:creationId xmlns:p14="http://schemas.microsoft.com/office/powerpoint/2010/main" val="1718945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g"/>
          <p:cNvPicPr>
            <a:picLocks noChangeAspect="1"/>
          </p:cNvPicPr>
          <p:nvPr/>
        </p:nvPicPr>
        <p:blipFill rotWithShape="1">
          <a:blip r:embed="rId3">
            <a:alphaModFix amt="25000"/>
            <a:extLst>
              <a:ext uri="{28A0092B-C50C-407E-A947-70E740481C1C}">
                <a14:useLocalDpi xmlns:a14="http://schemas.microsoft.com/office/drawing/2010/main" val="0"/>
              </a:ext>
            </a:extLst>
          </a:blip>
          <a:srcRect l="11307" r="14011"/>
          <a:stretch/>
        </p:blipFill>
        <p:spPr>
          <a:xfrm>
            <a:off x="1" y="0"/>
            <a:ext cx="9143999" cy="6856502"/>
          </a:xfrm>
          <a:prstGeom prst="rect">
            <a:avLst/>
          </a:prstGeom>
        </p:spPr>
      </p:pic>
      <p:sp>
        <p:nvSpPr>
          <p:cNvPr id="2" name="Title 1"/>
          <p:cNvSpPr>
            <a:spLocks noGrp="1"/>
          </p:cNvSpPr>
          <p:nvPr>
            <p:ph type="title"/>
          </p:nvPr>
        </p:nvSpPr>
        <p:spPr/>
        <p:txBody>
          <a:bodyPr/>
          <a:lstStyle/>
          <a:p>
            <a:r>
              <a:rPr lang="en-US" dirty="0" smtClean="0"/>
              <a:t>What is ontology</a:t>
            </a:r>
            <a:endParaRPr lang="en-US" dirty="0"/>
          </a:p>
        </p:txBody>
      </p:sp>
      <p:sp>
        <p:nvSpPr>
          <p:cNvPr id="3" name="Content Placeholder 2"/>
          <p:cNvSpPr>
            <a:spLocks noGrp="1"/>
          </p:cNvSpPr>
          <p:nvPr>
            <p:ph sz="quarter" idx="13"/>
          </p:nvPr>
        </p:nvSpPr>
        <p:spPr>
          <a:xfrm>
            <a:off x="609600" y="2667000"/>
            <a:ext cx="7924800" cy="2692400"/>
          </a:xfrm>
        </p:spPr>
        <p:txBody>
          <a:bodyPr/>
          <a:lstStyle/>
          <a:p>
            <a:endParaRPr lang="en-US" dirty="0" smtClean="0"/>
          </a:p>
          <a:p>
            <a:pPr marL="0" indent="0" algn="ctr">
              <a:buNone/>
            </a:pPr>
            <a:r>
              <a:rPr lang="en-US" dirty="0" smtClean="0"/>
              <a:t>Specification of conceptualization</a:t>
            </a:r>
          </a:p>
          <a:p>
            <a:pPr marL="0" indent="0" algn="ctr">
              <a:buNone/>
            </a:pPr>
            <a:r>
              <a:rPr lang="en-US" dirty="0"/>
              <a:t>v</a:t>
            </a:r>
            <a:r>
              <a:rPr lang="en-US" dirty="0" smtClean="0"/>
              <a:t>s.</a:t>
            </a:r>
          </a:p>
          <a:p>
            <a:pPr marL="0" indent="0" algn="ctr">
              <a:buNone/>
            </a:pPr>
            <a:r>
              <a:rPr lang="en-US" dirty="0" smtClean="0"/>
              <a:t>Study of nature of being, existence, reality</a:t>
            </a:r>
            <a:endParaRPr lang="en-US" dirty="0"/>
          </a:p>
        </p:txBody>
      </p:sp>
      <p:sp>
        <p:nvSpPr>
          <p:cNvPr id="5" name="Slide Number Placeholder 4"/>
          <p:cNvSpPr>
            <a:spLocks noGrp="1"/>
          </p:cNvSpPr>
          <p:nvPr>
            <p:ph type="sldNum" sz="quarter" idx="12"/>
          </p:nvPr>
        </p:nvSpPr>
        <p:spPr/>
        <p:txBody>
          <a:bodyPr/>
          <a:lstStyle/>
          <a:p>
            <a:fld id="{A5DF0BAF-2B2D-054D-969C-6B69A5D7843F}" type="slidenum">
              <a:rPr lang="en-US" smtClean="0"/>
              <a:t>3</a:t>
            </a:fld>
            <a:endParaRPr lang="en-US"/>
          </a:p>
        </p:txBody>
      </p:sp>
      <p:sp>
        <p:nvSpPr>
          <p:cNvPr id="6" name="Content Placeholder 2"/>
          <p:cNvSpPr txBox="1">
            <a:spLocks/>
          </p:cNvSpPr>
          <p:nvPr/>
        </p:nvSpPr>
        <p:spPr>
          <a:xfrm>
            <a:off x="609600" y="6476999"/>
            <a:ext cx="7924800" cy="235223"/>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800" dirty="0"/>
              <a:t>Image: http://</a:t>
            </a:r>
            <a:r>
              <a:rPr lang="en-US" sz="800" dirty="0" err="1"/>
              <a:t>www.gizmag.com</a:t>
            </a:r>
            <a:r>
              <a:rPr lang="en-US" sz="800" dirty="0"/>
              <a:t>/</a:t>
            </a:r>
            <a:r>
              <a:rPr lang="en-US" sz="800" dirty="0" err="1"/>
              <a:t>ibm</a:t>
            </a:r>
            <a:r>
              <a:rPr lang="en-US" sz="800" dirty="0"/>
              <a:t>-supercomputer-simulates-a-human-sized-brain/25093/</a:t>
            </a:r>
            <a:endParaRPr lang="en-US" sz="800" dirty="0"/>
          </a:p>
        </p:txBody>
      </p:sp>
    </p:spTree>
    <p:extLst>
      <p:ext uri="{BB962C8B-B14F-4D97-AF65-F5344CB8AC3E}">
        <p14:creationId xmlns:p14="http://schemas.microsoft.com/office/powerpoint/2010/main" val="35139643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37733" y="2197100"/>
            <a:ext cx="6248400" cy="1193800"/>
          </a:xfrm>
        </p:spPr>
        <p:txBody>
          <a:bodyPr/>
          <a:lstStyle/>
          <a:p>
            <a:pPr marL="0" indent="0" algn="r">
              <a:buNone/>
            </a:pPr>
            <a:r>
              <a:rPr lang="en-US" dirty="0"/>
              <a:t>Beware of false knowledge; it is more dangerous than ignorance</a:t>
            </a:r>
            <a:r>
              <a:rPr lang="en-US" dirty="0" smtClean="0"/>
              <a:t>.</a:t>
            </a:r>
          </a:p>
          <a:p>
            <a:pPr marL="0" indent="0" algn="r">
              <a:buNone/>
            </a:pPr>
            <a:endParaRPr lang="en-US" sz="1200" dirty="0" smtClean="0"/>
          </a:p>
          <a:p>
            <a:pPr marL="0" indent="0" algn="r">
              <a:buNone/>
            </a:pPr>
            <a:r>
              <a:rPr lang="en-US" sz="1200" dirty="0" smtClean="0"/>
              <a:t>George Bernard Shaw</a:t>
            </a:r>
            <a:endParaRPr lang="en-US" sz="1200" dirty="0"/>
          </a:p>
        </p:txBody>
      </p:sp>
      <p:sp>
        <p:nvSpPr>
          <p:cNvPr id="2" name="Slide Number Placeholder 1"/>
          <p:cNvSpPr>
            <a:spLocks noGrp="1"/>
          </p:cNvSpPr>
          <p:nvPr>
            <p:ph type="sldNum" sz="quarter" idx="12"/>
          </p:nvPr>
        </p:nvSpPr>
        <p:spPr/>
        <p:txBody>
          <a:bodyPr/>
          <a:lstStyle/>
          <a:p>
            <a:fld id="{A5DF0BAF-2B2D-054D-969C-6B69A5D7843F}" type="slidenum">
              <a:rPr lang="en-US" smtClean="0"/>
              <a:t>4</a:t>
            </a:fld>
            <a:endParaRPr lang="en-US"/>
          </a:p>
        </p:txBody>
      </p:sp>
    </p:spTree>
    <p:extLst>
      <p:ext uri="{BB962C8B-B14F-4D97-AF65-F5344CB8AC3E}">
        <p14:creationId xmlns:p14="http://schemas.microsoft.com/office/powerpoint/2010/main" val="4897929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ex.jpg"/>
          <p:cNvPicPr>
            <a:picLocks noChangeAspect="1"/>
          </p:cNvPicPr>
          <p:nvPr/>
        </p:nvPicPr>
        <p:blipFill rotWithShape="1">
          <a:blip r:embed="rId3">
            <a:alphaModFix amt="25000"/>
            <a:extLst>
              <a:ext uri="{28A0092B-C50C-407E-A947-70E740481C1C}">
                <a14:useLocalDpi xmlns:a14="http://schemas.microsoft.com/office/drawing/2010/main" val="0"/>
              </a:ext>
            </a:extLst>
          </a:blip>
          <a:srcRect l="9438" r="12780"/>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What is natural language</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5</a:t>
            </a:fld>
            <a:endParaRPr lang="en-US"/>
          </a:p>
        </p:txBody>
      </p:sp>
      <p:sp>
        <p:nvSpPr>
          <p:cNvPr id="5" name="Content Placeholder 2"/>
          <p:cNvSpPr>
            <a:spLocks noGrp="1"/>
          </p:cNvSpPr>
          <p:nvPr>
            <p:ph sz="quarter" idx="13"/>
          </p:nvPr>
        </p:nvSpPr>
        <p:spPr>
          <a:xfrm>
            <a:off x="609600" y="2667000"/>
            <a:ext cx="7924800" cy="2692400"/>
          </a:xfrm>
        </p:spPr>
        <p:txBody>
          <a:bodyPr/>
          <a:lstStyle/>
          <a:p>
            <a:endParaRPr lang="en-US" dirty="0" smtClean="0"/>
          </a:p>
          <a:p>
            <a:pPr marL="0" indent="0" algn="ctr">
              <a:buNone/>
            </a:pPr>
            <a:r>
              <a:rPr lang="en-US" dirty="0" smtClean="0"/>
              <a:t>Language that humans(?) use to communicate with each other naturally</a:t>
            </a:r>
            <a:endParaRPr lang="en-US" dirty="0"/>
          </a:p>
        </p:txBody>
      </p:sp>
      <p:sp>
        <p:nvSpPr>
          <p:cNvPr id="6" name="Content Placeholder 2"/>
          <p:cNvSpPr txBox="1">
            <a:spLocks/>
          </p:cNvSpPr>
          <p:nvPr/>
        </p:nvSpPr>
        <p:spPr>
          <a:xfrm>
            <a:off x="609600" y="6476999"/>
            <a:ext cx="7924800" cy="235223"/>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800" dirty="0"/>
              <a:t>Image: http://</a:t>
            </a:r>
            <a:r>
              <a:rPr lang="en-US" sz="800" dirty="0" err="1"/>
              <a:t>www.iflscience.com</a:t>
            </a:r>
            <a:r>
              <a:rPr lang="en-US" sz="800" dirty="0"/>
              <a:t>/brain/direct-brain-brain-communication-used-humans</a:t>
            </a:r>
            <a:endParaRPr lang="en-US" sz="800" dirty="0"/>
          </a:p>
        </p:txBody>
      </p:sp>
    </p:spTree>
    <p:extLst>
      <p:ext uri="{BB962C8B-B14F-4D97-AF65-F5344CB8AC3E}">
        <p14:creationId xmlns:p14="http://schemas.microsoft.com/office/powerpoint/2010/main" val="3925763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00665" y="2556934"/>
            <a:ext cx="7213602" cy="956733"/>
          </a:xfrm>
        </p:spPr>
        <p:txBody>
          <a:bodyPr>
            <a:normAutofit/>
          </a:bodyPr>
          <a:lstStyle/>
          <a:p>
            <a:pPr marL="0" indent="0" algn="r">
              <a:buNone/>
            </a:pPr>
            <a:r>
              <a:rPr lang="en-US" dirty="0"/>
              <a:t>The single biggest problem in communication is the illusion that it has taken </a:t>
            </a:r>
            <a:r>
              <a:rPr lang="en-US" dirty="0" smtClean="0"/>
              <a:t>place</a:t>
            </a:r>
          </a:p>
          <a:p>
            <a:pPr marL="0" indent="0" algn="r">
              <a:buNone/>
            </a:pPr>
            <a:r>
              <a:rPr lang="en-US" dirty="0"/>
              <a:t/>
            </a:r>
            <a:br>
              <a:rPr lang="en-US" dirty="0"/>
            </a:br>
            <a:r>
              <a:rPr lang="en-US" sz="1200" dirty="0" smtClean="0"/>
              <a:t>George Bernard Shaw</a:t>
            </a:r>
            <a:endParaRPr lang="en-US" sz="1200" dirty="0"/>
          </a:p>
        </p:txBody>
      </p:sp>
      <p:sp>
        <p:nvSpPr>
          <p:cNvPr id="2" name="Slide Number Placeholder 1"/>
          <p:cNvSpPr>
            <a:spLocks noGrp="1"/>
          </p:cNvSpPr>
          <p:nvPr>
            <p:ph type="sldNum" sz="quarter" idx="12"/>
          </p:nvPr>
        </p:nvSpPr>
        <p:spPr/>
        <p:txBody>
          <a:bodyPr/>
          <a:lstStyle/>
          <a:p>
            <a:fld id="{A5DF0BAF-2B2D-054D-969C-6B69A5D7843F}" type="slidenum">
              <a:rPr lang="en-US" smtClean="0"/>
              <a:t>6</a:t>
            </a:fld>
            <a:endParaRPr lang="en-US"/>
          </a:p>
        </p:txBody>
      </p:sp>
    </p:spTree>
    <p:extLst>
      <p:ext uri="{BB962C8B-B14F-4D97-AF65-F5344CB8AC3E}">
        <p14:creationId xmlns:p14="http://schemas.microsoft.com/office/powerpoint/2010/main" val="32299440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g"/>
          <p:cNvPicPr>
            <a:picLocks noChangeAspect="1"/>
          </p:cNvPicPr>
          <p:nvPr/>
        </p:nvPicPr>
        <p:blipFill rotWithShape="1">
          <a:blip r:embed="rId3">
            <a:extLst>
              <a:ext uri="{28A0092B-C50C-407E-A947-70E740481C1C}">
                <a14:useLocalDpi xmlns:a14="http://schemas.microsoft.com/office/drawing/2010/main" val="0"/>
              </a:ext>
            </a:extLst>
          </a:blip>
          <a:srcRect l="16230" r="14556"/>
          <a:stretch/>
        </p:blipFill>
        <p:spPr>
          <a:xfrm>
            <a:off x="5326035" y="2021441"/>
            <a:ext cx="3084176" cy="2315279"/>
          </a:xfrm>
          <a:prstGeom prst="rect">
            <a:avLst/>
          </a:prstGeom>
        </p:spPr>
      </p:pic>
      <p:pic>
        <p:nvPicPr>
          <p:cNvPr id="6" name="Picture 5" descr="index.jpg"/>
          <p:cNvPicPr>
            <a:picLocks noChangeAspect="1"/>
          </p:cNvPicPr>
          <p:nvPr/>
        </p:nvPicPr>
        <p:blipFill rotWithShape="1">
          <a:blip r:embed="rId4">
            <a:extLst>
              <a:ext uri="{28A0092B-C50C-407E-A947-70E740481C1C}">
                <a14:useLocalDpi xmlns:a14="http://schemas.microsoft.com/office/drawing/2010/main" val="0"/>
              </a:ext>
            </a:extLst>
          </a:blip>
          <a:srcRect l="18249" r="15301" b="9137"/>
          <a:stretch/>
        </p:blipFill>
        <p:spPr>
          <a:xfrm>
            <a:off x="609600" y="2021441"/>
            <a:ext cx="3029106" cy="2319475"/>
          </a:xfrm>
          <a:prstGeom prst="rect">
            <a:avLst/>
          </a:prstGeom>
        </p:spPr>
      </p:pic>
      <p:sp>
        <p:nvSpPr>
          <p:cNvPr id="2" name="Title 1"/>
          <p:cNvSpPr>
            <a:spLocks noGrp="1"/>
          </p:cNvSpPr>
          <p:nvPr>
            <p:ph type="title"/>
          </p:nvPr>
        </p:nvSpPr>
        <p:spPr/>
        <p:txBody>
          <a:bodyPr/>
          <a:lstStyle/>
          <a:p>
            <a:r>
              <a:rPr lang="en-US" dirty="0" smtClean="0"/>
              <a:t>Is there any overlap?</a:t>
            </a:r>
            <a:endParaRPr lang="en-US" dirty="0"/>
          </a:p>
        </p:txBody>
      </p:sp>
      <p:sp>
        <p:nvSpPr>
          <p:cNvPr id="3" name="Slide Number Placeholder 2"/>
          <p:cNvSpPr>
            <a:spLocks noGrp="1"/>
          </p:cNvSpPr>
          <p:nvPr>
            <p:ph type="sldNum" sz="quarter" idx="12"/>
          </p:nvPr>
        </p:nvSpPr>
        <p:spPr/>
        <p:txBody>
          <a:bodyPr/>
          <a:lstStyle/>
          <a:p>
            <a:fld id="{A5DF0BAF-2B2D-054D-969C-6B69A5D7843F}" type="slidenum">
              <a:rPr lang="en-US" smtClean="0"/>
              <a:t>7</a:t>
            </a:fld>
            <a:endParaRPr lang="en-US"/>
          </a:p>
        </p:txBody>
      </p:sp>
    </p:spTree>
    <p:extLst>
      <p:ext uri="{BB962C8B-B14F-4D97-AF65-F5344CB8AC3E}">
        <p14:creationId xmlns:p14="http://schemas.microsoft.com/office/powerpoint/2010/main" val="17902524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4095" y="1107798"/>
            <a:ext cx="5908638" cy="4114800"/>
          </a:xfrm>
        </p:spPr>
        <p:txBody>
          <a:bodyPr/>
          <a:lstStyle/>
          <a:p>
            <a:pPr algn="just"/>
            <a:r>
              <a:rPr lang="en-US" dirty="0"/>
              <a:t>If the balloons popped, the sound wouldn’t be able to carry since everything would be too far away from the correct floor. A closed window would also prevent the sound from carrying, since most buildings tend to be well insulated. Since the whole operation depends on a steady flow of electricity, a break in the middle of the wire would also cause problems. Of course, the fellow could shout, but the human voice is not loud enough to carry that far. An additional problem is that a string could break on the instrument. Then there could be no accompaniment to the message. It is clear that the best situation would involve less distance. Then there would be fewer potential problems. With face to face contact, the least number of things could go wrong. </a:t>
            </a:r>
          </a:p>
          <a:p>
            <a:endParaRPr lang="en-US" dirty="0"/>
          </a:p>
        </p:txBody>
      </p:sp>
      <p:sp>
        <p:nvSpPr>
          <p:cNvPr id="5" name="Content Placeholder 2"/>
          <p:cNvSpPr txBox="1">
            <a:spLocks/>
          </p:cNvSpPr>
          <p:nvPr/>
        </p:nvSpPr>
        <p:spPr>
          <a:xfrm>
            <a:off x="609600" y="6219821"/>
            <a:ext cx="7924800" cy="49240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1200" dirty="0" err="1"/>
              <a:t>Bransford</a:t>
            </a:r>
            <a:r>
              <a:rPr lang="en-US" sz="1200" dirty="0"/>
              <a:t>, J.D., &amp; Johnson, M.K. (1972). Contextual prerequisites for understanding: Some investigations of comprehension and recall. </a:t>
            </a:r>
            <a:r>
              <a:rPr lang="en-US" sz="1200" i="1" dirty="0"/>
              <a:t>Journal of Verbal Learning and Verbal Behavior, 11, 717-726.</a:t>
            </a:r>
            <a:endParaRPr lang="en-US" sz="1200" dirty="0"/>
          </a:p>
        </p:txBody>
      </p:sp>
      <p:pic>
        <p:nvPicPr>
          <p:cNvPr id="6" name="Picture 5"/>
          <p:cNvPicPr>
            <a:picLocks noChangeAspect="1"/>
          </p:cNvPicPr>
          <p:nvPr/>
        </p:nvPicPr>
        <p:blipFill>
          <a:blip r:embed="rId3"/>
          <a:stretch>
            <a:fillRect/>
          </a:stretch>
        </p:blipFill>
        <p:spPr>
          <a:xfrm>
            <a:off x="6841772" y="1"/>
            <a:ext cx="2302228" cy="5912068"/>
          </a:xfrm>
          <a:prstGeom prst="rect">
            <a:avLst/>
          </a:prstGeom>
        </p:spPr>
      </p:pic>
      <p:sp>
        <p:nvSpPr>
          <p:cNvPr id="2" name="Slide Number Placeholder 1"/>
          <p:cNvSpPr>
            <a:spLocks noGrp="1"/>
          </p:cNvSpPr>
          <p:nvPr>
            <p:ph type="sldNum" sz="quarter" idx="12"/>
          </p:nvPr>
        </p:nvSpPr>
        <p:spPr/>
        <p:txBody>
          <a:bodyPr/>
          <a:lstStyle/>
          <a:p>
            <a:fld id="{A5DF0BAF-2B2D-054D-969C-6B69A5D7843F}" type="slidenum">
              <a:rPr lang="en-US" smtClean="0"/>
              <a:t>8</a:t>
            </a:fld>
            <a:endParaRPr lang="en-US"/>
          </a:p>
        </p:txBody>
      </p:sp>
    </p:spTree>
    <p:extLst>
      <p:ext uri="{BB962C8B-B14F-4D97-AF65-F5344CB8AC3E}">
        <p14:creationId xmlns:p14="http://schemas.microsoft.com/office/powerpoint/2010/main" val="1947845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solidFill>
                  <a:srgbClr val="A57617"/>
                </a:solidFill>
              </a:rPr>
              <a:t>Can</a:t>
            </a:r>
            <a:r>
              <a:rPr lang="en-US" dirty="0" smtClean="0">
                <a:solidFill>
                  <a:srgbClr val="A57617"/>
                </a:solidFill>
              </a:rPr>
              <a:t> </a:t>
            </a:r>
            <a:r>
              <a:rPr lang="en-US" dirty="0" smtClean="0"/>
              <a:t>computer ‘see’?</a:t>
            </a:r>
            <a:endParaRPr lang="en-US" dirty="0"/>
          </a:p>
        </p:txBody>
      </p:sp>
      <p:sp>
        <p:nvSpPr>
          <p:cNvPr id="3" name="Content Placeholder 2"/>
          <p:cNvSpPr>
            <a:spLocks noGrp="1"/>
          </p:cNvSpPr>
          <p:nvPr>
            <p:ph sz="quarter" idx="13"/>
          </p:nvPr>
        </p:nvSpPr>
        <p:spPr>
          <a:xfrm>
            <a:off x="609600" y="1600200"/>
            <a:ext cx="5672667" cy="4114800"/>
          </a:xfrm>
        </p:spPr>
        <p:txBody>
          <a:bodyPr/>
          <a:lstStyle/>
          <a:p>
            <a:r>
              <a:rPr lang="en-US" dirty="0"/>
              <a:t>If the </a:t>
            </a:r>
            <a:r>
              <a:rPr lang="en-US" dirty="0">
                <a:solidFill>
                  <a:schemeClr val="tx2">
                    <a:lumMod val="75000"/>
                  </a:schemeClr>
                </a:solidFill>
              </a:rPr>
              <a:t>balloons</a:t>
            </a:r>
            <a:r>
              <a:rPr lang="en-US" dirty="0"/>
              <a:t> </a:t>
            </a:r>
            <a:r>
              <a:rPr lang="en-US" dirty="0">
                <a:solidFill>
                  <a:srgbClr val="A57617"/>
                </a:solidFill>
              </a:rPr>
              <a:t>popped</a:t>
            </a:r>
            <a:r>
              <a:rPr lang="en-US" dirty="0"/>
              <a:t>, the </a:t>
            </a:r>
            <a:r>
              <a:rPr lang="en-US" dirty="0">
                <a:solidFill>
                  <a:srgbClr val="A57617"/>
                </a:solidFill>
              </a:rPr>
              <a:t>sound</a:t>
            </a:r>
            <a:r>
              <a:rPr lang="en-US" dirty="0"/>
              <a:t> wouldn’t be able to </a:t>
            </a:r>
            <a:r>
              <a:rPr lang="en-US" dirty="0">
                <a:solidFill>
                  <a:srgbClr val="A57617"/>
                </a:solidFill>
              </a:rPr>
              <a:t>carry</a:t>
            </a:r>
            <a:r>
              <a:rPr lang="en-US" dirty="0"/>
              <a:t> since everything would be too </a:t>
            </a:r>
            <a:r>
              <a:rPr lang="en-US" dirty="0">
                <a:solidFill>
                  <a:srgbClr val="A57617"/>
                </a:solidFill>
              </a:rPr>
              <a:t>far away </a:t>
            </a:r>
            <a:r>
              <a:rPr lang="en-US" dirty="0"/>
              <a:t>from the </a:t>
            </a:r>
            <a:r>
              <a:rPr lang="en-US" dirty="0">
                <a:solidFill>
                  <a:srgbClr val="A57617"/>
                </a:solidFill>
              </a:rPr>
              <a:t>correct</a:t>
            </a:r>
            <a:r>
              <a:rPr lang="en-US" dirty="0"/>
              <a:t> </a:t>
            </a:r>
            <a:r>
              <a:rPr lang="en-US" dirty="0">
                <a:solidFill>
                  <a:srgbClr val="A57617"/>
                </a:solidFill>
              </a:rPr>
              <a:t>floor</a:t>
            </a:r>
            <a:r>
              <a:rPr lang="en-US" dirty="0"/>
              <a:t>. </a:t>
            </a:r>
            <a:endParaRPr lang="en-US" dirty="0" smtClean="0"/>
          </a:p>
          <a:p>
            <a:r>
              <a:rPr lang="en-US" dirty="0" smtClean="0"/>
              <a:t>A </a:t>
            </a:r>
            <a:r>
              <a:rPr lang="en-US" dirty="0">
                <a:solidFill>
                  <a:srgbClr val="A57617"/>
                </a:solidFill>
              </a:rPr>
              <a:t>closed window </a:t>
            </a:r>
            <a:r>
              <a:rPr lang="en-US" dirty="0"/>
              <a:t>would also </a:t>
            </a:r>
            <a:r>
              <a:rPr lang="en-US" dirty="0">
                <a:solidFill>
                  <a:srgbClr val="A57617"/>
                </a:solidFill>
              </a:rPr>
              <a:t>prevent</a:t>
            </a:r>
            <a:r>
              <a:rPr lang="en-US" dirty="0"/>
              <a:t> the </a:t>
            </a:r>
            <a:r>
              <a:rPr lang="en-US" dirty="0">
                <a:solidFill>
                  <a:srgbClr val="A57617"/>
                </a:solidFill>
              </a:rPr>
              <a:t>sound from carrying</a:t>
            </a:r>
            <a:r>
              <a:rPr lang="en-US" dirty="0"/>
              <a:t>, since most </a:t>
            </a:r>
            <a:r>
              <a:rPr lang="en-US" dirty="0">
                <a:solidFill>
                  <a:srgbClr val="A57617"/>
                </a:solidFill>
              </a:rPr>
              <a:t>buildings</a:t>
            </a:r>
            <a:r>
              <a:rPr lang="en-US" dirty="0"/>
              <a:t> tend to be well </a:t>
            </a:r>
            <a:r>
              <a:rPr lang="en-US" dirty="0">
                <a:solidFill>
                  <a:srgbClr val="A57617"/>
                </a:solidFill>
              </a:rPr>
              <a:t>insulated</a:t>
            </a:r>
            <a:r>
              <a:rPr lang="en-US" dirty="0"/>
              <a:t>. </a:t>
            </a:r>
          </a:p>
        </p:txBody>
      </p:sp>
      <p:pic>
        <p:nvPicPr>
          <p:cNvPr id="4" name="Picture 3"/>
          <p:cNvPicPr>
            <a:picLocks noChangeAspect="1"/>
          </p:cNvPicPr>
          <p:nvPr/>
        </p:nvPicPr>
        <p:blipFill>
          <a:blip r:embed="rId2"/>
          <a:stretch>
            <a:fillRect/>
          </a:stretch>
        </p:blipFill>
        <p:spPr>
          <a:xfrm>
            <a:off x="6841772" y="1"/>
            <a:ext cx="2302228" cy="5912068"/>
          </a:xfrm>
          <a:prstGeom prst="rect">
            <a:avLst/>
          </a:prstGeom>
        </p:spPr>
      </p:pic>
      <p:sp>
        <p:nvSpPr>
          <p:cNvPr id="5" name="Slide Number Placeholder 4"/>
          <p:cNvSpPr>
            <a:spLocks noGrp="1"/>
          </p:cNvSpPr>
          <p:nvPr>
            <p:ph type="sldNum" sz="quarter" idx="12"/>
          </p:nvPr>
        </p:nvSpPr>
        <p:spPr/>
        <p:txBody>
          <a:bodyPr/>
          <a:lstStyle/>
          <a:p>
            <a:fld id="{A5DF0BAF-2B2D-054D-969C-6B69A5D7843F}" type="slidenum">
              <a:rPr lang="en-US" smtClean="0"/>
              <a:t>9</a:t>
            </a:fld>
            <a:endParaRPr lang="en-US"/>
          </a:p>
        </p:txBody>
      </p:sp>
    </p:spTree>
    <p:extLst>
      <p:ext uri="{BB962C8B-B14F-4D97-AF65-F5344CB8AC3E}">
        <p14:creationId xmlns:p14="http://schemas.microsoft.com/office/powerpoint/2010/main" val="542163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710</TotalTime>
  <Words>2316</Words>
  <Application>Microsoft Macintosh PowerPoint</Application>
  <PresentationFormat>On-screen Show (4:3)</PresentationFormat>
  <Paragraphs>281</Paragraphs>
  <Slides>26</Slides>
  <Notes>13</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Horizon</vt:lpstr>
      <vt:lpstr>Custom Design</vt:lpstr>
      <vt:lpstr>What Can Ontology and Natural Language Do for Each Other?</vt:lpstr>
      <vt:lpstr>This is What this Talk attempts to cover</vt:lpstr>
      <vt:lpstr>What is ontology</vt:lpstr>
      <vt:lpstr>PowerPoint Presentation</vt:lpstr>
      <vt:lpstr>What is natural language</vt:lpstr>
      <vt:lpstr>PowerPoint Presentation</vt:lpstr>
      <vt:lpstr>Is there any overlap?</vt:lpstr>
      <vt:lpstr>PowerPoint Presentation</vt:lpstr>
      <vt:lpstr>What Can computer ‘see’?</vt:lpstr>
      <vt:lpstr>Ontological Semantic Technology</vt:lpstr>
      <vt:lpstr>1 onto, N natural languages</vt:lpstr>
      <vt:lpstr>If the balloons popped, the sound wouldn’t be able to carry since since everything would be too far away from the correct floor</vt:lpstr>
      <vt:lpstr>PowerPoint Presentation</vt:lpstr>
      <vt:lpstr>How can it work?</vt:lpstr>
      <vt:lpstr>Guessing the Unknown </vt:lpstr>
      <vt:lpstr>unattested input testing</vt:lpstr>
      <vt:lpstr>Defaults: How useful are they for ontology?</vt:lpstr>
      <vt:lpstr>WD-inference</vt:lpstr>
      <vt:lpstr>Jokes, Defaults, Stereotypes</vt:lpstr>
      <vt:lpstr>Computer’s Interpretation is not always… good</vt:lpstr>
      <vt:lpstr>The Serious Business of Humor</vt:lpstr>
      <vt:lpstr>Blind Date joke: Simplified structure</vt:lpstr>
      <vt:lpstr>PowerPoint Presentation</vt:lpstr>
      <vt:lpstr>PowerPoint Presentation</vt:lpstr>
      <vt:lpstr>So… What Can they do for each other?</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Ontology and Natural Language Do for Each Other?</dc:title>
  <dc:creator>Julia Taylor</dc:creator>
  <cp:lastModifiedBy>Julia Taylor</cp:lastModifiedBy>
  <cp:revision>130</cp:revision>
  <dcterms:created xsi:type="dcterms:W3CDTF">2014-09-22T15:14:33Z</dcterms:created>
  <dcterms:modified xsi:type="dcterms:W3CDTF">2014-10-06T17:26:34Z</dcterms:modified>
</cp:coreProperties>
</file>