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343" r:id="rId3"/>
    <p:sldId id="345" r:id="rId4"/>
    <p:sldId id="344" r:id="rId5"/>
    <p:sldId id="346" r:id="rId6"/>
    <p:sldId id="347" r:id="rId7"/>
    <p:sldId id="349" r:id="rId8"/>
    <p:sldId id="348" r:id="rId9"/>
    <p:sldId id="350" r:id="rId10"/>
    <p:sldId id="351" r:id="rId11"/>
    <p:sldId id="352" r:id="rId12"/>
    <p:sldId id="353" r:id="rId13"/>
    <p:sldId id="35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98CAF-C28D-43F4-8278-D4DD5F069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E345E3-764E-4559-88D5-553DA8711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14B9AB-51FB-4F6F-841B-344C71ED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2060-4B6D-4214-861C-5E1D9418762C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41A863-084D-461B-95E2-3B7EE1B6D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4D8FC-4639-4806-92D5-31310C549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407D-3719-4443-9216-1B32CFA84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19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1BC43-095D-4A66-819B-05062CB4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C9B43E-2823-40D5-BA53-F159C49AB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CD873-1B0A-486E-8311-7804448E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2060-4B6D-4214-861C-5E1D9418762C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27C002-6849-4FDC-874C-D4DD63EC3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DEAAF-1FDC-4A04-B1D7-97ED493E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407D-3719-4443-9216-1B32CFA84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05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1292B8-D2C1-4381-958B-8F3D979A7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CFB09-A34D-425C-AB48-55A045CD9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353E1-77AC-462B-A38B-3879789C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2060-4B6D-4214-861C-5E1D9418762C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3847A6-9217-412B-AFEF-439E2048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8BF643-7325-4E43-9177-31DD2AC4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407D-3719-4443-9216-1B32CFA84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30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E4CED-A2B9-4AA1-81DB-CE28FA73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E2B659-4FE2-418C-89D4-6A23F877E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2FEC43-40F6-4144-B4D3-E5F6D2CAB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2060-4B6D-4214-861C-5E1D9418762C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209E2B-000A-4ECF-8E60-7CE3C0D6C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A21E72-3885-436D-AD19-35C51417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407D-3719-4443-9216-1B32CFA84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63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B0E87-9EC4-4480-872E-3B382CFE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8B0CE7-C33F-47A0-B2B1-35503EFB2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5C54F6-C66B-49FB-919C-7BF1A0F5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2060-4B6D-4214-861C-5E1D9418762C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9BD7FD-AA29-445F-97D1-00B6B01E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F1B3CD-3CDF-4228-951B-E2E35F296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407D-3719-4443-9216-1B32CFA84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1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BA3B2-35FC-4337-864F-A7A8FBB9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E79258-A4EA-4062-B278-F5C0E59FE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90C20A-BC98-45B6-A282-FF1E7AE3E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381F7A-87BD-4C9C-9A93-E774FEE5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2060-4B6D-4214-861C-5E1D9418762C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D0C540-1FD9-4207-9244-D8045CF6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D393DE-0B73-4821-B67F-5BE0CFE6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407D-3719-4443-9216-1B32CFA84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03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AC9C0-B1A5-4392-A0CE-02DBBF2FB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D87CBD-072F-4334-A70E-E7400664C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AA7D34-2909-42B5-B3BA-5201B534D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8B1FFB-4485-4678-AFFF-316329F13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114C1B-2F40-4112-A357-E73A23056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95FD45-7138-4E58-92C0-79B2B4556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2060-4B6D-4214-861C-5E1D9418762C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CDB7D2-04FD-4EF1-8C2A-82F9D8981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6CC49F-0ABD-4C8D-A196-34D7C1E1F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407D-3719-4443-9216-1B32CFA84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7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972B3-C625-41B0-8090-0567CEB8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FC7173-D6FC-44CB-8330-0EC168238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2060-4B6D-4214-861C-5E1D9418762C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82DFE4-0DCE-4E5B-823E-FCD3D7AF6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26A577-0923-47F0-9B89-BCAE421C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407D-3719-4443-9216-1B32CFA84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7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58F86B-7EA9-462A-8517-C115AC10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2060-4B6D-4214-861C-5E1D9418762C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43DA10-8864-43EE-BFA2-F9FD0150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12783E-18BA-4144-BF44-1BF3A3A0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407D-3719-4443-9216-1B32CFA84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99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784C6-57BF-4B72-A645-2D4C1EF39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93521-F6BA-4236-B0D0-E276A9F0A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002FB7-FF8B-4E70-BEB6-830FD0BC8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88722-EE8A-4964-833D-761339CC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2060-4B6D-4214-861C-5E1D9418762C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873306-B9EE-440E-A442-C522D200B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F06210-451F-4070-A4F5-EA1B2D2C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407D-3719-4443-9216-1B32CFA84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65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CF869-575D-4C83-AE67-B847BB27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4D8D7E-9462-4326-9962-9FB7FD9F8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2C806A-1F1E-4F71-BB43-52797C8AD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25A8E8-B1D4-47CC-A9C1-19FFB7EB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2060-4B6D-4214-861C-5E1D9418762C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AEB561-2D2E-4452-A976-7B771A8E6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B9B1AF-FE8E-4E8E-A5B3-0953B2CC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407D-3719-4443-9216-1B32CFA84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50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406909-7727-4597-8029-44E97D792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9B8156-24F6-4826-90D3-8DE8DDC9C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BF380-5BD6-441C-A2DE-DB9038723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E2060-4B6D-4214-861C-5E1D9418762C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62993D-F01D-4CB2-8E9F-C6AEEBB52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61D67-9CE9-48F5-8E30-BEBAE498B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7407D-3719-4443-9216-1B32CFA84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71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1DD646-63AB-4B6C-B4F7-658C24AA810D}"/>
              </a:ext>
            </a:extLst>
          </p:cNvPr>
          <p:cNvSpPr/>
          <p:nvPr/>
        </p:nvSpPr>
        <p:spPr>
          <a:xfrm>
            <a:off x="0" y="2292927"/>
            <a:ext cx="12192000" cy="201583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C67594-FF7A-4EB3-8915-BC613B9BA6E6}"/>
              </a:ext>
            </a:extLst>
          </p:cNvPr>
          <p:cNvSpPr txBox="1"/>
          <p:nvPr/>
        </p:nvSpPr>
        <p:spPr>
          <a:xfrm>
            <a:off x="4831772" y="3112050"/>
            <a:ext cx="2528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</a:rPr>
              <a:t>YOLOV4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2410DD3-C9E9-46BB-85B2-C6C03EF3F101}"/>
              </a:ext>
            </a:extLst>
          </p:cNvPr>
          <p:cNvSpPr/>
          <p:nvPr/>
        </p:nvSpPr>
        <p:spPr>
          <a:xfrm>
            <a:off x="5164282" y="1863437"/>
            <a:ext cx="1863436" cy="1011381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09</a:t>
            </a:r>
            <a:endParaRPr lang="zh-CN" altLang="en-US" sz="3200" b="1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96E8C6-4D5E-4865-A09E-7ECAA902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4B62-D7F5-4312-826B-D7230129079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363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61BA37B-F510-4277-9D31-143A9590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4B62-D7F5-4312-826B-D72301290794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3C9CA5-D701-4222-AA12-120FF34F95F4}"/>
              </a:ext>
            </a:extLst>
          </p:cNvPr>
          <p:cNvSpPr txBox="1"/>
          <p:nvPr/>
        </p:nvSpPr>
        <p:spPr>
          <a:xfrm>
            <a:off x="723817" y="143902"/>
            <a:ext cx="4490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 V5</a:t>
            </a:r>
            <a:endParaRPr lang="zh-CN" altLang="en-US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259057-048C-4D9D-B77C-B6505A7AC892}"/>
              </a:ext>
            </a:extLst>
          </p:cNvPr>
          <p:cNvSpPr/>
          <p:nvPr/>
        </p:nvSpPr>
        <p:spPr>
          <a:xfrm>
            <a:off x="408865" y="143902"/>
            <a:ext cx="242888" cy="45980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4B52D7E-1E11-4071-9975-9BD8369D886D}"/>
              </a:ext>
            </a:extLst>
          </p:cNvPr>
          <p:cNvCxnSpPr>
            <a:cxnSpLocks/>
          </p:cNvCxnSpPr>
          <p:nvPr/>
        </p:nvCxnSpPr>
        <p:spPr>
          <a:xfrm>
            <a:off x="9483" y="656330"/>
            <a:ext cx="1218251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3FF8BC79-5162-4570-8C92-F84795DA7D42}"/>
              </a:ext>
            </a:extLst>
          </p:cNvPr>
          <p:cNvSpPr txBox="1"/>
          <p:nvPr/>
        </p:nvSpPr>
        <p:spPr>
          <a:xfrm>
            <a:off x="2754923" y="1044662"/>
            <a:ext cx="885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 Learning Bounding Box Anchors-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自适应锚框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F08E38-47A7-4284-B70F-D4731E34F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53" y="2019493"/>
            <a:ext cx="5078408" cy="363962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8CC0F23-F704-4703-856B-07613F838667}"/>
              </a:ext>
            </a:extLst>
          </p:cNvPr>
          <p:cNvSpPr txBox="1"/>
          <p:nvPr/>
        </p:nvSpPr>
        <p:spPr>
          <a:xfrm>
            <a:off x="7031588" y="2185978"/>
            <a:ext cx="3899268" cy="2634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在之前的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YOLO-V3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中采用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均值和遗传学习算法对自定义数据集进行分析，获得适合自定义数据集中对象边界框预测的预设锚定框。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YOLO-v5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中锚框是基于训练数据自动学习得到的！</a:t>
            </a:r>
          </a:p>
        </p:txBody>
      </p:sp>
    </p:spTree>
    <p:extLst>
      <p:ext uri="{BB962C8B-B14F-4D97-AF65-F5344CB8AC3E}">
        <p14:creationId xmlns:p14="http://schemas.microsoft.com/office/powerpoint/2010/main" val="1279830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90AFE7-D42D-4C74-8B4E-F09F0116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4B62-D7F5-4312-826B-D72301290794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B10047-FDEE-43D1-B0E4-6575648F22B6}"/>
              </a:ext>
            </a:extLst>
          </p:cNvPr>
          <p:cNvSpPr txBox="1"/>
          <p:nvPr/>
        </p:nvSpPr>
        <p:spPr>
          <a:xfrm>
            <a:off x="723817" y="143902"/>
            <a:ext cx="4490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 V5</a:t>
            </a:r>
            <a:endParaRPr lang="zh-CN" altLang="en-US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F7BA376-1672-42F5-9984-29F7A963B393}"/>
              </a:ext>
            </a:extLst>
          </p:cNvPr>
          <p:cNvSpPr/>
          <p:nvPr/>
        </p:nvSpPr>
        <p:spPr>
          <a:xfrm>
            <a:off x="408865" y="143902"/>
            <a:ext cx="242888" cy="45980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B74BFEE-D20E-4642-BF13-B61A4F57E7B4}"/>
              </a:ext>
            </a:extLst>
          </p:cNvPr>
          <p:cNvCxnSpPr>
            <a:cxnSpLocks/>
          </p:cNvCxnSpPr>
          <p:nvPr/>
        </p:nvCxnSpPr>
        <p:spPr>
          <a:xfrm>
            <a:off x="9483" y="656330"/>
            <a:ext cx="1218251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AA31E8F-2FF9-431C-8C62-5CDE3341FF5D}"/>
              </a:ext>
            </a:extLst>
          </p:cNvPr>
          <p:cNvSpPr txBox="1"/>
          <p:nvPr/>
        </p:nvSpPr>
        <p:spPr>
          <a:xfrm>
            <a:off x="5779477" y="1143681"/>
            <a:ext cx="175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激活函数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2FAE7A1-591E-48E2-AEBD-0E7908014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48" y="1961427"/>
            <a:ext cx="4955998" cy="344291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EF6EC80-6882-444A-A018-A842740A5498}"/>
              </a:ext>
            </a:extLst>
          </p:cNvPr>
          <p:cNvSpPr txBox="1"/>
          <p:nvPr/>
        </p:nvSpPr>
        <p:spPr>
          <a:xfrm>
            <a:off x="7031588" y="2185978"/>
            <a:ext cx="3899268" cy="337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激活函数的选择对于深度学习网络是至关重要的。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YOLO V5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的作者使用了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Leaky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ReLU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Sigmoid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激活函数。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中间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隐藏层使用了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Leaky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ReLU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激活函数，最后的检测层使用了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Sigmoid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形激活函数。而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YOLO V4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Mish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激活函数。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Mish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函数在计算上更昂贵，因而做了此改进。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1533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1BC3E2-94BD-4B80-A4B0-69F93211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4B62-D7F5-4312-826B-D72301290794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BD165F-B97D-4056-BCBB-CF8ECEABD74F}"/>
              </a:ext>
            </a:extLst>
          </p:cNvPr>
          <p:cNvSpPr txBox="1"/>
          <p:nvPr/>
        </p:nvSpPr>
        <p:spPr>
          <a:xfrm>
            <a:off x="723817" y="143902"/>
            <a:ext cx="4490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 V5</a:t>
            </a:r>
            <a:endParaRPr lang="zh-CN" altLang="en-US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919E4B-F1DA-43E0-8326-FB8D8FC571EA}"/>
              </a:ext>
            </a:extLst>
          </p:cNvPr>
          <p:cNvSpPr/>
          <p:nvPr/>
        </p:nvSpPr>
        <p:spPr>
          <a:xfrm>
            <a:off x="408865" y="143902"/>
            <a:ext cx="242888" cy="45980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58774DF-5C75-43AA-AADE-E970619AE0F4}"/>
              </a:ext>
            </a:extLst>
          </p:cNvPr>
          <p:cNvCxnSpPr>
            <a:cxnSpLocks/>
          </p:cNvCxnSpPr>
          <p:nvPr/>
        </p:nvCxnSpPr>
        <p:spPr>
          <a:xfrm>
            <a:off x="9483" y="656330"/>
            <a:ext cx="1218251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3E53389-FBE4-46A4-94A3-7EED3BEA32C2}"/>
              </a:ext>
            </a:extLst>
          </p:cNvPr>
          <p:cNvSpPr txBox="1"/>
          <p:nvPr/>
        </p:nvSpPr>
        <p:spPr>
          <a:xfrm>
            <a:off x="5779477" y="1143681"/>
            <a:ext cx="175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优化函数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817CDC-A172-4C70-B6B3-949C457A6AB1}"/>
              </a:ext>
            </a:extLst>
          </p:cNvPr>
          <p:cNvSpPr txBox="1"/>
          <p:nvPr/>
        </p:nvSpPr>
        <p:spPr>
          <a:xfrm>
            <a:off x="947379" y="2141653"/>
            <a:ext cx="10732003" cy="2264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YOLO V5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的作者为我们提供了两个优化函数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Adam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SGD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，并都预设了与之匹配的训练超参数。默认为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SGD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YOLO V4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SGD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YOLO V5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的作者建议是，如果需要训练较小的自定义数据集，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Adam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是更合适的选择，尽管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Adam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的学习率通常比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SGD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低。但是如果训练大型数据集，对于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YOLOV5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来说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SGD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效果比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Adam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好。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实际上学术界上对于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SGD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Adam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哪个更好，一直没有统一的定论，取决于实际项目情况。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4348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5082482-1F04-44FD-9A1F-8070C367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4B62-D7F5-4312-826B-D72301290794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EFF9D9-1692-46DC-BA4D-4DFF3FF843C2}"/>
              </a:ext>
            </a:extLst>
          </p:cNvPr>
          <p:cNvSpPr txBox="1"/>
          <p:nvPr/>
        </p:nvSpPr>
        <p:spPr>
          <a:xfrm>
            <a:off x="723817" y="143902"/>
            <a:ext cx="4490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 V5</a:t>
            </a:r>
            <a:endParaRPr lang="zh-CN" altLang="en-US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5280327-03CE-4F4F-9D02-F55C88DAC260}"/>
              </a:ext>
            </a:extLst>
          </p:cNvPr>
          <p:cNvSpPr/>
          <p:nvPr/>
        </p:nvSpPr>
        <p:spPr>
          <a:xfrm>
            <a:off x="408865" y="143902"/>
            <a:ext cx="242888" cy="45980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01AD824-0F17-4F72-B703-F862CFD61C7F}"/>
              </a:ext>
            </a:extLst>
          </p:cNvPr>
          <p:cNvCxnSpPr>
            <a:cxnSpLocks/>
          </p:cNvCxnSpPr>
          <p:nvPr/>
        </p:nvCxnSpPr>
        <p:spPr>
          <a:xfrm>
            <a:off x="9483" y="656330"/>
            <a:ext cx="1218251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A0F191B-E20D-446A-88D3-A8A965C74EF8}"/>
              </a:ext>
            </a:extLst>
          </p:cNvPr>
          <p:cNvSpPr txBox="1"/>
          <p:nvPr/>
        </p:nvSpPr>
        <p:spPr>
          <a:xfrm>
            <a:off x="5779477" y="1143681"/>
            <a:ext cx="175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628335-AB29-4233-9621-B3AE292A2D05}"/>
              </a:ext>
            </a:extLst>
          </p:cNvPr>
          <p:cNvSpPr txBox="1"/>
          <p:nvPr/>
        </p:nvSpPr>
        <p:spPr>
          <a:xfrm>
            <a:off x="729998" y="5417251"/>
            <a:ext cx="10732003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总体来说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在网络结构上大体一样，只不过在个别模块做了稍许优化。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YOLO V4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在性能上优于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YOLO V5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，但是在灵活性与速度上弱于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YOLO V5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。由于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YOLO V5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仍然在快速更新，因此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YOLO V5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的最终研究成果如何，还有待分析。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524F294-8181-4F45-B865-CC9D26164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53" y="1736329"/>
            <a:ext cx="4963601" cy="335148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72FA8B-CE96-4F6E-A0B2-02D2AF6AFB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83"/>
          <a:stretch/>
        </p:blipFill>
        <p:spPr>
          <a:xfrm>
            <a:off x="6594231" y="1605346"/>
            <a:ext cx="4032738" cy="348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8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7CD7F48-275C-4B2F-9FF2-4F61419E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4B62-D7F5-4312-826B-D7230129079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D6CBB3-06C3-4C4A-8AF5-B85BC68C8F51}"/>
              </a:ext>
            </a:extLst>
          </p:cNvPr>
          <p:cNvSpPr txBox="1"/>
          <p:nvPr/>
        </p:nvSpPr>
        <p:spPr>
          <a:xfrm>
            <a:off x="723817" y="143902"/>
            <a:ext cx="4490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 V4</a:t>
            </a:r>
            <a:endParaRPr lang="zh-CN" altLang="en-US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CBF833-A472-430B-A3CE-2FE6C0C8D650}"/>
              </a:ext>
            </a:extLst>
          </p:cNvPr>
          <p:cNvSpPr/>
          <p:nvPr/>
        </p:nvSpPr>
        <p:spPr>
          <a:xfrm>
            <a:off x="408865" y="143902"/>
            <a:ext cx="242888" cy="45980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119FD93-D2A9-4962-A66A-CE4E5FED179A}"/>
              </a:ext>
            </a:extLst>
          </p:cNvPr>
          <p:cNvCxnSpPr>
            <a:cxnSpLocks/>
          </p:cNvCxnSpPr>
          <p:nvPr/>
        </p:nvCxnSpPr>
        <p:spPr>
          <a:xfrm>
            <a:off x="9483" y="656330"/>
            <a:ext cx="1218251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BEBBAE9-F5E3-4325-BD7D-3731FB83D2C1}"/>
              </a:ext>
            </a:extLst>
          </p:cNvPr>
          <p:cNvSpPr txBox="1"/>
          <p:nvPr/>
        </p:nvSpPr>
        <p:spPr>
          <a:xfrm>
            <a:off x="4167333" y="956892"/>
            <a:ext cx="379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YOLO-V4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整体网络结构</a:t>
            </a:r>
          </a:p>
        </p:txBody>
      </p:sp>
      <p:pic>
        <p:nvPicPr>
          <p:cNvPr id="1028" name="Picture 4" descr="在这里插入图片描述">
            <a:extLst>
              <a:ext uri="{FF2B5EF4-FFF2-40B4-BE49-F238E27FC236}">
                <a16:creationId xmlns:a16="http://schemas.microsoft.com/office/drawing/2014/main" id="{68D147C9-BA63-4C00-A4A2-7BB51C83E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81" y="1670272"/>
            <a:ext cx="6888703" cy="490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8EB2996-B84C-4E25-8BE0-F5CC8753B724}"/>
              </a:ext>
            </a:extLst>
          </p:cNvPr>
          <p:cNvSpPr txBox="1"/>
          <p:nvPr/>
        </p:nvSpPr>
        <p:spPr>
          <a:xfrm>
            <a:off x="7961152" y="2482241"/>
            <a:ext cx="3625846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YOLO-v4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YOLO-v3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的加强版！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EAF4F34-4CE5-4733-A816-13F6031C9548}"/>
              </a:ext>
            </a:extLst>
          </p:cNvPr>
          <p:cNvSpPr txBox="1"/>
          <p:nvPr/>
        </p:nvSpPr>
        <p:spPr>
          <a:xfrm>
            <a:off x="7961152" y="3052862"/>
            <a:ext cx="3857335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其主要在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YOLO-v3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的基础上添加了一些小改进。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2ACB9F5-AD4D-46AA-8940-7AE39CD236A0}"/>
              </a:ext>
            </a:extLst>
          </p:cNvPr>
          <p:cNvSpPr txBox="1"/>
          <p:nvPr/>
        </p:nvSpPr>
        <p:spPr>
          <a:xfrm>
            <a:off x="7961152" y="3992815"/>
            <a:ext cx="3742116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YOLO-v4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YOLO-v3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整体的预测思路是没有差别的！解码的过程甚至一模一样。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845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7CD7F48-275C-4B2F-9FF2-4F61419E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4B62-D7F5-4312-826B-D7230129079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D6CBB3-06C3-4C4A-8AF5-B85BC68C8F51}"/>
              </a:ext>
            </a:extLst>
          </p:cNvPr>
          <p:cNvSpPr txBox="1"/>
          <p:nvPr/>
        </p:nvSpPr>
        <p:spPr>
          <a:xfrm>
            <a:off x="723817" y="143902"/>
            <a:ext cx="4490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 V4</a:t>
            </a:r>
            <a:endParaRPr lang="zh-CN" altLang="en-US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CBF833-A472-430B-A3CE-2FE6C0C8D650}"/>
              </a:ext>
            </a:extLst>
          </p:cNvPr>
          <p:cNvSpPr/>
          <p:nvPr/>
        </p:nvSpPr>
        <p:spPr>
          <a:xfrm>
            <a:off x="408865" y="143902"/>
            <a:ext cx="242888" cy="45980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119FD93-D2A9-4962-A66A-CE4E5FED179A}"/>
              </a:ext>
            </a:extLst>
          </p:cNvPr>
          <p:cNvCxnSpPr>
            <a:cxnSpLocks/>
          </p:cNvCxnSpPr>
          <p:nvPr/>
        </p:nvCxnSpPr>
        <p:spPr>
          <a:xfrm>
            <a:off x="9483" y="656330"/>
            <a:ext cx="1218251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BEBBAE9-F5E3-4325-BD7D-3731FB83D2C1}"/>
              </a:ext>
            </a:extLst>
          </p:cNvPr>
          <p:cNvSpPr txBox="1"/>
          <p:nvPr/>
        </p:nvSpPr>
        <p:spPr>
          <a:xfrm>
            <a:off x="4167333" y="956892"/>
            <a:ext cx="379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YOLO-V4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整体网络结构</a:t>
            </a:r>
          </a:p>
        </p:txBody>
      </p:sp>
      <p:pic>
        <p:nvPicPr>
          <p:cNvPr id="1028" name="Picture 4" descr="在这里插入图片描述">
            <a:extLst>
              <a:ext uri="{FF2B5EF4-FFF2-40B4-BE49-F238E27FC236}">
                <a16:creationId xmlns:a16="http://schemas.microsoft.com/office/drawing/2014/main" id="{68D147C9-BA63-4C00-A4A2-7BB51C83E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81" y="1670272"/>
            <a:ext cx="6888703" cy="490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8EB2996-B84C-4E25-8BE0-F5CC8753B724}"/>
              </a:ext>
            </a:extLst>
          </p:cNvPr>
          <p:cNvSpPr txBox="1"/>
          <p:nvPr/>
        </p:nvSpPr>
        <p:spPr>
          <a:xfrm>
            <a:off x="7961152" y="2165718"/>
            <a:ext cx="3625846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YOLO-v4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的小改进遍布方方面面，主要有以下几点：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6688C4-9951-4040-B45E-428D1C98A806}"/>
              </a:ext>
            </a:extLst>
          </p:cNvPr>
          <p:cNvSpPr txBox="1"/>
          <p:nvPr/>
        </p:nvSpPr>
        <p:spPr>
          <a:xfrm>
            <a:off x="7961152" y="3271917"/>
            <a:ext cx="3625846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、主干特征提取网络的改进，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Darknet53  -&gt;  CSPDarknet53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3060969-13F6-4A0E-AD04-F8A2A8277D80}"/>
              </a:ext>
            </a:extLst>
          </p:cNvPr>
          <p:cNvSpPr txBox="1"/>
          <p:nvPr/>
        </p:nvSpPr>
        <p:spPr>
          <a:xfrm>
            <a:off x="7961152" y="4378116"/>
            <a:ext cx="3625846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、加强特征提取网络的改进，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PANet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816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80FC6A-9B49-41BA-AB61-26D3CCAD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4B62-D7F5-4312-826B-D7230129079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D945EE-4B2E-4E5C-A055-717C9DEDAF88}"/>
              </a:ext>
            </a:extLst>
          </p:cNvPr>
          <p:cNvSpPr txBox="1"/>
          <p:nvPr/>
        </p:nvSpPr>
        <p:spPr>
          <a:xfrm>
            <a:off x="723817" y="143902"/>
            <a:ext cx="4490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 V4</a:t>
            </a:r>
            <a:endParaRPr lang="zh-CN" altLang="en-US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40A8D76-5983-4C92-A99B-493940C1720A}"/>
              </a:ext>
            </a:extLst>
          </p:cNvPr>
          <p:cNvSpPr/>
          <p:nvPr/>
        </p:nvSpPr>
        <p:spPr>
          <a:xfrm>
            <a:off x="408865" y="143902"/>
            <a:ext cx="242888" cy="45980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CB99406-47CA-41C5-B9F8-796AAFD34D94}"/>
              </a:ext>
            </a:extLst>
          </p:cNvPr>
          <p:cNvCxnSpPr>
            <a:cxnSpLocks/>
          </p:cNvCxnSpPr>
          <p:nvPr/>
        </p:nvCxnSpPr>
        <p:spPr>
          <a:xfrm>
            <a:off x="9483" y="656330"/>
            <a:ext cx="1218251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16468414-7FC4-4C01-987D-42ECC7BEC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6854"/>
            <a:ext cx="6341898" cy="436363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6DFFAD5-6BC4-41D3-BB3E-7B05AEC40E5A}"/>
              </a:ext>
            </a:extLst>
          </p:cNvPr>
          <p:cNvSpPr txBox="1"/>
          <p:nvPr/>
        </p:nvSpPr>
        <p:spPr>
          <a:xfrm>
            <a:off x="7727954" y="1802302"/>
            <a:ext cx="2940046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、数据增强方面的改进，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Mosaic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数据增强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8B031E-38BC-4E6D-A2CF-0E70E72AFBA8}"/>
              </a:ext>
            </a:extLst>
          </p:cNvPr>
          <p:cNvSpPr txBox="1"/>
          <p:nvPr/>
        </p:nvSpPr>
        <p:spPr>
          <a:xfrm>
            <a:off x="7727954" y="3094922"/>
            <a:ext cx="3625846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Mosaic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数据增强方法不同于一般的数据增强的方式是对一张图片进行扭曲、翻转、色域变化，而是对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张图片进行拼接，然后送入神经网络中去学习。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90DEDA-435C-4112-AFDE-9CCCE48B1FCA}"/>
              </a:ext>
            </a:extLst>
          </p:cNvPr>
          <p:cNvSpPr txBox="1"/>
          <p:nvPr/>
        </p:nvSpPr>
        <p:spPr>
          <a:xfrm>
            <a:off x="7833462" y="5126206"/>
            <a:ext cx="2940046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这极大丰富了检测物体的背景！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8946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B301674-6B78-4FF8-8B9B-185657B7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4B62-D7F5-4312-826B-D7230129079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8ACE64-25DC-4C86-99AE-A58F59E81C22}"/>
              </a:ext>
            </a:extLst>
          </p:cNvPr>
          <p:cNvSpPr txBox="1"/>
          <p:nvPr/>
        </p:nvSpPr>
        <p:spPr>
          <a:xfrm>
            <a:off x="723817" y="143902"/>
            <a:ext cx="4490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 V4</a:t>
            </a:r>
            <a:endParaRPr lang="zh-CN" altLang="en-US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D87D66-03AB-4CC3-A8AA-3B0879956D31}"/>
              </a:ext>
            </a:extLst>
          </p:cNvPr>
          <p:cNvSpPr/>
          <p:nvPr/>
        </p:nvSpPr>
        <p:spPr>
          <a:xfrm>
            <a:off x="408865" y="143902"/>
            <a:ext cx="242888" cy="45980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644F5F9-8505-455F-9C0A-AA2D1C93F644}"/>
              </a:ext>
            </a:extLst>
          </p:cNvPr>
          <p:cNvCxnSpPr>
            <a:cxnSpLocks/>
          </p:cNvCxnSpPr>
          <p:nvPr/>
        </p:nvCxnSpPr>
        <p:spPr>
          <a:xfrm>
            <a:off x="9483" y="656330"/>
            <a:ext cx="1218251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872849B-12E5-4C65-951C-E541F02A9189}"/>
              </a:ext>
            </a:extLst>
          </p:cNvPr>
          <p:cNvSpPr txBox="1"/>
          <p:nvPr/>
        </p:nvSpPr>
        <p:spPr>
          <a:xfrm>
            <a:off x="1280262" y="1168759"/>
            <a:ext cx="2940046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方面的改进，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CIOU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作为回归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2C00B7-ED98-43E7-B849-2B65A3DFEB25}"/>
              </a:ext>
            </a:extLst>
          </p:cNvPr>
          <p:cNvSpPr txBox="1"/>
          <p:nvPr/>
        </p:nvSpPr>
        <p:spPr>
          <a:xfrm>
            <a:off x="1280262" y="4428271"/>
            <a:ext cx="3934040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CIOU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考虑到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bbox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回归三要素中的长宽比还没被考虑到计算中，因此额外有加关于长宽比的惩罚项。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35E237E-03D0-4AD0-858A-D241D2F6A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75" y="2756466"/>
            <a:ext cx="4134427" cy="90500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CFA35AD-0833-47D5-8A53-52E3183CAB9B}"/>
              </a:ext>
            </a:extLst>
          </p:cNvPr>
          <p:cNvSpPr txBox="1"/>
          <p:nvPr/>
        </p:nvSpPr>
        <p:spPr>
          <a:xfrm>
            <a:off x="7458323" y="1168759"/>
            <a:ext cx="2940046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、激活函数的改进，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MISH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激活函数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9A9583B-B4C4-4A73-8A4D-1BABA6A37FBE}"/>
              </a:ext>
            </a:extLst>
          </p:cNvPr>
          <p:cNvSpPr txBox="1"/>
          <p:nvPr/>
        </p:nvSpPr>
        <p:spPr>
          <a:xfrm>
            <a:off x="7043388" y="5430837"/>
            <a:ext cx="3934040" cy="1162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它一种自正则的非单调神经激活函数，平滑的激活函数允许更好的信息深入神经网络，从而得到更好的准确性和泛化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50A2874-C0B9-439F-AF17-49E5664D4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550" y="2052666"/>
            <a:ext cx="3356189" cy="3217603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374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33DCA15-8515-42B6-9446-C562A5E3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4B62-D7F5-4312-826B-D7230129079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3B743B-EE5A-4DF3-B5BD-6F842E010F2B}"/>
              </a:ext>
            </a:extLst>
          </p:cNvPr>
          <p:cNvSpPr txBox="1"/>
          <p:nvPr/>
        </p:nvSpPr>
        <p:spPr>
          <a:xfrm>
            <a:off x="723817" y="143902"/>
            <a:ext cx="4490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 V4</a:t>
            </a:r>
            <a:endParaRPr lang="zh-CN" altLang="en-US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F19D91-42EC-4BBC-A827-A04388B2680A}"/>
              </a:ext>
            </a:extLst>
          </p:cNvPr>
          <p:cNvSpPr/>
          <p:nvPr/>
        </p:nvSpPr>
        <p:spPr>
          <a:xfrm>
            <a:off x="408865" y="143902"/>
            <a:ext cx="242888" cy="45980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E4DEBEB-C4C4-4199-B3F0-1D4ECA205071}"/>
              </a:ext>
            </a:extLst>
          </p:cNvPr>
          <p:cNvCxnSpPr>
            <a:cxnSpLocks/>
          </p:cNvCxnSpPr>
          <p:nvPr/>
        </p:nvCxnSpPr>
        <p:spPr>
          <a:xfrm>
            <a:off x="9483" y="656330"/>
            <a:ext cx="1218251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5B223CDE-DB32-4B28-81F5-E5839BE8A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256" y="1179550"/>
            <a:ext cx="5839488" cy="2943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0EDE976-37A2-4FBA-A941-5DF408ECCDCF}"/>
              </a:ext>
            </a:extLst>
          </p:cNvPr>
          <p:cNvSpPr txBox="1"/>
          <p:nvPr/>
        </p:nvSpPr>
        <p:spPr>
          <a:xfrm>
            <a:off x="1260042" y="4646380"/>
            <a:ext cx="9129024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YOLO-v4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YOLO-v3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的改进版，其整体结构差距不大，我们只需要了解了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YOLO-v3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的结构再理解这些小改进，就能对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YOLO-v4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有一个非常完整的掌握了！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3944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1DD646-63AB-4B6C-B4F7-658C24AA810D}"/>
              </a:ext>
            </a:extLst>
          </p:cNvPr>
          <p:cNvSpPr/>
          <p:nvPr/>
        </p:nvSpPr>
        <p:spPr>
          <a:xfrm>
            <a:off x="0" y="2292927"/>
            <a:ext cx="12192000" cy="201583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C67594-FF7A-4EB3-8915-BC613B9BA6E6}"/>
              </a:ext>
            </a:extLst>
          </p:cNvPr>
          <p:cNvSpPr txBox="1"/>
          <p:nvPr/>
        </p:nvSpPr>
        <p:spPr>
          <a:xfrm>
            <a:off x="4831772" y="3112050"/>
            <a:ext cx="2528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</a:rPr>
              <a:t>YOLOV5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2410DD3-C9E9-46BB-85B2-C6C03EF3F101}"/>
              </a:ext>
            </a:extLst>
          </p:cNvPr>
          <p:cNvSpPr/>
          <p:nvPr/>
        </p:nvSpPr>
        <p:spPr>
          <a:xfrm>
            <a:off x="5164282" y="1863437"/>
            <a:ext cx="1863436" cy="1011381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10</a:t>
            </a:r>
            <a:endParaRPr lang="zh-CN" altLang="en-US" sz="3200" b="1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96E8C6-4D5E-4865-A09E-7ECAA902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4B62-D7F5-4312-826B-D7230129079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43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154EC78-C0A6-4CE3-9F2A-4FAE3E37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4B62-D7F5-4312-826B-D72301290794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D1E344-7D5D-451D-A77F-D4A07B2DE657}"/>
              </a:ext>
            </a:extLst>
          </p:cNvPr>
          <p:cNvSpPr txBox="1"/>
          <p:nvPr/>
        </p:nvSpPr>
        <p:spPr>
          <a:xfrm>
            <a:off x="723817" y="143902"/>
            <a:ext cx="4490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 V5</a:t>
            </a:r>
            <a:endParaRPr lang="zh-CN" altLang="en-US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7D5B06-38C7-481A-BD59-7AA75EAEE65A}"/>
              </a:ext>
            </a:extLst>
          </p:cNvPr>
          <p:cNvSpPr/>
          <p:nvPr/>
        </p:nvSpPr>
        <p:spPr>
          <a:xfrm>
            <a:off x="408865" y="143902"/>
            <a:ext cx="242888" cy="45980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3CB8BB3-0164-4B90-8E14-45740759BEA2}"/>
              </a:ext>
            </a:extLst>
          </p:cNvPr>
          <p:cNvCxnSpPr>
            <a:cxnSpLocks/>
          </p:cNvCxnSpPr>
          <p:nvPr/>
        </p:nvCxnSpPr>
        <p:spPr>
          <a:xfrm>
            <a:off x="9483" y="656330"/>
            <a:ext cx="1218251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68840342-6D28-4083-BA0A-E7284302B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90" y="1672135"/>
            <a:ext cx="4584607" cy="32825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36E5580-4F2B-4390-A23C-2A2EBB343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899" y="1927312"/>
            <a:ext cx="4921618" cy="277216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32AAA26-31A8-4797-BC60-F6C41E277CFD}"/>
              </a:ext>
            </a:extLst>
          </p:cNvPr>
          <p:cNvSpPr txBox="1"/>
          <p:nvPr/>
        </p:nvSpPr>
        <p:spPr>
          <a:xfrm>
            <a:off x="1335543" y="5309110"/>
            <a:ext cx="10004974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YOLO-v4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发布仅仅两个月后，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YOLO-v5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的第一个版本就出现了，其性能与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YOLO-V4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不相伯仲，同样也是现今最先进的对象检测技术，并在推理速度上是目前最强。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3405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519349B-0FA9-42D5-8A48-893AC19A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4B62-D7F5-4312-826B-D72301290794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2174F8-4767-4DF0-B262-FA0EED61D0E8}"/>
              </a:ext>
            </a:extLst>
          </p:cNvPr>
          <p:cNvSpPr txBox="1"/>
          <p:nvPr/>
        </p:nvSpPr>
        <p:spPr>
          <a:xfrm>
            <a:off x="723817" y="143902"/>
            <a:ext cx="4490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 V5</a:t>
            </a:r>
            <a:endParaRPr lang="zh-CN" altLang="en-US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B295FA-8898-4DBC-9D17-89C639507104}"/>
              </a:ext>
            </a:extLst>
          </p:cNvPr>
          <p:cNvSpPr/>
          <p:nvPr/>
        </p:nvSpPr>
        <p:spPr>
          <a:xfrm>
            <a:off x="408865" y="143902"/>
            <a:ext cx="242888" cy="45980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443C470-1AA6-4EE6-893F-FD201B0BBB85}"/>
              </a:ext>
            </a:extLst>
          </p:cNvPr>
          <p:cNvCxnSpPr>
            <a:cxnSpLocks/>
          </p:cNvCxnSpPr>
          <p:nvPr/>
        </p:nvCxnSpPr>
        <p:spPr>
          <a:xfrm>
            <a:off x="9483" y="656330"/>
            <a:ext cx="1218251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037DC390-804C-431D-A69C-C8A489902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886" y="1495206"/>
            <a:ext cx="7374227" cy="366138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077ABD1-5771-4593-AA51-890C36380181}"/>
              </a:ext>
            </a:extLst>
          </p:cNvPr>
          <p:cNvSpPr txBox="1"/>
          <p:nvPr/>
        </p:nvSpPr>
        <p:spPr>
          <a:xfrm>
            <a:off x="5214302" y="927431"/>
            <a:ext cx="2917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数据增强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04CE5F-CE27-42DF-8D61-76EC5BCE9B58}"/>
              </a:ext>
            </a:extLst>
          </p:cNvPr>
          <p:cNvSpPr txBox="1"/>
          <p:nvPr/>
        </p:nvSpPr>
        <p:spPr>
          <a:xfrm>
            <a:off x="2124108" y="5338281"/>
            <a:ext cx="10004974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YOLO-v5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在数据加载器进行三种数据增强：缩放，色彩空间调整和马赛克增强。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708184F-272C-4C24-AAAA-F1340794698D}"/>
              </a:ext>
            </a:extLst>
          </p:cNvPr>
          <p:cNvSpPr txBox="1"/>
          <p:nvPr/>
        </p:nvSpPr>
        <p:spPr>
          <a:xfrm>
            <a:off x="1749313" y="5984679"/>
            <a:ext cx="95744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由于马赛克数据增强确实能有效解决模型训练中最头疼的“小对象问题”，所以在这里又接着使用了。</a:t>
            </a:r>
          </a:p>
        </p:txBody>
      </p:sp>
    </p:spTree>
    <p:extLst>
      <p:ext uri="{BB962C8B-B14F-4D97-AF65-F5344CB8AC3E}">
        <p14:creationId xmlns:p14="http://schemas.microsoft.com/office/powerpoint/2010/main" val="1322745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D1455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696</Words>
  <Application>Microsoft Office PowerPoint</Application>
  <PresentationFormat>宽屏</PresentationFormat>
  <Paragraphs>69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寇 非仇</dc:creator>
  <cp:lastModifiedBy>寇 非仇</cp:lastModifiedBy>
  <cp:revision>1</cp:revision>
  <dcterms:created xsi:type="dcterms:W3CDTF">2021-01-18T02:59:08Z</dcterms:created>
  <dcterms:modified xsi:type="dcterms:W3CDTF">2021-01-18T03:00:27Z</dcterms:modified>
</cp:coreProperties>
</file>