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301" r:id="rId8"/>
    <p:sldId id="30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300" r:id="rId24"/>
  </p:sldIdLst>
  <p:sldSz cx="12192000" cy="6858000"/>
  <p:notesSz cx="6858000" cy="9144000"/>
  <p:embeddedFontLst>
    <p:embeddedFont>
      <p:font typeface="Calibri" panose="020F0502020204030204"/>
      <p:regular r:id="rId28"/>
    </p:embeddedFont>
    <p:embeddedFont>
      <p:font typeface="Trebuchet MS" panose="020B0603020202020204"/>
      <p:regular r:id="rId29"/>
      <p:bold r:id="rId30"/>
      <p:italic r:id="rId31"/>
      <p:boldItalic r:id="rId32"/>
    </p:embeddedFont>
    <p:embeddedFont>
      <p:font typeface="Verdana" panose="020B0604030504040204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f6ebebe07_0_5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" name="Google Shape;157;g6f6ebebe07_0_5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6ebebe07_0_5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g6f6ebebe07_0_5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6ebebe07_0_11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g6f6ebebe07_0_1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6ebebe07_0_6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4" name="Google Shape;184;g6f6ebebe07_0_6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6ebebe07_0_9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" name="Google Shape;193;g6f6ebebe07_0_9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6ebebe07_0_9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g6f6ebebe07_0_9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6ebebe07_0_10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0" name="Google Shape;210;g6f6ebebe07_0_10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f6ebebe07_0_10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8" name="Google Shape;218;g6f6ebebe07_0_10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6" name="Google Shape;236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4" name="Google Shape;244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3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6ebebe07_0_3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4" name="Google Shape;114;g6f6ebebe07_0_3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6ebebe07_0_4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8" name="Google Shape;148;g6f6ebebe07_0_4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ctrTitle"/>
          </p:nvPr>
        </p:nvSpPr>
        <p:spPr>
          <a:xfrm>
            <a:off x="1328841" y="2671851"/>
            <a:ext cx="6031599" cy="154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 panose="020F0502020204030204"/>
              <a:buNone/>
              <a:defRPr sz="4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cxnSp>
        <p:nvCxnSpPr>
          <p:cNvPr id="17" name="Google Shape;17;p4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4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4" name="Google Shape;74;p4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Google Shape;75;p4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50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9" name="Google Shape;79;p50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0" name="Google Shape;80;p5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1" name="Google Shape;81;p5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2" name="Google Shape;82;p5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5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6" name="Google Shape;86;p5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5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5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5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2" name="Google Shape;92;p5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3" name="Google Shape;93;p5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4" name="Google Shape;94;p5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41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" name="Google Shape;22;p41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4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2"/>
          <p:cNvSpPr txBox="1"/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" name="Google Shape;29;p42"/>
          <p:cNvSpPr txBox="1"/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981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30" name="Google Shape;30;p4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42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2" name="Google Shape;32;p42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3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" name="Google Shape;36;p4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" name="Google Shape;37;p4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" name="Google Shape;38;p4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" name="Google Shape;43;p4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" name="Google Shape;44;p4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45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Google Shape;48;p4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9" name="Google Shape;49;p4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0" name="Google Shape;50;p4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46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46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4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6" name="Google Shape;56;p4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7" name="Google Shape;57;p4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47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1" name="Google Shape;61;p47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2" name="Google Shape;62;p47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3" name="Google Shape;63;p47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4" name="Google Shape;64;p4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5" name="Google Shape;65;p4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6" name="Google Shape;66;p4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4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0" name="Google Shape;70;p4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1" name="Google Shape;71;p4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960"/>
              <a:t>Apa itu RNN?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" name="Google Shape;102;p3"/>
          <p:cNvSpPr txBox="1"/>
          <p:nvPr>
            <p:ph type="body" idx="1"/>
          </p:nvPr>
        </p:nvSpPr>
        <p:spPr>
          <a:xfrm>
            <a:off x="1661925" y="2496775"/>
            <a:ext cx="9517200" cy="21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 sz="3000">
                <a:solidFill>
                  <a:srgbClr val="000000"/>
                </a:solidFill>
                <a:highlight>
                  <a:srgbClr val="FFFFFF"/>
                </a:highlight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Recurrent Neural Network (RNN) adalah salah satu jaringan syaraf tiruan (JST) yang pemrosesannya dipanggil berulang-ulang untuk memroses, biasanya digunakan di data sequensial.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6ebebe07_0_52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0" name="Google Shape;160;g6f6ebebe07_0_5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f6ebebe07_0_52"/>
          <p:cNvSpPr txBox="1"/>
          <p:nvPr>
            <p:ph type="title"/>
          </p:nvPr>
        </p:nvSpPr>
        <p:spPr>
          <a:xfrm>
            <a:off x="1912163" y="6261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RNN : Many to Many [</a:t>
            </a:r>
            <a:r>
              <a:rPr lang="en-US" sz="360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Forward</a:t>
            </a: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]</a:t>
            </a:r>
            <a:endParaRPr sz="3960" b="1"/>
          </a:p>
        </p:txBody>
      </p:sp>
      <p:sp>
        <p:nvSpPr>
          <p:cNvPr id="162" name="Google Shape;162;g6f6ebebe07_0_52"/>
          <p:cNvSpPr txBox="1"/>
          <p:nvPr/>
        </p:nvSpPr>
        <p:spPr>
          <a:xfrm>
            <a:off x="153750" y="1895275"/>
            <a:ext cx="11884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Contoh: </a:t>
            </a:r>
            <a:r>
              <a:rPr lang="en-US" sz="2000">
                <a:solidFill>
                  <a:srgbClr val="0000FF"/>
                </a:solidFill>
              </a:rPr>
              <a:t>Machine Translation</a:t>
            </a:r>
            <a:r>
              <a:rPr lang="en-US" sz="2000">
                <a:solidFill>
                  <a:srgbClr val="3B3838"/>
                </a:solidFill>
              </a:rPr>
              <a:t>, </a:t>
            </a:r>
            <a:r>
              <a:rPr lang="en-US" sz="2000">
                <a:solidFill>
                  <a:srgbClr val="C00000"/>
                </a:solidFill>
              </a:rPr>
              <a:t>per-Frame Video Classification</a:t>
            </a:r>
            <a:endParaRPr sz="200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Setiap timestep masih menggunakan bobot yang sama</a:t>
            </a:r>
            <a:endParaRPr sz="2000">
              <a:solidFill>
                <a:srgbClr val="3B3838"/>
              </a:solidFill>
            </a:endParaRPr>
          </a:p>
        </p:txBody>
      </p:sp>
      <p:pic>
        <p:nvPicPr>
          <p:cNvPr id="163" name="Google Shape;163;g6f6ebebe07_0_5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40725" y="3408425"/>
            <a:ext cx="4058561" cy="16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6ebebe07_0_58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9" name="Google Shape;169;g6f6ebebe07_0_5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6f6ebebe07_0_58"/>
          <p:cNvSpPr txBox="1"/>
          <p:nvPr>
            <p:ph type="title"/>
          </p:nvPr>
        </p:nvSpPr>
        <p:spPr>
          <a:xfrm>
            <a:off x="1912163" y="6261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RNN : Many to Many [</a:t>
            </a:r>
            <a:r>
              <a:rPr lang="en-US" sz="36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Backward</a:t>
            </a: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]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1" name="Google Shape;171;g6f6ebebe07_0_5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74900" y="3061725"/>
            <a:ext cx="7078137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6f6ebebe07_0_58"/>
          <p:cNvSpPr txBox="1"/>
          <p:nvPr/>
        </p:nvSpPr>
        <p:spPr>
          <a:xfrm>
            <a:off x="256200" y="1962075"/>
            <a:ext cx="116796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Setiap timestep dihitung </a:t>
            </a:r>
            <a:r>
              <a:rPr lang="en-US" sz="2000">
                <a:solidFill>
                  <a:srgbClr val="0000FF"/>
                </a:solidFill>
              </a:rPr>
              <a:t>Lossnya</a:t>
            </a:r>
            <a:r>
              <a:rPr lang="en-US" sz="2000">
                <a:solidFill>
                  <a:srgbClr val="3B3838"/>
                </a:solidFill>
              </a:rPr>
              <a:t> (memiliki loss yang berbeda-beda)</a:t>
            </a:r>
            <a:endParaRPr sz="2000">
              <a:solidFill>
                <a:srgbClr val="3B383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6ebebe07_0_115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8" name="Google Shape;178;g6f6ebebe07_0_1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6f6ebebe07_0_115"/>
          <p:cNvSpPr txBox="1"/>
          <p:nvPr>
            <p:ph type="title"/>
          </p:nvPr>
        </p:nvSpPr>
        <p:spPr>
          <a:xfrm>
            <a:off x="1912163" y="6261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RNN : Many to Many [</a:t>
            </a:r>
            <a:r>
              <a:rPr lang="en-US" sz="36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Backward</a:t>
            </a: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]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g6f6ebebe07_0_115"/>
          <p:cNvSpPr txBox="1"/>
          <p:nvPr/>
        </p:nvSpPr>
        <p:spPr>
          <a:xfrm>
            <a:off x="256200" y="1962075"/>
            <a:ext cx="116796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Hitung </a:t>
            </a:r>
            <a:r>
              <a:rPr lang="en-US" sz="2000">
                <a:solidFill>
                  <a:srgbClr val="0000FF"/>
                </a:solidFill>
              </a:rPr>
              <a:t>Total Loss </a:t>
            </a:r>
            <a:r>
              <a:rPr lang="en-US" sz="2000">
                <a:solidFill>
                  <a:srgbClr val="3B3838"/>
                </a:solidFill>
              </a:rPr>
              <a:t>untuk semua timestep</a:t>
            </a:r>
            <a:endParaRPr sz="20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181" name="Google Shape;181;g6f6ebebe07_0_1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77550" y="2918175"/>
            <a:ext cx="6958243" cy="3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6ebebe07_0_64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" name="Google Shape;187;g6f6ebebe07_0_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6f6ebebe07_0_64"/>
          <p:cNvSpPr txBox="1"/>
          <p:nvPr>
            <p:ph type="title"/>
          </p:nvPr>
        </p:nvSpPr>
        <p:spPr>
          <a:xfrm>
            <a:off x="1912163" y="6261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RNN : Many to Many [</a:t>
            </a:r>
            <a:r>
              <a:rPr lang="en-US" sz="36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Backward</a:t>
            </a: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]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9" name="Google Shape;189;g6f6ebebe07_0_64"/>
          <p:cNvSpPr txBox="1"/>
          <p:nvPr/>
        </p:nvSpPr>
        <p:spPr>
          <a:xfrm>
            <a:off x="717300" y="2226300"/>
            <a:ext cx="114747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Backward dari total loss (</a:t>
            </a:r>
            <a:r>
              <a:rPr lang="en-US" sz="2000">
                <a:solidFill>
                  <a:srgbClr val="0000FF"/>
                </a:solidFill>
              </a:rPr>
              <a:t>start gradient</a:t>
            </a:r>
            <a:r>
              <a:rPr lang="en-US" sz="2000">
                <a:solidFill>
                  <a:srgbClr val="3B3838"/>
                </a:solidFill>
              </a:rPr>
              <a:t>) yang </a:t>
            </a:r>
            <a:r>
              <a:rPr lang="en-US" sz="2000">
                <a:solidFill>
                  <a:srgbClr val="0000FF"/>
                </a:solidFill>
              </a:rPr>
              <a:t>sama</a:t>
            </a:r>
            <a:endParaRPr sz="2000">
              <a:solidFill>
                <a:srgbClr val="0000FF"/>
              </a:solidFill>
            </a:endParaRPr>
          </a:p>
        </p:txBody>
      </p:sp>
      <p:pic>
        <p:nvPicPr>
          <p:cNvPr id="190" name="Google Shape;190;g6f6ebebe07_0_6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16400" y="2852400"/>
            <a:ext cx="7318622" cy="37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6ebebe07_0_91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6" name="Google Shape;196;g6f6ebebe07_0_9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6f6ebebe07_0_91"/>
          <p:cNvSpPr txBox="1"/>
          <p:nvPr>
            <p:ph type="title"/>
          </p:nvPr>
        </p:nvSpPr>
        <p:spPr>
          <a:xfrm>
            <a:off x="1912163" y="6261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RNN : Many to Many [</a:t>
            </a:r>
            <a:r>
              <a:rPr lang="en-US" sz="36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Backward</a:t>
            </a: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]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" name="Google Shape;198;g6f6ebebe07_0_91"/>
          <p:cNvSpPr txBox="1"/>
          <p:nvPr/>
        </p:nvSpPr>
        <p:spPr>
          <a:xfrm>
            <a:off x="239050" y="2226300"/>
            <a:ext cx="1065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Update bobot dengan </a:t>
            </a:r>
            <a:r>
              <a:rPr lang="en-US" sz="2000">
                <a:solidFill>
                  <a:srgbClr val="0000FF"/>
                </a:solidFill>
              </a:rPr>
              <a:t>total gradient </a:t>
            </a:r>
            <a:r>
              <a:rPr lang="en-US" sz="2000">
                <a:solidFill>
                  <a:srgbClr val="3B3838"/>
                </a:solidFill>
              </a:rPr>
              <a:t>yang didapat</a:t>
            </a:r>
            <a:endParaRPr sz="2000">
              <a:solidFill>
                <a:srgbClr val="3B3838"/>
              </a:solidFill>
            </a:endParaRPr>
          </a:p>
        </p:txBody>
      </p:sp>
      <p:pic>
        <p:nvPicPr>
          <p:cNvPr id="199" name="Google Shape;199;g6f6ebebe07_0_9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16375" y="2733663"/>
            <a:ext cx="84010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6ebebe07_0_97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5" name="Google Shape;205;g6f6ebebe07_0_9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6f6ebebe07_0_97"/>
          <p:cNvSpPr txBox="1"/>
          <p:nvPr>
            <p:ph type="title"/>
          </p:nvPr>
        </p:nvSpPr>
        <p:spPr>
          <a:xfrm>
            <a:off x="1912163" y="6261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RNN : One to Many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7" name="Google Shape;207;g6f6ebebe07_0_9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47900" y="2226300"/>
            <a:ext cx="80772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f6ebebe07_0_103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13" name="Google Shape;213;g6f6ebebe07_0_10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6f6ebebe07_0_103"/>
          <p:cNvSpPr txBox="1"/>
          <p:nvPr>
            <p:ph type="title"/>
          </p:nvPr>
        </p:nvSpPr>
        <p:spPr>
          <a:xfrm>
            <a:off x="1912163" y="6261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to Sequence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5" name="Google Shape;215;g6f6ebebe07_0_103"/>
          <p:cNvSpPr txBox="1"/>
          <p:nvPr/>
        </p:nvSpPr>
        <p:spPr>
          <a:xfrm>
            <a:off x="444000" y="2226300"/>
            <a:ext cx="1130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rgbClr val="3B3838"/>
                </a:solidFill>
              </a:rPr>
              <a:t>Encoder-Decoder architecture</a:t>
            </a:r>
            <a:endParaRPr sz="24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rgbClr val="3B3838"/>
                </a:solidFill>
              </a:rPr>
              <a:t>Encoder: </a:t>
            </a:r>
            <a:r>
              <a:rPr lang="en-US" sz="2400">
                <a:solidFill>
                  <a:srgbClr val="0000FF"/>
                </a:solidFill>
              </a:rPr>
              <a:t>Many to One</a:t>
            </a:r>
            <a:endParaRPr sz="24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Encode input sequence in a single vector</a:t>
            </a:r>
            <a:endParaRPr sz="20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rgbClr val="3B3838"/>
                </a:solidFill>
              </a:rPr>
              <a:t>Decoder: </a:t>
            </a:r>
            <a:r>
              <a:rPr lang="en-US" sz="2400">
                <a:solidFill>
                  <a:srgbClr val="0000FF"/>
                </a:solidFill>
              </a:rPr>
              <a:t>One to Many</a:t>
            </a:r>
            <a:endParaRPr sz="24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Decode vector into sequence</a:t>
            </a:r>
            <a:endParaRPr sz="20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rgbClr val="3B3838"/>
                </a:solidFill>
              </a:rPr>
              <a:t>Contoh: </a:t>
            </a:r>
            <a:r>
              <a:rPr lang="en-US" sz="2400">
                <a:solidFill>
                  <a:srgbClr val="0000FF"/>
                </a:solidFill>
              </a:rPr>
              <a:t>Machine Translation 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6ebebe07_0_109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1" name="Google Shape;221;g6f6ebebe07_0_10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6f6ebebe07_0_109"/>
          <p:cNvSpPr txBox="1"/>
          <p:nvPr>
            <p:ph type="title"/>
          </p:nvPr>
        </p:nvSpPr>
        <p:spPr>
          <a:xfrm>
            <a:off x="1912163" y="6261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to Sequence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3" name="Google Shape;223;g6f6ebebe07_0_109"/>
          <p:cNvSpPr txBox="1"/>
          <p:nvPr/>
        </p:nvSpPr>
        <p:spPr>
          <a:xfrm>
            <a:off x="307350" y="2226300"/>
            <a:ext cx="11577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rgbClr val="3B3838"/>
                </a:solidFill>
              </a:rPr>
              <a:t>Machine Translation</a:t>
            </a:r>
            <a:endParaRPr sz="24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•</a:t>
            </a:r>
            <a:r>
              <a:rPr lang="en-US" sz="2200">
                <a:solidFill>
                  <a:srgbClr val="3B3838"/>
                </a:solidFill>
              </a:rPr>
              <a:t>Misal translasi dari bahasa Inggris ke Jepang</a:t>
            </a:r>
            <a:endParaRPr sz="22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•</a:t>
            </a:r>
            <a:r>
              <a:rPr lang="en-US" sz="2200">
                <a:solidFill>
                  <a:srgbClr val="3B3838"/>
                </a:solidFill>
              </a:rPr>
              <a:t>Tidak bisa langsung translasi per kata (</a:t>
            </a:r>
            <a:r>
              <a:rPr lang="en-US" sz="2200">
                <a:solidFill>
                  <a:srgbClr val="0000FF"/>
                </a:solidFill>
              </a:rPr>
              <a:t>beda SPOK</a:t>
            </a:r>
            <a:r>
              <a:rPr lang="en-US" sz="2200">
                <a:solidFill>
                  <a:srgbClr val="3B3838"/>
                </a:solidFill>
              </a:rPr>
              <a:t>)</a:t>
            </a:r>
            <a:endParaRPr sz="22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•</a:t>
            </a:r>
            <a:r>
              <a:rPr lang="en-US" sz="2200">
                <a:solidFill>
                  <a:srgbClr val="3B3838"/>
                </a:solidFill>
              </a:rPr>
              <a:t>Harus dikumpulkan dahulu informasi input text di dalam hidden state</a:t>
            </a:r>
            <a:endParaRPr sz="22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•</a:t>
            </a:r>
            <a:r>
              <a:rPr lang="en-US" sz="2200">
                <a:solidFill>
                  <a:srgbClr val="3B3838"/>
                </a:solidFill>
              </a:rPr>
              <a:t>Lalu secara berurutan isi hidden state dibuka (unrolled) untuk mengeluarkan kata translasinya</a:t>
            </a:r>
            <a:endParaRPr sz="2200">
              <a:solidFill>
                <a:srgbClr val="3B383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to Sequence</a:t>
            </a:r>
            <a:endParaRPr sz="3960"/>
          </a:p>
        </p:txBody>
      </p:sp>
      <p:sp>
        <p:nvSpPr>
          <p:cNvPr id="231" name="Google Shape;231;p8"/>
          <p:cNvSpPr txBox="1"/>
          <p:nvPr/>
        </p:nvSpPr>
        <p:spPr>
          <a:xfrm>
            <a:off x="341525" y="2151525"/>
            <a:ext cx="36543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Many to One</a:t>
            </a:r>
            <a:r>
              <a:rPr lang="en-US" sz="12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2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Encode input sequence in a single vector</a:t>
            </a:r>
            <a:endParaRPr sz="12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8128000" y="2151525"/>
            <a:ext cx="30000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One to Many</a:t>
            </a:r>
            <a:r>
              <a:rPr lang="en-US" sz="12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2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Decode vector into sequence</a:t>
            </a:r>
            <a:endParaRPr sz="12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233" name="Google Shape;233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84300" y="3278625"/>
            <a:ext cx="87915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 txBox="1"/>
          <p:nvPr>
            <p:ph type="title"/>
          </p:nvPr>
        </p:nvSpPr>
        <p:spPr>
          <a:xfrm>
            <a:off x="1841667" y="1230225"/>
            <a:ext cx="51711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to Sequence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620725" y="2089200"/>
            <a:ext cx="1115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rgbClr val="3B3838"/>
                </a:solidFill>
              </a:rPr>
              <a:t>Machine Translation</a:t>
            </a:r>
            <a:endParaRPr sz="24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•</a:t>
            </a:r>
            <a:r>
              <a:rPr lang="en-US" sz="2200">
                <a:solidFill>
                  <a:srgbClr val="3B3838"/>
                </a:solidFill>
              </a:rPr>
              <a:t>Masing-masing pilihan bahasa memiliki jaringan Encoder dan Decoder</a:t>
            </a:r>
            <a:endParaRPr sz="22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•</a:t>
            </a:r>
            <a:r>
              <a:rPr lang="en-US" sz="2200">
                <a:solidFill>
                  <a:srgbClr val="3B3838"/>
                </a:solidFill>
              </a:rPr>
              <a:t>Misal ingin menerjemahkan dari Inggris ke Indonesia,</a:t>
            </a:r>
            <a:endParaRPr sz="22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•</a:t>
            </a:r>
            <a:r>
              <a:rPr lang="en-US" sz="2200">
                <a:solidFill>
                  <a:srgbClr val="3B3838"/>
                </a:solidFill>
              </a:rPr>
              <a:t>Artinya kita menggunakan Encoder dari model Bahasa Inggris</a:t>
            </a:r>
            <a:endParaRPr sz="22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•</a:t>
            </a:r>
            <a:r>
              <a:rPr lang="en-US" sz="2200">
                <a:solidFill>
                  <a:srgbClr val="3B3838"/>
                </a:solidFill>
              </a:rPr>
              <a:t>Dan menggunaan Decoder dari model Bahasa Indonesia</a:t>
            </a:r>
            <a:endParaRPr sz="22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•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•</a:t>
            </a:r>
            <a:r>
              <a:rPr lang="en-US" sz="2200">
                <a:solidFill>
                  <a:srgbClr val="3B3838"/>
                </a:solidFill>
              </a:rPr>
              <a:t>Saat kita memilih target translasi ke bahasa lain, sistem akan mengganti bagian decodernya</a:t>
            </a:r>
            <a:endParaRPr sz="2200">
              <a:solidFill>
                <a:srgbClr val="3B383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960" b="1"/>
              <a:t>Apa itu data Sequensial??</a:t>
            </a:r>
            <a:endParaRPr sz="3960"/>
          </a:p>
        </p:txBody>
      </p:sp>
      <p:sp>
        <p:nvSpPr>
          <p:cNvPr id="110" name="Google Shape;110;p4"/>
          <p:cNvSpPr txBox="1"/>
          <p:nvPr/>
        </p:nvSpPr>
        <p:spPr>
          <a:xfrm>
            <a:off x="403860" y="2177415"/>
            <a:ext cx="7578725" cy="9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data yaitu di mana sampel diproses dengan suatu urutan (misalnya waktu)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03860" y="3397250"/>
            <a:ext cx="11630025" cy="22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Contoh-contoh data sekuensial dan aplikasinya misalnya: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rangkaian kata-kata dalam penerjemahan bahasa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rangkaian kata-kata dalam klasifikasi sentimen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rangkaian gambar-gambar (frame) pada pengenalan aktivitas video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1kata-kata dalam pengenalan nama entitas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7" name="Google Shape;247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1"/>
          <p:cNvSpPr txBox="1"/>
          <p:nvPr>
            <p:ph type="title"/>
          </p:nvPr>
        </p:nvSpPr>
        <p:spPr>
          <a:xfrm>
            <a:off x="1841500" y="1229995"/>
            <a:ext cx="747649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Long Short-Term Memory vs RNN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" name="Picture 2" descr="http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617605" y="1818215"/>
            <a:ext cx="5129727" cy="19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 LSTM neural network.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610032" y="4563671"/>
            <a:ext cx="5170513" cy="19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344788" y="1974138"/>
            <a:ext cx="947695" cy="4616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400" b="1" dirty="0"/>
              <a:t>RNN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2348368" y="4022007"/>
            <a:ext cx="1099981" cy="4616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400" b="1" dirty="0"/>
              <a:t>LSTM</a:t>
            </a:r>
            <a:endParaRPr lang="en-US" sz="2400" b="1" dirty="0"/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98680" y="4510618"/>
            <a:ext cx="2838800" cy="212064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122805" y="3961047"/>
            <a:ext cx="8961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98680" y="2535280"/>
            <a:ext cx="2581625" cy="90018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8" descr="logo_ai_jadi.png"/>
          <p:cNvPicPr preferRelativeResize="0"/>
          <p:nvPr/>
        </p:nvPicPr>
        <p:blipFill rotWithShape="1">
          <a:blip r:embed="rId1"/>
          <a:srcRect t="10513" b="13448"/>
          <a:stretch>
            <a:fillRect/>
          </a:stretch>
        </p:blipFill>
        <p:spPr>
          <a:xfrm>
            <a:off x="9388203" y="879751"/>
            <a:ext cx="2276096" cy="244809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8"/>
          <p:cNvSpPr txBox="1"/>
          <p:nvPr/>
        </p:nvSpPr>
        <p:spPr>
          <a:xfrm>
            <a:off x="7500467" y="3540090"/>
            <a:ext cx="41638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Artificial Intelligence Laboratory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9203241" y="3950459"/>
            <a:ext cx="24610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Telkom University</a:t>
            </a:r>
            <a:endParaRPr sz="24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1418557" y="4412124"/>
            <a:ext cx="933219" cy="933219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3" name="Google Shape;503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2297043" y="5424241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8"/>
          <p:cNvSpPr txBox="1"/>
          <p:nvPr/>
        </p:nvSpPr>
        <p:spPr>
          <a:xfrm>
            <a:off x="1418556" y="1811408"/>
            <a:ext cx="300104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 !</a:t>
            </a:r>
            <a:endParaRPr sz="44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6ebebe07_0_34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7" name="Google Shape;117;g6f6ebebe07_0_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6f6ebebe07_0_34"/>
          <p:cNvSpPr txBox="1"/>
          <p:nvPr>
            <p:ph type="title"/>
          </p:nvPr>
        </p:nvSpPr>
        <p:spPr>
          <a:xfrm>
            <a:off x="2235518" y="838835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960" b="1"/>
              <a:t>Model Recurrent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9" name="Google Shape;119;g6f6ebebe07_0_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20018" y="1305864"/>
            <a:ext cx="4438650" cy="47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6f6ebebe07_0_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1100" y="2728035"/>
            <a:ext cx="43338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2235518" y="83883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960" b="1"/>
              <a:t>Proses dalam RNN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Picture 0" descr="rnn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319655"/>
            <a:ext cx="9048750" cy="2381250"/>
          </a:xfrm>
          <a:prstGeom prst="rect">
            <a:avLst/>
          </a:prstGeom>
        </p:spPr>
      </p:pic>
      <p:sp>
        <p:nvSpPr>
          <p:cNvPr id="143" name="Google Shape;143;p6"/>
          <p:cNvSpPr txBox="1"/>
          <p:nvPr/>
        </p:nvSpPr>
        <p:spPr>
          <a:xfrm>
            <a:off x="840105" y="4859655"/>
            <a:ext cx="10906125" cy="75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</a:rPr>
              <a:t>• Data dibaca secara sequential</a:t>
            </a:r>
            <a:endParaRPr sz="2000">
              <a:solidFill>
                <a:srgbClr val="3B383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2235518" y="83883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960" b="1"/>
              <a:t>Proses dalam RNN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rn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2057400"/>
            <a:ext cx="9048750" cy="3581400"/>
          </a:xfrm>
          <a:prstGeom prst="rect">
            <a:avLst/>
          </a:prstGeom>
        </p:spPr>
      </p:pic>
      <p:sp>
        <p:nvSpPr>
          <p:cNvPr id="143" name="Google Shape;143;p6"/>
          <p:cNvSpPr txBox="1"/>
          <p:nvPr/>
        </p:nvSpPr>
        <p:spPr>
          <a:xfrm>
            <a:off x="840105" y="5428615"/>
            <a:ext cx="10906125" cy="44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</a:rPr>
              <a:t>• Fungsi aktifasi tanh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2235518" y="83883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960" b="1"/>
              <a:t>Proses dalam RNN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Picture 0" descr="rnn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2194560"/>
            <a:ext cx="9048750" cy="1200150"/>
          </a:xfrm>
          <a:prstGeom prst="rect">
            <a:avLst/>
          </a:prstGeom>
        </p:spPr>
      </p:pic>
      <p:pic>
        <p:nvPicPr>
          <p:cNvPr id="3" name="Picture 2" descr="rnn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" y="4243705"/>
            <a:ext cx="9048750" cy="1200150"/>
          </a:xfrm>
          <a:prstGeom prst="rect">
            <a:avLst/>
          </a:prstGeom>
        </p:spPr>
      </p:pic>
      <p:sp>
        <p:nvSpPr>
          <p:cNvPr id="4" name="Google Shape;143;p6"/>
          <p:cNvSpPr txBox="1"/>
          <p:nvPr/>
        </p:nvSpPr>
        <p:spPr>
          <a:xfrm>
            <a:off x="840105" y="5428615"/>
            <a:ext cx="10906125" cy="44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</a:rPr>
              <a:t>• Dengan fungsi aktifasi</a:t>
            </a:r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5" name="Google Shape;143;p6"/>
          <p:cNvSpPr txBox="1"/>
          <p:nvPr/>
        </p:nvSpPr>
        <p:spPr>
          <a:xfrm>
            <a:off x="840105" y="3491865"/>
            <a:ext cx="10906125" cy="44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</a:rPr>
              <a:t>• Tanpa fungsi aktifasi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>
            <p:ph type="title"/>
          </p:nvPr>
        </p:nvSpPr>
        <p:spPr>
          <a:xfrm>
            <a:off x="3107489" y="762700"/>
            <a:ext cx="8435700" cy="56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960" b="1"/>
              <a:t>Jenis-Jenis Pemrosesan RNN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>
            <p:ph type="title"/>
          </p:nvPr>
        </p:nvSpPr>
        <p:spPr>
          <a:xfrm>
            <a:off x="2141763" y="468625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RNN : Many to One [</a:t>
            </a:r>
            <a:r>
              <a:rPr lang="en-US" sz="360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Forward</a:t>
            </a: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]</a:t>
            </a:r>
            <a:endParaRPr sz="3960" b="1"/>
          </a:p>
        </p:txBody>
      </p:sp>
      <p:sp>
        <p:nvSpPr>
          <p:cNvPr id="143" name="Google Shape;143;p6"/>
          <p:cNvSpPr txBox="1"/>
          <p:nvPr/>
        </p:nvSpPr>
        <p:spPr>
          <a:xfrm>
            <a:off x="626110" y="2533015"/>
            <a:ext cx="1090612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Untuk many-to-one, hidden output pada timestep terakhir</a:t>
            </a:r>
            <a:endParaRPr sz="20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rgbClr val="3B3838"/>
                </a:solidFill>
              </a:rPr>
              <a:t>digunakan untuk </a:t>
            </a:r>
            <a:r>
              <a:rPr lang="en-US" sz="2000">
                <a:solidFill>
                  <a:srgbClr val="0000FF"/>
                </a:solidFill>
              </a:rPr>
              <a:t>mengkalkulasi output</a:t>
            </a:r>
            <a:endParaRPr sz="20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Contoh: </a:t>
            </a:r>
            <a:r>
              <a:rPr lang="en-US" sz="2000">
                <a:solidFill>
                  <a:srgbClr val="0000FF"/>
                </a:solidFill>
              </a:rPr>
              <a:t>Sentiment Analysis </a:t>
            </a:r>
            <a:r>
              <a:rPr lang="en-US" sz="2000">
                <a:solidFill>
                  <a:srgbClr val="3B3838"/>
                </a:solidFill>
              </a:rPr>
              <a:t>berdasar sequence text</a:t>
            </a:r>
            <a:endParaRPr sz="2000">
              <a:solidFill>
                <a:srgbClr val="3B383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626098" y="4916870"/>
            <a:ext cx="113907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Contoh penggunaan jenis ini adalah: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translasi bahasa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pengenalan suara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21500" y="4197785"/>
            <a:ext cx="4300070" cy="189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6ebebe07_0_46"/>
          <p:cNvSpPr/>
          <p:nvPr/>
        </p:nvSpPr>
        <p:spPr>
          <a:xfrm>
            <a:off x="1073631" y="1230225"/>
            <a:ext cx="588300" cy="588300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1" name="Google Shape;151;g6f6ebebe07_0_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37253" y="-2101812"/>
            <a:ext cx="15301844" cy="3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6f6ebebe07_0_46"/>
          <p:cNvSpPr txBox="1"/>
          <p:nvPr>
            <p:ph type="title"/>
          </p:nvPr>
        </p:nvSpPr>
        <p:spPr>
          <a:xfrm>
            <a:off x="1912163" y="6261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 panose="020F050202020403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RNN : Many to One [</a:t>
            </a:r>
            <a:r>
              <a:rPr lang="en-US" sz="36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Backward</a:t>
            </a: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]</a:t>
            </a:r>
            <a:endParaRPr sz="396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" name="Google Shape;153;g6f6ebebe07_0_46"/>
          <p:cNvSpPr txBox="1"/>
          <p:nvPr/>
        </p:nvSpPr>
        <p:spPr>
          <a:xfrm>
            <a:off x="188375" y="2226300"/>
            <a:ext cx="11850600" cy="20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Hitung </a:t>
            </a:r>
            <a:r>
              <a:rPr lang="en-US" sz="2000">
                <a:solidFill>
                  <a:srgbClr val="0000FF"/>
                </a:solidFill>
              </a:rPr>
              <a:t>total semua gradien </a:t>
            </a:r>
            <a:r>
              <a:rPr lang="en-US" sz="2000">
                <a:solidFill>
                  <a:srgbClr val="3B3838"/>
                </a:solidFill>
              </a:rPr>
              <a:t>di setiap timestep,</a:t>
            </a:r>
            <a:endParaRPr sz="2000">
              <a:solidFill>
                <a:srgbClr val="3B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•</a:t>
            </a:r>
            <a:r>
              <a:rPr lang="en-US" sz="2000">
                <a:solidFill>
                  <a:srgbClr val="3B3838"/>
                </a:solidFill>
              </a:rPr>
              <a:t>Lakukan </a:t>
            </a:r>
            <a:r>
              <a:rPr lang="en-US" sz="2000">
                <a:solidFill>
                  <a:srgbClr val="0000FF"/>
                </a:solidFill>
              </a:rPr>
              <a:t>update bobot </a:t>
            </a:r>
            <a:r>
              <a:rPr lang="en-US" sz="2000">
                <a:solidFill>
                  <a:srgbClr val="3B3838"/>
                </a:solidFill>
              </a:rPr>
              <a:t>di akhir backward pass</a:t>
            </a:r>
            <a:endParaRPr sz="2000">
              <a:solidFill>
                <a:srgbClr val="3B3838"/>
              </a:solidFill>
            </a:endParaRPr>
          </a:p>
        </p:txBody>
      </p:sp>
      <p:pic>
        <p:nvPicPr>
          <p:cNvPr id="154" name="Google Shape;154;g6f6ebebe07_0_4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04125" y="3608125"/>
            <a:ext cx="6561764" cy="22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2628</Words>
  <Application>WPS Presentation</Application>
  <PresentationFormat/>
  <Paragraphs>130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Arial</vt:lpstr>
      <vt:lpstr>Calibri</vt:lpstr>
      <vt:lpstr>Trebuchet MS</vt:lpstr>
      <vt:lpstr>Microsoft YaHei</vt:lpstr>
      <vt:lpstr>Arial Unicode MS</vt:lpstr>
      <vt:lpstr>Verdana</vt:lpstr>
      <vt:lpstr>Book Antiqua</vt:lpstr>
      <vt:lpstr>Office Theme</vt:lpstr>
      <vt:lpstr>Apa itu RNN?</vt:lpstr>
      <vt:lpstr>Apa itu data Sequensial??</vt:lpstr>
      <vt:lpstr>Model Recurrent</vt:lpstr>
      <vt:lpstr>Proses dalam RNN</vt:lpstr>
      <vt:lpstr>Proses dalam RNN</vt:lpstr>
      <vt:lpstr>Proses dalam RNN</vt:lpstr>
      <vt:lpstr>Jenis-Jenis Pemrosesan RNN</vt:lpstr>
      <vt:lpstr>RNN : Many to One [Forward]</vt:lpstr>
      <vt:lpstr>RNN : Many to One [Backward]</vt:lpstr>
      <vt:lpstr>RNN : Many to Many [Forward]</vt:lpstr>
      <vt:lpstr>RNN : Many to Many [Backward]</vt:lpstr>
      <vt:lpstr>RNN : Many to Many [Backward]</vt:lpstr>
      <vt:lpstr>RNN : Many to Many [Backward]</vt:lpstr>
      <vt:lpstr>RNN : Many to Many [Backward]</vt:lpstr>
      <vt:lpstr>RNN : One to Many</vt:lpstr>
      <vt:lpstr>Sequence to Sequence</vt:lpstr>
      <vt:lpstr>Sequence to Sequence</vt:lpstr>
      <vt:lpstr>Sequence to Sequence</vt:lpstr>
      <vt:lpstr>Sequence to Sequence</vt:lpstr>
      <vt:lpstr>Long Short-Term Memory vs RNN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itu RNN?</dc:title>
  <dc:creator/>
  <cp:lastModifiedBy>Irfan Dwi Prakoso</cp:lastModifiedBy>
  <cp:revision>2</cp:revision>
  <dcterms:created xsi:type="dcterms:W3CDTF">2019-10-30T11:57:00Z</dcterms:created>
  <dcterms:modified xsi:type="dcterms:W3CDTF">2019-10-31T11:56:00Z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