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22"/>
  </p:notesMasterIdLst>
  <p:handoutMasterIdLst>
    <p:handoutMasterId r:id="rId23"/>
  </p:handoutMasterIdLst>
  <p:sldIdLst>
    <p:sldId id="829" r:id="rId4"/>
    <p:sldId id="847" r:id="rId5"/>
    <p:sldId id="845" r:id="rId6"/>
    <p:sldId id="838" r:id="rId7"/>
    <p:sldId id="840" r:id="rId8"/>
    <p:sldId id="839" r:id="rId9"/>
    <p:sldId id="841" r:id="rId10"/>
    <p:sldId id="844" r:id="rId11"/>
    <p:sldId id="836" r:id="rId12"/>
    <p:sldId id="688" r:id="rId13"/>
    <p:sldId id="842" r:id="rId14"/>
    <p:sldId id="833" r:id="rId15"/>
    <p:sldId id="834" r:id="rId16"/>
    <p:sldId id="843" r:id="rId17"/>
    <p:sldId id="849" r:id="rId18"/>
    <p:sldId id="848" r:id="rId19"/>
    <p:sldId id="851" r:id="rId20"/>
    <p:sldId id="852" r:id="rId21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8"/>
    <p:restoredTop sz="63904" autoAdjust="0"/>
  </p:normalViewPr>
  <p:slideViewPr>
    <p:cSldViewPr showGuides="1">
      <p:cViewPr varScale="1">
        <p:scale>
          <a:sx n="43" d="100"/>
          <a:sy n="43" d="100"/>
        </p:scale>
        <p:origin x="2256" y="40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38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6918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39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10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429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11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84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12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383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13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09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14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964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799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97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4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310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5996" y="6457560"/>
            <a:ext cx="4303818" cy="340115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3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4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4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33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5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13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6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206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7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593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r>
              <a:rPr lang="zh-CN" altLang="en-US" dirty="0">
                <a:ea typeface="+mn-ea"/>
              </a:rPr>
              <a:t>我们以样例</a:t>
            </a:r>
            <a:r>
              <a:rPr lang="en-US" altLang="zh-CN" dirty="0">
                <a:ea typeface="+mn-ea"/>
              </a:rPr>
              <a:t>3</a:t>
            </a:r>
            <a:r>
              <a:rPr lang="zh-CN" altLang="en-US" dirty="0">
                <a:ea typeface="+mn-ea"/>
              </a:rPr>
              <a:t>为例给大家演示下。一共</a:t>
            </a:r>
            <a:r>
              <a:rPr lang="en-US" altLang="zh-CN" dirty="0">
                <a:ea typeface="+mn-ea"/>
              </a:rPr>
              <a:t>9</a:t>
            </a:r>
            <a:r>
              <a:rPr lang="zh-CN" altLang="en-US" dirty="0">
                <a:ea typeface="+mn-ea"/>
              </a:rPr>
              <a:t>列火车，进站的顺序是</a:t>
            </a:r>
            <a:r>
              <a:rPr lang="en-US" altLang="zh-CN" dirty="0">
                <a:ea typeface="+mn-ea"/>
              </a:rPr>
              <a:t>842539167</a:t>
            </a:r>
            <a:r>
              <a:rPr lang="zh-CN" altLang="en-US" dirty="0">
                <a:ea typeface="+mn-ea"/>
              </a:rPr>
              <a:t>，如果能够按照从</a:t>
            </a:r>
            <a:r>
              <a:rPr lang="en-US" altLang="zh-CN" dirty="0">
                <a:ea typeface="+mn-ea"/>
              </a:rPr>
              <a:t>1</a:t>
            </a:r>
            <a:r>
              <a:rPr lang="zh-CN" altLang="en-US" dirty="0">
                <a:ea typeface="+mn-ea"/>
              </a:rPr>
              <a:t>到</a:t>
            </a:r>
            <a:r>
              <a:rPr lang="en-US" altLang="zh-CN" dirty="0">
                <a:ea typeface="+mn-ea"/>
              </a:rPr>
              <a:t>9</a:t>
            </a:r>
            <a:r>
              <a:rPr lang="zh-CN" altLang="en-US" dirty="0">
                <a:ea typeface="+mn-ea"/>
              </a:rPr>
              <a:t>的顺序出站，至少需要几条轨道呢。</a:t>
            </a:r>
            <a:endParaRPr lang="en-US" altLang="zh-CN" dirty="0">
              <a:ea typeface="+mn-ea"/>
            </a:endParaRPr>
          </a:p>
          <a:p>
            <a:pPr lvl="0" eaLnBrk="1" hangingPunct="1"/>
            <a:r>
              <a:rPr lang="zh-CN" altLang="en-US" dirty="0">
                <a:ea typeface="+mn-ea"/>
              </a:rPr>
              <a:t>我们看首先是</a:t>
            </a:r>
            <a:r>
              <a:rPr lang="en-US" altLang="zh-CN" dirty="0">
                <a:ea typeface="+mn-ea"/>
              </a:rPr>
              <a:t>8</a:t>
            </a:r>
            <a:r>
              <a:rPr lang="zh-CN" altLang="en-US" dirty="0">
                <a:ea typeface="+mn-ea"/>
              </a:rPr>
              <a:t>进站，那么必须占用一条轨道，接下来是</a:t>
            </a:r>
            <a:r>
              <a:rPr lang="en-US" altLang="zh-CN" dirty="0">
                <a:ea typeface="+mn-ea"/>
              </a:rPr>
              <a:t>4</a:t>
            </a:r>
            <a:r>
              <a:rPr lang="zh-CN" altLang="en-US" dirty="0">
                <a:ea typeface="+mn-ea"/>
              </a:rPr>
              <a:t>，因为</a:t>
            </a:r>
            <a:r>
              <a:rPr lang="en-US" altLang="zh-CN" dirty="0">
                <a:ea typeface="+mn-ea"/>
              </a:rPr>
              <a:t>4</a:t>
            </a:r>
            <a:r>
              <a:rPr lang="zh-CN" altLang="en-US" dirty="0">
                <a:ea typeface="+mn-ea"/>
              </a:rPr>
              <a:t>必须在</a:t>
            </a:r>
            <a:r>
              <a:rPr lang="en-US" altLang="zh-CN" dirty="0">
                <a:ea typeface="+mn-ea"/>
              </a:rPr>
              <a:t>8</a:t>
            </a:r>
            <a:r>
              <a:rPr lang="zh-CN" altLang="en-US" dirty="0">
                <a:ea typeface="+mn-ea"/>
              </a:rPr>
              <a:t>之前出站所以得占用另外</a:t>
            </a:r>
            <a:r>
              <a:rPr lang="en-US" altLang="zh-CN" dirty="0">
                <a:ea typeface="+mn-ea"/>
              </a:rPr>
              <a:t>1</a:t>
            </a:r>
            <a:r>
              <a:rPr lang="zh-CN" altLang="en-US" dirty="0">
                <a:ea typeface="+mn-ea"/>
              </a:rPr>
              <a:t>条轨道，依次类推，可以看到至少需要</a:t>
            </a:r>
            <a:r>
              <a:rPr lang="en-US" altLang="zh-CN" dirty="0">
                <a:ea typeface="+mn-ea"/>
              </a:rPr>
              <a:t>4</a:t>
            </a:r>
            <a:r>
              <a:rPr lang="zh-CN" altLang="en-US" dirty="0">
                <a:ea typeface="+mn-ea"/>
              </a:rPr>
              <a:t>条轨道。</a:t>
            </a:r>
            <a:endParaRPr lang="en-US" altLang="zh-CN" dirty="0">
              <a:ea typeface="+mn-ea"/>
            </a:endParaRPr>
          </a:p>
          <a:p>
            <a:pPr lvl="0" eaLnBrk="1" hangingPunct="1"/>
            <a:r>
              <a:rPr lang="zh-CN" altLang="en-US" dirty="0">
                <a:ea typeface="+mn-ea"/>
              </a:rPr>
              <a:t>提醒大家要注意得一个点，在找轨道时，一定要注意加队列时加到最合适得位置，比如</a:t>
            </a:r>
            <a:r>
              <a:rPr lang="en-US" altLang="zh-CN" dirty="0">
                <a:ea typeface="+mn-ea"/>
              </a:rPr>
              <a:t>5</a:t>
            </a:r>
            <a:r>
              <a:rPr lang="zh-CN" altLang="en-US" dirty="0">
                <a:ea typeface="+mn-ea"/>
              </a:rPr>
              <a:t>有</a:t>
            </a:r>
            <a:r>
              <a:rPr lang="en-US" altLang="zh-CN" dirty="0">
                <a:ea typeface="+mn-ea"/>
              </a:rPr>
              <a:t>2</a:t>
            </a:r>
            <a:r>
              <a:rPr lang="zh-CN" altLang="en-US" dirty="0">
                <a:ea typeface="+mn-ea"/>
              </a:rPr>
              <a:t>个选择，跟着</a:t>
            </a:r>
            <a:r>
              <a:rPr lang="en-US" altLang="zh-CN" dirty="0">
                <a:ea typeface="+mn-ea"/>
              </a:rPr>
              <a:t>4</a:t>
            </a:r>
            <a:r>
              <a:rPr lang="zh-CN" altLang="en-US" dirty="0">
                <a:ea typeface="+mn-ea"/>
              </a:rPr>
              <a:t>或者</a:t>
            </a:r>
            <a:r>
              <a:rPr lang="en-US" altLang="zh-CN" dirty="0">
                <a:ea typeface="+mn-ea"/>
              </a:rPr>
              <a:t>2</a:t>
            </a:r>
            <a:r>
              <a:rPr lang="zh-CN" altLang="en-US" dirty="0">
                <a:ea typeface="+mn-ea"/>
              </a:rPr>
              <a:t>，要判断下，跟着</a:t>
            </a:r>
            <a:r>
              <a:rPr lang="en-US" altLang="zh-CN" dirty="0">
                <a:ea typeface="+mn-ea"/>
              </a:rPr>
              <a:t>4</a:t>
            </a:r>
            <a:r>
              <a:rPr lang="zh-CN" altLang="en-US" dirty="0">
                <a:ea typeface="+mn-ea"/>
              </a:rPr>
              <a:t>才能找到最少得缓冲轨道。</a:t>
            </a:r>
            <a:endParaRPr lang="en-US" altLang="zh-CN" dirty="0">
              <a:ea typeface="+mn-ea"/>
            </a:endParaRPr>
          </a:p>
          <a:p>
            <a:pPr lvl="0" eaLnBrk="1" hangingPunct="1"/>
            <a:r>
              <a:rPr lang="zh-CN" altLang="en-US" dirty="0">
                <a:ea typeface="+mn-ea"/>
              </a:rPr>
              <a:t>模板是将</a:t>
            </a:r>
            <a:r>
              <a:rPr lang="en-US" altLang="zh-CN" dirty="0">
                <a:ea typeface="+mn-ea"/>
              </a:rPr>
              <a:t>1</a:t>
            </a:r>
            <a:r>
              <a:rPr lang="zh-CN" altLang="en-US" dirty="0">
                <a:ea typeface="+mn-ea"/>
              </a:rPr>
              <a:t>和</a:t>
            </a:r>
            <a:r>
              <a:rPr lang="en-US" altLang="zh-CN" dirty="0">
                <a:ea typeface="+mn-ea"/>
              </a:rPr>
              <a:t>2</a:t>
            </a:r>
            <a:r>
              <a:rPr lang="zh-CN" altLang="en-US">
                <a:ea typeface="+mn-ea"/>
              </a:rPr>
              <a:t>合并在一起解答得，同学们也可以分开求解。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8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81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9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68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9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4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5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6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vmlDrawing" Target="../drawings/vmlDrawing9.v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9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hitsz2020dscs34@163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ea typeface="宋体" panose="02010600030101010101" pitchFamily="2" charset="-122"/>
              </a:rPr>
              <a:t>二</a:t>
            </a:r>
            <a:r>
              <a:rPr lang="en-US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a typeface="宋体" panose="02010600030101010101" pitchFamily="2" charset="-122"/>
              </a:rPr>
              <a:t>栈与队列的应用</a:t>
            </a:r>
            <a:endParaRPr lang="zh-CN" altLang="zh-TW" sz="32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b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计算机学院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740535" y="3397250"/>
            <a:ext cx="687006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主讲教师：黄虎杰、张海军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助课教师：夏文 、张正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实验教师：</a:t>
            </a:r>
            <a:r>
              <a:rPr lang="zh-CN" alt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苏婷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谢佳、汪花梅、魏雨虹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王婷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70C2CCF1-3A1E-EE4A-AEEE-C8B28F01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作业提交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-761860" y="1276168"/>
            <a:ext cx="9753344" cy="5562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en-US" altLang="en-US" dirty="0" err="1">
                <a:solidFill>
                  <a:srgbClr val="FF0000"/>
                </a:solidFill>
                <a:ea typeface="宋体" panose="02010600030101010101" pitchFamily="2" charset="-122"/>
              </a:rPr>
              <a:t>提交邮箱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hlinkClick r:id="rId3"/>
              </a:rPr>
              <a:t>hitsz2020dscs34@163.com</a:t>
            </a:r>
            <a:endParaRPr lang="en-US" altLang="zh-CN" dirty="0"/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课上部分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ea typeface="宋体" panose="02010600030101010101" pitchFamily="2" charset="-122"/>
              </a:rPr>
              <a:t>请把程序输出结果截图为</a:t>
            </a:r>
            <a:r>
              <a:rPr lang="en-US" altLang="zh-CN" sz="1800" dirty="0">
                <a:ea typeface="宋体" panose="02010600030101010101" pitchFamily="2" charset="-122"/>
              </a:rPr>
              <a:t>jpg</a:t>
            </a:r>
            <a:r>
              <a:rPr lang="zh-CN" altLang="en-US" sz="1800" dirty="0">
                <a:ea typeface="宋体" panose="02010600030101010101" pitchFamily="2" charset="-122"/>
              </a:rPr>
              <a:t>图片，与课上源代码打包成一个压缩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  </a:t>
            </a:r>
            <a:r>
              <a:rPr lang="zh-CN" altLang="en-US" sz="1800" dirty="0">
                <a:ea typeface="宋体" panose="02010600030101010101" pitchFamily="2" charset="-122"/>
              </a:rPr>
              <a:t>包，命名格式如下：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zh-CN" altLang="en-US" sz="1800" dirty="0">
                <a:ea typeface="宋体" panose="02010600030101010101" pitchFamily="2" charset="-122"/>
              </a:rPr>
              <a:t>课上</a:t>
            </a:r>
            <a:r>
              <a:rPr lang="en-US" altLang="zh-CN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实验</a:t>
            </a:r>
            <a:r>
              <a:rPr lang="en-US" altLang="zh-CN" sz="1800" dirty="0">
                <a:ea typeface="宋体" panose="02010600030101010101" pitchFamily="2" charset="-122"/>
              </a:rPr>
              <a:t>2_</a:t>
            </a:r>
            <a:r>
              <a:rPr lang="zh-CN" altLang="en-US" sz="1800" dirty="0">
                <a:ea typeface="宋体" panose="02010600030101010101" pitchFamily="2" charset="-122"/>
              </a:rPr>
              <a:t>学号</a:t>
            </a:r>
            <a:r>
              <a:rPr lang="en-US" altLang="zh-CN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姓名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endParaRPr lang="en-US" altLang="zh-CN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课下部分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en-US" sz="1800" dirty="0" err="1">
                <a:ea typeface="宋体" panose="02010600030101010101" pitchFamily="2" charset="-122"/>
              </a:rPr>
              <a:t>请把电子版实验报告及源代码打包成一个压缩包，命名格式如下</a:t>
            </a:r>
            <a:r>
              <a:rPr lang="zh-CN" altLang="en-US" sz="1800" dirty="0">
                <a:ea typeface="宋体" panose="02010600030101010101" pitchFamily="2" charset="-122"/>
              </a:rPr>
              <a:t>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ea typeface="宋体" panose="02010600030101010101" pitchFamily="2" charset="-122"/>
              </a:rPr>
              <a:t>实验报告</a:t>
            </a:r>
            <a:r>
              <a:rPr lang="en-US" altLang="en-US" sz="1800" dirty="0">
                <a:ea typeface="宋体" panose="02010600030101010101" pitchFamily="2" charset="-122"/>
              </a:rPr>
              <a:t>：</a:t>
            </a:r>
            <a:r>
              <a:rPr lang="zh-CN" altLang="en-US" sz="1800" dirty="0">
                <a:ea typeface="宋体" panose="02010600030101010101" pitchFamily="2" charset="-122"/>
              </a:rPr>
              <a:t>实验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en-US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学号</a:t>
            </a:r>
            <a:r>
              <a:rPr lang="en-US" altLang="en-US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姓名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ea typeface="宋体" panose="02010600030101010101" pitchFamily="2" charset="-122"/>
              </a:rPr>
              <a:t>压缩包</a:t>
            </a:r>
            <a:r>
              <a:rPr lang="en-US" altLang="en-US" sz="1800" dirty="0">
                <a:ea typeface="宋体" panose="02010600030101010101" pitchFamily="2" charset="-122"/>
              </a:rPr>
              <a:t>：   </a:t>
            </a:r>
            <a:r>
              <a:rPr lang="zh-CN" altLang="en-US" sz="1800" dirty="0">
                <a:ea typeface="宋体" panose="02010600030101010101" pitchFamily="2" charset="-122"/>
              </a:rPr>
              <a:t>实验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en-US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学号</a:t>
            </a:r>
            <a:r>
              <a:rPr lang="en-US" altLang="zh-CN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姓名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ea typeface="宋体" panose="02010600030101010101" pitchFamily="2" charset="-122"/>
              </a:rPr>
              <a:t>邮件标题</a:t>
            </a:r>
            <a:r>
              <a:rPr lang="en-US" altLang="en-US" sz="1800" dirty="0">
                <a:ea typeface="宋体" panose="02010600030101010101" pitchFamily="2" charset="-122"/>
              </a:rPr>
              <a:t>：</a:t>
            </a:r>
            <a:r>
              <a:rPr lang="zh-CN" altLang="en-US" sz="1800" dirty="0">
                <a:ea typeface="宋体" panose="02010600030101010101" pitchFamily="2" charset="-122"/>
              </a:rPr>
              <a:t>实验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en-US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学号</a:t>
            </a:r>
            <a:r>
              <a:rPr lang="en-US" altLang="en-US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姓名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en-US" dirty="0">
              <a:ea typeface="宋体" panose="02010600030101010101" pitchFamily="2" charset="-122"/>
            </a:endParaRPr>
          </a:p>
          <a:p>
            <a:pPr marL="1828800" lvl="7" indent="-342900">
              <a:buClr>
                <a:schemeClr val="folHlink"/>
              </a:buClr>
              <a:buSzPct val="60000"/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课下部分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提交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截止时间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：20</a:t>
            </a:r>
            <a:r>
              <a:rPr lang="en-US" altLang="en-US" dirty="0">
                <a:ea typeface="宋体" panose="02010600030101010101" pitchFamily="2" charset="-122"/>
                <a:sym typeface="+mn-ea"/>
              </a:rPr>
              <a:t>20年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4月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14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日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早</a:t>
            </a:r>
            <a:r>
              <a:rPr lang="en-US" altLang="en-US" dirty="0">
                <a:ea typeface="宋体" panose="02010600030101010101" pitchFamily="2" charset="-122"/>
                <a:sym typeface="+mn-ea"/>
              </a:rPr>
              <a:t>6点之前。</a:t>
            </a:r>
            <a:endParaRPr lang="en-US" altLang="en-US" dirty="0">
              <a:ea typeface="宋体" panose="02010600030101010101" pitchFamily="2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  <a:p>
            <a:pPr marL="2171700" lvl="4" indent="-34290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7E61691-3D54-984D-88EF-37A34C96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实验二评分标准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7E61691-3D54-984D-88EF-37A34C96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44DEEA-21B4-1347-9954-09717BF0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实验课上：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栈或队列基本操作的实现（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实验内容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或实验内容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功能实现（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实验课下：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剩余数据结构基本操作的实现（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剩余实验内容功能实现以及实验报告的完成（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kumimoji="1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注：实验报告未提交者按实验一整体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597583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12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dirty="0" err="1">
                <a:ea typeface="宋体" panose="02010600030101010101" pitchFamily="2" charset="-122"/>
              </a:rPr>
              <a:t>源程序</a:t>
            </a:r>
            <a:r>
              <a:rPr lang="zh-CN" altLang="en-US" b="1" dirty="0">
                <a:ea typeface="宋体" panose="02010600030101010101" pitchFamily="2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分数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不超过该功能点总分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1518F81-A0D9-1541-A88B-F962DFF3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198773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13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设计思想（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存储结构及操作（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程序整体流程（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描述具体，能够根据该手册进行程序的使用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E09C2A6-AB31-3240-9547-FD83D2A3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91176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14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线上检查流程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E09C2A6-AB31-3240-9547-FD83D2A3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3268C4E-BC7F-DD44-A468-1421AE94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课上检查部分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实验课</a:t>
            </a:r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下课前一小时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助教会公布</a:t>
            </a:r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指定输入文件</a:t>
            </a:r>
            <a:r>
              <a:rPr kumimoji="1"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TestTrain.in</a:t>
            </a:r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同学们可以根据输入内容来验证自己实验程序完整性和</a:t>
            </a:r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正确性。</a:t>
            </a:r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下课前提交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给定输入的程序输出结果截图跟源程序代码到</a:t>
            </a:r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指定邮箱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5932077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491C-8299-3A49-9BE5-D159C856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b="1" dirty="0">
                <a:latin typeface="SimSun" panose="02010600030101010101" pitchFamily="2" charset="-122"/>
                <a:ea typeface="SimSun" panose="02010600030101010101" pitchFamily="2" charset="-122"/>
              </a:rPr>
              <a:t>流程图</a:t>
            </a: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示例</a:t>
            </a:r>
            <a:endParaRPr lang="en-CN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14F13-E190-434C-BD49-F5CD9B2F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460546"/>
            <a:ext cx="977900" cy="4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9C90E2-3BF0-774B-B28C-C5B293C46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43" y="2489177"/>
            <a:ext cx="1193800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889BD-0742-2F4B-B79C-C09F12232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93" y="3522174"/>
            <a:ext cx="977900" cy="43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D7962B-A08B-C948-BE1E-9202C2057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628" y="4555171"/>
            <a:ext cx="977900" cy="43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38030B-4B28-D249-94F1-8F5985491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450" y="5588168"/>
            <a:ext cx="1765300" cy="457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36B359-3787-D04D-B625-2B8BB57C71CC}"/>
              </a:ext>
            </a:extLst>
          </p:cNvPr>
          <p:cNvSpPr/>
          <p:nvPr/>
        </p:nvSpPr>
        <p:spPr>
          <a:xfrm>
            <a:off x="3581426" y="6586306"/>
            <a:ext cx="5105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图片源自并</a:t>
            </a:r>
            <a:r>
              <a:rPr lang="zh-CN" altLang="en-CN" sz="1400" dirty="0">
                <a:latin typeface="SimSun" panose="02010600030101010101" pitchFamily="2" charset="-122"/>
                <a:ea typeface="SimSun" panose="02010600030101010101" pitchFamily="2" charset="-122"/>
              </a:rPr>
              <a:t>参考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自</a:t>
            </a:r>
            <a:r>
              <a:rPr lang="en-CN" sz="1400" dirty="0">
                <a:latin typeface="SimSun" panose="02010600030101010101" pitchFamily="2" charset="-122"/>
                <a:ea typeface="SimSun" panose="02010600030101010101" pitchFamily="2" charset="-122"/>
              </a:rPr>
              <a:t>https://zhuanlan.zhihu.com/p/34105025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09739-86C3-834F-AE9F-C2BB5E1E7368}"/>
              </a:ext>
            </a:extLst>
          </p:cNvPr>
          <p:cNvSpPr/>
          <p:nvPr/>
        </p:nvSpPr>
        <p:spPr>
          <a:xfrm>
            <a:off x="1981208" y="1313778"/>
            <a:ext cx="678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终端框（起止框）：</a:t>
            </a:r>
            <a:r>
              <a:rPr lang="zh-CN" altLang="en-US" sz="20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表示一个算法的开始或结束。里面的文字一般只是“开始”或“结束”</a:t>
            </a:r>
            <a:endParaRPr lang="en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83BD6-D146-4B40-8054-C14D818FF742}"/>
              </a:ext>
            </a:extLst>
          </p:cNvPr>
          <p:cNvSpPr/>
          <p:nvPr/>
        </p:nvSpPr>
        <p:spPr>
          <a:xfrm>
            <a:off x="1981208" y="2266020"/>
            <a:ext cx="678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输入、输出框：</a:t>
            </a:r>
            <a:r>
              <a:rPr lang="zh-CN" altLang="en-US" sz="20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表示一个算法输入和输出的信息。一般来说文字的开头要注明“输入”或“输出”。</a:t>
            </a:r>
            <a:endParaRPr lang="en-CN" sz="2000" dirty="0">
              <a:solidFill>
                <a:srgbClr val="1A1A1A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2345DD-D10A-1A47-8110-22732FAFF7F5}"/>
              </a:ext>
            </a:extLst>
          </p:cNvPr>
          <p:cNvSpPr/>
          <p:nvPr/>
        </p:nvSpPr>
        <p:spPr>
          <a:xfrm>
            <a:off x="2005187" y="3384131"/>
            <a:ext cx="64736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处理框（执行框）</a:t>
            </a:r>
            <a:r>
              <a:rPr lang="zh-CN" altLang="en-US" sz="20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：表示一个赋值、计算等操作。文字注明具体操作。</a:t>
            </a:r>
            <a:endParaRPr lang="en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9C32B0-05B0-7F47-935D-2282319C8115}"/>
              </a:ext>
            </a:extLst>
          </p:cNvPr>
          <p:cNvSpPr/>
          <p:nvPr/>
        </p:nvSpPr>
        <p:spPr>
          <a:xfrm>
            <a:off x="1981209" y="4311409"/>
            <a:ext cx="6497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判断框</a:t>
            </a:r>
            <a:r>
              <a:rPr lang="zh-CN" altLang="en-US" sz="18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：表示判断某条件是否成立。一般来说，它有两个分支，条件成立与否之后的流程在分支线处标明“是”“否”或“</a:t>
            </a:r>
            <a:r>
              <a:rPr lang="en-GB" sz="18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Y”“N”。</a:t>
            </a:r>
            <a:endParaRPr lang="en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762262-52C0-544B-A57A-453DFB55A0EF}"/>
              </a:ext>
            </a:extLst>
          </p:cNvPr>
          <p:cNvSpPr/>
          <p:nvPr/>
        </p:nvSpPr>
        <p:spPr>
          <a:xfrm>
            <a:off x="2289239" y="5248803"/>
            <a:ext cx="64736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流程线（指向线）</a:t>
            </a:r>
            <a:r>
              <a:rPr lang="zh-CN" altLang="en-US" sz="20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：流程图各符号之间以有向单向线连接。线一般要求横平竖直，可以有若干个</a:t>
            </a:r>
            <a:r>
              <a:rPr lang="en-US" altLang="zh-CN" sz="20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90°</a:t>
            </a:r>
            <a:r>
              <a:rPr lang="zh-CN" altLang="en-US" sz="20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的转弯。流程线尽量不要交叉，当两条流程线</a:t>
            </a:r>
            <a:r>
              <a:rPr lang="zh-CN" altLang="en-US" sz="2000" b="1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不得已</a:t>
            </a:r>
            <a:r>
              <a:rPr lang="zh-CN" altLang="en-US" sz="2000" dirty="0">
                <a:solidFill>
                  <a:srgbClr val="1A1A1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而交叉时，将其中一条流程线的交叉处用圆弧隔开。</a:t>
            </a:r>
            <a:endParaRPr lang="en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86610DD1-F5B7-2940-ACF8-08232D97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A41270D9-B4A2-194F-BE15-FABCD213F766}"/>
              </a:ext>
            </a:extLst>
          </p:cNvPr>
          <p:cNvSpPr txBox="1"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15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48542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9BDC-71C7-FC4D-8F4D-82814E064ED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anchor="b"/>
          <a:lstStyle/>
          <a:p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流程图示例</a:t>
            </a:r>
            <a:endParaRPr lang="en-CN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22496841-0629-FC43-8E60-E44C0C42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59AC211-ECFF-B54E-AD3F-0A0F70F3FA0C}"/>
              </a:ext>
            </a:extLst>
          </p:cNvPr>
          <p:cNvSpPr txBox="1"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16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FF4C08-7448-C244-BCDC-D2940D91AA72}"/>
              </a:ext>
            </a:extLst>
          </p:cNvPr>
          <p:cNvSpPr/>
          <p:nvPr/>
        </p:nvSpPr>
        <p:spPr>
          <a:xfrm>
            <a:off x="5638837" y="6550223"/>
            <a:ext cx="5105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仅供参考，图片源自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18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级同学实验报告</a:t>
            </a:r>
            <a:endParaRPr lang="en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9" name="图片 15">
            <a:extLst>
              <a:ext uri="{FF2B5EF4-FFF2-40B4-BE49-F238E27FC236}">
                <a16:creationId xmlns:a16="http://schemas.microsoft.com/office/drawing/2014/main" id="{5A479155-9995-B842-8CFE-F60314A4A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74" y="990600"/>
            <a:ext cx="3638851" cy="57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3043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9BDC-71C7-FC4D-8F4D-82814E064ED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anchor="b"/>
          <a:lstStyle/>
          <a:p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流程图示例</a:t>
            </a:r>
            <a:endParaRPr lang="en-CN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22496841-0629-FC43-8E60-E44C0C42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59AC211-ECFF-B54E-AD3F-0A0F70F3FA0C}"/>
              </a:ext>
            </a:extLst>
          </p:cNvPr>
          <p:cNvSpPr txBox="1"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17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FF4C08-7448-C244-BCDC-D2940D91AA72}"/>
              </a:ext>
            </a:extLst>
          </p:cNvPr>
          <p:cNvSpPr/>
          <p:nvPr/>
        </p:nvSpPr>
        <p:spPr>
          <a:xfrm>
            <a:off x="5638837" y="6550223"/>
            <a:ext cx="5105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仅供参考，图片源自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18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级同学实验报告</a:t>
            </a:r>
            <a:endParaRPr lang="en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" name="图片 17">
            <a:extLst>
              <a:ext uri="{FF2B5EF4-FFF2-40B4-BE49-F238E27FC236}">
                <a16:creationId xmlns:a16="http://schemas.microsoft.com/office/drawing/2014/main" id="{F9F4916D-2EFE-2449-BA1B-1BE3EFE82E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23" y="1087318"/>
            <a:ext cx="5278120" cy="54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50390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51C30-6660-46FC-9601-2849BE24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EA9176-C814-452A-8CA4-51313C0CADA2}"/>
              </a:ext>
            </a:extLst>
          </p:cNvPr>
          <p:cNvSpPr txBox="1"/>
          <p:nvPr/>
        </p:nvSpPr>
        <p:spPr>
          <a:xfrm>
            <a:off x="2819446" y="2819416"/>
            <a:ext cx="42418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111082074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上课流程</a:t>
            </a:r>
          </a:p>
        </p:txBody>
      </p:sp>
      <p:sp>
        <p:nvSpPr>
          <p:cNvPr id="36" name="任意多边形 35"/>
          <p:cNvSpPr/>
          <p:nvPr>
            <p:custDataLst>
              <p:tags r:id="rId2"/>
            </p:custDataLst>
          </p:nvPr>
        </p:nvSpPr>
        <p:spPr bwMode="auto">
          <a:xfrm>
            <a:off x="7781291" y="3082892"/>
            <a:ext cx="3009980" cy="2648812"/>
          </a:xfrm>
          <a:custGeom>
            <a:avLst/>
            <a:gdLst>
              <a:gd name="connsiteX0" fmla="*/ 1884860 w 3161777"/>
              <a:gd name="connsiteY0" fmla="*/ 1964023 h 2782395"/>
              <a:gd name="connsiteX1" fmla="*/ 1884860 w 3161777"/>
              <a:gd name="connsiteY1" fmla="*/ 2069109 h 2782395"/>
              <a:gd name="connsiteX2" fmla="*/ 2018130 w 3161777"/>
              <a:gd name="connsiteY2" fmla="*/ 2069109 h 2782395"/>
              <a:gd name="connsiteX3" fmla="*/ 2018130 w 3161777"/>
              <a:gd name="connsiteY3" fmla="*/ 1964023 h 2782395"/>
              <a:gd name="connsiteX4" fmla="*/ 1884860 w 3161777"/>
              <a:gd name="connsiteY4" fmla="*/ 1964023 h 2782395"/>
              <a:gd name="connsiteX5" fmla="*/ 1205113 w 3161777"/>
              <a:gd name="connsiteY5" fmla="*/ 1964023 h 2782395"/>
              <a:gd name="connsiteX6" fmla="*/ 1205113 w 3161777"/>
              <a:gd name="connsiteY6" fmla="*/ 2069109 h 2782395"/>
              <a:gd name="connsiteX7" fmla="*/ 1341268 w 3161777"/>
              <a:gd name="connsiteY7" fmla="*/ 2069109 h 2782395"/>
              <a:gd name="connsiteX8" fmla="*/ 1341268 w 3161777"/>
              <a:gd name="connsiteY8" fmla="*/ 1964023 h 2782395"/>
              <a:gd name="connsiteX9" fmla="*/ 1205113 w 3161777"/>
              <a:gd name="connsiteY9" fmla="*/ 1964023 h 2782395"/>
              <a:gd name="connsiteX10" fmla="*/ 1811210 w 3161777"/>
              <a:gd name="connsiteY10" fmla="*/ 1816903 h 2782395"/>
              <a:gd name="connsiteX11" fmla="*/ 2091780 w 3161777"/>
              <a:gd name="connsiteY11" fmla="*/ 1816903 h 2782395"/>
              <a:gd name="connsiteX12" fmla="*/ 2168936 w 3161777"/>
              <a:gd name="connsiteY12" fmla="*/ 1890463 h 2782395"/>
              <a:gd name="connsiteX13" fmla="*/ 2168936 w 3161777"/>
              <a:gd name="connsiteY13" fmla="*/ 2142668 h 2782395"/>
              <a:gd name="connsiteX14" fmla="*/ 2091780 w 3161777"/>
              <a:gd name="connsiteY14" fmla="*/ 2216228 h 2782395"/>
              <a:gd name="connsiteX15" fmla="*/ 1811210 w 3161777"/>
              <a:gd name="connsiteY15" fmla="*/ 2216228 h 2782395"/>
              <a:gd name="connsiteX16" fmla="*/ 1734054 w 3161777"/>
              <a:gd name="connsiteY16" fmla="*/ 2142668 h 2782395"/>
              <a:gd name="connsiteX17" fmla="*/ 1734054 w 3161777"/>
              <a:gd name="connsiteY17" fmla="*/ 1890463 h 2782395"/>
              <a:gd name="connsiteX18" fmla="*/ 1811210 w 3161777"/>
              <a:gd name="connsiteY18" fmla="*/ 1816903 h 2782395"/>
              <a:gd name="connsiteX19" fmla="*/ 1131799 w 3161777"/>
              <a:gd name="connsiteY19" fmla="*/ 1816903 h 2782395"/>
              <a:gd name="connsiteX20" fmla="*/ 1414583 w 3161777"/>
              <a:gd name="connsiteY20" fmla="*/ 1816903 h 2782395"/>
              <a:gd name="connsiteX21" fmla="*/ 1487897 w 3161777"/>
              <a:gd name="connsiteY21" fmla="*/ 1890463 h 2782395"/>
              <a:gd name="connsiteX22" fmla="*/ 1487897 w 3161777"/>
              <a:gd name="connsiteY22" fmla="*/ 2142668 h 2782395"/>
              <a:gd name="connsiteX23" fmla="*/ 1414583 w 3161777"/>
              <a:gd name="connsiteY23" fmla="*/ 2216228 h 2782395"/>
              <a:gd name="connsiteX24" fmla="*/ 1131799 w 3161777"/>
              <a:gd name="connsiteY24" fmla="*/ 2216228 h 2782395"/>
              <a:gd name="connsiteX25" fmla="*/ 1058485 w 3161777"/>
              <a:gd name="connsiteY25" fmla="*/ 2142668 h 2782395"/>
              <a:gd name="connsiteX26" fmla="*/ 1058485 w 3161777"/>
              <a:gd name="connsiteY26" fmla="*/ 1890463 h 2782395"/>
              <a:gd name="connsiteX27" fmla="*/ 1131799 w 3161777"/>
              <a:gd name="connsiteY27" fmla="*/ 1816903 h 2782395"/>
              <a:gd name="connsiteX28" fmla="*/ 611393 w 3161777"/>
              <a:gd name="connsiteY28" fmla="*/ 1382023 h 2782395"/>
              <a:gd name="connsiteX29" fmla="*/ 2539903 w 3161777"/>
              <a:gd name="connsiteY29" fmla="*/ 1382023 h 2782395"/>
              <a:gd name="connsiteX30" fmla="*/ 2634232 w 3161777"/>
              <a:gd name="connsiteY30" fmla="*/ 1472820 h 2782395"/>
              <a:gd name="connsiteX31" fmla="*/ 2634232 w 3161777"/>
              <a:gd name="connsiteY31" fmla="*/ 2586832 h 2782395"/>
              <a:gd name="connsiteX32" fmla="*/ 3067448 w 3161777"/>
              <a:gd name="connsiteY32" fmla="*/ 2586832 h 2782395"/>
              <a:gd name="connsiteX33" fmla="*/ 3161777 w 3161777"/>
              <a:gd name="connsiteY33" fmla="*/ 2681121 h 2782395"/>
              <a:gd name="connsiteX34" fmla="*/ 3067448 w 3161777"/>
              <a:gd name="connsiteY34" fmla="*/ 2771919 h 2782395"/>
              <a:gd name="connsiteX35" fmla="*/ 2539903 w 3161777"/>
              <a:gd name="connsiteY35" fmla="*/ 2771919 h 2782395"/>
              <a:gd name="connsiteX36" fmla="*/ 2449067 w 3161777"/>
              <a:gd name="connsiteY36" fmla="*/ 2681121 h 2782395"/>
              <a:gd name="connsiteX37" fmla="*/ 2449067 w 3161777"/>
              <a:gd name="connsiteY37" fmla="*/ 1567110 h 2782395"/>
              <a:gd name="connsiteX38" fmla="*/ 705723 w 3161777"/>
              <a:gd name="connsiteY38" fmla="*/ 1567110 h 2782395"/>
              <a:gd name="connsiteX39" fmla="*/ 705723 w 3161777"/>
              <a:gd name="connsiteY39" fmla="*/ 2688106 h 2782395"/>
              <a:gd name="connsiteX40" fmla="*/ 611393 w 3161777"/>
              <a:gd name="connsiteY40" fmla="*/ 2782395 h 2782395"/>
              <a:gd name="connsiteX41" fmla="*/ 90835 w 3161777"/>
              <a:gd name="connsiteY41" fmla="*/ 2782395 h 2782395"/>
              <a:gd name="connsiteX42" fmla="*/ 0 w 3161777"/>
              <a:gd name="connsiteY42" fmla="*/ 2688106 h 2782395"/>
              <a:gd name="connsiteX43" fmla="*/ 90835 w 3161777"/>
              <a:gd name="connsiteY43" fmla="*/ 2597309 h 2782395"/>
              <a:gd name="connsiteX44" fmla="*/ 520558 w 3161777"/>
              <a:gd name="connsiteY44" fmla="*/ 2597309 h 2782395"/>
              <a:gd name="connsiteX45" fmla="*/ 520558 w 3161777"/>
              <a:gd name="connsiteY45" fmla="*/ 1472820 h 2782395"/>
              <a:gd name="connsiteX46" fmla="*/ 611393 w 3161777"/>
              <a:gd name="connsiteY46" fmla="*/ 1382023 h 2782395"/>
              <a:gd name="connsiteX47" fmla="*/ 2119451 w 3161777"/>
              <a:gd name="connsiteY47" fmla="*/ 223942 h 2782395"/>
              <a:gd name="connsiteX48" fmla="*/ 2119451 w 3161777"/>
              <a:gd name="connsiteY48" fmla="*/ 426340 h 2782395"/>
              <a:gd name="connsiteX49" fmla="*/ 2276614 w 3161777"/>
              <a:gd name="connsiteY49" fmla="*/ 555456 h 2782395"/>
              <a:gd name="connsiteX50" fmla="*/ 2276614 w 3161777"/>
              <a:gd name="connsiteY50" fmla="*/ 223942 h 2782395"/>
              <a:gd name="connsiteX51" fmla="*/ 2119451 w 3161777"/>
              <a:gd name="connsiteY51" fmla="*/ 223942 h 2782395"/>
              <a:gd name="connsiteX52" fmla="*/ 1584911 w 3161777"/>
              <a:gd name="connsiteY52" fmla="*/ 216342 h 2782395"/>
              <a:gd name="connsiteX53" fmla="*/ 592770 w 3161777"/>
              <a:gd name="connsiteY53" fmla="*/ 1076384 h 2782395"/>
              <a:gd name="connsiteX54" fmla="*/ 2563078 w 3161777"/>
              <a:gd name="connsiteY54" fmla="*/ 1076384 h 2782395"/>
              <a:gd name="connsiteX55" fmla="*/ 1584911 w 3161777"/>
              <a:gd name="connsiteY55" fmla="*/ 216342 h 2782395"/>
              <a:gd name="connsiteX56" fmla="*/ 1586658 w 3161777"/>
              <a:gd name="connsiteY56" fmla="*/ 20 h 2782395"/>
              <a:gd name="connsiteX57" fmla="*/ 1647793 w 3161777"/>
              <a:gd name="connsiteY57" fmla="*/ 24056 h 2782395"/>
              <a:gd name="connsiteX58" fmla="*/ 1862406 w 3161777"/>
              <a:gd name="connsiteY58" fmla="*/ 212985 h 2782395"/>
              <a:gd name="connsiteX59" fmla="*/ 1969273 w 3161777"/>
              <a:gd name="connsiteY59" fmla="*/ 307063 h 2782395"/>
              <a:gd name="connsiteX60" fmla="*/ 1969273 w 3161777"/>
              <a:gd name="connsiteY60" fmla="*/ 281684 h 2782395"/>
              <a:gd name="connsiteX61" fmla="*/ 1969273 w 3161777"/>
              <a:gd name="connsiteY61" fmla="*/ 150660 h 2782395"/>
              <a:gd name="connsiteX62" fmla="*/ 2042616 w 3161777"/>
              <a:gd name="connsiteY62" fmla="*/ 77378 h 2782395"/>
              <a:gd name="connsiteX63" fmla="*/ 2349957 w 3161777"/>
              <a:gd name="connsiteY63" fmla="*/ 77378 h 2782395"/>
              <a:gd name="connsiteX64" fmla="*/ 2423300 w 3161777"/>
              <a:gd name="connsiteY64" fmla="*/ 150660 h 2782395"/>
              <a:gd name="connsiteX65" fmla="*/ 2423300 w 3161777"/>
              <a:gd name="connsiteY65" fmla="*/ 703710 h 2782395"/>
              <a:gd name="connsiteX66" fmla="*/ 2423300 w 3161777"/>
              <a:gd name="connsiteY66" fmla="*/ 706754 h 2782395"/>
              <a:gd name="connsiteX67" fmla="*/ 2470823 w 3161777"/>
              <a:gd name="connsiteY67" fmla="*/ 748589 h 2782395"/>
              <a:gd name="connsiteX68" fmla="*/ 2867008 w 3161777"/>
              <a:gd name="connsiteY68" fmla="*/ 1097361 h 2782395"/>
              <a:gd name="connsiteX69" fmla="*/ 2901943 w 3161777"/>
              <a:gd name="connsiteY69" fmla="*/ 1170779 h 2782395"/>
              <a:gd name="connsiteX70" fmla="*/ 2807620 w 3161777"/>
              <a:gd name="connsiteY70" fmla="*/ 1261678 h 2782395"/>
              <a:gd name="connsiteX71" fmla="*/ 344735 w 3161777"/>
              <a:gd name="connsiteY71" fmla="*/ 1261678 h 2782395"/>
              <a:gd name="connsiteX72" fmla="*/ 257399 w 3161777"/>
              <a:gd name="connsiteY72" fmla="*/ 1202244 h 2782395"/>
              <a:gd name="connsiteX73" fmla="*/ 281853 w 3161777"/>
              <a:gd name="connsiteY73" fmla="*/ 1100857 h 2782395"/>
              <a:gd name="connsiteX74" fmla="*/ 1525522 w 3161777"/>
              <a:gd name="connsiteY74" fmla="*/ 20560 h 2782395"/>
              <a:gd name="connsiteX75" fmla="*/ 1586658 w 3161777"/>
              <a:gd name="connsiteY75" fmla="*/ 20 h 278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161777" h="2782395">
                <a:moveTo>
                  <a:pt x="1884860" y="1964023"/>
                </a:moveTo>
                <a:lnTo>
                  <a:pt x="1884860" y="2069109"/>
                </a:lnTo>
                <a:cubicBezTo>
                  <a:pt x="2018130" y="2069109"/>
                  <a:pt x="2018130" y="2069109"/>
                  <a:pt x="2018130" y="2069109"/>
                </a:cubicBezTo>
                <a:cubicBezTo>
                  <a:pt x="2018130" y="1964023"/>
                  <a:pt x="2018130" y="1964023"/>
                  <a:pt x="2018130" y="1964023"/>
                </a:cubicBezTo>
                <a:cubicBezTo>
                  <a:pt x="1884860" y="1964023"/>
                  <a:pt x="1884860" y="1964023"/>
                  <a:pt x="1884860" y="1964023"/>
                </a:cubicBezTo>
                <a:close/>
                <a:moveTo>
                  <a:pt x="1205113" y="1964023"/>
                </a:moveTo>
                <a:lnTo>
                  <a:pt x="1205113" y="2069109"/>
                </a:lnTo>
                <a:cubicBezTo>
                  <a:pt x="1341268" y="2069109"/>
                  <a:pt x="1341268" y="2069109"/>
                  <a:pt x="1341268" y="2069109"/>
                </a:cubicBezTo>
                <a:cubicBezTo>
                  <a:pt x="1341268" y="1964023"/>
                  <a:pt x="1341268" y="1964023"/>
                  <a:pt x="1341268" y="1964023"/>
                </a:cubicBezTo>
                <a:cubicBezTo>
                  <a:pt x="1205113" y="1964023"/>
                  <a:pt x="1205113" y="1964023"/>
                  <a:pt x="1205113" y="1964023"/>
                </a:cubicBezTo>
                <a:close/>
                <a:moveTo>
                  <a:pt x="1811210" y="1816903"/>
                </a:moveTo>
                <a:cubicBezTo>
                  <a:pt x="2091780" y="1816903"/>
                  <a:pt x="2091780" y="1816903"/>
                  <a:pt x="2091780" y="1816903"/>
                </a:cubicBezTo>
                <a:cubicBezTo>
                  <a:pt x="2133865" y="1816903"/>
                  <a:pt x="2168936" y="1851932"/>
                  <a:pt x="2168936" y="1890463"/>
                </a:cubicBezTo>
                <a:cubicBezTo>
                  <a:pt x="2168936" y="2142668"/>
                  <a:pt x="2168936" y="2142668"/>
                  <a:pt x="2168936" y="2142668"/>
                </a:cubicBezTo>
                <a:cubicBezTo>
                  <a:pt x="2168936" y="2181200"/>
                  <a:pt x="2133865" y="2216228"/>
                  <a:pt x="2091780" y="2216228"/>
                </a:cubicBezTo>
                <a:cubicBezTo>
                  <a:pt x="1811210" y="2216228"/>
                  <a:pt x="1811210" y="2216228"/>
                  <a:pt x="1811210" y="2216228"/>
                </a:cubicBezTo>
                <a:cubicBezTo>
                  <a:pt x="1769125" y="2216228"/>
                  <a:pt x="1734054" y="2181200"/>
                  <a:pt x="1734054" y="2142668"/>
                </a:cubicBezTo>
                <a:cubicBezTo>
                  <a:pt x="1734054" y="1890463"/>
                  <a:pt x="1734054" y="1890463"/>
                  <a:pt x="1734054" y="1890463"/>
                </a:cubicBezTo>
                <a:cubicBezTo>
                  <a:pt x="1734054" y="1851932"/>
                  <a:pt x="1769125" y="1816903"/>
                  <a:pt x="1811210" y="1816903"/>
                </a:cubicBezTo>
                <a:close/>
                <a:moveTo>
                  <a:pt x="1131799" y="1816903"/>
                </a:moveTo>
                <a:cubicBezTo>
                  <a:pt x="1414583" y="1816903"/>
                  <a:pt x="1414583" y="1816903"/>
                  <a:pt x="1414583" y="1816903"/>
                </a:cubicBezTo>
                <a:cubicBezTo>
                  <a:pt x="1456477" y="1816903"/>
                  <a:pt x="1487897" y="1851932"/>
                  <a:pt x="1487897" y="1890463"/>
                </a:cubicBezTo>
                <a:cubicBezTo>
                  <a:pt x="1487897" y="2142668"/>
                  <a:pt x="1487897" y="2142668"/>
                  <a:pt x="1487897" y="2142668"/>
                </a:cubicBezTo>
                <a:cubicBezTo>
                  <a:pt x="1487897" y="2181200"/>
                  <a:pt x="1456477" y="2216228"/>
                  <a:pt x="1414583" y="2216228"/>
                </a:cubicBezTo>
                <a:cubicBezTo>
                  <a:pt x="1131799" y="2216228"/>
                  <a:pt x="1131799" y="2216228"/>
                  <a:pt x="1131799" y="2216228"/>
                </a:cubicBezTo>
                <a:cubicBezTo>
                  <a:pt x="1089905" y="2216228"/>
                  <a:pt x="1058485" y="2181200"/>
                  <a:pt x="1058485" y="2142668"/>
                </a:cubicBezTo>
                <a:cubicBezTo>
                  <a:pt x="1058485" y="1890463"/>
                  <a:pt x="1058485" y="1890463"/>
                  <a:pt x="1058485" y="1890463"/>
                </a:cubicBezTo>
                <a:cubicBezTo>
                  <a:pt x="1058485" y="1851932"/>
                  <a:pt x="1089905" y="1816903"/>
                  <a:pt x="1131799" y="1816903"/>
                </a:cubicBezTo>
                <a:close/>
                <a:moveTo>
                  <a:pt x="611393" y="1382023"/>
                </a:moveTo>
                <a:cubicBezTo>
                  <a:pt x="2539903" y="1382023"/>
                  <a:pt x="2539903" y="1382023"/>
                  <a:pt x="2539903" y="1382023"/>
                </a:cubicBezTo>
                <a:cubicBezTo>
                  <a:pt x="2592308" y="1382023"/>
                  <a:pt x="2634232" y="1423930"/>
                  <a:pt x="2634232" y="1472820"/>
                </a:cubicBezTo>
                <a:cubicBezTo>
                  <a:pt x="2634232" y="2586832"/>
                  <a:pt x="2634232" y="2586832"/>
                  <a:pt x="2634232" y="2586832"/>
                </a:cubicBezTo>
                <a:cubicBezTo>
                  <a:pt x="3067448" y="2586832"/>
                  <a:pt x="3067448" y="2586832"/>
                  <a:pt x="3067448" y="2586832"/>
                </a:cubicBezTo>
                <a:cubicBezTo>
                  <a:pt x="3119853" y="2586832"/>
                  <a:pt x="3161777" y="2628738"/>
                  <a:pt x="3161777" y="2681121"/>
                </a:cubicBezTo>
                <a:cubicBezTo>
                  <a:pt x="3158283" y="2730012"/>
                  <a:pt x="3119853" y="2771919"/>
                  <a:pt x="3067448" y="2771919"/>
                </a:cubicBezTo>
                <a:cubicBezTo>
                  <a:pt x="2539903" y="2771919"/>
                  <a:pt x="2539903" y="2771919"/>
                  <a:pt x="2539903" y="2771919"/>
                </a:cubicBezTo>
                <a:cubicBezTo>
                  <a:pt x="2490991" y="2771919"/>
                  <a:pt x="2449067" y="2730012"/>
                  <a:pt x="2449067" y="2681121"/>
                </a:cubicBezTo>
                <a:cubicBezTo>
                  <a:pt x="2449067" y="1567110"/>
                  <a:pt x="2449067" y="1567110"/>
                  <a:pt x="2449067" y="1567110"/>
                </a:cubicBezTo>
                <a:cubicBezTo>
                  <a:pt x="705723" y="1567110"/>
                  <a:pt x="705723" y="1567110"/>
                  <a:pt x="705723" y="1567110"/>
                </a:cubicBezTo>
                <a:cubicBezTo>
                  <a:pt x="705723" y="2688106"/>
                  <a:pt x="705723" y="2688106"/>
                  <a:pt x="705723" y="2688106"/>
                </a:cubicBezTo>
                <a:cubicBezTo>
                  <a:pt x="705723" y="2740489"/>
                  <a:pt x="663798" y="2782395"/>
                  <a:pt x="611393" y="2782395"/>
                </a:cubicBezTo>
                <a:cubicBezTo>
                  <a:pt x="90835" y="2782395"/>
                  <a:pt x="90835" y="2782395"/>
                  <a:pt x="90835" y="2782395"/>
                </a:cubicBezTo>
                <a:cubicBezTo>
                  <a:pt x="41924" y="2782395"/>
                  <a:pt x="0" y="2740489"/>
                  <a:pt x="0" y="2688106"/>
                </a:cubicBezTo>
                <a:cubicBezTo>
                  <a:pt x="0" y="2639215"/>
                  <a:pt x="41924" y="2597309"/>
                  <a:pt x="90835" y="2597309"/>
                </a:cubicBezTo>
                <a:cubicBezTo>
                  <a:pt x="520558" y="2597309"/>
                  <a:pt x="520558" y="2597309"/>
                  <a:pt x="520558" y="2597309"/>
                </a:cubicBezTo>
                <a:cubicBezTo>
                  <a:pt x="520558" y="1472820"/>
                  <a:pt x="520558" y="1472820"/>
                  <a:pt x="520558" y="1472820"/>
                </a:cubicBezTo>
                <a:cubicBezTo>
                  <a:pt x="520558" y="1423930"/>
                  <a:pt x="562482" y="1382023"/>
                  <a:pt x="611393" y="1382023"/>
                </a:cubicBezTo>
                <a:close/>
                <a:moveTo>
                  <a:pt x="2119451" y="223942"/>
                </a:moveTo>
                <a:lnTo>
                  <a:pt x="2119451" y="426340"/>
                </a:lnTo>
                <a:cubicBezTo>
                  <a:pt x="2276614" y="555456"/>
                  <a:pt x="2276614" y="555456"/>
                  <a:pt x="2276614" y="555456"/>
                </a:cubicBezTo>
                <a:cubicBezTo>
                  <a:pt x="2276614" y="223942"/>
                  <a:pt x="2276614" y="223942"/>
                  <a:pt x="2276614" y="223942"/>
                </a:cubicBezTo>
                <a:cubicBezTo>
                  <a:pt x="2119451" y="223942"/>
                  <a:pt x="2119451" y="223942"/>
                  <a:pt x="2119451" y="223942"/>
                </a:cubicBezTo>
                <a:close/>
                <a:moveTo>
                  <a:pt x="1584911" y="216342"/>
                </a:moveTo>
                <a:lnTo>
                  <a:pt x="592770" y="1076384"/>
                </a:lnTo>
                <a:cubicBezTo>
                  <a:pt x="2563078" y="1076384"/>
                  <a:pt x="2563078" y="1076384"/>
                  <a:pt x="2563078" y="1076384"/>
                </a:cubicBezTo>
                <a:cubicBezTo>
                  <a:pt x="1584911" y="216342"/>
                  <a:pt x="1584911" y="216342"/>
                  <a:pt x="1584911" y="216342"/>
                </a:cubicBezTo>
                <a:close/>
                <a:moveTo>
                  <a:pt x="1586658" y="20"/>
                </a:moveTo>
                <a:cubicBezTo>
                  <a:pt x="1608492" y="457"/>
                  <a:pt x="1630326" y="8324"/>
                  <a:pt x="1647793" y="24056"/>
                </a:cubicBezTo>
                <a:cubicBezTo>
                  <a:pt x="1723994" y="91138"/>
                  <a:pt x="1795432" y="154027"/>
                  <a:pt x="1862406" y="212985"/>
                </a:cubicBezTo>
                <a:lnTo>
                  <a:pt x="1969273" y="307063"/>
                </a:lnTo>
                <a:lnTo>
                  <a:pt x="1969273" y="281684"/>
                </a:lnTo>
                <a:cubicBezTo>
                  <a:pt x="1969273" y="150660"/>
                  <a:pt x="1969273" y="150660"/>
                  <a:pt x="1969273" y="150660"/>
                </a:cubicBezTo>
                <a:cubicBezTo>
                  <a:pt x="1969273" y="112274"/>
                  <a:pt x="2004198" y="77378"/>
                  <a:pt x="2042616" y="77378"/>
                </a:cubicBezTo>
                <a:cubicBezTo>
                  <a:pt x="2349957" y="77378"/>
                  <a:pt x="2349957" y="77378"/>
                  <a:pt x="2349957" y="77378"/>
                </a:cubicBezTo>
                <a:cubicBezTo>
                  <a:pt x="2391867" y="77378"/>
                  <a:pt x="2423300" y="112274"/>
                  <a:pt x="2423300" y="150660"/>
                </a:cubicBezTo>
                <a:cubicBezTo>
                  <a:pt x="2423300" y="572031"/>
                  <a:pt x="2423300" y="677374"/>
                  <a:pt x="2423300" y="703710"/>
                </a:cubicBezTo>
                <a:lnTo>
                  <a:pt x="2423300" y="706754"/>
                </a:lnTo>
                <a:lnTo>
                  <a:pt x="2470823" y="748589"/>
                </a:lnTo>
                <a:cubicBezTo>
                  <a:pt x="2867008" y="1097361"/>
                  <a:pt x="2867008" y="1097361"/>
                  <a:pt x="2867008" y="1097361"/>
                </a:cubicBezTo>
                <a:cubicBezTo>
                  <a:pt x="2887969" y="1114842"/>
                  <a:pt x="2901943" y="1139314"/>
                  <a:pt x="2901943" y="1170779"/>
                </a:cubicBezTo>
                <a:cubicBezTo>
                  <a:pt x="2901943" y="1219725"/>
                  <a:pt x="2860022" y="1261678"/>
                  <a:pt x="2807620" y="1261678"/>
                </a:cubicBezTo>
                <a:cubicBezTo>
                  <a:pt x="344735" y="1261678"/>
                  <a:pt x="344735" y="1261678"/>
                  <a:pt x="344735" y="1261678"/>
                </a:cubicBezTo>
                <a:cubicBezTo>
                  <a:pt x="306307" y="1261678"/>
                  <a:pt x="271373" y="1237205"/>
                  <a:pt x="257399" y="1202244"/>
                </a:cubicBezTo>
                <a:cubicBezTo>
                  <a:pt x="243425" y="1167283"/>
                  <a:pt x="253905" y="1125330"/>
                  <a:pt x="281853" y="1100857"/>
                </a:cubicBezTo>
                <a:cubicBezTo>
                  <a:pt x="1525522" y="20560"/>
                  <a:pt x="1525522" y="20560"/>
                  <a:pt x="1525522" y="20560"/>
                </a:cubicBezTo>
                <a:cubicBezTo>
                  <a:pt x="1542990" y="6576"/>
                  <a:pt x="1564824" y="-417"/>
                  <a:pt x="1586658" y="2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46" name="直接连接符 45"/>
          <p:cNvCxnSpPr/>
          <p:nvPr>
            <p:custDataLst>
              <p:tags r:id="rId3"/>
            </p:custDataLst>
          </p:nvPr>
        </p:nvCxnSpPr>
        <p:spPr>
          <a:xfrm>
            <a:off x="4069292" y="2169403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64" name="椭圆 63"/>
          <p:cNvSpPr/>
          <p:nvPr>
            <p:custDataLst>
              <p:tags r:id="rId4"/>
            </p:custDataLst>
          </p:nvPr>
        </p:nvSpPr>
        <p:spPr>
          <a:xfrm>
            <a:off x="4706360" y="1866386"/>
            <a:ext cx="606033" cy="606033"/>
          </a:xfrm>
          <a:prstGeom prst="ellipse">
            <a:avLst/>
          </a:prstGeom>
          <a:solidFill>
            <a:srgbClr val="1F74AD"/>
          </a:solidFill>
          <a:ln w="38100" cap="flat" cmpd="sng" algn="ctr">
            <a:solidFill>
              <a:srgbClr val="1F74AD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5" name="任意多边形 64"/>
          <p:cNvSpPr/>
          <p:nvPr>
            <p:custDataLst>
              <p:tags r:id="rId5"/>
            </p:custDataLst>
          </p:nvPr>
        </p:nvSpPr>
        <p:spPr bwMode="auto">
          <a:xfrm>
            <a:off x="4824239" y="1984265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6"/>
            </p:custDataLst>
          </p:nvPr>
        </p:nvSpPr>
        <p:spPr bwMode="auto">
          <a:xfrm>
            <a:off x="400027" y="1801765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课前</a:t>
            </a:r>
            <a:r>
              <a:rPr lang="zh-CN" altLang="en-US" sz="1500" b="1" spc="3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准备</a:t>
            </a:r>
          </a:p>
        </p:txBody>
      </p:sp>
      <p:sp>
        <p:nvSpPr>
          <p:cNvPr id="70" name="文本框 69"/>
          <p:cNvSpPr txBox="1"/>
          <p:nvPr>
            <p:custDataLst>
              <p:tags r:id="rId7"/>
            </p:custDataLst>
          </p:nvPr>
        </p:nvSpPr>
        <p:spPr bwMode="auto">
          <a:xfrm>
            <a:off x="400056" y="2193953"/>
            <a:ext cx="3603707" cy="56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腾讯会议：会议开始，学生陆续进入会议室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CN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QQ</a:t>
            </a: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群：发布本次实验内容</a:t>
            </a:r>
          </a:p>
        </p:txBody>
      </p:sp>
      <p:sp>
        <p:nvSpPr>
          <p:cNvPr id="122" name="文本框 121"/>
          <p:cNvSpPr txBox="1"/>
          <p:nvPr>
            <p:custDataLst>
              <p:tags r:id="rId8"/>
            </p:custDataLst>
          </p:nvPr>
        </p:nvSpPr>
        <p:spPr bwMode="auto">
          <a:xfrm>
            <a:off x="6028055" y="1978953"/>
            <a:ext cx="719072" cy="3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altLang="ko-KR" sz="1350" b="1" dirty="0">
                <a:solidFill>
                  <a:srgbClr val="1F74A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zh-CN" altLang="en-US" sz="1350" b="1" dirty="0">
                <a:solidFill>
                  <a:srgbClr val="1F74AD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分钟</a:t>
            </a:r>
          </a:p>
        </p:txBody>
      </p:sp>
      <p:cxnSp>
        <p:nvCxnSpPr>
          <p:cNvPr id="124" name="直接连接符 123"/>
          <p:cNvCxnSpPr/>
          <p:nvPr>
            <p:custDataLst>
              <p:tags r:id="rId9"/>
            </p:custDataLst>
          </p:nvPr>
        </p:nvCxnSpPr>
        <p:spPr>
          <a:xfrm>
            <a:off x="4069292" y="2946975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3498DB"/>
            </a:solidFill>
            <a:prstDash val="solid"/>
            <a:miter lim="800000"/>
          </a:ln>
          <a:effectLst/>
        </p:spPr>
      </p:cxnSp>
      <p:sp>
        <p:nvSpPr>
          <p:cNvPr id="130" name="椭圆 129"/>
          <p:cNvSpPr/>
          <p:nvPr>
            <p:custDataLst>
              <p:tags r:id="rId10"/>
            </p:custDataLst>
          </p:nvPr>
        </p:nvSpPr>
        <p:spPr>
          <a:xfrm>
            <a:off x="4706360" y="2643959"/>
            <a:ext cx="606033" cy="606033"/>
          </a:xfrm>
          <a:prstGeom prst="ellipse">
            <a:avLst/>
          </a:prstGeom>
          <a:solidFill>
            <a:srgbClr val="3498DB"/>
          </a:solidFill>
          <a:ln w="38100" cap="flat" cmpd="sng" algn="ctr">
            <a:solidFill>
              <a:srgbClr val="3498DB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1" name="任意多边形 130"/>
          <p:cNvSpPr/>
          <p:nvPr>
            <p:custDataLst>
              <p:tags r:id="rId11"/>
            </p:custDataLst>
          </p:nvPr>
        </p:nvSpPr>
        <p:spPr bwMode="auto">
          <a:xfrm>
            <a:off x="4824239" y="2761838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8" name="文本框 127"/>
          <p:cNvSpPr txBox="1"/>
          <p:nvPr>
            <p:custDataLst>
              <p:tags r:id="rId12"/>
            </p:custDataLst>
          </p:nvPr>
        </p:nvSpPr>
        <p:spPr bwMode="auto">
          <a:xfrm>
            <a:off x="400027" y="2579338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介绍</a:t>
            </a:r>
            <a:r>
              <a:rPr lang="zh-CN" altLang="en-US" sz="1500" b="1" spc="3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实验内容</a:t>
            </a:r>
          </a:p>
        </p:txBody>
      </p:sp>
      <p:sp>
        <p:nvSpPr>
          <p:cNvPr id="129" name="文本框 128"/>
          <p:cNvSpPr txBox="1"/>
          <p:nvPr>
            <p:custDataLst>
              <p:tags r:id="rId13"/>
            </p:custDataLst>
          </p:nvPr>
        </p:nvSpPr>
        <p:spPr bwMode="auto">
          <a:xfrm>
            <a:off x="400028" y="2971136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腾讯会议：介绍实验内容</a:t>
            </a:r>
          </a:p>
        </p:txBody>
      </p:sp>
      <p:sp>
        <p:nvSpPr>
          <p:cNvPr id="127" name="文本框 126"/>
          <p:cNvSpPr txBox="1"/>
          <p:nvPr>
            <p:custDataLst>
              <p:tags r:id="rId14"/>
            </p:custDataLst>
          </p:nvPr>
        </p:nvSpPr>
        <p:spPr bwMode="auto">
          <a:xfrm>
            <a:off x="6028055" y="2756525"/>
            <a:ext cx="719072" cy="3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3498DB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上课</a:t>
            </a:r>
          </a:p>
        </p:txBody>
      </p:sp>
      <p:cxnSp>
        <p:nvCxnSpPr>
          <p:cNvPr id="133" name="直接连接符 132"/>
          <p:cNvCxnSpPr/>
          <p:nvPr>
            <p:custDataLst>
              <p:tags r:id="rId15"/>
            </p:custDataLst>
          </p:nvPr>
        </p:nvCxnSpPr>
        <p:spPr>
          <a:xfrm>
            <a:off x="4069292" y="3724547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1AA3AA"/>
            </a:solidFill>
            <a:prstDash val="solid"/>
            <a:miter lim="800000"/>
          </a:ln>
          <a:effectLst/>
        </p:spPr>
      </p:cxnSp>
      <p:sp>
        <p:nvSpPr>
          <p:cNvPr id="139" name="椭圆 138"/>
          <p:cNvSpPr/>
          <p:nvPr>
            <p:custDataLst>
              <p:tags r:id="rId16"/>
            </p:custDataLst>
          </p:nvPr>
        </p:nvSpPr>
        <p:spPr>
          <a:xfrm>
            <a:off x="4706360" y="3421530"/>
            <a:ext cx="606033" cy="606033"/>
          </a:xfrm>
          <a:prstGeom prst="ellipse">
            <a:avLst/>
          </a:prstGeom>
          <a:solidFill>
            <a:srgbClr val="1AA3AA"/>
          </a:solidFill>
          <a:ln w="38100" cap="flat" cmpd="sng" algn="ctr">
            <a:solidFill>
              <a:srgbClr val="1AA3A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0" name="任意多边形 139"/>
          <p:cNvSpPr/>
          <p:nvPr>
            <p:custDataLst>
              <p:tags r:id="rId17"/>
            </p:custDataLst>
          </p:nvPr>
        </p:nvSpPr>
        <p:spPr bwMode="auto">
          <a:xfrm>
            <a:off x="4824239" y="3539409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7" name="文本框 136"/>
          <p:cNvSpPr txBox="1"/>
          <p:nvPr>
            <p:custDataLst>
              <p:tags r:id="rId18"/>
            </p:custDataLst>
          </p:nvPr>
        </p:nvSpPr>
        <p:spPr bwMode="auto">
          <a:xfrm>
            <a:off x="400027" y="3356909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在线</a:t>
            </a:r>
            <a:r>
              <a:rPr lang="zh-CN" altLang="en-US" sz="1500" b="1" spc="3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答疑</a:t>
            </a:r>
          </a:p>
        </p:txBody>
      </p:sp>
      <p:sp>
        <p:nvSpPr>
          <p:cNvPr id="138" name="文本框 137"/>
          <p:cNvSpPr txBox="1"/>
          <p:nvPr>
            <p:custDataLst>
              <p:tags r:id="rId19"/>
            </p:custDataLst>
          </p:nvPr>
        </p:nvSpPr>
        <p:spPr bwMode="auto">
          <a:xfrm>
            <a:off x="400028" y="3748707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QQ</a:t>
            </a: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群：在线答疑（非代码问题）</a:t>
            </a:r>
          </a:p>
        </p:txBody>
      </p:sp>
      <p:sp>
        <p:nvSpPr>
          <p:cNvPr id="136" name="文本框 135"/>
          <p:cNvSpPr txBox="1"/>
          <p:nvPr>
            <p:custDataLst>
              <p:tags r:id="rId20"/>
            </p:custDataLst>
          </p:nvPr>
        </p:nvSpPr>
        <p:spPr bwMode="auto">
          <a:xfrm>
            <a:off x="6028055" y="3458845"/>
            <a:ext cx="840740" cy="4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sz="1350" b="1" dirty="0">
                <a:solidFill>
                  <a:srgbClr val="1AA3AA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上课中</a:t>
            </a:r>
          </a:p>
        </p:txBody>
      </p:sp>
      <p:cxnSp>
        <p:nvCxnSpPr>
          <p:cNvPr id="142" name="直接连接符 141"/>
          <p:cNvCxnSpPr/>
          <p:nvPr>
            <p:custDataLst>
              <p:tags r:id="rId21"/>
            </p:custDataLst>
          </p:nvPr>
        </p:nvCxnSpPr>
        <p:spPr>
          <a:xfrm>
            <a:off x="4069292" y="4502119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69A35B"/>
            </a:solidFill>
            <a:prstDash val="solid"/>
            <a:miter lim="800000"/>
          </a:ln>
          <a:effectLst/>
        </p:spPr>
      </p:cxnSp>
      <p:sp>
        <p:nvSpPr>
          <p:cNvPr id="148" name="椭圆 147"/>
          <p:cNvSpPr/>
          <p:nvPr>
            <p:custDataLst>
              <p:tags r:id="rId22"/>
            </p:custDataLst>
          </p:nvPr>
        </p:nvSpPr>
        <p:spPr>
          <a:xfrm>
            <a:off x="4706360" y="4199103"/>
            <a:ext cx="606033" cy="606033"/>
          </a:xfrm>
          <a:prstGeom prst="ellipse">
            <a:avLst/>
          </a:prstGeom>
          <a:solidFill>
            <a:srgbClr val="69A35B"/>
          </a:solidFill>
          <a:ln w="38100" cap="flat" cmpd="sng" algn="ctr">
            <a:solidFill>
              <a:srgbClr val="69A35B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9" name="任意多边形 148"/>
          <p:cNvSpPr/>
          <p:nvPr>
            <p:custDataLst>
              <p:tags r:id="rId23"/>
            </p:custDataLst>
          </p:nvPr>
        </p:nvSpPr>
        <p:spPr bwMode="auto">
          <a:xfrm>
            <a:off x="4824239" y="4316982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6" name="文本框 145"/>
          <p:cNvSpPr txBox="1"/>
          <p:nvPr>
            <p:custDataLst>
              <p:tags r:id="rId24"/>
            </p:custDataLst>
          </p:nvPr>
        </p:nvSpPr>
        <p:spPr bwMode="auto">
          <a:xfrm>
            <a:off x="400027" y="4134482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公布</a:t>
            </a:r>
            <a:r>
              <a:rPr lang="zh-CN" altLang="en-US" sz="1500" b="1" spc="3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测试</a:t>
            </a: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数据</a:t>
            </a:r>
          </a:p>
        </p:txBody>
      </p:sp>
      <p:sp>
        <p:nvSpPr>
          <p:cNvPr id="147" name="文本框 146"/>
          <p:cNvSpPr txBox="1"/>
          <p:nvPr>
            <p:custDataLst>
              <p:tags r:id="rId25"/>
            </p:custDataLst>
          </p:nvPr>
        </p:nvSpPr>
        <p:spPr bwMode="auto">
          <a:xfrm>
            <a:off x="400028" y="4526280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QQ</a:t>
            </a: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群公告：公布测试数据</a:t>
            </a:r>
          </a:p>
        </p:txBody>
      </p:sp>
      <p:sp>
        <p:nvSpPr>
          <p:cNvPr id="145" name="文本框 144"/>
          <p:cNvSpPr txBox="1"/>
          <p:nvPr>
            <p:custDataLst>
              <p:tags r:id="rId26"/>
            </p:custDataLst>
          </p:nvPr>
        </p:nvSpPr>
        <p:spPr bwMode="auto">
          <a:xfrm>
            <a:off x="6028055" y="4236085"/>
            <a:ext cx="1007110" cy="53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69A35B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提前一小时</a:t>
            </a:r>
          </a:p>
        </p:txBody>
      </p:sp>
      <p:cxnSp>
        <p:nvCxnSpPr>
          <p:cNvPr id="151" name="直接连接符 150"/>
          <p:cNvCxnSpPr/>
          <p:nvPr>
            <p:custDataLst>
              <p:tags r:id="rId27"/>
            </p:custDataLst>
          </p:nvPr>
        </p:nvCxnSpPr>
        <p:spPr>
          <a:xfrm>
            <a:off x="4069292" y="5279691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9BBB59"/>
            </a:solidFill>
            <a:prstDash val="solid"/>
            <a:miter lim="800000"/>
          </a:ln>
          <a:effectLst/>
        </p:spPr>
      </p:cxnSp>
      <p:sp>
        <p:nvSpPr>
          <p:cNvPr id="157" name="椭圆 156"/>
          <p:cNvSpPr/>
          <p:nvPr>
            <p:custDataLst>
              <p:tags r:id="rId28"/>
            </p:custDataLst>
          </p:nvPr>
        </p:nvSpPr>
        <p:spPr>
          <a:xfrm>
            <a:off x="4706360" y="4976674"/>
            <a:ext cx="606033" cy="606033"/>
          </a:xfrm>
          <a:prstGeom prst="ellipse">
            <a:avLst/>
          </a:prstGeom>
          <a:solidFill>
            <a:srgbClr val="9BBB59"/>
          </a:solidFill>
          <a:ln w="381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8" name="任意多边形 157"/>
          <p:cNvSpPr/>
          <p:nvPr>
            <p:custDataLst>
              <p:tags r:id="rId29"/>
            </p:custDataLst>
          </p:nvPr>
        </p:nvSpPr>
        <p:spPr bwMode="auto">
          <a:xfrm>
            <a:off x="4824239" y="5094553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5" name="文本框 154"/>
          <p:cNvSpPr txBox="1"/>
          <p:nvPr>
            <p:custDataLst>
              <p:tags r:id="rId30"/>
            </p:custDataLst>
          </p:nvPr>
        </p:nvSpPr>
        <p:spPr bwMode="auto">
          <a:xfrm>
            <a:off x="400027" y="4912053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提交</a:t>
            </a:r>
            <a:r>
              <a:rPr lang="zh-CN" altLang="en-US" sz="1500" b="1" spc="3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课上</a:t>
            </a: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任务</a:t>
            </a:r>
          </a:p>
        </p:txBody>
      </p:sp>
      <p:sp>
        <p:nvSpPr>
          <p:cNvPr id="156" name="文本框 155"/>
          <p:cNvSpPr txBox="1"/>
          <p:nvPr>
            <p:custDataLst>
              <p:tags r:id="rId31"/>
            </p:custDataLst>
          </p:nvPr>
        </p:nvSpPr>
        <p:spPr bwMode="auto">
          <a:xfrm>
            <a:off x="400028" y="5303852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下课前将课上任务部分提交到邮箱</a:t>
            </a:r>
          </a:p>
        </p:txBody>
      </p:sp>
      <p:sp>
        <p:nvSpPr>
          <p:cNvPr id="154" name="文本框 153"/>
          <p:cNvSpPr txBox="1"/>
          <p:nvPr>
            <p:custDataLst>
              <p:tags r:id="rId32"/>
            </p:custDataLst>
          </p:nvPr>
        </p:nvSpPr>
        <p:spPr bwMode="auto">
          <a:xfrm>
            <a:off x="6028055" y="5089241"/>
            <a:ext cx="719072" cy="3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9BBB5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下课前</a:t>
            </a:r>
          </a:p>
        </p:txBody>
      </p:sp>
      <p:cxnSp>
        <p:nvCxnSpPr>
          <p:cNvPr id="160" name="直接连接符 159"/>
          <p:cNvCxnSpPr/>
          <p:nvPr>
            <p:custDataLst>
              <p:tags r:id="rId33"/>
            </p:custDataLst>
          </p:nvPr>
        </p:nvCxnSpPr>
        <p:spPr>
          <a:xfrm>
            <a:off x="4069292" y="6057264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166" name="椭圆 165"/>
          <p:cNvSpPr/>
          <p:nvPr>
            <p:custDataLst>
              <p:tags r:id="rId34"/>
            </p:custDataLst>
          </p:nvPr>
        </p:nvSpPr>
        <p:spPr>
          <a:xfrm>
            <a:off x="4706360" y="5754248"/>
            <a:ext cx="606033" cy="606033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7" name="任意多边形 166"/>
          <p:cNvSpPr/>
          <p:nvPr>
            <p:custDataLst>
              <p:tags r:id="rId35"/>
            </p:custDataLst>
          </p:nvPr>
        </p:nvSpPr>
        <p:spPr bwMode="auto">
          <a:xfrm>
            <a:off x="4824239" y="5872127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4" name="文本框 163"/>
          <p:cNvSpPr txBox="1"/>
          <p:nvPr>
            <p:custDataLst>
              <p:tags r:id="rId36"/>
            </p:custDataLst>
          </p:nvPr>
        </p:nvSpPr>
        <p:spPr bwMode="auto">
          <a:xfrm>
            <a:off x="400027" y="5689627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提交</a:t>
            </a:r>
            <a:r>
              <a:rPr lang="zh-CN" altLang="en-US" sz="1500" b="1" spc="3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课下</a:t>
            </a: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任务</a:t>
            </a:r>
          </a:p>
        </p:txBody>
      </p:sp>
      <p:sp>
        <p:nvSpPr>
          <p:cNvPr id="165" name="文本框 164"/>
          <p:cNvSpPr txBox="1"/>
          <p:nvPr>
            <p:custDataLst>
              <p:tags r:id="rId37"/>
            </p:custDataLst>
          </p:nvPr>
        </p:nvSpPr>
        <p:spPr bwMode="auto">
          <a:xfrm>
            <a:off x="400028" y="6081424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在截止时间前提交课下任务</a:t>
            </a:r>
          </a:p>
        </p:txBody>
      </p:sp>
      <p:sp>
        <p:nvSpPr>
          <p:cNvPr id="163" name="文本框 162"/>
          <p:cNvSpPr txBox="1"/>
          <p:nvPr>
            <p:custDataLst>
              <p:tags r:id="rId38"/>
            </p:custDataLst>
          </p:nvPr>
        </p:nvSpPr>
        <p:spPr bwMode="auto">
          <a:xfrm>
            <a:off x="6028055" y="5791200"/>
            <a:ext cx="100647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FFC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截至日期前</a:t>
            </a:r>
          </a:p>
        </p:txBody>
      </p:sp>
      <p:sp>
        <p:nvSpPr>
          <p:cNvPr id="52" name="五边形 51"/>
          <p:cNvSpPr/>
          <p:nvPr>
            <p:custDataLst>
              <p:tags r:id="rId39"/>
            </p:custDataLst>
          </p:nvPr>
        </p:nvSpPr>
        <p:spPr>
          <a:xfrm rot="16200000">
            <a:off x="5688052" y="3536769"/>
            <a:ext cx="4778680" cy="1126834"/>
          </a:xfrm>
          <a:prstGeom prst="homePlat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0" name="五边形 39"/>
          <p:cNvSpPr/>
          <p:nvPr>
            <p:custDataLst>
              <p:tags r:id="rId40"/>
            </p:custDataLst>
          </p:nvPr>
        </p:nvSpPr>
        <p:spPr>
          <a:xfrm rot="16200000">
            <a:off x="7422779" y="2472637"/>
            <a:ext cx="1309226" cy="1126834"/>
          </a:xfrm>
          <a:prstGeom prst="homePlat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9" name="五边形 38"/>
          <p:cNvSpPr/>
          <p:nvPr>
            <p:custDataLst>
              <p:tags r:id="rId41"/>
            </p:custDataLst>
          </p:nvPr>
        </p:nvSpPr>
        <p:spPr>
          <a:xfrm rot="16200000">
            <a:off x="7422779" y="3223410"/>
            <a:ext cx="1309226" cy="1126834"/>
          </a:xfrm>
          <a:prstGeom prst="homePlat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8" name="五边形 37"/>
          <p:cNvSpPr/>
          <p:nvPr>
            <p:custDataLst>
              <p:tags r:id="rId42"/>
            </p:custDataLst>
          </p:nvPr>
        </p:nvSpPr>
        <p:spPr>
          <a:xfrm rot="16200000">
            <a:off x="7422779" y="3974181"/>
            <a:ext cx="1309226" cy="1126834"/>
          </a:xfrm>
          <a:prstGeom prst="homePlate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3" name="五边形 52"/>
          <p:cNvSpPr/>
          <p:nvPr>
            <p:custDataLst>
              <p:tags r:id="rId43"/>
            </p:custDataLst>
          </p:nvPr>
        </p:nvSpPr>
        <p:spPr>
          <a:xfrm rot="16200000">
            <a:off x="7422779" y="4724953"/>
            <a:ext cx="1309226" cy="1126834"/>
          </a:xfrm>
          <a:prstGeom prst="homePlat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4" name="五边形 53"/>
          <p:cNvSpPr/>
          <p:nvPr>
            <p:custDataLst>
              <p:tags r:id="rId44"/>
            </p:custDataLst>
          </p:nvPr>
        </p:nvSpPr>
        <p:spPr>
          <a:xfrm rot="16200000">
            <a:off x="7524893" y="5373608"/>
            <a:ext cx="1104996" cy="1126839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5" name="文本框 54"/>
          <p:cNvSpPr txBox="1"/>
          <p:nvPr>
            <p:custDataLst>
              <p:tags r:id="rId45"/>
            </p:custDataLst>
          </p:nvPr>
        </p:nvSpPr>
        <p:spPr bwMode="auto">
          <a:xfrm>
            <a:off x="7734679" y="2027973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课前</a:t>
            </a:r>
          </a:p>
        </p:txBody>
      </p:sp>
      <p:sp>
        <p:nvSpPr>
          <p:cNvPr id="168" name="文本框 167"/>
          <p:cNvSpPr txBox="1"/>
          <p:nvPr>
            <p:custDataLst>
              <p:tags r:id="rId46"/>
            </p:custDataLst>
          </p:nvPr>
        </p:nvSpPr>
        <p:spPr bwMode="auto">
          <a:xfrm>
            <a:off x="7734679" y="2735934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上课</a:t>
            </a:r>
          </a:p>
        </p:txBody>
      </p:sp>
      <p:sp>
        <p:nvSpPr>
          <p:cNvPr id="169" name="文本框 168"/>
          <p:cNvSpPr txBox="1"/>
          <p:nvPr>
            <p:custDataLst>
              <p:tags r:id="rId47"/>
            </p:custDataLst>
          </p:nvPr>
        </p:nvSpPr>
        <p:spPr bwMode="auto">
          <a:xfrm>
            <a:off x="7734679" y="3443894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课中</a:t>
            </a:r>
          </a:p>
        </p:txBody>
      </p:sp>
      <p:sp>
        <p:nvSpPr>
          <p:cNvPr id="170" name="文本框 169"/>
          <p:cNvSpPr txBox="1"/>
          <p:nvPr>
            <p:custDataLst>
              <p:tags r:id="rId48"/>
            </p:custDataLst>
          </p:nvPr>
        </p:nvSpPr>
        <p:spPr bwMode="auto">
          <a:xfrm>
            <a:off x="7734679" y="4151855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测试</a:t>
            </a:r>
          </a:p>
        </p:txBody>
      </p:sp>
      <p:sp>
        <p:nvSpPr>
          <p:cNvPr id="171" name="文本框 170"/>
          <p:cNvSpPr txBox="1"/>
          <p:nvPr>
            <p:custDataLst>
              <p:tags r:id="rId49"/>
            </p:custDataLst>
          </p:nvPr>
        </p:nvSpPr>
        <p:spPr bwMode="auto">
          <a:xfrm>
            <a:off x="7734679" y="4859816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ctr">
              <a:defRPr sz="1600" b="1" i="1">
                <a:solidFill>
                  <a:srgbClr val="000000">
                    <a:lumMod val="50000"/>
                    <a:lumOff val="50000"/>
                  </a:srgbClr>
                </a:solidFill>
              </a:defRPr>
            </a:lvl1pPr>
          </a:lstStyle>
          <a:p>
            <a:r>
              <a:rPr lang="zh-CN" altLang="en-US" sz="1200" i="0" dirty="0">
                <a:solidFill>
                  <a:sysClr val="window" lastClr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下课</a:t>
            </a:r>
          </a:p>
        </p:txBody>
      </p:sp>
      <p:sp>
        <p:nvSpPr>
          <p:cNvPr id="172" name="文本框 171"/>
          <p:cNvSpPr txBox="1"/>
          <p:nvPr>
            <p:custDataLst>
              <p:tags r:id="rId50"/>
            </p:custDataLst>
          </p:nvPr>
        </p:nvSpPr>
        <p:spPr bwMode="auto">
          <a:xfrm>
            <a:off x="7734679" y="5567776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课后</a:t>
            </a:r>
          </a:p>
        </p:txBody>
      </p:sp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47408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zh-CN" sz="1200" dirty="0">
                <a:solidFill>
                  <a:srgbClr val="000000"/>
                </a:solidFill>
              </a:rPr>
              <a:t>2020</a:t>
            </a:r>
            <a:r>
              <a:rPr lang="zh-CN" altLang="en-US" sz="1200" dirty="0">
                <a:solidFill>
                  <a:srgbClr val="000000"/>
                </a:solidFill>
              </a:rPr>
              <a:t>年</a:t>
            </a:r>
            <a:r>
              <a:rPr lang="en-US" altLang="zh-CN" sz="1200" dirty="0">
                <a:solidFill>
                  <a:srgbClr val="000000"/>
                </a:solidFill>
              </a:rPr>
              <a:t>4</a:t>
            </a:r>
            <a:r>
              <a:rPr lang="zh-CN" altLang="en-US" sz="1200" dirty="0">
                <a:solidFill>
                  <a:srgbClr val="000000"/>
                </a:solidFill>
              </a:rPr>
              <a:t>月</a:t>
            </a:r>
            <a:r>
              <a:rPr lang="en-US" altLang="zh-CN" sz="1200" dirty="0">
                <a:solidFill>
                  <a:srgbClr val="000000"/>
                </a:solidFill>
              </a:rPr>
              <a:t>3</a:t>
            </a:r>
            <a:r>
              <a:rPr lang="zh-CN" altLang="en-US" sz="1200" dirty="0">
                <a:solidFill>
                  <a:srgbClr val="000000"/>
                </a:solidFill>
              </a:rPr>
              <a:t>日周五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3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实验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总体</a:t>
            </a:r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评分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方式及</a:t>
            </a:r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标准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408041" y="1244740"/>
            <a:ext cx="8327917" cy="533386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</a:pPr>
            <a:r>
              <a:rPr lang="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禁止抄袭</a:t>
            </a:r>
            <a:r>
              <a:rPr lang="" altLang="en-US" sz="2000" dirty="0">
                <a:ea typeface="宋体" panose="02010600030101010101" pitchFamily="2" charset="-122"/>
              </a:rPr>
              <a:t>，发现抄袭，一律</a:t>
            </a:r>
            <a:r>
              <a:rPr lang="" altLang="zh-CN" sz="2000" dirty="0">
                <a:ea typeface="宋体" panose="02010600030101010101" pitchFamily="2" charset="-122"/>
              </a:rPr>
              <a:t>0</a:t>
            </a:r>
            <a:r>
              <a:rPr lang="" altLang="en-US" sz="2000" dirty="0">
                <a:ea typeface="宋体" panose="02010600030101010101" pitchFamily="2" charset="-122"/>
              </a:rPr>
              <a:t>分处理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" altLang="en-US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编程语言：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语言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数据结构</a:t>
            </a:r>
            <a:r>
              <a:rPr lang="en-US" altLang="en-US" sz="2000" dirty="0" err="1">
                <a:ea typeface="宋体" panose="02010600030101010101" pitchFamily="2" charset="-122"/>
              </a:rPr>
              <a:t>实验</a:t>
            </a:r>
            <a:r>
              <a:rPr lang="zh-CN" altLang="en-US" sz="2000" dirty="0">
                <a:ea typeface="宋体" panose="02010600030101010101" pitchFamily="2" charset="-122"/>
              </a:rPr>
              <a:t>成绩：</a:t>
            </a: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课上</a:t>
            </a:r>
            <a:r>
              <a:rPr lang="en-US" altLang="en-US" sz="2000" dirty="0">
                <a:ea typeface="宋体" panose="02010600030101010101" pitchFamily="2" charset="-122"/>
              </a:rPr>
              <a:t>成绩占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40%</a:t>
            </a: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，课下</a:t>
            </a:r>
            <a:r>
              <a:rPr lang="en-US" altLang="en-US" sz="2000" dirty="0">
                <a:ea typeface="宋体" panose="02010600030101010101" pitchFamily="2" charset="-122"/>
              </a:rPr>
              <a:t>成绩占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60%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实验检查：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（</a:t>
            </a:r>
            <a:r>
              <a:rPr lang="en-US" altLang="zh-CN" sz="2000" dirty="0"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ea typeface="宋体" panose="02010600030101010101" pitchFamily="2" charset="-122"/>
              </a:rPr>
              <a:t>）课上检查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上课前</a:t>
            </a: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分钟</a:t>
            </a:r>
            <a:r>
              <a:rPr lang="zh-CN" altLang="en-US" sz="1600" dirty="0">
                <a:ea typeface="宋体" panose="02010600030101010101" pitchFamily="2" charset="-122"/>
              </a:rPr>
              <a:t>发布实验任务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下课前一小时</a:t>
            </a:r>
            <a:r>
              <a:rPr lang="zh-CN" altLang="en-US" sz="1600" dirty="0">
                <a:ea typeface="宋体" panose="02010600030101010101" pitchFamily="2" charset="-122"/>
              </a:rPr>
              <a:t>发布程序指定输入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线上</a:t>
            </a:r>
            <a:r>
              <a:rPr lang="zh-CN" altLang="en-US" sz="1800" dirty="0">
                <a:ea typeface="宋体" panose="02010600030101010101" pitchFamily="2" charset="-122"/>
              </a:rPr>
              <a:t>实验课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下课前</a:t>
            </a:r>
            <a:r>
              <a:rPr lang="zh-CN" altLang="en-US" sz="1800" dirty="0">
                <a:ea typeface="宋体" panose="02010600030101010101" pitchFamily="2" charset="-122"/>
              </a:rPr>
              <a:t>提交输出结果截图及源代码到指定邮箱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线下实验课</a:t>
            </a:r>
            <a:r>
              <a:rPr lang="zh-CN" altLang="zh-CN" sz="1800" dirty="0">
                <a:ea typeface="宋体" panose="02010600030101010101" pitchFamily="2" charset="-122"/>
              </a:rPr>
              <a:t>后</a:t>
            </a:r>
            <a:r>
              <a:rPr lang="en-US" altLang="zh-CN" sz="1800" dirty="0">
                <a:ea typeface="宋体" panose="02010600030101010101" pitchFamily="2" charset="-122"/>
              </a:rPr>
              <a:t>40</a:t>
            </a:r>
            <a:r>
              <a:rPr lang="zh-CN" altLang="zh-CN" sz="1800" dirty="0">
                <a:ea typeface="宋体" panose="02010600030101010101" pitchFamily="2" charset="-122"/>
              </a:rPr>
              <a:t>分钟助教检查课上部分完成情况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     注：</a:t>
            </a:r>
            <a:r>
              <a:rPr lang="zh-CN" altLang="zh-CN" sz="1800" dirty="0">
                <a:ea typeface="宋体" panose="02010600030101010101" pitchFamily="2" charset="-122"/>
              </a:rPr>
              <a:t>五次实验中</a:t>
            </a:r>
            <a:r>
              <a:rPr lang="zh-CN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最多两次</a:t>
            </a:r>
            <a:r>
              <a:rPr lang="zh-CN" altLang="zh-CN" sz="1800" dirty="0">
                <a:ea typeface="宋体" panose="02010600030101010101" pitchFamily="2" charset="-122"/>
              </a:rPr>
              <a:t>可以选择不提交课上检查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  <a:endParaRPr lang="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（</a:t>
            </a:r>
            <a:r>
              <a:rPr lang="en-US" altLang="zh-CN" sz="2000" dirty="0"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ea typeface="宋体" panose="02010600030101010101" pitchFamily="2" charset="-122"/>
              </a:rPr>
              <a:t>）课后提交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       </a:t>
            </a:r>
            <a:r>
              <a:rPr lang="zh-CN" altLang="zh-CN" sz="1800" dirty="0">
                <a:ea typeface="宋体" panose="02010600030101010101" pitchFamily="2" charset="-122"/>
              </a:rPr>
              <a:t>按时间</a:t>
            </a:r>
            <a:r>
              <a:rPr lang="zh-CN" altLang="en-US" sz="1800" dirty="0">
                <a:ea typeface="宋体" panose="02010600030101010101" pitchFamily="2" charset="-122"/>
              </a:rPr>
              <a:t>节</a:t>
            </a:r>
            <a:r>
              <a:rPr lang="zh-CN" altLang="zh-CN" sz="1800" dirty="0">
                <a:ea typeface="宋体" panose="02010600030101010101" pitchFamily="2" charset="-122"/>
              </a:rPr>
              <a:t>点提交实验报告及源代码</a:t>
            </a:r>
            <a:r>
              <a:rPr lang="zh-CN" altLang="en-US" sz="1800" dirty="0">
                <a:ea typeface="宋体" panose="02010600030101010101" pitchFamily="2" charset="-122"/>
              </a:rPr>
              <a:t>，未按时提交该次实验按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zh-CN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分</a:t>
            </a:r>
            <a:r>
              <a:rPr lang="zh-CN" altLang="zh-CN" sz="1800" dirty="0">
                <a:ea typeface="宋体" panose="02010600030101010101" pitchFamily="2" charset="-122"/>
              </a:rPr>
              <a:t>处理。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注：</a:t>
            </a:r>
            <a:r>
              <a:rPr lang="zh-CN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仅允许特殊情况一次</a:t>
            </a:r>
            <a:r>
              <a:rPr lang="zh-CN" altLang="zh-CN" sz="1800" dirty="0">
                <a:ea typeface="宋体" panose="02010600030101010101" pitchFamily="2" charset="-122"/>
              </a:rPr>
              <a:t>，需在截至时间后的</a:t>
            </a:r>
            <a:r>
              <a:rPr lang="en-US" altLang="zh-CN" sz="1800" dirty="0">
                <a:ea typeface="宋体" panose="02010600030101010101" pitchFamily="2" charset="-122"/>
              </a:rPr>
              <a:t>12</a:t>
            </a:r>
            <a:r>
              <a:rPr lang="zh-CN" altLang="zh-CN" sz="1800" dirty="0">
                <a:ea typeface="宋体" panose="02010600030101010101" pitchFamily="2" charset="-122"/>
              </a:rPr>
              <a:t>小时内提交。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" altLang="zh-CN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" altLang="zh-CN" dirty="0">
              <a:ea typeface="宋体" panose="02010600030101010101" pitchFamily="2" charset="-122"/>
            </a:endParaRPr>
          </a:p>
          <a:p>
            <a:pPr eaLnBrk="1" hangingPunct="1"/>
            <a:endParaRPr lang="" altLang="zh-CN" dirty="0">
              <a:ea typeface="宋体" panose="02010600030101010101" pitchFamily="2" charset="-122"/>
            </a:endParaRPr>
          </a:p>
          <a:p>
            <a:pPr eaLnBrk="1" hangingPunct="1"/>
            <a:endParaRPr lang="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398974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4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8D600F2-023F-FD4B-9F28-0C87AF859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3" y="1447800"/>
            <a:ext cx="8764587" cy="3543416"/>
          </a:xfrm>
        </p:spPr>
        <p:txBody>
          <a:bodyPr/>
          <a:lstStyle/>
          <a:p>
            <a:pPr marL="0" indent="-358775"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zh-CN" noProof="1">
                <a:latin typeface="Times New Roman" panose="02020603050405020304" pitchFamily="18" charset="0"/>
                <a:ea typeface="宋体" panose="02010600030101010101" pitchFamily="2" charset="-122"/>
              </a:rPr>
              <a:t> 实验1</a:t>
            </a:r>
          </a:p>
          <a:p>
            <a:pPr marL="0" lvl="1" indent="-358775"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如下图所示，某火车站只可单方向进出站。假设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列火车按照给定顺序进站，请判断是否可以按给定顺序出站。若能，输出“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The output train sequence is possible”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；否则，输出“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The output train sequence is impossible”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58775"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要求：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的方法实现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58775" algn="just">
              <a:lnSpc>
                <a:spcPct val="100000"/>
              </a:lnSpc>
              <a:spcBef>
                <a:spcPct val="0"/>
              </a:spcBef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D5EB9A0-7A3D-1240-B07A-D16428C8B09B}"/>
              </a:ext>
            </a:extLst>
          </p:cNvPr>
          <p:cNvGrpSpPr/>
          <p:nvPr/>
        </p:nvGrpSpPr>
        <p:grpSpPr>
          <a:xfrm>
            <a:off x="1600278" y="3219508"/>
            <a:ext cx="5714850" cy="3562204"/>
            <a:chOff x="2209862" y="3940038"/>
            <a:chExt cx="3962296" cy="280024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367E01B-4007-5F40-BC8C-93ECFE760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62" y="3940038"/>
              <a:ext cx="3962296" cy="280024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BE6B147-518B-2A4A-9CFF-A2D58AB46875}"/>
                </a:ext>
              </a:extLst>
            </p:cNvPr>
            <p:cNvSpPr txBox="1"/>
            <p:nvPr/>
          </p:nvSpPr>
          <p:spPr>
            <a:xfrm>
              <a:off x="3851410" y="6143891"/>
              <a:ext cx="91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火车站</a:t>
              </a:r>
            </a:p>
          </p:txBody>
        </p: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6AE4F627-3543-DD42-8B36-93CA2AEC35D3}"/>
                </a:ext>
              </a:extLst>
            </p:cNvPr>
            <p:cNvCxnSpPr/>
            <p:nvPr/>
          </p:nvCxnSpPr>
          <p:spPr bwMode="auto">
            <a:xfrm>
              <a:off x="2515450" y="5462912"/>
              <a:ext cx="756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AB92F057-EA90-1F47-A6B5-DAE539CCADF7}"/>
                </a:ext>
              </a:extLst>
            </p:cNvPr>
            <p:cNvCxnSpPr/>
            <p:nvPr/>
          </p:nvCxnSpPr>
          <p:spPr bwMode="auto">
            <a:xfrm>
              <a:off x="5029984" y="5462912"/>
              <a:ext cx="756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F0B4B05-09D6-1C4E-B993-5227FD24A107}"/>
                </a:ext>
              </a:extLst>
            </p:cNvPr>
            <p:cNvSpPr txBox="1"/>
            <p:nvPr/>
          </p:nvSpPr>
          <p:spPr>
            <a:xfrm>
              <a:off x="2612486" y="5569876"/>
              <a:ext cx="561927" cy="251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进站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93DDA91-81C5-EC40-8777-E250B8CD6134}"/>
                </a:ext>
              </a:extLst>
            </p:cNvPr>
            <p:cNvSpPr txBox="1"/>
            <p:nvPr/>
          </p:nvSpPr>
          <p:spPr>
            <a:xfrm>
              <a:off x="5166759" y="5567592"/>
              <a:ext cx="838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出站</a:t>
              </a:r>
            </a:p>
          </p:txBody>
        </p:sp>
      </p:grp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A6ABDB34-D5B0-1146-8582-260E3748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A10E23-1387-4FDB-8127-9EB093A15842}"/>
              </a:ext>
            </a:extLst>
          </p:cNvPr>
          <p:cNvSpPr txBox="1"/>
          <p:nvPr/>
        </p:nvSpPr>
        <p:spPr>
          <a:xfrm>
            <a:off x="2378309" y="4230807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5F234B-3E2F-4390-BFE9-A75CC4B15A2B}"/>
              </a:ext>
            </a:extLst>
          </p:cNvPr>
          <p:cNvSpPr txBox="1"/>
          <p:nvPr/>
        </p:nvSpPr>
        <p:spPr>
          <a:xfrm>
            <a:off x="2111618" y="4242381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2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AF8594-B951-403E-986E-BFFDECF805F8}"/>
              </a:ext>
            </a:extLst>
          </p:cNvPr>
          <p:cNvSpPr txBox="1"/>
          <p:nvPr/>
        </p:nvSpPr>
        <p:spPr>
          <a:xfrm>
            <a:off x="1828872" y="4238491"/>
            <a:ext cx="352114" cy="477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3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478CBC-A9C7-4356-ACD8-E4CF55CB4452}"/>
              </a:ext>
            </a:extLst>
          </p:cNvPr>
          <p:cNvSpPr txBox="1"/>
          <p:nvPr/>
        </p:nvSpPr>
        <p:spPr>
          <a:xfrm>
            <a:off x="1552088" y="4243579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4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7E4FBA-C960-4C75-B2F1-AE5A5BC2B40C}"/>
              </a:ext>
            </a:extLst>
          </p:cNvPr>
          <p:cNvSpPr txBox="1"/>
          <p:nvPr/>
        </p:nvSpPr>
        <p:spPr>
          <a:xfrm>
            <a:off x="1066892" y="3429000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2 3 4  -&gt;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2 4 3 1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39222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0.10278 4.44444E-6 C 0.14861 4.44444E-6 0.20556 0.05486 0.20556 0.1 L 0.20556 0.2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8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0.11771 -3.33333E-6 C 0.17049 -3.33333E-6 0.23542 0.04584 0.23542 0.08311 L 0.23542 0.16644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3 0.15533 L 0.23473 0.07338 C 0.23473 0.03681 0.31077 -0.00764 0.37361 -0.00764 L 0.51285 -0.00764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-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0.13194 2.96296E-6 C 0.19114 2.96296E-6 0.26406 0.04051 0.26406 0.07361 L 0.26406 0.14722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4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463 L 0.15452 0.00463 C 0.22101 0.00463 0.30296 0.03472 0.30296 0.05949 L 0.30296 0.11435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26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65 0.0912 L 0.30365 0.04236 C 0.30365 0.02013 0.37257 -0.00649 0.42865 -0.00649 L 0.55365 -0.00649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32 0.11852 L 0.26632 0.05509 C 0.26632 0.02639 0.32674 -0.00834 0.37587 -0.00834 L 0.48559 -0.00834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5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56 0.2 L 0.20556 0.09699 C 0.20556 0.0507 0.2559 -0.00602 0.29688 -0.00602 L 0.38819 -0.00602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5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A6ABDB34-D5B0-1146-8582-260E3748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B52491-7CBC-3246-A515-C84621B419D6}"/>
              </a:ext>
            </a:extLst>
          </p:cNvPr>
          <p:cNvSpPr txBox="1"/>
          <p:nvPr/>
        </p:nvSpPr>
        <p:spPr>
          <a:xfrm>
            <a:off x="978118" y="3895489"/>
            <a:ext cx="160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样例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E4F21D-A3F0-C248-A522-0AF436765DF0}"/>
              </a:ext>
            </a:extLst>
          </p:cNvPr>
          <p:cNvSpPr txBox="1"/>
          <p:nvPr/>
        </p:nvSpPr>
        <p:spPr>
          <a:xfrm>
            <a:off x="982672" y="5696234"/>
            <a:ext cx="160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样例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C3AA674-329E-4B4D-82C3-DE20C387D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9" y="3270044"/>
            <a:ext cx="5638800" cy="1651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05CC7D8-506C-3445-A920-8D3803E08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9" y="5051739"/>
            <a:ext cx="5613400" cy="1689100"/>
          </a:xfrm>
          <a:prstGeom prst="rect">
            <a:avLst/>
          </a:prstGeom>
        </p:spPr>
      </p:pic>
      <p:sp>
        <p:nvSpPr>
          <p:cNvPr id="33" name="Rectangle 3">
            <a:extLst>
              <a:ext uri="{FF2B5EF4-FFF2-40B4-BE49-F238E27FC236}">
                <a16:creationId xmlns:a16="http://schemas.microsoft.com/office/drawing/2014/main" id="{3D12E72B-868E-6F45-866C-A297F31AB974}"/>
              </a:ext>
            </a:extLst>
          </p:cNvPr>
          <p:cNvSpPr txBox="1">
            <a:spLocks/>
          </p:cNvSpPr>
          <p:nvPr/>
        </p:nvSpPr>
        <p:spPr>
          <a:xfrm>
            <a:off x="150813" y="1429834"/>
            <a:ext cx="8764587" cy="182495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358775"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zh-CN" kern="0" noProof="1">
                <a:latin typeface="Times New Roman" panose="02020603050405020304" pitchFamily="18" charset="0"/>
                <a:ea typeface="宋体" panose="02010600030101010101" pitchFamily="2" charset="-122"/>
              </a:rPr>
              <a:t> 实验1</a:t>
            </a:r>
          </a:p>
          <a:p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 程序输入说明：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火车数</a:t>
            </a:r>
          </a:p>
          <a:p>
            <a:pPr marL="0" indent="0">
              <a:buNone/>
            </a:pP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火车入站序列</a:t>
            </a:r>
          </a:p>
          <a:p>
            <a:pPr marL="0" indent="0">
              <a:buNone/>
            </a:pP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火车出站序列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1" indent="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 b="1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58775" algn="just">
              <a:lnSpc>
                <a:spcPct val="100000"/>
              </a:lnSpc>
              <a:spcBef>
                <a:spcPct val="0"/>
              </a:spcBef>
            </a:pPr>
            <a:endParaRPr lang="en-US" altLang="zh-CN" sz="2000" b="1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zh-CN" sz="20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56099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6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A09C0D-10AC-AA4E-BD16-F506CECC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3" y="1447800"/>
            <a:ext cx="8459681" cy="5105318"/>
          </a:xfrm>
        </p:spPr>
        <p:txBody>
          <a:bodyPr/>
          <a:lstStyle/>
          <a:p>
            <a:pPr eaLnBrk="1" hangingPunct="1"/>
            <a:r>
              <a:rPr lang="zh-CN" altLang="zh-CN" noProof="1">
                <a:latin typeface="Times New Roman" panose="02020603050405020304" pitchFamily="18" charset="0"/>
                <a:ea typeface="宋体" panose="02010600030101010101" pitchFamily="2" charset="-122"/>
              </a:rPr>
              <a:t>实验2</a:t>
            </a:r>
          </a:p>
          <a:p>
            <a:pPr marL="0" lvl="1" indent="-358775" algn="just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对实验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中的出站序列，若该序列火车继续前行至如下图所示的火车车轨，入口到出口之间有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条缓冲轨道，火车的行进方向均为从左至右，火车可驶入任意一条缓冲轨道。现有编号为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1~n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的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列火车乱序驶入，若期望驶出的次序依次为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至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，请输出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的最小值。（参考第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章课堂习题中的讨论题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58775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要求：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队列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的方法实现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B548D42-3154-534C-BAF1-AA24F043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320C21-4BAE-5342-853B-D31946489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03" y="6120128"/>
            <a:ext cx="1841500" cy="444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F03EB8-4BF0-5345-9717-5538410CD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4338"/>
            <a:ext cx="9144000" cy="24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8363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7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A09C0D-10AC-AA4E-BD16-F506CECC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3" y="1295456"/>
            <a:ext cx="8688387" cy="5257662"/>
          </a:xfrm>
        </p:spPr>
        <p:txBody>
          <a:bodyPr/>
          <a:lstStyle/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实验2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程序输入说明（为保证两个实验输入数据的一致性，格式同实验</a:t>
            </a:r>
            <a:r>
              <a:rPr lang="en-US" altLang="zh-CN" sz="20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0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火车数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（无用数据）</a:t>
            </a:r>
            <a:endParaRPr lang="en-US" altLang="zh-CN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火车</a:t>
            </a:r>
            <a:r>
              <a:rPr lang="zh-CN" altLang="en-US" sz="1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1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站序列</a:t>
            </a:r>
            <a:endParaRPr lang="en-US" altLang="zh-CN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zh-CN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B548D42-3154-534C-BAF1-AA24F043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B22111-8D2E-004A-8BD4-76D090ED715D}"/>
              </a:ext>
            </a:extLst>
          </p:cNvPr>
          <p:cNvSpPr txBox="1"/>
          <p:nvPr/>
        </p:nvSpPr>
        <p:spPr>
          <a:xfrm>
            <a:off x="369377" y="3603607"/>
            <a:ext cx="160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样例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335702-B6A1-6B45-AAF5-F2AE6B4C3E16}"/>
              </a:ext>
            </a:extLst>
          </p:cNvPr>
          <p:cNvSpPr txBox="1"/>
          <p:nvPr/>
        </p:nvSpPr>
        <p:spPr>
          <a:xfrm>
            <a:off x="400167" y="5186384"/>
            <a:ext cx="160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样例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CC713-91C5-D844-9A44-BC361D6B8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73" y="2971812"/>
            <a:ext cx="7124700" cy="1663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7D63F5-A496-A44C-8226-99FA631B9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73" y="4687839"/>
            <a:ext cx="72263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1605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8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B548D42-3154-534C-BAF1-AA24F043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B22111-8D2E-004A-8BD4-76D090ED715D}"/>
              </a:ext>
            </a:extLst>
          </p:cNvPr>
          <p:cNvSpPr txBox="1"/>
          <p:nvPr/>
        </p:nvSpPr>
        <p:spPr>
          <a:xfrm>
            <a:off x="381110" y="2020943"/>
            <a:ext cx="160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样例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E1E11E-7492-604C-8D60-2D812F9E31E7}"/>
              </a:ext>
            </a:extLst>
          </p:cNvPr>
          <p:cNvSpPr txBox="1"/>
          <p:nvPr/>
        </p:nvSpPr>
        <p:spPr>
          <a:xfrm>
            <a:off x="439010" y="3158846"/>
            <a:ext cx="826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举例说明：</a:t>
            </a:r>
            <a:r>
              <a:rPr kumimoji="1" lang="zh-CN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样例</a:t>
            </a:r>
            <a:r>
              <a:rPr kumimoji="1"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表示火车在实验</a:t>
            </a:r>
            <a:r>
              <a:rPr kumimoji="1"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的驶入顺序为</a:t>
            </a:r>
            <a:r>
              <a:rPr kumimoji="1"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2 5 3 9 1 6 7</a:t>
            </a:r>
            <a:r>
              <a:rPr kumimoji="1" lang="zh-CN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，若要火车驶出顺序恢复为</a:t>
            </a:r>
            <a:r>
              <a:rPr kumimoji="1"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3 4 5 6 7 8 9</a:t>
            </a:r>
            <a:r>
              <a:rPr kumimoji="1" lang="zh-CN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，则需要至少</a:t>
            </a:r>
            <a:r>
              <a:rPr kumimoji="1"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条缓冲轨道。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9B4D07-7CDE-3F46-B380-850CF7C0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45" y="1371654"/>
            <a:ext cx="7124700" cy="1701800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3546C76C-6B5E-4629-976D-4071AE4BB4CF}"/>
              </a:ext>
            </a:extLst>
          </p:cNvPr>
          <p:cNvSpPr/>
          <p:nvPr/>
        </p:nvSpPr>
        <p:spPr bwMode="auto">
          <a:xfrm>
            <a:off x="3826996" y="3733792"/>
            <a:ext cx="1295292" cy="49942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4EACC80-91BF-40D0-A02C-EBF558757694}"/>
              </a:ext>
            </a:extLst>
          </p:cNvPr>
          <p:cNvSpPr/>
          <p:nvPr/>
        </p:nvSpPr>
        <p:spPr bwMode="auto">
          <a:xfrm>
            <a:off x="3835492" y="4038674"/>
            <a:ext cx="1295292" cy="46022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4C696B5-4190-41DB-8796-E85FC5F3D1DC}"/>
              </a:ext>
            </a:extLst>
          </p:cNvPr>
          <p:cNvSpPr/>
          <p:nvPr/>
        </p:nvSpPr>
        <p:spPr bwMode="auto">
          <a:xfrm>
            <a:off x="3837112" y="4343556"/>
            <a:ext cx="1275060" cy="42571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CF05751-4F35-4E40-B973-750DE2C3CE6B}"/>
              </a:ext>
            </a:extLst>
          </p:cNvPr>
          <p:cNvSpPr/>
          <p:nvPr/>
        </p:nvSpPr>
        <p:spPr bwMode="auto">
          <a:xfrm>
            <a:off x="3852434" y="4609240"/>
            <a:ext cx="1295292" cy="46022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E95169-86E0-4D03-9A48-1A7A6A03D59E}"/>
              </a:ext>
            </a:extLst>
          </p:cNvPr>
          <p:cNvSpPr/>
          <p:nvPr/>
        </p:nvSpPr>
        <p:spPr>
          <a:xfrm>
            <a:off x="5945036" y="4081946"/>
            <a:ext cx="185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9 8 7 6 5 4 3 2 1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43D3C0-996D-4D33-8852-C50FBCDE3D51}"/>
              </a:ext>
            </a:extLst>
          </p:cNvPr>
          <p:cNvSpPr txBox="1"/>
          <p:nvPr/>
        </p:nvSpPr>
        <p:spPr>
          <a:xfrm flipH="1">
            <a:off x="2588074" y="4157024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8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3D180E2-E6E7-49F7-99D7-E6E90FFC5A7E}"/>
              </a:ext>
            </a:extLst>
          </p:cNvPr>
          <p:cNvSpPr txBox="1"/>
          <p:nvPr/>
        </p:nvSpPr>
        <p:spPr>
          <a:xfrm flipH="1">
            <a:off x="964359" y="4155485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6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9FD14A-6D11-4BAF-8268-2A7FA5A2822F}"/>
              </a:ext>
            </a:extLst>
          </p:cNvPr>
          <p:cNvSpPr txBox="1"/>
          <p:nvPr/>
        </p:nvSpPr>
        <p:spPr>
          <a:xfrm flipH="1">
            <a:off x="1197097" y="4155485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C28765-74C3-4070-AB40-7740D24C5E88}"/>
              </a:ext>
            </a:extLst>
          </p:cNvPr>
          <p:cNvSpPr txBox="1"/>
          <p:nvPr/>
        </p:nvSpPr>
        <p:spPr>
          <a:xfrm flipH="1">
            <a:off x="1429835" y="4155485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8AD537-EBCE-4F5A-A805-7ABEC0C0C484}"/>
              </a:ext>
            </a:extLst>
          </p:cNvPr>
          <p:cNvSpPr txBox="1"/>
          <p:nvPr/>
        </p:nvSpPr>
        <p:spPr>
          <a:xfrm flipH="1">
            <a:off x="1662573" y="4155485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8EA8E9-91C9-4C18-A3B1-334DC4A9289C}"/>
              </a:ext>
            </a:extLst>
          </p:cNvPr>
          <p:cNvSpPr txBox="1"/>
          <p:nvPr/>
        </p:nvSpPr>
        <p:spPr>
          <a:xfrm flipH="1">
            <a:off x="1895311" y="4155485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</a:t>
            </a:r>
            <a:endParaRPr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05E4CD9-C520-4658-BC25-D20E5D4EC0FE}"/>
              </a:ext>
            </a:extLst>
          </p:cNvPr>
          <p:cNvSpPr txBox="1"/>
          <p:nvPr/>
        </p:nvSpPr>
        <p:spPr>
          <a:xfrm flipH="1">
            <a:off x="2128049" y="4155485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155181-995A-4B55-A574-B4291AE99CCC}"/>
              </a:ext>
            </a:extLst>
          </p:cNvPr>
          <p:cNvSpPr txBox="1"/>
          <p:nvPr/>
        </p:nvSpPr>
        <p:spPr>
          <a:xfrm flipH="1">
            <a:off x="2360787" y="4155485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F4F335-8A3B-40E4-B0AF-E0770BD675FF}"/>
              </a:ext>
            </a:extLst>
          </p:cNvPr>
          <p:cNvSpPr txBox="1"/>
          <p:nvPr/>
        </p:nvSpPr>
        <p:spPr>
          <a:xfrm flipH="1">
            <a:off x="731621" y="4155485"/>
            <a:ext cx="33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07BC05-5DD0-459E-9344-D7ED71EE131A}"/>
              </a:ext>
            </a:extLst>
          </p:cNvPr>
          <p:cNvSpPr/>
          <p:nvPr/>
        </p:nvSpPr>
        <p:spPr>
          <a:xfrm>
            <a:off x="444617" y="5280967"/>
            <a:ext cx="80770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000" noProof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Train.in</a:t>
            </a:r>
            <a:r>
              <a:rPr lang="zh-CN" altLang="en-US" sz="2000" noProof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文件中包含以上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三个测试样例，可用于测试程序。需要注意的是，模版</a:t>
            </a:r>
            <a:r>
              <a:rPr lang="en-US" altLang="zh-CN" sz="2000" noProof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trainMain.c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是将实验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与实验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合并在一起解答的，同学们也可分开求解。</a:t>
            </a:r>
            <a:endParaRPr kumimoji="1" lang="en-US" altLang="zh-C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314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347 L 0.16875 -0.054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3 L 0.21858 -0.015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277 L 0.21945 0.029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347 L 0.24948 -0.0143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5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24514 0.029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7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347 L 0.27049 -0.0548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0347 L 0.3092 0.069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1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0347 L 0.33091 -0.0143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0.33507 -0.0129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4" grpId="0" animBg="1"/>
      <p:bldP spid="9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9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762001" y="304882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348117" y="2057436"/>
            <a:ext cx="8130722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algn="just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提供模板</a:t>
            </a:r>
            <a:r>
              <a:rPr lang="en-US" altLang="zh-CN" sz="2000" noProof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trainMain.c</a:t>
            </a:r>
            <a:r>
              <a:rPr lang="zh-CN" altLang="en-US" sz="2000" noProof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，也可以自己编写程序</a:t>
            </a:r>
            <a:endParaRPr lang="en-US" altLang="zh-CN" sz="2000" noProof="1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提供测试文件</a:t>
            </a:r>
            <a:r>
              <a:rPr lang="en-US" altLang="zh-CN" sz="2000" noProof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Train.in</a:t>
            </a:r>
            <a:r>
              <a:rPr lang="zh-CN" altLang="en-US" sz="2000" noProof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，其中包含三个测试样例，可用于测试程序</a:t>
            </a:r>
            <a:endParaRPr lang="en-US" altLang="zh-CN" sz="2000" noProof="1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请同学们务必按照题目要求答题（实验</a:t>
            </a:r>
            <a:r>
              <a:rPr lang="en-US" altLang="zh-CN" sz="2000" noProof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noProof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000" noProof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栈</a:t>
            </a:r>
            <a:r>
              <a:rPr lang="zh-CN" altLang="en-US" sz="2000" noProof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的方法实现，实验</a:t>
            </a:r>
            <a:r>
              <a:rPr lang="en-US" altLang="zh-CN" sz="2000" noProof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noProof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000" noProof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队列</a:t>
            </a:r>
            <a:r>
              <a:rPr lang="zh-CN" altLang="en-US" sz="2000" noProof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的方法实现）</a:t>
            </a:r>
            <a:endParaRPr lang="en-US" altLang="zh-CN" sz="2000" noProof="1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kumimoji="0" sz="2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solidFill>
                  <a:srgbClr val="FF0000"/>
                </a:solidFill>
                <a:ea typeface="宋体" panose="02010600030101010101" pitchFamily="2" charset="-122"/>
              </a:rPr>
              <a:t>实验课上需要完成实验</a:t>
            </a:r>
            <a:r>
              <a:rPr lang="en-US" altLang="zh-CN" sz="2000" noProof="1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noProof="1">
                <a:solidFill>
                  <a:srgbClr val="FF0000"/>
                </a:solidFill>
                <a:ea typeface="宋体" panose="02010600030101010101" pitchFamily="2" charset="-122"/>
              </a:rPr>
              <a:t>或者实验</a:t>
            </a:r>
            <a:r>
              <a:rPr lang="en-US" altLang="zh-CN" sz="2000" noProof="1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noProof="1">
                <a:ea typeface="宋体" panose="02010600030101010101" pitchFamily="2" charset="-122"/>
              </a:rPr>
              <a:t>，在课下完成全部实验并撰写实验报告 </a:t>
            </a: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None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8CA42BF2-D0C8-A240-AAA0-A35C74D0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2020年4月10日星期五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38847"/>
      </p:ext>
    </p:extLst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004396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193515_5*m_h_i*1_2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193515_5*m_h_i*1_2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3515_5*m_h_a*1_2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93515_5*m_h_f*1_2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193515_5*m_h_i*1_2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3515_5*m_h_i*1_3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3515_5*m_h_i*1_3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193515_5*m_h_i*1_3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3515_5*m_h_a*1_3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93515_5*m_h_f*1_3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3515_5*m_i*1_1"/>
  <p:tag name="KSO_WM_TEMPLATE_CATEGORY" val="diagram"/>
  <p:tag name="KSO_WM_TEMPLATE_INDEX" val="20193515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193515_5*m_h_i*1_3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3515_5*m_h_i*1_4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8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193515_5*m_h_i*1_4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193515_5*m_h_i*1_4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3515_5*m_h_a*1_4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93515_5*m_h_f*1_4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193515_5*m_h_i*1_4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8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193515_5*m_h_i*1_5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9"/>
  <p:tag name="KSO_WM_UNIT_LINE_FILL_TYP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4"/>
  <p:tag name="KSO_WM_UNIT_ID" val="diagram20193515_5*m_h_i*1_5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LINE_FORE_SCHEMECOLOR_INDEX" val="9"/>
  <p:tag name="KSO_WM_UNIT_LINE_FILL_TYPE" val="2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5"/>
  <p:tag name="KSO_WM_UNIT_ID" val="diagram20193515_5*m_h_i*1_5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3515_5*m_h_i*1_1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5_1"/>
  <p:tag name="KSO_WM_UNIT_ID" val="diagram20193515_5*m_h_a*1_5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193515_5*m_h_f*1_5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6"/>
  <p:tag name="KSO_WM_UNIT_ID" val="diagram20193515_5*m_h_i*1_5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9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4"/>
  <p:tag name="KSO_WM_UNIT_ID" val="diagram20193515_5*m_h_i*1_6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10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3"/>
  <p:tag name="KSO_WM_UNIT_ID" val="diagram20193515_5*m_h_i*1_6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LINE_FORE_SCHEMECOLOR_INDEX" val="10"/>
  <p:tag name="KSO_WM_UNIT_LINE_FILL_TYPE" val="2"/>
  <p:tag name="KSO_WM_UNIT_TEXT_FILL_FORE_SCHEMECOLOR_INDEX" val="2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2"/>
  <p:tag name="KSO_WM_UNIT_ID" val="diagram20193515_5*m_h_i*1_6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6_1"/>
  <p:tag name="KSO_WM_UNIT_ID" val="diagram20193515_5*m_h_a*1_6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6_1"/>
  <p:tag name="KSO_WM_UNIT_ID" val="diagram20193515_5*m_h_f*1_6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1"/>
  <p:tag name="KSO_WM_UNIT_ID" val="diagram20193515_5*m_h_i*1_6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0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93515_5*m_h_i*1_1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3515_5*m_h_i*1_1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3515_5*m_h_i*1_2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193515_5*m_h_i*1_3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193515_5*m_h_i*1_4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193515_5*m_h_i*1_5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5"/>
  <p:tag name="KSO_WM_UNIT_ID" val="diagram20193515_5*m_h_i*1_6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193515_5*m_h_i*1_1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3515_5*m_h_i*1_2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93515_5*m_h_i*1_3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93515_5*m_h_i*1_4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193515_5*m_h_i*1_5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3515_5*m_h_i*1_1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6"/>
  <p:tag name="KSO_WM_UNIT_ID" val="diagram20193515_5*m_h_i*1_6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3515_5*m_h_a*1_1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3515_5*m_h_f*1_1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93515_5*m_h_i*1_1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3515_5*m_h_i*1_2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2260</TotalTime>
  <Words>1691</Words>
  <Application>Microsoft Office PowerPoint</Application>
  <PresentationFormat>全屏显示(4:3)</PresentationFormat>
  <Paragraphs>247</Paragraphs>
  <Slides>18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宋体</vt:lpstr>
      <vt:lpstr>宋体</vt:lpstr>
      <vt:lpstr>微软雅黑</vt:lpstr>
      <vt:lpstr>Arial</vt:lpstr>
      <vt:lpstr>Tahoma</vt:lpstr>
      <vt:lpstr>Times New Roman</vt:lpstr>
      <vt:lpstr>Wingdings</vt:lpstr>
      <vt:lpstr>Blends</vt:lpstr>
      <vt:lpstr>2_Blends</vt:lpstr>
      <vt:lpstr>3_Blends</vt:lpstr>
      <vt:lpstr>MS_ClipArt_Gallery.5</vt:lpstr>
      <vt:lpstr>MS_ClipArt_Gallery.2</vt:lpstr>
      <vt:lpstr>PowerPoint 演示文稿</vt:lpstr>
      <vt:lpstr>上课流程</vt:lpstr>
      <vt:lpstr>实验总体评分方式及标准</vt:lpstr>
      <vt:lpstr>实验内容</vt:lpstr>
      <vt:lpstr>实验内容</vt:lpstr>
      <vt:lpstr>实验内容</vt:lpstr>
      <vt:lpstr>实验内容</vt:lpstr>
      <vt:lpstr>实验内容</vt:lpstr>
      <vt:lpstr>实验要求</vt:lpstr>
      <vt:lpstr>作业提交</vt:lpstr>
      <vt:lpstr>实验二评分标准</vt:lpstr>
      <vt:lpstr>源程序代码评分标准</vt:lpstr>
      <vt:lpstr>实验报告评分标准</vt:lpstr>
      <vt:lpstr>线上检查流程</vt:lpstr>
      <vt:lpstr>流程图示例</vt:lpstr>
      <vt:lpstr>流程图示例</vt:lpstr>
      <vt:lpstr>流程图示例</vt:lpstr>
      <vt:lpstr>PowerPoint 演示文稿</vt:lpstr>
    </vt:vector>
  </TitlesOfParts>
  <Company>HITSZ-ICE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su ting</cp:lastModifiedBy>
  <cp:revision>670</cp:revision>
  <cp:lastPrinted>2000-06-01T21:00:00Z</cp:lastPrinted>
  <dcterms:created xsi:type="dcterms:W3CDTF">1999-12-01T22:01:00Z</dcterms:created>
  <dcterms:modified xsi:type="dcterms:W3CDTF">2020-04-10T09:52:48Z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