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7"/>
  </p:notesMasterIdLst>
  <p:handoutMasterIdLst>
    <p:handoutMasterId r:id="rId18"/>
  </p:handoutMasterIdLst>
  <p:sldIdLst>
    <p:sldId id="829" r:id="rId4"/>
    <p:sldId id="847" r:id="rId5"/>
    <p:sldId id="849" r:id="rId6"/>
    <p:sldId id="854" r:id="rId7"/>
    <p:sldId id="855" r:id="rId8"/>
    <p:sldId id="862" r:id="rId9"/>
    <p:sldId id="864" r:id="rId10"/>
    <p:sldId id="865" r:id="rId11"/>
    <p:sldId id="858" r:id="rId12"/>
    <p:sldId id="688" r:id="rId13"/>
    <p:sldId id="859" r:id="rId14"/>
    <p:sldId id="833" r:id="rId15"/>
    <p:sldId id="834" r:id="rId16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1417" autoAdjust="0"/>
  </p:normalViewPr>
  <p:slideViewPr>
    <p:cSldViewPr showGuides="1">
      <p:cViewPr varScale="1">
        <p:scale>
          <a:sx n="55" d="100"/>
          <a:sy n="55" d="100"/>
        </p:scale>
        <p:origin x="1579" y="40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8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9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42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38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12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38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13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50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4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203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6989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6054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696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2970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7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40535" y="3397250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主讲教师：黄虎杰、张海军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助课教师：夏文 、张正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苏婷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谢佳、汪花梅、魏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宇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王婷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1565BB1-88D6-2B46-AE57-5A1C28B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提交邮箱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/>
              <a:t>hitsz2020dscs34@163.com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课上部分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请把程序输出结果截图为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图片，与课上源代码打包成一个压缩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包，命名格式如下：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课下部分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请把电子版实验报告及源代码打包成一个压缩包，命名格式如下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课下部分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截止时间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20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20年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01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日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周五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6点之前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C99107C-4F88-5844-9B91-40C98F26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实验三评分标准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实验课上：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实验课下：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剩余实验内容（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实验报告的完成（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992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12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AF2D2CE-03A6-BB4A-8C79-7B238419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9877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13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D0A5055-62A2-C24E-852F-16BBF538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117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上课流程</a:t>
            </a:r>
          </a:p>
        </p:txBody>
      </p:sp>
      <p:sp>
        <p:nvSpPr>
          <p:cNvPr id="36" name="任意多边形 35"/>
          <p:cNvSpPr/>
          <p:nvPr>
            <p:custDataLst>
              <p:tags r:id="rId2"/>
            </p:custDataLst>
          </p:nvPr>
        </p:nvSpPr>
        <p:spPr bwMode="auto">
          <a:xfrm>
            <a:off x="7781291" y="3082892"/>
            <a:ext cx="3009980" cy="2648812"/>
          </a:xfrm>
          <a:custGeom>
            <a:avLst/>
            <a:gdLst>
              <a:gd name="connsiteX0" fmla="*/ 1884860 w 3161777"/>
              <a:gd name="connsiteY0" fmla="*/ 1964023 h 2782395"/>
              <a:gd name="connsiteX1" fmla="*/ 1884860 w 3161777"/>
              <a:gd name="connsiteY1" fmla="*/ 2069109 h 2782395"/>
              <a:gd name="connsiteX2" fmla="*/ 2018130 w 3161777"/>
              <a:gd name="connsiteY2" fmla="*/ 2069109 h 2782395"/>
              <a:gd name="connsiteX3" fmla="*/ 2018130 w 3161777"/>
              <a:gd name="connsiteY3" fmla="*/ 1964023 h 2782395"/>
              <a:gd name="connsiteX4" fmla="*/ 1884860 w 3161777"/>
              <a:gd name="connsiteY4" fmla="*/ 1964023 h 2782395"/>
              <a:gd name="connsiteX5" fmla="*/ 1205113 w 3161777"/>
              <a:gd name="connsiteY5" fmla="*/ 1964023 h 2782395"/>
              <a:gd name="connsiteX6" fmla="*/ 1205113 w 3161777"/>
              <a:gd name="connsiteY6" fmla="*/ 2069109 h 2782395"/>
              <a:gd name="connsiteX7" fmla="*/ 1341268 w 3161777"/>
              <a:gd name="connsiteY7" fmla="*/ 2069109 h 2782395"/>
              <a:gd name="connsiteX8" fmla="*/ 1341268 w 3161777"/>
              <a:gd name="connsiteY8" fmla="*/ 1964023 h 2782395"/>
              <a:gd name="connsiteX9" fmla="*/ 1205113 w 3161777"/>
              <a:gd name="connsiteY9" fmla="*/ 1964023 h 2782395"/>
              <a:gd name="connsiteX10" fmla="*/ 1811210 w 3161777"/>
              <a:gd name="connsiteY10" fmla="*/ 1816903 h 2782395"/>
              <a:gd name="connsiteX11" fmla="*/ 2091780 w 3161777"/>
              <a:gd name="connsiteY11" fmla="*/ 1816903 h 2782395"/>
              <a:gd name="connsiteX12" fmla="*/ 2168936 w 3161777"/>
              <a:gd name="connsiteY12" fmla="*/ 1890463 h 2782395"/>
              <a:gd name="connsiteX13" fmla="*/ 2168936 w 3161777"/>
              <a:gd name="connsiteY13" fmla="*/ 2142668 h 2782395"/>
              <a:gd name="connsiteX14" fmla="*/ 2091780 w 3161777"/>
              <a:gd name="connsiteY14" fmla="*/ 2216228 h 2782395"/>
              <a:gd name="connsiteX15" fmla="*/ 1811210 w 3161777"/>
              <a:gd name="connsiteY15" fmla="*/ 2216228 h 2782395"/>
              <a:gd name="connsiteX16" fmla="*/ 1734054 w 3161777"/>
              <a:gd name="connsiteY16" fmla="*/ 2142668 h 2782395"/>
              <a:gd name="connsiteX17" fmla="*/ 1734054 w 3161777"/>
              <a:gd name="connsiteY17" fmla="*/ 1890463 h 2782395"/>
              <a:gd name="connsiteX18" fmla="*/ 1811210 w 3161777"/>
              <a:gd name="connsiteY18" fmla="*/ 1816903 h 2782395"/>
              <a:gd name="connsiteX19" fmla="*/ 1131799 w 3161777"/>
              <a:gd name="connsiteY19" fmla="*/ 1816903 h 2782395"/>
              <a:gd name="connsiteX20" fmla="*/ 1414583 w 3161777"/>
              <a:gd name="connsiteY20" fmla="*/ 1816903 h 2782395"/>
              <a:gd name="connsiteX21" fmla="*/ 1487897 w 3161777"/>
              <a:gd name="connsiteY21" fmla="*/ 1890463 h 2782395"/>
              <a:gd name="connsiteX22" fmla="*/ 1487897 w 3161777"/>
              <a:gd name="connsiteY22" fmla="*/ 2142668 h 2782395"/>
              <a:gd name="connsiteX23" fmla="*/ 1414583 w 3161777"/>
              <a:gd name="connsiteY23" fmla="*/ 2216228 h 2782395"/>
              <a:gd name="connsiteX24" fmla="*/ 1131799 w 3161777"/>
              <a:gd name="connsiteY24" fmla="*/ 2216228 h 2782395"/>
              <a:gd name="connsiteX25" fmla="*/ 1058485 w 3161777"/>
              <a:gd name="connsiteY25" fmla="*/ 2142668 h 2782395"/>
              <a:gd name="connsiteX26" fmla="*/ 1058485 w 3161777"/>
              <a:gd name="connsiteY26" fmla="*/ 1890463 h 2782395"/>
              <a:gd name="connsiteX27" fmla="*/ 1131799 w 3161777"/>
              <a:gd name="connsiteY27" fmla="*/ 1816903 h 2782395"/>
              <a:gd name="connsiteX28" fmla="*/ 611393 w 3161777"/>
              <a:gd name="connsiteY28" fmla="*/ 1382023 h 2782395"/>
              <a:gd name="connsiteX29" fmla="*/ 2539903 w 3161777"/>
              <a:gd name="connsiteY29" fmla="*/ 1382023 h 2782395"/>
              <a:gd name="connsiteX30" fmla="*/ 2634232 w 3161777"/>
              <a:gd name="connsiteY30" fmla="*/ 1472820 h 2782395"/>
              <a:gd name="connsiteX31" fmla="*/ 2634232 w 3161777"/>
              <a:gd name="connsiteY31" fmla="*/ 2586832 h 2782395"/>
              <a:gd name="connsiteX32" fmla="*/ 3067448 w 3161777"/>
              <a:gd name="connsiteY32" fmla="*/ 2586832 h 2782395"/>
              <a:gd name="connsiteX33" fmla="*/ 3161777 w 3161777"/>
              <a:gd name="connsiteY33" fmla="*/ 2681121 h 2782395"/>
              <a:gd name="connsiteX34" fmla="*/ 3067448 w 3161777"/>
              <a:gd name="connsiteY34" fmla="*/ 2771919 h 2782395"/>
              <a:gd name="connsiteX35" fmla="*/ 2539903 w 3161777"/>
              <a:gd name="connsiteY35" fmla="*/ 2771919 h 2782395"/>
              <a:gd name="connsiteX36" fmla="*/ 2449067 w 3161777"/>
              <a:gd name="connsiteY36" fmla="*/ 2681121 h 2782395"/>
              <a:gd name="connsiteX37" fmla="*/ 2449067 w 3161777"/>
              <a:gd name="connsiteY37" fmla="*/ 1567110 h 2782395"/>
              <a:gd name="connsiteX38" fmla="*/ 705723 w 3161777"/>
              <a:gd name="connsiteY38" fmla="*/ 1567110 h 2782395"/>
              <a:gd name="connsiteX39" fmla="*/ 705723 w 3161777"/>
              <a:gd name="connsiteY39" fmla="*/ 2688106 h 2782395"/>
              <a:gd name="connsiteX40" fmla="*/ 611393 w 3161777"/>
              <a:gd name="connsiteY40" fmla="*/ 2782395 h 2782395"/>
              <a:gd name="connsiteX41" fmla="*/ 90835 w 3161777"/>
              <a:gd name="connsiteY41" fmla="*/ 2782395 h 2782395"/>
              <a:gd name="connsiteX42" fmla="*/ 0 w 3161777"/>
              <a:gd name="connsiteY42" fmla="*/ 2688106 h 2782395"/>
              <a:gd name="connsiteX43" fmla="*/ 90835 w 3161777"/>
              <a:gd name="connsiteY43" fmla="*/ 2597309 h 2782395"/>
              <a:gd name="connsiteX44" fmla="*/ 520558 w 3161777"/>
              <a:gd name="connsiteY44" fmla="*/ 2597309 h 2782395"/>
              <a:gd name="connsiteX45" fmla="*/ 520558 w 3161777"/>
              <a:gd name="connsiteY45" fmla="*/ 1472820 h 2782395"/>
              <a:gd name="connsiteX46" fmla="*/ 611393 w 3161777"/>
              <a:gd name="connsiteY46" fmla="*/ 1382023 h 2782395"/>
              <a:gd name="connsiteX47" fmla="*/ 2119451 w 3161777"/>
              <a:gd name="connsiteY47" fmla="*/ 223942 h 2782395"/>
              <a:gd name="connsiteX48" fmla="*/ 2119451 w 3161777"/>
              <a:gd name="connsiteY48" fmla="*/ 426340 h 2782395"/>
              <a:gd name="connsiteX49" fmla="*/ 2276614 w 3161777"/>
              <a:gd name="connsiteY49" fmla="*/ 555456 h 2782395"/>
              <a:gd name="connsiteX50" fmla="*/ 2276614 w 3161777"/>
              <a:gd name="connsiteY50" fmla="*/ 223942 h 2782395"/>
              <a:gd name="connsiteX51" fmla="*/ 2119451 w 3161777"/>
              <a:gd name="connsiteY51" fmla="*/ 223942 h 2782395"/>
              <a:gd name="connsiteX52" fmla="*/ 1584911 w 3161777"/>
              <a:gd name="connsiteY52" fmla="*/ 216342 h 2782395"/>
              <a:gd name="connsiteX53" fmla="*/ 592770 w 3161777"/>
              <a:gd name="connsiteY53" fmla="*/ 1076384 h 2782395"/>
              <a:gd name="connsiteX54" fmla="*/ 2563078 w 3161777"/>
              <a:gd name="connsiteY54" fmla="*/ 1076384 h 2782395"/>
              <a:gd name="connsiteX55" fmla="*/ 1584911 w 3161777"/>
              <a:gd name="connsiteY55" fmla="*/ 216342 h 2782395"/>
              <a:gd name="connsiteX56" fmla="*/ 1586658 w 3161777"/>
              <a:gd name="connsiteY56" fmla="*/ 20 h 2782395"/>
              <a:gd name="connsiteX57" fmla="*/ 1647793 w 3161777"/>
              <a:gd name="connsiteY57" fmla="*/ 24056 h 2782395"/>
              <a:gd name="connsiteX58" fmla="*/ 1862406 w 3161777"/>
              <a:gd name="connsiteY58" fmla="*/ 212985 h 2782395"/>
              <a:gd name="connsiteX59" fmla="*/ 1969273 w 3161777"/>
              <a:gd name="connsiteY59" fmla="*/ 307063 h 2782395"/>
              <a:gd name="connsiteX60" fmla="*/ 1969273 w 3161777"/>
              <a:gd name="connsiteY60" fmla="*/ 281684 h 2782395"/>
              <a:gd name="connsiteX61" fmla="*/ 1969273 w 3161777"/>
              <a:gd name="connsiteY61" fmla="*/ 150660 h 2782395"/>
              <a:gd name="connsiteX62" fmla="*/ 2042616 w 3161777"/>
              <a:gd name="connsiteY62" fmla="*/ 77378 h 2782395"/>
              <a:gd name="connsiteX63" fmla="*/ 2349957 w 3161777"/>
              <a:gd name="connsiteY63" fmla="*/ 77378 h 2782395"/>
              <a:gd name="connsiteX64" fmla="*/ 2423300 w 3161777"/>
              <a:gd name="connsiteY64" fmla="*/ 150660 h 2782395"/>
              <a:gd name="connsiteX65" fmla="*/ 2423300 w 3161777"/>
              <a:gd name="connsiteY65" fmla="*/ 703710 h 2782395"/>
              <a:gd name="connsiteX66" fmla="*/ 2423300 w 3161777"/>
              <a:gd name="connsiteY66" fmla="*/ 706754 h 2782395"/>
              <a:gd name="connsiteX67" fmla="*/ 2470823 w 3161777"/>
              <a:gd name="connsiteY67" fmla="*/ 748589 h 2782395"/>
              <a:gd name="connsiteX68" fmla="*/ 2867008 w 3161777"/>
              <a:gd name="connsiteY68" fmla="*/ 1097361 h 2782395"/>
              <a:gd name="connsiteX69" fmla="*/ 2901943 w 3161777"/>
              <a:gd name="connsiteY69" fmla="*/ 1170779 h 2782395"/>
              <a:gd name="connsiteX70" fmla="*/ 2807620 w 3161777"/>
              <a:gd name="connsiteY70" fmla="*/ 1261678 h 2782395"/>
              <a:gd name="connsiteX71" fmla="*/ 344735 w 3161777"/>
              <a:gd name="connsiteY71" fmla="*/ 1261678 h 2782395"/>
              <a:gd name="connsiteX72" fmla="*/ 257399 w 3161777"/>
              <a:gd name="connsiteY72" fmla="*/ 1202244 h 2782395"/>
              <a:gd name="connsiteX73" fmla="*/ 281853 w 3161777"/>
              <a:gd name="connsiteY73" fmla="*/ 1100857 h 2782395"/>
              <a:gd name="connsiteX74" fmla="*/ 1525522 w 3161777"/>
              <a:gd name="connsiteY74" fmla="*/ 20560 h 2782395"/>
              <a:gd name="connsiteX75" fmla="*/ 1586658 w 3161777"/>
              <a:gd name="connsiteY75" fmla="*/ 20 h 278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161777" h="2782395">
                <a:moveTo>
                  <a:pt x="1884860" y="1964023"/>
                </a:moveTo>
                <a:lnTo>
                  <a:pt x="1884860" y="2069109"/>
                </a:lnTo>
                <a:cubicBezTo>
                  <a:pt x="2018130" y="2069109"/>
                  <a:pt x="2018130" y="2069109"/>
                  <a:pt x="2018130" y="2069109"/>
                </a:cubicBezTo>
                <a:cubicBezTo>
                  <a:pt x="2018130" y="1964023"/>
                  <a:pt x="2018130" y="1964023"/>
                  <a:pt x="2018130" y="1964023"/>
                </a:cubicBezTo>
                <a:cubicBezTo>
                  <a:pt x="1884860" y="1964023"/>
                  <a:pt x="1884860" y="1964023"/>
                  <a:pt x="1884860" y="1964023"/>
                </a:cubicBezTo>
                <a:close/>
                <a:moveTo>
                  <a:pt x="1205113" y="1964023"/>
                </a:moveTo>
                <a:lnTo>
                  <a:pt x="1205113" y="2069109"/>
                </a:lnTo>
                <a:cubicBezTo>
                  <a:pt x="1341268" y="2069109"/>
                  <a:pt x="1341268" y="2069109"/>
                  <a:pt x="1341268" y="2069109"/>
                </a:cubicBezTo>
                <a:cubicBezTo>
                  <a:pt x="1341268" y="1964023"/>
                  <a:pt x="1341268" y="1964023"/>
                  <a:pt x="1341268" y="1964023"/>
                </a:cubicBezTo>
                <a:cubicBezTo>
                  <a:pt x="1205113" y="1964023"/>
                  <a:pt x="1205113" y="1964023"/>
                  <a:pt x="1205113" y="1964023"/>
                </a:cubicBezTo>
                <a:close/>
                <a:moveTo>
                  <a:pt x="1811210" y="1816903"/>
                </a:moveTo>
                <a:cubicBezTo>
                  <a:pt x="2091780" y="1816903"/>
                  <a:pt x="2091780" y="1816903"/>
                  <a:pt x="2091780" y="1816903"/>
                </a:cubicBezTo>
                <a:cubicBezTo>
                  <a:pt x="2133865" y="1816903"/>
                  <a:pt x="2168936" y="1851932"/>
                  <a:pt x="2168936" y="1890463"/>
                </a:cubicBezTo>
                <a:cubicBezTo>
                  <a:pt x="2168936" y="2142668"/>
                  <a:pt x="2168936" y="2142668"/>
                  <a:pt x="2168936" y="2142668"/>
                </a:cubicBezTo>
                <a:cubicBezTo>
                  <a:pt x="2168936" y="2181200"/>
                  <a:pt x="2133865" y="2216228"/>
                  <a:pt x="2091780" y="2216228"/>
                </a:cubicBezTo>
                <a:cubicBezTo>
                  <a:pt x="1811210" y="2216228"/>
                  <a:pt x="1811210" y="2216228"/>
                  <a:pt x="1811210" y="2216228"/>
                </a:cubicBezTo>
                <a:cubicBezTo>
                  <a:pt x="1769125" y="2216228"/>
                  <a:pt x="1734054" y="2181200"/>
                  <a:pt x="1734054" y="2142668"/>
                </a:cubicBezTo>
                <a:cubicBezTo>
                  <a:pt x="1734054" y="1890463"/>
                  <a:pt x="1734054" y="1890463"/>
                  <a:pt x="1734054" y="1890463"/>
                </a:cubicBezTo>
                <a:cubicBezTo>
                  <a:pt x="1734054" y="1851932"/>
                  <a:pt x="1769125" y="1816903"/>
                  <a:pt x="1811210" y="1816903"/>
                </a:cubicBezTo>
                <a:close/>
                <a:moveTo>
                  <a:pt x="1131799" y="1816903"/>
                </a:moveTo>
                <a:cubicBezTo>
                  <a:pt x="1414583" y="1816903"/>
                  <a:pt x="1414583" y="1816903"/>
                  <a:pt x="1414583" y="1816903"/>
                </a:cubicBezTo>
                <a:cubicBezTo>
                  <a:pt x="1456477" y="1816903"/>
                  <a:pt x="1487897" y="1851932"/>
                  <a:pt x="1487897" y="1890463"/>
                </a:cubicBezTo>
                <a:cubicBezTo>
                  <a:pt x="1487897" y="2142668"/>
                  <a:pt x="1487897" y="2142668"/>
                  <a:pt x="1487897" y="2142668"/>
                </a:cubicBezTo>
                <a:cubicBezTo>
                  <a:pt x="1487897" y="2181200"/>
                  <a:pt x="1456477" y="2216228"/>
                  <a:pt x="1414583" y="2216228"/>
                </a:cubicBezTo>
                <a:cubicBezTo>
                  <a:pt x="1131799" y="2216228"/>
                  <a:pt x="1131799" y="2216228"/>
                  <a:pt x="1131799" y="2216228"/>
                </a:cubicBezTo>
                <a:cubicBezTo>
                  <a:pt x="1089905" y="2216228"/>
                  <a:pt x="1058485" y="2181200"/>
                  <a:pt x="1058485" y="2142668"/>
                </a:cubicBezTo>
                <a:cubicBezTo>
                  <a:pt x="1058485" y="1890463"/>
                  <a:pt x="1058485" y="1890463"/>
                  <a:pt x="1058485" y="1890463"/>
                </a:cubicBezTo>
                <a:cubicBezTo>
                  <a:pt x="1058485" y="1851932"/>
                  <a:pt x="1089905" y="1816903"/>
                  <a:pt x="1131799" y="1816903"/>
                </a:cubicBezTo>
                <a:close/>
                <a:moveTo>
                  <a:pt x="611393" y="1382023"/>
                </a:moveTo>
                <a:cubicBezTo>
                  <a:pt x="2539903" y="1382023"/>
                  <a:pt x="2539903" y="1382023"/>
                  <a:pt x="2539903" y="1382023"/>
                </a:cubicBezTo>
                <a:cubicBezTo>
                  <a:pt x="2592308" y="1382023"/>
                  <a:pt x="2634232" y="1423930"/>
                  <a:pt x="2634232" y="1472820"/>
                </a:cubicBezTo>
                <a:cubicBezTo>
                  <a:pt x="2634232" y="2586832"/>
                  <a:pt x="2634232" y="2586832"/>
                  <a:pt x="2634232" y="2586832"/>
                </a:cubicBezTo>
                <a:cubicBezTo>
                  <a:pt x="3067448" y="2586832"/>
                  <a:pt x="3067448" y="2586832"/>
                  <a:pt x="3067448" y="2586832"/>
                </a:cubicBezTo>
                <a:cubicBezTo>
                  <a:pt x="3119853" y="2586832"/>
                  <a:pt x="3161777" y="2628738"/>
                  <a:pt x="3161777" y="2681121"/>
                </a:cubicBezTo>
                <a:cubicBezTo>
                  <a:pt x="3158283" y="2730012"/>
                  <a:pt x="3119853" y="2771919"/>
                  <a:pt x="3067448" y="2771919"/>
                </a:cubicBezTo>
                <a:cubicBezTo>
                  <a:pt x="2539903" y="2771919"/>
                  <a:pt x="2539903" y="2771919"/>
                  <a:pt x="2539903" y="2771919"/>
                </a:cubicBezTo>
                <a:cubicBezTo>
                  <a:pt x="2490991" y="2771919"/>
                  <a:pt x="2449067" y="2730012"/>
                  <a:pt x="2449067" y="2681121"/>
                </a:cubicBezTo>
                <a:cubicBezTo>
                  <a:pt x="2449067" y="1567110"/>
                  <a:pt x="2449067" y="1567110"/>
                  <a:pt x="2449067" y="1567110"/>
                </a:cubicBezTo>
                <a:cubicBezTo>
                  <a:pt x="705723" y="1567110"/>
                  <a:pt x="705723" y="1567110"/>
                  <a:pt x="705723" y="1567110"/>
                </a:cubicBezTo>
                <a:cubicBezTo>
                  <a:pt x="705723" y="2688106"/>
                  <a:pt x="705723" y="2688106"/>
                  <a:pt x="705723" y="2688106"/>
                </a:cubicBezTo>
                <a:cubicBezTo>
                  <a:pt x="705723" y="2740489"/>
                  <a:pt x="663798" y="2782395"/>
                  <a:pt x="611393" y="2782395"/>
                </a:cubicBezTo>
                <a:cubicBezTo>
                  <a:pt x="90835" y="2782395"/>
                  <a:pt x="90835" y="2782395"/>
                  <a:pt x="90835" y="2782395"/>
                </a:cubicBezTo>
                <a:cubicBezTo>
                  <a:pt x="41924" y="2782395"/>
                  <a:pt x="0" y="2740489"/>
                  <a:pt x="0" y="2688106"/>
                </a:cubicBezTo>
                <a:cubicBezTo>
                  <a:pt x="0" y="2639215"/>
                  <a:pt x="41924" y="2597309"/>
                  <a:pt x="90835" y="2597309"/>
                </a:cubicBezTo>
                <a:cubicBezTo>
                  <a:pt x="520558" y="2597309"/>
                  <a:pt x="520558" y="2597309"/>
                  <a:pt x="520558" y="2597309"/>
                </a:cubicBezTo>
                <a:cubicBezTo>
                  <a:pt x="520558" y="1472820"/>
                  <a:pt x="520558" y="1472820"/>
                  <a:pt x="520558" y="1472820"/>
                </a:cubicBezTo>
                <a:cubicBezTo>
                  <a:pt x="520558" y="1423930"/>
                  <a:pt x="562482" y="1382023"/>
                  <a:pt x="611393" y="1382023"/>
                </a:cubicBezTo>
                <a:close/>
                <a:moveTo>
                  <a:pt x="2119451" y="223942"/>
                </a:moveTo>
                <a:lnTo>
                  <a:pt x="2119451" y="426340"/>
                </a:lnTo>
                <a:cubicBezTo>
                  <a:pt x="2276614" y="555456"/>
                  <a:pt x="2276614" y="555456"/>
                  <a:pt x="2276614" y="555456"/>
                </a:cubicBezTo>
                <a:cubicBezTo>
                  <a:pt x="2276614" y="223942"/>
                  <a:pt x="2276614" y="223942"/>
                  <a:pt x="2276614" y="223942"/>
                </a:cubicBezTo>
                <a:cubicBezTo>
                  <a:pt x="2119451" y="223942"/>
                  <a:pt x="2119451" y="223942"/>
                  <a:pt x="2119451" y="223942"/>
                </a:cubicBezTo>
                <a:close/>
                <a:moveTo>
                  <a:pt x="1584911" y="216342"/>
                </a:moveTo>
                <a:lnTo>
                  <a:pt x="592770" y="1076384"/>
                </a:lnTo>
                <a:cubicBezTo>
                  <a:pt x="2563078" y="1076384"/>
                  <a:pt x="2563078" y="1076384"/>
                  <a:pt x="2563078" y="1076384"/>
                </a:cubicBezTo>
                <a:cubicBezTo>
                  <a:pt x="1584911" y="216342"/>
                  <a:pt x="1584911" y="216342"/>
                  <a:pt x="1584911" y="216342"/>
                </a:cubicBezTo>
                <a:close/>
                <a:moveTo>
                  <a:pt x="1586658" y="20"/>
                </a:moveTo>
                <a:cubicBezTo>
                  <a:pt x="1608492" y="457"/>
                  <a:pt x="1630326" y="8324"/>
                  <a:pt x="1647793" y="24056"/>
                </a:cubicBezTo>
                <a:cubicBezTo>
                  <a:pt x="1723994" y="91138"/>
                  <a:pt x="1795432" y="154027"/>
                  <a:pt x="1862406" y="212985"/>
                </a:cubicBezTo>
                <a:lnTo>
                  <a:pt x="1969273" y="307063"/>
                </a:lnTo>
                <a:lnTo>
                  <a:pt x="1969273" y="281684"/>
                </a:lnTo>
                <a:cubicBezTo>
                  <a:pt x="1969273" y="150660"/>
                  <a:pt x="1969273" y="150660"/>
                  <a:pt x="1969273" y="150660"/>
                </a:cubicBezTo>
                <a:cubicBezTo>
                  <a:pt x="1969273" y="112274"/>
                  <a:pt x="2004198" y="77378"/>
                  <a:pt x="2042616" y="77378"/>
                </a:cubicBezTo>
                <a:cubicBezTo>
                  <a:pt x="2349957" y="77378"/>
                  <a:pt x="2349957" y="77378"/>
                  <a:pt x="2349957" y="77378"/>
                </a:cubicBezTo>
                <a:cubicBezTo>
                  <a:pt x="2391867" y="77378"/>
                  <a:pt x="2423300" y="112274"/>
                  <a:pt x="2423300" y="150660"/>
                </a:cubicBezTo>
                <a:cubicBezTo>
                  <a:pt x="2423300" y="572031"/>
                  <a:pt x="2423300" y="677374"/>
                  <a:pt x="2423300" y="703710"/>
                </a:cubicBezTo>
                <a:lnTo>
                  <a:pt x="2423300" y="706754"/>
                </a:lnTo>
                <a:lnTo>
                  <a:pt x="2470823" y="748589"/>
                </a:lnTo>
                <a:cubicBezTo>
                  <a:pt x="2867008" y="1097361"/>
                  <a:pt x="2867008" y="1097361"/>
                  <a:pt x="2867008" y="1097361"/>
                </a:cubicBezTo>
                <a:cubicBezTo>
                  <a:pt x="2887969" y="1114842"/>
                  <a:pt x="2901943" y="1139314"/>
                  <a:pt x="2901943" y="1170779"/>
                </a:cubicBezTo>
                <a:cubicBezTo>
                  <a:pt x="2901943" y="1219725"/>
                  <a:pt x="2860022" y="1261678"/>
                  <a:pt x="2807620" y="1261678"/>
                </a:cubicBezTo>
                <a:cubicBezTo>
                  <a:pt x="344735" y="1261678"/>
                  <a:pt x="344735" y="1261678"/>
                  <a:pt x="344735" y="1261678"/>
                </a:cubicBezTo>
                <a:cubicBezTo>
                  <a:pt x="306307" y="1261678"/>
                  <a:pt x="271373" y="1237205"/>
                  <a:pt x="257399" y="1202244"/>
                </a:cubicBezTo>
                <a:cubicBezTo>
                  <a:pt x="243425" y="1167283"/>
                  <a:pt x="253905" y="1125330"/>
                  <a:pt x="281853" y="1100857"/>
                </a:cubicBezTo>
                <a:cubicBezTo>
                  <a:pt x="1525522" y="20560"/>
                  <a:pt x="1525522" y="20560"/>
                  <a:pt x="1525522" y="20560"/>
                </a:cubicBezTo>
                <a:cubicBezTo>
                  <a:pt x="1542990" y="6576"/>
                  <a:pt x="1564824" y="-417"/>
                  <a:pt x="1586658" y="2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3"/>
            </p:custDataLst>
          </p:nvPr>
        </p:nvCxnSpPr>
        <p:spPr>
          <a:xfrm>
            <a:off x="4069292" y="2169403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64" name="椭圆 63"/>
          <p:cNvSpPr/>
          <p:nvPr>
            <p:custDataLst>
              <p:tags r:id="rId4"/>
            </p:custDataLst>
          </p:nvPr>
        </p:nvSpPr>
        <p:spPr>
          <a:xfrm>
            <a:off x="4706360" y="1866386"/>
            <a:ext cx="606033" cy="606033"/>
          </a:xfrm>
          <a:prstGeom prst="ellipse">
            <a:avLst/>
          </a:prstGeom>
          <a:solidFill>
            <a:srgbClr val="1F74AD"/>
          </a:solidFill>
          <a:ln w="38100" cap="flat" cmpd="sng" algn="ctr">
            <a:solidFill>
              <a:srgbClr val="1F74AD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 64"/>
          <p:cNvSpPr/>
          <p:nvPr>
            <p:custDataLst>
              <p:tags r:id="rId5"/>
            </p:custDataLst>
          </p:nvPr>
        </p:nvSpPr>
        <p:spPr bwMode="auto">
          <a:xfrm>
            <a:off x="4824239" y="1984265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6"/>
            </p:custDataLst>
          </p:nvPr>
        </p:nvSpPr>
        <p:spPr bwMode="auto">
          <a:xfrm>
            <a:off x="400027" y="1801765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</a:p>
        </p:txBody>
      </p:sp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 bwMode="auto">
          <a:xfrm>
            <a:off x="400056" y="2193953"/>
            <a:ext cx="3603707" cy="56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腾讯会议：会议开始，学生陆续进入会议室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群：发布本次实验内容</a:t>
            </a:r>
          </a:p>
        </p:txBody>
      </p:sp>
      <p:sp>
        <p:nvSpPr>
          <p:cNvPr id="122" name="文本框 121"/>
          <p:cNvSpPr txBox="1"/>
          <p:nvPr>
            <p:custDataLst>
              <p:tags r:id="rId8"/>
            </p:custDataLst>
          </p:nvPr>
        </p:nvSpPr>
        <p:spPr bwMode="auto">
          <a:xfrm>
            <a:off x="6028055" y="1978953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altLang="ko-KR" sz="1350" b="1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350" b="1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cxnSp>
        <p:nvCxnSpPr>
          <p:cNvPr id="124" name="直接连接符 123"/>
          <p:cNvCxnSpPr/>
          <p:nvPr>
            <p:custDataLst>
              <p:tags r:id="rId9"/>
            </p:custDataLst>
          </p:nvPr>
        </p:nvCxnSpPr>
        <p:spPr>
          <a:xfrm>
            <a:off x="4069292" y="2946975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130" name="椭圆 129"/>
          <p:cNvSpPr/>
          <p:nvPr>
            <p:custDataLst>
              <p:tags r:id="rId10"/>
            </p:custDataLst>
          </p:nvPr>
        </p:nvSpPr>
        <p:spPr>
          <a:xfrm>
            <a:off x="4706360" y="2643959"/>
            <a:ext cx="606033" cy="606033"/>
          </a:xfrm>
          <a:prstGeom prst="ellipse">
            <a:avLst/>
          </a:prstGeom>
          <a:solidFill>
            <a:srgbClr val="3498DB"/>
          </a:solidFill>
          <a:ln w="38100" cap="flat" cmpd="sng" algn="ctr">
            <a:solidFill>
              <a:srgbClr val="3498D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任意多边形 130"/>
          <p:cNvSpPr/>
          <p:nvPr>
            <p:custDataLst>
              <p:tags r:id="rId11"/>
            </p:custDataLst>
          </p:nvPr>
        </p:nvSpPr>
        <p:spPr bwMode="auto">
          <a:xfrm>
            <a:off x="4824239" y="2761838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12"/>
            </p:custDataLst>
          </p:nvPr>
        </p:nvSpPr>
        <p:spPr bwMode="auto">
          <a:xfrm>
            <a:off x="400027" y="2579338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29" name="文本框 128"/>
          <p:cNvSpPr txBox="1"/>
          <p:nvPr>
            <p:custDataLst>
              <p:tags r:id="rId13"/>
            </p:custDataLst>
          </p:nvPr>
        </p:nvSpPr>
        <p:spPr bwMode="auto">
          <a:xfrm>
            <a:off x="400028" y="2971136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腾讯会议：介绍实验内容</a:t>
            </a:r>
          </a:p>
        </p:txBody>
      </p:sp>
      <p:sp>
        <p:nvSpPr>
          <p:cNvPr id="127" name="文本框 126"/>
          <p:cNvSpPr txBox="1"/>
          <p:nvPr>
            <p:custDataLst>
              <p:tags r:id="rId14"/>
            </p:custDataLst>
          </p:nvPr>
        </p:nvSpPr>
        <p:spPr bwMode="auto">
          <a:xfrm>
            <a:off x="6028055" y="2756525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</a:p>
        </p:txBody>
      </p:sp>
      <p:cxnSp>
        <p:nvCxnSpPr>
          <p:cNvPr id="133" name="直接连接符 132"/>
          <p:cNvCxnSpPr/>
          <p:nvPr>
            <p:custDataLst>
              <p:tags r:id="rId15"/>
            </p:custDataLst>
          </p:nvPr>
        </p:nvCxnSpPr>
        <p:spPr>
          <a:xfrm>
            <a:off x="4069292" y="3724547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139" name="椭圆 138"/>
          <p:cNvSpPr/>
          <p:nvPr>
            <p:custDataLst>
              <p:tags r:id="rId16"/>
            </p:custDataLst>
          </p:nvPr>
        </p:nvSpPr>
        <p:spPr>
          <a:xfrm>
            <a:off x="4706360" y="3421530"/>
            <a:ext cx="606033" cy="606033"/>
          </a:xfrm>
          <a:prstGeom prst="ellipse">
            <a:avLst/>
          </a:prstGeom>
          <a:solidFill>
            <a:srgbClr val="1AA3AA"/>
          </a:solidFill>
          <a:ln w="38100" cap="flat" cmpd="sng" algn="ctr">
            <a:solidFill>
              <a:srgbClr val="1AA3A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任意多边形 139"/>
          <p:cNvSpPr/>
          <p:nvPr>
            <p:custDataLst>
              <p:tags r:id="rId17"/>
            </p:custDataLst>
          </p:nvPr>
        </p:nvSpPr>
        <p:spPr bwMode="auto">
          <a:xfrm>
            <a:off x="4824239" y="3539409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8"/>
            </p:custDataLst>
          </p:nvPr>
        </p:nvSpPr>
        <p:spPr bwMode="auto">
          <a:xfrm>
            <a:off x="400027" y="3356909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</a:p>
        </p:txBody>
      </p:sp>
      <p:sp>
        <p:nvSpPr>
          <p:cNvPr id="138" name="文本框 137"/>
          <p:cNvSpPr txBox="1"/>
          <p:nvPr>
            <p:custDataLst>
              <p:tags r:id="rId19"/>
            </p:custDataLst>
          </p:nvPr>
        </p:nvSpPr>
        <p:spPr bwMode="auto">
          <a:xfrm>
            <a:off x="400028" y="3748707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群：在线答疑（非代码问题）</a:t>
            </a:r>
          </a:p>
        </p:txBody>
      </p:sp>
      <p:sp>
        <p:nvSpPr>
          <p:cNvPr id="136" name="文本框 135"/>
          <p:cNvSpPr txBox="1"/>
          <p:nvPr>
            <p:custDataLst>
              <p:tags r:id="rId20"/>
            </p:custDataLst>
          </p:nvPr>
        </p:nvSpPr>
        <p:spPr bwMode="auto">
          <a:xfrm>
            <a:off x="6028055" y="3458845"/>
            <a:ext cx="840740" cy="4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sz="1350" b="1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上课中</a:t>
            </a:r>
          </a:p>
        </p:txBody>
      </p:sp>
      <p:cxnSp>
        <p:nvCxnSpPr>
          <p:cNvPr id="142" name="直接连接符 141"/>
          <p:cNvCxnSpPr/>
          <p:nvPr>
            <p:custDataLst>
              <p:tags r:id="rId21"/>
            </p:custDataLst>
          </p:nvPr>
        </p:nvCxnSpPr>
        <p:spPr>
          <a:xfrm>
            <a:off x="4069292" y="4502119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148" name="椭圆 147"/>
          <p:cNvSpPr/>
          <p:nvPr>
            <p:custDataLst>
              <p:tags r:id="rId22"/>
            </p:custDataLst>
          </p:nvPr>
        </p:nvSpPr>
        <p:spPr>
          <a:xfrm>
            <a:off x="4706360" y="4199103"/>
            <a:ext cx="606033" cy="606033"/>
          </a:xfrm>
          <a:prstGeom prst="ellipse">
            <a:avLst/>
          </a:prstGeom>
          <a:solidFill>
            <a:srgbClr val="69A35B"/>
          </a:solidFill>
          <a:ln w="38100" cap="flat" cmpd="sng" algn="ctr">
            <a:solidFill>
              <a:srgbClr val="69A35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任意多边形 148"/>
          <p:cNvSpPr/>
          <p:nvPr>
            <p:custDataLst>
              <p:tags r:id="rId23"/>
            </p:custDataLst>
          </p:nvPr>
        </p:nvSpPr>
        <p:spPr bwMode="auto">
          <a:xfrm>
            <a:off x="4824239" y="4316982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>
            <p:custDataLst>
              <p:tags r:id="rId24"/>
            </p:custDataLst>
          </p:nvPr>
        </p:nvSpPr>
        <p:spPr bwMode="auto">
          <a:xfrm>
            <a:off x="400027" y="4134482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公布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47" name="文本框 146"/>
          <p:cNvSpPr txBox="1"/>
          <p:nvPr>
            <p:custDataLst>
              <p:tags r:id="rId25"/>
            </p:custDataLst>
          </p:nvPr>
        </p:nvSpPr>
        <p:spPr bwMode="auto">
          <a:xfrm>
            <a:off x="400028" y="4526280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群公告：公布测试数据</a:t>
            </a:r>
          </a:p>
        </p:txBody>
      </p:sp>
      <p:sp>
        <p:nvSpPr>
          <p:cNvPr id="145" name="文本框 144"/>
          <p:cNvSpPr txBox="1"/>
          <p:nvPr>
            <p:custDataLst>
              <p:tags r:id="rId26"/>
            </p:custDataLst>
          </p:nvPr>
        </p:nvSpPr>
        <p:spPr bwMode="auto">
          <a:xfrm>
            <a:off x="6028055" y="4236085"/>
            <a:ext cx="1007110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69A3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提前一小时</a:t>
            </a:r>
          </a:p>
        </p:txBody>
      </p:sp>
      <p:cxnSp>
        <p:nvCxnSpPr>
          <p:cNvPr id="151" name="直接连接符 150"/>
          <p:cNvCxnSpPr/>
          <p:nvPr>
            <p:custDataLst>
              <p:tags r:id="rId27"/>
            </p:custDataLst>
          </p:nvPr>
        </p:nvCxnSpPr>
        <p:spPr>
          <a:xfrm>
            <a:off x="4069292" y="5279691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</a:ln>
          <a:effectLst/>
        </p:spPr>
      </p:cxnSp>
      <p:sp>
        <p:nvSpPr>
          <p:cNvPr id="157" name="椭圆 156"/>
          <p:cNvSpPr/>
          <p:nvPr>
            <p:custDataLst>
              <p:tags r:id="rId28"/>
            </p:custDataLst>
          </p:nvPr>
        </p:nvSpPr>
        <p:spPr>
          <a:xfrm>
            <a:off x="4706360" y="4976674"/>
            <a:ext cx="606033" cy="606033"/>
          </a:xfrm>
          <a:prstGeom prst="ellipse">
            <a:avLst/>
          </a:prstGeom>
          <a:solidFill>
            <a:srgbClr val="9BBB59"/>
          </a:solidFill>
          <a:ln w="381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任意多边形 157"/>
          <p:cNvSpPr/>
          <p:nvPr>
            <p:custDataLst>
              <p:tags r:id="rId29"/>
            </p:custDataLst>
          </p:nvPr>
        </p:nvSpPr>
        <p:spPr bwMode="auto">
          <a:xfrm>
            <a:off x="4824239" y="5094553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>
            <p:custDataLst>
              <p:tags r:id="rId30"/>
            </p:custDataLst>
          </p:nvPr>
        </p:nvSpPr>
        <p:spPr bwMode="auto">
          <a:xfrm>
            <a:off x="400027" y="4912053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56" name="文本框 155"/>
          <p:cNvSpPr txBox="1"/>
          <p:nvPr>
            <p:custDataLst>
              <p:tags r:id="rId31"/>
            </p:custDataLst>
          </p:nvPr>
        </p:nvSpPr>
        <p:spPr bwMode="auto">
          <a:xfrm>
            <a:off x="400028" y="5303852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下课前将课上任务部分提交到邮箱</a:t>
            </a:r>
          </a:p>
        </p:txBody>
      </p:sp>
      <p:sp>
        <p:nvSpPr>
          <p:cNvPr id="154" name="文本框 153"/>
          <p:cNvSpPr txBox="1"/>
          <p:nvPr>
            <p:custDataLst>
              <p:tags r:id="rId32"/>
            </p:custDataLst>
          </p:nvPr>
        </p:nvSpPr>
        <p:spPr bwMode="auto">
          <a:xfrm>
            <a:off x="6028055" y="5089241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</a:t>
            </a:r>
          </a:p>
        </p:txBody>
      </p:sp>
      <p:cxnSp>
        <p:nvCxnSpPr>
          <p:cNvPr id="160" name="直接连接符 159"/>
          <p:cNvCxnSpPr/>
          <p:nvPr>
            <p:custDataLst>
              <p:tags r:id="rId33"/>
            </p:custDataLst>
          </p:nvPr>
        </p:nvCxnSpPr>
        <p:spPr>
          <a:xfrm>
            <a:off x="4069292" y="6057264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66" name="椭圆 165"/>
          <p:cNvSpPr/>
          <p:nvPr>
            <p:custDataLst>
              <p:tags r:id="rId34"/>
            </p:custDataLst>
          </p:nvPr>
        </p:nvSpPr>
        <p:spPr>
          <a:xfrm>
            <a:off x="4706360" y="5754248"/>
            <a:ext cx="606033" cy="60603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任意多边形 166"/>
          <p:cNvSpPr/>
          <p:nvPr>
            <p:custDataLst>
              <p:tags r:id="rId35"/>
            </p:custDataLst>
          </p:nvPr>
        </p:nvSpPr>
        <p:spPr bwMode="auto">
          <a:xfrm>
            <a:off x="4824239" y="5872127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/>
          <p:cNvSpPr txBox="1"/>
          <p:nvPr>
            <p:custDataLst>
              <p:tags r:id="rId36"/>
            </p:custDataLst>
          </p:nvPr>
        </p:nvSpPr>
        <p:spPr bwMode="auto">
          <a:xfrm>
            <a:off x="400027" y="5689627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课下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65" name="文本框 164"/>
          <p:cNvSpPr txBox="1"/>
          <p:nvPr>
            <p:custDataLst>
              <p:tags r:id="rId37"/>
            </p:custDataLst>
          </p:nvPr>
        </p:nvSpPr>
        <p:spPr bwMode="auto">
          <a:xfrm>
            <a:off x="400028" y="6081424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在截止时间前提交课下任务</a:t>
            </a:r>
          </a:p>
        </p:txBody>
      </p:sp>
      <p:sp>
        <p:nvSpPr>
          <p:cNvPr id="163" name="文本框 162"/>
          <p:cNvSpPr txBox="1"/>
          <p:nvPr>
            <p:custDataLst>
              <p:tags r:id="rId38"/>
            </p:custDataLst>
          </p:nvPr>
        </p:nvSpPr>
        <p:spPr bwMode="auto">
          <a:xfrm>
            <a:off x="6028055" y="5791200"/>
            <a:ext cx="100647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截至日期前</a:t>
            </a:r>
          </a:p>
        </p:txBody>
      </p:sp>
      <p:sp>
        <p:nvSpPr>
          <p:cNvPr id="52" name="五边形 51"/>
          <p:cNvSpPr/>
          <p:nvPr>
            <p:custDataLst>
              <p:tags r:id="rId39"/>
            </p:custDataLst>
          </p:nvPr>
        </p:nvSpPr>
        <p:spPr>
          <a:xfrm rot="16200000">
            <a:off x="5688052" y="3536769"/>
            <a:ext cx="4778680" cy="1126834"/>
          </a:xfrm>
          <a:prstGeom prst="homePlat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五边形 39"/>
          <p:cNvSpPr/>
          <p:nvPr>
            <p:custDataLst>
              <p:tags r:id="rId40"/>
            </p:custDataLst>
          </p:nvPr>
        </p:nvSpPr>
        <p:spPr>
          <a:xfrm rot="16200000">
            <a:off x="7422779" y="2472637"/>
            <a:ext cx="1309226" cy="1126834"/>
          </a:xfrm>
          <a:prstGeom prst="homePlat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五边形 38"/>
          <p:cNvSpPr/>
          <p:nvPr>
            <p:custDataLst>
              <p:tags r:id="rId41"/>
            </p:custDataLst>
          </p:nvPr>
        </p:nvSpPr>
        <p:spPr>
          <a:xfrm rot="16200000">
            <a:off x="7422779" y="3223410"/>
            <a:ext cx="1309226" cy="1126834"/>
          </a:xfrm>
          <a:prstGeom prst="homePlat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五边形 37"/>
          <p:cNvSpPr/>
          <p:nvPr>
            <p:custDataLst>
              <p:tags r:id="rId42"/>
            </p:custDataLst>
          </p:nvPr>
        </p:nvSpPr>
        <p:spPr>
          <a:xfrm rot="16200000">
            <a:off x="7422779" y="3974181"/>
            <a:ext cx="1309226" cy="1126834"/>
          </a:xfrm>
          <a:prstGeom prst="homePlat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五边形 52"/>
          <p:cNvSpPr/>
          <p:nvPr>
            <p:custDataLst>
              <p:tags r:id="rId43"/>
            </p:custDataLst>
          </p:nvPr>
        </p:nvSpPr>
        <p:spPr>
          <a:xfrm rot="16200000">
            <a:off x="7422779" y="4724953"/>
            <a:ext cx="1309226" cy="1126834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五边形 53"/>
          <p:cNvSpPr/>
          <p:nvPr>
            <p:custDataLst>
              <p:tags r:id="rId44"/>
            </p:custDataLst>
          </p:nvPr>
        </p:nvSpPr>
        <p:spPr>
          <a:xfrm rot="16200000">
            <a:off x="7524893" y="5373608"/>
            <a:ext cx="1104996" cy="112683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45"/>
            </p:custDataLst>
          </p:nvPr>
        </p:nvSpPr>
        <p:spPr bwMode="auto">
          <a:xfrm>
            <a:off x="7734679" y="2027973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</a:p>
        </p:txBody>
      </p:sp>
      <p:sp>
        <p:nvSpPr>
          <p:cNvPr id="168" name="文本框 167"/>
          <p:cNvSpPr txBox="1"/>
          <p:nvPr>
            <p:custDataLst>
              <p:tags r:id="rId46"/>
            </p:custDataLst>
          </p:nvPr>
        </p:nvSpPr>
        <p:spPr bwMode="auto">
          <a:xfrm>
            <a:off x="7734679" y="273593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</a:p>
        </p:txBody>
      </p:sp>
      <p:sp>
        <p:nvSpPr>
          <p:cNvPr id="169" name="文本框 168"/>
          <p:cNvSpPr txBox="1"/>
          <p:nvPr>
            <p:custDataLst>
              <p:tags r:id="rId47"/>
            </p:custDataLst>
          </p:nvPr>
        </p:nvSpPr>
        <p:spPr bwMode="auto">
          <a:xfrm>
            <a:off x="7734679" y="344389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课中</a:t>
            </a:r>
          </a:p>
        </p:txBody>
      </p:sp>
      <p:sp>
        <p:nvSpPr>
          <p:cNvPr id="170" name="文本框 169"/>
          <p:cNvSpPr txBox="1"/>
          <p:nvPr>
            <p:custDataLst>
              <p:tags r:id="rId48"/>
            </p:custDataLst>
          </p:nvPr>
        </p:nvSpPr>
        <p:spPr bwMode="auto">
          <a:xfrm>
            <a:off x="7734679" y="4151855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71" name="文本框 170"/>
          <p:cNvSpPr txBox="1"/>
          <p:nvPr>
            <p:custDataLst>
              <p:tags r:id="rId49"/>
            </p:custDataLst>
          </p:nvPr>
        </p:nvSpPr>
        <p:spPr bwMode="auto">
          <a:xfrm>
            <a:off x="7734679" y="485981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defRPr sz="1600" b="1" i="1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r>
              <a:rPr lang="zh-CN" altLang="en-US" sz="1200" i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</a:t>
            </a:r>
          </a:p>
        </p:txBody>
      </p:sp>
      <p:sp>
        <p:nvSpPr>
          <p:cNvPr id="172" name="文本框 171"/>
          <p:cNvSpPr txBox="1"/>
          <p:nvPr>
            <p:custDataLst>
              <p:tags r:id="rId50"/>
            </p:custDataLst>
          </p:nvPr>
        </p:nvSpPr>
        <p:spPr bwMode="auto">
          <a:xfrm>
            <a:off x="7734679" y="556777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1836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zh-CN" sz="1200" dirty="0">
                <a:solidFill>
                  <a:srgbClr val="000000"/>
                </a:solidFill>
              </a:rPr>
              <a:t>2020</a:t>
            </a:r>
            <a:r>
              <a:rPr lang="zh-CN" altLang="en-US" sz="1200" dirty="0">
                <a:solidFill>
                  <a:srgbClr val="000000"/>
                </a:solidFill>
              </a:rPr>
              <a:t>年</a:t>
            </a: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>
                <a:solidFill>
                  <a:srgbClr val="000000"/>
                </a:solidFill>
              </a:rPr>
              <a:t>月</a:t>
            </a:r>
            <a:r>
              <a:rPr lang="en-US" altLang="zh-CN" sz="1200" dirty="0">
                <a:solidFill>
                  <a:srgbClr val="000000"/>
                </a:solidFill>
              </a:rPr>
              <a:t>3</a:t>
            </a:r>
            <a:r>
              <a:rPr lang="zh-CN" altLang="en-US" sz="1200" dirty="0">
                <a:solidFill>
                  <a:srgbClr val="000000"/>
                </a:solidFill>
              </a:rPr>
              <a:t>日周五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方式及</a:t>
            </a:r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58775" y="1295456"/>
            <a:ext cx="8327917" cy="533386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禁止抄袭，发现抄袭，一律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实验成绩计分比例：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课下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实验检查：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）课上检查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发布实验任务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下课前一小时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发布程序指定输入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线下实验课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分钟助教检查课上部分完成情况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线上实验课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输出结果截图及源代码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指定邮箱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注：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五次实验中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最多两次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可以选择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申请免提交课上任务。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请大家下课前务必提交。申请免提交，请在邮件标题注明！（仅用作出勤记录）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）课下提交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未按时间点提交实验报告及源代码，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该次实验按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仅允许特殊情况一次，需在截至时间后的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小时内提交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33716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843099" y="3354336"/>
            <a:ext cx="2791801" cy="227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序列建立二叉树，并输出该二叉树的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ABDH##I##E##CF#J##G##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HDIBEAFJCG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后序序列：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HIDEBJFGCA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注：只输入一个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时，需要返回空二叉树！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：可以参考“树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页内容。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71" y="3516996"/>
            <a:ext cx="2141855" cy="1663065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238998" y="5180061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75983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085934" y="3200406"/>
            <a:ext cx="2914976" cy="2309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5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978" y="1295400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遍历序列，构造该二叉树，并输出该二叉树的前序遍历。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3424321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3241423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前序序列：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1234243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0752" y="5124087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97" y="3312109"/>
            <a:ext cx="2679849" cy="18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353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6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81110" y="1295456"/>
            <a:ext cx="8688387" cy="2285996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1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当输入的后序和中序遍历序列不能够构造出该二叉树时，应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Unable to build a binary tree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4526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425163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308" y="4952960"/>
            <a:ext cx="8097728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这里的不能构造二叉树包括序列长度不一致、序列所含字符不一致以及不能够构造一棵二叉树。</a:t>
            </a:r>
          </a:p>
        </p:txBody>
      </p:sp>
    </p:spTree>
    <p:extLst>
      <p:ext uri="{BB962C8B-B14F-4D97-AF65-F5344CB8AC3E}">
        <p14:creationId xmlns:p14="http://schemas.microsoft.com/office/powerpoint/2010/main" val="215745134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638772" y="2895614"/>
            <a:ext cx="2791801" cy="227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7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给定一棵二叉树，返回该二叉树的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叶子节点数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二叉树的叶子节点数：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二叉树的宽度：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中构造的二叉树进行测试。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44" y="3058274"/>
            <a:ext cx="2141855" cy="1663065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034671" y="4721339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76950" y="2916139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705544" y="3048010"/>
            <a:ext cx="228654" cy="139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86749998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391274" y="2653687"/>
            <a:ext cx="2161873" cy="1765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8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24184" y="1279828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给定两棵二叉树，判断两棵二叉树是否等价。等价输出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，否则输出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中构造的二叉树进行测试。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7282" y="4182154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204627" y="5382905"/>
            <a:ext cx="8225946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750818" y="2653687"/>
            <a:ext cx="2161873" cy="1765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02785" y="4166209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5</a:t>
            </a:r>
            <a:endParaRPr lang="zh-CN" altLang="en-US" sz="1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2C822F-3926-47EB-A817-2FC78830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98" y="2680583"/>
            <a:ext cx="2085748" cy="1420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90B45-65BA-44C8-9092-6826024D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29" y="2666303"/>
            <a:ext cx="2046449" cy="12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795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，也可以自己编写程序。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实验课上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需要完成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 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在课下完成全部实验并撰写实验报告 。</a:t>
            </a:r>
            <a:endParaRPr lang="zh-CN" altLang="en-US" sz="2000" noProof="1"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2020年4月24日星期五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95656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004396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3515_5*m_h_i*1_2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93515_5*m_h_i*1_2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3515_5*m_h_a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3515_5*m_h_f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193515_5*m_h_i*1_2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3515_5*m_h_i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515_5*m_h_i*1_3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15_5*m_h_i*1_3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15_5*m_h_a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3515_5*m_h_f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3515_5*m_i*1_1"/>
  <p:tag name="KSO_WM_TEMPLATE_CATEGORY" val="diagram"/>
  <p:tag name="KSO_WM_TEMPLATE_INDEX" val="2019351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15_5*m_h_i*1_3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3515_5*m_h_i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3515_5*m_h_i*1_4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3515_5*m_h_i*1_4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3515_5*m_h_a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3515_5*m_h_f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193515_5*m_h_i*1_4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3515_5*m_h_i*1_5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3515_5*m_h_i*1_5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15_5*m_h_i*1_5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3515_5*m_h_i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193515_5*m_h_a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93515_5*m_h_f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193515_5*m_h_i*1_5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9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193515_5*m_h_i*1_6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193515_5*m_h_i*1_6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193515_5*m_h_i*1_6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193515_5*m_h_a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193515_5*m_h_f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193515_5*m_h_i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0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3515_5*m_h_i*1_1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515_5*m_h_i*1_1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3515_5*m_h_i*1_2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3515_5*m_h_i*1_3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3515_5*m_h_i*1_4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3515_5*m_h_i*1_5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5"/>
  <p:tag name="KSO_WM_UNIT_ID" val="diagram20193515_5*m_h_i*1_6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15_5*m_h_i*1_1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3515_5*m_h_i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515_5*m_h_i*1_3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3515_5*m_h_i*1_4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3515_5*m_h_i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515_5*m_h_i*1_1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6"/>
  <p:tag name="KSO_WM_UNIT_ID" val="diagram20193515_5*m_h_i*1_6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3515_5*m_h_a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3515_5*m_h_f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93515_5*m_h_i*1_1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3515_5*m_h_i*1_2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4271</TotalTime>
  <Words>1182</Words>
  <Application>Microsoft Office PowerPoint</Application>
  <PresentationFormat>全屏显示(4:3)</PresentationFormat>
  <Paragraphs>235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上课流程</vt:lpstr>
      <vt:lpstr>实验总体评分方式及标准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实验三评分标准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su ting</cp:lastModifiedBy>
  <cp:revision>675</cp:revision>
  <cp:lastPrinted>2000-06-01T21:00:00Z</cp:lastPrinted>
  <dcterms:created xsi:type="dcterms:W3CDTF">1999-12-01T22:01:00Z</dcterms:created>
  <dcterms:modified xsi:type="dcterms:W3CDTF">2020-04-24T04:32:56Z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