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515" r:id="rId3"/>
    <p:sldId id="373" r:id="rId4"/>
    <p:sldId id="324" r:id="rId5"/>
    <p:sldId id="376" r:id="rId6"/>
    <p:sldId id="377" r:id="rId7"/>
    <p:sldId id="361" r:id="rId8"/>
    <p:sldId id="378" r:id="rId9"/>
    <p:sldId id="369" r:id="rId10"/>
    <p:sldId id="370" r:id="rId11"/>
    <p:sldId id="371" r:id="rId12"/>
    <p:sldId id="372" r:id="rId13"/>
    <p:sldId id="379" r:id="rId14"/>
  </p:sldIdLst>
  <p:sldSz cx="23039388" cy="1296035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259"/>
            <p14:sldId id="515"/>
            <p14:sldId id="373"/>
            <p14:sldId id="324"/>
            <p14:sldId id="376"/>
            <p14:sldId id="377"/>
            <p14:sldId id="361"/>
            <p14:sldId id="378"/>
            <p14:sldId id="369"/>
            <p14:sldId id="370"/>
            <p14:sldId id="371"/>
            <p14:sldId id="372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F6A"/>
    <a:srgbClr val="218DD6"/>
    <a:srgbClr val="1577BA"/>
    <a:srgbClr val="3C3022"/>
    <a:srgbClr val="A07C5A"/>
    <a:srgbClr val="6F7378"/>
    <a:srgbClr val="C1BD27"/>
    <a:srgbClr val="D2DEB4"/>
    <a:srgbClr val="DFCB09"/>
    <a:srgbClr val="F8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5514" autoAdjust="0"/>
  </p:normalViewPr>
  <p:slideViewPr>
    <p:cSldViewPr snapToGrid="0">
      <p:cViewPr varScale="1">
        <p:scale>
          <a:sx n="47" d="100"/>
          <a:sy n="47" d="100"/>
        </p:scale>
        <p:origin x="523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6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64148-7981-4F1D-AC2D-632E0306CF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2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2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与其他第三库一样，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underscore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也通过 立即执行函数 来包裹自己的业务逻辑。一般而言，这些库的立即执行函数主要有以下目的：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798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5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56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的时候，建议加个具体的示例代码说明。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167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6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顾问建议</a:t>
            </a:r>
            <a:r>
              <a:rPr lang="en-US" altLang="zh-CN"/>
              <a:t>】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）首先没有介绍什么是链式调用。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建议添加实际代码示例说明。</a:t>
            </a:r>
          </a:p>
          <a:p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_.result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函数的作用没有展开讲解，建议添加实际代码示例说明，最后再解释被 </a:t>
            </a:r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后的表现。</a:t>
            </a:r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P.S.</a:t>
            </a:r>
            <a:r>
              <a:rPr lang="zh-CN" alt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建议添加实际代码示例，主要也是考虑到很多学的专业基础并不扎实。示例代码可以使用拿官方的。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61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E5C5708-F34A-46FD-8080-09CFB1242EF8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908" y="1889970"/>
            <a:ext cx="21599654" cy="96870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9779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10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452" y="1889970"/>
            <a:ext cx="13499785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80102" y="1889970"/>
            <a:ext cx="7739876" cy="9687032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068FA05D-6727-4413-A937-5FF688DC09C8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719908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11699733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719908" y="1889970"/>
            <a:ext cx="10611832" cy="9687032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11699733" y="1889968"/>
            <a:ext cx="10583734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19907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879731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11879731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519735" y="1889970"/>
            <a:ext cx="10799827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5040"/>
            </a:lvl6pPr>
            <a:lvl7pPr>
              <a:defRPr sz="5040"/>
            </a:lvl7pPr>
            <a:lvl8pPr>
              <a:defRPr sz="5040"/>
            </a:lvl8pPr>
            <a:lvl9pPr>
              <a:defRPr sz="504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719908" y="1889971"/>
            <a:ext cx="10439833" cy="4590029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719908" y="6885001"/>
            <a:ext cx="10439833" cy="4725034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B1C1A7AE-E083-43D4-BF21-3A103874AE37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9045016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6BAFA96C-746A-4C40-B380-E1C8AA697EB6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11811" y="12012001"/>
            <a:ext cx="14087750" cy="690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4701007"/>
            <a:ext cx="21599654" cy="7044030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2618983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A5500BB1-14CC-4B6E-B0FC-82131E108CCA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719908" y="1889971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11519735" y="1889971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8100011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719908" y="5669997"/>
            <a:ext cx="10439833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11519735" y="5669997"/>
            <a:ext cx="10799827" cy="594003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719908" y="1889968"/>
            <a:ext cx="21599654" cy="356398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3025"/>
            </a:lvl2pPr>
            <a:lvl3pPr marL="2303780" indent="0">
              <a:buNone/>
              <a:defRPr sz="2520"/>
            </a:lvl3pPr>
            <a:lvl4pPr marL="3456305" indent="0">
              <a:buNone/>
              <a:defRPr sz="2265"/>
            </a:lvl4pPr>
            <a:lvl5pPr marL="4608195" indent="0">
              <a:buNone/>
              <a:defRPr sz="2265"/>
            </a:lvl5pPr>
            <a:lvl6pPr marL="5759450" indent="0">
              <a:buNone/>
              <a:defRPr sz="2265"/>
            </a:lvl6pPr>
            <a:lvl7pPr marL="6911975" indent="0">
              <a:buNone/>
              <a:defRPr sz="2265"/>
            </a:lvl7pPr>
            <a:lvl8pPr marL="8063230" indent="0">
              <a:buNone/>
              <a:defRPr sz="2265"/>
            </a:lvl8pPr>
            <a:lvl9pPr marL="9215755" indent="0">
              <a:buNone/>
              <a:defRPr sz="226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C0BB8137-6CA5-45A6-81AF-5B893A33D86C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图片 444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1"/>
            <a:ext cx="23039471" cy="11923123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2676" t="13262" r="34397" b="22052"/>
          <a:stretch>
            <a:fillRect/>
          </a:stretch>
        </p:blipFill>
        <p:spPr>
          <a:xfrm>
            <a:off x="0" y="0"/>
            <a:ext cx="23039471" cy="1295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4089600" cy="360000"/>
          </a:xfrm>
          <a:prstGeom prst="rect">
            <a:avLst/>
          </a:prstGeom>
        </p:spPr>
        <p:txBody>
          <a:bodyPr/>
          <a:lstStyle/>
          <a:p>
            <a:fld id="{B1C1A7AE-E083-43D4-BF21-3A103874AE37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756004" y="1889968"/>
            <a:ext cx="21563558" cy="9720068"/>
          </a:xfrm>
        </p:spPr>
        <p:txBody>
          <a:bodyPr>
            <a:normAutofit/>
          </a:bodyPr>
          <a:lstStyle>
            <a:lvl1pPr marL="0" indent="0">
              <a:buNone/>
              <a:defRPr sz="4535"/>
            </a:lvl1pPr>
            <a:lvl2pPr marL="1152525" indent="0">
              <a:buNone/>
              <a:defRPr sz="7055"/>
            </a:lvl2pPr>
            <a:lvl3pPr marL="2303780" indent="0">
              <a:buNone/>
              <a:defRPr sz="6045"/>
            </a:lvl3pPr>
            <a:lvl4pPr marL="3456305" indent="0">
              <a:buNone/>
              <a:defRPr sz="5040"/>
            </a:lvl4pPr>
            <a:lvl5pPr marL="4608195" indent="0">
              <a:buNone/>
              <a:defRPr sz="5040"/>
            </a:lvl5pPr>
            <a:lvl6pPr marL="5759450" indent="0">
              <a:buNone/>
              <a:defRPr sz="5040"/>
            </a:lvl6pPr>
            <a:lvl7pPr marL="6911975" indent="0">
              <a:buNone/>
              <a:defRPr sz="5040"/>
            </a:lvl7pPr>
            <a:lvl8pPr marL="8063230" indent="0">
              <a:buNone/>
              <a:defRPr sz="5040"/>
            </a:lvl8pPr>
            <a:lvl9pPr marL="9215755" indent="0">
              <a:buNone/>
              <a:defRPr sz="5040"/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BE5C5708-F34A-46FD-8080-09CFB1242EF8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11699733" y="1889970"/>
            <a:ext cx="10607831" cy="9687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719907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719907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CAB2867E-9B5C-4ECA-A4A6-981C12784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BB117A-7A32-4734-96D9-311F2E8D4167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C09CD-D4C8-4449-9375-B14FAEA58BE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0" name="文本占位符 8">
            <a:extLst>
              <a:ext uri="{FF2B5EF4-FFF2-40B4-BE49-F238E27FC236}">
                <a16:creationId xmlns:a16="http://schemas.microsoft.com/office/drawing/2014/main" id="{546CA23A-C8B4-4D01-89D3-6C019BD81C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9837" y="57600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1A25A41-C8A4-415C-B20B-D701BB5AD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837" y="74376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id="{BEA69160-7C75-4900-8381-D99C6BAD5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79837" y="4078800"/>
            <a:ext cx="12019004" cy="102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609585" indent="-609585"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dirty="0">
                <a:latin typeface="思源黑体 CN Medium" panose="020B0600000000000000" charset="-122"/>
                <a:ea typeface="思源黑体 CN Medium" panose="020B0600000000000000" charset="-122"/>
              </a:defRPr>
            </a:lvl1pPr>
          </a:lstStyle>
          <a:p>
            <a:pPr marL="609585" indent="-609585"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sz="4533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母版已经空格了无需再增加空格</a:t>
            </a:r>
            <a:endParaRPr lang="zh-CN" altLang="en-US" sz="4533" dirty="0">
              <a:solidFill>
                <a:schemeClr val="tx1"/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7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2" name="图片 1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95662" y="2232004"/>
            <a:ext cx="19648063" cy="9828172"/>
          </a:xfrm>
          <a:prstGeom prst="rect">
            <a:avLst/>
          </a:prstGeom>
        </p:spPr>
        <p:txBody>
          <a:bodyPr/>
          <a:lstStyle>
            <a:lvl1pPr marL="863600" indent="-863600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6400" b="0" kern="1200" dirty="0" smtClean="0">
                <a:solidFill>
                  <a:srgbClr val="1577BA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1pPr>
            <a:lvl2pPr>
              <a:defRPr sz="4800"/>
            </a:lvl2pPr>
          </a:lstStyle>
          <a:p>
            <a:pPr marL="863600" lvl="0" indent="-863600" algn="l" defTabSz="2303780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4559" y="7733109"/>
            <a:ext cx="8190269" cy="13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6000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1219170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F7B74D16-7210-4451-AA97-0FB8487D818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2348000"/>
            <a:ext cx="4089600" cy="360000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8620" y="2179687"/>
            <a:ext cx="2948243" cy="399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121917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11699733" y="1889971"/>
            <a:ext cx="10607831" cy="4860030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11699733" y="7020004"/>
            <a:ext cx="10607831" cy="4590032"/>
          </a:xfrm>
        </p:spPr>
        <p:txBody>
          <a:bodyPr/>
          <a:lstStyle>
            <a:lvl1pPr>
              <a:defRPr sz="6045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535"/>
            </a:lvl6pPr>
            <a:lvl7pPr>
              <a:defRPr sz="4535"/>
            </a:lvl7pPr>
            <a:lvl8pPr>
              <a:defRPr sz="4535"/>
            </a:lvl8pPr>
            <a:lvl9pPr>
              <a:defRPr sz="45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006397"/>
      </p:ext>
    </p:extLst>
  </p:cSld>
  <p:clrMapOvr>
    <a:masterClrMapping/>
  </p:clrMapOvr>
  <p:transition spd="slow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130DA29C-0567-47A7-BFD2-B939BD2FE0C6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719908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719908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>
                <a:solidFill>
                  <a:srgbClr val="1577BA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719908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719908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1699732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7" y="518997"/>
            <a:ext cx="21599654" cy="11009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11699733" y="2969977"/>
            <a:ext cx="10611832" cy="8607024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1974" y="12012001"/>
            <a:ext cx="5375876" cy="690000"/>
          </a:xfrm>
        </p:spPr>
        <p:txBody>
          <a:bodyPr/>
          <a:lstStyle/>
          <a:p>
            <a:fld id="{26BC682A-C05F-4C99-A8C4-40D51CBA4C0F}" type="datetime1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6511621" y="12012001"/>
            <a:ext cx="5375876" cy="6900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19907" y="1889968"/>
            <a:ext cx="10619831" cy="9720068"/>
          </a:xfrm>
        </p:spPr>
        <p:txBody>
          <a:bodyPr anchor="t" anchorCtr="0">
            <a:norm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5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152525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2pPr>
            <a:lvl3pPr marL="2303780" indent="0">
              <a:buNone/>
              <a:defRPr sz="4035">
                <a:solidFill>
                  <a:schemeClr val="tx1">
                    <a:tint val="75000"/>
                  </a:schemeClr>
                </a:solidFill>
              </a:defRPr>
            </a:lvl3pPr>
            <a:lvl4pPr marL="345630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6081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75945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91197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921575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11699733" y="1889968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11699733" y="2969977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11699733" y="6885004"/>
            <a:ext cx="10611832" cy="810005"/>
          </a:xfrm>
        </p:spPr>
        <p:txBody>
          <a:bodyPr anchor="ctr" anchorCtr="0"/>
          <a:lstStyle>
            <a:lvl1pPr marL="0" indent="0">
              <a:buNone/>
              <a:defRPr sz="6045" b="1"/>
            </a:lvl1pPr>
            <a:lvl2pPr marL="1152525" indent="0">
              <a:buNone/>
              <a:defRPr sz="5040" b="1"/>
            </a:lvl2pPr>
            <a:lvl3pPr marL="2303780" indent="0">
              <a:buNone/>
              <a:defRPr sz="4535" b="1"/>
            </a:lvl3pPr>
            <a:lvl4pPr marL="3456305" indent="0">
              <a:buNone/>
              <a:defRPr sz="4035" b="1"/>
            </a:lvl4pPr>
            <a:lvl5pPr marL="4608195" indent="0">
              <a:buNone/>
              <a:defRPr sz="4035" b="1"/>
            </a:lvl5pPr>
            <a:lvl6pPr marL="5759450" indent="0">
              <a:buNone/>
              <a:defRPr sz="4035" b="1"/>
            </a:lvl6pPr>
            <a:lvl7pPr marL="6911975" indent="0">
              <a:buNone/>
              <a:defRPr sz="4035" b="1"/>
            </a:lvl7pPr>
            <a:lvl8pPr marL="8063230" indent="0">
              <a:buNone/>
              <a:defRPr sz="4035" b="1"/>
            </a:lvl8pPr>
            <a:lvl9pPr marL="9215755" indent="0">
              <a:buNone/>
              <a:defRPr sz="40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11699733" y="7965010"/>
            <a:ext cx="10611832" cy="3645026"/>
          </a:xfrm>
        </p:spPr>
        <p:txBody>
          <a:bodyPr/>
          <a:lstStyle>
            <a:lvl1pPr>
              <a:defRPr sz="5040"/>
            </a:lvl1pPr>
            <a:lvl2pPr>
              <a:defRPr sz="4535"/>
            </a:lvl2pPr>
            <a:lvl3pPr>
              <a:defRPr sz="4535"/>
            </a:lvl3pPr>
            <a:lvl4pPr>
              <a:defRPr sz="4535"/>
            </a:lvl4pPr>
            <a:lvl5pPr>
              <a:defRPr sz="4535"/>
            </a:lvl5pPr>
            <a:lvl6pPr>
              <a:defRPr sz="4035"/>
            </a:lvl6pPr>
            <a:lvl7pPr>
              <a:defRPr sz="4035"/>
            </a:lvl7pPr>
            <a:lvl8pPr>
              <a:defRPr sz="4035"/>
            </a:lvl8pPr>
            <a:lvl9pPr>
              <a:defRPr sz="40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908" y="2024969"/>
            <a:ext cx="21599654" cy="955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/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7" y="12348000"/>
            <a:ext cx="4089600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  <p:hf sldNum="0" hdr="0" dt="0"/>
  <p:txStyles>
    <p:titleStyle>
      <a:lvl1pPr algn="l" defTabSz="2303145" rtl="0" eaLnBrk="1" latinLnBrk="0" hangingPunct="1">
        <a:spcBef>
          <a:spcPct val="0"/>
        </a:spcBef>
        <a:buNone/>
        <a:defRPr sz="6600" kern="1200">
          <a:solidFill>
            <a:srgbClr val="1475B2"/>
          </a:solidFill>
          <a:latin typeface="思源黑体 CN Bold" panose="020B0800000000000000" charset="-122"/>
          <a:ea typeface="思源黑体 CN Bold" panose="020B0800000000000000" charset="-122"/>
          <a:cs typeface="+mj-cs"/>
        </a:defRPr>
      </a:lvl1pPr>
    </p:titleStyle>
    <p:bodyStyle>
      <a:lvl1pPr marL="863600" indent="-863600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604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1pPr>
      <a:lvl2pPr marL="1871980" indent="-71945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2pPr>
      <a:lvl3pPr marL="288036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•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3pPr>
      <a:lvl4pPr marL="4031615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–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4pPr>
      <a:lvl5pPr marL="5184140" indent="-575945" algn="l" defTabSz="2303145" rtl="0" eaLnBrk="1" latinLnBrk="0" hangingPunct="1">
        <a:lnSpc>
          <a:spcPct val="150000"/>
        </a:lnSpc>
        <a:spcBef>
          <a:spcPts val="245"/>
        </a:spcBef>
        <a:buFont typeface="Arial" panose="020B0604020202020204" pitchFamily="34" charset="0"/>
        <a:buChar char="»"/>
        <a:defRPr sz="4535" b="0" kern="1200">
          <a:solidFill>
            <a:schemeClr val="tx1"/>
          </a:solidFill>
          <a:latin typeface="思源黑体 CN Normal" panose="020B0400000000000000" charset="-122"/>
          <a:ea typeface="思源黑体 CN Normal" panose="020B0400000000000000" charset="-122"/>
          <a:cs typeface="+mn-cs"/>
        </a:defRPr>
      </a:lvl5pPr>
      <a:lvl6pPr marL="6335395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48792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63981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9791700" indent="-575945" algn="l" defTabSz="2303145" rtl="0" eaLnBrk="1" latinLnBrk="0" hangingPunct="1">
        <a:spcBef>
          <a:spcPts val="245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78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630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819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45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97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230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755" algn="l" defTabSz="2303145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CE5C60-0041-4B09-9A06-D73E45520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202" y="7174210"/>
            <a:ext cx="3260185" cy="5769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9694" y="6461056"/>
            <a:ext cx="15974999" cy="120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72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Noto Sans CJK SC Medium" charset="-122"/>
              </a:rPr>
              <a:t>Underscore</a:t>
            </a:r>
            <a:r>
              <a:rPr lang="zh-CN" altLang="en-US" sz="7200" b="1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Noto Sans CJK SC Medium" charset="-122"/>
              </a:rPr>
              <a:t>源码分析</a:t>
            </a:r>
            <a:endParaRPr lang="zh-CN" altLang="en-US" sz="72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F86D92-A57F-45F2-A393-ECF8ADDF07F4}"/>
              </a:ext>
            </a:extLst>
          </p:cNvPr>
          <p:cNvGrpSpPr/>
          <p:nvPr/>
        </p:nvGrpSpPr>
        <p:grpSpPr>
          <a:xfrm>
            <a:off x="2715358" y="5519224"/>
            <a:ext cx="16327401" cy="2962205"/>
            <a:chOff x="3252801" y="3526526"/>
            <a:chExt cx="5761694" cy="921195"/>
          </a:xfrm>
        </p:grpSpPr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AF2DAA9A-2395-4CF2-A645-489D3291EB4C}"/>
                </a:ext>
              </a:extLst>
            </p:cNvPr>
            <p:cNvSpPr/>
            <p:nvPr/>
          </p:nvSpPr>
          <p:spPr>
            <a:xfrm flipV="1">
              <a:off x="3252801" y="3526526"/>
              <a:ext cx="288000" cy="288000"/>
            </a:xfrm>
            <a:prstGeom prst="corner">
              <a:avLst>
                <a:gd name="adj1" fmla="val 12568"/>
                <a:gd name="adj2" fmla="val 125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535" dirty="0">
                <a:solidFill>
                  <a:schemeClr val="tx1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194467BE-2E91-4535-879C-DF818883ED80}"/>
                </a:ext>
              </a:extLst>
            </p:cNvPr>
            <p:cNvSpPr/>
            <p:nvPr/>
          </p:nvSpPr>
          <p:spPr>
            <a:xfrm rot="5400000" flipH="1" flipV="1">
              <a:off x="8726495" y="4159721"/>
              <a:ext cx="288000" cy="288000"/>
            </a:xfrm>
            <a:prstGeom prst="corner">
              <a:avLst>
                <a:gd name="adj1" fmla="val 12568"/>
                <a:gd name="adj2" fmla="val 125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4535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  <a:p>
              <a:pPr algn="ctr"/>
              <a:endParaRPr lang="zh-CN" altLang="en-US" sz="4535" dirty="0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997" y="2018764"/>
            <a:ext cx="4814726" cy="1386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40C215E-8ACD-4652-9647-BEB2B5489C9E}"/>
              </a:ext>
            </a:extLst>
          </p:cNvPr>
          <p:cNvSpPr/>
          <p:nvPr/>
        </p:nvSpPr>
        <p:spPr>
          <a:xfrm>
            <a:off x="293914" y="11903529"/>
            <a:ext cx="4980215" cy="926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66429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mixin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882537" y="3441052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862879" y="3440328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8127121" y="3701712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244365" y="3621609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143023" y="2433914"/>
            <a:ext cx="17178641" cy="67237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B8249D-3D69-40D5-8E77-DA53069DEC3C}"/>
              </a:ext>
            </a:extLst>
          </p:cNvPr>
          <p:cNvSpPr/>
          <p:nvPr/>
        </p:nvSpPr>
        <p:spPr>
          <a:xfrm>
            <a:off x="3143024" y="9157659"/>
            <a:ext cx="17178642" cy="2135827"/>
          </a:xfrm>
          <a:prstGeom prst="rect">
            <a:avLst/>
          </a:prstGeom>
          <a:solidFill>
            <a:srgbClr val="157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统计每日学习时长…">
            <a:extLst>
              <a:ext uri="{FF2B5EF4-FFF2-40B4-BE49-F238E27FC236}">
                <a16:creationId xmlns:a16="http://schemas.microsoft.com/office/drawing/2014/main" id="{CE218B7B-55A6-428B-8EDC-E2AC4C9D7DEA}"/>
              </a:ext>
            </a:extLst>
          </p:cNvPr>
          <p:cNvSpPr txBox="1"/>
          <p:nvPr/>
        </p:nvSpPr>
        <p:spPr>
          <a:xfrm>
            <a:off x="4010957" y="9473572"/>
            <a:ext cx="16063314" cy="1304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21" tIns="45721" rIns="45721" bIns="45721">
            <a:spAutoFit/>
          </a:bodyPr>
          <a:lstStyle>
            <a:lvl1pPr algn="l" defTabSz="457200">
              <a:lnSpc>
                <a:spcPct val="120000"/>
              </a:lnSpc>
              <a:defRPr sz="2800">
                <a:solidFill>
                  <a:srgbClr val="535353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mixin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（混入）模式是增加代码复用度的一个广泛使用的设计模式。</a:t>
            </a:r>
          </a:p>
          <a:p>
            <a:pPr marL="457200" indent="-457200" defTabSz="914400">
              <a:buFont typeface="Wingdings" charset="2"/>
              <a:buChar char="l"/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_.mixin(obj)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：为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对象混入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具有的功能。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FFDBA3-E20C-4499-B1A8-EA38C5CC8ADD}"/>
              </a:ext>
            </a:extLst>
          </p:cNvPr>
          <p:cNvSpPr txBox="1"/>
          <p:nvPr/>
        </p:nvSpPr>
        <p:spPr>
          <a:xfrm>
            <a:off x="4131280" y="2917243"/>
            <a:ext cx="157650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</a:t>
            </a:r>
            <a:r>
              <a:rPr lang="zh-CN" altLang="en-US" sz="3200">
                <a:solidFill>
                  <a:srgbClr val="E8BF6A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源码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_.mixin = function(obj){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_.each(_.functions(obj),function(name){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var func = _[name] = obj[name];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_.prototype[name] = function(){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var args = [this._wrapped];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push.apply(args, arguments);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return chain(this, func.apply(_, args));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};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});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_;</a:t>
            </a:r>
          </a:p>
          <a:p>
            <a:r>
              <a:rPr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lang="zh-CN" altLang="en-US" sz="3200">
              <a:solidFill>
                <a:srgbClr val="E8BF6A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B9216D-735D-41AE-AADF-0C9BEE2E2771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04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链接式调用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CE9D4F-1951-4ADD-B984-6B563F6420B0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链接式调用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4761637" y="4767365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1741979" y="476664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10718054" y="4543996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9835298" y="446389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874749" y="3279651"/>
            <a:ext cx="15734459" cy="111486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$('.div').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css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('color', 'red').show();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E1736-A99B-444A-AA22-965266EC428B}"/>
              </a:ext>
            </a:extLst>
          </p:cNvPr>
          <p:cNvSpPr txBox="1"/>
          <p:nvPr/>
        </p:nvSpPr>
        <p:spPr>
          <a:xfrm>
            <a:off x="3204090" y="1987954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jQuery</a:t>
            </a:r>
            <a:r>
              <a:rPr lang="zh-CN" altLang="en-US" dirty="0"/>
              <a:t>链接式调用。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977AC6-04EB-45E0-A09D-DF1A7667231D}"/>
              </a:ext>
            </a:extLst>
          </p:cNvPr>
          <p:cNvSpPr/>
          <p:nvPr/>
        </p:nvSpPr>
        <p:spPr>
          <a:xfrm>
            <a:off x="3874749" y="6049076"/>
            <a:ext cx="15716125" cy="309492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RULES = function(){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add: function(x){console.log(x); return this},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mult:function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(y){console.log(y); return this}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</a:p>
          <a:p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RULES.add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(4).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mult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(5);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07AB93-174E-4426-9717-429EC412F629}"/>
              </a:ext>
            </a:extLst>
          </p:cNvPr>
          <p:cNvSpPr txBox="1"/>
          <p:nvPr/>
        </p:nvSpPr>
        <p:spPr>
          <a:xfrm>
            <a:off x="3204090" y="4878563"/>
            <a:ext cx="16631208" cy="835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想要实现链式调用，通常我们会在支持链式调用的函数中返回</a:t>
            </a:r>
            <a:r>
              <a:rPr lang="zh-CN" altLang="en-US"/>
              <a:t>对象本身。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36FD29-C25F-495A-9987-4E853A105D5C}"/>
              </a:ext>
            </a:extLst>
          </p:cNvPr>
          <p:cNvSpPr txBox="1"/>
          <p:nvPr/>
        </p:nvSpPr>
        <p:spPr>
          <a:xfrm>
            <a:off x="3204090" y="9738560"/>
            <a:ext cx="16631208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但是，这样做并不优雅，这需要我们手动地在函数中添加 </a:t>
            </a:r>
            <a:r>
              <a:rPr lang="en-US" altLang="zh-CN" dirty="0"/>
              <a:t>return this </a:t>
            </a:r>
            <a:r>
              <a:rPr lang="zh-CN" altLang="en-US" dirty="0"/>
              <a:t>语句。更好的做法是我们创建一个</a:t>
            </a:r>
            <a:r>
              <a:rPr lang="zh-CN" altLang="en-US"/>
              <a:t>通用函数，它能为</a:t>
            </a:r>
            <a:r>
              <a:rPr lang="zh-CN" altLang="en-US" dirty="0"/>
              <a:t>指定的对象方法增加链式调用机制。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E4D47E-44D4-4DE3-B482-EC1157397BA9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_.</a:t>
            </a:r>
            <a:r>
              <a:rPr lang="en-US" altLang="zh-CN" dirty="0"/>
              <a:t>chain()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3786853" y="4568581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0767195" y="4567857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9743270" y="4424726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8860514" y="4344623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3829448" y="4246240"/>
            <a:ext cx="15734459" cy="297826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_.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chain = function(obj){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var instance = _(obj);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instance._chain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true;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instance;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5E1736-A99B-444A-AA22-965266EC428B}"/>
              </a:ext>
            </a:extLst>
          </p:cNvPr>
          <p:cNvSpPr txBox="1"/>
          <p:nvPr/>
        </p:nvSpPr>
        <p:spPr>
          <a:xfrm>
            <a:off x="3166616" y="7477823"/>
            <a:ext cx="16631208" cy="16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marL="609585" indent="-609585" defTabSz="2303145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</a:pPr>
            <a:r>
              <a:rPr lang="en-US" altLang="zh-CN"/>
              <a:t>underscore </a:t>
            </a:r>
            <a:r>
              <a:rPr lang="zh-CN" altLang="en-US" dirty="0"/>
              <a:t>还提供了一个帮助函数</a:t>
            </a:r>
            <a:r>
              <a:rPr lang="zh-CN" altLang="en-US"/>
              <a:t> </a:t>
            </a:r>
            <a:r>
              <a:rPr lang="en-US" altLang="zh-CN" dirty="0"/>
              <a:t>result</a:t>
            </a:r>
            <a:r>
              <a:rPr lang="zh-CN" altLang="en-US" dirty="0"/>
              <a:t>，该函数将会判断方法调用结果，如果该方法的调用者被标识了需要链化，则链化当前的方法执行</a:t>
            </a:r>
            <a:r>
              <a:rPr lang="zh-CN" altLang="en-US"/>
              <a:t>结果。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977AC6-04EB-45E0-A09D-DF1A7667231D}"/>
              </a:ext>
            </a:extLst>
          </p:cNvPr>
          <p:cNvSpPr/>
          <p:nvPr/>
        </p:nvSpPr>
        <p:spPr>
          <a:xfrm>
            <a:off x="3847782" y="9397496"/>
            <a:ext cx="15716125" cy="193681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chainResult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function(instance, obj){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return </a:t>
            </a:r>
            <a:r>
              <a:rPr kumimoji="1" lang="en-US" altLang="zh-CN" sz="3200" dirty="0" err="1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instance._chain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? _(obj).chain() : obj;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};</a:t>
            </a:r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7053086E-B414-4749-81E3-C73E88B56E05}"/>
              </a:ext>
            </a:extLst>
          </p:cNvPr>
          <p:cNvSpPr txBox="1">
            <a:spLocks/>
          </p:cNvSpPr>
          <p:nvPr/>
        </p:nvSpPr>
        <p:spPr>
          <a:xfrm>
            <a:off x="3166615" y="2189759"/>
            <a:ext cx="16397292" cy="169200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609585" indent="-60958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Clr>
                <a:srgbClr val="1577BA"/>
              </a:buClr>
              <a:buFont typeface="Wingdings" panose="05000000000000000000" pitchFamily="2" charset="2"/>
              <a:buChar char="n"/>
              <a:defRPr lang="zh-CN" altLang="en-US" sz="4533" b="0" kern="1200" dirty="0">
                <a:solidFill>
                  <a:schemeClr val="tx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cs"/>
              </a:defRPr>
            </a:lvl1pPr>
            <a:lvl2pPr marL="1871980" indent="-71945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2pPr>
            <a:lvl3pPr marL="288036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•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3pPr>
            <a:lvl4pPr marL="4031615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–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4pPr>
            <a:lvl5pPr marL="5184140" indent="-575945" algn="l" defTabSz="2303145" rtl="0" eaLnBrk="1" latinLnBrk="0" hangingPunct="1">
              <a:lnSpc>
                <a:spcPct val="150000"/>
              </a:lnSpc>
              <a:spcBef>
                <a:spcPts val="245"/>
              </a:spcBef>
              <a:buFont typeface="Arial" panose="020B0604020202020204" pitchFamily="34" charset="0"/>
              <a:buChar char="»"/>
              <a:defRPr sz="4535" b="0" kern="1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+mn-cs"/>
              </a:defRPr>
            </a:lvl5pPr>
            <a:lvl6pPr marL="6335395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48792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3981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791700" indent="-575945" algn="l" defTabSz="2303145" rtl="0" eaLnBrk="1" latinLnBrk="0" hangingPunct="1">
              <a:spcBef>
                <a:spcPts val="245"/>
              </a:spcBef>
              <a:buFont typeface="Arial" panose="020B0604020202020204" pitchFamily="34" charset="0"/>
              <a:buChar char="•"/>
              <a:defRPr sz="5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_.chain(obj)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：为 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underscore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对象的方法增加链式调用能力。</a:t>
            </a:r>
          </a:p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_.chain 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源码如下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sym typeface="+mn-ea"/>
              </a:rPr>
              <a:t>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11E5D9-C9AC-418B-81A5-E848EC007C00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/>
      <p:bldP spid="14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java Stream</a:t>
            </a:r>
            <a:r>
              <a:rPr lang="zh-CN" altLang="en-US" dirty="0"/>
              <a:t>流式编程</a:t>
            </a:r>
          </a:p>
        </p:txBody>
      </p:sp>
      <p:sp>
        <p:nvSpPr>
          <p:cNvPr id="7" name="线条"/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0873549" y="6438911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7" name="矩形 16"/>
          <p:cNvSpPr/>
          <p:nvPr/>
        </p:nvSpPr>
        <p:spPr>
          <a:xfrm>
            <a:off x="3048001" y="2169463"/>
            <a:ext cx="15867528" cy="8693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0" dist="50800" dir="5400000" sx="101000" sy="101000" algn="ctr" rotWithShape="0">
              <a:srgbClr val="000000">
                <a:alpha val="1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/>
          <p:cNvSpPr txBox="1"/>
          <p:nvPr/>
        </p:nvSpPr>
        <p:spPr>
          <a:xfrm>
            <a:off x="3691967" y="2323010"/>
            <a:ext cx="14616760" cy="869346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思源黑体" panose="020B0400000000000000" charset="-122"/>
                <a:ea typeface="思源黑体" panose="020B0400000000000000" charset="-122"/>
                <a:cs typeface="思源黑体" panose="020B0400000000000000" charset="-122"/>
                <a:sym typeface="思源黑体" panose="020B0400000000000000" charset="-122"/>
              </a:defRPr>
            </a:lvl1pPr>
          </a:lstStyle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流式处理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/>
              <a:t>流是一系列数据项，一次只生成一项。程序可以从输 入流中一个一个读取数据项，然后以同样的方式将数据项写入输出流。一个程序的输出流很可能是另一个程序的输入流。</a:t>
            </a:r>
            <a:endParaRPr lang="en-US" altLang="zh-CN" sz="2800" dirty="0"/>
          </a:p>
          <a:p>
            <a:pPr>
              <a:lnSpc>
                <a:spcPct val="150000"/>
              </a:lnSpc>
              <a:buClr>
                <a:srgbClr val="2F228E"/>
              </a:buClr>
            </a:pPr>
            <a:endParaRPr lang="zh-CN" altLang="en-US" sz="24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流的特点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/>
              <a:t>元素序列</a:t>
            </a:r>
            <a:r>
              <a:rPr lang="en-US" altLang="zh-CN" sz="2800" dirty="0"/>
              <a:t>——</a:t>
            </a:r>
            <a:r>
              <a:rPr lang="zh-CN" altLang="en-US" sz="2800" dirty="0"/>
              <a:t>就像集合一样，流也提供了一个接口，可以访问特定元素类型的一组有序值。集合讲的是数据，流讲的是计算。</a:t>
            </a:r>
            <a:endParaRPr lang="en-US" altLang="zh-CN" sz="2800" dirty="0"/>
          </a:p>
          <a:p>
            <a:pPr>
              <a:lnSpc>
                <a:spcPct val="150000"/>
              </a:lnSpc>
              <a:buClr>
                <a:srgbClr val="2F228E"/>
              </a:buClr>
            </a:pPr>
            <a:endParaRPr lang="zh-CN" altLang="en-US" sz="2800" dirty="0"/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思源黑体 CN Normal" panose="020B0400000000000000" charset="-122"/>
                <a:ea typeface="思源黑体 CN Normal" panose="020B0400000000000000" charset="-122"/>
              </a:rPr>
              <a:t>数据处理操作</a:t>
            </a: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>
              <a:lnSpc>
                <a:spcPct val="150000"/>
              </a:lnSpc>
              <a:buClr>
                <a:srgbClr val="2F228E"/>
              </a:buClr>
            </a:pP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流的数据处理功能支持类似于数据库的操作，以及函数式编程语言中 的常用操作，如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filter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map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reduce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find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match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、</a:t>
            </a:r>
            <a:r>
              <a:rPr lang="en-US" altLang="zh-CN" sz="2800" dirty="0">
                <a:latin typeface="思源黑体 CN Normal" panose="020B0400000000000000" charset="-122"/>
                <a:ea typeface="思源黑体 CN Normal" panose="020B0400000000000000" charset="-122"/>
              </a:rPr>
              <a:t>sort</a:t>
            </a:r>
            <a:r>
              <a:rPr lang="zh-CN" altLang="en-US" sz="2800" dirty="0">
                <a:latin typeface="思源黑体 CN Normal" panose="020B0400000000000000" charset="-122"/>
                <a:ea typeface="思源黑体 CN Normal" panose="020B0400000000000000" charset="-122"/>
              </a:rPr>
              <a:t>等。流操作可以顺序执行，也可并行执行。</a:t>
            </a:r>
            <a:endParaRPr lang="en-US" altLang="zh-CN" sz="2800" dirty="0">
              <a:latin typeface="思源黑体 CN Normal" panose="020B0400000000000000" charset="-122"/>
              <a:ea typeface="思源黑体 CN Normal" panose="020B0400000000000000" charset="-122"/>
            </a:endParaRPr>
          </a:p>
          <a:p>
            <a:pPr marL="457200" indent="-457200">
              <a:lnSpc>
                <a:spcPct val="150000"/>
              </a:lnSpc>
              <a:buClr>
                <a:srgbClr val="2F228E"/>
              </a:buClr>
              <a:buFont typeface="Wingdings" panose="05000000000000000000" pitchFamily="2" charset="2"/>
              <a:buChar char="Ø"/>
            </a:pPr>
            <a:endParaRPr lang="en-US" altLang="zh-CN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17" y="7054123"/>
            <a:ext cx="14374660" cy="10621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5BD2350-4E47-479F-8CE4-A2D998AFBCDB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1578748" y="402534"/>
            <a:ext cx="21599655" cy="1100941"/>
          </a:xfrm>
          <a:prstGeom prst="rect">
            <a:avLst/>
          </a:prstGeom>
        </p:spPr>
        <p:txBody>
          <a:bodyPr vert="horz" lIns="121917" tIns="60959" rIns="121917" bIns="60959" rtlCol="0" anchor="ctr">
            <a:noAutofit/>
          </a:bodyPr>
          <a:lstStyle>
            <a:lvl1pPr algn="l" defTabSz="1727835" rtl="0" eaLnBrk="1" latinLnBrk="0" hangingPunct="1">
              <a:spcBef>
                <a:spcPct val="0"/>
              </a:spcBef>
              <a:buNone/>
              <a:defRPr sz="6045" kern="120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5333" b="1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课程小结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  <a:endParaRPr lang="zh-CN" altLang="en-US" dirty="0"/>
          </a:p>
        </p:txBody>
      </p:sp>
      <p:sp>
        <p:nvSpPr>
          <p:cNvPr id="24" name="产品概述">
            <a:extLst>
              <a:ext uri="{FF2B5EF4-FFF2-40B4-BE49-F238E27FC236}">
                <a16:creationId xmlns:a16="http://schemas.microsoft.com/office/drawing/2014/main" id="{9C828ECF-BB42-4B57-9C60-EB322824DDD5}"/>
              </a:ext>
            </a:extLst>
          </p:cNvPr>
          <p:cNvSpPr txBox="1"/>
          <p:nvPr/>
        </p:nvSpPr>
        <p:spPr>
          <a:xfrm>
            <a:off x="3591115" y="7290174"/>
            <a:ext cx="2941267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Underscore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结构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产品概述">
            <a:extLst>
              <a:ext uri="{FF2B5EF4-FFF2-40B4-BE49-F238E27FC236}">
                <a16:creationId xmlns:a16="http://schemas.microsoft.com/office/drawing/2014/main" id="{6C19B619-EF44-487A-AA30-9BF6052060A6}"/>
              </a:ext>
            </a:extLst>
          </p:cNvPr>
          <p:cNvSpPr txBox="1"/>
          <p:nvPr/>
        </p:nvSpPr>
        <p:spPr>
          <a:xfrm>
            <a:off x="8164994" y="7370974"/>
            <a:ext cx="2439630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面向对象风格支持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产品概述">
            <a:extLst>
              <a:ext uri="{FF2B5EF4-FFF2-40B4-BE49-F238E27FC236}">
                <a16:creationId xmlns:a16="http://schemas.microsoft.com/office/drawing/2014/main" id="{24F8D693-27EC-4EAD-AE71-B23B09F34FC0}"/>
              </a:ext>
            </a:extLst>
          </p:cNvPr>
          <p:cNvSpPr txBox="1"/>
          <p:nvPr/>
        </p:nvSpPr>
        <p:spPr>
          <a:xfrm>
            <a:off x="12488054" y="7309391"/>
            <a:ext cx="2439630" cy="70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mixin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B3C8689-A815-4644-9BC7-7772D7656472}"/>
              </a:ext>
            </a:extLst>
          </p:cNvPr>
          <p:cNvGrpSpPr/>
          <p:nvPr/>
        </p:nvGrpSpPr>
        <p:grpSpPr>
          <a:xfrm>
            <a:off x="4161748" y="4680175"/>
            <a:ext cx="1800000" cy="1800000"/>
            <a:chOff x="5660952" y="4673992"/>
            <a:chExt cx="1800000" cy="1800000"/>
          </a:xfrm>
        </p:grpSpPr>
        <p:sp>
          <p:nvSpPr>
            <p:cNvPr id="36" name="01">
              <a:extLst>
                <a:ext uri="{FF2B5EF4-FFF2-40B4-BE49-F238E27FC236}">
                  <a16:creationId xmlns:a16="http://schemas.microsoft.com/office/drawing/2014/main" id="{BD34D907-953F-4154-9DE1-B9A7DCEC3A7C}"/>
                </a:ext>
              </a:extLst>
            </p:cNvPr>
            <p:cNvSpPr txBox="1"/>
            <p:nvPr/>
          </p:nvSpPr>
          <p:spPr>
            <a:xfrm>
              <a:off x="5880475" y="4888888"/>
              <a:ext cx="136095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b="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844D8A9-AE14-48A7-ACE1-463201BD47A8}"/>
                </a:ext>
              </a:extLst>
            </p:cNvPr>
            <p:cNvSpPr/>
            <p:nvPr/>
          </p:nvSpPr>
          <p:spPr>
            <a:xfrm rot="18900000">
              <a:off x="5660952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D8AA3BC-70B8-4FE1-BA56-5BE44B11A255}"/>
              </a:ext>
            </a:extLst>
          </p:cNvPr>
          <p:cNvGrpSpPr/>
          <p:nvPr/>
        </p:nvGrpSpPr>
        <p:grpSpPr>
          <a:xfrm>
            <a:off x="12807869" y="4699392"/>
            <a:ext cx="1800000" cy="1800000"/>
            <a:chOff x="15655175" y="4673992"/>
            <a:chExt cx="1800000" cy="1800000"/>
          </a:xfrm>
        </p:grpSpPr>
        <p:sp>
          <p:nvSpPr>
            <p:cNvPr id="39" name="03">
              <a:extLst>
                <a:ext uri="{FF2B5EF4-FFF2-40B4-BE49-F238E27FC236}">
                  <a16:creationId xmlns:a16="http://schemas.microsoft.com/office/drawing/2014/main" id="{56097F90-7A49-4D38-B5A9-D1CDE0DBABD9}"/>
                </a:ext>
              </a:extLst>
            </p:cNvPr>
            <p:cNvSpPr txBox="1"/>
            <p:nvPr/>
          </p:nvSpPr>
          <p:spPr>
            <a:xfrm>
              <a:off x="15882671" y="4888804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F7541F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dirty="0">
                  <a:solidFill>
                    <a:srgbClr val="218DD6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70264F4-F8D2-492D-834C-1070A6D1B068}"/>
                </a:ext>
              </a:extLst>
            </p:cNvPr>
            <p:cNvSpPr/>
            <p:nvPr/>
          </p:nvSpPr>
          <p:spPr>
            <a:xfrm rot="18900000">
              <a:off x="15655175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218D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0460111-8CFF-48E8-A1C5-79561641362D}"/>
              </a:ext>
            </a:extLst>
          </p:cNvPr>
          <p:cNvGrpSpPr/>
          <p:nvPr/>
        </p:nvGrpSpPr>
        <p:grpSpPr>
          <a:xfrm>
            <a:off x="8484809" y="4699392"/>
            <a:ext cx="1800000" cy="1800000"/>
            <a:chOff x="10658063" y="4673992"/>
            <a:chExt cx="1800000" cy="1800000"/>
          </a:xfrm>
        </p:grpSpPr>
        <p:sp>
          <p:nvSpPr>
            <p:cNvPr id="42" name="02">
              <a:extLst>
                <a:ext uri="{FF2B5EF4-FFF2-40B4-BE49-F238E27FC236}">
                  <a16:creationId xmlns:a16="http://schemas.microsoft.com/office/drawing/2014/main" id="{C328D42E-9E3A-42B7-886C-90F1D39A4384}"/>
                </a:ext>
              </a:extLst>
            </p:cNvPr>
            <p:cNvSpPr txBox="1"/>
            <p:nvPr/>
          </p:nvSpPr>
          <p:spPr>
            <a:xfrm>
              <a:off x="10885559" y="4888888"/>
              <a:ext cx="1345007" cy="13675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 dirty="0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EA62F2E-AAA4-4185-98B5-011C73D8F578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4" name="产品概述">
            <a:extLst>
              <a:ext uri="{FF2B5EF4-FFF2-40B4-BE49-F238E27FC236}">
                <a16:creationId xmlns:a16="http://schemas.microsoft.com/office/drawing/2014/main" id="{46F25077-A28A-4A64-8CB3-C166668AC275}"/>
              </a:ext>
            </a:extLst>
          </p:cNvPr>
          <p:cNvSpPr txBox="1"/>
          <p:nvPr/>
        </p:nvSpPr>
        <p:spPr>
          <a:xfrm>
            <a:off x="16811115" y="7370974"/>
            <a:ext cx="2439630" cy="13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21" tIns="45721" rIns="45721" bIns="45721">
            <a:spAutoFit/>
          </a:bodyPr>
          <a:lstStyle>
            <a:lvl1pPr defTabSz="457200">
              <a:defRPr sz="4000">
                <a:solidFill>
                  <a:srgbClr val="292C31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链接式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调用</a:t>
            </a:r>
            <a:endParaRPr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5010CC-D1CD-4F80-9FD9-B240EE5334FB}"/>
              </a:ext>
            </a:extLst>
          </p:cNvPr>
          <p:cNvGrpSpPr/>
          <p:nvPr/>
        </p:nvGrpSpPr>
        <p:grpSpPr>
          <a:xfrm>
            <a:off x="17130930" y="4699392"/>
            <a:ext cx="1800000" cy="1800000"/>
            <a:chOff x="10658063" y="4673992"/>
            <a:chExt cx="1800000" cy="1800000"/>
          </a:xfrm>
        </p:grpSpPr>
        <p:sp>
          <p:nvSpPr>
            <p:cNvPr id="46" name="02">
              <a:extLst>
                <a:ext uri="{FF2B5EF4-FFF2-40B4-BE49-F238E27FC236}">
                  <a16:creationId xmlns:a16="http://schemas.microsoft.com/office/drawing/2014/main" id="{56BEDFF7-08B9-4E11-BAB0-A283B00C6630}"/>
                </a:ext>
              </a:extLst>
            </p:cNvPr>
            <p:cNvSpPr txBox="1"/>
            <p:nvPr/>
          </p:nvSpPr>
          <p:spPr>
            <a:xfrm>
              <a:off x="10885559" y="4888930"/>
              <a:ext cx="1344924" cy="13674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67471" tIns="67471" rIns="67471" bIns="67471" anchor="ctr">
              <a:spAutoFit/>
            </a:bodyPr>
            <a:lstStyle>
              <a:lvl1pPr>
                <a:defRPr sz="8000">
                  <a:solidFill>
                    <a:srgbClr val="343B65"/>
                  </a:solidFill>
                  <a:latin typeface="Source Han Sans CN Bold Bold"/>
                  <a:ea typeface="Source Han Sans CN Bold Bold"/>
                  <a:cs typeface="Source Han Sans CN Bold Bold"/>
                  <a:sym typeface="Source Han Sans CN Bold Bold"/>
                </a:defRPr>
              </a:lvl1pPr>
            </a:lstStyle>
            <a:p>
              <a:pPr algn="ctr"/>
              <a:r>
                <a:rPr sz="8001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</a:t>
              </a:r>
              <a:r>
                <a:rPr lang="en-US" altLang="zh-CN" sz="8001">
                  <a:solidFill>
                    <a:srgbClr val="113A78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sz="8001" dirty="0">
                <a:solidFill>
                  <a:srgbClr val="113A78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1A0672-1B3B-4E63-A885-E602AAAA263D}"/>
                </a:ext>
              </a:extLst>
            </p:cNvPr>
            <p:cNvSpPr/>
            <p:nvPr/>
          </p:nvSpPr>
          <p:spPr>
            <a:xfrm rot="18900000">
              <a:off x="10658063" y="4673992"/>
              <a:ext cx="1800000" cy="1800000"/>
            </a:xfrm>
            <a:prstGeom prst="rect">
              <a:avLst/>
            </a:prstGeom>
            <a:noFill/>
            <a:ln w="25400">
              <a:solidFill>
                <a:srgbClr val="113A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358622F-4BD1-440B-ADC2-40E7D0A93279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40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4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Underscore</a:t>
            </a:r>
            <a:r>
              <a:rPr lang="zh-CN" altLang="en-US"/>
              <a:t>结构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401065-A926-4E8D-8A51-D2D43A70A6A6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作用域</a:t>
            </a:r>
            <a:r>
              <a:rPr lang="zh-CN" altLang="en-US" dirty="0"/>
              <a:t>包裹 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4971391" y="2854274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10484215" y="285355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CEB6CFB5-6019-4328-8525-FBBEB4B59CD0}"/>
              </a:ext>
            </a:extLst>
          </p:cNvPr>
          <p:cNvSpPr/>
          <p:nvPr/>
        </p:nvSpPr>
        <p:spPr>
          <a:xfrm>
            <a:off x="4253022" y="2636874"/>
            <a:ext cx="15140763" cy="8747089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一方面，以某机构为例，假设我是个输出PPT课程的机构，我通过云课堂给达人号提供的编辑器，输出了一篇质量较高的文章 ，并通过个性化推荐精准触达目标用户，用户通过此文章接触到我的课程和我的达人号，从而有了更深的了解，后续就会有更进一步的互动和营收转化。">
            <a:extLst>
              <a:ext uri="{FF2B5EF4-FFF2-40B4-BE49-F238E27FC236}">
                <a16:creationId xmlns:a16="http://schemas.microsoft.com/office/drawing/2014/main" id="{72D82EE1-5B14-4905-9EC7-0B00DECA0AE4}"/>
              </a:ext>
            </a:extLst>
          </p:cNvPr>
          <p:cNvSpPr txBox="1"/>
          <p:nvPr/>
        </p:nvSpPr>
        <p:spPr>
          <a:xfrm>
            <a:off x="5833996" y="3104899"/>
            <a:ext cx="11897840" cy="5369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l" defTabSz="457200">
              <a:lnSpc>
                <a:spcPct val="120000"/>
              </a:lnSpc>
              <a:defRPr sz="32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lvl1pPr>
          </a:lstStyle>
          <a:p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与其他第三库一样，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也通过 </a:t>
            </a:r>
            <a:r>
              <a:rPr lang="zh-CN" altLang="en-US">
                <a:solidFill>
                  <a:srgbClr val="218DD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立即执行函数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来包裹自己的业务逻辑。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b="1">
                <a:solidFill>
                  <a:srgbClr val="218DD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目的</a:t>
            </a:r>
            <a:endParaRPr lang="en-US" altLang="zh-CN" b="1">
              <a:solidFill>
                <a:srgbClr val="218DD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endParaRPr lang="zh-CN" altLang="en-US" sz="14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避免全局污染：所有库的逻辑，库所定义和使用的变量全部被封装到了该函数的作用域中。</a:t>
            </a:r>
          </a:p>
          <a:p>
            <a:pPr algn="just"/>
            <a:endParaRPr lang="zh-CN" altLang="en-US" sz="180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隐私保护：但凡在立即执行函数中声明的函数、变量等，除非是自己想暴露，否则绝无可能在外部获得。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AE8433-1F6E-43BE-B467-6BE6ABD89469}"/>
              </a:ext>
            </a:extLst>
          </p:cNvPr>
          <p:cNvSpPr/>
          <p:nvPr/>
        </p:nvSpPr>
        <p:spPr>
          <a:xfrm>
            <a:off x="6079299" y="8799651"/>
            <a:ext cx="11407235" cy="2041844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kumimoji="1" lang="en-US" altLang="zh-CN" sz="32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function(){</a:t>
            </a:r>
          </a:p>
          <a:p>
            <a:r>
              <a:rPr kumimoji="1" lang="en-US" altLang="zh-CN" sz="320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</a:t>
            </a:r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.....</a:t>
            </a:r>
            <a:r>
              <a:rPr kumimoji="1" lang="zh-CN" altLang="en-US" sz="3200" dirty="0">
                <a:solidFill>
                  <a:srgbClr val="E8BF6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DejaVu Sans Mono" panose="020B0609030804020204" pitchFamily="49" charset="0"/>
              </a:rPr>
              <a:t>执行逻辑</a:t>
            </a:r>
          </a:p>
          <a:p>
            <a:r>
              <a:rPr kumimoji="1" lang="en-US" altLang="zh-CN" sz="3200" dirty="0">
                <a:solidFill>
                  <a:srgbClr val="E8BF6A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})()</a:t>
            </a:r>
            <a:endParaRPr lang="en-US" altLang="zh-CN" sz="3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b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</a:br>
            <a:endParaRPr kumimoji="1" lang="en-US" altLang="zh-CN" sz="3000" dirty="0">
              <a:solidFill>
                <a:srgbClr val="E8BF6A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29F10D1A-6772-4B4E-B7C6-9472E9B78B41}"/>
              </a:ext>
            </a:extLst>
          </p:cNvPr>
          <p:cNvSpPr/>
          <p:nvPr/>
        </p:nvSpPr>
        <p:spPr>
          <a:xfrm rot="5400000">
            <a:off x="4263183" y="2668302"/>
            <a:ext cx="718369" cy="698046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7B60867-6912-4A91-9CC5-6A52A2DE9E7B}"/>
              </a:ext>
            </a:extLst>
          </p:cNvPr>
          <p:cNvSpPr/>
          <p:nvPr/>
        </p:nvSpPr>
        <p:spPr>
          <a:xfrm rot="16200000">
            <a:off x="18316565" y="10298569"/>
            <a:ext cx="1100967" cy="1069820"/>
          </a:xfrm>
          <a:prstGeom prst="triangle">
            <a:avLst>
              <a:gd name="adj" fmla="val 0"/>
            </a:avLst>
          </a:prstGeom>
          <a:solidFill>
            <a:srgbClr val="218DD6"/>
          </a:solidFill>
          <a:ln w="38100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AB3088-521D-4CE1-8CE0-5FC2AD8FE3FA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</a:t>
            </a:r>
            <a:r>
              <a:rPr lang="zh-CN" altLang="en-US" dirty="0"/>
              <a:t>对象</a:t>
            </a:r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650228" y="3971956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7914470" y="4233340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F1883F-11FD-452B-B3BA-4F646A781F7B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C408909E-C04E-4483-95F4-6525A97EE4E9}"/>
              </a:ext>
            </a:extLst>
          </p:cNvPr>
          <p:cNvSpPr/>
          <p:nvPr/>
        </p:nvSpPr>
        <p:spPr>
          <a:xfrm>
            <a:off x="2606798" y="2655175"/>
            <a:ext cx="7818731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2018-01-01  01:01:01">
            <a:extLst>
              <a:ext uri="{FF2B5EF4-FFF2-40B4-BE49-F238E27FC236}">
                <a16:creationId xmlns:a16="http://schemas.microsoft.com/office/drawing/2014/main" id="{5CF7EA47-0BDB-4CA2-8641-E0FCCD2FC74A}"/>
              </a:ext>
            </a:extLst>
          </p:cNvPr>
          <p:cNvSpPr txBox="1"/>
          <p:nvPr/>
        </p:nvSpPr>
        <p:spPr>
          <a:xfrm>
            <a:off x="3024524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_</a:t>
            </a:r>
            <a:r>
              <a: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对象</a:t>
            </a:r>
            <a:endParaRPr lang="en-US" altLang="zh-CN">
              <a:latin typeface="思源黑体 CN Medium" panose="020B0600000000000000" pitchFamily="34" charset="-122"/>
              <a:ea typeface="思源黑体 CN Medium" panose="020B0600000000000000" pitchFamily="34" charset="-122"/>
              <a:cs typeface="Source Han Sans CN" charset="-122"/>
            </a:endParaRPr>
          </a:p>
        </p:txBody>
      </p:sp>
      <p:sp>
        <p:nvSpPr>
          <p:cNvPr id="25" name="线条">
            <a:extLst>
              <a:ext uri="{FF2B5EF4-FFF2-40B4-BE49-F238E27FC236}">
                <a16:creationId xmlns:a16="http://schemas.microsoft.com/office/drawing/2014/main" id="{1B9FF476-6775-4459-B9A0-BDC31375A965}"/>
              </a:ext>
            </a:extLst>
          </p:cNvPr>
          <p:cNvSpPr/>
          <p:nvPr/>
        </p:nvSpPr>
        <p:spPr>
          <a:xfrm>
            <a:off x="3094973" y="4074726"/>
            <a:ext cx="6842383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" name="代码书写：…">
            <a:extLst>
              <a:ext uri="{FF2B5EF4-FFF2-40B4-BE49-F238E27FC236}">
                <a16:creationId xmlns:a16="http://schemas.microsoft.com/office/drawing/2014/main" id="{96EAD7DF-F0C5-48D6-B3E4-3C4DA5AB27C1}"/>
              </a:ext>
            </a:extLst>
          </p:cNvPr>
          <p:cNvSpPr txBox="1"/>
          <p:nvPr/>
        </p:nvSpPr>
        <p:spPr>
          <a:xfrm>
            <a:off x="3000669" y="4738199"/>
            <a:ext cx="6956404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有下划线的意思，所以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通过一个下划线变量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来标识自身。</a:t>
            </a:r>
          </a:p>
        </p:txBody>
      </p:sp>
      <p:sp>
        <p:nvSpPr>
          <p:cNvPr id="27" name="代码书写：…">
            <a:extLst>
              <a:ext uri="{FF2B5EF4-FFF2-40B4-BE49-F238E27FC236}">
                <a16:creationId xmlns:a16="http://schemas.microsoft.com/office/drawing/2014/main" id="{9728A274-6C2B-4593-A4FB-21B0368298F0}"/>
              </a:ext>
            </a:extLst>
          </p:cNvPr>
          <p:cNvSpPr txBox="1"/>
          <p:nvPr/>
        </p:nvSpPr>
        <p:spPr>
          <a:xfrm>
            <a:off x="3024524" y="7479701"/>
            <a:ext cx="6956404" cy="2603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注意：</a:t>
            </a:r>
            <a:endParaRPr lang="en-US" altLang="zh-CN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是一个函数对象，之后所有的 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api 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都会被挂载到这个到对象上，如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_.each, _.map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8FB022-E3FC-4D1D-936E-EE11CEA18644}"/>
              </a:ext>
            </a:extLst>
          </p:cNvPr>
          <p:cNvSpPr txBox="1"/>
          <p:nvPr/>
        </p:nvSpPr>
        <p:spPr>
          <a:xfrm>
            <a:off x="11660279" y="4738199"/>
            <a:ext cx="8354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 _ = function (obj){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if(obj instanceof _){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if(!(this instanceof _)){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new _(obj);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this._wrapped =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94EF0D-79F8-4AD5-9F03-E37BB21DD440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02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面向对象风格支持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23B1C2-3ACA-4020-B3D8-8C8CD5C058B8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8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_()</a:t>
            </a:r>
            <a:endParaRPr lang="zh-CN" altLang="en-US" dirty="0"/>
          </a:p>
        </p:txBody>
      </p:sp>
      <p:sp>
        <p:nvSpPr>
          <p:cNvPr id="7" name="线条">
            <a:extLst>
              <a:ext uri="{FF2B5EF4-FFF2-40B4-BE49-F238E27FC236}">
                <a16:creationId xmlns:a16="http://schemas.microsoft.com/office/drawing/2014/main" id="{BBC547F4-CE5E-43FC-B09B-BE8F734D4B9F}"/>
              </a:ext>
            </a:extLst>
          </p:cNvPr>
          <p:cNvSpPr/>
          <p:nvPr/>
        </p:nvSpPr>
        <p:spPr>
          <a:xfrm>
            <a:off x="1669886" y="3972680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D3DC7624-C63E-4309-9C68-39404672E0A6}"/>
              </a:ext>
            </a:extLst>
          </p:cNvPr>
          <p:cNvSpPr/>
          <p:nvPr/>
        </p:nvSpPr>
        <p:spPr>
          <a:xfrm>
            <a:off x="8650228" y="3971956"/>
            <a:ext cx="4256838" cy="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FA3E8B-0921-4BAE-B213-26D69F06C054}"/>
              </a:ext>
            </a:extLst>
          </p:cNvPr>
          <p:cNvSpPr txBox="1"/>
          <p:nvPr/>
        </p:nvSpPr>
        <p:spPr>
          <a:xfrm>
            <a:off x="7914470" y="4233340"/>
            <a:ext cx="5786939" cy="519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级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中增加定义了</a:t>
            </a:r>
            <a:r>
              <a:rPr lang="en-US" altLang="zh-CN" sz="2800" dirty="0">
                <a:solidFill>
                  <a:schemeClr val="bg1"/>
                </a:solidFill>
              </a:rPr>
              <a:t>DOM</a:t>
            </a:r>
            <a:r>
              <a:rPr lang="zh-CN" altLang="en-US" sz="2800" dirty="0">
                <a:solidFill>
                  <a:schemeClr val="bg1"/>
                </a:solidFill>
              </a:rPr>
              <a:t>事件模型的概念。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“</a:t>
            </a:r>
            <a:r>
              <a:rPr lang="en-US" altLang="zh-CN" sz="2800" dirty="0">
                <a:solidFill>
                  <a:schemeClr val="bg1"/>
                </a:solidFill>
              </a:rPr>
              <a:t>DOM2</a:t>
            </a:r>
            <a:r>
              <a:rPr lang="zh-CN" altLang="en-US" sz="2800" dirty="0">
                <a:solidFill>
                  <a:schemeClr val="bg1"/>
                </a:solidFill>
              </a:rPr>
              <a:t>级事件”规定的事件流包括</a:t>
            </a:r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个阶段：事件捕获阶段、处于目标阶段和事件冒泡阶段。首先发生的是事件捕获，然后处于目标阶段，最后才事件冒泡。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EAE61A-149D-4634-A6AA-B80DA0F1A034}"/>
              </a:ext>
            </a:extLst>
          </p:cNvPr>
          <p:cNvSpPr txBox="1"/>
          <p:nvPr/>
        </p:nvSpPr>
        <p:spPr>
          <a:xfrm>
            <a:off x="17031714" y="4153237"/>
            <a:ext cx="184731" cy="752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zh-CN" altLang="en-US" sz="3200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F1883F-11FD-452B-B3BA-4F646A781F7B}"/>
              </a:ext>
            </a:extLst>
          </p:cNvPr>
          <p:cNvSpPr/>
          <p:nvPr/>
        </p:nvSpPr>
        <p:spPr>
          <a:xfrm>
            <a:off x="10425529" y="2655176"/>
            <a:ext cx="10007061" cy="8841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kumimoji="1" lang="en-US" altLang="zh-CN" sz="3600">
              <a:solidFill>
                <a:srgbClr val="E8BF6A"/>
              </a:solidFill>
              <a:ea typeface="+mn-lt"/>
              <a:cs typeface="+mn-lt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C408909E-C04E-4483-95F4-6525A97EE4E9}"/>
              </a:ext>
            </a:extLst>
          </p:cNvPr>
          <p:cNvSpPr/>
          <p:nvPr/>
        </p:nvSpPr>
        <p:spPr>
          <a:xfrm>
            <a:off x="2606798" y="2655175"/>
            <a:ext cx="8578653" cy="8841840"/>
          </a:xfrm>
          <a:prstGeom prst="rect">
            <a:avLst/>
          </a:prstGeom>
          <a:solidFill>
            <a:srgbClr val="218DD6"/>
          </a:solidFill>
          <a:ln w="12700" cap="flat">
            <a:noFill/>
            <a:miter lim="400000"/>
          </a:ln>
          <a:effectLst/>
        </p:spPr>
        <p:txBody>
          <a:bodyPr wrap="square" lIns="67466" tIns="67466" rIns="67466" bIns="67466" numCol="1" anchor="ctr">
            <a:noAutofit/>
          </a:bodyPr>
          <a:lstStyle/>
          <a:p>
            <a: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" name="2018-01-01  01:01:01">
            <a:extLst>
              <a:ext uri="{FF2B5EF4-FFF2-40B4-BE49-F238E27FC236}">
                <a16:creationId xmlns:a16="http://schemas.microsoft.com/office/drawing/2014/main" id="{5CF7EA47-0BDB-4CA2-8641-E0FCCD2FC74A}"/>
              </a:ext>
            </a:extLst>
          </p:cNvPr>
          <p:cNvSpPr txBox="1"/>
          <p:nvPr/>
        </p:nvSpPr>
        <p:spPr>
          <a:xfrm>
            <a:off x="3024524" y="3137461"/>
            <a:ext cx="6560169" cy="751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altLang="zh-CN">
                <a:latin typeface="思源黑体 CN Medium" panose="020B0600000000000000" pitchFamily="34" charset="-122"/>
                <a:ea typeface="思源黑体 CN Medium" panose="020B0600000000000000" pitchFamily="34" charset="-122"/>
                <a:cs typeface="Source Han Sans CN" charset="-122"/>
              </a:rPr>
              <a:t>_()</a:t>
            </a:r>
          </a:p>
        </p:txBody>
      </p:sp>
      <p:sp>
        <p:nvSpPr>
          <p:cNvPr id="25" name="线条">
            <a:extLst>
              <a:ext uri="{FF2B5EF4-FFF2-40B4-BE49-F238E27FC236}">
                <a16:creationId xmlns:a16="http://schemas.microsoft.com/office/drawing/2014/main" id="{1B9FF476-6775-4459-B9A0-BDC31375A965}"/>
              </a:ext>
            </a:extLst>
          </p:cNvPr>
          <p:cNvSpPr/>
          <p:nvPr/>
        </p:nvSpPr>
        <p:spPr>
          <a:xfrm flipV="1">
            <a:off x="3094973" y="4054649"/>
            <a:ext cx="7580114" cy="200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" name="代码书写：…">
            <a:extLst>
              <a:ext uri="{FF2B5EF4-FFF2-40B4-BE49-F238E27FC236}">
                <a16:creationId xmlns:a16="http://schemas.microsoft.com/office/drawing/2014/main" id="{96EAD7DF-F0C5-48D6-B3E4-3C4DA5AB27C1}"/>
              </a:ext>
            </a:extLst>
          </p:cNvPr>
          <p:cNvSpPr txBox="1"/>
          <p:nvPr/>
        </p:nvSpPr>
        <p:spPr>
          <a:xfrm>
            <a:off x="3000668" y="4738199"/>
            <a:ext cx="7674419" cy="1975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虽然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推崇函数式编程，但也支持面向对象风格的函数调用，仅需要通过 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_() 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来包裹对象即可。</a:t>
            </a:r>
          </a:p>
        </p:txBody>
      </p:sp>
      <p:sp>
        <p:nvSpPr>
          <p:cNvPr id="27" name="代码书写：…">
            <a:extLst>
              <a:ext uri="{FF2B5EF4-FFF2-40B4-BE49-F238E27FC236}">
                <a16:creationId xmlns:a16="http://schemas.microsoft.com/office/drawing/2014/main" id="{9728A274-6C2B-4593-A4FB-21B0368298F0}"/>
              </a:ext>
            </a:extLst>
          </p:cNvPr>
          <p:cNvSpPr txBox="1"/>
          <p:nvPr/>
        </p:nvSpPr>
        <p:spPr>
          <a:xfrm>
            <a:off x="3094973" y="7378442"/>
            <a:ext cx="7580114" cy="3231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7466" tIns="67466" rIns="67466" bIns="67466" numCol="1" anchor="ctr">
            <a:spAutoFit/>
          </a:bodyPr>
          <a:lstStyle/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当我们进行如下调用时：</a:t>
            </a:r>
          </a:p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en-US" altLang="zh-CN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_([2,3,4])</a:t>
            </a:r>
          </a:p>
          <a:p>
            <a:pPr algn="just" defTabSz="914400">
              <a:lnSpc>
                <a:spcPct val="120000"/>
              </a:lnSpc>
              <a:defRPr sz="3400">
                <a:solidFill>
                  <a:srgbClr val="FFFFFF"/>
                </a:solidFill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会创建一个新的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对象（从而能够调用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underscore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提供的方法），并在</a:t>
            </a:r>
            <a:r>
              <a:rPr lang="en-US" altLang="zh-CN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this._wrapped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中存储传入的数据。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38FB022-E3FC-4D1D-936E-EE11CEA18644}"/>
              </a:ext>
            </a:extLst>
          </p:cNvPr>
          <p:cNvSpPr txBox="1"/>
          <p:nvPr/>
        </p:nvSpPr>
        <p:spPr>
          <a:xfrm>
            <a:off x="12196133" y="4738199"/>
            <a:ext cx="78187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 _ = function (obj){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if(obj instanceof _){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if(!(this instanceof _)){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 return new _(obj);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}</a:t>
            </a:r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； </a:t>
            </a:r>
          </a:p>
          <a:p>
            <a:r>
              <a:rPr kumimoji="1" lang="zh-CN" altLang="en-US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this._wrapped = obj;</a:t>
            </a:r>
          </a:p>
          <a:p>
            <a:r>
              <a:rPr kumimoji="1" lang="en-US" altLang="zh-CN" sz="3600">
                <a:solidFill>
                  <a:srgbClr val="E8BF6A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DEACA-7EE0-4885-9C59-037DE3A7C3FC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4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9391290" y="2532098"/>
            <a:ext cx="4262902" cy="4280902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181303" y="4653049"/>
            <a:ext cx="4682891" cy="2369946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3732187" y="4497046"/>
            <a:ext cx="263994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9046304" y="4497046"/>
            <a:ext cx="260995" cy="263994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45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0048620" y="3172139"/>
            <a:ext cx="294824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89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03</a:t>
            </a:r>
            <a:endParaRPr lang="zh-CN" altLang="en-US" sz="18900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5941364" y="7769971"/>
            <a:ext cx="11156742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559" y="7733109"/>
            <a:ext cx="8190269" cy="1330749"/>
          </a:xfrm>
        </p:spPr>
        <p:txBody>
          <a:bodyPr/>
          <a:lstStyle/>
          <a:p>
            <a:r>
              <a:rPr lang="en-US" altLang="zh-CN" b="1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mixin</a:t>
            </a:r>
            <a:endParaRPr lang="zh-CN" altLang="en-US" b="1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14E412-C61D-48B1-9E1C-DC7583AF19C0}"/>
              </a:ext>
            </a:extLst>
          </p:cNvPr>
          <p:cNvSpPr/>
          <p:nvPr/>
        </p:nvSpPr>
        <p:spPr>
          <a:xfrm>
            <a:off x="571500" y="11985171"/>
            <a:ext cx="4882243" cy="86222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《成为前端开发工程师》走进高校">
  <a:themeElements>
    <a:clrScheme name="自定义 1">
      <a:dk1>
        <a:srgbClr val="000000"/>
      </a:dk1>
      <a:lt1>
        <a:sysClr val="window" lastClr="FFFFFF"/>
      </a:lt1>
      <a:dk2>
        <a:srgbClr val="4D4D4D"/>
      </a:dk2>
      <a:lt2>
        <a:srgbClr val="F1F1F1"/>
      </a:lt2>
      <a:accent1>
        <a:srgbClr val="1B1B1B"/>
      </a:accent1>
      <a:accent2>
        <a:srgbClr val="6F7378"/>
      </a:accent2>
      <a:accent3>
        <a:srgbClr val="C9C9C9"/>
      </a:accent3>
      <a:accent4>
        <a:srgbClr val="002368"/>
      </a:accent4>
      <a:accent5>
        <a:srgbClr val="0070C0"/>
      </a:accent5>
      <a:accent6>
        <a:srgbClr val="5CD3FF"/>
      </a:accent6>
      <a:hlink>
        <a:srgbClr val="E9E9E9"/>
      </a:hlink>
      <a:folHlink>
        <a:srgbClr val="4D4D4D"/>
      </a:folHlink>
    </a:clrScheme>
    <a:fontScheme name="课件制作 - 思源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solidFill>
            <a:srgbClr val="6F7378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88900">
          <a:solidFill>
            <a:srgbClr val="6F7378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sz="320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1329</Words>
  <Application>Microsoft Office PowerPoint</Application>
  <PresentationFormat>自定义</PresentationFormat>
  <Paragraphs>143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DejaVu Sans</vt:lpstr>
      <vt:lpstr>Helvetica Neue Medium</vt:lpstr>
      <vt:lpstr>思源黑体</vt:lpstr>
      <vt:lpstr>思源黑体 CN Bold</vt:lpstr>
      <vt:lpstr>思源黑体 CN Medium</vt:lpstr>
      <vt:lpstr>思源黑体 CN Normal</vt:lpstr>
      <vt:lpstr>宋体</vt:lpstr>
      <vt:lpstr>微软雅黑</vt:lpstr>
      <vt:lpstr>字魂36号-正文宋楷</vt:lpstr>
      <vt:lpstr>Arial</vt:lpstr>
      <vt:lpstr>Calibri</vt:lpstr>
      <vt:lpstr>DejaVu Sans Mono</vt:lpstr>
      <vt:lpstr>Wingdings</vt:lpstr>
      <vt:lpstr>《成为前端开发工程师》走进高校</vt:lpstr>
      <vt:lpstr>PowerPoint 演示文稿</vt:lpstr>
      <vt:lpstr> java Stream流式编程</vt:lpstr>
      <vt:lpstr>课程目标</vt:lpstr>
      <vt:lpstr>PowerPoint 演示文稿</vt:lpstr>
      <vt:lpstr>作用域包裹 </vt:lpstr>
      <vt:lpstr>_对象</vt:lpstr>
      <vt:lpstr>PowerPoint 演示文稿</vt:lpstr>
      <vt:lpstr>_()</vt:lpstr>
      <vt:lpstr>PowerPoint 演示文稿</vt:lpstr>
      <vt:lpstr>mixin</vt:lpstr>
      <vt:lpstr>PowerPoint 演示文稿</vt:lpstr>
      <vt:lpstr>链接式调用</vt:lpstr>
      <vt:lpstr>_.chain()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张峰</dc:creator>
  <cp:lastModifiedBy>强 李</cp:lastModifiedBy>
  <cp:revision>1919</cp:revision>
  <dcterms:created xsi:type="dcterms:W3CDTF">2019-02-26T08:42:00Z</dcterms:created>
  <dcterms:modified xsi:type="dcterms:W3CDTF">2020-09-15T13:23:23Z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13</vt:lpwstr>
  </property>
</Properties>
</file>