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D385-1784-0346-9741-822931E89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55AE3-0930-B048-9130-5D951CBA7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06E60-18E4-E042-BF0A-95A4D9DF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6497-4FA3-8842-99B4-9CB4D076B393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C372-ECD7-FF40-B50E-2BA375C3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A6215-CD7F-AD45-8589-89ADCF8E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925C-316E-0C4D-9145-9543142A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53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28FD-6013-5042-AB50-9A7510AA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53601-829E-EC49-BA8D-006C96467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7E70D-9A57-6840-B883-48AF4752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6497-4FA3-8842-99B4-9CB4D076B393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6831-000B-5948-B2E0-536ADFA4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529A3-18C8-B047-B731-5307AB9F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925C-316E-0C4D-9145-9543142A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87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2B239-95F7-6E40-87AF-1A90579EC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881AF-FD5F-0843-BA71-9C52DCB71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EA054-438C-4C4C-843C-4DDFC183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6497-4FA3-8842-99B4-9CB4D076B393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40E4D-44E9-FC41-985A-50C80780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59B22-6F42-E145-9C0B-B80D8D82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925C-316E-0C4D-9145-9543142A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14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3493-7327-9F42-A837-6DCCC3F8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56FF-090E-D443-A9B2-85B5EBC9E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0560A-38E0-424B-BAF5-B5BB4E45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6497-4FA3-8842-99B4-9CB4D076B393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BB026-E6DC-F544-9E4E-2A53D9B8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59C9B-A2A8-D94B-8DBF-B4292B1F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925C-316E-0C4D-9145-9543142A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38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FBCB-1F4F-CA44-BAF5-BA51F9F1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BDCF4-81EC-2249-96A4-4175CE3DC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1CB31-F15F-BF4E-AA1C-4E171A63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6497-4FA3-8842-99B4-9CB4D076B393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817DC-1DE8-0B49-A3A6-2531EF94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4ED08-4F1F-E94E-9FC6-D4FE940E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925C-316E-0C4D-9145-9543142A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39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AE10-A7DB-FD44-981A-96137D11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88A7-50CE-2347-BCFE-21D9BE3EE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3003B-BB7D-9F4D-8296-5DB7CF25A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B8CAC-B935-DD43-8442-66E077C4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6497-4FA3-8842-99B4-9CB4D076B393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0C7C0-3697-514A-B5C4-C8E7A3EA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54C3-0205-0443-96A1-E97F617B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925C-316E-0C4D-9145-9543142A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48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5B6A-88E4-B24D-8621-9B173184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43310-2043-2F4F-81BF-D42C826A0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87B7C-3D77-5A4E-86B9-26AF73528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CCBDA-DCF4-1546-AA24-36C01CD65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7D900-830A-B142-B8CE-707DABE04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BEE22-C19E-1448-9509-0A8A0E7A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6497-4FA3-8842-99B4-9CB4D076B393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B0D41-1CE6-4943-8810-B95EC057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0CC90-0512-ED4E-A03F-1342A27A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925C-316E-0C4D-9145-9543142A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91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9FA9-D717-634E-89DB-4A60CCEB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727DC-2A65-D149-A5DC-03D3FB88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6497-4FA3-8842-99B4-9CB4D076B393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70B54-4786-E345-A116-3EFAEE64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26C7E-C6EB-AD41-B2BD-2BE19400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925C-316E-0C4D-9145-9543142A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55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B6A54-AE16-0845-9B94-DA557673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6497-4FA3-8842-99B4-9CB4D076B393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DD47D-ADB8-E243-8552-84348599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0EE27-B460-EE4C-921E-B2449FC7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925C-316E-0C4D-9145-9543142A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09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E1D6-966B-EC4B-9087-457CA5CF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8E4B-C352-C243-9B87-96909BCE7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936D7-BE02-E84A-90FC-6C7E8ABB2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962DA-6AA5-C04F-A698-EF327B2B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6497-4FA3-8842-99B4-9CB4D076B393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03983-C620-984B-985B-0A09053E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51A17-690F-E146-B085-84C0AA94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925C-316E-0C4D-9145-9543142A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75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2536-9953-4348-BBA1-0395BF462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64A86-23BE-5446-AF01-D08B72430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3784F-00A2-F548-B9EE-7C8659AEB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A092D-EFEC-794B-85C5-D90E7D86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6497-4FA3-8842-99B4-9CB4D076B393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B31A6-4F3C-4049-951E-1F0E15E8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320B1-5589-B54B-9DE4-6817E0EE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925C-316E-0C4D-9145-9543142A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77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47DF9-5CAE-4444-B8AC-FC4C61223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0A733-2C80-8241-B7F2-BBFAF803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3225E-F558-E14F-B235-B80062C33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6497-4FA3-8842-99B4-9CB4D076B393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80135-5A16-B847-AE3A-D8C0D5113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8629-D73E-6046-9BC9-CDB3696C2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2925C-316E-0C4D-9145-9543142A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83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EC276-EC3A-5442-8592-6D8A86E6A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54" y="1144854"/>
            <a:ext cx="7486892" cy="5144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715A7-B52A-2941-85FC-EF22E4C82F33}"/>
              </a:ext>
            </a:extLst>
          </p:cNvPr>
          <p:cNvSpPr txBox="1"/>
          <p:nvPr/>
        </p:nvSpPr>
        <p:spPr>
          <a:xfrm>
            <a:off x="654908" y="383059"/>
            <a:ext cx="1068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Principle component analysis of Morgan fingerprints to visually inspect properties in chemical space.</a:t>
            </a:r>
          </a:p>
          <a:p>
            <a:r>
              <a:rPr lang="en-GB" dirty="0"/>
              <a:t>Some general clustering trends can be seen about the different fingerprint regions that contributed to solubility.</a:t>
            </a:r>
          </a:p>
        </p:txBody>
      </p:sp>
    </p:spTree>
    <p:extLst>
      <p:ext uri="{BB962C8B-B14F-4D97-AF65-F5344CB8AC3E}">
        <p14:creationId xmlns:p14="http://schemas.microsoft.com/office/powerpoint/2010/main" val="39103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34F3AA-2DCC-7342-A1D6-9BAB9A3B41FF}"/>
              </a:ext>
            </a:extLst>
          </p:cNvPr>
          <p:cNvSpPr txBox="1"/>
          <p:nvPr/>
        </p:nvSpPr>
        <p:spPr>
          <a:xfrm>
            <a:off x="654908" y="383059"/>
            <a:ext cx="11438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Used kernel ride regression on molecular fingerprints on larger database (without PubChem data) to predict </a:t>
            </a:r>
            <a:r>
              <a:rPr lang="en-GB" dirty="0" err="1"/>
              <a:t>logS</a:t>
            </a:r>
            <a:r>
              <a:rPr lang="en-GB" dirty="0"/>
              <a:t> values.</a:t>
            </a:r>
          </a:p>
          <a:p>
            <a:r>
              <a:rPr lang="en-GB" dirty="0"/>
              <a:t>Tested linear and radial basis function kernel and obtained similar accuracies, suggesting linear relationships</a:t>
            </a:r>
          </a:p>
          <a:p>
            <a:r>
              <a:rPr lang="en-GB" dirty="0"/>
              <a:t>Grid search approach to identify best hyperparameters for the model.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C97813-4166-CA43-81A4-DC2D4568A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557" y="1471556"/>
            <a:ext cx="5697151" cy="39148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36AC7C-9A90-404C-A290-926FD602BCA5}"/>
              </a:ext>
            </a:extLst>
          </p:cNvPr>
          <p:cNvSpPr/>
          <p:nvPr/>
        </p:nvSpPr>
        <p:spPr>
          <a:xfrm>
            <a:off x="8575888" y="5829571"/>
            <a:ext cx="13548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R^2 = 0.77</a:t>
            </a:r>
          </a:p>
          <a:p>
            <a:r>
              <a:rPr lang="en-GB" dirty="0"/>
              <a:t>RMSE = 1.36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472635-43B5-2242-A9DB-D52B3AEE0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93" y="1583388"/>
            <a:ext cx="5697151" cy="391488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3D6D7E5-1FE3-4F43-A4A9-57124412C709}"/>
              </a:ext>
            </a:extLst>
          </p:cNvPr>
          <p:cNvSpPr/>
          <p:nvPr/>
        </p:nvSpPr>
        <p:spPr>
          <a:xfrm>
            <a:off x="2443996" y="5702743"/>
            <a:ext cx="13548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R^2 = -2.2</a:t>
            </a:r>
          </a:p>
          <a:p>
            <a:r>
              <a:rPr lang="en-GB" dirty="0"/>
              <a:t>RMSE = 0.96</a:t>
            </a:r>
          </a:p>
        </p:txBody>
      </p:sp>
    </p:spTree>
    <p:extLst>
      <p:ext uri="{BB962C8B-B14F-4D97-AF65-F5344CB8AC3E}">
        <p14:creationId xmlns:p14="http://schemas.microsoft.com/office/powerpoint/2010/main" val="16397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097FD4-F7AE-1448-9B38-0903E4A12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832" y="1836283"/>
            <a:ext cx="4764038" cy="37785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9187F5-B3ED-0D49-9267-55C5AA84CC00}"/>
              </a:ext>
            </a:extLst>
          </p:cNvPr>
          <p:cNvSpPr txBox="1"/>
          <p:nvPr/>
        </p:nvSpPr>
        <p:spPr>
          <a:xfrm>
            <a:off x="4404942" y="630194"/>
            <a:ext cx="387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Website for predicting solubility values.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B1BA7-E23F-C542-B2F8-785FA4DADD1E}"/>
              </a:ext>
            </a:extLst>
          </p:cNvPr>
          <p:cNvSpPr txBox="1"/>
          <p:nvPr/>
        </p:nvSpPr>
        <p:spPr>
          <a:xfrm>
            <a:off x="5059755" y="1048572"/>
            <a:ext cx="207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solubility.serveo.net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37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105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Bennett, Steven K</dc:creator>
  <cp:lastModifiedBy>Bennett, Steven K</cp:lastModifiedBy>
  <cp:revision>10</cp:revision>
  <dcterms:created xsi:type="dcterms:W3CDTF">2019-09-13T13:07:18Z</dcterms:created>
  <dcterms:modified xsi:type="dcterms:W3CDTF">2019-09-13T13:56:14Z</dcterms:modified>
</cp:coreProperties>
</file>