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00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4" r:id="rId4"/>
    <p:sldId id="260" r:id="rId5"/>
    <p:sldId id="261" r:id="rId6"/>
    <p:sldId id="262" r:id="rId7"/>
    <p:sldId id="264" r:id="rId8"/>
    <p:sldId id="279" r:id="rId9"/>
    <p:sldId id="265" r:id="rId10"/>
    <p:sldId id="280" r:id="rId11"/>
    <p:sldId id="285" r:id="rId12"/>
    <p:sldId id="281" r:id="rId13"/>
    <p:sldId id="282" r:id="rId14"/>
    <p:sldId id="283" r:id="rId15"/>
    <p:sldId id="266" r:id="rId16"/>
    <p:sldId id="278" r:id="rId17"/>
    <p:sldId id="286" r:id="rId18"/>
    <p:sldId id="268" r:id="rId19"/>
    <p:sldId id="274" r:id="rId20"/>
    <p:sldId id="287" r:id="rId21"/>
    <p:sldId id="288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B9FA-DA72-024A-8EEC-30E0087880D5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1D41B-33C5-3D48-876E-711AE066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C951B-BE5C-E641-BF88-D51DA6687CD2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7FA23-E647-994A-A0BB-E0048CD3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3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4A8E3-B470-B74A-ACA0-C4271E81AEF0}" type="slidenum">
              <a:rPr lang="en-US">
                <a:latin typeface="Arial" pitchFamily="-84" charset="0"/>
              </a:rPr>
              <a:pPr/>
              <a:t>1</a:t>
            </a:fld>
            <a:endParaRPr lang="en-US">
              <a:latin typeface="Arial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EDA9A-79CA-0B43-9565-E49A08D17315}" type="slidenum">
              <a:rPr lang="en-US">
                <a:latin typeface="Arial" pitchFamily="-84" charset="0"/>
              </a:rPr>
              <a:pPr/>
              <a:t>16</a:t>
            </a:fld>
            <a:endParaRPr lang="en-US">
              <a:latin typeface="Arial" pitchFamily="-8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FF81B-F30B-6C4F-87BC-89D24222DF68}" type="slidenum">
              <a:rPr lang="en-US">
                <a:latin typeface="Arial" pitchFamily="-84" charset="0"/>
              </a:rPr>
              <a:pPr/>
              <a:t>17</a:t>
            </a:fld>
            <a:endParaRPr lang="en-US">
              <a:latin typeface="Arial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386A6-351B-4B4C-918E-7F324965BBB2}" type="slidenum">
              <a:rPr lang="en-US">
                <a:latin typeface="Arial" pitchFamily="-84" charset="0"/>
              </a:rPr>
              <a:pPr/>
              <a:t>18</a:t>
            </a:fld>
            <a:endParaRPr lang="en-US">
              <a:latin typeface="Arial" pitchFamily="-8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AA9CF-06A6-2144-A686-64CAEB313249}" type="slidenum">
              <a:rPr lang="en-US">
                <a:latin typeface="Arial" pitchFamily="-84" charset="0"/>
              </a:rPr>
              <a:pPr/>
              <a:t>21</a:t>
            </a:fld>
            <a:endParaRPr lang="en-US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4A8E3-B470-B74A-ACA0-C4271E81AEF0}" type="slidenum">
              <a:rPr lang="en-US">
                <a:latin typeface="Arial" pitchFamily="-84" charset="0"/>
              </a:rPr>
              <a:pPr/>
              <a:t>2</a:t>
            </a:fld>
            <a:endParaRPr lang="en-US">
              <a:latin typeface="Arial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C2783E-60FD-1640-BA32-753D8EA174BB}" type="slidenum">
              <a:rPr lang="en-US">
                <a:latin typeface="Arial" pitchFamily="-84" charset="0"/>
              </a:rPr>
              <a:pPr/>
              <a:t>3</a:t>
            </a:fld>
            <a:endParaRPr lang="en-US">
              <a:latin typeface="Arial" pitchFamily="-8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28A65-29C4-0345-ACC1-4AEF2796EDBA}" type="slidenum">
              <a:rPr lang="en-US">
                <a:latin typeface="Arial" pitchFamily="-84" charset="0"/>
              </a:rPr>
              <a:pPr/>
              <a:t>4</a:t>
            </a:fld>
            <a:endParaRPr lang="en-US">
              <a:latin typeface="Arial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802DB-4A35-3A43-9057-A0BD07B08E4D}" type="slidenum">
              <a:rPr lang="en-US">
                <a:latin typeface="Arial" pitchFamily="-84" charset="0"/>
              </a:rPr>
              <a:pPr/>
              <a:t>5</a:t>
            </a:fld>
            <a:endParaRPr lang="en-US">
              <a:latin typeface="Arial" pitchFamily="-8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45DE0-6E58-0247-A5E6-3025AFF0B13D}" type="slidenum">
              <a:rPr lang="en-US">
                <a:latin typeface="Arial" pitchFamily="-84" charset="0"/>
              </a:rPr>
              <a:pPr/>
              <a:t>6</a:t>
            </a:fld>
            <a:endParaRPr lang="en-US">
              <a:latin typeface="Arial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125D5-42E0-9E4C-BA7F-5F5ED41CBB55}" type="slidenum">
              <a:rPr lang="en-US">
                <a:latin typeface="Arial" pitchFamily="-84" charset="0"/>
              </a:rPr>
              <a:pPr/>
              <a:t>8</a:t>
            </a:fld>
            <a:endParaRPr lang="en-US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A40FB-29BA-6147-AE61-96F1763D09EE}" type="slidenum">
              <a:rPr lang="en-US">
                <a:latin typeface="Arial" pitchFamily="-84" charset="0"/>
              </a:rPr>
              <a:pPr/>
              <a:t>10</a:t>
            </a:fld>
            <a:endParaRPr lang="en-US">
              <a:latin typeface="Arial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70214-D6A7-9042-B91C-AB3CACBCE222}" type="slidenum">
              <a:rPr lang="en-US">
                <a:latin typeface="Arial" pitchFamily="-84" charset="0"/>
              </a:rPr>
              <a:pPr/>
              <a:t>14</a:t>
            </a:fld>
            <a:endParaRPr lang="en-US">
              <a:latin typeface="Arial" pitchFamily="-8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C5BD-0B37-824A-A689-D2A20644B940}" type="datetime1">
              <a:rPr lang="en-US" smtClean="0"/>
              <a:t>1/24/2017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A0C24-3370-614A-9D9B-A3CF87ED6BB7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CF6-7340-C140-92FF-2D872D8C5039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629-26B0-B944-BA54-01004EEA6C2D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2BA2-AD47-C141-A833-36C00225F90B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4601ED-51DB-F64C-B4A6-98B86DFF90DD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58FB-D2BB-0942-BB46-D2789B2715F7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0599-D5AF-AB4D-9FF2-29257516A9F1}" type="datetime1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250B-4FF1-204F-A366-9BD85B2D12EE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76F9-0A7E-3747-9ED3-DEB6A37FA98B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07EF94E-EB88-E54F-A415-DCCDDAEBCD90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6324F56-96CF-F449-ADDD-84FB543CAFA0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8C4A51-0D24-DC44-B8D6-888B95C586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Number Systems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Calibri" panose="020F0502020204030204" pitchFamily="34" charset="0"/>
              </a:rPr>
              <a:t>CSCI 1101 Introduction to Computer Science</a:t>
            </a:r>
            <a:endParaRPr lang="en-US" sz="5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 anchor="ctr" anchorCtr="0">
            <a:normAutofit/>
          </a:bodyPr>
          <a:lstStyle/>
          <a:p>
            <a:pPr eaLnBrk="1" hangingPunct="1"/>
            <a:r>
              <a:rPr lang="en-US" sz="48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The decimal and </a:t>
            </a:r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binary systems</a:t>
            </a:r>
          </a:p>
        </p:txBody>
      </p:sp>
      <p:pic>
        <p:nvPicPr>
          <p:cNvPr id="39940" name="Picture 6" descr="fig01_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930" y="2459911"/>
            <a:ext cx="8521662" cy="199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609600" y="1469560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</a:rPr>
              <a:t>What is the decimal equivalent of the binary number 1101110?</a:t>
            </a:r>
            <a:r>
              <a:rPr lang="en-US" sz="3200" i="1" dirty="0">
                <a:solidFill>
                  <a:schemeClr val="accent2"/>
                </a:solidFill>
                <a:latin typeface="Calibri" panose="020F050202020403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ea typeface="Arial" pitchFamily="-84" charset="0"/>
                <a:cs typeface="Arial" pitchFamily="-84" charset="0"/>
              </a:rPr>
              <a:t>	</a:t>
            </a:r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762000" y="2612564"/>
            <a:ext cx="7162800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	  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</a:rPr>
              <a:t>6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= 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64  = 64</a:t>
            </a:r>
          </a:p>
          <a:p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 	+ 1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</a:rPr>
              <a:t>5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= 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32  = 32</a:t>
            </a:r>
          </a:p>
          <a:p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  </a:t>
            </a:r>
            <a:r>
              <a:rPr lang="en-US" sz="24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+ 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0 x 2</a:t>
            </a:r>
            <a:r>
              <a:rPr lang="en-US" sz="2400" baseline="30000" dirty="0">
                <a:latin typeface="Calibri" panose="020F0502020204030204" pitchFamily="34" charset="0"/>
              </a:rPr>
              <a:t>4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=  0 x 16  = 0</a:t>
            </a:r>
          </a:p>
          <a:p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	+ 1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= 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8    = 8</a:t>
            </a:r>
          </a:p>
          <a:p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 	+ 1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= 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4    = 4</a:t>
            </a:r>
          </a:p>
          <a:p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	+ 1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=  1 </a:t>
            </a:r>
            <a:r>
              <a:rPr lang="en-US" sz="24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2    = 2 </a:t>
            </a:r>
          </a:p>
          <a:p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  </a:t>
            </a:r>
            <a:r>
              <a:rPr lang="en-US" sz="24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+ 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0 x </a:t>
            </a:r>
            <a:r>
              <a:rPr lang="en-US" sz="24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2</a:t>
            </a:r>
            <a:r>
              <a:rPr lang="en-US" sz="2400" baseline="300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0</a:t>
            </a:r>
            <a:r>
              <a:rPr lang="en-US" sz="24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=  0 x 1    = 0</a:t>
            </a:r>
          </a:p>
          <a:p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			  </a:t>
            </a:r>
            <a:r>
              <a:rPr lang="en-US" sz="24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= </a:t>
            </a:r>
            <a:r>
              <a:rPr lang="en-US" sz="24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110 in base 10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4039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Converting Binary to Decimal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82659"/>
            <a:ext cx="801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Or, another way to look at it…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Decoding </a:t>
            </a:r>
            <a:r>
              <a:rPr lang="en-US" sz="3600" dirty="0">
                <a:solidFill>
                  <a:srgbClr val="61898A"/>
                </a:solidFill>
                <a:latin typeface="Calibri" panose="020F0502020204030204" pitchFamily="34" charset="0"/>
              </a:rPr>
              <a:t>the binary representation 100101</a:t>
            </a:r>
          </a:p>
        </p:txBody>
      </p:sp>
      <p:pic>
        <p:nvPicPr>
          <p:cNvPr id="40964" name="Picture 4" descr="fig_01_16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</a:blip>
          <a:srcRect/>
          <a:stretch>
            <a:fillRect/>
          </a:stretch>
        </p:blipFill>
        <p:spPr>
          <a:xfrm>
            <a:off x="1206500" y="1839692"/>
            <a:ext cx="6805613" cy="4114800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3810"/>
            <a:ext cx="8534400" cy="75895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Converting Decimal </a:t>
            </a:r>
            <a:r>
              <a:rPr lang="en-US" sz="48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to</a:t>
            </a:r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 Binary </a:t>
            </a:r>
          </a:p>
        </p:txBody>
      </p:sp>
      <p:pic>
        <p:nvPicPr>
          <p:cNvPr id="41988" name="Picture 4" descr="fig_01_17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379663"/>
            <a:ext cx="8305800" cy="2554287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390490"/>
            <a:ext cx="807734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libri" panose="020F0502020204030204" pitchFamily="34" charset="0"/>
              </a:rPr>
              <a:t>This algorithm is generalizable. Just divide the decimal value by </a:t>
            </a:r>
            <a:r>
              <a:rPr lang="en-US" sz="2400" b="1" i="1" dirty="0" smtClean="0">
                <a:latin typeface="Calibri" panose="020F0502020204030204" pitchFamily="34" charset="0"/>
              </a:rPr>
              <a:t>ANY</a:t>
            </a:r>
            <a:r>
              <a:rPr lang="en-US" sz="2400" i="1" dirty="0" smtClean="0">
                <a:latin typeface="Calibri" panose="020F0502020204030204" pitchFamily="34" charset="0"/>
              </a:rPr>
              <a:t> new base to find the decimal equivalent in the new base!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2709"/>
            <a:ext cx="8305800" cy="946754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Applying </a:t>
            </a:r>
            <a:r>
              <a:rPr lang="en-US" sz="3600" dirty="0">
                <a:solidFill>
                  <a:srgbClr val="61898A"/>
                </a:solidFill>
                <a:latin typeface="Calibri" panose="020F0502020204030204" pitchFamily="34" charset="0"/>
              </a:rPr>
              <a:t>the algorithm</a:t>
            </a:r>
            <a:r>
              <a:rPr lang="en-US" sz="36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 to </a:t>
            </a:r>
            <a:r>
              <a:rPr lang="en-US" sz="3600" dirty="0">
                <a:solidFill>
                  <a:srgbClr val="61898A"/>
                </a:solidFill>
                <a:latin typeface="Calibri" panose="020F0502020204030204" pitchFamily="34" charset="0"/>
              </a:rPr>
              <a:t>obtain the binary representation of</a:t>
            </a:r>
            <a:r>
              <a:rPr lang="en-US" sz="36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 13</a:t>
            </a:r>
            <a:r>
              <a:rPr lang="en-US" sz="3600" baseline="-250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10</a:t>
            </a:r>
            <a:endParaRPr lang="en-US" sz="3600" dirty="0">
              <a:solidFill>
                <a:srgbClr val="61898A"/>
              </a:solidFill>
              <a:latin typeface="Calibri" panose="020F0502020204030204" pitchFamily="34" charset="0"/>
            </a:endParaRP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75" y="2000250"/>
            <a:ext cx="46672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275043"/>
            <a:ext cx="150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25205" y="5381610"/>
            <a:ext cx="613170" cy="88805"/>
          </a:xfrm>
          <a:prstGeom prst="straightConnector1">
            <a:avLst/>
          </a:prstGeom>
          <a:ln w="20955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609600" y="1905000"/>
            <a:ext cx="7772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 i="1" dirty="0">
                <a:latin typeface="Calibri" panose="020F0502020204030204" pitchFamily="34" charset="0"/>
              </a:rPr>
              <a:t>How are digits in bases higher than 10 represented?</a:t>
            </a:r>
          </a:p>
          <a:p>
            <a:endParaRPr lang="en-US" sz="2800" i="1" dirty="0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09600" y="3276599"/>
            <a:ext cx="7543800" cy="33239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With distinct symbols for 10 and above.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</a:rPr>
              <a:t>Base 16</a:t>
            </a:r>
            <a:r>
              <a:rPr lang="en-US" sz="3200" b="1" dirty="0" smtClean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– </a:t>
            </a:r>
            <a:r>
              <a:rPr lang="en-US" sz="3200" b="1" dirty="0" smtClean="0">
                <a:latin typeface="Calibri" panose="020F0502020204030204" pitchFamily="34" charset="0"/>
              </a:rPr>
              <a:t>hexadecimal</a:t>
            </a:r>
            <a:r>
              <a:rPr lang="en-US" sz="3200" dirty="0" smtClean="0">
                <a:latin typeface="Calibri" panose="020F0502020204030204" pitchFamily="34" charset="0"/>
              </a:rPr>
              <a:t> – has </a:t>
            </a:r>
            <a:r>
              <a:rPr lang="en-US" sz="3200" b="1" dirty="0">
                <a:latin typeface="Calibri" panose="020F0502020204030204" pitchFamily="34" charset="0"/>
              </a:rPr>
              <a:t>16 digits</a:t>
            </a:r>
            <a:r>
              <a:rPr lang="en-US" sz="3200" dirty="0">
                <a:latin typeface="Calibri" panose="020F0502020204030204" pitchFamily="34" charset="0"/>
              </a:rPr>
              <a:t>:</a:t>
            </a:r>
          </a:p>
          <a:p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</a:rPr>
              <a:t>0,1,2,3,4,5,6,7,8,9,A,B,C,D,E,</a:t>
            </a:r>
            <a:r>
              <a:rPr lang="en-US" sz="3200" dirty="0" smtClean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F</a:t>
            </a:r>
          </a:p>
          <a:p>
            <a:endParaRPr lang="en-US" sz="32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</a:rPr>
              <a:t>Why would we use such a strange base??</a:t>
            </a:r>
          </a:p>
          <a:p>
            <a:endParaRPr lang="en-US" dirty="0"/>
          </a:p>
        </p:txBody>
      </p:sp>
      <p:sp>
        <p:nvSpPr>
          <p:cNvPr id="3789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Bases Higher than 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Hexadecimal and Binary are Related!</a:t>
            </a:r>
            <a:endParaRPr lang="en-US" sz="4000" dirty="0">
              <a:solidFill>
                <a:srgbClr val="61898A"/>
              </a:solidFill>
              <a:latin typeface="Calibri" panose="020F0502020204030204" pitchFamily="34" charset="0"/>
            </a:endParaRPr>
          </a:p>
        </p:txBody>
      </p:sp>
      <p:pic>
        <p:nvPicPr>
          <p:cNvPr id="18436" name="Picture 7" descr="fig_01_06"/>
          <p:cNvPicPr preferRelativeResize="0"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6204" y="1467697"/>
            <a:ext cx="2912944" cy="476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1098" y="1784989"/>
            <a:ext cx="52752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Converting hexadecimal to binary is easy: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	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	Just convert the hex digit to the 	corresponding binary digits (bits)</a:t>
            </a:r>
          </a:p>
          <a:p>
            <a:endParaRPr lang="en-US" sz="3200" dirty="0" smtClean="0">
              <a:latin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</a:rPr>
              <a:t>	1 hex digit = 4 bits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16"/>
          <p:cNvSpPr txBox="1">
            <a:spLocks noChangeArrowheads="1"/>
          </p:cNvSpPr>
          <p:nvPr/>
        </p:nvSpPr>
        <p:spPr bwMode="auto">
          <a:xfrm>
            <a:off x="947066" y="1589298"/>
            <a:ext cx="7162800" cy="495520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3200" b="0" dirty="0">
                <a:latin typeface="Calibri" panose="020F0502020204030204" pitchFamily="34" charset="0"/>
              </a:rPr>
              <a:t> Mark groups of </a:t>
            </a:r>
            <a:r>
              <a:rPr lang="en-US" sz="3200" b="0" i="1" dirty="0">
                <a:latin typeface="Calibri" panose="020F0502020204030204" pitchFamily="34" charset="0"/>
              </a:rPr>
              <a:t>four</a:t>
            </a:r>
            <a:r>
              <a:rPr lang="en-US" sz="3200" b="0" dirty="0" smtClean="0">
                <a:latin typeface="Calibri" panose="020F0502020204030204" pitchFamily="34" charset="0"/>
              </a:rPr>
              <a:t> bits (starting at the right 	end)</a:t>
            </a:r>
            <a:endParaRPr lang="en-US" sz="3200" b="0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sz="3200" b="0" dirty="0">
                <a:latin typeface="Calibri" panose="020F0502020204030204" pitchFamily="34" charset="0"/>
              </a:rPr>
              <a:t> Convert each </a:t>
            </a:r>
            <a:r>
              <a:rPr lang="en-US" sz="3200" b="0" dirty="0" smtClean="0">
                <a:latin typeface="Calibri" panose="020F0502020204030204" pitchFamily="34" charset="0"/>
              </a:rPr>
              <a:t>group of bits into hex digits</a:t>
            </a:r>
          </a:p>
          <a:p>
            <a:endParaRPr lang="en-US" sz="3200" b="0" u="sng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61898A"/>
                </a:solidFill>
                <a:latin typeface="Calibri" panose="020F0502020204030204" pitchFamily="34" charset="0"/>
              </a:rPr>
              <a:t>10101011	     </a:t>
            </a:r>
            <a:r>
              <a:rPr lang="en-US" sz="3200" u="sng" dirty="0">
                <a:solidFill>
                  <a:srgbClr val="61898A"/>
                </a:solidFill>
                <a:latin typeface="Calibri" panose="020F0502020204030204" pitchFamily="34" charset="0"/>
              </a:rPr>
              <a:t>1010</a:t>
            </a:r>
            <a:r>
              <a:rPr lang="en-US" sz="3200" dirty="0">
                <a:solidFill>
                  <a:srgbClr val="61898A"/>
                </a:solidFill>
                <a:latin typeface="Calibri" panose="020F0502020204030204" pitchFamily="34" charset="0"/>
              </a:rPr>
              <a:t>  </a:t>
            </a:r>
            <a:r>
              <a:rPr lang="en-US" sz="3200" u="sng" dirty="0" smtClean="0">
                <a:solidFill>
                  <a:srgbClr val="61898A"/>
                </a:solidFill>
                <a:latin typeface="Calibri" panose="020F0502020204030204" pitchFamily="34" charset="0"/>
              </a:rPr>
              <a:t>1011</a:t>
            </a:r>
            <a:endParaRPr lang="en-US" sz="3200" dirty="0" smtClean="0">
              <a:solidFill>
                <a:srgbClr val="61898A"/>
              </a:solidFill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Calibri" panose="020F0502020204030204" pitchFamily="34" charset="0"/>
              </a:rPr>
              <a:t>		</a:t>
            </a:r>
            <a:r>
              <a:rPr lang="en-US" sz="3200" dirty="0">
                <a:solidFill>
                  <a:srgbClr val="FF9933"/>
                </a:solidFill>
                <a:latin typeface="Calibri" panose="020F0502020204030204" pitchFamily="34" charset="0"/>
              </a:rPr>
              <a:t>	        </a:t>
            </a:r>
            <a:r>
              <a:rPr lang="en-US" sz="3200" dirty="0" smtClean="0">
                <a:solidFill>
                  <a:srgbClr val="FF9933"/>
                </a:solidFill>
                <a:latin typeface="Calibri" panose="020F0502020204030204" pitchFamily="34" charset="0"/>
              </a:rPr>
              <a:t> 		   </a:t>
            </a:r>
            <a:r>
              <a:rPr lang="en-US" sz="3200" dirty="0">
                <a:solidFill>
                  <a:srgbClr val="FF9933"/>
                </a:solidFill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rgbClr val="FF9933"/>
                </a:solidFill>
                <a:latin typeface="Calibri" panose="020F0502020204030204" pitchFamily="34" charset="0"/>
              </a:rPr>
              <a:t>A        B  </a:t>
            </a:r>
            <a:endParaRPr lang="en-US" sz="3200" dirty="0">
              <a:solidFill>
                <a:srgbClr val="FF9933"/>
              </a:solidFill>
              <a:latin typeface="Calibri" panose="020F0502020204030204" pitchFamily="34" charset="0"/>
            </a:endParaRPr>
          </a:p>
          <a:p>
            <a:endParaRPr lang="en-US" sz="3200" b="0" dirty="0">
              <a:solidFill>
                <a:srgbClr val="FF9933"/>
              </a:solidFill>
              <a:latin typeface="Calibri" panose="020F0502020204030204" pitchFamily="34" charset="0"/>
            </a:endParaRPr>
          </a:p>
          <a:p>
            <a:r>
              <a:rPr lang="en-US" sz="3200" b="0" dirty="0">
                <a:latin typeface="Calibri" panose="020F0502020204030204" pitchFamily="34" charset="0"/>
              </a:rPr>
              <a:t>10101011 is AB in</a:t>
            </a:r>
            <a:r>
              <a:rPr lang="en-US" sz="3200" b="0" dirty="0" smtClean="0">
                <a:latin typeface="Calibri" panose="020F0502020204030204" pitchFamily="34" charset="0"/>
              </a:rPr>
              <a:t> hexadecimal</a:t>
            </a:r>
            <a:r>
              <a:rPr lang="en-US" sz="3200" dirty="0" smtClean="0">
                <a:latin typeface="Calibri" panose="020F0502020204030204" pitchFamily="34" charset="0"/>
              </a:rPr>
              <a:t>     </a:t>
            </a:r>
            <a:endParaRPr lang="en-US" sz="3200" dirty="0">
              <a:latin typeface="Calibri" panose="020F0502020204030204" pitchFamily="34" charset="0"/>
            </a:endParaRPr>
          </a:p>
          <a:p>
            <a:endParaRPr lang="en-US" sz="2800" u="sng" dirty="0"/>
          </a:p>
        </p:txBody>
      </p:sp>
      <p:sp>
        <p:nvSpPr>
          <p:cNvPr id="53253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>
                <a:solidFill>
                  <a:srgbClr val="61898A"/>
                </a:solidFill>
                <a:latin typeface="Calibri" panose="020F0502020204030204" pitchFamily="34" charset="0"/>
              </a:rPr>
              <a:t>Converting Binary to Hexadecimal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09600" y="1477345"/>
            <a:ext cx="7772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latin typeface="Calibri" panose="020F0502020204030204" pitchFamily="34" charset="0"/>
              </a:rPr>
              <a:t>What is the decimal equivalent of the hexadecimal number DEF</a:t>
            </a:r>
            <a:r>
              <a:rPr lang="en-US" sz="3600" i="1" dirty="0" smtClean="0">
                <a:latin typeface="Calibri" panose="020F0502020204030204" pitchFamily="34" charset="0"/>
              </a:rPr>
              <a:t>?</a:t>
            </a:r>
          </a:p>
          <a:p>
            <a:endParaRPr lang="en-US" sz="2800" i="1" dirty="0" smtClean="0"/>
          </a:p>
        </p:txBody>
      </p:sp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685800" y="2862338"/>
            <a:ext cx="7946571" cy="1692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ea typeface="Arial" pitchFamily="-84" charset="0"/>
                <a:cs typeface="Courier New" panose="02070309020205020404" pitchFamily="49" charset="0"/>
              </a:rPr>
              <a:t>	   </a:t>
            </a:r>
            <a:r>
              <a:rPr lang="en-US" sz="26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	   D </a:t>
            </a:r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x 16</a:t>
            </a:r>
            <a:r>
              <a:rPr lang="en-US" sz="2600" baseline="200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2</a:t>
            </a:r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  =  13 x 256 = 3328</a:t>
            </a:r>
          </a:p>
          <a:p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      	</a:t>
            </a:r>
            <a:r>
              <a:rPr lang="en-US" sz="26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		 + </a:t>
            </a:r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E x 16</a:t>
            </a:r>
            <a:r>
              <a:rPr lang="en-US" sz="2600" baseline="200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1</a:t>
            </a:r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  </a:t>
            </a:r>
            <a:r>
              <a:rPr lang="en-US" sz="26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=  </a:t>
            </a:r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14 x  16  </a:t>
            </a:r>
            <a:r>
              <a:rPr lang="en-US" sz="26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=   224</a:t>
            </a:r>
            <a:endParaRPr lang="en-US" sz="2600" dirty="0">
              <a:latin typeface="Calibri" panose="020F0502020204030204" pitchFamily="34" charset="0"/>
              <a:ea typeface="Arial" pitchFamily="-84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      </a:t>
            </a:r>
            <a:r>
              <a:rPr lang="en-US" sz="26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			 + </a:t>
            </a:r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F x </a:t>
            </a:r>
            <a:r>
              <a:rPr lang="en-US" sz="26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16</a:t>
            </a:r>
            <a:r>
              <a:rPr lang="en-US" sz="2600" baseline="300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o</a:t>
            </a:r>
            <a:r>
              <a:rPr lang="en-US" sz="26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  =  </a:t>
            </a:r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15 x 1   </a:t>
            </a:r>
            <a:r>
              <a:rPr lang="en-US" sz="26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  =      15</a:t>
            </a:r>
            <a:endParaRPr lang="en-US" sz="2600" dirty="0">
              <a:latin typeface="Calibri" panose="020F0502020204030204" pitchFamily="34" charset="0"/>
              <a:ea typeface="Arial" pitchFamily="-84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			           </a:t>
            </a:r>
            <a:r>
              <a:rPr lang="en-US" sz="2600" dirty="0" smtClean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		= </a:t>
            </a:r>
            <a:r>
              <a:rPr lang="en-US" sz="2600" dirty="0">
                <a:latin typeface="Calibri" panose="020F0502020204030204" pitchFamily="34" charset="0"/>
                <a:ea typeface="Arial" pitchFamily="-84" charset="0"/>
                <a:cs typeface="Courier New" panose="02070309020205020404" pitchFamily="49" charset="0"/>
              </a:rPr>
              <a:t>3567 in base 10</a:t>
            </a:r>
          </a:p>
        </p:txBody>
      </p:sp>
      <p:sp>
        <p:nvSpPr>
          <p:cNvPr id="41990" name="Text Box 9"/>
          <p:cNvSpPr txBox="1">
            <a:spLocks noChangeArrowheads="1"/>
          </p:cNvSpPr>
          <p:nvPr/>
        </p:nvSpPr>
        <p:spPr bwMode="auto">
          <a:xfrm>
            <a:off x="533400" y="4735278"/>
            <a:ext cx="8302752" cy="1600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anose="020F0502020204030204" pitchFamily="34" charset="0"/>
              </a:rPr>
              <a:t>Remember, the digits in base 16 are 0,1,2,3,4,5,6,7,8,9,A,B,C,D,E,</a:t>
            </a:r>
            <a:r>
              <a:rPr lang="en-US" sz="2800" dirty="0" smtClean="0">
                <a:latin typeface="Calibri" panose="020F0502020204030204" pitchFamily="34" charset="0"/>
              </a:rPr>
              <a:t>F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Calibri" panose="020F0502020204030204" pitchFamily="34" charset="0"/>
              </a:rPr>
              <a:t>It’s still just positional notation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1991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>
                <a:solidFill>
                  <a:srgbClr val="61898A"/>
                </a:solidFill>
                <a:latin typeface="Calibri" panose="020F0502020204030204" pitchFamily="34" charset="0"/>
              </a:rPr>
              <a:t>Converting Hexadecimal to Decimal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9"/>
          <p:cNvSpPr txBox="1">
            <a:spLocks noChangeArrowheads="1"/>
          </p:cNvSpPr>
          <p:nvPr/>
        </p:nvSpPr>
        <p:spPr bwMode="auto">
          <a:xfrm>
            <a:off x="630207" y="1909317"/>
            <a:ext cx="7726719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1" dirty="0">
                <a:latin typeface="Calibri" panose="020F0502020204030204" pitchFamily="34" charset="0"/>
              </a:rPr>
              <a:t>What is 3567 (base 10) in base 16</a:t>
            </a:r>
            <a:r>
              <a:rPr lang="en-US" sz="4000" b="1" i="1" dirty="0" smtClean="0">
                <a:latin typeface="Calibri" panose="020F0502020204030204" pitchFamily="34" charset="0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4000" dirty="0" smtClean="0">
                <a:latin typeface="Calibri" panose="020F0502020204030204" pitchFamily="34" charset="0"/>
              </a:rPr>
              <a:t>Use the algorithm from a few slides back (slide #12), dividing by 16 instead of 2 </a:t>
            </a:r>
            <a:endParaRPr lang="en-US" sz="4000" dirty="0">
              <a:latin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4000" dirty="0">
                <a:latin typeface="Calibri" panose="020F0502020204030204" pitchFamily="34" charset="0"/>
              </a:rPr>
              <a:t>	</a:t>
            </a:r>
            <a:r>
              <a:rPr lang="en-US" sz="4000" i="1" dirty="0">
                <a:latin typeface="Calibri" panose="020F0502020204030204" pitchFamily="34" charset="0"/>
              </a:rPr>
              <a:t>Try it!</a:t>
            </a:r>
            <a:r>
              <a:rPr lang="en-US" sz="4000" dirty="0">
                <a:latin typeface="Calibri" panose="020F0502020204030204" pitchFamily="34" charset="0"/>
              </a:rPr>
              <a:t>          </a:t>
            </a:r>
          </a:p>
        </p:txBody>
      </p:sp>
      <p:sp>
        <p:nvSpPr>
          <p:cNvPr id="63493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>
                <a:solidFill>
                  <a:srgbClr val="61898A"/>
                </a:solidFill>
                <a:latin typeface="Calibri" panose="020F0502020204030204" pitchFamily="34" charset="0"/>
              </a:rPr>
              <a:t>Converting Decimal to Hexadecimal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301752" y="1338038"/>
            <a:ext cx="5035671" cy="492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3333FF"/>
                </a:solidFill>
                <a:latin typeface="Calibri" panose="020F0502020204030204" pitchFamily="34" charset="0"/>
              </a:rPr>
              <a:t>Inside the computer…</a:t>
            </a:r>
          </a:p>
          <a:p>
            <a:r>
              <a:rPr lang="en-US" sz="2200" b="0" dirty="0" smtClean="0">
                <a:latin typeface="Calibri" panose="020F0502020204030204" pitchFamily="34" charset="0"/>
              </a:rPr>
              <a:t>Everything is discrete (digital), not continuous (analog) – </a:t>
            </a:r>
            <a:r>
              <a:rPr lang="en-US" sz="2200" b="0" i="1" dirty="0" err="1" smtClean="0">
                <a:latin typeface="Calibri" panose="020F0502020204030204" pitchFamily="34" charset="0"/>
              </a:rPr>
              <a:t>i.e</a:t>
            </a:r>
            <a:r>
              <a:rPr lang="en-US" sz="2200" b="0" i="1" dirty="0" smtClean="0">
                <a:latin typeface="Calibri" panose="020F0502020204030204" pitchFamily="34" charset="0"/>
              </a:rPr>
              <a:t>, </a:t>
            </a:r>
            <a:r>
              <a:rPr lang="en-US" sz="2200" b="0" dirty="0" smtClean="0">
                <a:latin typeface="Calibri" panose="020F0502020204030204" pitchFamily="34" charset="0"/>
              </a:rPr>
              <a:t> it must be represented using a discrete (number) </a:t>
            </a:r>
            <a:r>
              <a:rPr lang="en-US" sz="2200" dirty="0" smtClean="0">
                <a:latin typeface="Calibri" panose="020F0502020204030204" pitchFamily="34" charset="0"/>
              </a:rPr>
              <a:t>value</a:t>
            </a:r>
          </a:p>
          <a:p>
            <a:endParaRPr lang="en-US" sz="2200" b="0" dirty="0" smtClean="0">
              <a:latin typeface="Calibri" panose="020F0502020204030204" pitchFamily="34" charset="0"/>
            </a:endParaRPr>
          </a:p>
          <a:p>
            <a:r>
              <a:rPr lang="en-US" sz="2200" b="1" dirty="0" smtClean="0">
                <a:latin typeface="Calibri" panose="020F0502020204030204" pitchFamily="34" charset="0"/>
              </a:rPr>
              <a:t>Problem: </a:t>
            </a:r>
            <a:r>
              <a:rPr lang="en-US" sz="2200" b="0" dirty="0" smtClean="0">
                <a:latin typeface="Calibri" panose="020F0502020204030204" pitchFamily="34" charset="0"/>
              </a:rPr>
              <a:t>How do we put the analog world “inside” the digital computer?</a:t>
            </a:r>
          </a:p>
          <a:p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b="1" dirty="0" smtClean="0">
                <a:latin typeface="Calibri" panose="020F0502020204030204" pitchFamily="34" charset="0"/>
              </a:rPr>
              <a:t>Solution: </a:t>
            </a:r>
            <a:r>
              <a:rPr lang="en-US" sz="2200" b="0" dirty="0" smtClean="0">
                <a:latin typeface="Calibri" panose="020F0502020204030204" pitchFamily="34" charset="0"/>
              </a:rPr>
              <a:t>Devise ways to represent real-world, analog data in digital forms</a:t>
            </a:r>
          </a:p>
          <a:p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b="0" dirty="0" smtClean="0">
                <a:latin typeface="Calibri" panose="020F0502020204030204" pitchFamily="34" charset="0"/>
              </a:rPr>
              <a:t>But first… let’s review some ideas about numbers.</a:t>
            </a:r>
            <a:endParaRPr lang="en-US" sz="2200" b="0" dirty="0">
              <a:latin typeface="Calibri" panose="020F0502020204030204" pitchFamily="34" charset="0"/>
            </a:endParaRPr>
          </a:p>
        </p:txBody>
      </p:sp>
      <p:sp>
        <p:nvSpPr>
          <p:cNvPr id="19464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Digital Representation</a:t>
            </a:r>
            <a:endParaRPr lang="en-US" sz="4800" dirty="0">
              <a:solidFill>
                <a:srgbClr val="61898A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424" y="2057399"/>
            <a:ext cx="3618826" cy="2897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928" y="4604661"/>
            <a:ext cx="8069362" cy="544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08810" y="5453765"/>
            <a:ext cx="1352878" cy="5442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Converting </a:t>
            </a:r>
            <a:r>
              <a:rPr lang="en-US" sz="4800" b="1" dirty="0" smtClean="0">
                <a:solidFill>
                  <a:srgbClr val="61898A"/>
                </a:solidFill>
                <a:latin typeface="Calibri" panose="020F0502020204030204" pitchFamily="34" charset="0"/>
              </a:rPr>
              <a:t>ANY</a:t>
            </a:r>
            <a:r>
              <a:rPr lang="en-US" sz="48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 Base to </a:t>
            </a:r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Decimal</a:t>
            </a:r>
            <a:endParaRPr lang="en-US" sz="4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To convert from </a:t>
            </a:r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ANY</a:t>
            </a:r>
            <a:r>
              <a:rPr lang="en-US" sz="2800" dirty="0" smtClean="0">
                <a:latin typeface="Calibri" panose="020F0502020204030204" pitchFamily="34" charset="0"/>
              </a:rPr>
              <a:t> base to base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10</a:t>
            </a:r>
            <a:r>
              <a:rPr lang="en-US" sz="2800" dirty="0" smtClean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Use the positional notation for the corresponding base.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Given a number in base </a:t>
            </a:r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</a:t>
            </a:r>
            <a:r>
              <a:rPr lang="en-US" sz="2800" dirty="0" smtClean="0">
                <a:latin typeface="Calibri" panose="020F0502020204030204" pitchFamily="34" charset="0"/>
              </a:rPr>
              <a:t>, to convert to base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10</a:t>
            </a:r>
            <a:r>
              <a:rPr lang="en-US" sz="2800" dirty="0" smtClean="0">
                <a:latin typeface="Calibri" panose="020F0502020204030204" pitchFamily="34" charset="0"/>
              </a:rPr>
              <a:t> use:</a:t>
            </a: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     (</a:t>
            </a:r>
            <a:r>
              <a:rPr lang="en-US" sz="28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d</a:t>
            </a:r>
            <a:r>
              <a:rPr lang="en-US" sz="2800" baseline="-250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n</a:t>
            </a:r>
            <a:r>
              <a:rPr lang="en-US" sz="2800" dirty="0" smtClean="0">
                <a:latin typeface="Calibri" panose="020F0502020204030204" pitchFamily="34" charset="0"/>
              </a:rPr>
              <a:t>. . .</a:t>
            </a:r>
            <a:r>
              <a:rPr lang="en-US" sz="28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d</a:t>
            </a:r>
            <a:r>
              <a:rPr lang="en-US" sz="2800" baseline="-250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2</a:t>
            </a:r>
            <a:r>
              <a:rPr lang="en-US" sz="28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 d</a:t>
            </a:r>
            <a:r>
              <a:rPr lang="en-US" sz="2800" baseline="-250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1</a:t>
            </a:r>
            <a:r>
              <a:rPr lang="en-US" sz="28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 d</a:t>
            </a:r>
            <a:r>
              <a:rPr lang="en-US" sz="2800" baseline="-250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0</a:t>
            </a:r>
            <a:r>
              <a:rPr lang="en-US" sz="2800" dirty="0" smtClean="0">
                <a:latin typeface="Calibri" panose="020F0502020204030204" pitchFamily="34" charset="0"/>
              </a:rPr>
              <a:t>)</a:t>
            </a:r>
            <a:r>
              <a:rPr lang="en-US" sz="2800" baseline="-250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</a:t>
            </a:r>
            <a:r>
              <a:rPr lang="en-US" sz="2800" dirty="0" smtClean="0">
                <a:latin typeface="Calibri" panose="020F0502020204030204" pitchFamily="34" charset="0"/>
              </a:rPr>
              <a:t> = </a:t>
            </a:r>
            <a:r>
              <a:rPr lang="en-US" sz="2800" dirty="0" err="1" smtClean="0">
                <a:solidFill>
                  <a:srgbClr val="009900"/>
                </a:solidFill>
                <a:latin typeface="Calibri" panose="020F0502020204030204" pitchFamily="34" charset="0"/>
              </a:rPr>
              <a:t>d</a:t>
            </a:r>
            <a:r>
              <a:rPr lang="en-US" sz="2800" baseline="-25000" dirty="0" err="1" smtClean="0">
                <a:solidFill>
                  <a:srgbClr val="009900"/>
                </a:solidFill>
                <a:latin typeface="Calibri" panose="020F0502020204030204" pitchFamily="34" charset="0"/>
              </a:rPr>
              <a:t>n</a:t>
            </a:r>
            <a:r>
              <a:rPr lang="en-US" sz="2800" dirty="0" err="1" smtClean="0">
                <a:latin typeface="Calibri" panose="020F0502020204030204" pitchFamily="34" charset="0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B</a:t>
            </a:r>
            <a:r>
              <a:rPr lang="en-US" sz="2800" baseline="300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n</a:t>
            </a:r>
            <a:r>
              <a:rPr lang="en-US" sz="2800" dirty="0" smtClean="0">
                <a:latin typeface="Calibri" panose="020F0502020204030204" pitchFamily="34" charset="0"/>
              </a:rPr>
              <a:t> + . . . +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d</a:t>
            </a:r>
            <a:r>
              <a:rPr lang="en-US" sz="2800" baseline="-250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2</a:t>
            </a:r>
            <a:r>
              <a:rPr lang="en-US" sz="2800" dirty="0" smtClean="0">
                <a:latin typeface="Calibri" panose="020F0502020204030204" pitchFamily="34" charset="0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</a:t>
            </a:r>
            <a:r>
              <a:rPr lang="en-US" sz="2800" baseline="300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2</a:t>
            </a:r>
            <a:r>
              <a:rPr lang="en-US" sz="2800" dirty="0" smtClean="0">
                <a:latin typeface="Calibri" panose="020F0502020204030204" pitchFamily="34" charset="0"/>
              </a:rPr>
              <a:t> +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d</a:t>
            </a:r>
            <a:r>
              <a:rPr lang="en-US" sz="2800" baseline="-250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1</a:t>
            </a:r>
            <a:r>
              <a:rPr lang="en-US" sz="2800" dirty="0" smtClean="0">
                <a:latin typeface="Calibri" panose="020F0502020204030204" pitchFamily="34" charset="0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</a:t>
            </a:r>
            <a:r>
              <a:rPr lang="en-US" sz="2800" baseline="300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1</a:t>
            </a:r>
            <a:r>
              <a:rPr lang="en-US" sz="2800" dirty="0" smtClean="0">
                <a:latin typeface="Calibri" panose="020F0502020204030204" pitchFamily="34" charset="0"/>
              </a:rPr>
              <a:t> +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d</a:t>
            </a:r>
            <a:r>
              <a:rPr lang="en-US" sz="2800" baseline="-25000" dirty="0" smtClean="0">
                <a:solidFill>
                  <a:srgbClr val="009900"/>
                </a:solidFill>
                <a:latin typeface="Calibri" panose="020F0502020204030204" pitchFamily="34" charset="0"/>
              </a:rPr>
              <a:t>0</a:t>
            </a:r>
            <a:r>
              <a:rPr lang="en-US" sz="2800" dirty="0" smtClean="0">
                <a:latin typeface="Calibri" panose="020F0502020204030204" pitchFamily="34" charset="0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</a:t>
            </a:r>
            <a:r>
              <a:rPr lang="en-US" sz="2800" baseline="300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0</a:t>
            </a:r>
          </a:p>
          <a:p>
            <a:pPr marL="0" indent="0">
              <a:buNone/>
            </a:pPr>
            <a:endParaRPr lang="en-US" sz="2800" baseline="30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aseline="30000" dirty="0" smtClean="0">
                <a:latin typeface="Calibri" panose="020F0502020204030204" pitchFamily="34" charset="0"/>
              </a:rPr>
              <a:t>		</a:t>
            </a:r>
            <a:r>
              <a:rPr lang="en-US" sz="2800" dirty="0" smtClean="0">
                <a:latin typeface="Calibri" panose="020F0502020204030204" pitchFamily="34" charset="0"/>
              </a:rPr>
              <a:t>       = (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Value</a:t>
            </a:r>
            <a:r>
              <a:rPr lang="en-US" sz="2800" dirty="0" smtClean="0">
                <a:latin typeface="Calibri" panose="020F0502020204030204" pitchFamily="34" charset="0"/>
              </a:rPr>
              <a:t>)</a:t>
            </a:r>
            <a:r>
              <a:rPr lang="en-US" sz="2800" baseline="-25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10</a:t>
            </a:r>
            <a:endParaRPr lang="en-US" sz="2800" baseline="-25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2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Converting Decimal </a:t>
            </a:r>
            <a:r>
              <a:rPr lang="en-US" sz="48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to</a:t>
            </a:r>
            <a:r>
              <a:rPr lang="en-US" sz="4800" b="1" dirty="0">
                <a:solidFill>
                  <a:srgbClr val="61898A"/>
                </a:solidFill>
                <a:latin typeface="Calibri" panose="020F0502020204030204" pitchFamily="34" charset="0"/>
              </a:rPr>
              <a:t> ANY</a:t>
            </a:r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 Base </a:t>
            </a:r>
            <a:endParaRPr lang="en-US" sz="4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195534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To convert from base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10</a:t>
            </a:r>
            <a:r>
              <a:rPr lang="en-US" sz="2800" dirty="0" smtClean="0">
                <a:latin typeface="Calibri" panose="020F0502020204030204" pitchFamily="34" charset="0"/>
              </a:rPr>
              <a:t> to </a:t>
            </a:r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ANY</a:t>
            </a:r>
            <a:r>
              <a:rPr lang="en-US" sz="2800" dirty="0" smtClean="0">
                <a:latin typeface="Calibri" panose="020F0502020204030204" pitchFamily="34" charset="0"/>
              </a:rPr>
              <a:t> base: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Use </a:t>
            </a: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 smtClean="0">
                <a:latin typeface="Calibri" panose="020F0502020204030204" pitchFamily="34" charset="0"/>
              </a:rPr>
              <a:t>algorithm presented in slide 12 modified for </a:t>
            </a:r>
            <a:r>
              <a:rPr lang="en-US" sz="2800" dirty="0">
                <a:latin typeface="Calibri" panose="020F0502020204030204" pitchFamily="34" charset="0"/>
              </a:rPr>
              <a:t>the corresponding base.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Given </a:t>
            </a:r>
            <a:r>
              <a:rPr lang="en-US" sz="2800" dirty="0">
                <a:latin typeface="Calibri" panose="020F0502020204030204" pitchFamily="34" charset="0"/>
              </a:rPr>
              <a:t>a number in base 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10</a:t>
            </a:r>
            <a:r>
              <a:rPr lang="en-US" sz="2800" dirty="0" smtClean="0">
                <a:latin typeface="Calibri" panose="020F0502020204030204" pitchFamily="34" charset="0"/>
              </a:rPr>
              <a:t>,          to </a:t>
            </a:r>
            <a:r>
              <a:rPr lang="en-US" sz="2800" dirty="0">
                <a:latin typeface="Calibri" panose="020F0502020204030204" pitchFamily="34" charset="0"/>
              </a:rPr>
              <a:t>convert to base </a:t>
            </a:r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use</a:t>
            </a:r>
            <a:r>
              <a:rPr lang="en-US" sz="2800" dirty="0" smtClean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90" y="1666202"/>
            <a:ext cx="3356823" cy="454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47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7"/>
          <p:cNvSpPr txBox="1">
            <a:spLocks noChangeArrowheads="1"/>
          </p:cNvSpPr>
          <p:nvPr/>
        </p:nvSpPr>
        <p:spPr bwMode="auto">
          <a:xfrm>
            <a:off x="609600" y="1491332"/>
            <a:ext cx="8077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Computers have storage units called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binary digits</a:t>
            </a:r>
            <a:r>
              <a:rPr lang="en-US" sz="2800" dirty="0">
                <a:latin typeface="Calibri" panose="020F0502020204030204" pitchFamily="34" charset="0"/>
              </a:rPr>
              <a:t> or </a:t>
            </a:r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bits</a:t>
            </a:r>
          </a:p>
          <a:p>
            <a:endParaRPr lang="en-US" sz="28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The computer operates with voltage through what amounts to microscopic switches that are either “on” (1) or “off” (0)</a:t>
            </a:r>
          </a:p>
          <a:p>
            <a:endParaRPr lang="en-US" sz="2400" dirty="0"/>
          </a:p>
        </p:txBody>
      </p:sp>
      <p:sp>
        <p:nvSpPr>
          <p:cNvPr id="67589" name="Rectangle 9"/>
          <p:cNvSpPr>
            <a:spLocks noChangeArrowheads="1"/>
          </p:cNvSpPr>
          <p:nvPr/>
        </p:nvSpPr>
        <p:spPr bwMode="auto">
          <a:xfrm>
            <a:off x="816426" y="4347195"/>
            <a:ext cx="74676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3200" b="0" dirty="0">
                <a:latin typeface="Calibri" panose="020F0502020204030204" pitchFamily="34" charset="0"/>
              </a:rPr>
              <a:t>Low Voltage = 0</a:t>
            </a:r>
          </a:p>
          <a:p>
            <a:r>
              <a:rPr lang="en-US" sz="3200" b="0" dirty="0">
                <a:latin typeface="Calibri" panose="020F0502020204030204" pitchFamily="34" charset="0"/>
              </a:rPr>
              <a:t>High Voltage = 1      </a:t>
            </a:r>
            <a:r>
              <a:rPr lang="en-US" sz="3200" b="0" dirty="0" smtClean="0">
                <a:latin typeface="Calibri" panose="020F0502020204030204" pitchFamily="34" charset="0"/>
              </a:rPr>
              <a:t> all </a:t>
            </a:r>
            <a:r>
              <a:rPr lang="en-US" sz="3200" b="0" dirty="0">
                <a:latin typeface="Calibri" panose="020F0502020204030204" pitchFamily="34" charset="0"/>
              </a:rPr>
              <a:t>bits </a:t>
            </a:r>
            <a:r>
              <a:rPr lang="en-US" sz="3200" b="0" dirty="0" smtClean="0">
                <a:latin typeface="Calibri" panose="020F0502020204030204" pitchFamily="34" charset="0"/>
              </a:rPr>
              <a:t>have value </a:t>
            </a:r>
            <a:r>
              <a:rPr lang="en-US" sz="3200" b="0" dirty="0">
                <a:latin typeface="Calibri" panose="020F0502020204030204" pitchFamily="34" charset="0"/>
              </a:rPr>
              <a:t>0 or 1</a:t>
            </a:r>
          </a:p>
          <a:p>
            <a:endParaRPr lang="en-US" dirty="0"/>
          </a:p>
        </p:txBody>
      </p:sp>
      <p:sp>
        <p:nvSpPr>
          <p:cNvPr id="67591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Why the Obsession with Binary and Hex?</a:t>
            </a:r>
            <a:endParaRPr lang="en-US" sz="3600" dirty="0">
              <a:solidFill>
                <a:srgbClr val="61898A"/>
              </a:solidFill>
              <a:latin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457200" y="1394245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  <a:latin typeface="Calibri" panose="020F0502020204030204" pitchFamily="34" charset="0"/>
              </a:rPr>
              <a:t>Natural Numbers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b="0" dirty="0">
                <a:latin typeface="Calibri" panose="020F0502020204030204" pitchFamily="34" charset="0"/>
              </a:rPr>
              <a:t>Zero and any number obtained by repeatedly adding one to it</a:t>
            </a:r>
            <a:r>
              <a:rPr lang="en-US" b="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US" b="0" dirty="0">
                <a:latin typeface="Calibri" panose="020F0502020204030204" pitchFamily="34" charset="0"/>
              </a:rPr>
              <a:t>Examples:   100, 0, 45645, 32</a:t>
            </a:r>
          </a:p>
        </p:txBody>
      </p: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685800" y="5638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457200" y="2546141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  <a:latin typeface="Calibri" panose="020F0502020204030204" pitchFamily="34" charset="0"/>
              </a:rPr>
              <a:t>Negative Numbers</a:t>
            </a:r>
            <a:endParaRPr lang="en-US" sz="2800" b="0" dirty="0">
              <a:latin typeface="Calibri" panose="020F0502020204030204" pitchFamily="34" charset="0"/>
            </a:endParaRPr>
          </a:p>
          <a:p>
            <a:r>
              <a:rPr lang="en-US" b="0" dirty="0">
                <a:latin typeface="Calibri" panose="020F0502020204030204" pitchFamily="34" charset="0"/>
              </a:rPr>
              <a:t>A value less than 0, with a – </a:t>
            </a:r>
            <a:r>
              <a:rPr lang="en-US" b="0" dirty="0" smtClean="0">
                <a:latin typeface="Calibri" panose="020F0502020204030204" pitchFamily="34" charset="0"/>
              </a:rPr>
              <a:t>sign</a:t>
            </a:r>
          </a:p>
          <a:p>
            <a:r>
              <a:rPr lang="en-US" b="0" dirty="0">
                <a:latin typeface="Calibri" panose="020F0502020204030204" pitchFamily="34" charset="0"/>
              </a:rPr>
              <a:t>Examples:  -24,  -1, -45645, -32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464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 smtClean="0">
                <a:solidFill>
                  <a:srgbClr val="61898A"/>
                </a:solidFill>
                <a:latin typeface="Calibri" panose="020F0502020204030204" pitchFamily="34" charset="0"/>
              </a:rPr>
              <a:t>Types of Numbers</a:t>
            </a:r>
            <a:endParaRPr lang="en-US" sz="4800" dirty="0">
              <a:solidFill>
                <a:srgbClr val="61898A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650002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  <a:latin typeface="Calibri" panose="020F0502020204030204" pitchFamily="34" charset="0"/>
              </a:rPr>
              <a:t>Integers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b="0" dirty="0">
                <a:latin typeface="Calibri" panose="020F0502020204030204" pitchFamily="34" charset="0"/>
              </a:rPr>
              <a:t>A natural number, a negative </a:t>
            </a:r>
            <a:r>
              <a:rPr lang="en-US" b="0" dirty="0" smtClean="0">
                <a:latin typeface="Calibri" panose="020F0502020204030204" pitchFamily="34" charset="0"/>
              </a:rPr>
              <a:t>number</a:t>
            </a:r>
          </a:p>
          <a:p>
            <a:r>
              <a:rPr lang="en-US" b="0" dirty="0" smtClean="0">
                <a:latin typeface="Calibri" panose="020F0502020204030204" pitchFamily="34" charset="0"/>
              </a:rPr>
              <a:t>Examples:   249, 0, - 45645, - 32</a:t>
            </a:r>
            <a:endParaRPr lang="en-US" b="0" dirty="0">
              <a:latin typeface="Calibri" panose="020F0502020204030204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40861" y="4939310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  <a:latin typeface="Calibri" panose="020F0502020204030204" pitchFamily="34" charset="0"/>
              </a:rPr>
              <a:t>Rational Numbers</a:t>
            </a:r>
            <a:endParaRPr lang="en-US" sz="2800" b="0" dirty="0">
              <a:latin typeface="Calibri" panose="020F0502020204030204" pitchFamily="34" charset="0"/>
            </a:endParaRPr>
          </a:p>
          <a:p>
            <a:r>
              <a:rPr lang="en-US" b="0" dirty="0">
                <a:latin typeface="Calibri" panose="020F0502020204030204" pitchFamily="34" charset="0"/>
              </a:rPr>
              <a:t>An integer or the quotient of two integers</a:t>
            </a:r>
            <a:r>
              <a:rPr lang="en-US" b="0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b="0" dirty="0">
                <a:latin typeface="Calibri" panose="020F0502020204030204" pitchFamily="34" charset="0"/>
              </a:rPr>
              <a:t>Examples:  -249,  -1, 0, 3/7, -2/5 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8111" y="3188115"/>
            <a:ext cx="275308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We need to be able to represent these different number types in the computer.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23557" name="Text Box 14"/>
          <p:cNvSpPr txBox="1">
            <a:spLocks noChangeArrowheads="1"/>
          </p:cNvSpPr>
          <p:nvPr/>
        </p:nvSpPr>
        <p:spPr bwMode="auto">
          <a:xfrm>
            <a:off x="533400" y="12192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3200" b="0"/>
          </a:p>
        </p:txBody>
      </p:sp>
      <p:sp>
        <p:nvSpPr>
          <p:cNvPr id="23558" name="Text Box 16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23559" name="Text Box 17"/>
          <p:cNvSpPr txBox="1">
            <a:spLocks noChangeArrowheads="1"/>
          </p:cNvSpPr>
          <p:nvPr/>
        </p:nvSpPr>
        <p:spPr bwMode="auto">
          <a:xfrm>
            <a:off x="609600" y="1420488"/>
            <a:ext cx="7791734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i="1" dirty="0" smtClean="0">
                <a:latin typeface="Calibri" panose="020F0502020204030204" pitchFamily="34" charset="0"/>
              </a:rPr>
              <a:t>Puzzler:</a:t>
            </a:r>
          </a:p>
          <a:p>
            <a:r>
              <a:rPr lang="en-US" sz="3200" i="1" dirty="0" smtClean="0">
                <a:latin typeface="Calibri" panose="020F0502020204030204" pitchFamily="34" charset="0"/>
              </a:rPr>
              <a:t>	</a:t>
            </a:r>
            <a:r>
              <a:rPr lang="en-US" sz="3200" b="1" dirty="0" smtClean="0">
                <a:latin typeface="Calibri" panose="020F0502020204030204" pitchFamily="34" charset="0"/>
              </a:rPr>
              <a:t>What does the value 642 mean?</a:t>
            </a:r>
            <a:endParaRPr lang="en-US" sz="3200" b="1" dirty="0">
              <a:latin typeface="Calibri" panose="020F0502020204030204" pitchFamily="34" charset="0"/>
            </a:endParaRPr>
          </a:p>
        </p:txBody>
      </p:sp>
      <p:sp>
        <p:nvSpPr>
          <p:cNvPr id="23560" name="Text Box 18"/>
          <p:cNvSpPr txBox="1">
            <a:spLocks noChangeArrowheads="1"/>
          </p:cNvSpPr>
          <p:nvPr/>
        </p:nvSpPr>
        <p:spPr bwMode="auto">
          <a:xfrm>
            <a:off x="1447800" y="2570732"/>
            <a:ext cx="609600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</a:rPr>
              <a:t>600 + 40 + 2 ?</a:t>
            </a:r>
          </a:p>
          <a:p>
            <a:pPr>
              <a:spcBef>
                <a:spcPct val="50000"/>
              </a:spcBef>
            </a:pPr>
            <a:r>
              <a:rPr lang="en-US" sz="2400" b="0" dirty="0">
                <a:latin typeface="Calibri" panose="020F0502020204030204" pitchFamily="34" charset="0"/>
              </a:rPr>
              <a:t>Or is it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</a:rPr>
              <a:t>384 + 32 + 2 ?</a:t>
            </a:r>
          </a:p>
          <a:p>
            <a:pPr>
              <a:spcBef>
                <a:spcPct val="50000"/>
              </a:spcBef>
            </a:pPr>
            <a:r>
              <a:rPr lang="en-US" sz="2400" b="0" dirty="0">
                <a:latin typeface="Calibri" panose="020F0502020204030204" pitchFamily="34" charset="0"/>
              </a:rPr>
              <a:t>Or maybe…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</a:rPr>
              <a:t>1536 + 64 + 2 ?</a:t>
            </a:r>
          </a:p>
        </p:txBody>
      </p:sp>
      <p:sp>
        <p:nvSpPr>
          <p:cNvPr id="23561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Natural Numbers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01751" y="5467350"/>
            <a:ext cx="8461249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smtClean="0">
                <a:latin typeface="Calibri" panose="020F0502020204030204" pitchFamily="34" charset="0"/>
              </a:rPr>
              <a:t>I know what you’re thinking: “My professor is nuts. Everyone knows what that means.” But DO WE?</a:t>
            </a:r>
            <a:endParaRPr lang="en-US" sz="2800" i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609600" y="1549760"/>
            <a:ext cx="777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Calibri" panose="020F0502020204030204" pitchFamily="34" charset="0"/>
              </a:rPr>
              <a:t>Aha!</a:t>
            </a:r>
          </a:p>
          <a:p>
            <a:endParaRPr lang="en-US" sz="3000" dirty="0" smtClean="0">
              <a:latin typeface="Calibri" panose="020F0502020204030204" pitchFamily="34" charset="0"/>
            </a:endParaRPr>
          </a:p>
          <a:p>
            <a:r>
              <a:rPr lang="en-US" sz="3000" b="0" dirty="0" smtClean="0">
                <a:latin typeface="Calibri" panose="020F0502020204030204" pitchFamily="34" charset="0"/>
              </a:rPr>
              <a:t>You probably assumed something: which </a:t>
            </a:r>
            <a:r>
              <a:rPr lang="en-US" sz="3000" b="1" dirty="0" smtClean="0">
                <a:latin typeface="Calibri" panose="020F0502020204030204" pitchFamily="34" charset="0"/>
              </a:rPr>
              <a:t>number system</a:t>
            </a:r>
            <a:r>
              <a:rPr lang="en-US" sz="3000" b="1" i="1" dirty="0" smtClean="0">
                <a:latin typeface="Calibri" panose="020F0502020204030204" pitchFamily="34" charset="0"/>
              </a:rPr>
              <a:t> </a:t>
            </a:r>
            <a:r>
              <a:rPr lang="en-US" sz="3000" dirty="0" smtClean="0">
                <a:latin typeface="Calibri" panose="020F0502020204030204" pitchFamily="34" charset="0"/>
              </a:rPr>
              <a:t>we were using!</a:t>
            </a:r>
          </a:p>
          <a:p>
            <a:endParaRPr lang="en-US" sz="3000" b="0" dirty="0" smtClean="0">
              <a:latin typeface="Calibri" panose="020F0502020204030204" pitchFamily="34" charset="0"/>
            </a:endParaRPr>
          </a:p>
          <a:p>
            <a:r>
              <a:rPr lang="en-US" sz="3000" b="0" dirty="0" smtClean="0">
                <a:latin typeface="Calibri" panose="020F0502020204030204" pitchFamily="34" charset="0"/>
              </a:rPr>
              <a:t>642  </a:t>
            </a:r>
            <a:r>
              <a:rPr lang="en-US" sz="3000" b="0" dirty="0">
                <a:latin typeface="Calibri" panose="020F0502020204030204" pitchFamily="34" charset="0"/>
              </a:rPr>
              <a:t>is 600 + 40 + 2 in </a:t>
            </a:r>
            <a:r>
              <a:rPr lang="en-US" sz="3000" b="1" dirty="0">
                <a:latin typeface="Calibri" panose="020F0502020204030204" pitchFamily="34" charset="0"/>
              </a:rPr>
              <a:t>BASE </a:t>
            </a:r>
            <a:r>
              <a:rPr lang="en-US" sz="3000" b="1" dirty="0" smtClean="0">
                <a:latin typeface="Calibri" panose="020F0502020204030204" pitchFamily="34" charset="0"/>
              </a:rPr>
              <a:t>10</a:t>
            </a:r>
            <a:r>
              <a:rPr lang="en-US" sz="3000" dirty="0" smtClean="0">
                <a:latin typeface="Calibri" panose="020F0502020204030204" pitchFamily="34" charset="0"/>
              </a:rPr>
              <a:t>, or in the </a:t>
            </a:r>
            <a:r>
              <a:rPr lang="en-US" sz="3000" b="1" i="1" dirty="0" smtClean="0">
                <a:latin typeface="Calibri" panose="020F0502020204030204" pitchFamily="34" charset="0"/>
              </a:rPr>
              <a:t>decimal</a:t>
            </a:r>
            <a:r>
              <a:rPr lang="en-US" sz="3000" b="1" dirty="0" smtClean="0">
                <a:latin typeface="Calibri" panose="020F0502020204030204" pitchFamily="34" charset="0"/>
              </a:rPr>
              <a:t> </a:t>
            </a:r>
            <a:r>
              <a:rPr lang="en-US" sz="3000" dirty="0" smtClean="0">
                <a:latin typeface="Calibri" panose="020F0502020204030204" pitchFamily="34" charset="0"/>
              </a:rPr>
              <a:t>number system</a:t>
            </a:r>
          </a:p>
          <a:p>
            <a:endParaRPr lang="en-US" sz="3000" dirty="0">
              <a:latin typeface="Calibri" panose="020F0502020204030204" pitchFamily="34" charset="0"/>
            </a:endParaRPr>
          </a:p>
          <a:p>
            <a:r>
              <a:rPr lang="en-US" sz="3000" b="0" dirty="0">
                <a:latin typeface="Calibri" panose="020F0502020204030204" pitchFamily="34" charset="0"/>
              </a:rPr>
              <a:t>The </a:t>
            </a:r>
            <a:r>
              <a:rPr lang="en-US" sz="3000" b="1" dirty="0">
                <a:solidFill>
                  <a:srgbClr val="3333FF"/>
                </a:solidFill>
                <a:latin typeface="Calibri" panose="020F0502020204030204" pitchFamily="34" charset="0"/>
              </a:rPr>
              <a:t>base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b="0" dirty="0">
                <a:latin typeface="Calibri" panose="020F0502020204030204" pitchFamily="34" charset="0"/>
              </a:rPr>
              <a:t>of a number determines the </a:t>
            </a:r>
            <a:r>
              <a:rPr lang="en-US" sz="3000" b="1" dirty="0">
                <a:latin typeface="Calibri" panose="020F0502020204030204" pitchFamily="34" charset="0"/>
              </a:rPr>
              <a:t>number of digits</a:t>
            </a:r>
            <a:r>
              <a:rPr lang="en-US" sz="3000" b="0" dirty="0">
                <a:latin typeface="Calibri" panose="020F0502020204030204" pitchFamily="34" charset="0"/>
              </a:rPr>
              <a:t> and the </a:t>
            </a:r>
            <a:r>
              <a:rPr lang="en-US" sz="3000" b="1" dirty="0">
                <a:latin typeface="Calibri" panose="020F0502020204030204" pitchFamily="34" charset="0"/>
              </a:rPr>
              <a:t>value of digit positions</a:t>
            </a:r>
          </a:p>
        </p:txBody>
      </p:sp>
      <p:sp>
        <p:nvSpPr>
          <p:cNvPr id="25606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Natural Numbers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609600" y="1905000"/>
            <a:ext cx="8153400" cy="2954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Continuing with our example…</a:t>
            </a:r>
          </a:p>
          <a:p>
            <a:r>
              <a:rPr lang="en-US" sz="2800" dirty="0">
                <a:latin typeface="Calibri" panose="020F0502020204030204" pitchFamily="34" charset="0"/>
              </a:rPr>
              <a:t>642 in </a:t>
            </a:r>
            <a:r>
              <a:rPr lang="en-US" sz="2800" b="1" dirty="0">
                <a:latin typeface="Calibri" panose="020F0502020204030204" pitchFamily="34" charset="0"/>
              </a:rPr>
              <a:t>base 10 </a:t>
            </a:r>
            <a:r>
              <a:rPr lang="en-US" sz="2800" b="1" i="1" dirty="0">
                <a:latin typeface="Calibri" panose="020F0502020204030204" pitchFamily="34" charset="0"/>
              </a:rPr>
              <a:t>positional notation</a:t>
            </a:r>
            <a:r>
              <a:rPr lang="en-US" sz="2800" dirty="0">
                <a:latin typeface="Calibri" panose="020F0502020204030204" pitchFamily="34" charset="0"/>
              </a:rPr>
              <a:t> is:</a:t>
            </a:r>
          </a:p>
          <a:p>
            <a:r>
              <a:rPr lang="en-US" sz="2800" dirty="0">
                <a:latin typeface="Calibri" panose="020F0502020204030204" pitchFamily="34" charset="0"/>
              </a:rPr>
              <a:t>		 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6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10</a:t>
            </a:r>
            <a:r>
              <a:rPr lang="en-US" sz="2800" baseline="200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=  6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100   = 600</a:t>
            </a:r>
          </a:p>
          <a:p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 	+ 4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10</a:t>
            </a:r>
            <a:r>
              <a:rPr lang="en-US" sz="2800" baseline="200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=   4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10    =</a:t>
            </a:r>
            <a:r>
              <a:rPr lang="en-US" sz="28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40</a:t>
            </a:r>
            <a:endParaRPr lang="en-US" sz="2800" dirty="0">
              <a:latin typeface="Calibri" panose="020F0502020204030204" pitchFamily="34" charset="0"/>
              <a:ea typeface="Arial" pitchFamily="-84" charset="0"/>
              <a:cs typeface="Arial" pitchFamily="-8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  	+ 2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10º  =    2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     =</a:t>
            </a:r>
            <a:r>
              <a:rPr lang="en-US" sz="28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2      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= 642 in base 10</a:t>
            </a:r>
          </a:p>
          <a:p>
            <a:endParaRPr lang="en-US" b="0" dirty="0"/>
          </a:p>
        </p:txBody>
      </p:sp>
      <p:sp>
        <p:nvSpPr>
          <p:cNvPr id="27654" name="Line 11"/>
          <p:cNvSpPr>
            <a:spLocks noChangeShapeType="1"/>
          </p:cNvSpPr>
          <p:nvPr/>
        </p:nvSpPr>
        <p:spPr bwMode="auto">
          <a:xfrm flipH="1" flipV="1">
            <a:off x="990598" y="2754085"/>
            <a:ext cx="217203" cy="219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Oval 12"/>
          <p:cNvSpPr>
            <a:spLocks noChangeArrowheads="1"/>
          </p:cNvSpPr>
          <p:nvPr/>
        </p:nvSpPr>
        <p:spPr bwMode="auto">
          <a:xfrm>
            <a:off x="457200" y="4899713"/>
            <a:ext cx="2514600" cy="1371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latin typeface="Calibri" panose="020F0502020204030204" pitchFamily="34" charset="0"/>
              </a:rPr>
              <a:t>This number is in </a:t>
            </a:r>
          </a:p>
          <a:p>
            <a:pPr algn="ctr"/>
            <a:r>
              <a:rPr lang="en-US" sz="2400" b="0" dirty="0">
                <a:latin typeface="Calibri" panose="020F0502020204030204" pitchFamily="34" charset="0"/>
              </a:rPr>
              <a:t>base 10</a:t>
            </a:r>
          </a:p>
        </p:txBody>
      </p:sp>
      <p:sp>
        <p:nvSpPr>
          <p:cNvPr id="27656" name="Line 13"/>
          <p:cNvSpPr>
            <a:spLocks noChangeShapeType="1"/>
          </p:cNvSpPr>
          <p:nvPr/>
        </p:nvSpPr>
        <p:spPr bwMode="auto">
          <a:xfrm flipH="1" flipV="1">
            <a:off x="2351313" y="3505200"/>
            <a:ext cx="1733901" cy="160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Oval 14"/>
          <p:cNvSpPr>
            <a:spLocks noChangeArrowheads="1"/>
          </p:cNvSpPr>
          <p:nvPr/>
        </p:nvSpPr>
        <p:spPr bwMode="auto">
          <a:xfrm>
            <a:off x="3668486" y="4637314"/>
            <a:ext cx="3088096" cy="16966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latin typeface="Calibri" panose="020F0502020204030204" pitchFamily="34" charset="0"/>
              </a:rPr>
              <a:t>The power indicates</a:t>
            </a:r>
          </a:p>
          <a:p>
            <a:pPr algn="ctr"/>
            <a:r>
              <a:rPr lang="en-US" sz="2400" b="0" dirty="0">
                <a:latin typeface="Calibri" panose="020F0502020204030204" pitchFamily="34" charset="0"/>
              </a:rPr>
              <a:t> the position of </a:t>
            </a:r>
          </a:p>
          <a:p>
            <a:pPr algn="ctr"/>
            <a:r>
              <a:rPr lang="en-US" sz="2400" b="0" dirty="0">
                <a:latin typeface="Calibri" panose="020F0502020204030204" pitchFamily="34" charset="0"/>
              </a:rPr>
              <a:t>the number</a:t>
            </a:r>
          </a:p>
        </p:txBody>
      </p:sp>
      <p:sp>
        <p:nvSpPr>
          <p:cNvPr id="27658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Positional Notation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8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31750" name="Text Box 24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31751" name="Text Box 25"/>
          <p:cNvSpPr txBox="1">
            <a:spLocks noChangeArrowheads="1"/>
          </p:cNvSpPr>
          <p:nvPr/>
        </p:nvSpPr>
        <p:spPr bwMode="auto">
          <a:xfrm>
            <a:off x="609600" y="1905000"/>
            <a:ext cx="77724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 panose="020F0502020204030204" pitchFamily="34" charset="0"/>
              </a:rPr>
              <a:t>What if 642 has the base of 13?</a:t>
            </a:r>
            <a:endParaRPr lang="en-US" sz="32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	  </a:t>
            </a:r>
          </a:p>
          <a:p>
            <a:r>
              <a:rPr lang="en-US" dirty="0">
                <a:latin typeface="Calibri" panose="020F0502020204030204" pitchFamily="34" charset="0"/>
              </a:rPr>
              <a:t>		  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Arial" pitchFamily="-84" charset="0"/>
              <a:cs typeface="Arial" pitchFamily="-84" charset="0"/>
            </a:endParaRPr>
          </a:p>
          <a:p>
            <a:r>
              <a:rPr lang="en-US" sz="32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642 in base 13 is equivalent to 1068 </a:t>
            </a:r>
          </a:p>
          <a:p>
            <a:r>
              <a:rPr lang="en-US" sz="32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in base 10</a:t>
            </a:r>
            <a:endParaRPr lang="en-US" sz="3200" b="0" dirty="0">
              <a:latin typeface="Calibri" panose="020F0502020204030204" pitchFamily="34" charset="0"/>
            </a:endParaRPr>
          </a:p>
        </p:txBody>
      </p:sp>
      <p:sp>
        <p:nvSpPr>
          <p:cNvPr id="31752" name="Text Box 31"/>
          <p:cNvSpPr txBox="1">
            <a:spLocks noChangeArrowheads="1"/>
          </p:cNvSpPr>
          <p:nvPr/>
        </p:nvSpPr>
        <p:spPr bwMode="auto">
          <a:xfrm>
            <a:off x="1104900" y="2652713"/>
            <a:ext cx="6705600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	</a:t>
            </a:r>
            <a:r>
              <a:rPr lang="en-US" sz="28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	+ 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6 x 13</a:t>
            </a:r>
            <a:r>
              <a:rPr lang="en-US" sz="2800" baseline="200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=  6 x 169   = 1014</a:t>
            </a:r>
          </a:p>
          <a:p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 	+ 4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13</a:t>
            </a:r>
            <a:r>
              <a:rPr lang="en-US" sz="2800" baseline="200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=   4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13    =</a:t>
            </a:r>
            <a:r>
              <a:rPr lang="en-US" sz="28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52</a:t>
            </a:r>
            <a:endParaRPr lang="en-US" sz="2800" dirty="0">
              <a:latin typeface="Calibri" panose="020F0502020204030204" pitchFamily="34" charset="0"/>
              <a:ea typeface="Arial" pitchFamily="-84" charset="0"/>
              <a:cs typeface="Arial" pitchFamily="-8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  	+ 2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13º  =    2 </a:t>
            </a:r>
            <a:r>
              <a:rPr lang="en-US" sz="2800" dirty="0" err="1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1     =  </a:t>
            </a:r>
            <a:r>
              <a:rPr lang="en-US" sz="28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     2</a:t>
            </a:r>
            <a:endParaRPr lang="en-US" sz="2800" dirty="0">
              <a:latin typeface="Calibri" panose="020F0502020204030204" pitchFamily="34" charset="0"/>
              <a:ea typeface="Arial" pitchFamily="-84" charset="0"/>
              <a:cs typeface="Arial" pitchFamily="-8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			            </a:t>
            </a:r>
            <a:r>
              <a:rPr lang="en-US" sz="2800" dirty="0" smtClean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=  </a:t>
            </a:r>
            <a:r>
              <a:rPr lang="en-US" sz="2800" dirty="0">
                <a:latin typeface="Calibri" panose="020F0502020204030204" pitchFamily="34" charset="0"/>
                <a:ea typeface="Arial" pitchFamily="-84" charset="0"/>
                <a:cs typeface="Arial" pitchFamily="-84" charset="0"/>
              </a:rPr>
              <a:t>1068 in base 10</a:t>
            </a:r>
          </a:p>
        </p:txBody>
      </p:sp>
      <p:sp>
        <p:nvSpPr>
          <p:cNvPr id="31753" name="Rectangle 3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Positional Notation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The Binary System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2" y="1527048"/>
            <a:ext cx="8503920" cy="4035552"/>
          </a:xfrm>
        </p:spPr>
        <p:txBody>
          <a:bodyPr>
            <a:normAutofit/>
          </a:bodyPr>
          <a:lstStyle/>
          <a:p>
            <a:pPr eaLnBrk="1" hangingPunct="1">
              <a:buFont typeface="Times" pitchFamily="-84" charset="0"/>
              <a:buNone/>
            </a:pPr>
            <a:r>
              <a:rPr lang="en-US" sz="4400" dirty="0">
                <a:latin typeface="Calibri" panose="020F0502020204030204" pitchFamily="34" charset="0"/>
              </a:rPr>
              <a:t>	The traditional </a:t>
            </a:r>
            <a:r>
              <a:rPr lang="en-US" sz="4400" b="1" dirty="0">
                <a:latin typeface="Calibri" panose="020F0502020204030204" pitchFamily="34" charset="0"/>
              </a:rPr>
              <a:t>decimal</a:t>
            </a:r>
            <a:r>
              <a:rPr lang="en-US" sz="4400" dirty="0">
                <a:latin typeface="Calibri" panose="020F0502020204030204" pitchFamily="34" charset="0"/>
              </a:rPr>
              <a:t> system is </a:t>
            </a:r>
            <a:r>
              <a:rPr lang="en-US" sz="4400" dirty="0" smtClean="0">
                <a:latin typeface="Calibri" panose="020F0502020204030204" pitchFamily="34" charset="0"/>
              </a:rPr>
              <a:t>based on </a:t>
            </a:r>
            <a:r>
              <a:rPr lang="en-US" sz="4400" dirty="0">
                <a:latin typeface="Calibri" panose="020F0502020204030204" pitchFamily="34" charset="0"/>
              </a:rPr>
              <a:t>powers of </a:t>
            </a:r>
            <a:r>
              <a:rPr lang="en-US" sz="4400" b="1" dirty="0">
                <a:latin typeface="Calibri" panose="020F0502020204030204" pitchFamily="34" charset="0"/>
              </a:rPr>
              <a:t>ten</a:t>
            </a:r>
            <a:r>
              <a:rPr lang="en-US" sz="4400" dirty="0">
                <a:latin typeface="Calibri" panose="020F0502020204030204" pitchFamily="34" charset="0"/>
              </a:rPr>
              <a:t>.</a:t>
            </a:r>
          </a:p>
          <a:p>
            <a:pPr eaLnBrk="1" hangingPunct="1">
              <a:buFont typeface="Times" pitchFamily="-84" charset="0"/>
              <a:buNone/>
            </a:pPr>
            <a:r>
              <a:rPr lang="en-US" sz="4400" dirty="0">
                <a:latin typeface="Calibri" panose="020F0502020204030204" pitchFamily="34" charset="0"/>
              </a:rPr>
              <a:t>	</a:t>
            </a:r>
          </a:p>
          <a:p>
            <a:pPr eaLnBrk="1" hangingPunct="1">
              <a:buFont typeface="Times" pitchFamily="-84" charset="0"/>
              <a:buNone/>
            </a:pPr>
            <a:r>
              <a:rPr lang="en-US" sz="4400" dirty="0">
                <a:latin typeface="Calibri" panose="020F0502020204030204" pitchFamily="34" charset="0"/>
              </a:rPr>
              <a:t>	The</a:t>
            </a:r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</a:rPr>
              <a:t>binary</a:t>
            </a:r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</a:rPr>
              <a:t>system is based on powers</a:t>
            </a:r>
            <a:r>
              <a:rPr lang="en-US" sz="4400" dirty="0" smtClean="0">
                <a:latin typeface="Calibri" panose="020F0502020204030204" pitchFamily="34" charset="0"/>
              </a:rPr>
              <a:t> of </a:t>
            </a:r>
            <a:r>
              <a:rPr lang="en-US" sz="4400" b="1" dirty="0">
                <a:latin typeface="Calibri" panose="020F0502020204030204" pitchFamily="34" charset="0"/>
              </a:rPr>
              <a:t>two</a:t>
            </a:r>
            <a:r>
              <a:rPr lang="en-US" sz="4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8"/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Wingdings" pitchFamily="-84" charset="2"/>
              <a:buNone/>
            </a:pPr>
            <a:endParaRPr lang="en-US" sz="2800"/>
          </a:p>
        </p:txBody>
      </p: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1012382" y="1589306"/>
            <a:ext cx="6781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b="0" dirty="0">
                <a:latin typeface="Calibri" panose="020F0502020204030204" pitchFamily="34" charset="0"/>
              </a:rPr>
              <a:t>Decimal is </a:t>
            </a:r>
            <a:r>
              <a:rPr lang="en-US" sz="3200" b="1" dirty="0">
                <a:latin typeface="Calibri" panose="020F0502020204030204" pitchFamily="34" charset="0"/>
              </a:rPr>
              <a:t>base 10 </a:t>
            </a:r>
            <a:r>
              <a:rPr lang="en-US" sz="3200" b="0" dirty="0">
                <a:latin typeface="Calibri" panose="020F0502020204030204" pitchFamily="34" charset="0"/>
              </a:rPr>
              <a:t>and has </a:t>
            </a:r>
            <a:r>
              <a:rPr lang="en-US" sz="3200" b="1" dirty="0">
                <a:latin typeface="Calibri" panose="020F0502020204030204" pitchFamily="34" charset="0"/>
              </a:rPr>
              <a:t>10 digits</a:t>
            </a:r>
            <a:r>
              <a:rPr lang="en-US" sz="3200" b="0" dirty="0">
                <a:latin typeface="Calibri" panose="020F0502020204030204" pitchFamily="34" charset="0"/>
              </a:rPr>
              <a:t>: 		</a:t>
            </a:r>
            <a:r>
              <a:rPr lang="en-US" sz="3200" b="0" dirty="0">
                <a:solidFill>
                  <a:srgbClr val="0000FF"/>
                </a:solidFill>
                <a:latin typeface="Calibri" panose="020F0502020204030204" pitchFamily="34" charset="0"/>
              </a:rPr>
              <a:t>0,1,2,3,4,5,6,7,8,9</a:t>
            </a:r>
          </a:p>
          <a:p>
            <a:endParaRPr lang="en-US" sz="3200" b="0" dirty="0">
              <a:latin typeface="Calibri" panose="020F0502020204030204" pitchFamily="34" charset="0"/>
            </a:endParaRPr>
          </a:p>
          <a:p>
            <a:r>
              <a:rPr lang="en-US" sz="3200" b="0" dirty="0">
                <a:latin typeface="Calibri" panose="020F0502020204030204" pitchFamily="34" charset="0"/>
              </a:rPr>
              <a:t>Binary is </a:t>
            </a:r>
            <a:r>
              <a:rPr lang="en-US" sz="3200" b="1" dirty="0">
                <a:latin typeface="Calibri" panose="020F0502020204030204" pitchFamily="34" charset="0"/>
              </a:rPr>
              <a:t>base 2</a:t>
            </a:r>
            <a:r>
              <a:rPr lang="en-US" sz="3200" b="0" dirty="0">
                <a:latin typeface="Calibri" panose="020F0502020204030204" pitchFamily="34" charset="0"/>
              </a:rPr>
              <a:t> and has </a:t>
            </a:r>
            <a:r>
              <a:rPr lang="en-US" sz="3200" b="1" dirty="0">
                <a:latin typeface="Calibri" panose="020F0502020204030204" pitchFamily="34" charset="0"/>
              </a:rPr>
              <a:t>2 digits</a:t>
            </a:r>
            <a:r>
              <a:rPr lang="en-US" sz="3200" b="0" dirty="0">
                <a:latin typeface="Calibri" panose="020F0502020204030204" pitchFamily="34" charset="0"/>
              </a:rPr>
              <a:t>:   </a:t>
            </a:r>
          </a:p>
          <a:p>
            <a:r>
              <a:rPr lang="en-US" sz="3200" b="0" dirty="0">
                <a:latin typeface="Calibri" panose="020F0502020204030204" pitchFamily="34" charset="0"/>
              </a:rPr>
              <a:t>		</a:t>
            </a:r>
            <a:r>
              <a:rPr lang="en-US" sz="3200" b="0" dirty="0">
                <a:solidFill>
                  <a:srgbClr val="0000FF"/>
                </a:solidFill>
                <a:latin typeface="Calibri" panose="020F0502020204030204" pitchFamily="34" charset="0"/>
              </a:rPr>
              <a:t>0,1</a:t>
            </a:r>
          </a:p>
        </p:txBody>
      </p:sp>
      <p:sp>
        <p:nvSpPr>
          <p:cNvPr id="35846" name="Text Box 14"/>
          <p:cNvSpPr txBox="1">
            <a:spLocks noChangeArrowheads="1"/>
          </p:cNvSpPr>
          <p:nvPr/>
        </p:nvSpPr>
        <p:spPr bwMode="auto">
          <a:xfrm>
            <a:off x="195943" y="4180110"/>
            <a:ext cx="8741227" cy="224676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For a number to exist in a given base, it can only  contain the digits in that base, which range from 0 up to (but not including) the base.</a:t>
            </a:r>
          </a:p>
          <a:p>
            <a:endParaRPr lang="en-US" sz="2800" i="1" dirty="0">
              <a:latin typeface="Calibri" panose="020F0502020204030204" pitchFamily="34" charset="0"/>
            </a:endParaRPr>
          </a:p>
          <a:p>
            <a:r>
              <a:rPr lang="en-US" sz="2800" i="1" dirty="0">
                <a:latin typeface="Calibri" panose="020F0502020204030204" pitchFamily="34" charset="0"/>
              </a:rPr>
              <a:t>What bases can these numbers be in? </a:t>
            </a:r>
            <a:r>
              <a:rPr lang="en-US" sz="2800" i="1" dirty="0">
                <a:solidFill>
                  <a:srgbClr val="0000FF"/>
                </a:solidFill>
                <a:latin typeface="Calibri" panose="020F0502020204030204" pitchFamily="34" charset="0"/>
              </a:rPr>
              <a:t>122, 198, 178, </a:t>
            </a:r>
            <a:r>
              <a:rPr lang="en-US" sz="2800" i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G1A4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5847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800" dirty="0">
                <a:solidFill>
                  <a:srgbClr val="61898A"/>
                </a:solidFill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4A51-0D24-DC44-B8D6-888B95C586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463</TotalTime>
  <Words>777</Words>
  <Application>Microsoft Office PowerPoint</Application>
  <PresentationFormat>On-screen Show (4:3)</PresentationFormat>
  <Paragraphs>188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CSCI 1101 Introduction to Computer Science</vt:lpstr>
      <vt:lpstr>Digital Representation</vt:lpstr>
      <vt:lpstr>Types of Numbers</vt:lpstr>
      <vt:lpstr>Natural Numbers</vt:lpstr>
      <vt:lpstr>Natural Numbers</vt:lpstr>
      <vt:lpstr>Positional Notation</vt:lpstr>
      <vt:lpstr>Positional Notation</vt:lpstr>
      <vt:lpstr>The Binary System</vt:lpstr>
      <vt:lpstr>Binary</vt:lpstr>
      <vt:lpstr>The decimal and binary systems</vt:lpstr>
      <vt:lpstr>Converting Binary to Decimal</vt:lpstr>
      <vt:lpstr>Decoding the binary representation 100101</vt:lpstr>
      <vt:lpstr>Converting Decimal to Binary </vt:lpstr>
      <vt:lpstr>Applying the algorithm to obtain the binary representation of 1310</vt:lpstr>
      <vt:lpstr>Bases Higher than 10</vt:lpstr>
      <vt:lpstr>Hexadecimal and Binary are Related!</vt:lpstr>
      <vt:lpstr>Converting Binary to Hexadecimal</vt:lpstr>
      <vt:lpstr>Converting Hexadecimal to Decimal</vt:lpstr>
      <vt:lpstr>Converting Decimal to Hexadecimal</vt:lpstr>
      <vt:lpstr>Converting ANY Base to Decimal</vt:lpstr>
      <vt:lpstr>Converting Decimal to ANY Base </vt:lpstr>
      <vt:lpstr>Why the Obsession with Binary and Hex?</vt:lpstr>
    </vt:vector>
  </TitlesOfParts>
  <Company>Univ. of Texas-Pan American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1101 Introduction to Computer Science</dc:title>
  <dc:creator>Laura Grabowski</dc:creator>
  <cp:lastModifiedBy>Gustavo Dietrich</cp:lastModifiedBy>
  <cp:revision>71</cp:revision>
  <cp:lastPrinted>2013-07-25T17:50:48Z</cp:lastPrinted>
  <dcterms:created xsi:type="dcterms:W3CDTF">2013-08-27T18:24:54Z</dcterms:created>
  <dcterms:modified xsi:type="dcterms:W3CDTF">2017-01-24T19:23:51Z</dcterms:modified>
</cp:coreProperties>
</file>