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5.png" ContentType="image/png"/>
  <Override PartName="/ppt/media/image4.png" ContentType="image/png"/>
  <Override PartName="/ppt/media/image6.png" ContentType="image/png"/>
  <Override PartName="/ppt/media/image8.png" ContentType="image/png"/>
  <Override PartName="/ppt/media/image2.png" ContentType="image/png"/>
  <Override PartName="/ppt/media/image7.png" ContentType="image/png"/>
  <Override PartName="/ppt/media/image9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3.jpeg" ContentType="image/jpeg"/>
  <Override PartName="/ppt/media/image11.png" ContentType="image/png"/>
  <Override PartName="/ppt/media/image1.jpeg" ContentType="image/jpeg"/>
  <Override PartName="/ppt/media/image16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3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ffffff"/>
                </a:solidFill>
                <a:latin typeface="Corbel"/>
              </a:rPr>
              <a:t>Click to move the slide</a:t>
            </a: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1339278-4DF6-4086-81EF-9BCCD719BD5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89829B3-E136-43F1-BAA9-8A3CCD6560C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5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381CA98-2343-4A31-8A26-42EB21C8AE6E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6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B87546C-666D-4EC3-9E92-7A3CD2F60D50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4191120"/>
            <a:ext cx="822924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419112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419112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26496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775160"/>
            <a:ext cx="26496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775160"/>
            <a:ext cx="26496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4191120"/>
            <a:ext cx="26496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4191120"/>
            <a:ext cx="26496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4191120"/>
            <a:ext cx="26496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46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46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155520"/>
            <a:ext cx="8229240" cy="580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46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419112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46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419112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4191120"/>
            <a:ext cx="822924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4191120"/>
            <a:ext cx="822924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419112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674240" y="419112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26496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39640" y="1775160"/>
            <a:ext cx="26496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22080" y="1775160"/>
            <a:ext cx="26496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4191120"/>
            <a:ext cx="26496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239640" y="4191120"/>
            <a:ext cx="26496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022080" y="4191120"/>
            <a:ext cx="26496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46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46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457200" y="155520"/>
            <a:ext cx="8229240" cy="580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46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419112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46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419112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4191120"/>
            <a:ext cx="822924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57200" y="4191120"/>
            <a:ext cx="822924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57200" y="419112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674240" y="419112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26496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3239640" y="1775160"/>
            <a:ext cx="26496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022080" y="1775160"/>
            <a:ext cx="26496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457200" y="4191120"/>
            <a:ext cx="26496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3239640" y="4191120"/>
            <a:ext cx="26496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 type="body"/>
          </p:nvPr>
        </p:nvSpPr>
        <p:spPr>
          <a:xfrm>
            <a:off x="6022080" y="4191120"/>
            <a:ext cx="26496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46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46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155520"/>
            <a:ext cx="8229240" cy="580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46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419112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462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419112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77516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775160"/>
            <a:ext cx="401580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4191120"/>
            <a:ext cx="8229240" cy="2206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1436040"/>
            <a:ext cx="9143640" cy="453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tl" blurRad="31750" dir="5400000" dist="10160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0"/>
            <a:ext cx="9143640" cy="1433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9143640" cy="51350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</p:spPr>
        <p:txBody>
          <a:bodyPr rIns="4572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4700" spc="-1" strike="noStrike">
                <a:solidFill>
                  <a:srgbClr val="f0ad00"/>
                </a:solidFill>
                <a:latin typeface="Corbel"/>
              </a:rPr>
              <a:t>Click to edit Master title style</a:t>
            </a:r>
            <a:endParaRPr b="0" lang="en-US" sz="47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457200" y="6477120"/>
            <a:ext cx="2133360" cy="273960"/>
          </a:xfrm>
          <a:prstGeom prst="rect">
            <a:avLst/>
          </a:prstGeom>
        </p:spPr>
        <p:txBody>
          <a:bodyPr lIns="109800" rIns="45720" tIns="45000" bIns="0" anchor="b"/>
          <a:p>
            <a:pPr>
              <a:lnSpc>
                <a:spcPct val="100000"/>
              </a:lnSpc>
            </a:pPr>
            <a:fld id="{A504961C-CD45-4021-A06B-4A3E49934DB9}" type="datetime1">
              <a:rPr b="0" lang="en-US" sz="1200" spc="-1" strike="noStrike">
                <a:solidFill>
                  <a:srgbClr val="ffffff"/>
                </a:solidFill>
                <a:latin typeface="Corbel"/>
              </a:rPr>
              <a:t>01/21/2020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2640600" y="6477120"/>
            <a:ext cx="5507280" cy="273960"/>
          </a:xfrm>
          <a:prstGeom prst="rect">
            <a:avLst/>
          </a:prstGeom>
        </p:spPr>
        <p:txBody>
          <a:bodyPr lIns="45720" rIns="45720" tIns="45000" bIns="0"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8204400" y="6477120"/>
            <a:ext cx="733680" cy="273960"/>
          </a:xfrm>
          <a:prstGeom prst="rect">
            <a:avLst/>
          </a:prstGeom>
        </p:spPr>
        <p:txBody>
          <a:bodyPr lIns="90000" rIns="90000" tIns="45000" bIns="0" anchor="b"/>
          <a:p>
            <a:pPr algn="r">
              <a:lnSpc>
                <a:spcPct val="100000"/>
              </a:lnSpc>
            </a:pPr>
            <a:fld id="{8C385520-152F-482D-BF3B-473E86F25090}" type="slidenum">
              <a:rPr b="0" lang="en-US" sz="1200" spc="-1" strike="noStrike">
                <a:solidFill>
                  <a:srgbClr val="ffffff"/>
                </a:solidFill>
                <a:latin typeface="Corbe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0" y="5128200"/>
            <a:ext cx="9143640" cy="453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tl" blurRad="31750" dir="5400000" dist="10160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Corbe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1436040"/>
            <a:ext cx="9143640" cy="453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tl" blurRad="31750" dir="5400000" dist="10160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0" y="0"/>
            <a:ext cx="9143640" cy="1433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en-US" sz="4500" spc="-1" strike="noStrike">
                <a:solidFill>
                  <a:srgbClr val="f0ad00"/>
                </a:solidFill>
                <a:latin typeface="Corbel"/>
              </a:rPr>
              <a:t>Click to edit Master title style</a:t>
            </a:r>
            <a:endParaRPr b="0" lang="en-US" sz="45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200" y="1775160"/>
            <a:ext cx="8229240" cy="4625280"/>
          </a:xfrm>
          <a:prstGeom prst="rect">
            <a:avLst/>
          </a:prstGeom>
        </p:spPr>
        <p:txBody>
          <a:bodyPr lIns="54720" rIns="90000" tIns="91440" bIns="45000"/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 lvl="1" marL="731520" indent="-273960">
              <a:lnSpc>
                <a:spcPct val="100000"/>
              </a:lnSpc>
              <a:spcBef>
                <a:spcPts val="561"/>
              </a:spcBef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  <a:p>
            <a:pPr lvl="2" marL="996840" indent="-228240">
              <a:lnSpc>
                <a:spcPct val="100000"/>
              </a:lnSpc>
              <a:spcBef>
                <a:spcPts val="479"/>
              </a:spcBef>
              <a:buClr>
                <a:srgbClr val="e66c7d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lvl="3" marL="1216080" indent="-182520">
              <a:lnSpc>
                <a:spcPct val="100000"/>
              </a:lnSpc>
              <a:spcBef>
                <a:spcPts val="400"/>
              </a:spcBef>
              <a:buClr>
                <a:srgbClr val="6bb76d"/>
              </a:buClr>
              <a:buFont typeface="Arial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4" marL="1426320" indent="-182520">
              <a:lnSpc>
                <a:spcPct val="100000"/>
              </a:lnSpc>
              <a:spcBef>
                <a:spcPts val="400"/>
              </a:spcBef>
              <a:buClr>
                <a:srgbClr val="e88651"/>
              </a:buClr>
              <a:buFont typeface="Wingdings 3" charset="2"/>
              <a:buChar char="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dt"/>
          </p:nvPr>
        </p:nvSpPr>
        <p:spPr>
          <a:xfrm>
            <a:off x="457200" y="6477120"/>
            <a:ext cx="2133360" cy="273960"/>
          </a:xfrm>
          <a:prstGeom prst="rect">
            <a:avLst/>
          </a:prstGeom>
        </p:spPr>
        <p:txBody>
          <a:bodyPr lIns="109800" rIns="45720" tIns="45000" bIns="0" anchor="b"/>
          <a:p>
            <a:pPr>
              <a:lnSpc>
                <a:spcPct val="100000"/>
              </a:lnSpc>
            </a:pPr>
            <a:fld id="{675E8FA4-A88A-4734-ACB1-9319749836AC}" type="datetime1">
              <a:rPr b="0" lang="en-US" sz="1200" spc="-1" strike="noStrike">
                <a:solidFill>
                  <a:srgbClr val="454545"/>
                </a:solidFill>
                <a:latin typeface="Corbel"/>
              </a:rPr>
              <a:t>01/21/2020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ftr"/>
          </p:nvPr>
        </p:nvSpPr>
        <p:spPr>
          <a:xfrm>
            <a:off x="2640600" y="6477120"/>
            <a:ext cx="5507280" cy="273960"/>
          </a:xfrm>
          <a:prstGeom prst="rect">
            <a:avLst/>
          </a:prstGeom>
        </p:spPr>
        <p:txBody>
          <a:bodyPr lIns="45720" rIns="45720" tIns="45000" bIns="0"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sldNum"/>
          </p:nvPr>
        </p:nvSpPr>
        <p:spPr>
          <a:xfrm>
            <a:off x="8204400" y="6477120"/>
            <a:ext cx="733680" cy="273960"/>
          </a:xfrm>
          <a:prstGeom prst="rect">
            <a:avLst/>
          </a:prstGeom>
        </p:spPr>
        <p:txBody>
          <a:bodyPr lIns="90000" rIns="90000" tIns="45000" bIns="0" anchor="b"/>
          <a:p>
            <a:pPr algn="r">
              <a:lnSpc>
                <a:spcPct val="100000"/>
              </a:lnSpc>
            </a:pPr>
            <a:fld id="{DCDABB52-7961-490C-84C7-768AAC107F77}" type="slidenum">
              <a:rPr b="0" lang="en-US" sz="1200" spc="-1" strike="noStrike">
                <a:solidFill>
                  <a:srgbClr val="454545"/>
                </a:solidFill>
                <a:latin typeface="Corbe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1436040"/>
            <a:ext cx="9143640" cy="453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tl" blurRad="31750" dir="5400000" dist="10160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0" y="0"/>
            <a:ext cx="9143640" cy="1433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PlaceHolder 3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1250640"/>
          </a:xfrm>
          <a:prstGeom prst="rect">
            <a:avLst/>
          </a:prstGeom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en-US" sz="4500" spc="-1" strike="noStrike">
                <a:solidFill>
                  <a:srgbClr val="f0ad00"/>
                </a:solidFill>
                <a:latin typeface="Corbel"/>
              </a:rPr>
              <a:t>Click to edit Master title style</a:t>
            </a:r>
            <a:endParaRPr b="0" lang="en-US" sz="45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dt"/>
          </p:nvPr>
        </p:nvSpPr>
        <p:spPr>
          <a:xfrm>
            <a:off x="457200" y="6477120"/>
            <a:ext cx="2133360" cy="273960"/>
          </a:xfrm>
          <a:prstGeom prst="rect">
            <a:avLst/>
          </a:prstGeom>
        </p:spPr>
        <p:txBody>
          <a:bodyPr lIns="109800" rIns="45720" tIns="45000" bIns="0" anchor="b"/>
          <a:p>
            <a:pPr>
              <a:lnSpc>
                <a:spcPct val="100000"/>
              </a:lnSpc>
            </a:pPr>
            <a:fld id="{25C58C96-8C8F-4094-9860-CED98B48F266}" type="datetime1">
              <a:rPr b="0" lang="en-US" sz="1200" spc="-1" strike="noStrike">
                <a:solidFill>
                  <a:srgbClr val="454545"/>
                </a:solidFill>
                <a:latin typeface="Corbel"/>
              </a:rPr>
              <a:t>01/21/2020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ftr"/>
          </p:nvPr>
        </p:nvSpPr>
        <p:spPr>
          <a:xfrm>
            <a:off x="2640600" y="6477120"/>
            <a:ext cx="5507280" cy="273960"/>
          </a:xfrm>
          <a:prstGeom prst="rect">
            <a:avLst/>
          </a:prstGeom>
        </p:spPr>
        <p:txBody>
          <a:bodyPr lIns="45720" rIns="45720" tIns="45000" bIns="0"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sldNum"/>
          </p:nvPr>
        </p:nvSpPr>
        <p:spPr>
          <a:xfrm>
            <a:off x="8204400" y="6477120"/>
            <a:ext cx="733680" cy="273960"/>
          </a:xfrm>
          <a:prstGeom prst="rect">
            <a:avLst/>
          </a:prstGeom>
        </p:spPr>
        <p:txBody>
          <a:bodyPr lIns="90000" rIns="90000" tIns="45000" bIns="0" anchor="b"/>
          <a:p>
            <a:pPr algn="r">
              <a:lnSpc>
                <a:spcPct val="100000"/>
              </a:lnSpc>
            </a:pPr>
            <a:fld id="{69A6A5C3-9F10-4A6F-BB62-939823CABBF8}" type="slidenum">
              <a:rPr b="0" lang="en-US" sz="1200" spc="-1" strike="noStrike">
                <a:solidFill>
                  <a:srgbClr val="454545"/>
                </a:solidFill>
                <a:latin typeface="Corbe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www.webopedia.com/TERM/h/hardware.html" TargetMode="External"/><Relationship Id="rId2" Type="http://schemas.openxmlformats.org/officeDocument/2006/relationships/hyperlink" Target="http://www.webopedia.com/TERM/C/computer_system.html" TargetMode="External"/><Relationship Id="rId3" Type="http://schemas.openxmlformats.org/officeDocument/2006/relationships/hyperlink" Target="http://www.webopedia.com/TERM/s/software.html" TargetMode="External"/><Relationship Id="rId4" Type="http://schemas.openxmlformats.org/officeDocument/2006/relationships/image" Target="../media/image1.jpeg"/><Relationship Id="rId5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://www.pcguide.com/ref/cpu/arch/extClocks-c.html" TargetMode="External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85800" y="3355920"/>
            <a:ext cx="8076960" cy="1672920"/>
          </a:xfrm>
          <a:prstGeom prst="rect">
            <a:avLst/>
          </a:prstGeom>
          <a:noFill/>
          <a:ln>
            <a:noFill/>
          </a:ln>
        </p:spPr>
        <p:txBody>
          <a:bodyPr rIns="45720" tIns="0" bIns="0"/>
          <a:p>
            <a:pPr>
              <a:lnSpc>
                <a:spcPct val="100000"/>
              </a:lnSpc>
            </a:pPr>
            <a:r>
              <a:rPr b="1" lang="en-US" sz="4700" spc="-1" strike="noStrike">
                <a:solidFill>
                  <a:srgbClr val="f0ad00"/>
                </a:solidFill>
                <a:latin typeface="Corbel"/>
              </a:rPr>
              <a:t>CSCI 1101 Introduction to Computer Science</a:t>
            </a:r>
            <a:endParaRPr b="0" lang="en-US" sz="47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685800" y="1828800"/>
            <a:ext cx="8076960" cy="1499400"/>
          </a:xfrm>
          <a:prstGeom prst="rect">
            <a:avLst/>
          </a:prstGeom>
          <a:noFill/>
          <a:ln>
            <a:noFill/>
          </a:ln>
        </p:spPr>
        <p:txBody>
          <a:bodyPr lIns="118800" rIns="4572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rbel"/>
              </a:rPr>
              <a:t>The Central Processing Unit (CPU) and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orbel"/>
              </a:rPr>
              <a:t>Machine Language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en-US" sz="4500" spc="-1" strike="noStrike">
                <a:solidFill>
                  <a:srgbClr val="f0ad00"/>
                </a:solidFill>
                <a:latin typeface="Corbel"/>
              </a:rPr>
              <a:t>Terminology </a:t>
            </a:r>
            <a:endParaRPr b="0" lang="en-US" sz="45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457200" y="2074680"/>
            <a:ext cx="8229240" cy="394740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 marL="438840" indent="-319680">
              <a:lnSpc>
                <a:spcPct val="100000"/>
              </a:lnSpc>
              <a:spcAft>
                <a:spcPts val="1199"/>
              </a:spcAft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1" lang="en-US" sz="3200" spc="-1" strike="noStrike">
                <a:solidFill>
                  <a:srgbClr val="000000"/>
                </a:solidFill>
                <a:latin typeface="Corbel"/>
              </a:rPr>
              <a:t>Machine instruction:</a:t>
            </a: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 An instruction (or command) encoded as a bit pattern recognizable by the CPU.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  <a:spcAft>
                <a:spcPts val="1199"/>
              </a:spcAft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1" lang="en-US" sz="3200" spc="-1" strike="noStrike">
                <a:solidFill>
                  <a:srgbClr val="000000"/>
                </a:solidFill>
                <a:latin typeface="Corbel"/>
              </a:rPr>
              <a:t>Machine language:</a:t>
            </a: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 The set of all instructions recognized by a machine. Each CPU has its own machine code instruction set.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8204400" y="6477120"/>
            <a:ext cx="733680" cy="27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0" anchor="b"/>
          <a:p>
            <a:pPr algn="r">
              <a:lnSpc>
                <a:spcPct val="100000"/>
              </a:lnSpc>
            </a:pPr>
            <a:fld id="{2ECB463A-3893-40AE-ACEE-5BA08EC07096}" type="slidenum">
              <a:rPr b="0" lang="en-US" sz="1200" spc="-1" strike="noStrike">
                <a:solidFill>
                  <a:srgbClr val="454545"/>
                </a:solidFill>
                <a:latin typeface="Corbe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en-US" sz="4500" spc="-1" strike="noStrike">
                <a:solidFill>
                  <a:srgbClr val="f0ad00"/>
                </a:solidFill>
                <a:latin typeface="Corbel"/>
              </a:rPr>
              <a:t>Machine Language Philosophies</a:t>
            </a:r>
            <a:endParaRPr b="0" lang="en-US" sz="45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228600" y="1600200"/>
            <a:ext cx="8534160" cy="461088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>
            <a:normAutofit/>
          </a:bodyPr>
          <a:p>
            <a:pPr marL="438840" indent="-319680">
              <a:lnSpc>
                <a:spcPct val="100000"/>
              </a:lnSpc>
              <a:spcAft>
                <a:spcPts val="1199"/>
              </a:spcAft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1" lang="en-US" sz="3200" spc="-1" strike="noStrike">
                <a:solidFill>
                  <a:srgbClr val="000000"/>
                </a:solidFill>
                <a:latin typeface="Corbel"/>
              </a:rPr>
              <a:t>Reduced Instruction Set Computing (RISC)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 lvl="1" marL="731520" indent="-273960">
              <a:lnSpc>
                <a:spcPct val="100000"/>
              </a:lnSpc>
              <a:spcBef>
                <a:spcPts val="561"/>
              </a:spcBef>
              <a:spcAft>
                <a:spcPts val="1199"/>
              </a:spcAft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Few, simple, efficient, and fast instructions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  <a:p>
            <a:pPr lvl="1" marL="731520" indent="-273960">
              <a:lnSpc>
                <a:spcPct val="100000"/>
              </a:lnSpc>
              <a:spcBef>
                <a:spcPts val="561"/>
              </a:spcBef>
              <a:spcAft>
                <a:spcPts val="1199"/>
              </a:spcAft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Examples: PowerPC from Apple/IBM/Motorola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  <a:p>
            <a:pPr marL="731520" indent="-273960">
              <a:lnSpc>
                <a:spcPct val="100000"/>
              </a:lnSpc>
              <a:spcBef>
                <a:spcPts val="561"/>
              </a:spcBef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       </a:t>
            </a: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and ARM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  <a:spcAft>
                <a:spcPts val="1199"/>
              </a:spcAft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1" lang="en-US" sz="3200" spc="-1" strike="noStrike">
                <a:solidFill>
                  <a:srgbClr val="000000"/>
                </a:solidFill>
                <a:latin typeface="Corbel"/>
              </a:rPr>
              <a:t>Complex Instruction Set Computing (CISC)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 lvl="1" marL="731520" indent="-273960">
              <a:lnSpc>
                <a:spcPct val="100000"/>
              </a:lnSpc>
              <a:spcBef>
                <a:spcPts val="561"/>
              </a:spcBef>
              <a:spcAft>
                <a:spcPts val="1199"/>
              </a:spcAft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Many, convenient, and powerful instructions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  <a:p>
            <a:pPr lvl="1" marL="731520" indent="-273960">
              <a:lnSpc>
                <a:spcPct val="100000"/>
              </a:lnSpc>
              <a:spcBef>
                <a:spcPts val="561"/>
              </a:spcBef>
              <a:spcAft>
                <a:spcPts val="1199"/>
              </a:spcAft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Example: Intel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79" name="TextShape 3"/>
          <p:cNvSpPr txBox="1"/>
          <p:nvPr/>
        </p:nvSpPr>
        <p:spPr>
          <a:xfrm>
            <a:off x="8204400" y="6477120"/>
            <a:ext cx="733680" cy="27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0" anchor="b"/>
          <a:p>
            <a:pPr algn="r">
              <a:lnSpc>
                <a:spcPct val="100000"/>
              </a:lnSpc>
            </a:pPr>
            <a:fld id="{417269C2-BB73-4663-A99F-6428F416F9FE}" type="slidenum">
              <a:rPr b="0" lang="en-US" sz="1200" spc="-1" strike="noStrike">
                <a:solidFill>
                  <a:srgbClr val="454545"/>
                </a:solidFill>
                <a:latin typeface="Corbe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en-US" sz="4500" spc="-1" strike="noStrike">
                <a:solidFill>
                  <a:srgbClr val="f0ad00"/>
                </a:solidFill>
                <a:latin typeface="Corbel"/>
              </a:rPr>
              <a:t>Machine Instruction Types</a:t>
            </a:r>
            <a:endParaRPr b="0" lang="en-US" sz="45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457200" y="2122200"/>
            <a:ext cx="8229240" cy="345852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 marL="438840" indent="-319680">
              <a:lnSpc>
                <a:spcPct val="100000"/>
              </a:lnSpc>
              <a:spcAft>
                <a:spcPts val="1199"/>
              </a:spcAft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1" lang="en-US" sz="3200" spc="-1" strike="noStrike">
                <a:solidFill>
                  <a:srgbClr val="000000"/>
                </a:solidFill>
                <a:latin typeface="Corbel"/>
              </a:rPr>
              <a:t>Data Transfer: </a:t>
            </a: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copy data from one location to another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  <a:spcAft>
                <a:spcPts val="1199"/>
              </a:spcAft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1" lang="en-US" sz="3200" spc="-1" strike="noStrike">
                <a:solidFill>
                  <a:srgbClr val="000000"/>
                </a:solidFill>
                <a:latin typeface="Corbel"/>
              </a:rPr>
              <a:t>Arithmetic/Logic: </a:t>
            </a: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use existing bit patterns to compute new bit patterns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  <a:spcAft>
                <a:spcPts val="1199"/>
              </a:spcAft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1" lang="en-US" sz="3200" spc="-1" strike="noStrike">
                <a:solidFill>
                  <a:srgbClr val="000000"/>
                </a:solidFill>
                <a:latin typeface="Corbel"/>
              </a:rPr>
              <a:t>Control:</a:t>
            </a: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 direct the execution of the program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204400" y="6477120"/>
            <a:ext cx="733680" cy="27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0" anchor="b"/>
          <a:p>
            <a:pPr algn="r">
              <a:lnSpc>
                <a:spcPct val="100000"/>
              </a:lnSpc>
            </a:pPr>
            <a:fld id="{3ECDA6B9-18F9-403E-B66A-4862876072BE}" type="slidenum">
              <a:rPr b="0" lang="en-US" sz="1200" spc="-1" strike="noStrike">
                <a:solidFill>
                  <a:srgbClr val="454545"/>
                </a:solidFill>
                <a:latin typeface="Corbe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845640" y="181080"/>
            <a:ext cx="7358400" cy="12524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500" spc="-1" strike="noStrike">
                <a:solidFill>
                  <a:srgbClr val="f0ad00"/>
                </a:solidFill>
                <a:latin typeface="Corbel"/>
              </a:rPr>
              <a:t>Simple Machine components</a:t>
            </a:r>
            <a:endParaRPr b="0" lang="en-US" sz="45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457200" y="1587240"/>
            <a:ext cx="8229240" cy="123192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>
            <a:normAutofit/>
          </a:bodyPr>
          <a:p>
            <a:pPr marL="118800">
              <a:lnSpc>
                <a:spcPct val="10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We will use a simple but representative machine to explain how computers work.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8204400" y="6477120"/>
            <a:ext cx="733680" cy="27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0" anchor="b"/>
          <a:p>
            <a:pPr algn="r">
              <a:lnSpc>
                <a:spcPct val="100000"/>
              </a:lnSpc>
            </a:pPr>
            <a:fld id="{F17E3553-B9B1-41BD-8041-02A79F1DEB3E}" type="slidenum">
              <a:rPr b="0" lang="en-US" sz="1200" spc="-1" strike="noStrike">
                <a:solidFill>
                  <a:srgbClr val="454545"/>
                </a:solidFill>
                <a:latin typeface="Corbe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86" name="Picture 7" descr=""/>
          <p:cNvPicPr/>
          <p:nvPr/>
        </p:nvPicPr>
        <p:blipFill>
          <a:blip r:embed="rId1"/>
          <a:stretch/>
        </p:blipFill>
        <p:spPr>
          <a:xfrm>
            <a:off x="914400" y="2855520"/>
            <a:ext cx="7370280" cy="365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845640" y="181080"/>
            <a:ext cx="7358400" cy="12524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500" spc="-1" strike="noStrike">
                <a:solidFill>
                  <a:srgbClr val="f0ad00"/>
                </a:solidFill>
                <a:latin typeface="Corbel"/>
              </a:rPr>
              <a:t>Simple Machine components</a:t>
            </a:r>
            <a:endParaRPr b="0" lang="en-US" sz="45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228600" y="1567440"/>
            <a:ext cx="8709480" cy="518328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 marL="1188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rbel"/>
              </a:rPr>
              <a:t>Machine Architecture 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16 general-purpose registers numbered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 through F (in hexadecimal)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11880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Each register is one byte (eight bits) long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1188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256 cells in the machine’s main memory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11880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Each cell is assigned a unique address represented by a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11880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             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hexadecimal value in the range of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00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 to FF (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 to 255 in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11880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             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decimal)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1188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1188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rbel"/>
              </a:rPr>
              <a:t>Machine’s Language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12 instructions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11880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Each machine instruction is two bytes long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11880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The first 4 bits provide the op-code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marL="11880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The last 12 bits make up the operand field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8204400" y="6477120"/>
            <a:ext cx="733680" cy="27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0" anchor="b"/>
          <a:p>
            <a:pPr algn="r">
              <a:lnSpc>
                <a:spcPct val="100000"/>
              </a:lnSpc>
            </a:pPr>
            <a:fld id="{FE40EF29-A2CE-45E6-9D55-0E59378504FB}" type="slidenum">
              <a:rPr b="0" lang="en-US" sz="1200" spc="-1" strike="noStrike">
                <a:solidFill>
                  <a:srgbClr val="454545"/>
                </a:solidFill>
                <a:latin typeface="Corbe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en-US" sz="4500" spc="-1" strike="noStrike">
                <a:solidFill>
                  <a:srgbClr val="f0ad00"/>
                </a:solidFill>
                <a:latin typeface="Corbel"/>
              </a:rPr>
              <a:t>Parts of a Machine Instruction</a:t>
            </a:r>
            <a:endParaRPr b="0" lang="en-US" sz="45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457200" y="1775160"/>
            <a:ext cx="8229240" cy="462528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 marL="438840" indent="-319680">
              <a:lnSpc>
                <a:spcPct val="100000"/>
              </a:lnSpc>
              <a:spcAft>
                <a:spcPts val="1199"/>
              </a:spcAft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1" lang="en-US" sz="3200" spc="-1" strike="noStrike">
                <a:solidFill>
                  <a:srgbClr val="000000"/>
                </a:solidFill>
                <a:latin typeface="Corbel"/>
              </a:rPr>
              <a:t>Op-code:</a:t>
            </a: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 Specifies which operation to execute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  <a:spcAft>
                <a:spcPts val="1199"/>
              </a:spcAft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1" lang="en-US" sz="3200" spc="-1" strike="noStrike">
                <a:solidFill>
                  <a:srgbClr val="000000"/>
                </a:solidFill>
                <a:latin typeface="Corbel"/>
              </a:rPr>
              <a:t>Operand:</a:t>
            </a: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 Gives more detailed information about the operation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 lvl="1" marL="731520" indent="-273960">
              <a:lnSpc>
                <a:spcPct val="100000"/>
              </a:lnSpc>
              <a:spcBef>
                <a:spcPts val="561"/>
              </a:spcBef>
              <a:spcAft>
                <a:spcPts val="1199"/>
              </a:spcAft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Interpretation of operand varies depending on op-code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92" name="TextShape 3"/>
          <p:cNvSpPr txBox="1"/>
          <p:nvPr/>
        </p:nvSpPr>
        <p:spPr>
          <a:xfrm>
            <a:off x="8204400" y="6477120"/>
            <a:ext cx="733680" cy="27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0" anchor="b"/>
          <a:p>
            <a:pPr algn="r">
              <a:lnSpc>
                <a:spcPct val="100000"/>
              </a:lnSpc>
            </a:pPr>
            <a:fld id="{CC935241-C7D3-49F5-BC98-E1045370FD6E}" type="slidenum">
              <a:rPr b="0" lang="en-US" sz="1200" spc="-1" strike="noStrike">
                <a:solidFill>
                  <a:srgbClr val="454545"/>
                </a:solidFill>
                <a:latin typeface="Corbe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304920" y="152280"/>
            <a:ext cx="8534160" cy="128592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500" spc="-1" strike="noStrike">
                <a:solidFill>
                  <a:srgbClr val="f0ad00"/>
                </a:solidFill>
                <a:latin typeface="Corbel"/>
              </a:rPr>
              <a:t>The composition of an instruction for our example machine</a:t>
            </a:r>
            <a:endParaRPr b="0" lang="en-US" sz="45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194" name="Picture 4" descr=""/>
          <p:cNvPicPr/>
          <p:nvPr/>
        </p:nvPicPr>
        <p:blipFill>
          <a:blip r:embed="rId1"/>
          <a:stretch/>
        </p:blipFill>
        <p:spPr>
          <a:xfrm>
            <a:off x="457200" y="2532240"/>
            <a:ext cx="7927560" cy="2361960"/>
          </a:xfrm>
          <a:prstGeom prst="rect">
            <a:avLst/>
          </a:prstGeom>
          <a:ln>
            <a:noFill/>
          </a:ln>
        </p:spPr>
      </p:pic>
      <p:sp>
        <p:nvSpPr>
          <p:cNvPr id="195" name="TextShape 2"/>
          <p:cNvSpPr txBox="1"/>
          <p:nvPr/>
        </p:nvSpPr>
        <p:spPr>
          <a:xfrm>
            <a:off x="8204400" y="6477120"/>
            <a:ext cx="733680" cy="27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0" anchor="b"/>
          <a:p>
            <a:pPr algn="r">
              <a:lnSpc>
                <a:spcPct val="100000"/>
              </a:lnSpc>
            </a:pPr>
            <a:fld id="{F87B7059-7EF4-42A2-9EAC-B9DA0E4DF89F}" type="slidenum">
              <a:rPr b="0" lang="en-US" sz="1200" spc="-1" strike="noStrike">
                <a:solidFill>
                  <a:srgbClr val="454545"/>
                </a:solidFill>
                <a:latin typeface="Corbe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57200" y="152280"/>
            <a:ext cx="8305560" cy="11426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500" spc="-1" strike="noStrike">
                <a:solidFill>
                  <a:srgbClr val="f0ad00"/>
                </a:solidFill>
                <a:latin typeface="Corbel"/>
              </a:rPr>
              <a:t>Decoding the instruction 35A7</a:t>
            </a:r>
            <a:endParaRPr b="0" lang="en-US" sz="45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197" name="Picture 4" descr=""/>
          <p:cNvPicPr/>
          <p:nvPr/>
        </p:nvPicPr>
        <p:blipFill>
          <a:blip r:embed="rId1"/>
          <a:stretch/>
        </p:blipFill>
        <p:spPr>
          <a:xfrm>
            <a:off x="533520" y="1833480"/>
            <a:ext cx="7927560" cy="3782520"/>
          </a:xfrm>
          <a:prstGeom prst="rect">
            <a:avLst/>
          </a:prstGeom>
          <a:ln>
            <a:noFill/>
          </a:ln>
        </p:spPr>
      </p:pic>
      <p:sp>
        <p:nvSpPr>
          <p:cNvPr id="198" name="TextShape 2"/>
          <p:cNvSpPr txBox="1"/>
          <p:nvPr/>
        </p:nvSpPr>
        <p:spPr>
          <a:xfrm>
            <a:off x="8204400" y="6477120"/>
            <a:ext cx="733680" cy="27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0" anchor="b"/>
          <a:p>
            <a:pPr algn="r">
              <a:lnSpc>
                <a:spcPct val="100000"/>
              </a:lnSpc>
            </a:pPr>
            <a:fld id="{EA77827E-451B-43F5-B513-937CC1C9FF0A}" type="slidenum">
              <a:rPr b="0" lang="en-US" sz="1200" spc="-1" strike="noStrike">
                <a:solidFill>
                  <a:srgbClr val="454545"/>
                </a:solidFill>
                <a:latin typeface="Corbe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en-US" sz="4500" spc="-1" strike="noStrike">
                <a:solidFill>
                  <a:srgbClr val="f0ad00"/>
                </a:solidFill>
                <a:latin typeface="Corbel"/>
              </a:rPr>
              <a:t>Program Execution</a:t>
            </a:r>
            <a:endParaRPr b="0" lang="en-US" sz="45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457200" y="1775160"/>
            <a:ext cx="8229240" cy="462528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 marL="438840" indent="-319680">
              <a:lnSpc>
                <a:spcPct val="9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Controlled by two special-purpose registers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 lvl="1" marL="731520" indent="-273960">
              <a:lnSpc>
                <a:spcPct val="90000"/>
              </a:lnSpc>
              <a:spcBef>
                <a:spcPts val="561"/>
              </a:spcBef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</a:rPr>
              <a:t>Program counter</a:t>
            </a: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: holds address of the next instruction to be executed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  <a:p>
            <a:pPr lvl="1" marL="731520" indent="-273960">
              <a:lnSpc>
                <a:spcPct val="90000"/>
              </a:lnSpc>
              <a:spcBef>
                <a:spcPts val="561"/>
              </a:spcBef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</a:rPr>
              <a:t>Instruction register</a:t>
            </a: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: holds the current instruction being executed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  <a:p>
            <a:pPr marL="457200">
              <a:lnSpc>
                <a:spcPct val="9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9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1" lang="en-US" sz="3200" spc="-1" strike="noStrike">
                <a:solidFill>
                  <a:srgbClr val="000000"/>
                </a:solidFill>
                <a:latin typeface="Corbel"/>
              </a:rPr>
              <a:t>Machine Cycle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 lvl="1" marL="731520" indent="-273960">
              <a:lnSpc>
                <a:spcPct val="90000"/>
              </a:lnSpc>
              <a:spcBef>
                <a:spcPts val="561"/>
              </a:spcBef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Fetch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  <a:p>
            <a:pPr lvl="1" marL="731520" indent="-273960">
              <a:lnSpc>
                <a:spcPct val="90000"/>
              </a:lnSpc>
              <a:spcBef>
                <a:spcPts val="561"/>
              </a:spcBef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Decode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  <a:p>
            <a:pPr lvl="1" marL="731520" indent="-273960">
              <a:lnSpc>
                <a:spcPct val="90000"/>
              </a:lnSpc>
              <a:spcBef>
                <a:spcPts val="561"/>
              </a:spcBef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Execute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01" name="TextShape 3"/>
          <p:cNvSpPr txBox="1"/>
          <p:nvPr/>
        </p:nvSpPr>
        <p:spPr>
          <a:xfrm>
            <a:off x="8204400" y="6477120"/>
            <a:ext cx="733680" cy="27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0" anchor="b"/>
          <a:p>
            <a:pPr algn="r">
              <a:lnSpc>
                <a:spcPct val="100000"/>
              </a:lnSpc>
            </a:pPr>
            <a:fld id="{99E55C8B-12AB-4DA5-A129-D35C8DBA93FA}" type="slidenum">
              <a:rPr b="0" lang="en-US" sz="1200" spc="-1" strike="noStrike">
                <a:solidFill>
                  <a:srgbClr val="454545"/>
                </a:solidFill>
                <a:latin typeface="Corbe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457200" y="152280"/>
            <a:ext cx="8229240" cy="12506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en-US" sz="4500" spc="-1" strike="noStrike">
                <a:solidFill>
                  <a:srgbClr val="f0ad00"/>
                </a:solidFill>
                <a:latin typeface="Corbel"/>
              </a:rPr>
              <a:t>The machine cycle</a:t>
            </a:r>
            <a:endParaRPr b="0" lang="en-US" sz="45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203" name="Picture 6" descr=""/>
          <p:cNvPicPr/>
          <p:nvPr/>
        </p:nvPicPr>
        <p:blipFill>
          <a:blip r:embed="rId1"/>
          <a:stretch/>
        </p:blipFill>
        <p:spPr>
          <a:xfrm>
            <a:off x="1104840" y="1600200"/>
            <a:ext cx="6933960" cy="4584240"/>
          </a:xfrm>
          <a:prstGeom prst="rect">
            <a:avLst/>
          </a:prstGeom>
          <a:ln w="9360">
            <a:noFill/>
          </a:ln>
        </p:spPr>
      </p:pic>
      <p:sp>
        <p:nvSpPr>
          <p:cNvPr id="204" name="TextShape 2"/>
          <p:cNvSpPr txBox="1"/>
          <p:nvPr/>
        </p:nvSpPr>
        <p:spPr>
          <a:xfrm>
            <a:off x="8204400" y="6477120"/>
            <a:ext cx="733680" cy="27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0" anchor="b"/>
          <a:p>
            <a:pPr algn="r">
              <a:lnSpc>
                <a:spcPct val="100000"/>
              </a:lnSpc>
            </a:pPr>
            <a:fld id="{5EE99BAE-290D-40CE-959C-116DFBB8A67F}" type="slidenum">
              <a:rPr b="0" lang="en-US" sz="1200" spc="-1" strike="noStrike">
                <a:solidFill>
                  <a:srgbClr val="454545"/>
                </a:solidFill>
                <a:latin typeface="Corbe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724280" y="1905120"/>
            <a:ext cx="4419360" cy="182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All those parts of a computer that you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can see and touch.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Programs (set of instructions) and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data.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en-US" sz="4500" spc="-1" strike="noStrike">
                <a:solidFill>
                  <a:srgbClr val="f0ad00"/>
                </a:solidFill>
                <a:latin typeface="Corbel"/>
              </a:rPr>
              <a:t>Computer System</a:t>
            </a:r>
            <a:endParaRPr b="0" lang="en-US" sz="45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228600" y="1447920"/>
            <a:ext cx="8229240" cy="190476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 marL="438840" indent="-31968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	</a:t>
            </a:r>
            <a:r>
              <a:rPr b="0" lang="en-US" sz="3200" spc="-1" strike="noStrike" u="sng">
                <a:solidFill>
                  <a:srgbClr val="168bba"/>
                </a:solidFill>
                <a:uFillTx/>
                <a:latin typeface="Corbel"/>
                <a:hlinkClick r:id="rId1"/>
              </a:rPr>
              <a:t>Hardware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</a:pPr>
            <a:r>
              <a:rPr b="0" lang="en-US" sz="3200" spc="-1" strike="noStrike" u="sng">
                <a:solidFill>
                  <a:srgbClr val="168bba"/>
                </a:solidFill>
                <a:uFillTx/>
                <a:latin typeface="Corbel"/>
                <a:hlinkClick r:id="rId2"/>
              </a:rPr>
              <a:t>Computer System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	</a:t>
            </a:r>
            <a:r>
              <a:rPr b="0" lang="en-US" sz="3200" spc="-1" strike="noStrike" u="sng">
                <a:solidFill>
                  <a:srgbClr val="168bba"/>
                </a:solidFill>
                <a:uFillTx/>
                <a:latin typeface="Corbel"/>
                <a:hlinkClick r:id="rId3"/>
              </a:rPr>
              <a:t>Software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grpSp>
        <p:nvGrpSpPr>
          <p:cNvPr id="142" name="Group 4"/>
          <p:cNvGrpSpPr/>
          <p:nvPr/>
        </p:nvGrpSpPr>
        <p:grpSpPr>
          <a:xfrm>
            <a:off x="3429000" y="1905120"/>
            <a:ext cx="1371240" cy="1142640"/>
            <a:chOff x="3429000" y="1905120"/>
            <a:chExt cx="1371240" cy="1142640"/>
          </a:xfrm>
        </p:grpSpPr>
        <p:sp>
          <p:nvSpPr>
            <p:cNvPr id="143" name="CustomShape 5"/>
            <p:cNvSpPr/>
            <p:nvPr/>
          </p:nvSpPr>
          <p:spPr>
            <a:xfrm flipV="1">
              <a:off x="3429000" y="1296000"/>
              <a:ext cx="1371240" cy="609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CustomShape 6"/>
            <p:cNvSpPr/>
            <p:nvPr/>
          </p:nvSpPr>
          <p:spPr>
            <a:xfrm>
              <a:off x="3429000" y="2514600"/>
              <a:ext cx="1371240" cy="533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45" name="Picture 2" descr=""/>
          <p:cNvPicPr/>
          <p:nvPr/>
        </p:nvPicPr>
        <p:blipFill>
          <a:blip r:embed="rId4"/>
          <a:stretch/>
        </p:blipFill>
        <p:spPr>
          <a:xfrm>
            <a:off x="0" y="3143520"/>
            <a:ext cx="4550040" cy="371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457200" y="152280"/>
            <a:ext cx="8305560" cy="11426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500" spc="-1" strike="noStrike">
                <a:solidFill>
                  <a:srgbClr val="f0ad00"/>
                </a:solidFill>
                <a:latin typeface="Corbel"/>
              </a:rPr>
              <a:t>Example: </a:t>
            </a:r>
            <a:r>
              <a:rPr b="1" lang="en-US" sz="4500" spc="-1" strike="noStrike">
                <a:solidFill>
                  <a:srgbClr val="f0ad00"/>
                </a:solidFill>
                <a:latin typeface="Corbel"/>
              </a:rPr>
              <a:t>Adding values stored in memory</a:t>
            </a:r>
            <a:endParaRPr b="0" lang="en-US" sz="45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206" name="Picture 6" descr=""/>
          <p:cNvPicPr/>
          <p:nvPr/>
        </p:nvPicPr>
        <p:blipFill>
          <a:blip r:embed="rId1"/>
          <a:stretch/>
        </p:blipFill>
        <p:spPr>
          <a:xfrm>
            <a:off x="2536920" y="1600200"/>
            <a:ext cx="4068360" cy="4609800"/>
          </a:xfrm>
          <a:prstGeom prst="rect">
            <a:avLst/>
          </a:prstGeom>
          <a:ln w="9360">
            <a:noFill/>
          </a:ln>
        </p:spPr>
      </p:pic>
      <p:sp>
        <p:nvSpPr>
          <p:cNvPr id="207" name="TextShape 2"/>
          <p:cNvSpPr txBox="1"/>
          <p:nvPr/>
        </p:nvSpPr>
        <p:spPr>
          <a:xfrm>
            <a:off x="8204400" y="6477120"/>
            <a:ext cx="733680" cy="27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0" anchor="b"/>
          <a:p>
            <a:pPr algn="r">
              <a:lnSpc>
                <a:spcPct val="100000"/>
              </a:lnSpc>
            </a:pPr>
            <a:fld id="{F3B4D3AD-CC08-4136-A40A-84DA9FB9E6D6}" type="slidenum">
              <a:rPr b="0" lang="en-US" sz="1200" spc="-1" strike="noStrike">
                <a:solidFill>
                  <a:srgbClr val="454545"/>
                </a:solidFill>
                <a:latin typeface="Corbe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457200" y="152280"/>
            <a:ext cx="8305560" cy="11426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500" spc="-1" strike="noStrike">
                <a:solidFill>
                  <a:srgbClr val="f0ad00"/>
                </a:solidFill>
                <a:latin typeface="Corbel"/>
              </a:rPr>
              <a:t>An encoded version of some of the machine instructions</a:t>
            </a:r>
            <a:endParaRPr b="0" lang="en-US" sz="45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209" name="Picture 4" descr=""/>
          <p:cNvPicPr/>
          <p:nvPr/>
        </p:nvPicPr>
        <p:blipFill>
          <a:blip r:embed="rId1"/>
          <a:stretch/>
        </p:blipFill>
        <p:spPr>
          <a:xfrm>
            <a:off x="2301840" y="1752480"/>
            <a:ext cx="4098600" cy="4647960"/>
          </a:xfrm>
          <a:prstGeom prst="rect">
            <a:avLst/>
          </a:prstGeom>
          <a:ln>
            <a:noFill/>
          </a:ln>
        </p:spPr>
      </p:pic>
      <p:sp>
        <p:nvSpPr>
          <p:cNvPr id="210" name="TextShape 2"/>
          <p:cNvSpPr txBox="1"/>
          <p:nvPr/>
        </p:nvSpPr>
        <p:spPr>
          <a:xfrm>
            <a:off x="8204400" y="6477120"/>
            <a:ext cx="733680" cy="27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0" anchor="b"/>
          <a:p>
            <a:pPr algn="r">
              <a:lnSpc>
                <a:spcPct val="100000"/>
              </a:lnSpc>
            </a:pPr>
            <a:fld id="{BDBB1E36-1C93-4FAD-BE50-9B5A6474662D}" type="slidenum">
              <a:rPr b="0" lang="en-US" sz="1200" spc="-1" strike="noStrike">
                <a:solidFill>
                  <a:srgbClr val="454545"/>
                </a:solidFill>
                <a:latin typeface="Corbe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457200" y="152280"/>
            <a:ext cx="8534160" cy="11426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0ad00"/>
                </a:solidFill>
                <a:latin typeface="Corbel"/>
              </a:rPr>
              <a:t>The example program from stored in main memory ready for execution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212" name="Picture 6" descr=""/>
          <p:cNvPicPr/>
          <p:nvPr/>
        </p:nvPicPr>
        <p:blipFill>
          <a:blip r:embed="rId1"/>
          <a:stretch/>
        </p:blipFill>
        <p:spPr>
          <a:xfrm>
            <a:off x="1295280" y="1600200"/>
            <a:ext cx="6552720" cy="4443120"/>
          </a:xfrm>
          <a:prstGeom prst="rect">
            <a:avLst/>
          </a:prstGeom>
          <a:ln w="9360">
            <a:noFill/>
          </a:ln>
        </p:spPr>
      </p:pic>
      <p:sp>
        <p:nvSpPr>
          <p:cNvPr id="213" name="TextShape 2"/>
          <p:cNvSpPr txBox="1"/>
          <p:nvPr/>
        </p:nvSpPr>
        <p:spPr>
          <a:xfrm>
            <a:off x="8204400" y="6477120"/>
            <a:ext cx="733680" cy="27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0" anchor="b"/>
          <a:p>
            <a:pPr algn="r">
              <a:lnSpc>
                <a:spcPct val="100000"/>
              </a:lnSpc>
            </a:pPr>
            <a:fld id="{570C8CC6-C9BF-4756-9DCF-36E839701551}" type="slidenum">
              <a:rPr b="0" lang="en-US" sz="1200" spc="-1" strike="noStrike">
                <a:solidFill>
                  <a:srgbClr val="454545"/>
                </a:solidFill>
                <a:latin typeface="Corbe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457200" y="152280"/>
            <a:ext cx="8305560" cy="11426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500" spc="-1" strike="noStrike">
                <a:solidFill>
                  <a:srgbClr val="f0ad00"/>
                </a:solidFill>
                <a:latin typeface="Corbel"/>
              </a:rPr>
              <a:t>Performing the fetch step of the machine cycle</a:t>
            </a:r>
            <a:endParaRPr b="0" lang="en-US" sz="45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215" name="Picture 6" descr=""/>
          <p:cNvPicPr/>
          <p:nvPr/>
        </p:nvPicPr>
        <p:blipFill>
          <a:blip r:embed="rId1"/>
          <a:srcRect l="0" t="0" r="0" b="52937"/>
          <a:stretch/>
        </p:blipFill>
        <p:spPr>
          <a:xfrm>
            <a:off x="762120" y="1886040"/>
            <a:ext cx="7283160" cy="3754080"/>
          </a:xfrm>
          <a:prstGeom prst="rect">
            <a:avLst/>
          </a:prstGeom>
          <a:ln w="9360">
            <a:noFill/>
          </a:ln>
        </p:spPr>
      </p:pic>
      <p:sp>
        <p:nvSpPr>
          <p:cNvPr id="216" name="TextShape 2"/>
          <p:cNvSpPr txBox="1"/>
          <p:nvPr/>
        </p:nvSpPr>
        <p:spPr>
          <a:xfrm>
            <a:off x="8204400" y="6477120"/>
            <a:ext cx="733680" cy="27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0" anchor="b"/>
          <a:p>
            <a:pPr algn="r">
              <a:lnSpc>
                <a:spcPct val="100000"/>
              </a:lnSpc>
            </a:pPr>
            <a:fld id="{1B265DD1-C124-430A-888C-4B04CF45F159}" type="slidenum">
              <a:rPr b="0" lang="en-US" sz="1200" spc="-1" strike="noStrike">
                <a:solidFill>
                  <a:srgbClr val="454545"/>
                </a:solidFill>
                <a:latin typeface="Corbe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457200" y="152280"/>
            <a:ext cx="8305560" cy="11426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500" spc="-1" strike="noStrike">
                <a:solidFill>
                  <a:srgbClr val="f0ad00"/>
                </a:solidFill>
                <a:latin typeface="Corbel"/>
              </a:rPr>
              <a:t>Performing the fetch step of the machine cycle (cont’d)</a:t>
            </a:r>
            <a:endParaRPr b="0" lang="en-US" sz="45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218" name="Picture 6" descr=""/>
          <p:cNvPicPr/>
          <p:nvPr/>
        </p:nvPicPr>
        <p:blipFill>
          <a:blip r:embed="rId1"/>
          <a:srcRect l="0" t="47087" r="0" b="0"/>
          <a:stretch/>
        </p:blipFill>
        <p:spPr>
          <a:xfrm>
            <a:off x="990720" y="1525680"/>
            <a:ext cx="7098840" cy="4113000"/>
          </a:xfrm>
          <a:prstGeom prst="rect">
            <a:avLst/>
          </a:prstGeom>
          <a:ln w="9360">
            <a:noFill/>
          </a:ln>
        </p:spPr>
      </p:pic>
      <p:sp>
        <p:nvSpPr>
          <p:cNvPr id="219" name="TextShape 2"/>
          <p:cNvSpPr txBox="1"/>
          <p:nvPr/>
        </p:nvSpPr>
        <p:spPr>
          <a:xfrm>
            <a:off x="8204400" y="6477120"/>
            <a:ext cx="733680" cy="27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0" anchor="b"/>
          <a:p>
            <a:pPr algn="r">
              <a:lnSpc>
                <a:spcPct val="100000"/>
              </a:lnSpc>
            </a:pPr>
            <a:fld id="{769F9668-B1E2-401B-9240-4B3D0705C68C}" type="slidenum">
              <a:rPr b="0" lang="en-US" sz="1200" spc="-1" strike="noStrike">
                <a:solidFill>
                  <a:srgbClr val="454545"/>
                </a:solidFill>
                <a:latin typeface="Corbe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488880" y="5990760"/>
            <a:ext cx="8150400" cy="63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See </a:t>
            </a:r>
            <a:r>
              <a:rPr b="1" lang="en-US" sz="1800" spc="-1" strike="noStrike">
                <a:solidFill>
                  <a:srgbClr val="000000"/>
                </a:solidFill>
                <a:latin typeface="Corbel"/>
              </a:rPr>
              <a:t>ProgExeExample.pptx</a:t>
            </a: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 for the complete demonstration of the execution of the program.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en-US" sz="4500" spc="-1" strike="noStrike">
                <a:solidFill>
                  <a:srgbClr val="f0ad00"/>
                </a:solidFill>
                <a:latin typeface="Corbel"/>
              </a:rPr>
              <a:t>Arithmetic/Logic Operations</a:t>
            </a:r>
            <a:endParaRPr b="0" lang="en-US" sz="45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457200" y="1775160"/>
            <a:ext cx="8229240" cy="462528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 marL="438840" indent="-319680">
              <a:lnSpc>
                <a:spcPct val="100000"/>
              </a:lnSpc>
              <a:spcAft>
                <a:spcPts val="1199"/>
              </a:spcAft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1" lang="en-US" sz="3200" spc="-1" strike="noStrike">
                <a:solidFill>
                  <a:srgbClr val="000000"/>
                </a:solidFill>
                <a:latin typeface="Corbel"/>
              </a:rPr>
              <a:t>Logic: AND, OR, XOR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 lvl="1" marL="731520" indent="-273960">
              <a:lnSpc>
                <a:spcPct val="100000"/>
              </a:lnSpc>
              <a:spcBef>
                <a:spcPts val="561"/>
              </a:spcBef>
              <a:spcAft>
                <a:spcPts val="1199"/>
              </a:spcAft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Masking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  <a:spcAft>
                <a:spcPts val="1199"/>
              </a:spcAft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1" lang="en-US" sz="3200" spc="-1" strike="noStrike">
                <a:solidFill>
                  <a:srgbClr val="000000"/>
                </a:solidFill>
                <a:latin typeface="Corbel"/>
              </a:rPr>
              <a:t>Rotate and Shift: </a:t>
            </a: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circular shift, logical shift, arithmetic shift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  <a:spcAft>
                <a:spcPts val="1199"/>
              </a:spcAft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1" lang="en-US" sz="3200" spc="-1" strike="noStrike">
                <a:solidFill>
                  <a:srgbClr val="000000"/>
                </a:solidFill>
                <a:latin typeface="Corbel"/>
              </a:rPr>
              <a:t>Arithmetic: </a:t>
            </a: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add, subtract, multiply, divide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 lvl="1" marL="731520" indent="-273960">
              <a:lnSpc>
                <a:spcPct val="100000"/>
              </a:lnSpc>
              <a:spcBef>
                <a:spcPts val="561"/>
              </a:spcBef>
              <a:spcAft>
                <a:spcPts val="1199"/>
              </a:spcAft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Precise action depends on how the values are encoded (two’s complement versus floating-point).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23" name="TextShape 3"/>
          <p:cNvSpPr txBox="1"/>
          <p:nvPr/>
        </p:nvSpPr>
        <p:spPr>
          <a:xfrm>
            <a:off x="8204400" y="6477120"/>
            <a:ext cx="733680" cy="27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0" anchor="b"/>
          <a:p>
            <a:pPr algn="r">
              <a:lnSpc>
                <a:spcPct val="100000"/>
              </a:lnSpc>
            </a:pPr>
            <a:fld id="{703682A2-D581-45E3-AB92-29DF0688DCB9}" type="slidenum">
              <a:rPr b="0" lang="en-US" sz="1200" spc="-1" strike="noStrike">
                <a:solidFill>
                  <a:srgbClr val="454545"/>
                </a:solidFill>
                <a:latin typeface="Corbe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457200" y="152280"/>
            <a:ext cx="8305560" cy="11426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500" spc="-1" strike="noStrike">
                <a:solidFill>
                  <a:srgbClr val="f0ad00"/>
                </a:solidFill>
                <a:latin typeface="Corbel"/>
              </a:rPr>
              <a:t>Rotating the bit pattern 65 (hexadecimal) one bit to the right</a:t>
            </a:r>
            <a:endParaRPr b="0" lang="en-US" sz="45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225" name="Picture 8" descr=""/>
          <p:cNvPicPr/>
          <p:nvPr/>
        </p:nvPicPr>
        <p:blipFill>
          <a:blip r:embed="rId1"/>
          <a:stretch/>
        </p:blipFill>
        <p:spPr>
          <a:xfrm>
            <a:off x="1066680" y="1828800"/>
            <a:ext cx="6662520" cy="4123800"/>
          </a:xfrm>
          <a:prstGeom prst="rect">
            <a:avLst/>
          </a:prstGeom>
          <a:ln w="9360">
            <a:noFill/>
          </a:ln>
        </p:spPr>
      </p:pic>
      <p:sp>
        <p:nvSpPr>
          <p:cNvPr id="226" name="TextShape 2"/>
          <p:cNvSpPr txBox="1"/>
          <p:nvPr/>
        </p:nvSpPr>
        <p:spPr>
          <a:xfrm>
            <a:off x="8204400" y="6477120"/>
            <a:ext cx="733680" cy="27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0" anchor="b"/>
          <a:p>
            <a:pPr algn="r">
              <a:lnSpc>
                <a:spcPct val="100000"/>
              </a:lnSpc>
            </a:pPr>
            <a:fld id="{F3F68C0A-DE4B-4C70-9145-7B5D978FF669}" type="slidenum">
              <a:rPr b="0" lang="en-US" sz="1200" spc="-1" strike="noStrike">
                <a:solidFill>
                  <a:srgbClr val="454545"/>
                </a:solidFill>
                <a:latin typeface="Corbe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457200" y="152280"/>
            <a:ext cx="8534160" cy="11426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500" spc="-1" strike="noStrike">
                <a:solidFill>
                  <a:srgbClr val="f0ad00"/>
                </a:solidFill>
                <a:latin typeface="Corbel"/>
              </a:rPr>
              <a:t>Communicating with Other Devices</a:t>
            </a:r>
            <a:endParaRPr b="0" lang="en-US" sz="45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457200" y="1734120"/>
            <a:ext cx="8305560" cy="457164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 marL="438840" indent="-319680">
              <a:lnSpc>
                <a:spcPct val="90000"/>
              </a:lnSpc>
              <a:spcAft>
                <a:spcPts val="1199"/>
              </a:spcAft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</a:rPr>
              <a:t>Controller:</a:t>
            </a: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 An intermediary apparatus that handles communication between the computer and a device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  <a:p>
            <a:pPr lvl="1" marL="731520" indent="-273960">
              <a:lnSpc>
                <a:spcPct val="90000"/>
              </a:lnSpc>
              <a:spcBef>
                <a:spcPts val="561"/>
              </a:spcBef>
              <a:spcAft>
                <a:spcPts val="1199"/>
              </a:spcAft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Specialized controllers for each type of device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  <a:p>
            <a:pPr lvl="1" marL="731520" indent="-273960">
              <a:lnSpc>
                <a:spcPct val="90000"/>
              </a:lnSpc>
              <a:spcBef>
                <a:spcPts val="561"/>
              </a:spcBef>
              <a:spcAft>
                <a:spcPts val="1199"/>
              </a:spcAft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General purpose controllers (USB and FireWire)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90000"/>
              </a:lnSpc>
              <a:spcAft>
                <a:spcPts val="1199"/>
              </a:spcAft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</a:rPr>
              <a:t>Port:</a:t>
            </a: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 The point at which a device connects to a computer 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90000"/>
              </a:lnSpc>
              <a:spcAft>
                <a:spcPts val="1199"/>
              </a:spcAft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</a:rPr>
              <a:t>Memory-mapped I/O:</a:t>
            </a: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 CPU communicates with peripheral devices as though they were memory cells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8204400" y="6477120"/>
            <a:ext cx="733680" cy="27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0" anchor="b"/>
          <a:p>
            <a:pPr algn="r">
              <a:lnSpc>
                <a:spcPct val="100000"/>
              </a:lnSpc>
            </a:pPr>
            <a:fld id="{8B3B7EB8-79C7-485E-8756-2FC139E81588}" type="slidenum">
              <a:rPr b="0" lang="en-US" sz="1200" spc="-1" strike="noStrike">
                <a:solidFill>
                  <a:srgbClr val="454545"/>
                </a:solidFill>
                <a:latin typeface="Corbe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457200" y="152280"/>
            <a:ext cx="8305560" cy="11426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500" spc="-1" strike="noStrike">
                <a:solidFill>
                  <a:srgbClr val="f0ad00"/>
                </a:solidFill>
                <a:latin typeface="Corbel"/>
              </a:rPr>
              <a:t>Controllers attached to a machine’s bus</a:t>
            </a:r>
            <a:endParaRPr b="0" lang="en-US" sz="45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231" name="Picture 6" descr=""/>
          <p:cNvPicPr/>
          <p:nvPr/>
        </p:nvPicPr>
        <p:blipFill>
          <a:blip r:embed="rId1"/>
          <a:stretch/>
        </p:blipFill>
        <p:spPr>
          <a:xfrm>
            <a:off x="1447920" y="1733400"/>
            <a:ext cx="6095520" cy="4438440"/>
          </a:xfrm>
          <a:prstGeom prst="rect">
            <a:avLst/>
          </a:prstGeom>
          <a:ln w="9360">
            <a:noFill/>
          </a:ln>
        </p:spPr>
      </p:pic>
      <p:sp>
        <p:nvSpPr>
          <p:cNvPr id="232" name="TextShape 2"/>
          <p:cNvSpPr txBox="1"/>
          <p:nvPr/>
        </p:nvSpPr>
        <p:spPr>
          <a:xfrm>
            <a:off x="8204400" y="6477120"/>
            <a:ext cx="733680" cy="27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0" anchor="b"/>
          <a:p>
            <a:pPr algn="r">
              <a:lnSpc>
                <a:spcPct val="100000"/>
              </a:lnSpc>
            </a:pPr>
            <a:fld id="{C29666A4-9340-4F4F-918F-9A5F8F67CC21}" type="slidenum">
              <a:rPr b="0" lang="en-US" sz="1200" spc="-1" strike="noStrike">
                <a:solidFill>
                  <a:srgbClr val="454545"/>
                </a:solidFill>
                <a:latin typeface="Corbe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457200" y="152280"/>
            <a:ext cx="8305560" cy="11426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0ad00"/>
                </a:solidFill>
                <a:latin typeface="Corbel"/>
              </a:rPr>
              <a:t>A conceptual representation of memory-mapped I/O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234" name="Picture 7" descr=""/>
          <p:cNvPicPr/>
          <p:nvPr/>
        </p:nvPicPr>
        <p:blipFill>
          <a:blip r:embed="rId1"/>
          <a:stretch/>
        </p:blipFill>
        <p:spPr>
          <a:xfrm>
            <a:off x="914400" y="2895480"/>
            <a:ext cx="7665840" cy="1253880"/>
          </a:xfrm>
          <a:prstGeom prst="rect">
            <a:avLst/>
          </a:prstGeom>
          <a:ln w="9360">
            <a:noFill/>
          </a:ln>
        </p:spPr>
      </p:pic>
      <p:sp>
        <p:nvSpPr>
          <p:cNvPr id="235" name="TextShape 2"/>
          <p:cNvSpPr txBox="1"/>
          <p:nvPr/>
        </p:nvSpPr>
        <p:spPr>
          <a:xfrm>
            <a:off x="8204400" y="6477120"/>
            <a:ext cx="733680" cy="27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0" anchor="b"/>
          <a:p>
            <a:pPr algn="r">
              <a:lnSpc>
                <a:spcPct val="100000"/>
              </a:lnSpc>
            </a:pPr>
            <a:fld id="{F95556E4-FF52-4F7B-964D-38AB3C5D5EA5}" type="slidenum">
              <a:rPr b="0" lang="en-US" sz="1200" spc="-1" strike="noStrike">
                <a:solidFill>
                  <a:srgbClr val="454545"/>
                </a:solidFill>
                <a:latin typeface="Corbe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en-US" sz="4500" spc="-1" strike="noStrike">
                <a:solidFill>
                  <a:srgbClr val="f0ad00"/>
                </a:solidFill>
                <a:latin typeface="Corbel"/>
              </a:rPr>
              <a:t>Hardware</a:t>
            </a:r>
            <a:endParaRPr b="0" lang="en-US" sz="4500" spc="-1" strike="noStrike">
              <a:solidFill>
                <a:srgbClr val="000000"/>
              </a:solidFill>
              <a:latin typeface="Corbel"/>
            </a:endParaRPr>
          </a:p>
        </p:txBody>
      </p:sp>
      <p:grpSp>
        <p:nvGrpSpPr>
          <p:cNvPr id="147" name="Group 2"/>
          <p:cNvGrpSpPr/>
          <p:nvPr/>
        </p:nvGrpSpPr>
        <p:grpSpPr>
          <a:xfrm>
            <a:off x="1162080" y="2085840"/>
            <a:ext cx="6688080" cy="4464000"/>
            <a:chOff x="1162080" y="2085840"/>
            <a:chExt cx="6688080" cy="4464000"/>
          </a:xfrm>
        </p:grpSpPr>
        <p:grpSp>
          <p:nvGrpSpPr>
            <p:cNvPr id="148" name="Group 3"/>
            <p:cNvGrpSpPr/>
            <p:nvPr/>
          </p:nvGrpSpPr>
          <p:grpSpPr>
            <a:xfrm>
              <a:off x="1162080" y="2085840"/>
              <a:ext cx="6686280" cy="4464000"/>
              <a:chOff x="1162080" y="2085840"/>
              <a:chExt cx="6686280" cy="4464000"/>
            </a:xfrm>
          </p:grpSpPr>
          <p:sp>
            <p:nvSpPr>
              <p:cNvPr id="149" name="CustomShape 4"/>
              <p:cNvSpPr/>
              <p:nvPr/>
            </p:nvSpPr>
            <p:spPr>
              <a:xfrm>
                <a:off x="1219320" y="6276960"/>
                <a:ext cx="6476760" cy="272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</a:rPr>
                  <a:t>http://www.antonine-education.co.uk/ict_as/ict_module_2/topic_8/computer_architecture.htm</a:t>
                </a:r>
                <a:endParaRPr b="0" lang="en-US" sz="1200" spc="-1" strike="noStrike">
                  <a:latin typeface="Arial"/>
                </a:endParaRPr>
              </a:p>
            </p:txBody>
          </p:sp>
          <p:pic>
            <p:nvPicPr>
              <p:cNvPr id="150" name="Picture 4" descr=""/>
              <p:cNvPicPr/>
              <p:nvPr/>
            </p:nvPicPr>
            <p:blipFill>
              <a:blip r:embed="rId1"/>
              <a:stretch/>
            </p:blipFill>
            <p:spPr>
              <a:xfrm>
                <a:off x="1162080" y="2085840"/>
                <a:ext cx="6686280" cy="373356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151" name="Line 5"/>
            <p:cNvSpPr/>
            <p:nvPr/>
          </p:nvSpPr>
          <p:spPr>
            <a:xfrm>
              <a:off x="3630600" y="5819760"/>
              <a:ext cx="1523880" cy="144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" name="Line 6"/>
            <p:cNvSpPr/>
            <p:nvPr/>
          </p:nvSpPr>
          <p:spPr>
            <a:xfrm flipH="1">
              <a:off x="7846920" y="3520800"/>
              <a:ext cx="3240" cy="60984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3" name="CustomShape 7"/>
          <p:cNvSpPr/>
          <p:nvPr/>
        </p:nvSpPr>
        <p:spPr>
          <a:xfrm>
            <a:off x="3429000" y="1447920"/>
            <a:ext cx="2209320" cy="3200040"/>
          </a:xfrm>
          <a:prstGeom prst="roundRect">
            <a:avLst>
              <a:gd name="adj" fmla="val 16667"/>
            </a:avLst>
          </a:prstGeom>
          <a:solidFill>
            <a:srgbClr val="0066ff">
              <a:alpha val="10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8"/>
          <p:cNvSpPr/>
          <p:nvPr/>
        </p:nvSpPr>
        <p:spPr>
          <a:xfrm>
            <a:off x="3809880" y="1447920"/>
            <a:ext cx="1294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ff"/>
                </a:solidFill>
                <a:latin typeface="Arial"/>
              </a:rPr>
              <a:t>Computer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380880" y="152280"/>
            <a:ext cx="8610120" cy="11426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500" spc="-1" strike="noStrike">
                <a:solidFill>
                  <a:srgbClr val="f0ad00"/>
                </a:solidFill>
                <a:latin typeface="Corbel"/>
              </a:rPr>
              <a:t>Communicating with Other Devices </a:t>
            </a:r>
            <a:r>
              <a:rPr b="1" lang="en-US" sz="3200" spc="-1" strike="noStrike">
                <a:solidFill>
                  <a:srgbClr val="f0ad00"/>
                </a:solidFill>
                <a:latin typeface="Corbel"/>
              </a:rPr>
              <a:t>(continued)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457200" y="1775160"/>
            <a:ext cx="8229240" cy="462528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 marL="438840" indent="-319680">
              <a:lnSpc>
                <a:spcPct val="90000"/>
              </a:lnSpc>
              <a:spcAft>
                <a:spcPts val="1199"/>
              </a:spcAft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1" lang="en-US" sz="3200" spc="-1" strike="noStrike">
                <a:solidFill>
                  <a:srgbClr val="000000"/>
                </a:solidFill>
                <a:latin typeface="Corbel"/>
              </a:rPr>
              <a:t>Direct memory access (DMA):</a:t>
            </a: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 lvl="1" marL="731520" indent="-273960">
              <a:lnSpc>
                <a:spcPct val="90000"/>
              </a:lnSpc>
              <a:spcBef>
                <a:spcPts val="561"/>
              </a:spcBef>
              <a:spcAft>
                <a:spcPts val="1199"/>
              </a:spcAft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Main memory access by a controller over the bus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90000"/>
              </a:lnSpc>
              <a:spcAft>
                <a:spcPts val="1199"/>
              </a:spcAft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1" lang="en-US" sz="3200" spc="-1" strike="noStrike">
                <a:solidFill>
                  <a:srgbClr val="000000"/>
                </a:solidFill>
                <a:latin typeface="Corbel"/>
              </a:rPr>
              <a:t>Von Neumann Bottleneck:</a:t>
            </a: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 lvl="1" marL="731520" indent="-273960">
              <a:lnSpc>
                <a:spcPct val="90000"/>
              </a:lnSpc>
              <a:spcBef>
                <a:spcPts val="561"/>
              </a:spcBef>
              <a:spcAft>
                <a:spcPts val="1199"/>
              </a:spcAft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Insufficient bus speed impedes performance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90000"/>
              </a:lnSpc>
              <a:spcAft>
                <a:spcPts val="1199"/>
              </a:spcAft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1" lang="en-US" sz="3200" spc="-1" strike="noStrike">
                <a:solidFill>
                  <a:srgbClr val="000000"/>
                </a:solidFill>
                <a:latin typeface="Corbel"/>
              </a:rPr>
              <a:t>Handshaking:</a:t>
            </a: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 lvl="1" marL="731520" indent="-273960">
              <a:lnSpc>
                <a:spcPct val="90000"/>
              </a:lnSpc>
              <a:spcBef>
                <a:spcPts val="561"/>
              </a:spcBef>
              <a:spcAft>
                <a:spcPts val="1199"/>
              </a:spcAft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The process of coordinating the transfer of data between components 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38" name="TextShape 3"/>
          <p:cNvSpPr txBox="1"/>
          <p:nvPr/>
        </p:nvSpPr>
        <p:spPr>
          <a:xfrm>
            <a:off x="8204400" y="6477120"/>
            <a:ext cx="733680" cy="27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0" anchor="b"/>
          <a:p>
            <a:pPr algn="r">
              <a:lnSpc>
                <a:spcPct val="100000"/>
              </a:lnSpc>
            </a:pPr>
            <a:fld id="{0769CFAF-ED22-444E-A018-CCD72134CAF1}" type="slidenum">
              <a:rPr b="0" lang="en-US" sz="1200" spc="-1" strike="noStrike">
                <a:solidFill>
                  <a:srgbClr val="454545"/>
                </a:solidFill>
                <a:latin typeface="Corbe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380880" y="152280"/>
            <a:ext cx="8610120" cy="11426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500" spc="-1" strike="noStrike">
                <a:solidFill>
                  <a:srgbClr val="f0ad00"/>
                </a:solidFill>
                <a:latin typeface="Corbel"/>
              </a:rPr>
              <a:t>Communicating with Other Devices </a:t>
            </a:r>
            <a:r>
              <a:rPr b="1" lang="en-US" sz="3200" spc="-1" strike="noStrike">
                <a:solidFill>
                  <a:srgbClr val="f0ad00"/>
                </a:solidFill>
                <a:latin typeface="Corbel"/>
              </a:rPr>
              <a:t>(continued)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380880" y="1696320"/>
            <a:ext cx="8229240" cy="246528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>
            <a:normAutofit/>
          </a:bodyPr>
          <a:p>
            <a:pPr marL="438840" indent="-319680">
              <a:lnSpc>
                <a:spcPct val="100000"/>
              </a:lnSpc>
              <a:spcAft>
                <a:spcPts val="1199"/>
              </a:spcAft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1" lang="en-US" sz="3200" spc="-1" strike="noStrike">
                <a:solidFill>
                  <a:srgbClr val="000000"/>
                </a:solidFill>
                <a:latin typeface="Corbel"/>
              </a:rPr>
              <a:t>Parallel Communication:</a:t>
            </a: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 Several communication paths transfer bits simultaneously.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  <a:spcAft>
                <a:spcPts val="1199"/>
              </a:spcAft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1" lang="en-US" sz="3200" spc="-1" strike="noStrike">
                <a:solidFill>
                  <a:srgbClr val="000000"/>
                </a:solidFill>
                <a:latin typeface="Corbel"/>
              </a:rPr>
              <a:t>Serial Communication:</a:t>
            </a: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 Bits are transferred one after the other over a single communication path.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41" name="TextShape 3"/>
          <p:cNvSpPr txBox="1"/>
          <p:nvPr/>
        </p:nvSpPr>
        <p:spPr>
          <a:xfrm>
            <a:off x="8204400" y="6477120"/>
            <a:ext cx="733680" cy="27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0" anchor="b"/>
          <a:p>
            <a:pPr algn="r">
              <a:lnSpc>
                <a:spcPct val="100000"/>
              </a:lnSpc>
            </a:pPr>
            <a:fld id="{436E53E9-D51D-4A8E-89A0-97190AC1D888}" type="slidenum">
              <a:rPr b="0" lang="en-US" sz="1200" spc="-1" strike="noStrike">
                <a:solidFill>
                  <a:srgbClr val="454545"/>
                </a:solidFill>
                <a:latin typeface="Corbe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42" name="Content Placeholder 6" descr=""/>
          <p:cNvPicPr/>
          <p:nvPr/>
        </p:nvPicPr>
        <p:blipFill>
          <a:blip r:embed="rId1"/>
          <a:stretch/>
        </p:blipFill>
        <p:spPr>
          <a:xfrm>
            <a:off x="628920" y="3436920"/>
            <a:ext cx="8269920" cy="32824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en-US" sz="4500" spc="-1" strike="noStrike">
                <a:solidFill>
                  <a:srgbClr val="f0ad00"/>
                </a:solidFill>
                <a:latin typeface="Corbel"/>
              </a:rPr>
              <a:t>Data Communication Rates</a:t>
            </a:r>
            <a:endParaRPr b="0" lang="en-US" sz="45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457200" y="1775160"/>
            <a:ext cx="8229240" cy="462528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1" lang="en-US" sz="3200" spc="-1" strike="noStrike">
                <a:solidFill>
                  <a:srgbClr val="000000"/>
                </a:solidFill>
                <a:latin typeface="Corbel"/>
              </a:rPr>
              <a:t>Measurement units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 lvl="1" marL="731520" indent="-273960">
              <a:lnSpc>
                <a:spcPct val="100000"/>
              </a:lnSpc>
              <a:spcBef>
                <a:spcPts val="561"/>
              </a:spcBef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bps:  Bits per second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  <a:p>
            <a:pPr lvl="1" marL="731520" indent="-273960">
              <a:lnSpc>
                <a:spcPct val="100000"/>
              </a:lnSpc>
              <a:spcBef>
                <a:spcPts val="561"/>
              </a:spcBef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Kbps:  Kilo-bps (1,000 bps)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  <a:p>
            <a:pPr lvl="1" marL="731520" indent="-273960">
              <a:lnSpc>
                <a:spcPct val="100000"/>
              </a:lnSpc>
              <a:spcBef>
                <a:spcPts val="561"/>
              </a:spcBef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Mbps:  Mega-bps (1,000,000 bps)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  <a:p>
            <a:pPr lvl="1" marL="731520" indent="-273960">
              <a:lnSpc>
                <a:spcPct val="100000"/>
              </a:lnSpc>
              <a:spcBef>
                <a:spcPts val="561"/>
              </a:spcBef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Gbps:  Giga-bps (1,000,000,000 bps)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1" lang="en-US" sz="3200" spc="-1" strike="noStrike">
                <a:solidFill>
                  <a:srgbClr val="000000"/>
                </a:solidFill>
                <a:latin typeface="Corbel"/>
              </a:rPr>
              <a:t>Bandwidth:</a:t>
            </a: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 Maximum available rate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45" name="TextShape 3"/>
          <p:cNvSpPr txBox="1"/>
          <p:nvPr/>
        </p:nvSpPr>
        <p:spPr>
          <a:xfrm>
            <a:off x="8204400" y="6477120"/>
            <a:ext cx="733680" cy="27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0" anchor="b"/>
          <a:p>
            <a:pPr algn="r">
              <a:lnSpc>
                <a:spcPct val="100000"/>
              </a:lnSpc>
            </a:pPr>
            <a:fld id="{D7619E12-04F6-42FD-B0D6-5327A419ED3F}" type="slidenum">
              <a:rPr b="0" lang="en-US" sz="1200" spc="-1" strike="noStrike">
                <a:solidFill>
                  <a:srgbClr val="454545"/>
                </a:solidFill>
                <a:latin typeface="Corbe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en-US" sz="4500" spc="-1" strike="noStrike">
                <a:solidFill>
                  <a:srgbClr val="f0ad00"/>
                </a:solidFill>
                <a:latin typeface="Corbel"/>
              </a:rPr>
              <a:t>System Clock</a:t>
            </a:r>
            <a:endParaRPr b="0" lang="en-US" sz="45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457200" y="1600200"/>
            <a:ext cx="8229240" cy="480024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 marL="438840" indent="-31968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The components of the computer must interact in a synchronized way.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A </a:t>
            </a:r>
            <a:r>
              <a:rPr b="0" lang="en-US" sz="3200" spc="-1" strike="noStrike" u="sng">
                <a:solidFill>
                  <a:srgbClr val="168bba"/>
                </a:solidFill>
                <a:uFillTx/>
                <a:latin typeface="Corbel"/>
                <a:hlinkClick r:id="rId1"/>
              </a:rPr>
              <a:t>system clock </a:t>
            </a: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is used to control the timing of all computer operations.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It generates regular “ticks” (electronic pulses) that set the operating pace of the components.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Its speed is expressed in Megahertz (MHz) or Gigahertz (GHz). 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en-US" sz="4500" spc="-1" strike="noStrike">
                <a:solidFill>
                  <a:srgbClr val="f0ad00"/>
                </a:solidFill>
                <a:latin typeface="Corbel"/>
              </a:rPr>
              <a:t>Other Architectures</a:t>
            </a:r>
            <a:endParaRPr b="0" lang="en-US" sz="45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228600" y="1775160"/>
            <a:ext cx="8709480" cy="462528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 marL="438840" indent="-319680">
              <a:lnSpc>
                <a:spcPct val="10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Technologies to increase </a:t>
            </a:r>
            <a:r>
              <a:rPr b="1" lang="en-US" sz="3200" spc="-1" strike="noStrike">
                <a:solidFill>
                  <a:srgbClr val="000000"/>
                </a:solidFill>
                <a:latin typeface="Corbel"/>
              </a:rPr>
              <a:t>throughput</a:t>
            </a: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: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 lvl="1" marL="731520" indent="-273960">
              <a:lnSpc>
                <a:spcPct val="100000"/>
              </a:lnSpc>
              <a:spcBef>
                <a:spcPts val="561"/>
              </a:spcBef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Pipelining: Overlap steps of the machine cycle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  <a:p>
            <a:pPr lvl="1" marL="731520" indent="-273960">
              <a:lnSpc>
                <a:spcPct val="100000"/>
              </a:lnSpc>
              <a:spcBef>
                <a:spcPts val="561"/>
              </a:spcBef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Parallel Processing: Use multiple processors simultaneously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  <a:p>
            <a:pPr lvl="2" marL="996840" indent="-228240">
              <a:lnSpc>
                <a:spcPct val="100000"/>
              </a:lnSpc>
              <a:spcBef>
                <a:spcPts val="561"/>
              </a:spcBef>
              <a:buClr>
                <a:srgbClr val="e66c7d"/>
              </a:buClr>
              <a:buFont typeface="Arial"/>
              <a:buChar char="▪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SISD 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(Single Instruction Single Data)</a:t>
            </a: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:  No parallel processing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  <a:p>
            <a:pPr lvl="2" marL="996840" indent="-228240">
              <a:lnSpc>
                <a:spcPct val="100000"/>
              </a:lnSpc>
              <a:spcBef>
                <a:spcPts val="561"/>
              </a:spcBef>
              <a:buClr>
                <a:srgbClr val="e66c7d"/>
              </a:buClr>
              <a:buFont typeface="Arial"/>
              <a:buChar char="▪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MIMD 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(Multiple Instruction Multiple Data)</a:t>
            </a: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:  Different programs, different data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  <a:p>
            <a:pPr lvl="2" marL="996840" indent="-228240">
              <a:lnSpc>
                <a:spcPct val="100000"/>
              </a:lnSpc>
              <a:spcBef>
                <a:spcPts val="561"/>
              </a:spcBef>
              <a:buClr>
                <a:srgbClr val="e66c7d"/>
              </a:buClr>
              <a:buFont typeface="Arial"/>
              <a:buChar char="▪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SIMD 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(Single Instruction Multiple Data)</a:t>
            </a: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:  Same program, different data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50" name="TextShape 3"/>
          <p:cNvSpPr txBox="1"/>
          <p:nvPr/>
        </p:nvSpPr>
        <p:spPr>
          <a:xfrm>
            <a:off x="8204400" y="6477120"/>
            <a:ext cx="733680" cy="27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0" anchor="b"/>
          <a:p>
            <a:pPr algn="r">
              <a:lnSpc>
                <a:spcPct val="100000"/>
              </a:lnSpc>
            </a:pPr>
            <a:fld id="{625642D3-8C69-4D99-B0B8-4258ED95ABD9}" type="slidenum">
              <a:rPr b="0" lang="en-US" sz="1200" spc="-1" strike="noStrike">
                <a:solidFill>
                  <a:srgbClr val="454545"/>
                </a:solidFill>
                <a:latin typeface="Corbe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252" name="" descr=""/>
          <p:cNvPicPr/>
          <p:nvPr/>
        </p:nvPicPr>
        <p:blipFill>
          <a:blip r:embed="rId1"/>
          <a:stretch/>
        </p:blipFill>
        <p:spPr>
          <a:xfrm>
            <a:off x="1501560" y="1775160"/>
            <a:ext cx="5905080" cy="4495320"/>
          </a:xfrm>
          <a:prstGeom prst="rect">
            <a:avLst/>
          </a:prstGeom>
          <a:ln>
            <a:noFill/>
          </a:ln>
        </p:spPr>
      </p:pic>
      <p:sp>
        <p:nvSpPr>
          <p:cNvPr id="253" name="TextShape 2"/>
          <p:cNvSpPr txBox="1"/>
          <p:nvPr/>
        </p:nvSpPr>
        <p:spPr>
          <a:xfrm>
            <a:off x="457560" y="15588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en-US" sz="4500" spc="-1" strike="noStrike">
                <a:solidFill>
                  <a:srgbClr val="f0ad00"/>
                </a:solidFill>
                <a:latin typeface="Corbel"/>
              </a:rPr>
              <a:t>Quick recap</a:t>
            </a:r>
            <a:endParaRPr b="0" lang="en-US" sz="45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en-US" sz="4500" spc="-1" strike="noStrike">
                <a:solidFill>
                  <a:srgbClr val="f0ad00"/>
                </a:solidFill>
                <a:latin typeface="Corbel"/>
              </a:rPr>
              <a:t>Computing Hardware Essentials</a:t>
            </a:r>
            <a:endParaRPr b="0" lang="en-US" sz="45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457200" y="1775160"/>
            <a:ext cx="8229240" cy="462528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>
            <a:normAutofit/>
          </a:bodyPr>
          <a:p>
            <a:pPr marL="438840" indent="-319680">
              <a:lnSpc>
                <a:spcPct val="9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1" lang="en-US" sz="3200" spc="-1" strike="noStrike">
                <a:solidFill>
                  <a:srgbClr val="000000"/>
                </a:solidFill>
                <a:latin typeface="Corbel"/>
              </a:rPr>
              <a:t>Motherboard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 lvl="1" marL="731520" indent="-273960">
              <a:lnSpc>
                <a:spcPct val="90000"/>
              </a:lnSpc>
              <a:spcBef>
                <a:spcPts val="561"/>
              </a:spcBef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Main circuit board of the machine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9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1" lang="en-US" sz="3200" spc="-1" strike="noStrike">
                <a:solidFill>
                  <a:srgbClr val="000000"/>
                </a:solidFill>
                <a:latin typeface="Corbel"/>
              </a:rPr>
              <a:t>Central Processing Unit (CPU) or processor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 lvl="1" marL="731520" indent="-273960">
              <a:lnSpc>
                <a:spcPct val="90000"/>
              </a:lnSpc>
              <a:spcBef>
                <a:spcPts val="561"/>
              </a:spcBef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Circuitry that controls data manipulation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9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1" lang="en-US" sz="3200" spc="-1" strike="noStrike">
                <a:solidFill>
                  <a:srgbClr val="000000"/>
                </a:solidFill>
                <a:latin typeface="Corbel"/>
              </a:rPr>
              <a:t>Main Memory (RAM)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 lvl="1" marL="731520" indent="-273960">
              <a:lnSpc>
                <a:spcPct val="90000"/>
              </a:lnSpc>
              <a:spcBef>
                <a:spcPts val="561"/>
              </a:spcBef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High-speed, volatile temporary storage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  <a:p>
            <a:pPr lvl="1" marL="731520" indent="-273960">
              <a:lnSpc>
                <a:spcPct val="90000"/>
              </a:lnSpc>
              <a:spcBef>
                <a:spcPts val="561"/>
              </a:spcBef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Data/instructions to be used by CPU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9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1" lang="en-US" sz="3200" spc="-1" strike="noStrike">
                <a:solidFill>
                  <a:srgbClr val="000000"/>
                </a:solidFill>
                <a:latin typeface="Corbel"/>
              </a:rPr>
              <a:t>Bus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 lvl="1" marL="731520" indent="-273960">
              <a:lnSpc>
                <a:spcPct val="90000"/>
              </a:lnSpc>
              <a:spcBef>
                <a:spcPts val="561"/>
              </a:spcBef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Collection of wires used to transfer bit patterns between CPU and Main Memory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7" name="TextShape 3"/>
          <p:cNvSpPr txBox="1"/>
          <p:nvPr/>
        </p:nvSpPr>
        <p:spPr>
          <a:xfrm>
            <a:off x="8204400" y="6477120"/>
            <a:ext cx="733680" cy="27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0" anchor="b"/>
          <a:p>
            <a:pPr algn="r">
              <a:lnSpc>
                <a:spcPct val="100000"/>
              </a:lnSpc>
            </a:pPr>
            <a:fld id="{B4A86794-8610-4036-A0BD-9444EB3BC330}" type="slidenum">
              <a:rPr b="0" lang="en-US" sz="1200" spc="-1" strike="noStrike">
                <a:solidFill>
                  <a:srgbClr val="454545"/>
                </a:solidFill>
                <a:latin typeface="Corbe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en-US" sz="4500" spc="-1" strike="noStrike">
                <a:solidFill>
                  <a:srgbClr val="f0ad00"/>
                </a:solidFill>
                <a:latin typeface="Corbel"/>
              </a:rPr>
              <a:t>Motherboard</a:t>
            </a:r>
            <a:endParaRPr b="0" lang="en-US" sz="45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219320" y="6411600"/>
            <a:ext cx="72820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http://www.nitroware.net/reviews/206-mainstream-computing-showdown-amd-a6-v-intel-i3?start=3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60" name="Picture 1" descr=""/>
          <p:cNvPicPr/>
          <p:nvPr/>
        </p:nvPicPr>
        <p:blipFill>
          <a:blip r:embed="rId1"/>
          <a:stretch/>
        </p:blipFill>
        <p:spPr>
          <a:xfrm>
            <a:off x="957960" y="1618200"/>
            <a:ext cx="7635600" cy="479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380880" y="152280"/>
            <a:ext cx="8305560" cy="11426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500" spc="-1" strike="noStrike">
                <a:solidFill>
                  <a:srgbClr val="f0ad00"/>
                </a:solidFill>
                <a:latin typeface="Corbel"/>
              </a:rPr>
              <a:t>CPU and main memory connected via a bus</a:t>
            </a:r>
            <a:endParaRPr b="0" lang="en-US" sz="45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162" name="Picture 6" descr=""/>
          <p:cNvPicPr/>
          <p:nvPr/>
        </p:nvPicPr>
        <p:blipFill>
          <a:blip r:embed="rId1"/>
          <a:stretch/>
        </p:blipFill>
        <p:spPr>
          <a:xfrm>
            <a:off x="1219320" y="2133720"/>
            <a:ext cx="6517800" cy="3693600"/>
          </a:xfrm>
          <a:prstGeom prst="rect">
            <a:avLst/>
          </a:prstGeom>
          <a:ln w="9360">
            <a:noFill/>
          </a:ln>
        </p:spPr>
      </p:pic>
      <p:sp>
        <p:nvSpPr>
          <p:cNvPr id="163" name="TextShape 2"/>
          <p:cNvSpPr txBox="1"/>
          <p:nvPr/>
        </p:nvSpPr>
        <p:spPr>
          <a:xfrm>
            <a:off x="8204400" y="6477120"/>
            <a:ext cx="733680" cy="27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0" anchor="b"/>
          <a:p>
            <a:pPr algn="r">
              <a:lnSpc>
                <a:spcPct val="100000"/>
              </a:lnSpc>
            </a:pPr>
            <a:fld id="{10D69CD1-DB9C-437C-B459-E83B1587E5E6}" type="slidenum">
              <a:rPr b="0" lang="en-US" sz="1200" spc="-1" strike="noStrike">
                <a:solidFill>
                  <a:srgbClr val="454545"/>
                </a:solidFill>
                <a:latin typeface="Corbe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en-US" sz="4500" spc="-1" strike="noStrike">
                <a:solidFill>
                  <a:srgbClr val="f0ad00"/>
                </a:solidFill>
                <a:latin typeface="Corbel"/>
              </a:rPr>
              <a:t>Central Processing Unit (CPU)</a:t>
            </a:r>
            <a:endParaRPr b="0" lang="en-US" sz="45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248760" y="1625040"/>
            <a:ext cx="4431240" cy="492264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>
            <a:normAutofit/>
          </a:bodyPr>
          <a:p>
            <a:pPr marL="438840" indent="-319680">
              <a:lnSpc>
                <a:spcPct val="9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1" lang="en-US" sz="3200" spc="-1" strike="noStrike">
                <a:solidFill>
                  <a:srgbClr val="000000"/>
                </a:solidFill>
                <a:latin typeface="Corbel"/>
              </a:rPr>
              <a:t>Arithmetic/Logic unit (ALU)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 lvl="1" marL="731520" indent="-273960">
              <a:lnSpc>
                <a:spcPct val="90000"/>
              </a:lnSpc>
              <a:spcBef>
                <a:spcPts val="561"/>
              </a:spcBef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Circuitry that performs operations on data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9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1" lang="en-US" sz="3200" spc="-1" strike="noStrike">
                <a:solidFill>
                  <a:srgbClr val="000000"/>
                </a:solidFill>
                <a:latin typeface="Corbel"/>
              </a:rPr>
              <a:t>Control unit (CU)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 lvl="1" marL="731520" indent="-273960">
              <a:lnSpc>
                <a:spcPct val="90000"/>
              </a:lnSpc>
              <a:spcBef>
                <a:spcPts val="561"/>
              </a:spcBef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Circuitry that coordinates activities of machine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  <a:p>
            <a:pPr marL="438840" indent="-319680">
              <a:lnSpc>
                <a:spcPct val="90000"/>
              </a:lnSpc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1" lang="en-US" sz="3200" spc="-1" strike="noStrike">
                <a:solidFill>
                  <a:srgbClr val="000000"/>
                </a:solidFill>
                <a:latin typeface="Corbel"/>
              </a:rPr>
              <a:t>Registers</a:t>
            </a:r>
            <a:endParaRPr b="0" lang="en-US" sz="3200" spc="-1" strike="noStrike">
              <a:solidFill>
                <a:srgbClr val="000000"/>
              </a:solidFill>
              <a:latin typeface="Corbel"/>
            </a:endParaRPr>
          </a:p>
          <a:p>
            <a:pPr lvl="1" marL="731520" indent="-273960">
              <a:lnSpc>
                <a:spcPct val="90000"/>
              </a:lnSpc>
              <a:spcBef>
                <a:spcPts val="561"/>
              </a:spcBef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2810" spc="-1" strike="noStrike">
                <a:solidFill>
                  <a:srgbClr val="000000"/>
                </a:solidFill>
                <a:latin typeface="Corbel"/>
              </a:rPr>
              <a:t>General purpose</a:t>
            </a:r>
            <a:endParaRPr b="0" lang="en-US" sz="2810" spc="-1" strike="noStrike">
              <a:solidFill>
                <a:srgbClr val="000000"/>
              </a:solidFill>
              <a:latin typeface="Corbel"/>
            </a:endParaRPr>
          </a:p>
          <a:p>
            <a:pPr lvl="2" marL="996840" indent="-228240">
              <a:lnSpc>
                <a:spcPct val="90000"/>
              </a:lnSpc>
              <a:spcBef>
                <a:spcPts val="479"/>
              </a:spcBef>
              <a:buClr>
                <a:srgbClr val="e66c7d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Temporary holding place for data being manipulated by CPU (inputs to ALU, results produced by ALU)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lvl="1" marL="731520" indent="-273960">
              <a:lnSpc>
                <a:spcPct val="90000"/>
              </a:lnSpc>
              <a:spcBef>
                <a:spcPts val="561"/>
              </a:spcBef>
              <a:buClr>
                <a:srgbClr val="60b5cc"/>
              </a:buClr>
              <a:buSzPct val="90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</a:rPr>
              <a:t>Special purpose</a:t>
            </a:r>
            <a:endParaRPr b="0" lang="en-US" sz="2800" spc="-1" strike="noStrike">
              <a:solidFill>
                <a:srgbClr val="000000"/>
              </a:solidFill>
              <a:latin typeface="Corbel"/>
            </a:endParaRPr>
          </a:p>
          <a:p>
            <a:pPr lvl="2" marL="996840" indent="-228240">
              <a:lnSpc>
                <a:spcPct val="90000"/>
              </a:lnSpc>
              <a:spcBef>
                <a:spcPts val="479"/>
              </a:spcBef>
              <a:buClr>
                <a:srgbClr val="e66c7d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Particular use – more later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8204400" y="6477120"/>
            <a:ext cx="733680" cy="27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0" anchor="b"/>
          <a:p>
            <a:pPr algn="r">
              <a:lnSpc>
                <a:spcPct val="100000"/>
              </a:lnSpc>
            </a:pPr>
            <a:fld id="{7CEAB2C4-AA6E-4596-B741-C90694A0256B}" type="slidenum">
              <a:rPr b="0" lang="en-US" sz="1200" spc="-1" strike="noStrike">
                <a:solidFill>
                  <a:srgbClr val="454545"/>
                </a:solidFill>
                <a:latin typeface="Corbe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67" name="Picture 5" descr=""/>
          <p:cNvPicPr/>
          <p:nvPr/>
        </p:nvPicPr>
        <p:blipFill>
          <a:blip r:embed="rId1"/>
          <a:stretch/>
        </p:blipFill>
        <p:spPr>
          <a:xfrm>
            <a:off x="4777920" y="2008080"/>
            <a:ext cx="4168440" cy="370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en-US" sz="4500" spc="-1" strike="noStrike">
                <a:solidFill>
                  <a:srgbClr val="f0ad00"/>
                </a:solidFill>
                <a:latin typeface="Corbel"/>
              </a:rPr>
              <a:t>Key Things to Remember</a:t>
            </a:r>
            <a:endParaRPr b="0" lang="en-US" sz="45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8204400" y="6477120"/>
            <a:ext cx="733680" cy="27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0" anchor="b"/>
          <a:p>
            <a:pPr algn="r">
              <a:lnSpc>
                <a:spcPct val="100000"/>
              </a:lnSpc>
            </a:pPr>
            <a:fld id="{2EE25A91-C399-491D-994F-94EB3703B99D}" type="slidenum">
              <a:rPr b="0" lang="en-US" sz="1200" spc="-1" strike="noStrike">
                <a:solidFill>
                  <a:srgbClr val="454545"/>
                </a:solidFill>
                <a:latin typeface="Corbe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457200" y="2137320"/>
            <a:ext cx="8229240" cy="372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90000" tIns="91440" bIns="45000">
            <a:normAutofit/>
          </a:bodyPr>
          <a:p>
            <a:pPr marL="438840" indent="-319680">
              <a:lnSpc>
                <a:spcPct val="90000"/>
              </a:lnSpc>
              <a:spcAft>
                <a:spcPts val="1199"/>
              </a:spcAft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CPU = ALU + Control Unit</a:t>
            </a:r>
            <a:endParaRPr b="0" lang="en-US" sz="3200" spc="-1" strike="noStrike">
              <a:latin typeface="Arial"/>
            </a:endParaRPr>
          </a:p>
          <a:p>
            <a:pPr marL="438840" indent="-319680">
              <a:lnSpc>
                <a:spcPct val="90000"/>
              </a:lnSpc>
              <a:spcAft>
                <a:spcPts val="1199"/>
              </a:spcAft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Control Unit handles program execution.</a:t>
            </a:r>
            <a:endParaRPr b="0" lang="en-US" sz="3200" spc="-1" strike="noStrike">
              <a:latin typeface="Arial"/>
            </a:endParaRPr>
          </a:p>
          <a:p>
            <a:pPr marL="438840" indent="-319680">
              <a:lnSpc>
                <a:spcPct val="90000"/>
              </a:lnSpc>
              <a:spcAft>
                <a:spcPts val="1199"/>
              </a:spcAft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ALU handles for simple math operations.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>
            <a:noFill/>
          </a:ln>
        </p:spPr>
        <p:txBody>
          <a:bodyPr rIns="45720" tIns="45000" bIns="45000" anchor="ctr"/>
          <a:p>
            <a:pPr>
              <a:lnSpc>
                <a:spcPct val="100000"/>
              </a:lnSpc>
            </a:pPr>
            <a:r>
              <a:rPr b="1" lang="en-US" sz="4500" spc="-1" strike="noStrike">
                <a:solidFill>
                  <a:srgbClr val="f0ad00"/>
                </a:solidFill>
                <a:latin typeface="Corbel"/>
              </a:rPr>
              <a:t>Stored Program Concept</a:t>
            </a:r>
            <a:endParaRPr b="0" lang="en-US" sz="45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8204400" y="6477120"/>
            <a:ext cx="733680" cy="27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0" anchor="b"/>
          <a:p>
            <a:pPr algn="r">
              <a:lnSpc>
                <a:spcPct val="100000"/>
              </a:lnSpc>
            </a:pPr>
            <a:fld id="{ABD94E65-9FC3-44B7-8F0A-34CC5E2B077B}" type="slidenum">
              <a:rPr b="0" lang="en-US" sz="1200" spc="-1" strike="noStrike">
                <a:solidFill>
                  <a:srgbClr val="454545"/>
                </a:solidFill>
                <a:latin typeface="Corbe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457200" y="2137320"/>
            <a:ext cx="8229240" cy="372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4720" rIns="90000" tIns="91440" bIns="45000">
            <a:normAutofit/>
          </a:bodyPr>
          <a:p>
            <a:pPr marL="438840" indent="-319680">
              <a:lnSpc>
                <a:spcPct val="90000"/>
              </a:lnSpc>
              <a:spcAft>
                <a:spcPts val="1199"/>
              </a:spcAft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Crucial to the flexibility of modern computer systems</a:t>
            </a:r>
            <a:endParaRPr b="0" lang="en-US" sz="3200" spc="-1" strike="noStrike">
              <a:latin typeface="Arial"/>
            </a:endParaRPr>
          </a:p>
          <a:p>
            <a:pPr marL="438840" indent="-319680">
              <a:lnSpc>
                <a:spcPct val="90000"/>
              </a:lnSpc>
              <a:spcAft>
                <a:spcPts val="1199"/>
              </a:spcAft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Program instructions can be encoded as bit patterns and stored in memory</a:t>
            </a:r>
            <a:endParaRPr b="0" lang="en-US" sz="3200" spc="-1" strike="noStrike">
              <a:latin typeface="Arial"/>
            </a:endParaRPr>
          </a:p>
          <a:p>
            <a:pPr marL="438840" indent="-319680">
              <a:lnSpc>
                <a:spcPct val="90000"/>
              </a:lnSpc>
              <a:spcAft>
                <a:spcPts val="1199"/>
              </a:spcAft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CPU extracts instructions and executes them</a:t>
            </a:r>
            <a:endParaRPr b="0" lang="en-US" sz="3200" spc="-1" strike="noStrike">
              <a:latin typeface="Arial"/>
            </a:endParaRPr>
          </a:p>
          <a:p>
            <a:pPr marL="438840" indent="-319680">
              <a:lnSpc>
                <a:spcPct val="90000"/>
              </a:lnSpc>
              <a:spcAft>
                <a:spcPts val="1199"/>
              </a:spcAft>
              <a:buClr>
                <a:srgbClr val="f0ad00"/>
              </a:buClr>
              <a:buSzPct val="80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000000"/>
                </a:solidFill>
                <a:latin typeface="Corbel"/>
              </a:rPr>
              <a:t>The program can be easily altered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1063</TotalTime>
  <Application>LibreOffice/6.0.7.3$Linux_X86_64 LibreOffice_project/00m0$Build-3</Application>
  <Words>944</Words>
  <Paragraphs>178</Paragraphs>
  <Company>Univ. of Texas-Pan American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2013-09-19T16:20:23Z</dcterms:created>
  <dc:creator>Laura Grabowski</dc:creator>
  <dc:description/>
  <dc:language>en-US</dc:language>
  <cp:lastModifiedBy/>
  <cp:lastPrinted>2013-07-25T17:50:48Z</cp:lastPrinted>
  <dcterms:modified xsi:type="dcterms:W3CDTF">2020-01-21T12:15:07Z</dcterms:modified>
  <cp:revision>170</cp:revision>
  <dc:subject/>
  <dc:title>CSCI 1101 Introduction to Computer Science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Univ. of Texas-Pan American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34</vt:i4>
  </property>
</Properties>
</file>