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004" r:id="rId1"/>
  </p:sldMasterIdLst>
  <p:notesMasterIdLst>
    <p:notesMasterId r:id="rId31"/>
  </p:notesMasterIdLst>
  <p:handoutMasterIdLst>
    <p:handoutMasterId r:id="rId32"/>
  </p:handoutMasterIdLst>
  <p:sldIdLst>
    <p:sldId id="256" r:id="rId2"/>
    <p:sldId id="287" r:id="rId3"/>
    <p:sldId id="288" r:id="rId4"/>
    <p:sldId id="289" r:id="rId5"/>
    <p:sldId id="293" r:id="rId6"/>
    <p:sldId id="290" r:id="rId7"/>
    <p:sldId id="291" r:id="rId8"/>
    <p:sldId id="294" r:id="rId9"/>
    <p:sldId id="295" r:id="rId10"/>
    <p:sldId id="296" r:id="rId11"/>
    <p:sldId id="297" r:id="rId12"/>
    <p:sldId id="298" r:id="rId13"/>
    <p:sldId id="299" r:id="rId14"/>
    <p:sldId id="300" r:id="rId15"/>
    <p:sldId id="301" r:id="rId16"/>
    <p:sldId id="302" r:id="rId17"/>
    <p:sldId id="304" r:id="rId18"/>
    <p:sldId id="305" r:id="rId19"/>
    <p:sldId id="306" r:id="rId20"/>
    <p:sldId id="307" r:id="rId21"/>
    <p:sldId id="311" r:id="rId22"/>
    <p:sldId id="308" r:id="rId23"/>
    <p:sldId id="312" r:id="rId24"/>
    <p:sldId id="315" r:id="rId25"/>
    <p:sldId id="314" r:id="rId26"/>
    <p:sldId id="309" r:id="rId27"/>
    <p:sldId id="310" r:id="rId28"/>
    <p:sldId id="316" r:id="rId29"/>
    <p:sldId id="317"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FF"/>
    <a:srgbClr val="008000"/>
    <a:srgbClr val="FF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DB9FA-DA72-024A-8EEC-30E0087880D5}" type="datetimeFigureOut">
              <a:rPr lang="en-US" smtClean="0"/>
              <a:pPr/>
              <a:t>2/12/2015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C1D41B-33C5-3D48-876E-711AE066AEBB}" type="slidenum">
              <a:rPr lang="en-US" smtClean="0"/>
              <a:pPr/>
              <a:t>‹#›</a:t>
            </a:fld>
            <a:endParaRPr lang="en-US"/>
          </a:p>
        </p:txBody>
      </p:sp>
    </p:spTree>
    <p:extLst>
      <p:ext uri="{BB962C8B-B14F-4D97-AF65-F5344CB8AC3E}">
        <p14:creationId xmlns:p14="http://schemas.microsoft.com/office/powerpoint/2010/main" val="16505830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AC951B-BE5C-E641-BF88-D51DA6687CD2}" type="datetimeFigureOut">
              <a:rPr lang="en-US" smtClean="0"/>
              <a:pPr/>
              <a:t>2/12/2015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17FA23-E647-994A-A0BB-E0048CD3C48D}" type="slidenum">
              <a:rPr lang="en-US" smtClean="0"/>
              <a:pPr/>
              <a:t>‹#›</a:t>
            </a:fld>
            <a:endParaRPr lang="en-US"/>
          </a:p>
        </p:txBody>
      </p:sp>
    </p:spTree>
    <p:extLst>
      <p:ext uri="{BB962C8B-B14F-4D97-AF65-F5344CB8AC3E}">
        <p14:creationId xmlns:p14="http://schemas.microsoft.com/office/powerpoint/2010/main" val="36632927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B68C5F1-D36F-1546-91E2-BBC763C92538}" type="slidenum">
              <a:rPr lang="en-US">
                <a:latin typeface="Arial" pitchFamily="-1" charset="0"/>
              </a:rPr>
              <a:pPr/>
              <a:t>1</a:t>
            </a:fld>
            <a:endParaRPr lang="en-US">
              <a:latin typeface="Arial" pitchFamily="-1"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atin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8D4D65C-F3D1-6442-98C5-C9813AB827C1}" type="slidenum">
              <a:rPr lang="en-US">
                <a:latin typeface="Arial" pitchFamily="-1" charset="0"/>
              </a:rPr>
              <a:pPr/>
              <a:t>2</a:t>
            </a:fld>
            <a:endParaRPr lang="en-US">
              <a:latin typeface="Arial" pitchFamily="-1"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latin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E4BE47F-7CB7-1449-89BE-06B3AC5D5A2E}" type="datetime1">
              <a:rPr lang="en-US" smtClean="0"/>
              <a:t>2/12/2015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59604A-DDD4-4BE5-9F0F-C50D317D165F}"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01D279-359F-C14C-9808-0FDC509312CD}" type="datetime1">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C4A51-0D24-DC44-B8D6-888B95C586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38C4A51-0D24-DC44-B8D6-888B95C586FC}"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D3144A-80CE-5148-BC49-81CFC980F7B4}" type="datetime1">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51C0235-EA98-5040-8711-5BCBDD44B9E4}" type="datetime1">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238C4A51-0D24-DC44-B8D6-888B95C586FC}"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592ACED-A05B-9740-A284-4AA19938EAA6}" type="datetime1">
              <a:rPr lang="en-US" smtClean="0"/>
              <a:t>2/12/2015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38C4A51-0D24-DC44-B8D6-888B95C586FC}"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8BBFAFA-EB22-1349-8E9F-3EF45C54E1A1}" type="datetime1">
              <a:rPr lang="en-US" smtClean="0"/>
              <a:t>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C4A51-0D24-DC44-B8D6-888B95C586FC}"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A12A2B1-C154-5A4F-86A2-787059525583}" type="datetime1">
              <a:rPr lang="en-US" smtClean="0"/>
              <a:t>2/12/2015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38C4A51-0D24-DC44-B8D6-888B95C586FC}"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8A6D1A9-EFF8-9745-BA68-A967503F31A9}" type="datetime1">
              <a:rPr lang="en-US" smtClean="0"/>
              <a:t>2/12/2015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238C4A51-0D24-DC44-B8D6-888B95C586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2C51267-C420-1E4E-B7D2-DB9C791E9509}" type="datetime1">
              <a:rPr lang="en-US" smtClean="0"/>
              <a:t>2/12/2015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38C4A51-0D24-DC44-B8D6-888B95C586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9E29E33-B620-47F9-BB04-8846C2A5AFCC}" type="slidenum">
              <a:rPr kumimoji="0" lang="en-US" smtClean="0"/>
              <a:pPr/>
              <a:t>‹#›</a:t>
            </a:fld>
            <a:endParaRPr kumimoji="0"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57A842C-48F0-2F4E-9EB6-7D7AC0D1BD08}" type="datetime1">
              <a:rPr lang="en-US" smtClean="0"/>
              <a:t>2/12/2015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38C4A51-0D24-DC44-B8D6-888B95C586FC}"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E194C87-D1C3-1944-9DB1-ABE55210E5AB}" type="datetime1">
              <a:rPr lang="en-US" smtClean="0"/>
              <a:t>2/12/2015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DFB2115-4F4C-5749-B8B8-4285693362F7}" type="datetime1">
              <a:rPr lang="en-US" smtClean="0"/>
              <a:t>2/12/2015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38C4A51-0D24-DC44-B8D6-888B95C586FC}"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www.youtube.com/watch?v=zWWWZJ_w2C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www.youtube.com/watch?v=rnQwucEfT6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Arithmetic in non-decimal bases</a:t>
            </a:r>
          </a:p>
          <a:p>
            <a:r>
              <a:rPr lang="en-US" dirty="0" smtClean="0"/>
              <a:t>And</a:t>
            </a:r>
          </a:p>
          <a:p>
            <a:r>
              <a:rPr lang="en-US" dirty="0" smtClean="0"/>
              <a:t>Representing Integer values</a:t>
            </a:r>
            <a:endParaRPr lang="en-US" dirty="0"/>
          </a:p>
        </p:txBody>
      </p:sp>
      <p:sp>
        <p:nvSpPr>
          <p:cNvPr id="2" name="Title 1"/>
          <p:cNvSpPr>
            <a:spLocks noGrp="1"/>
          </p:cNvSpPr>
          <p:nvPr>
            <p:ph type="ctrTitle"/>
          </p:nvPr>
        </p:nvSpPr>
        <p:spPr/>
        <p:txBody>
          <a:bodyPr/>
          <a:lstStyle/>
          <a:p>
            <a:r>
              <a:rPr lang="en-US" dirty="0" smtClean="0"/>
              <a:t>CSCI 1101 Introduction to Computer Science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Binary Representations</a:t>
            </a:r>
            <a:endParaRPr lang="en-US" sz="2400" i="1">
              <a:ea typeface="ＭＳ Ｐゴシック" pitchFamily="-1" charset="-128"/>
              <a:cs typeface="ＭＳ Ｐゴシック" pitchFamily="-1" charset="-128"/>
            </a:endParaRPr>
          </a:p>
        </p:txBody>
      </p:sp>
      <p:sp>
        <p:nvSpPr>
          <p:cNvPr id="28676" name="Rectangle 3"/>
          <p:cNvSpPr>
            <a:spLocks noGrp="1" noChangeArrowheads="1"/>
          </p:cNvSpPr>
          <p:nvPr>
            <p:ph type="body" idx="1"/>
          </p:nvPr>
        </p:nvSpPr>
        <p:spPr/>
        <p:txBody>
          <a:bodyPr/>
          <a:lstStyle/>
          <a:p>
            <a:pPr marL="0" indent="0" eaLnBrk="1" hangingPunct="1">
              <a:buFontTx/>
              <a:buNone/>
            </a:pPr>
            <a:r>
              <a:rPr lang="en-US" i="1">
                <a:ea typeface="ＭＳ Ｐゴシック" pitchFamily="-1" charset="-128"/>
                <a:cs typeface="ＭＳ Ｐゴシック" pitchFamily="-1" charset="-128"/>
              </a:rPr>
              <a:t>How many things can </a:t>
            </a:r>
            <a:r>
              <a:rPr lang="en-US">
                <a:ea typeface="ＭＳ Ｐゴシック" pitchFamily="-1" charset="-128"/>
                <a:cs typeface="ＭＳ Ｐゴシック" pitchFamily="-1" charset="-128"/>
                <a:sym typeface="Symbol" pitchFamily="-1" charset="2"/>
              </a:rPr>
              <a:t></a:t>
            </a:r>
            <a:r>
              <a:rPr lang="en-US">
                <a:ea typeface="ＭＳ Ｐゴシック" pitchFamily="-1" charset="-128"/>
                <a:cs typeface="ＭＳ Ｐゴシック" pitchFamily="-1" charset="-128"/>
              </a:rPr>
              <a:t> bits </a:t>
            </a:r>
            <a:r>
              <a:rPr lang="en-US" i="1">
                <a:ea typeface="ＭＳ Ｐゴシック" pitchFamily="-1" charset="-128"/>
                <a:cs typeface="ＭＳ Ｐゴシック" pitchFamily="-1" charset="-128"/>
              </a:rPr>
              <a:t>represent?</a:t>
            </a:r>
          </a:p>
          <a:p>
            <a:pPr marL="0" indent="0" eaLnBrk="1" hangingPunct="1">
              <a:buFontTx/>
              <a:buNone/>
            </a:pPr>
            <a:endParaRPr lang="en-US" i="1">
              <a:ea typeface="ＭＳ Ｐゴシック" pitchFamily="-1" charset="-128"/>
              <a:cs typeface="ＭＳ Ｐゴシック" pitchFamily="-1" charset="-128"/>
            </a:endParaRPr>
          </a:p>
          <a:p>
            <a:pPr marL="0" indent="0" eaLnBrk="1" hangingPunct="1">
              <a:buFontTx/>
              <a:buNone/>
            </a:pPr>
            <a:r>
              <a:rPr lang="en-US" i="1">
                <a:ea typeface="ＭＳ Ｐゴシック" pitchFamily="-1" charset="-128"/>
                <a:cs typeface="ＭＳ Ｐゴシック" pitchFamily="-1" charset="-128"/>
              </a:rPr>
              <a:t>Why?</a:t>
            </a:r>
          </a:p>
          <a:p>
            <a:pPr marL="0" indent="0" eaLnBrk="1" hangingPunct="1">
              <a:buFontTx/>
              <a:buNone/>
            </a:pPr>
            <a:endParaRPr lang="en-US" i="1">
              <a:ea typeface="ＭＳ Ｐゴシック" pitchFamily="-1" charset="-128"/>
              <a:cs typeface="ＭＳ Ｐゴシック" pitchFamily="-1" charset="-128"/>
            </a:endParaRPr>
          </a:p>
          <a:p>
            <a:pPr marL="0" indent="0" eaLnBrk="1" hangingPunct="1">
              <a:buFontTx/>
              <a:buNone/>
            </a:pPr>
            <a:r>
              <a:rPr lang="en-US" i="1">
                <a:ea typeface="ＭＳ Ｐゴシック" pitchFamily="-1" charset="-128"/>
                <a:cs typeface="ＭＳ Ｐゴシック" pitchFamily="-1" charset="-128"/>
              </a:rPr>
              <a:t>What happens every time you increase the number of bits by one?</a:t>
            </a:r>
          </a:p>
          <a:p>
            <a:pPr marL="0" indent="0" eaLnBrk="1" hangingPunct="1">
              <a:buFontTx/>
              <a:buNone/>
            </a:pPr>
            <a:r>
              <a:rPr lang="en-US">
                <a:ea typeface="ＭＳ Ｐゴシック" pitchFamily="-1" charset="-128"/>
                <a:cs typeface="ＭＳ Ｐゴシック" pitchFamily="-1" charset="-128"/>
              </a:rPr>
              <a:t> </a:t>
            </a:r>
          </a:p>
        </p:txBody>
      </p:sp>
      <p:sp>
        <p:nvSpPr>
          <p:cNvPr id="5" name="Slide Number Placeholder 4"/>
          <p:cNvSpPr>
            <a:spLocks noGrp="1"/>
          </p:cNvSpPr>
          <p:nvPr>
            <p:ph type="sldNum" sz="quarter" idx="12"/>
          </p:nvPr>
        </p:nvSpPr>
        <p:spPr/>
        <p:txBody>
          <a:bodyPr/>
          <a:lstStyle/>
          <a:p>
            <a:fld id="{238C4A51-0D24-DC44-B8D6-888B95C586FC}" type="slidenum">
              <a:rPr lang="en-US" smtClean="0"/>
              <a:pPr/>
              <a:t>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p:txBody>
          <a:bodyPr/>
          <a:lstStyle/>
          <a:p>
            <a:pPr eaLnBrk="1" hangingPunct="1"/>
            <a:r>
              <a:rPr lang="en-US" smtClean="0">
                <a:ea typeface="ＭＳ Ｐゴシック" pitchFamily="-1" charset="-128"/>
                <a:cs typeface="ＭＳ Ｐゴシック" pitchFamily="-1" charset="-128"/>
              </a:rPr>
              <a:t>Representing Numeric Data</a:t>
            </a:r>
          </a:p>
        </p:txBody>
      </p:sp>
      <p:sp>
        <p:nvSpPr>
          <p:cNvPr id="29700" name="Rectangle 4"/>
          <p:cNvSpPr>
            <a:spLocks noGrp="1" noChangeArrowheads="1"/>
          </p:cNvSpPr>
          <p:nvPr>
            <p:ph type="body" idx="1"/>
          </p:nvPr>
        </p:nvSpPr>
        <p:spPr>
          <a:xfrm>
            <a:off x="609600" y="1295400"/>
            <a:ext cx="8229600" cy="4876800"/>
          </a:xfrm>
        </p:spPr>
        <p:txBody>
          <a:bodyPr/>
          <a:lstStyle/>
          <a:p>
            <a:pPr marL="0" indent="0" eaLnBrk="1" hangingPunct="1">
              <a:buFontTx/>
              <a:buNone/>
            </a:pPr>
            <a:r>
              <a:rPr lang="en-US" b="1" smtClean="0">
                <a:ea typeface="ＭＳ Ｐゴシック" pitchFamily="-1" charset="-128"/>
                <a:cs typeface="ＭＳ Ｐゴシック" pitchFamily="-1" charset="-128"/>
              </a:rPr>
              <a:t>Quick Note:</a:t>
            </a:r>
          </a:p>
          <a:p>
            <a:pPr marL="0" indent="0" eaLnBrk="1" hangingPunct="1">
              <a:buFontTx/>
              <a:buNone/>
            </a:pPr>
            <a:endParaRPr lang="en-US" b="1" smtClean="0">
              <a:solidFill>
                <a:srgbClr val="3333FF"/>
              </a:solidFill>
              <a:ea typeface="ＭＳ Ｐゴシック" pitchFamily="-1" charset="-128"/>
              <a:cs typeface="ＭＳ Ｐゴシック" pitchFamily="-1" charset="-128"/>
            </a:endParaRPr>
          </a:p>
          <a:p>
            <a:pPr marL="0" indent="0" eaLnBrk="1" hangingPunct="1">
              <a:buFontTx/>
              <a:buNone/>
            </a:pPr>
            <a:r>
              <a:rPr lang="en-US" b="1" smtClean="0">
                <a:solidFill>
                  <a:srgbClr val="3333FF"/>
                </a:solidFill>
                <a:ea typeface="ＭＳ Ｐゴシック" pitchFamily="-1" charset="-128"/>
                <a:cs typeface="ＭＳ Ｐゴシック" pitchFamily="-1" charset="-128"/>
              </a:rPr>
              <a:t>Integers and floating-point (real) numbers are different</a:t>
            </a:r>
            <a:endParaRPr lang="en-US" smtClean="0">
              <a:ea typeface="ＭＳ Ｐゴシック" pitchFamily="-1" charset="-128"/>
              <a:cs typeface="ＭＳ Ｐゴシック" pitchFamily="-1" charset="-128"/>
            </a:endParaRPr>
          </a:p>
          <a:p>
            <a:pPr marL="0" indent="0" eaLnBrk="1" hangingPunct="1">
              <a:buFontTx/>
              <a:buNone/>
            </a:pPr>
            <a:r>
              <a:rPr lang="en-US" smtClean="0">
                <a:ea typeface="ＭＳ Ｐゴシック" pitchFamily="-1" charset="-128"/>
                <a:cs typeface="ＭＳ Ｐゴシック" pitchFamily="-1" charset="-128"/>
              </a:rPr>
              <a:t>These kinds of values are represented differently in computers.</a:t>
            </a:r>
          </a:p>
          <a:p>
            <a:pPr marL="0" indent="0" eaLnBrk="1" hangingPunct="1">
              <a:buFontTx/>
              <a:buNone/>
            </a:pPr>
            <a:endParaRPr lang="en-US" smtClean="0">
              <a:ea typeface="ＭＳ Ｐゴシック" pitchFamily="-1" charset="-128"/>
              <a:cs typeface="ＭＳ Ｐゴシック" pitchFamily="-1" charset="-128"/>
            </a:endParaRPr>
          </a:p>
          <a:p>
            <a:pPr marL="0" indent="0" eaLnBrk="1" hangingPunct="1">
              <a:buFontTx/>
              <a:buNone/>
            </a:pPr>
            <a:r>
              <a:rPr lang="en-US" smtClean="0">
                <a:ea typeface="ＭＳ Ｐゴシック" pitchFamily="-1" charset="-128"/>
                <a:cs typeface="ＭＳ Ｐゴシック" pitchFamily="-1" charset="-128"/>
              </a:rPr>
              <a:t>Integers first…</a:t>
            </a:r>
          </a:p>
        </p:txBody>
      </p:sp>
      <p:sp>
        <p:nvSpPr>
          <p:cNvPr id="5" name="Slide Number Placeholder 4"/>
          <p:cNvSpPr>
            <a:spLocks noGrp="1"/>
          </p:cNvSpPr>
          <p:nvPr>
            <p:ph type="sldNum" sz="quarter" idx="12"/>
          </p:nvPr>
        </p:nvSpPr>
        <p:spPr/>
        <p:txBody>
          <a:bodyPr/>
          <a:lstStyle/>
          <a:p>
            <a:fld id="{238C4A51-0D24-DC44-B8D6-888B95C586FC}" type="slidenum">
              <a:rPr lang="en-US" smtClean="0"/>
              <a:pPr/>
              <a:t>10</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2" descr="c03p058a"/>
          <p:cNvPicPr preferRelativeResize="0">
            <a:picLocks noChangeAspect="1" noChangeArrowheads="1"/>
          </p:cNvPicPr>
          <p:nvPr/>
        </p:nvPicPr>
        <p:blipFill>
          <a:blip r:embed="rId2"/>
          <a:srcRect/>
          <a:stretch>
            <a:fillRect/>
          </a:stretch>
        </p:blipFill>
        <p:spPr bwMode="auto">
          <a:xfrm>
            <a:off x="1066800" y="4419600"/>
            <a:ext cx="6858000" cy="1322388"/>
          </a:xfrm>
          <a:prstGeom prst="rect">
            <a:avLst/>
          </a:prstGeom>
          <a:noFill/>
          <a:ln w="28575">
            <a:noFill/>
            <a:miter lim="800000"/>
            <a:headEnd/>
            <a:tailEnd/>
          </a:ln>
        </p:spPr>
      </p:pic>
      <p:sp>
        <p:nvSpPr>
          <p:cNvPr id="30724" name="Rectangle 3"/>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Representing Negative Values</a:t>
            </a:r>
          </a:p>
        </p:txBody>
      </p:sp>
      <p:sp>
        <p:nvSpPr>
          <p:cNvPr id="30725" name="Rectangle 4"/>
          <p:cNvSpPr>
            <a:spLocks noGrp="1" noChangeArrowheads="1"/>
          </p:cNvSpPr>
          <p:nvPr>
            <p:ph type="body" idx="1"/>
          </p:nvPr>
        </p:nvSpPr>
        <p:spPr/>
        <p:txBody>
          <a:bodyPr/>
          <a:lstStyle/>
          <a:p>
            <a:pPr marL="0" indent="0" eaLnBrk="1" hangingPunct="1">
              <a:buFontTx/>
              <a:buNone/>
            </a:pPr>
            <a:r>
              <a:rPr lang="en-US" b="1" dirty="0">
                <a:solidFill>
                  <a:srgbClr val="3333FF"/>
                </a:solidFill>
                <a:ea typeface="ＭＳ Ｐゴシック" pitchFamily="-1" charset="-128"/>
                <a:cs typeface="ＭＳ Ｐゴシック" pitchFamily="-1" charset="-128"/>
              </a:rPr>
              <a:t>Signed-magnitude number representation</a:t>
            </a:r>
            <a:r>
              <a:rPr lang="en-US" dirty="0">
                <a:ea typeface="ＭＳ Ｐゴシック" pitchFamily="-1" charset="-128"/>
                <a:cs typeface="ＭＳ Ｐゴシック" pitchFamily="-1" charset="-128"/>
              </a:rPr>
              <a:t> </a:t>
            </a:r>
            <a:endParaRPr lang="en-US" dirty="0" smtClean="0">
              <a:ea typeface="ＭＳ Ｐゴシック" pitchFamily="-1" charset="-128"/>
              <a:cs typeface="ＭＳ Ｐゴシック" pitchFamily="-1" charset="-128"/>
            </a:endParaRPr>
          </a:p>
          <a:p>
            <a:pPr marL="182880" indent="0" eaLnBrk="1" hangingPunct="1">
              <a:buFont typeface="Arial"/>
              <a:buChar char="•"/>
            </a:pPr>
            <a:r>
              <a:rPr lang="en-US" dirty="0" smtClean="0">
                <a:ea typeface="ＭＳ Ｐゴシック" pitchFamily="-1" charset="-128"/>
                <a:cs typeface="ＭＳ Ｐゴシック" pitchFamily="-1" charset="-128"/>
              </a:rPr>
              <a:t>   The </a:t>
            </a:r>
            <a:r>
              <a:rPr lang="en-US" dirty="0">
                <a:ea typeface="ＭＳ Ｐゴシック" pitchFamily="-1" charset="-128"/>
                <a:cs typeface="ＭＳ Ｐゴシック" pitchFamily="-1" charset="-128"/>
              </a:rPr>
              <a:t>sign represents the ordering, and the digits</a:t>
            </a:r>
            <a:r>
              <a:rPr lang="en-US" dirty="0" smtClean="0">
                <a:ea typeface="ＭＳ Ｐゴシック" pitchFamily="-1" charset="-128"/>
                <a:cs typeface="ＭＳ Ｐゴシック" pitchFamily="-1" charset="-128"/>
              </a:rPr>
              <a:t> 	represent </a:t>
            </a:r>
            <a:r>
              <a:rPr lang="en-US" dirty="0">
                <a:ea typeface="ＭＳ Ｐゴシック" pitchFamily="-1" charset="-128"/>
                <a:cs typeface="ＭＳ Ｐゴシック" pitchFamily="-1" charset="-128"/>
              </a:rPr>
              <a:t>the </a:t>
            </a:r>
            <a:r>
              <a:rPr lang="en-US" b="1" dirty="0">
                <a:ea typeface="ＭＳ Ｐゴシック" pitchFamily="-1" charset="-128"/>
                <a:cs typeface="ＭＳ Ｐゴシック" pitchFamily="-1" charset="-128"/>
              </a:rPr>
              <a:t>magnitude</a:t>
            </a:r>
            <a:r>
              <a:rPr lang="en-US" dirty="0">
                <a:ea typeface="ＭＳ Ｐゴシック" pitchFamily="-1" charset="-128"/>
                <a:cs typeface="ＭＳ Ｐゴシック" pitchFamily="-1" charset="-128"/>
              </a:rPr>
              <a:t> of the </a:t>
            </a:r>
            <a:r>
              <a:rPr lang="en-US" dirty="0" smtClean="0">
                <a:ea typeface="ＭＳ Ｐゴシック" pitchFamily="-1" charset="-128"/>
                <a:cs typeface="ＭＳ Ｐゴシック" pitchFamily="-1" charset="-128"/>
              </a:rPr>
              <a:t>number. </a:t>
            </a:r>
          </a:p>
          <a:p>
            <a:pPr marL="182880" indent="0" eaLnBrk="1" hangingPunct="1">
              <a:buFont typeface="Arial"/>
              <a:buChar char="•"/>
            </a:pPr>
            <a:r>
              <a:rPr lang="en-US" dirty="0" smtClean="0">
                <a:ea typeface="ＭＳ Ｐゴシック" pitchFamily="-1" charset="-128"/>
                <a:cs typeface="ＭＳ Ｐゴシック" pitchFamily="-1" charset="-128"/>
              </a:rPr>
              <a:t>   This is what we use for decimal numbers.</a:t>
            </a:r>
          </a:p>
        </p:txBody>
      </p:sp>
      <p:sp>
        <p:nvSpPr>
          <p:cNvPr id="6" name="Slide Number Placeholder 5"/>
          <p:cNvSpPr>
            <a:spLocks noGrp="1"/>
          </p:cNvSpPr>
          <p:nvPr>
            <p:ph type="sldNum" sz="quarter" idx="12"/>
          </p:nvPr>
        </p:nvSpPr>
        <p:spPr/>
        <p:txBody>
          <a:bodyPr/>
          <a:lstStyle/>
          <a:p>
            <a:fld id="{238C4A51-0D24-DC44-B8D6-888B95C586FC}" type="slidenum">
              <a:rPr lang="en-US" smtClean="0"/>
              <a:pPr/>
              <a:t>11</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Representing Negative Values</a:t>
            </a:r>
            <a:endParaRPr lang="en-US" sz="2400" i="1">
              <a:ea typeface="ＭＳ Ｐゴシック" pitchFamily="-1" charset="-128"/>
              <a:cs typeface="ＭＳ Ｐゴシック" pitchFamily="-1" charset="-128"/>
            </a:endParaRPr>
          </a:p>
        </p:txBody>
      </p:sp>
      <p:sp>
        <p:nvSpPr>
          <p:cNvPr id="31748" name="Rectangle 3"/>
          <p:cNvSpPr>
            <a:spLocks noGrp="1" noChangeArrowheads="1"/>
          </p:cNvSpPr>
          <p:nvPr>
            <p:ph type="body" idx="1"/>
          </p:nvPr>
        </p:nvSpPr>
        <p:spPr>
          <a:xfrm>
            <a:off x="301751" y="1527048"/>
            <a:ext cx="8620867" cy="4572000"/>
          </a:xfrm>
        </p:spPr>
        <p:txBody>
          <a:bodyPr>
            <a:normAutofit fontScale="92500" lnSpcReduction="20000"/>
          </a:bodyPr>
          <a:lstStyle/>
          <a:p>
            <a:pPr marL="0" indent="0">
              <a:buFont typeface="Arial"/>
              <a:buChar char="•"/>
            </a:pPr>
            <a:r>
              <a:rPr lang="en-US" sz="2800" dirty="0" smtClean="0">
                <a:ea typeface="ＭＳ Ｐゴシック" pitchFamily="-1" charset="-128"/>
                <a:cs typeface="ＭＳ Ｐゴシック" pitchFamily="-1" charset="-128"/>
              </a:rPr>
              <a:t>  There </a:t>
            </a:r>
            <a:r>
              <a:rPr lang="en-US" sz="2800" dirty="0">
                <a:ea typeface="ＭＳ Ｐゴシック" pitchFamily="-1" charset="-128"/>
                <a:cs typeface="ＭＳ Ｐゴシック" pitchFamily="-1" charset="-128"/>
              </a:rPr>
              <a:t>is a problem with the </a:t>
            </a:r>
            <a:r>
              <a:rPr lang="en-US" sz="2800" dirty="0" smtClean="0">
                <a:ea typeface="ＭＳ Ｐゴシック" pitchFamily="-1" charset="-128"/>
                <a:cs typeface="ＭＳ Ｐゴシック" pitchFamily="-1" charset="-128"/>
              </a:rPr>
              <a:t>sign-magnitude representation</a:t>
            </a:r>
            <a:r>
              <a:rPr lang="en-US" sz="2800" dirty="0">
                <a:ea typeface="ＭＳ Ｐゴシック" pitchFamily="-1" charset="-128"/>
                <a:cs typeface="ＭＳ Ｐゴシック" pitchFamily="-1" charset="-128"/>
              </a:rPr>
              <a:t>: </a:t>
            </a:r>
            <a:r>
              <a:rPr lang="en-US" sz="2800" dirty="0" smtClean="0">
                <a:ea typeface="ＭＳ Ｐゴシック" pitchFamily="-1" charset="-128"/>
                <a:cs typeface="ＭＳ Ｐゴシック" pitchFamily="-1" charset="-128"/>
              </a:rPr>
              <a:t>every </a:t>
            </a:r>
            <a:r>
              <a:rPr lang="en-US" sz="2800" dirty="0">
                <a:ea typeface="ＭＳ Ｐゴシック" pitchFamily="-1" charset="-128"/>
                <a:cs typeface="ＭＳ Ｐゴシック" pitchFamily="-1" charset="-128"/>
              </a:rPr>
              <a:t>number </a:t>
            </a:r>
            <a:r>
              <a:rPr lang="en-US" sz="2800" dirty="0" smtClean="0">
                <a:ea typeface="ＭＳ Ｐゴシック" pitchFamily="-1" charset="-128"/>
                <a:cs typeface="ＭＳ Ｐゴシック" pitchFamily="-1" charset="-128"/>
              </a:rPr>
              <a:t>should </a:t>
            </a:r>
            <a:r>
              <a:rPr lang="en-US" sz="2800" dirty="0">
                <a:ea typeface="ＭＳ Ｐゴシック" pitchFamily="-1" charset="-128"/>
                <a:cs typeface="ＭＳ Ｐゴシック" pitchFamily="-1" charset="-128"/>
              </a:rPr>
              <a:t>have a positive and a negative </a:t>
            </a:r>
            <a:r>
              <a:rPr lang="en-US" sz="2800" dirty="0" smtClean="0">
                <a:ea typeface="ＭＳ Ｐゴシック" pitchFamily="-1" charset="-128"/>
                <a:cs typeface="ＭＳ Ｐゴシック" pitchFamily="-1" charset="-128"/>
              </a:rPr>
              <a:t>representation and so there </a:t>
            </a:r>
            <a:r>
              <a:rPr lang="en-US" sz="2800" dirty="0">
                <a:ea typeface="ＭＳ Ｐゴシック" pitchFamily="-1" charset="-128"/>
                <a:cs typeface="ＭＳ Ｐゴシック" pitchFamily="-1" charset="-128"/>
              </a:rPr>
              <a:t>is a </a:t>
            </a:r>
            <a:r>
              <a:rPr lang="en-US" sz="2800" dirty="0">
                <a:solidFill>
                  <a:srgbClr val="0000FF"/>
                </a:solidFill>
                <a:ea typeface="ＭＳ Ｐゴシック" pitchFamily="-1" charset="-128"/>
                <a:cs typeface="ＭＳ Ｐゴシック" pitchFamily="-1" charset="-128"/>
              </a:rPr>
              <a:t>plus zero</a:t>
            </a:r>
            <a:r>
              <a:rPr lang="en-US" sz="2800" dirty="0">
                <a:ea typeface="ＭＳ Ｐゴシック" pitchFamily="-1" charset="-128"/>
                <a:cs typeface="ＭＳ Ｐゴシック" pitchFamily="-1" charset="-128"/>
              </a:rPr>
              <a:t> and </a:t>
            </a:r>
            <a:r>
              <a:rPr lang="en-US" sz="2800" dirty="0">
                <a:solidFill>
                  <a:srgbClr val="0000FF"/>
                </a:solidFill>
                <a:ea typeface="ＭＳ Ｐゴシック" pitchFamily="-1" charset="-128"/>
                <a:cs typeface="ＭＳ Ｐゴシック" pitchFamily="-1" charset="-128"/>
              </a:rPr>
              <a:t>minus zero</a:t>
            </a:r>
            <a:endParaRPr lang="en-US" sz="2800" i="1" dirty="0" smtClean="0">
              <a:ea typeface="ＭＳ Ｐゴシック" pitchFamily="-1" charset="-128"/>
              <a:cs typeface="ＭＳ Ｐゴシック" pitchFamily="-1" charset="-128"/>
            </a:endParaRPr>
          </a:p>
          <a:p>
            <a:pPr marL="0" indent="0" eaLnBrk="1" hangingPunct="1">
              <a:buNone/>
            </a:pPr>
            <a:r>
              <a:rPr lang="en-US" dirty="0" smtClean="0">
                <a:ea typeface="ＭＳ Ｐゴシック" pitchFamily="-1" charset="-128"/>
                <a:cs typeface="ＭＳ Ｐゴシック" pitchFamily="-1" charset="-128"/>
              </a:rPr>
              <a:t>	</a:t>
            </a:r>
          </a:p>
          <a:p>
            <a:pPr marL="0" indent="0" eaLnBrk="1" hangingPunct="1">
              <a:buFont typeface="Arial"/>
              <a:buChar char="•"/>
            </a:pPr>
            <a:r>
              <a:rPr lang="en-US" sz="2800" dirty="0" smtClean="0">
                <a:ea typeface="ＭＳ Ｐゴシック" pitchFamily="-1" charset="-128"/>
                <a:cs typeface="ＭＳ Ｐゴシック" pitchFamily="-1" charset="-128"/>
              </a:rPr>
              <a:t>  We make an exception with the zero and ignore the minus zero but this </a:t>
            </a:r>
            <a:r>
              <a:rPr lang="en-US" sz="2800" dirty="0">
                <a:ea typeface="ＭＳ Ｐゴシック" pitchFamily="-1" charset="-128"/>
                <a:cs typeface="ＭＳ Ｐゴシック" pitchFamily="-1" charset="-128"/>
              </a:rPr>
              <a:t>causes</a:t>
            </a:r>
            <a:r>
              <a:rPr lang="en-US" sz="2800" dirty="0" smtClean="0">
                <a:ea typeface="ＭＳ Ｐゴシック" pitchFamily="-1" charset="-128"/>
                <a:cs typeface="ＭＳ Ｐゴシック" pitchFamily="-1" charset="-128"/>
              </a:rPr>
              <a:t> unnecessary </a:t>
            </a:r>
            <a:r>
              <a:rPr lang="en-US" sz="2800" dirty="0">
                <a:ea typeface="ＭＳ Ｐゴシック" pitchFamily="-1" charset="-128"/>
                <a:cs typeface="ＭＳ Ｐゴシック" pitchFamily="-1" charset="-128"/>
              </a:rPr>
              <a:t>complexity </a:t>
            </a:r>
            <a:r>
              <a:rPr lang="en-US" sz="2800" dirty="0" smtClean="0">
                <a:ea typeface="ＭＳ Ｐゴシック" pitchFamily="-1" charset="-128"/>
                <a:cs typeface="ＭＳ Ｐゴシック" pitchFamily="-1" charset="-128"/>
              </a:rPr>
              <a:t>to the hardware of a computer</a:t>
            </a:r>
            <a:endParaRPr lang="en-US" sz="2800" dirty="0">
              <a:ea typeface="ＭＳ Ｐゴシック" pitchFamily="-1" charset="-128"/>
              <a:cs typeface="ＭＳ Ｐゴシック" pitchFamily="-1" charset="-128"/>
            </a:endParaRPr>
          </a:p>
          <a:p>
            <a:pPr marL="0" indent="0" eaLnBrk="1" hangingPunct="1">
              <a:buFont typeface="Arial"/>
              <a:buChar char="•"/>
            </a:pPr>
            <a:endParaRPr lang="en-US" sz="2800" dirty="0">
              <a:ea typeface="ＭＳ Ｐゴシック" pitchFamily="-1" charset="-128"/>
              <a:cs typeface="ＭＳ Ｐゴシック" pitchFamily="-1" charset="-128"/>
            </a:endParaRPr>
          </a:p>
          <a:p>
            <a:pPr marL="0" indent="0" eaLnBrk="1" hangingPunct="1">
              <a:buFont typeface="Arial"/>
              <a:buChar char="•"/>
            </a:pPr>
            <a:r>
              <a:rPr lang="en-US" sz="2800" dirty="0">
                <a:solidFill>
                  <a:srgbClr val="0000FF"/>
                </a:solidFill>
                <a:ea typeface="ＭＳ Ｐゴシック" pitchFamily="-1" charset="-128"/>
                <a:cs typeface="ＭＳ Ｐゴシック" pitchFamily="-1" charset="-128"/>
              </a:rPr>
              <a:t>Solution</a:t>
            </a:r>
            <a:r>
              <a:rPr lang="en-US" sz="2800" dirty="0">
                <a:ea typeface="ＭＳ Ｐゴシック" pitchFamily="-1" charset="-128"/>
                <a:cs typeface="ＭＳ Ｐゴシック" pitchFamily="-1" charset="-128"/>
              </a:rPr>
              <a:t>:</a:t>
            </a:r>
            <a:endParaRPr lang="en-US" sz="2800" dirty="0" smtClean="0">
              <a:ea typeface="ＭＳ Ｐゴシック" pitchFamily="-1" charset="-128"/>
              <a:cs typeface="ＭＳ Ｐゴシック" pitchFamily="-1" charset="-128"/>
            </a:endParaRPr>
          </a:p>
          <a:p>
            <a:pPr marL="0" indent="0" eaLnBrk="1" hangingPunct="1">
              <a:buNone/>
            </a:pPr>
            <a:r>
              <a:rPr lang="en-US" sz="2800" dirty="0" smtClean="0">
                <a:ea typeface="ＭＳ Ｐゴシック" pitchFamily="-1" charset="-128"/>
                <a:cs typeface="ＭＳ Ｐゴシック" pitchFamily="-1" charset="-128"/>
              </a:rPr>
              <a:t>	Keep </a:t>
            </a:r>
            <a:r>
              <a:rPr lang="en-US" sz="2800" dirty="0">
                <a:ea typeface="ＭＳ Ｐゴシック" pitchFamily="-1" charset="-128"/>
                <a:cs typeface="ＭＳ Ｐゴシック" pitchFamily="-1" charset="-128"/>
              </a:rPr>
              <a:t>all numbers as integer values, with half of</a:t>
            </a:r>
            <a:r>
              <a:rPr lang="en-US" sz="2800" dirty="0" smtClean="0">
                <a:ea typeface="ＭＳ Ｐゴシック" pitchFamily="-1" charset="-128"/>
                <a:cs typeface="ＭＳ Ｐゴシック" pitchFamily="-1" charset="-128"/>
              </a:rPr>
              <a:t> 	them </a:t>
            </a:r>
            <a:r>
              <a:rPr lang="en-US" sz="2800" dirty="0">
                <a:ea typeface="ＭＳ Ｐゴシック" pitchFamily="-1" charset="-128"/>
                <a:cs typeface="ＭＳ Ｐゴシック" pitchFamily="-1" charset="-128"/>
              </a:rPr>
              <a:t>representing negative </a:t>
            </a:r>
            <a:r>
              <a:rPr lang="en-US" sz="2800" dirty="0" smtClean="0">
                <a:ea typeface="ＭＳ Ｐゴシック" pitchFamily="-1" charset="-128"/>
                <a:cs typeface="ＭＳ Ｐゴシック" pitchFamily="-1" charset="-128"/>
              </a:rPr>
              <a:t>numbers. Here’s how…</a:t>
            </a:r>
            <a:endParaRPr lang="en-US" sz="2800" dirty="0">
              <a:ea typeface="ＭＳ Ｐゴシック" pitchFamily="-1" charset="-128"/>
              <a:cs typeface="ＭＳ Ｐゴシック" pitchFamily="-1" charset="-128"/>
            </a:endParaRPr>
          </a:p>
        </p:txBody>
      </p:sp>
      <p:sp>
        <p:nvSpPr>
          <p:cNvPr id="5" name="Slide Number Placeholder 4"/>
          <p:cNvSpPr>
            <a:spLocks noGrp="1"/>
          </p:cNvSpPr>
          <p:nvPr>
            <p:ph type="sldNum" sz="quarter" idx="12"/>
          </p:nvPr>
        </p:nvSpPr>
        <p:spPr/>
        <p:txBody>
          <a:bodyPr/>
          <a:lstStyle/>
          <a:p>
            <a:fld id="{238C4A51-0D24-DC44-B8D6-888B95C586FC}"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2" descr="c03p058b"/>
          <p:cNvPicPr preferRelativeResize="0">
            <a:picLocks noChangeAspect="1" noChangeArrowheads="1"/>
          </p:cNvPicPr>
          <p:nvPr/>
        </p:nvPicPr>
        <p:blipFill>
          <a:blip r:embed="rId2"/>
          <a:srcRect/>
          <a:stretch>
            <a:fillRect/>
          </a:stretch>
        </p:blipFill>
        <p:spPr bwMode="auto">
          <a:xfrm>
            <a:off x="1295400" y="4616195"/>
            <a:ext cx="6858000" cy="1222375"/>
          </a:xfrm>
          <a:prstGeom prst="rect">
            <a:avLst/>
          </a:prstGeom>
          <a:noFill/>
          <a:ln w="28575">
            <a:noFill/>
            <a:miter lim="800000"/>
            <a:headEnd/>
            <a:tailEnd/>
          </a:ln>
        </p:spPr>
      </p:pic>
      <p:sp>
        <p:nvSpPr>
          <p:cNvPr id="32772" name="Rectangle 7"/>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Representing Negative Values</a:t>
            </a:r>
            <a:endParaRPr lang="en-US" sz="2400" i="1">
              <a:ea typeface="ＭＳ Ｐゴシック" pitchFamily="-1" charset="-128"/>
              <a:cs typeface="ＭＳ Ｐゴシック" pitchFamily="-1" charset="-128"/>
            </a:endParaRPr>
          </a:p>
        </p:txBody>
      </p:sp>
      <p:sp>
        <p:nvSpPr>
          <p:cNvPr id="32773" name="Rectangle 5"/>
          <p:cNvSpPr>
            <a:spLocks noGrp="1" noChangeArrowheads="1"/>
          </p:cNvSpPr>
          <p:nvPr>
            <p:ph type="body" idx="1"/>
          </p:nvPr>
        </p:nvSpPr>
        <p:spPr>
          <a:xfrm>
            <a:off x="457200" y="1447800"/>
            <a:ext cx="8382000" cy="3002524"/>
          </a:xfrm>
        </p:spPr>
        <p:txBody>
          <a:bodyPr>
            <a:normAutofit fontScale="92500" lnSpcReduction="10000"/>
          </a:bodyPr>
          <a:lstStyle/>
          <a:p>
            <a:pPr marL="0" indent="0" eaLnBrk="1" hangingPunct="1">
              <a:buFont typeface="Arial"/>
              <a:buChar char="•"/>
              <a:tabLst>
                <a:tab pos="457200" algn="l"/>
              </a:tabLst>
            </a:pPr>
            <a:r>
              <a:rPr lang="en-US" dirty="0" smtClean="0">
                <a:ea typeface="ＭＳ Ｐゴシック" pitchFamily="-1" charset="-128"/>
                <a:cs typeface="ＭＳ Ｐゴシック" pitchFamily="-1" charset="-128"/>
              </a:rPr>
              <a:t>  First, think about it using decimal numbers.</a:t>
            </a:r>
          </a:p>
          <a:p>
            <a:pPr marL="0" indent="0" eaLnBrk="1" hangingPunct="1">
              <a:buFont typeface="Arial"/>
              <a:buChar char="•"/>
              <a:tabLst>
                <a:tab pos="457200" algn="l"/>
              </a:tabLst>
            </a:pPr>
            <a:r>
              <a:rPr lang="en-US" dirty="0" smtClean="0">
                <a:ea typeface="ＭＳ Ｐゴシック" pitchFamily="-1" charset="-128"/>
                <a:cs typeface="ＭＳ Ｐゴシック" pitchFamily="-1" charset="-128"/>
              </a:rPr>
              <a:t>  Using </a:t>
            </a:r>
            <a:r>
              <a:rPr lang="en-US" dirty="0">
                <a:ea typeface="ＭＳ Ｐゴシック" pitchFamily="-1" charset="-128"/>
                <a:cs typeface="ＭＳ Ｐゴシック" pitchFamily="-1" charset="-128"/>
              </a:rPr>
              <a:t>two decimal </a:t>
            </a:r>
            <a:r>
              <a:rPr lang="en-US" dirty="0" smtClean="0">
                <a:ea typeface="ＭＳ Ｐゴシック" pitchFamily="-1" charset="-128"/>
                <a:cs typeface="ＭＳ Ｐゴシック" pitchFamily="-1" charset="-128"/>
              </a:rPr>
              <a:t>digits </a:t>
            </a:r>
          </a:p>
          <a:p>
            <a:pPr marL="274320" lvl="1" indent="0">
              <a:buClr>
                <a:schemeClr val="accent6">
                  <a:lumMod val="50000"/>
                </a:schemeClr>
              </a:buClr>
              <a:buFont typeface="Arial"/>
              <a:buChar char="•"/>
              <a:tabLst>
                <a:tab pos="457200" algn="l"/>
              </a:tabLst>
            </a:pPr>
            <a:r>
              <a:rPr lang="en-US" dirty="0" smtClean="0">
                <a:solidFill>
                  <a:srgbClr val="0000FF"/>
                </a:solidFill>
                <a:ea typeface="ＭＳ Ｐゴシック" pitchFamily="-1" charset="-128"/>
                <a:cs typeface="ＭＳ Ｐゴシック" pitchFamily="-1" charset="-128"/>
              </a:rPr>
              <a:t>  let </a:t>
            </a:r>
            <a:r>
              <a:rPr lang="en-US" dirty="0">
                <a:solidFill>
                  <a:srgbClr val="0000FF"/>
                </a:solidFill>
                <a:ea typeface="ＭＳ Ｐゴシック" pitchFamily="-1" charset="-128"/>
                <a:cs typeface="ＭＳ Ｐゴシック" pitchFamily="-1" charset="-128"/>
              </a:rPr>
              <a:t>1 through 49 represent 1 through </a:t>
            </a:r>
            <a:r>
              <a:rPr lang="en-US" dirty="0" smtClean="0">
                <a:solidFill>
                  <a:srgbClr val="0000FF"/>
                </a:solidFill>
                <a:ea typeface="ＭＳ Ｐゴシック" pitchFamily="-1" charset="-128"/>
                <a:cs typeface="ＭＳ Ｐゴシック" pitchFamily="-1" charset="-128"/>
              </a:rPr>
              <a:t>49 (positive values) </a:t>
            </a:r>
          </a:p>
          <a:p>
            <a:pPr marL="274320" lvl="1" indent="0">
              <a:buClr>
                <a:schemeClr val="accent6">
                  <a:lumMod val="50000"/>
                </a:schemeClr>
              </a:buClr>
              <a:buFont typeface="Arial"/>
              <a:buChar char="•"/>
              <a:tabLst>
                <a:tab pos="457200" algn="l"/>
              </a:tabLst>
            </a:pPr>
            <a:r>
              <a:rPr lang="en-US" dirty="0" smtClean="0">
                <a:solidFill>
                  <a:srgbClr val="0000FF"/>
                </a:solidFill>
                <a:ea typeface="ＭＳ Ｐゴシック" pitchFamily="-1" charset="-128"/>
                <a:cs typeface="ＭＳ Ｐゴシック" pitchFamily="-1" charset="-128"/>
              </a:rPr>
              <a:t>  let </a:t>
            </a:r>
            <a:r>
              <a:rPr lang="en-US" dirty="0">
                <a:solidFill>
                  <a:srgbClr val="0000FF"/>
                </a:solidFill>
                <a:ea typeface="ＭＳ Ｐゴシック" pitchFamily="-1" charset="-128"/>
                <a:cs typeface="ＭＳ Ｐゴシック" pitchFamily="-1" charset="-128"/>
              </a:rPr>
              <a:t>50 </a:t>
            </a:r>
            <a:r>
              <a:rPr lang="en-US" dirty="0" smtClean="0">
                <a:solidFill>
                  <a:srgbClr val="0000FF"/>
                </a:solidFill>
                <a:ea typeface="ＭＳ Ｐゴシック" pitchFamily="-1" charset="-128"/>
                <a:cs typeface="ＭＳ Ｐゴシック" pitchFamily="-1" charset="-128"/>
              </a:rPr>
              <a:t>through </a:t>
            </a:r>
            <a:r>
              <a:rPr lang="en-US" dirty="0">
                <a:solidFill>
                  <a:srgbClr val="0000FF"/>
                </a:solidFill>
                <a:ea typeface="ＭＳ Ｐゴシック" pitchFamily="-1" charset="-128"/>
                <a:cs typeface="ＭＳ Ｐゴシック" pitchFamily="-1" charset="-128"/>
              </a:rPr>
              <a:t>99 represent -50 through -1 </a:t>
            </a:r>
            <a:r>
              <a:rPr lang="en-US" dirty="0" smtClean="0">
                <a:solidFill>
                  <a:srgbClr val="0000FF"/>
                </a:solidFill>
                <a:ea typeface="ＭＳ Ｐゴシック" pitchFamily="-1" charset="-128"/>
                <a:cs typeface="ＭＳ Ｐゴシック" pitchFamily="-1" charset="-128"/>
              </a:rPr>
              <a:t>(negative </a:t>
            </a:r>
            <a:r>
              <a:rPr lang="en-US" dirty="0">
                <a:solidFill>
                  <a:srgbClr val="0000FF"/>
                </a:solidFill>
                <a:ea typeface="ＭＳ Ｐゴシック" pitchFamily="-1" charset="-128"/>
                <a:cs typeface="ＭＳ Ｐゴシック" pitchFamily="-1" charset="-128"/>
              </a:rPr>
              <a:t>values</a:t>
            </a:r>
            <a:r>
              <a:rPr lang="en-US" dirty="0" smtClean="0">
                <a:solidFill>
                  <a:srgbClr val="0000FF"/>
                </a:solidFill>
                <a:ea typeface="ＭＳ Ｐゴシック" pitchFamily="-1" charset="-128"/>
                <a:cs typeface="ＭＳ Ｐゴシック" pitchFamily="-1" charset="-128"/>
              </a:rPr>
              <a:t>)</a:t>
            </a:r>
          </a:p>
          <a:p>
            <a:pPr marL="0" indent="0">
              <a:buFont typeface="Arial"/>
              <a:buChar char="•"/>
              <a:tabLst>
                <a:tab pos="457200" algn="l"/>
              </a:tabLst>
            </a:pPr>
            <a:r>
              <a:rPr lang="en-US" dirty="0">
                <a:ea typeface="ＭＳ Ｐゴシック" pitchFamily="-1" charset="-128"/>
                <a:cs typeface="ＭＳ Ｐゴシック" pitchFamily="-1" charset="-128"/>
              </a:rPr>
              <a:t> </a:t>
            </a:r>
            <a:r>
              <a:rPr lang="en-US" dirty="0" smtClean="0">
                <a:ea typeface="ＭＳ Ｐゴシック" pitchFamily="-1" charset="-128"/>
                <a:cs typeface="ＭＳ Ｐゴシック" pitchFamily="-1" charset="-128"/>
              </a:rPr>
              <a:t>This representation is known as </a:t>
            </a:r>
            <a:r>
              <a:rPr lang="en-US" b="1" dirty="0" smtClean="0">
                <a:solidFill>
                  <a:srgbClr val="0000FF"/>
                </a:solidFill>
                <a:ea typeface="ＭＳ Ｐゴシック" pitchFamily="-1" charset="-128"/>
                <a:cs typeface="ＭＳ Ｐゴシック" pitchFamily="-1" charset="-128"/>
              </a:rPr>
              <a:t>10’s complement</a:t>
            </a:r>
            <a:r>
              <a:rPr lang="en-US" dirty="0" smtClean="0">
                <a:ea typeface="ＭＳ Ｐゴシック" pitchFamily="-1" charset="-128"/>
                <a:cs typeface="ＭＳ Ｐゴシック" pitchFamily="-1" charset="-128"/>
              </a:rPr>
              <a:t>.</a:t>
            </a:r>
          </a:p>
          <a:p>
            <a:pPr marL="0" indent="0">
              <a:buNone/>
              <a:tabLst>
                <a:tab pos="457200" algn="l"/>
              </a:tabLst>
            </a:pPr>
            <a:endParaRPr lang="en-US" sz="2200" dirty="0" smtClean="0">
              <a:ea typeface="ＭＳ Ｐゴシック" pitchFamily="-1" charset="-128"/>
              <a:cs typeface="ＭＳ Ｐゴシック" pitchFamily="-1" charset="-128"/>
            </a:endParaRPr>
          </a:p>
          <a:p>
            <a:pPr marL="0" indent="0">
              <a:buNone/>
              <a:tabLst>
                <a:tab pos="457200" algn="l"/>
              </a:tabLst>
            </a:pPr>
            <a:r>
              <a:rPr lang="en-US" sz="2200" dirty="0" smtClean="0">
                <a:ea typeface="ＭＳ Ｐゴシック" pitchFamily="-1" charset="-128"/>
                <a:cs typeface="ＭＳ Ｐゴシック" pitchFamily="-1" charset="-128"/>
              </a:rPr>
              <a:t>Notice that only negative numbers have a “different” representation in both systems (signed magnitude and 10’s complement).</a:t>
            </a:r>
            <a:endParaRPr lang="en-US" sz="2200" dirty="0">
              <a:ea typeface="ＭＳ Ｐゴシック" pitchFamily="-1" charset="-128"/>
              <a:cs typeface="ＭＳ Ｐゴシック" pitchFamily="-1" charset="-128"/>
            </a:endParaRPr>
          </a:p>
        </p:txBody>
      </p:sp>
      <p:sp>
        <p:nvSpPr>
          <p:cNvPr id="6" name="Slide Number Placeholder 5"/>
          <p:cNvSpPr>
            <a:spLocks noGrp="1"/>
          </p:cNvSpPr>
          <p:nvPr>
            <p:ph type="sldNum" sz="quarter" idx="12"/>
          </p:nvPr>
        </p:nvSpPr>
        <p:spPr/>
        <p:txBody>
          <a:bodyPr/>
          <a:lstStyle/>
          <a:p>
            <a:fld id="{238C4A51-0D24-DC44-B8D6-888B95C586FC}" type="slidenum">
              <a:rPr lang="en-US" smtClean="0"/>
              <a:pPr/>
              <a:t>13</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Representing Negative Values</a:t>
            </a:r>
            <a:endParaRPr lang="en-US" sz="2400" i="1">
              <a:ea typeface="ＭＳ Ｐゴシック" pitchFamily="-1" charset="-128"/>
              <a:cs typeface="ＭＳ Ｐゴシック" pitchFamily="-1" charset="-128"/>
            </a:endParaRPr>
          </a:p>
        </p:txBody>
      </p:sp>
      <p:sp>
        <p:nvSpPr>
          <p:cNvPr id="33796" name="Rectangle 3"/>
          <p:cNvSpPr>
            <a:spLocks noGrp="1" noChangeArrowheads="1"/>
          </p:cNvSpPr>
          <p:nvPr>
            <p:ph type="body" idx="1"/>
          </p:nvPr>
        </p:nvSpPr>
        <p:spPr/>
        <p:txBody>
          <a:bodyPr/>
          <a:lstStyle/>
          <a:p>
            <a:pPr marL="0" indent="0" eaLnBrk="1" hangingPunct="1">
              <a:buFontTx/>
              <a:buNone/>
            </a:pPr>
            <a:r>
              <a:rPr lang="en-US">
                <a:ea typeface="ＭＳ Ｐゴシック" pitchFamily="-1" charset="-128"/>
                <a:cs typeface="ＭＳ Ｐゴシック" pitchFamily="-1" charset="-128"/>
              </a:rPr>
              <a:t>To perform addition, add the numbers and discard any carry</a:t>
            </a:r>
          </a:p>
        </p:txBody>
      </p:sp>
      <p:pic>
        <p:nvPicPr>
          <p:cNvPr id="33797" name="Picture 6" descr="41493_CH03_AIT61"/>
          <p:cNvPicPr>
            <a:picLocks noChangeAspect="1" noChangeArrowheads="1"/>
          </p:cNvPicPr>
          <p:nvPr/>
        </p:nvPicPr>
        <p:blipFill>
          <a:blip r:embed="rId2"/>
          <a:srcRect/>
          <a:stretch>
            <a:fillRect/>
          </a:stretch>
        </p:blipFill>
        <p:spPr bwMode="auto">
          <a:xfrm>
            <a:off x="1335087" y="2057903"/>
            <a:ext cx="4456113" cy="3167062"/>
          </a:xfrm>
          <a:prstGeom prst="rect">
            <a:avLst/>
          </a:prstGeom>
          <a:noFill/>
          <a:ln w="9525">
            <a:noFill/>
            <a:miter lim="800000"/>
            <a:headEnd/>
            <a:tailEnd/>
          </a:ln>
        </p:spPr>
      </p:pic>
      <p:sp>
        <p:nvSpPr>
          <p:cNvPr id="33798" name="Rectangle 7"/>
          <p:cNvSpPr>
            <a:spLocks noChangeArrowheads="1"/>
          </p:cNvSpPr>
          <p:nvPr/>
        </p:nvSpPr>
        <p:spPr bwMode="auto">
          <a:xfrm>
            <a:off x="6324600" y="2514600"/>
            <a:ext cx="2481072" cy="2445762"/>
          </a:xfrm>
          <a:prstGeom prst="rect">
            <a:avLst/>
          </a:prstGeom>
          <a:solidFill>
            <a:srgbClr val="99CCFF"/>
          </a:solidFill>
          <a:ln w="9525">
            <a:solidFill>
              <a:schemeClr val="tx1"/>
            </a:solidFill>
            <a:miter lim="800000"/>
            <a:headEnd/>
            <a:tailEnd/>
          </a:ln>
        </p:spPr>
        <p:txBody>
          <a:bodyPr wrap="none">
            <a:prstTxWarp prst="textNoShape">
              <a:avLst/>
            </a:prstTxWarp>
          </a:bodyPr>
          <a:lstStyle/>
          <a:p>
            <a:r>
              <a:rPr lang="en-US" i="1" dirty="0"/>
              <a:t>Now you try it</a:t>
            </a:r>
            <a:endParaRPr lang="en-US" dirty="0"/>
          </a:p>
          <a:p>
            <a:endParaRPr lang="en-US" dirty="0"/>
          </a:p>
          <a:p>
            <a:r>
              <a:rPr lang="en-US" dirty="0"/>
              <a:t>48   </a:t>
            </a:r>
            <a:r>
              <a:rPr lang="en-US" sz="1600" dirty="0"/>
              <a:t>(signed-magnitude)</a:t>
            </a:r>
            <a:endParaRPr lang="en-US" dirty="0"/>
          </a:p>
          <a:p>
            <a:pPr>
              <a:buFontTx/>
              <a:buChar char="-"/>
            </a:pPr>
            <a:r>
              <a:rPr lang="en-US" u="sng" dirty="0"/>
              <a:t> 1</a:t>
            </a:r>
          </a:p>
          <a:p>
            <a:r>
              <a:rPr lang="en-US" dirty="0"/>
              <a:t>47</a:t>
            </a:r>
          </a:p>
          <a:p>
            <a:endParaRPr lang="en-US" dirty="0"/>
          </a:p>
          <a:p>
            <a:r>
              <a:rPr lang="en-US" i="1" dirty="0"/>
              <a:t>How does it work in</a:t>
            </a:r>
          </a:p>
          <a:p>
            <a:r>
              <a:rPr lang="en-US" i="1" dirty="0"/>
              <a:t>the new scheme?</a:t>
            </a:r>
          </a:p>
        </p:txBody>
      </p:sp>
      <p:pic>
        <p:nvPicPr>
          <p:cNvPr id="7" name="Picture 2" descr="c03p058b"/>
          <p:cNvPicPr preferRelativeResize="0">
            <a:picLocks noChangeAspect="1" noChangeArrowheads="1"/>
          </p:cNvPicPr>
          <p:nvPr/>
        </p:nvPicPr>
        <p:blipFill>
          <a:blip r:embed="rId3"/>
          <a:srcRect/>
          <a:stretch>
            <a:fillRect/>
          </a:stretch>
        </p:blipFill>
        <p:spPr bwMode="auto">
          <a:xfrm>
            <a:off x="1219200" y="5264969"/>
            <a:ext cx="6858000" cy="1222375"/>
          </a:xfrm>
          <a:prstGeom prst="rect">
            <a:avLst/>
          </a:prstGeom>
          <a:noFill/>
          <a:ln w="28575">
            <a:noFill/>
            <a:miter lim="800000"/>
            <a:headEnd/>
            <a:tailEnd/>
          </a:ln>
        </p:spPr>
      </p:pic>
      <p:sp>
        <p:nvSpPr>
          <p:cNvPr id="8" name="Slide Number Placeholder 7"/>
          <p:cNvSpPr>
            <a:spLocks noGrp="1"/>
          </p:cNvSpPr>
          <p:nvPr>
            <p:ph type="sldNum" sz="quarter" idx="12"/>
          </p:nvPr>
        </p:nvSpPr>
        <p:spPr/>
        <p:txBody>
          <a:bodyPr/>
          <a:lstStyle/>
          <a:p>
            <a:fld id="{238C4A51-0D24-DC44-B8D6-888B95C586FC}" type="slidenum">
              <a:rPr lang="en-US" smtClean="0"/>
              <a:pPr/>
              <a:t>14</a:t>
            </a:fld>
            <a:endParaRPr lang="en-US"/>
          </a:p>
        </p:txBody>
      </p:sp>
      <p:cxnSp>
        <p:nvCxnSpPr>
          <p:cNvPr id="3" name="Straight Connector 2"/>
          <p:cNvCxnSpPr/>
          <p:nvPr/>
        </p:nvCxnSpPr>
        <p:spPr>
          <a:xfrm>
            <a:off x="2090057" y="3113314"/>
            <a:ext cx="576943" cy="10886"/>
          </a:xfrm>
          <a:prstGeom prst="line">
            <a:avLst/>
          </a:prstGeom>
          <a:ln w="12700" cmpd="sng">
            <a:solidFill>
              <a:schemeClr val="tx1"/>
            </a:solidFill>
            <a:prstDash val="soli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Representing Negative Values</a:t>
            </a:r>
            <a:endParaRPr lang="en-US" sz="2400" i="1">
              <a:ea typeface="ＭＳ Ｐゴシック" pitchFamily="-1" charset="-128"/>
              <a:cs typeface="ＭＳ Ｐゴシック" pitchFamily="-1" charset="-128"/>
            </a:endParaRPr>
          </a:p>
        </p:txBody>
      </p:sp>
      <p:sp>
        <p:nvSpPr>
          <p:cNvPr id="34820" name="Rectangle 4"/>
          <p:cNvSpPr>
            <a:spLocks noGrp="1" noChangeArrowheads="1"/>
          </p:cNvSpPr>
          <p:nvPr>
            <p:ph type="body" idx="1"/>
          </p:nvPr>
        </p:nvSpPr>
        <p:spPr/>
        <p:txBody>
          <a:bodyPr/>
          <a:lstStyle/>
          <a:p>
            <a:pPr marL="0" indent="0" eaLnBrk="1" hangingPunct="1">
              <a:buFontTx/>
              <a:buNone/>
            </a:pPr>
            <a:r>
              <a:rPr lang="en-US" dirty="0">
                <a:ea typeface="ＭＳ Ｐゴシック" pitchFamily="-1" charset="-128"/>
                <a:cs typeface="ＭＳ Ｐゴシック" pitchFamily="-1" charset="-128"/>
              </a:rPr>
              <a:t>A-B=A+(-B) </a:t>
            </a:r>
          </a:p>
          <a:p>
            <a:pPr marL="0" indent="0" eaLnBrk="1" hangingPunct="1">
              <a:buFontTx/>
              <a:buNone/>
            </a:pPr>
            <a:r>
              <a:rPr lang="en-US" dirty="0">
                <a:ea typeface="ＭＳ Ｐゴシック" pitchFamily="-1" charset="-128"/>
                <a:cs typeface="ＭＳ Ｐゴシック" pitchFamily="-1" charset="-128"/>
              </a:rPr>
              <a:t>Add the negative of the second to the first</a:t>
            </a:r>
          </a:p>
        </p:txBody>
      </p:sp>
      <p:pic>
        <p:nvPicPr>
          <p:cNvPr id="34821" name="Picture 5" descr="17606_02_0315A"/>
          <p:cNvPicPr>
            <a:picLocks noChangeAspect="1" noChangeArrowheads="1"/>
          </p:cNvPicPr>
          <p:nvPr/>
        </p:nvPicPr>
        <p:blipFill>
          <a:blip r:embed="rId2"/>
          <a:srcRect/>
          <a:stretch>
            <a:fillRect/>
          </a:stretch>
        </p:blipFill>
        <p:spPr bwMode="auto">
          <a:xfrm>
            <a:off x="381000" y="2770202"/>
            <a:ext cx="5791200" cy="2057400"/>
          </a:xfrm>
          <a:prstGeom prst="rect">
            <a:avLst/>
          </a:prstGeom>
          <a:noFill/>
          <a:ln w="9525">
            <a:noFill/>
            <a:miter lim="800000"/>
            <a:headEnd/>
            <a:tailEnd/>
          </a:ln>
        </p:spPr>
      </p:pic>
      <p:sp>
        <p:nvSpPr>
          <p:cNvPr id="34822" name="Rectangle 8"/>
          <p:cNvSpPr>
            <a:spLocks noChangeArrowheads="1"/>
          </p:cNvSpPr>
          <p:nvPr/>
        </p:nvSpPr>
        <p:spPr bwMode="auto">
          <a:xfrm>
            <a:off x="6743804" y="3549047"/>
            <a:ext cx="1752808" cy="1066800"/>
          </a:xfrm>
          <a:prstGeom prst="rect">
            <a:avLst/>
          </a:prstGeom>
          <a:solidFill>
            <a:schemeClr val="accent1"/>
          </a:solidFill>
          <a:ln w="9525">
            <a:solidFill>
              <a:schemeClr val="tx1"/>
            </a:solidFill>
            <a:miter lim="800000"/>
            <a:headEnd/>
            <a:tailEnd/>
          </a:ln>
        </p:spPr>
        <p:txBody>
          <a:bodyPr wrap="none">
            <a:prstTxWarp prst="textNoShape">
              <a:avLst/>
            </a:prstTxWarp>
          </a:bodyPr>
          <a:lstStyle/>
          <a:p>
            <a:r>
              <a:rPr lang="en-US" i="1" dirty="0"/>
              <a:t>Try </a:t>
            </a:r>
          </a:p>
          <a:p>
            <a:r>
              <a:rPr lang="en-US" i="1" dirty="0"/>
              <a:t>  4	- 4	   -4</a:t>
            </a:r>
          </a:p>
          <a:p>
            <a:r>
              <a:rPr lang="en-US" i="1" u="sng" dirty="0"/>
              <a:t>- 3</a:t>
            </a:r>
            <a:r>
              <a:rPr lang="en-US" i="1" dirty="0"/>
              <a:t>	</a:t>
            </a:r>
            <a:r>
              <a:rPr lang="en-US" i="1" u="sng" dirty="0"/>
              <a:t>+3</a:t>
            </a:r>
            <a:r>
              <a:rPr lang="en-US" i="1" dirty="0"/>
              <a:t>	</a:t>
            </a:r>
            <a:r>
              <a:rPr lang="en-US" i="1" u="sng" dirty="0"/>
              <a:t>+ -3</a:t>
            </a:r>
          </a:p>
        </p:txBody>
      </p:sp>
      <p:pic>
        <p:nvPicPr>
          <p:cNvPr id="7" name="Picture 2" descr="c03p058b"/>
          <p:cNvPicPr preferRelativeResize="0">
            <a:picLocks noChangeAspect="1" noChangeArrowheads="1"/>
          </p:cNvPicPr>
          <p:nvPr/>
        </p:nvPicPr>
        <p:blipFill>
          <a:blip r:embed="rId3"/>
          <a:srcRect/>
          <a:stretch>
            <a:fillRect/>
          </a:stretch>
        </p:blipFill>
        <p:spPr bwMode="auto">
          <a:xfrm>
            <a:off x="1136490" y="5070327"/>
            <a:ext cx="6858000" cy="1222375"/>
          </a:xfrm>
          <a:prstGeom prst="rect">
            <a:avLst/>
          </a:prstGeom>
          <a:noFill/>
          <a:ln w="28575">
            <a:noFill/>
            <a:miter lim="800000"/>
            <a:headEnd/>
            <a:tailEnd/>
          </a:ln>
        </p:spPr>
      </p:pic>
      <p:sp>
        <p:nvSpPr>
          <p:cNvPr id="8" name="Slide Number Placeholder 7"/>
          <p:cNvSpPr>
            <a:spLocks noGrp="1"/>
          </p:cNvSpPr>
          <p:nvPr>
            <p:ph type="sldNum" sz="quarter" idx="12"/>
          </p:nvPr>
        </p:nvSpPr>
        <p:spPr/>
        <p:txBody>
          <a:bodyPr/>
          <a:lstStyle/>
          <a:p>
            <a:fld id="{238C4A51-0D24-DC44-B8D6-888B95C586FC}" type="slidenum">
              <a:rPr lang="en-US" smtClean="0"/>
              <a:pPr/>
              <a:t>15</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2" descr="c03p060"/>
          <p:cNvPicPr preferRelativeResize="0">
            <a:picLocks noChangeAspect="1" noChangeArrowheads="1"/>
          </p:cNvPicPr>
          <p:nvPr/>
        </p:nvPicPr>
        <p:blipFill>
          <a:blip r:embed="rId2"/>
          <a:srcRect/>
          <a:stretch>
            <a:fillRect/>
          </a:stretch>
        </p:blipFill>
        <p:spPr bwMode="auto">
          <a:xfrm>
            <a:off x="5101459" y="987552"/>
            <a:ext cx="1852613" cy="5676900"/>
          </a:xfrm>
          <a:prstGeom prst="rect">
            <a:avLst/>
          </a:prstGeom>
          <a:noFill/>
          <a:ln w="28575">
            <a:solidFill>
              <a:schemeClr val="tx1"/>
            </a:solidFill>
            <a:miter lim="800000"/>
            <a:headEnd/>
            <a:tailEnd/>
          </a:ln>
        </p:spPr>
      </p:pic>
      <p:sp>
        <p:nvSpPr>
          <p:cNvPr id="36868" name="Rectangle 3"/>
          <p:cNvSpPr>
            <a:spLocks noGrp="1" noChangeArrowheads="1"/>
          </p:cNvSpPr>
          <p:nvPr>
            <p:ph type="title"/>
          </p:nvPr>
        </p:nvSpPr>
        <p:spPr/>
        <p:txBody>
          <a:bodyPr/>
          <a:lstStyle/>
          <a:p>
            <a:pPr eaLnBrk="1" hangingPunct="1"/>
            <a:r>
              <a:rPr lang="en-US" dirty="0">
                <a:ea typeface="ＭＳ Ｐゴシック" pitchFamily="-1" charset="-128"/>
                <a:cs typeface="ＭＳ Ｐゴシック" pitchFamily="-1" charset="-128"/>
              </a:rPr>
              <a:t>Representing Negative Values</a:t>
            </a:r>
            <a:endParaRPr lang="en-US" sz="2400" i="1" dirty="0">
              <a:ea typeface="ＭＳ Ｐゴシック" pitchFamily="-1" charset="-128"/>
              <a:cs typeface="ＭＳ Ｐゴシック" pitchFamily="-1" charset="-128"/>
            </a:endParaRPr>
          </a:p>
        </p:txBody>
      </p:sp>
      <p:sp>
        <p:nvSpPr>
          <p:cNvPr id="36869" name="Text Box 4"/>
          <p:cNvSpPr txBox="1">
            <a:spLocks noChangeArrowheads="1"/>
          </p:cNvSpPr>
          <p:nvPr/>
        </p:nvSpPr>
        <p:spPr bwMode="auto">
          <a:xfrm>
            <a:off x="229402" y="1828800"/>
            <a:ext cx="3505200" cy="3262432"/>
          </a:xfrm>
          <a:prstGeom prst="rect">
            <a:avLst/>
          </a:prstGeom>
          <a:noFill/>
          <a:ln w="9525">
            <a:noFill/>
            <a:miter lim="800000"/>
            <a:headEnd/>
            <a:tailEnd/>
          </a:ln>
        </p:spPr>
        <p:txBody>
          <a:bodyPr>
            <a:prstTxWarp prst="textNoShape">
              <a:avLst/>
            </a:prstTxWarp>
            <a:spAutoFit/>
          </a:bodyPr>
          <a:lstStyle/>
          <a:p>
            <a:pPr>
              <a:buClr>
                <a:schemeClr val="accent1"/>
              </a:buClr>
              <a:buFont typeface="Arial"/>
              <a:buChar char="•"/>
            </a:pPr>
            <a:r>
              <a:rPr lang="en-US" sz="2000" b="1" dirty="0" smtClean="0">
                <a:solidFill>
                  <a:srgbClr val="3333FF"/>
                </a:solidFill>
              </a:rPr>
              <a:t>  </a:t>
            </a:r>
            <a:r>
              <a:rPr lang="en-US" sz="2000" dirty="0" smtClean="0"/>
              <a:t>Now for binary</a:t>
            </a:r>
          </a:p>
          <a:p>
            <a:pPr>
              <a:buClr>
                <a:schemeClr val="accent1"/>
              </a:buClr>
              <a:buFont typeface="Arial"/>
              <a:buChar char="•"/>
            </a:pPr>
            <a:r>
              <a:rPr lang="en-US" sz="2000" b="1" dirty="0" smtClean="0">
                <a:solidFill>
                  <a:srgbClr val="3333FF"/>
                </a:solidFill>
              </a:rPr>
              <a:t>  Two’s </a:t>
            </a:r>
            <a:r>
              <a:rPr lang="en-US" sz="2000" b="1" dirty="0">
                <a:solidFill>
                  <a:srgbClr val="3333FF"/>
                </a:solidFill>
              </a:rPr>
              <a:t>Complement</a:t>
            </a:r>
            <a:r>
              <a:rPr lang="en-US" sz="2000" dirty="0"/>
              <a:t> </a:t>
            </a:r>
            <a:br>
              <a:rPr lang="en-US" sz="2000" dirty="0"/>
            </a:br>
            <a:r>
              <a:rPr lang="en-US" dirty="0"/>
              <a:t>(Vertical line is easier to read</a:t>
            </a:r>
            <a:r>
              <a:rPr lang="en-US" dirty="0" smtClean="0"/>
              <a:t>)</a:t>
            </a:r>
          </a:p>
          <a:p>
            <a:pPr>
              <a:buClr>
                <a:schemeClr val="accent1"/>
              </a:buClr>
              <a:buFont typeface="Arial"/>
              <a:buChar char="•"/>
            </a:pPr>
            <a:r>
              <a:rPr lang="en-US" sz="2000" b="1" dirty="0">
                <a:solidFill>
                  <a:srgbClr val="3333FF"/>
                </a:solidFill>
              </a:rPr>
              <a:t> </a:t>
            </a:r>
            <a:r>
              <a:rPr lang="en-US" sz="2000" dirty="0" smtClean="0">
                <a:solidFill>
                  <a:prstClr val="black"/>
                </a:solidFill>
              </a:rPr>
              <a:t>Notice that all </a:t>
            </a:r>
            <a:r>
              <a:rPr lang="en-US" sz="2000" dirty="0" smtClean="0">
                <a:solidFill>
                  <a:srgbClr val="008000"/>
                </a:solidFill>
              </a:rPr>
              <a:t>positive </a:t>
            </a:r>
            <a:r>
              <a:rPr lang="en-US" sz="2000" dirty="0" smtClean="0">
                <a:solidFill>
                  <a:prstClr val="black"/>
                </a:solidFill>
              </a:rPr>
              <a:t>numbers have a </a:t>
            </a:r>
            <a:r>
              <a:rPr lang="en-US" sz="2000" dirty="0" smtClean="0">
                <a:solidFill>
                  <a:srgbClr val="008000"/>
                </a:solidFill>
              </a:rPr>
              <a:t>zero </a:t>
            </a:r>
            <a:r>
              <a:rPr lang="en-US" sz="2000" dirty="0" smtClean="0">
                <a:solidFill>
                  <a:prstClr val="black"/>
                </a:solidFill>
              </a:rPr>
              <a:t>in the most significant bit while all </a:t>
            </a:r>
            <a:r>
              <a:rPr lang="en-US" sz="2000" dirty="0" smtClean="0">
                <a:solidFill>
                  <a:srgbClr val="FF0000"/>
                </a:solidFill>
              </a:rPr>
              <a:t>negative</a:t>
            </a:r>
            <a:r>
              <a:rPr lang="en-US" sz="2000" dirty="0" smtClean="0">
                <a:solidFill>
                  <a:prstClr val="black"/>
                </a:solidFill>
              </a:rPr>
              <a:t> numbers have a </a:t>
            </a:r>
            <a:r>
              <a:rPr lang="en-US" sz="2000" dirty="0" smtClean="0">
                <a:solidFill>
                  <a:srgbClr val="FF0000"/>
                </a:solidFill>
              </a:rPr>
              <a:t>one</a:t>
            </a:r>
            <a:r>
              <a:rPr lang="en-US" sz="2000" dirty="0" smtClean="0">
                <a:solidFill>
                  <a:prstClr val="black"/>
                </a:solidFill>
              </a:rPr>
              <a:t> in the most significant bit </a:t>
            </a:r>
            <a:r>
              <a:rPr lang="en-US" sz="1600" dirty="0" smtClean="0">
                <a:solidFill>
                  <a:prstClr val="black"/>
                </a:solidFill>
              </a:rPr>
              <a:t>(this is a quick way to determine if a number is positive or negative in the 2’s complement representation)</a:t>
            </a:r>
            <a:endParaRPr lang="en-US" sz="1600" dirty="0"/>
          </a:p>
        </p:txBody>
      </p:sp>
      <p:sp>
        <p:nvSpPr>
          <p:cNvPr id="6" name="Slide Number Placeholder 5"/>
          <p:cNvSpPr>
            <a:spLocks noGrp="1"/>
          </p:cNvSpPr>
          <p:nvPr>
            <p:ph type="sldNum" sz="quarter" idx="12"/>
          </p:nvPr>
        </p:nvSpPr>
        <p:spPr/>
        <p:txBody>
          <a:bodyPr/>
          <a:lstStyle/>
          <a:p>
            <a:fld id="{238C4A51-0D24-DC44-B8D6-888B95C586FC}" type="slidenum">
              <a:rPr lang="en-US" smtClean="0"/>
              <a:pPr/>
              <a:t>16</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fontScale="90000"/>
          </a:bodyPr>
          <a:lstStyle/>
          <a:p>
            <a:pPr eaLnBrk="1" hangingPunct="1"/>
            <a:r>
              <a:rPr lang="en-US" smtClean="0">
                <a:ea typeface="ＭＳ Ｐゴシック" pitchFamily="-1" charset="-128"/>
                <a:cs typeface="ＭＳ Ｐゴシック" pitchFamily="-1" charset="-128"/>
              </a:rPr>
              <a:t>Finding the Two’s complement representation</a:t>
            </a:r>
            <a:endParaRPr lang="en-US" sz="2400" i="1" smtClean="0">
              <a:ea typeface="ＭＳ Ｐゴシック" pitchFamily="-1" charset="-128"/>
              <a:cs typeface="ＭＳ Ｐゴシック" pitchFamily="-1" charset="-128"/>
            </a:endParaRPr>
          </a:p>
        </p:txBody>
      </p:sp>
      <p:sp>
        <p:nvSpPr>
          <p:cNvPr id="37892" name="Rectangle 3"/>
          <p:cNvSpPr>
            <a:spLocks noGrp="1" noChangeArrowheads="1"/>
          </p:cNvSpPr>
          <p:nvPr>
            <p:ph type="body" idx="1"/>
          </p:nvPr>
        </p:nvSpPr>
        <p:spPr/>
        <p:txBody>
          <a:bodyPr>
            <a:normAutofit fontScale="85000" lnSpcReduction="20000"/>
          </a:bodyPr>
          <a:lstStyle/>
          <a:p>
            <a:pPr marL="0" indent="0" eaLnBrk="1" hangingPunct="1">
              <a:spcBef>
                <a:spcPct val="0"/>
              </a:spcBef>
              <a:spcAft>
                <a:spcPts val="1800"/>
              </a:spcAft>
              <a:buFont typeface="Wingdings" pitchFamily="-1" charset="2"/>
              <a:buChar char="§"/>
            </a:pPr>
            <a:r>
              <a:rPr lang="en-US" dirty="0" smtClean="0">
                <a:ea typeface="ＭＳ Ｐゴシック" pitchFamily="-1" charset="-128"/>
                <a:cs typeface="ＭＳ Ｐゴシック" pitchFamily="-1" charset="-128"/>
              </a:rPr>
              <a:t> </a:t>
            </a:r>
            <a:r>
              <a:rPr lang="en-US" b="1" dirty="0" smtClean="0">
                <a:ea typeface="ＭＳ Ｐゴシック" pitchFamily="-1" charset="-128"/>
                <a:cs typeface="ＭＳ Ｐゴシック" pitchFamily="-1" charset="-128"/>
              </a:rPr>
              <a:t>IMPORTANT: The idea of the representation 	and the algorithm (procedure) for finding the representation are distinct from each other!</a:t>
            </a:r>
            <a:r>
              <a:rPr lang="en-US" dirty="0" smtClean="0">
                <a:ea typeface="ＭＳ Ｐゴシック" pitchFamily="-1" charset="-128"/>
                <a:cs typeface="ＭＳ Ｐゴシック" pitchFamily="-1" charset="-128"/>
              </a:rPr>
              <a:t>  </a:t>
            </a:r>
          </a:p>
          <a:p>
            <a:pPr marL="0" indent="0" eaLnBrk="1" hangingPunct="1">
              <a:spcBef>
                <a:spcPct val="0"/>
              </a:spcBef>
              <a:spcAft>
                <a:spcPts val="1800"/>
              </a:spcAft>
              <a:buFont typeface="Wingdings" pitchFamily="-1" charset="2"/>
              <a:buChar char="§"/>
            </a:pPr>
            <a:r>
              <a:rPr lang="en-US" dirty="0" smtClean="0">
                <a:ea typeface="ＭＳ Ｐゴシック" pitchFamily="-1" charset="-128"/>
                <a:cs typeface="ＭＳ Ｐゴシック" pitchFamily="-1" charset="-128"/>
              </a:rPr>
              <a:t>  Positive values are simply the “regular”  binary</a:t>
            </a:r>
          </a:p>
          <a:p>
            <a:pPr marL="0" indent="0" eaLnBrk="1" hangingPunct="1">
              <a:spcBef>
                <a:spcPct val="0"/>
              </a:spcBef>
              <a:spcAft>
                <a:spcPts val="1800"/>
              </a:spcAft>
              <a:buFont typeface="Wingdings" pitchFamily="-1" charset="2"/>
              <a:buChar char="§"/>
            </a:pPr>
            <a:r>
              <a:rPr lang="en-US" dirty="0" smtClean="0">
                <a:ea typeface="ＭＳ Ｐゴシック" pitchFamily="-1" charset="-128"/>
                <a:cs typeface="ＭＳ Ｐゴシック" pitchFamily="-1" charset="-128"/>
              </a:rPr>
              <a:t>  To find the two’s complement representation of a </a:t>
            </a:r>
            <a:r>
              <a:rPr lang="en-US" b="1" dirty="0" smtClean="0">
                <a:ea typeface="ＭＳ Ｐゴシック" pitchFamily="-1" charset="-128"/>
                <a:cs typeface="ＭＳ Ｐゴシック" pitchFamily="-1" charset="-128"/>
              </a:rPr>
              <a:t>negative </a:t>
            </a:r>
            <a:r>
              <a:rPr lang="en-US" b="1" i="1" dirty="0" smtClean="0">
                <a:ea typeface="ＭＳ Ｐゴシック" pitchFamily="-1" charset="-128"/>
                <a:cs typeface="ＭＳ Ｐゴシック" pitchFamily="-1" charset="-128"/>
              </a:rPr>
              <a:t> </a:t>
            </a:r>
            <a:r>
              <a:rPr lang="en-US" dirty="0" smtClean="0">
                <a:ea typeface="ＭＳ Ｐゴシック" pitchFamily="-1" charset="-128"/>
                <a:cs typeface="ＭＳ Ｐゴシック" pitchFamily="-1" charset="-128"/>
              </a:rPr>
              <a:t>number:</a:t>
            </a:r>
          </a:p>
          <a:p>
            <a:pPr marL="857250" lvl="1" indent="-457200" eaLnBrk="1" hangingPunct="1">
              <a:spcBef>
                <a:spcPct val="0"/>
              </a:spcBef>
              <a:spcAft>
                <a:spcPts val="1800"/>
              </a:spcAft>
              <a:buClr>
                <a:schemeClr val="accent6">
                  <a:lumMod val="50000"/>
                </a:schemeClr>
              </a:buClr>
              <a:buFont typeface="+mj-lt"/>
              <a:buAutoNum type="arabicPeriod"/>
            </a:pPr>
            <a:r>
              <a:rPr lang="en-US" dirty="0" smtClean="0">
                <a:solidFill>
                  <a:srgbClr val="0000FF"/>
                </a:solidFill>
              </a:rPr>
              <a:t>  </a:t>
            </a:r>
            <a:r>
              <a:rPr lang="en-US" sz="2595" dirty="0" smtClean="0">
                <a:solidFill>
                  <a:srgbClr val="0000FF"/>
                </a:solidFill>
              </a:rPr>
              <a:t>Flip the bits of the positive binary of the magnitude</a:t>
            </a:r>
          </a:p>
          <a:p>
            <a:pPr marL="914400" lvl="1" indent="-514350" eaLnBrk="1" hangingPunct="1">
              <a:spcBef>
                <a:spcPct val="0"/>
              </a:spcBef>
              <a:spcAft>
                <a:spcPts val="1800"/>
              </a:spcAft>
              <a:buClr>
                <a:schemeClr val="accent6">
                  <a:lumMod val="50000"/>
                </a:schemeClr>
              </a:buClr>
              <a:buFont typeface="+mj-lt"/>
              <a:buAutoNum type="arabicPeriod"/>
            </a:pPr>
            <a:r>
              <a:rPr lang="en-US" sz="2595" dirty="0" smtClean="0">
                <a:solidFill>
                  <a:srgbClr val="0000FF"/>
                </a:solidFill>
              </a:rPr>
              <a:t> Add 1</a:t>
            </a:r>
            <a:endParaRPr lang="en-US" sz="2595" b="1" dirty="0"/>
          </a:p>
          <a:p>
            <a:pPr marL="0" indent="0">
              <a:spcBef>
                <a:spcPct val="0"/>
              </a:spcBef>
              <a:spcAft>
                <a:spcPts val="1800"/>
              </a:spcAft>
              <a:buNone/>
            </a:pPr>
            <a:r>
              <a:rPr lang="en-US" dirty="0" smtClean="0">
                <a:ea typeface="ＭＳ Ｐゴシック" pitchFamily="-1" charset="-128"/>
                <a:cs typeface="ＭＳ Ｐゴシック" pitchFamily="-1" charset="-128"/>
              </a:rPr>
              <a:t>    Or use this alternative method:</a:t>
            </a:r>
          </a:p>
          <a:p>
            <a:pPr marL="0" indent="0">
              <a:spcBef>
                <a:spcPct val="0"/>
              </a:spcBef>
              <a:spcAft>
                <a:spcPts val="1800"/>
              </a:spcAft>
              <a:buNone/>
            </a:pPr>
            <a:r>
              <a:rPr lang="en-US" dirty="0" smtClean="0">
                <a:ea typeface="ＭＳ Ｐゴシック" pitchFamily="-1" charset="-128"/>
                <a:cs typeface="ＭＳ Ｐゴシック" pitchFamily="-1" charset="-128"/>
              </a:rPr>
              <a:t>              </a:t>
            </a:r>
            <a:r>
              <a:rPr lang="en-US" u="sng" dirty="0" smtClean="0">
                <a:solidFill>
                  <a:srgbClr val="0000FF"/>
                </a:solidFill>
                <a:hlinkClick r:id="rId2"/>
              </a:rPr>
              <a:t>http</a:t>
            </a:r>
            <a:r>
              <a:rPr lang="en-US" u="sng" dirty="0">
                <a:solidFill>
                  <a:srgbClr val="0000FF"/>
                </a:solidFill>
                <a:hlinkClick r:id="rId2"/>
              </a:rPr>
              <a:t>://www.youtube.com/watch?v=zWWWZJ_w2CA</a:t>
            </a:r>
            <a:endParaRPr lang="en-US" dirty="0">
              <a:solidFill>
                <a:srgbClr val="0000FF"/>
              </a:solidFill>
              <a:ea typeface="ＭＳ Ｐゴシック" pitchFamily="-1" charset="-128"/>
              <a:cs typeface="ＭＳ Ｐゴシック" pitchFamily="-1" charset="-128"/>
            </a:endParaRPr>
          </a:p>
          <a:p>
            <a:pPr marL="400050" lvl="1" indent="0" eaLnBrk="1" hangingPunct="1">
              <a:spcBef>
                <a:spcPct val="0"/>
              </a:spcBef>
              <a:buFontTx/>
              <a:buNone/>
            </a:pPr>
            <a:endParaRPr lang="en-US" dirty="0" smtClean="0"/>
          </a:p>
        </p:txBody>
      </p:sp>
      <p:sp>
        <p:nvSpPr>
          <p:cNvPr id="5" name="Slide Number Placeholder 4"/>
          <p:cNvSpPr>
            <a:spLocks noGrp="1"/>
          </p:cNvSpPr>
          <p:nvPr>
            <p:ph type="sldNum" sz="quarter" idx="12"/>
          </p:nvPr>
        </p:nvSpPr>
        <p:spPr/>
        <p:txBody>
          <a:bodyPr/>
          <a:lstStyle/>
          <a:p>
            <a:fld id="{238C4A51-0D24-DC44-B8D6-888B95C586FC}" type="slidenum">
              <a:rPr lang="en-US" smtClean="0"/>
              <a:pPr/>
              <a:t>17</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Representing Negative Values</a:t>
            </a:r>
            <a:endParaRPr lang="en-US" sz="2400" i="1">
              <a:ea typeface="ＭＳ Ｐゴシック" pitchFamily="-1" charset="-128"/>
              <a:cs typeface="ＭＳ Ｐゴシック" pitchFamily="-1" charset="-128"/>
            </a:endParaRPr>
          </a:p>
        </p:txBody>
      </p:sp>
      <p:sp>
        <p:nvSpPr>
          <p:cNvPr id="38916" name="Rectangle 3"/>
          <p:cNvSpPr>
            <a:spLocks noGrp="1" noChangeArrowheads="1"/>
          </p:cNvSpPr>
          <p:nvPr>
            <p:ph type="body" idx="1"/>
          </p:nvPr>
        </p:nvSpPr>
        <p:spPr/>
        <p:txBody>
          <a:bodyPr/>
          <a:lstStyle/>
          <a:p>
            <a:pPr marL="0" indent="0" eaLnBrk="1" hangingPunct="1">
              <a:buFontTx/>
              <a:buNone/>
            </a:pPr>
            <a:r>
              <a:rPr lang="en-US" dirty="0">
                <a:ea typeface="ＭＳ Ｐゴシック" pitchFamily="-1" charset="-128"/>
                <a:cs typeface="ＭＳ Ｐゴシック" pitchFamily="-1" charset="-128"/>
              </a:rPr>
              <a:t>Addition and subtraction are the same as in 10’s complement arithmetic</a:t>
            </a:r>
          </a:p>
          <a:p>
            <a:pPr marL="0" indent="0" eaLnBrk="1" hangingPunct="1">
              <a:buFontTx/>
              <a:buNone/>
            </a:pPr>
            <a:endParaRPr lang="en-US" dirty="0">
              <a:ea typeface="ＭＳ Ｐゴシック" pitchFamily="-1" charset="-128"/>
              <a:cs typeface="ＭＳ Ｐゴシック" pitchFamily="-1" charset="-128"/>
            </a:endParaRPr>
          </a:p>
          <a:p>
            <a:pPr marL="1790700" lvl="2" indent="-457200" eaLnBrk="1" hangingPunct="1">
              <a:buFontTx/>
              <a:buNone/>
            </a:pPr>
            <a:r>
              <a:rPr lang="en-US" dirty="0">
                <a:latin typeface="Courier" pitchFamily="-1" charset="0"/>
                <a:ea typeface="ＭＳ Ｐゴシック" pitchFamily="-1" charset="-128"/>
              </a:rPr>
              <a:t>-127	10000001</a:t>
            </a:r>
          </a:p>
          <a:p>
            <a:pPr marL="1790700" lvl="2" indent="-457200" eaLnBrk="1" hangingPunct="1">
              <a:buFontTx/>
              <a:buNone/>
            </a:pPr>
            <a:r>
              <a:rPr lang="en-US" u="sng" dirty="0">
                <a:latin typeface="Courier" pitchFamily="-1" charset="0"/>
                <a:ea typeface="ＭＳ Ｐゴシック" pitchFamily="-1" charset="-128"/>
              </a:rPr>
              <a:t>+  </a:t>
            </a:r>
            <a:r>
              <a:rPr lang="en-US" u="sng" dirty="0" smtClean="0">
                <a:latin typeface="Courier" pitchFamily="-1" charset="0"/>
                <a:ea typeface="ＭＳ Ｐゴシック" pitchFamily="-1" charset="-128"/>
              </a:rPr>
              <a:t> 1</a:t>
            </a:r>
            <a:r>
              <a:rPr lang="en-US" dirty="0">
                <a:latin typeface="Courier" pitchFamily="-1" charset="0"/>
                <a:ea typeface="ＭＳ Ｐゴシック" pitchFamily="-1" charset="-128"/>
              </a:rPr>
              <a:t>	</a:t>
            </a:r>
            <a:r>
              <a:rPr lang="en-US" u="sng" dirty="0" smtClean="0">
                <a:latin typeface="Courier" pitchFamily="-1" charset="0"/>
                <a:ea typeface="ＭＳ Ｐゴシック" pitchFamily="-1" charset="-128"/>
              </a:rPr>
              <a:t>00000001</a:t>
            </a:r>
            <a:endParaRPr lang="en-US" u="sng" dirty="0">
              <a:latin typeface="Courier" pitchFamily="-1" charset="0"/>
              <a:ea typeface="ＭＳ Ｐゴシック" pitchFamily="-1" charset="-128"/>
            </a:endParaRPr>
          </a:p>
          <a:p>
            <a:pPr marL="1790700" lvl="2" indent="-457200" eaLnBrk="1" hangingPunct="1">
              <a:buFontTx/>
              <a:buNone/>
            </a:pPr>
            <a:r>
              <a:rPr lang="en-US" dirty="0">
                <a:latin typeface="Courier" pitchFamily="-1" charset="0"/>
                <a:ea typeface="ＭＳ Ｐゴシック" pitchFamily="-1" charset="-128"/>
              </a:rPr>
              <a:t>-126	10000010</a:t>
            </a:r>
          </a:p>
          <a:p>
            <a:pPr marL="0" indent="0" eaLnBrk="1" hangingPunct="1">
              <a:buFontTx/>
              <a:buNone/>
            </a:pPr>
            <a:r>
              <a:rPr lang="en-US" i="1" dirty="0" smtClean="0">
                <a:ea typeface="ＭＳ Ｐゴシック" pitchFamily="-1" charset="-128"/>
                <a:cs typeface="ＭＳ Ｐゴシック" pitchFamily="-1" charset="-128"/>
              </a:rPr>
              <a:t>Notice the </a:t>
            </a:r>
            <a:r>
              <a:rPr lang="en-US" i="1" dirty="0">
                <a:ea typeface="ＭＳ Ｐゴシック" pitchFamily="-1" charset="-128"/>
                <a:cs typeface="ＭＳ Ｐゴシック" pitchFamily="-1" charset="-128"/>
              </a:rPr>
              <a:t>left-most </a:t>
            </a:r>
            <a:r>
              <a:rPr lang="en-US" i="1" dirty="0" smtClean="0">
                <a:ea typeface="ＭＳ Ｐゴシック" pitchFamily="-1" charset="-128"/>
                <a:cs typeface="ＭＳ Ｐゴシック" pitchFamily="-1" charset="-128"/>
              </a:rPr>
              <a:t>bit is </a:t>
            </a:r>
            <a:r>
              <a:rPr lang="en-US" i="1" smtClean="0">
                <a:ea typeface="ＭＳ Ｐゴシック" pitchFamily="-1" charset="-128"/>
                <a:cs typeface="ＭＳ Ｐゴシック" pitchFamily="-1" charset="-128"/>
              </a:rPr>
              <a:t>a one (1) </a:t>
            </a:r>
            <a:r>
              <a:rPr lang="en-US" i="1" dirty="0" smtClean="0">
                <a:ea typeface="ＭＳ Ｐゴシック" pitchFamily="-1" charset="-128"/>
                <a:cs typeface="ＭＳ Ｐゴシック" pitchFamily="-1" charset="-128"/>
              </a:rPr>
              <a:t>indicating a </a:t>
            </a:r>
            <a:r>
              <a:rPr lang="en-US" i="1" smtClean="0">
                <a:ea typeface="ＭＳ Ｐゴシック" pitchFamily="-1" charset="-128"/>
                <a:cs typeface="ＭＳ Ｐゴシック" pitchFamily="-1" charset="-128"/>
              </a:rPr>
              <a:t>negative number.</a:t>
            </a:r>
            <a:endParaRPr lang="en-US" dirty="0">
              <a:ea typeface="ＭＳ Ｐゴシック" pitchFamily="-1" charset="-128"/>
              <a:cs typeface="ＭＳ Ｐゴシック" pitchFamily="-1" charset="-128"/>
            </a:endParaRPr>
          </a:p>
        </p:txBody>
      </p:sp>
      <p:sp>
        <p:nvSpPr>
          <p:cNvPr id="5" name="Slide Number Placeholder 4"/>
          <p:cNvSpPr>
            <a:spLocks noGrp="1"/>
          </p:cNvSpPr>
          <p:nvPr>
            <p:ph type="sldNum" sz="quarter" idx="12"/>
          </p:nvPr>
        </p:nvSpPr>
        <p:spPr/>
        <p:txBody>
          <a:bodyPr/>
          <a:lstStyle/>
          <a:p>
            <a:fld id="{238C4A51-0D24-DC44-B8D6-888B95C586FC}" type="slidenum">
              <a:rPr lang="en-US" smtClean="0"/>
              <a:pPr/>
              <a:t>18</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7"/>
          <p:cNvSpPr txBox="1">
            <a:spLocks noChangeArrowheads="1"/>
          </p:cNvSpPr>
          <p:nvPr/>
        </p:nvSpPr>
        <p:spPr bwMode="auto">
          <a:xfrm>
            <a:off x="685800" y="2133600"/>
            <a:ext cx="7543800" cy="519113"/>
          </a:xfrm>
          <a:prstGeom prst="rect">
            <a:avLst/>
          </a:prstGeom>
          <a:noFill/>
          <a:ln w="9525">
            <a:noFill/>
            <a:miter lim="800000"/>
            <a:headEnd/>
            <a:tailEnd/>
          </a:ln>
        </p:spPr>
        <p:txBody>
          <a:bodyPr>
            <a:prstTxWarp prst="textNoShape">
              <a:avLst/>
            </a:prstTxWarp>
            <a:spAutoFit/>
          </a:bodyPr>
          <a:lstStyle/>
          <a:p>
            <a:pPr>
              <a:spcBef>
                <a:spcPct val="50000"/>
              </a:spcBef>
              <a:buFont typeface="Wingdings" pitchFamily="-1" charset="2"/>
              <a:buNone/>
            </a:pPr>
            <a:endParaRPr lang="en-US" sz="2800"/>
          </a:p>
        </p:txBody>
      </p:sp>
      <p:sp>
        <p:nvSpPr>
          <p:cNvPr id="62468" name="Text Box 8"/>
          <p:cNvSpPr txBox="1">
            <a:spLocks noChangeArrowheads="1"/>
          </p:cNvSpPr>
          <p:nvPr/>
        </p:nvSpPr>
        <p:spPr bwMode="auto">
          <a:xfrm>
            <a:off x="609600" y="1905001"/>
            <a:ext cx="7620000" cy="3385542"/>
          </a:xfrm>
          <a:prstGeom prst="rect">
            <a:avLst/>
          </a:prstGeom>
          <a:solidFill>
            <a:srgbClr val="EAEAEA"/>
          </a:solidFill>
          <a:ln w="9525">
            <a:noFill/>
            <a:miter lim="800000"/>
            <a:headEnd/>
            <a:tailEnd/>
          </a:ln>
        </p:spPr>
        <p:txBody>
          <a:bodyPr wrap="square">
            <a:prstTxWarp prst="textNoShape">
              <a:avLst/>
            </a:prstTxWarp>
            <a:spAutoFit/>
          </a:bodyPr>
          <a:lstStyle/>
          <a:p>
            <a:r>
              <a:rPr lang="en-US" sz="2800" b="0" dirty="0"/>
              <a:t>Remember that there are only 2 digits in binary, 0 and 1</a:t>
            </a:r>
          </a:p>
          <a:p>
            <a:r>
              <a:rPr lang="en-US" sz="2800" b="0" dirty="0"/>
              <a:t>	</a:t>
            </a:r>
            <a:endParaRPr lang="en-US" sz="2800" dirty="0"/>
          </a:p>
          <a:p>
            <a:endParaRPr lang="en-US" sz="2800" b="0" dirty="0"/>
          </a:p>
          <a:p>
            <a:endParaRPr lang="en-US" sz="2800" b="0" dirty="0"/>
          </a:p>
          <a:p>
            <a:endParaRPr lang="en-US" sz="2800" b="0" dirty="0"/>
          </a:p>
          <a:p>
            <a:endParaRPr lang="en-US" sz="2800" b="0" dirty="0"/>
          </a:p>
          <a:p>
            <a:endParaRPr lang="en-US" dirty="0">
              <a:ea typeface="Arial" pitchFamily="-1" charset="0"/>
              <a:cs typeface="Arial" pitchFamily="-1" charset="0"/>
            </a:endParaRPr>
          </a:p>
        </p:txBody>
      </p:sp>
      <p:sp>
        <p:nvSpPr>
          <p:cNvPr id="62469" name="Oval 10"/>
          <p:cNvSpPr>
            <a:spLocks noChangeArrowheads="1"/>
          </p:cNvSpPr>
          <p:nvPr/>
        </p:nvSpPr>
        <p:spPr bwMode="auto">
          <a:xfrm>
            <a:off x="5932718" y="2438400"/>
            <a:ext cx="2296882" cy="982638"/>
          </a:xfrm>
          <a:prstGeom prst="ellipse">
            <a:avLst/>
          </a:prstGeom>
          <a:solidFill>
            <a:srgbClr val="FFCC99"/>
          </a:solidFill>
          <a:ln w="9525">
            <a:solidFill>
              <a:schemeClr val="tx1"/>
            </a:solidFill>
            <a:round/>
            <a:headEnd/>
            <a:tailEnd type="none" w="lg" len="lg"/>
          </a:ln>
        </p:spPr>
        <p:txBody>
          <a:bodyPr wrap="none" anchor="ctr">
            <a:prstTxWarp prst="textNoShape">
              <a:avLst/>
            </a:prstTxWarp>
          </a:bodyPr>
          <a:lstStyle/>
          <a:p>
            <a:pPr algn="ctr"/>
            <a:r>
              <a:rPr lang="en-US"/>
              <a:t>Carry Values</a:t>
            </a:r>
          </a:p>
        </p:txBody>
      </p:sp>
      <p:sp>
        <p:nvSpPr>
          <p:cNvPr id="62471" name="Line 12"/>
          <p:cNvSpPr>
            <a:spLocks noChangeShapeType="1"/>
          </p:cNvSpPr>
          <p:nvPr/>
        </p:nvSpPr>
        <p:spPr bwMode="auto">
          <a:xfrm flipH="1">
            <a:off x="5845629" y="3461653"/>
            <a:ext cx="1224354" cy="229447"/>
          </a:xfrm>
          <a:prstGeom prst="line">
            <a:avLst/>
          </a:prstGeom>
          <a:noFill/>
          <a:ln w="9525">
            <a:solidFill>
              <a:schemeClr val="tx1"/>
            </a:solidFill>
            <a:round/>
            <a:headEnd/>
            <a:tailEnd type="triangle" w="lg" len="lg"/>
          </a:ln>
        </p:spPr>
        <p:txBody>
          <a:bodyPr>
            <a:prstTxWarp prst="textNoShape">
              <a:avLst/>
            </a:prstTxWarp>
          </a:bodyPr>
          <a:lstStyle/>
          <a:p>
            <a:endParaRPr lang="en-US"/>
          </a:p>
        </p:txBody>
      </p:sp>
      <p:sp>
        <p:nvSpPr>
          <p:cNvPr id="62473" name="Rectangle 14"/>
          <p:cNvSpPr>
            <a:spLocks noGrp="1" noChangeArrowheads="1"/>
          </p:cNvSpPr>
          <p:nvPr>
            <p:ph type="title"/>
          </p:nvPr>
        </p:nvSpPr>
        <p:spPr/>
        <p:txBody>
          <a:bodyPr/>
          <a:lstStyle/>
          <a:p>
            <a:pPr eaLnBrk="1" hangingPunct="1"/>
            <a:r>
              <a:rPr lang="en-US" dirty="0">
                <a:solidFill>
                  <a:schemeClr val="bg2">
                    <a:lumMod val="75000"/>
                  </a:schemeClr>
                </a:solidFill>
              </a:rPr>
              <a:t>Arithmetic in Binary</a:t>
            </a:r>
          </a:p>
        </p:txBody>
      </p:sp>
      <p:graphicFrame>
        <p:nvGraphicFramePr>
          <p:cNvPr id="10" name="Table 9"/>
          <p:cNvGraphicFramePr>
            <a:graphicFrameLocks noGrp="1"/>
          </p:cNvGraphicFramePr>
          <p:nvPr>
            <p:extLst>
              <p:ext uri="{D42A27DB-BD31-4B8C-83A1-F6EECF244321}">
                <p14:modId xmlns:p14="http://schemas.microsoft.com/office/powerpoint/2010/main" val="3562709116"/>
              </p:ext>
            </p:extLst>
          </p:nvPr>
        </p:nvGraphicFramePr>
        <p:xfrm>
          <a:off x="973986" y="3421038"/>
          <a:ext cx="5905782" cy="1828800"/>
        </p:xfrm>
        <a:graphic>
          <a:graphicData uri="http://schemas.openxmlformats.org/drawingml/2006/table">
            <a:tbl>
              <a:tblPr firstRow="1" bandRow="1">
                <a:tableStyleId>{2D5ABB26-0587-4C30-8999-92F81FD0307C}</a:tableStyleId>
              </a:tblPr>
              <a:tblGrid>
                <a:gridCol w="656198"/>
                <a:gridCol w="656198"/>
                <a:gridCol w="656198"/>
                <a:gridCol w="656198"/>
                <a:gridCol w="656198"/>
                <a:gridCol w="656198"/>
                <a:gridCol w="656198"/>
                <a:gridCol w="656198"/>
                <a:gridCol w="656198"/>
              </a:tblGrid>
              <a:tr h="370840">
                <a:tc>
                  <a:txBody>
                    <a:bodyPr/>
                    <a:lstStyle/>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endParaRPr lang="en-US" sz="24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FF0000"/>
                          </a:solidFill>
                          <a:ea typeface="Arial" pitchFamily="-1" charset="0"/>
                          <a:cs typeface="Arial" pitchFamily="-1" charset="0"/>
                        </a:rPr>
                        <a:t>1</a:t>
                      </a:r>
                      <a:endParaRPr lang="en-US" sz="2400" dirty="0" smtClean="0"/>
                    </a:p>
                  </a:txBody>
                  <a:tcPr/>
                </a:tc>
                <a:tc>
                  <a:txBody>
                    <a:bodyPr/>
                    <a:lstStyle/>
                    <a:p>
                      <a:r>
                        <a:rPr lang="en-US" sz="2400" dirty="0" smtClean="0">
                          <a:solidFill>
                            <a:srgbClr val="FF0000"/>
                          </a:solidFill>
                          <a:ea typeface="Arial" pitchFamily="-1" charset="0"/>
                          <a:cs typeface="Arial" pitchFamily="-1" charset="0"/>
                        </a:rPr>
                        <a:t>1</a:t>
                      </a:r>
                      <a:endParaRPr lang="en-US" sz="2400" dirty="0"/>
                    </a:p>
                  </a:txBody>
                  <a:tcPr/>
                </a:tc>
                <a:tc>
                  <a:txBody>
                    <a:bodyPr/>
                    <a:lstStyle/>
                    <a:p>
                      <a:r>
                        <a:rPr lang="en-US" sz="2400" dirty="0" smtClean="0">
                          <a:solidFill>
                            <a:srgbClr val="FF0000"/>
                          </a:solidFill>
                          <a:ea typeface="Arial" pitchFamily="-1" charset="0"/>
                          <a:cs typeface="Arial" pitchFamily="-1" charset="0"/>
                        </a:rPr>
                        <a:t>1</a:t>
                      </a:r>
                      <a:endParaRPr lang="en-US" sz="2400" dirty="0"/>
                    </a:p>
                  </a:txBody>
                  <a:tcPr/>
                </a:tc>
                <a:tc>
                  <a:txBody>
                    <a:bodyPr/>
                    <a:lstStyle/>
                    <a:p>
                      <a:r>
                        <a:rPr lang="en-US" sz="2400" dirty="0" smtClean="0">
                          <a:solidFill>
                            <a:srgbClr val="FF0000"/>
                          </a:solidFill>
                          <a:ea typeface="Arial" pitchFamily="-1" charset="0"/>
                          <a:cs typeface="Arial" pitchFamily="-1" charset="0"/>
                        </a:rPr>
                        <a:t>1</a:t>
                      </a:r>
                      <a:endParaRPr lang="en-US" sz="2400" dirty="0"/>
                    </a:p>
                  </a:txBody>
                  <a:tcPr/>
                </a:tc>
                <a:tc>
                  <a:txBody>
                    <a:bodyPr/>
                    <a:lstStyle/>
                    <a:p>
                      <a:r>
                        <a:rPr lang="en-US" sz="2400" dirty="0" smtClean="0">
                          <a:solidFill>
                            <a:srgbClr val="FF0000"/>
                          </a:solidFill>
                          <a:ea typeface="Arial" pitchFamily="-1" charset="0"/>
                          <a:cs typeface="Arial" pitchFamily="-1" charset="0"/>
                        </a:rPr>
                        <a:t>1</a:t>
                      </a:r>
                      <a:endParaRPr lang="en-US" sz="2400" dirty="0"/>
                    </a:p>
                  </a:txBody>
                  <a:tcPr/>
                </a:tc>
                <a:tc>
                  <a:txBody>
                    <a:bodyPr/>
                    <a:lstStyle/>
                    <a:p>
                      <a:endParaRPr lang="en-US" sz="2400" dirty="0"/>
                    </a:p>
                  </a:txBody>
                  <a:tcPr/>
                </a:tc>
              </a:tr>
              <a:tr h="370840">
                <a:tc>
                  <a:txBody>
                    <a:bodyPr/>
                    <a:lstStyle/>
                    <a:p>
                      <a:endParaRPr lang="en-US" sz="2400"/>
                    </a:p>
                  </a:txBody>
                  <a:tcPr/>
                </a:tc>
                <a:tc>
                  <a:txBody>
                    <a:bodyPr/>
                    <a:lstStyle/>
                    <a:p>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r>
              <a:tr h="370840">
                <a:tc>
                  <a:txBody>
                    <a:bodyPr/>
                    <a:lstStyle/>
                    <a:p>
                      <a:r>
                        <a:rPr lang="en-US" sz="2400" dirty="0" smtClean="0"/>
                        <a:t>+</a:t>
                      </a:r>
                      <a:endParaRPr lang="en-US" sz="2400" dirty="0"/>
                    </a:p>
                  </a:txBody>
                  <a:tcPr>
                    <a:lnB w="12700" cap="flat" cmpd="sng" algn="ctr">
                      <a:solidFill>
                        <a:scrgbClr r="0" g="0" b="0"/>
                      </a:solidFill>
                      <a:prstDash val="solid"/>
                      <a:round/>
                      <a:headEnd type="none" w="med" len="med"/>
                      <a:tailEnd type="none" w="med" len="med"/>
                    </a:lnB>
                  </a:tcPr>
                </a:tc>
                <a:tc>
                  <a:txBody>
                    <a:bodyPr/>
                    <a:lstStyle/>
                    <a:p>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r>
              <a:tr h="370840">
                <a:tc>
                  <a:txBody>
                    <a:bodyPr/>
                    <a:lstStyle/>
                    <a:p>
                      <a:endParaRPr lang="en-US" sz="240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solidFill>
                            <a:srgbClr val="0000FF"/>
                          </a:solidFill>
                        </a:rPr>
                        <a:t>0</a:t>
                      </a:r>
                      <a:r>
                        <a:rPr lang="en-US" sz="2400" baseline="30000" dirty="0" smtClean="0">
                          <a:solidFill>
                            <a:srgbClr val="0000FF"/>
                          </a:solidFill>
                        </a:rPr>
                        <a:t>*</a:t>
                      </a:r>
                      <a:endParaRPr lang="en-US" sz="2400" baseline="30000" dirty="0">
                        <a:solidFill>
                          <a:srgbClr val="0000FF"/>
                        </a:solidFill>
                      </a:endParaRPr>
                    </a:p>
                  </a:txBody>
                  <a:tcPr>
                    <a:lnT w="12700" cap="flat" cmpd="sng" algn="ctr">
                      <a:solidFill>
                        <a:scrgbClr r="0" g="0" b="0"/>
                      </a:solidFill>
                      <a:prstDash val="solid"/>
                      <a:round/>
                      <a:headEnd type="none" w="med" len="med"/>
                      <a:tailEnd type="none" w="med" len="med"/>
                    </a:lnT>
                  </a:tcPr>
                </a:tc>
              </a:tr>
            </a:tbl>
          </a:graphicData>
        </a:graphic>
      </p:graphicFrame>
      <p:sp>
        <p:nvSpPr>
          <p:cNvPr id="11" name="Slide Number Placeholder 10"/>
          <p:cNvSpPr>
            <a:spLocks noGrp="1"/>
          </p:cNvSpPr>
          <p:nvPr>
            <p:ph type="sldNum" sz="quarter" idx="12"/>
          </p:nvPr>
        </p:nvSpPr>
        <p:spPr/>
        <p:txBody>
          <a:bodyPr/>
          <a:lstStyle/>
          <a:p>
            <a:fld id="{238C4A51-0D24-DC44-B8D6-888B95C586FC}" type="slidenum">
              <a:rPr lang="en-US" smtClean="0"/>
              <a:pPr/>
              <a:t>1</a:t>
            </a:fld>
            <a:endParaRPr lang="en-US"/>
          </a:p>
        </p:txBody>
      </p:sp>
      <p:sp>
        <p:nvSpPr>
          <p:cNvPr id="12" name="TextBox 11"/>
          <p:cNvSpPr txBox="1"/>
          <p:nvPr/>
        </p:nvSpPr>
        <p:spPr>
          <a:xfrm>
            <a:off x="1738666" y="5593737"/>
            <a:ext cx="5271733" cy="646331"/>
          </a:xfrm>
          <a:prstGeom prst="rect">
            <a:avLst/>
          </a:prstGeom>
          <a:solidFill>
            <a:schemeClr val="accent2">
              <a:lumMod val="20000"/>
              <a:lumOff val="80000"/>
            </a:schemeClr>
          </a:solidFill>
          <a:ln>
            <a:solidFill>
              <a:schemeClr val="tx1"/>
            </a:solidFill>
          </a:ln>
        </p:spPr>
        <p:txBody>
          <a:bodyPr wrap="square" rtlCol="0">
            <a:spAutoFit/>
          </a:bodyPr>
          <a:lstStyle/>
          <a:p>
            <a:r>
              <a:rPr lang="en-US" b="1" dirty="0" smtClean="0">
                <a:solidFill>
                  <a:srgbClr val="0000FF"/>
                </a:solidFill>
              </a:rPr>
              <a:t>*</a:t>
            </a:r>
            <a:r>
              <a:rPr lang="en-US" b="1" dirty="0" smtClean="0"/>
              <a:t>:</a:t>
            </a:r>
            <a:r>
              <a:rPr lang="en-US" dirty="0" smtClean="0"/>
              <a:t>   1+1 = 2</a:t>
            </a:r>
          </a:p>
          <a:p>
            <a:r>
              <a:rPr lang="en-US" dirty="0" smtClean="0"/>
              <a:t>No digit for 2 in Binary. So 2-2=</a:t>
            </a:r>
            <a:r>
              <a:rPr lang="en-US" b="1" dirty="0" smtClean="0">
                <a:solidFill>
                  <a:srgbClr val="0000FF"/>
                </a:solidFill>
              </a:rPr>
              <a:t>0</a:t>
            </a:r>
            <a:r>
              <a:rPr lang="en-US" dirty="0" smtClean="0"/>
              <a:t> and a </a:t>
            </a:r>
            <a:r>
              <a:rPr lang="en-US" b="1" dirty="0" smtClean="0">
                <a:solidFill>
                  <a:srgbClr val="FF0000"/>
                </a:solidFill>
              </a:rPr>
              <a:t>carry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Number Overflow</a:t>
            </a:r>
          </a:p>
        </p:txBody>
      </p:sp>
      <p:sp>
        <p:nvSpPr>
          <p:cNvPr id="39940" name="Rectangle 3"/>
          <p:cNvSpPr>
            <a:spLocks noGrp="1" noChangeArrowheads="1"/>
          </p:cNvSpPr>
          <p:nvPr>
            <p:ph type="body" idx="1"/>
          </p:nvPr>
        </p:nvSpPr>
        <p:spPr>
          <a:xfrm>
            <a:off x="457200" y="1489359"/>
            <a:ext cx="8229600" cy="5028978"/>
          </a:xfrm>
        </p:spPr>
        <p:txBody>
          <a:bodyPr>
            <a:normAutofit lnSpcReduction="10000"/>
          </a:bodyPr>
          <a:lstStyle/>
          <a:p>
            <a:pPr marL="0" indent="0" eaLnBrk="1" hangingPunct="1">
              <a:lnSpc>
                <a:spcPct val="90000"/>
              </a:lnSpc>
              <a:buFontTx/>
              <a:buNone/>
            </a:pPr>
            <a:r>
              <a:rPr lang="en-US" sz="2800" i="1" dirty="0">
                <a:ea typeface="ＭＳ Ｐゴシック" pitchFamily="-1" charset="-128"/>
                <a:cs typeface="ＭＳ Ｐゴシック" pitchFamily="-1" charset="-128"/>
              </a:rPr>
              <a:t>What </a:t>
            </a:r>
            <a:r>
              <a:rPr lang="en-US" sz="2800" i="1" dirty="0" smtClean="0">
                <a:ea typeface="ＭＳ Ｐゴシック" pitchFamily="-1" charset="-128"/>
                <a:cs typeface="ＭＳ Ｐゴシック" pitchFamily="-1" charset="-128"/>
              </a:rPr>
              <a:t>happens </a:t>
            </a:r>
            <a:r>
              <a:rPr lang="en-US" sz="2800" i="1" dirty="0">
                <a:ea typeface="ＭＳ Ｐゴシック" pitchFamily="-1" charset="-128"/>
                <a:cs typeface="ＭＳ Ｐゴシック" pitchFamily="-1" charset="-128"/>
              </a:rPr>
              <a:t>if the computed value won't fit?</a:t>
            </a:r>
            <a:endParaRPr lang="en-US" sz="2800" dirty="0">
              <a:ea typeface="ＭＳ Ｐゴシック" pitchFamily="-1" charset="-128"/>
              <a:cs typeface="ＭＳ Ｐゴシック" pitchFamily="-1" charset="-128"/>
            </a:endParaRPr>
          </a:p>
          <a:p>
            <a:pPr marL="0" indent="0" eaLnBrk="1" hangingPunct="1">
              <a:lnSpc>
                <a:spcPct val="90000"/>
              </a:lnSpc>
              <a:buFontTx/>
              <a:buNone/>
            </a:pPr>
            <a:endParaRPr lang="en-US" sz="1800" b="1" dirty="0">
              <a:solidFill>
                <a:srgbClr val="3333FF"/>
              </a:solidFill>
              <a:ea typeface="ＭＳ Ｐゴシック" pitchFamily="-1" charset="-128"/>
              <a:cs typeface="ＭＳ Ｐゴシック" pitchFamily="-1" charset="-128"/>
            </a:endParaRPr>
          </a:p>
          <a:p>
            <a:pPr marL="0" indent="0">
              <a:lnSpc>
                <a:spcPct val="90000"/>
              </a:lnSpc>
              <a:buNone/>
            </a:pPr>
            <a:r>
              <a:rPr lang="en-US" sz="2800" b="1" dirty="0" smtClean="0">
                <a:solidFill>
                  <a:srgbClr val="3333FF"/>
                </a:solidFill>
                <a:ea typeface="ＭＳ Ｐゴシック" pitchFamily="-1" charset="-128"/>
                <a:cs typeface="ＭＳ Ｐゴシック" pitchFamily="-1" charset="-128"/>
              </a:rPr>
              <a:t>Overflow</a:t>
            </a:r>
            <a:r>
              <a:rPr lang="en-US" sz="2800" dirty="0" smtClean="0">
                <a:ea typeface="ＭＳ Ｐゴシック" pitchFamily="-1" charset="-128"/>
                <a:cs typeface="ＭＳ Ｐゴシック" pitchFamily="-1" charset="-128"/>
              </a:rPr>
              <a:t>  </a:t>
            </a:r>
            <a:r>
              <a:rPr lang="en-US" sz="2400" dirty="0">
                <a:ea typeface="ＭＳ Ｐゴシック" pitchFamily="-1" charset="-128"/>
                <a:cs typeface="ＭＳ Ｐゴシック" pitchFamily="-1" charset="-128"/>
              </a:rPr>
              <a:t>W</a:t>
            </a:r>
            <a:r>
              <a:rPr lang="en-US" sz="2400" dirty="0" smtClean="0">
                <a:ea typeface="ＭＳ Ｐゴシック" pitchFamily="-1" charset="-128"/>
                <a:cs typeface="ＭＳ Ｐゴシック" pitchFamily="-1" charset="-128"/>
              </a:rPr>
              <a:t>atch this video for a nice explanation:</a:t>
            </a:r>
          </a:p>
          <a:p>
            <a:pPr marL="0" indent="0">
              <a:lnSpc>
                <a:spcPct val="90000"/>
              </a:lnSpc>
              <a:buNone/>
            </a:pPr>
            <a:r>
              <a:rPr lang="en-US" sz="2400" dirty="0" smtClean="0">
                <a:ea typeface="ＭＳ Ｐゴシック" pitchFamily="-1" charset="-128"/>
                <a:cs typeface="ＭＳ Ｐゴシック" pitchFamily="-1" charset="-128"/>
              </a:rPr>
              <a:t>               </a:t>
            </a:r>
            <a:r>
              <a:rPr lang="en-US" sz="2400" u="sng" dirty="0" smtClean="0">
                <a:solidFill>
                  <a:srgbClr val="0000FF"/>
                </a:solidFill>
                <a:ea typeface="Times New Roman"/>
                <a:cs typeface="Times New Roman"/>
                <a:hlinkClick r:id="rId2"/>
              </a:rPr>
              <a:t>http</a:t>
            </a:r>
            <a:r>
              <a:rPr lang="en-US" sz="2400" u="sng" dirty="0">
                <a:solidFill>
                  <a:srgbClr val="0000FF"/>
                </a:solidFill>
                <a:ea typeface="Times New Roman"/>
                <a:cs typeface="Times New Roman"/>
                <a:hlinkClick r:id="rId2"/>
              </a:rPr>
              <a:t>://</a:t>
            </a:r>
            <a:r>
              <a:rPr lang="en-US" sz="2400" u="sng" dirty="0" smtClean="0">
                <a:solidFill>
                  <a:srgbClr val="0000FF"/>
                </a:solidFill>
                <a:ea typeface="Times New Roman"/>
                <a:cs typeface="Times New Roman"/>
                <a:hlinkClick r:id="rId2"/>
              </a:rPr>
              <a:t>www.youtube.com/watch?v=rnQwucEfT6A</a:t>
            </a:r>
            <a:endParaRPr lang="en-US" sz="2400" dirty="0">
              <a:ea typeface="ＭＳ Ｐゴシック" pitchFamily="-1" charset="-128"/>
              <a:cs typeface="ＭＳ Ｐゴシック" pitchFamily="-1" charset="-128"/>
            </a:endParaRPr>
          </a:p>
          <a:p>
            <a:pPr marL="0" indent="0" eaLnBrk="1" hangingPunct="1">
              <a:lnSpc>
                <a:spcPct val="90000"/>
              </a:lnSpc>
              <a:buFontTx/>
              <a:buNone/>
            </a:pPr>
            <a:endParaRPr lang="en-US" sz="1200" dirty="0" smtClean="0">
              <a:ea typeface="ＭＳ Ｐゴシック" pitchFamily="-1" charset="-128"/>
              <a:cs typeface="ＭＳ Ｐゴシック" pitchFamily="-1" charset="-128"/>
            </a:endParaRPr>
          </a:p>
          <a:p>
            <a:pPr marL="0" indent="0" eaLnBrk="1" hangingPunct="1">
              <a:lnSpc>
                <a:spcPct val="90000"/>
              </a:lnSpc>
              <a:buFontTx/>
              <a:buNone/>
            </a:pPr>
            <a:r>
              <a:rPr lang="en-US" sz="2800" dirty="0" smtClean="0">
                <a:ea typeface="ＭＳ Ｐゴシック" pitchFamily="-1" charset="-128"/>
                <a:cs typeface="ＭＳ Ｐゴシック" pitchFamily="-1" charset="-128"/>
              </a:rPr>
              <a:t>If each value is stored using 8 bits, adding 127 to 3 </a:t>
            </a:r>
            <a:r>
              <a:rPr lang="en-US" sz="2800" b="1" dirty="0" smtClean="0">
                <a:ea typeface="ＭＳ Ｐゴシック" pitchFamily="-1" charset="-128"/>
                <a:cs typeface="ＭＳ Ｐゴシック" pitchFamily="-1" charset="-128"/>
              </a:rPr>
              <a:t>overflows</a:t>
            </a:r>
          </a:p>
          <a:p>
            <a:pPr lvl="1" eaLnBrk="1" hangingPunct="1">
              <a:lnSpc>
                <a:spcPct val="90000"/>
              </a:lnSpc>
              <a:buFontTx/>
              <a:buNone/>
            </a:pPr>
            <a:r>
              <a:rPr lang="en-US" sz="2400" dirty="0" smtClean="0">
                <a:latin typeface="Courier"/>
                <a:cs typeface="Courier"/>
              </a:rPr>
              <a:t>	</a:t>
            </a:r>
          </a:p>
          <a:p>
            <a:pPr lvl="1" eaLnBrk="1" hangingPunct="1">
              <a:lnSpc>
                <a:spcPct val="90000"/>
              </a:lnSpc>
              <a:buFontTx/>
              <a:buNone/>
            </a:pPr>
            <a:endParaRPr lang="en-US" sz="2400" dirty="0" smtClean="0">
              <a:latin typeface="Courier"/>
              <a:ea typeface="ＭＳ Ｐゴシック" pitchFamily="-1" charset="-128"/>
              <a:cs typeface="Courier"/>
            </a:endParaRPr>
          </a:p>
          <a:p>
            <a:pPr lvl="1" eaLnBrk="1" hangingPunct="1">
              <a:lnSpc>
                <a:spcPct val="90000"/>
              </a:lnSpc>
              <a:buFontTx/>
              <a:buNone/>
            </a:pPr>
            <a:endParaRPr lang="en-US" sz="2400" dirty="0" smtClean="0">
              <a:latin typeface="Courier"/>
              <a:ea typeface="ＭＳ Ｐゴシック" pitchFamily="-1" charset="-128"/>
              <a:cs typeface="Courier"/>
            </a:endParaRPr>
          </a:p>
          <a:p>
            <a:pPr lvl="1" eaLnBrk="1" hangingPunct="1">
              <a:lnSpc>
                <a:spcPct val="90000"/>
              </a:lnSpc>
              <a:buFontTx/>
              <a:buNone/>
            </a:pPr>
            <a:endParaRPr lang="en-US" sz="1800" dirty="0" smtClean="0">
              <a:ea typeface="ＭＳ Ｐゴシック" pitchFamily="-1" charset="-128"/>
              <a:cs typeface="ＭＳ Ｐゴシック" pitchFamily="-1" charset="-128"/>
            </a:endParaRPr>
          </a:p>
          <a:p>
            <a:pPr marL="0" indent="0" eaLnBrk="1" hangingPunct="1">
              <a:lnSpc>
                <a:spcPct val="90000"/>
              </a:lnSpc>
              <a:buFontTx/>
              <a:buNone/>
            </a:pPr>
            <a:endParaRPr lang="en-US" sz="800" dirty="0" smtClean="0">
              <a:ea typeface="ＭＳ Ｐゴシック" pitchFamily="-1" charset="-128"/>
              <a:cs typeface="ＭＳ Ｐゴシック" pitchFamily="-1" charset="-128"/>
            </a:endParaRPr>
          </a:p>
          <a:p>
            <a:pPr marL="0" indent="0" eaLnBrk="1" hangingPunct="1">
              <a:lnSpc>
                <a:spcPct val="90000"/>
              </a:lnSpc>
              <a:buFontTx/>
              <a:buNone/>
            </a:pPr>
            <a:r>
              <a:rPr lang="en-US" sz="2800" dirty="0" smtClean="0">
                <a:ea typeface="ＭＳ Ｐゴシック" pitchFamily="-1" charset="-128"/>
                <a:cs typeface="ＭＳ Ｐゴシック" pitchFamily="-1" charset="-128"/>
              </a:rPr>
              <a:t>Problems </a:t>
            </a:r>
            <a:r>
              <a:rPr lang="en-US" sz="2800" dirty="0">
                <a:ea typeface="ＭＳ Ｐゴシック" pitchFamily="-1" charset="-128"/>
                <a:cs typeface="ＭＳ Ｐゴシック" pitchFamily="-1" charset="-128"/>
              </a:rPr>
              <a:t>occur when mapping an infinite world onto a finite machine</a:t>
            </a:r>
            <a:r>
              <a:rPr lang="en-US" sz="2800" dirty="0" smtClean="0">
                <a:ea typeface="ＭＳ Ｐゴシック" pitchFamily="-1" charset="-128"/>
                <a:cs typeface="ＭＳ Ｐゴシック" pitchFamily="-1" charset="-128"/>
              </a:rPr>
              <a:t>!</a:t>
            </a:r>
          </a:p>
        </p:txBody>
      </p:sp>
      <p:graphicFrame>
        <p:nvGraphicFramePr>
          <p:cNvPr id="5" name="Table 4"/>
          <p:cNvGraphicFramePr>
            <a:graphicFrameLocks noGrp="1"/>
          </p:cNvGraphicFramePr>
          <p:nvPr/>
        </p:nvGraphicFramePr>
        <p:xfrm>
          <a:off x="2590803" y="3560258"/>
          <a:ext cx="6095997" cy="1828800"/>
        </p:xfrm>
        <a:graphic>
          <a:graphicData uri="http://schemas.openxmlformats.org/drawingml/2006/table">
            <a:tbl>
              <a:tblPr firstRow="1" bandRow="1">
                <a:tableStyleId>{2D5ABB26-0587-4C30-8999-92F81FD0307C}</a:tableStyleId>
              </a:tblPr>
              <a:tblGrid>
                <a:gridCol w="677333"/>
                <a:gridCol w="677333"/>
                <a:gridCol w="677333"/>
                <a:gridCol w="677333"/>
                <a:gridCol w="677333"/>
                <a:gridCol w="677333"/>
                <a:gridCol w="677333"/>
                <a:gridCol w="677333"/>
                <a:gridCol w="677333"/>
              </a:tblGrid>
              <a:tr h="370840">
                <a:tc>
                  <a:txBody>
                    <a:bodyPr/>
                    <a:lstStyle/>
                    <a:p>
                      <a:endParaRPr lang="en-US" sz="2400"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1</a:t>
                      </a:r>
                    </a:p>
                  </a:txBody>
                  <a:tcPr/>
                </a:tc>
                <a:tc>
                  <a:txBody>
                    <a:bodyPr/>
                    <a:lstStyle/>
                    <a:p>
                      <a:r>
                        <a:rPr lang="en-US" sz="2000" dirty="0" smtClean="0">
                          <a:solidFill>
                            <a:srgbClr val="FF0000"/>
                          </a:solidFill>
                        </a:rPr>
                        <a:t>1</a:t>
                      </a:r>
                      <a:endParaRPr lang="en-US" sz="2000" dirty="0">
                        <a:solidFill>
                          <a:srgbClr val="FF0000"/>
                        </a:solidFill>
                      </a:endParaRPr>
                    </a:p>
                  </a:txBody>
                  <a:tcPr/>
                </a:tc>
                <a:tc>
                  <a:txBody>
                    <a:bodyPr/>
                    <a:lstStyle/>
                    <a:p>
                      <a:r>
                        <a:rPr lang="en-US" sz="2000" dirty="0" smtClean="0">
                          <a:solidFill>
                            <a:srgbClr val="FF0000"/>
                          </a:solidFill>
                        </a:rPr>
                        <a:t>1</a:t>
                      </a:r>
                      <a:endParaRPr lang="en-US" sz="2000" dirty="0">
                        <a:solidFill>
                          <a:srgbClr val="FF0000"/>
                        </a:solidFill>
                      </a:endParaRPr>
                    </a:p>
                  </a:txBody>
                  <a:tcPr/>
                </a:tc>
                <a:tc>
                  <a:txBody>
                    <a:bodyPr/>
                    <a:lstStyle/>
                    <a:p>
                      <a:r>
                        <a:rPr lang="en-US" sz="2000" dirty="0" smtClean="0">
                          <a:solidFill>
                            <a:srgbClr val="FF0000"/>
                          </a:solidFill>
                        </a:rPr>
                        <a:t>1</a:t>
                      </a:r>
                      <a:endParaRPr lang="en-US" sz="2000" dirty="0">
                        <a:solidFill>
                          <a:srgbClr val="FF0000"/>
                        </a:solidFill>
                      </a:endParaRPr>
                    </a:p>
                  </a:txBody>
                  <a:tcPr/>
                </a:tc>
                <a:tc>
                  <a:txBody>
                    <a:bodyPr/>
                    <a:lstStyle/>
                    <a:p>
                      <a:r>
                        <a:rPr lang="en-US" sz="2000" dirty="0" smtClean="0">
                          <a:solidFill>
                            <a:srgbClr val="FF0000"/>
                          </a:solidFill>
                        </a:rPr>
                        <a:t>1</a:t>
                      </a:r>
                      <a:endParaRPr lang="en-US" sz="2000" dirty="0">
                        <a:solidFill>
                          <a:srgbClr val="FF0000"/>
                        </a:solidFill>
                      </a:endParaRPr>
                    </a:p>
                  </a:txBody>
                  <a:tcPr/>
                </a:tc>
                <a:tc>
                  <a:txBody>
                    <a:bodyPr/>
                    <a:lstStyle/>
                    <a:p>
                      <a:r>
                        <a:rPr lang="en-US" sz="2000" dirty="0" smtClean="0">
                          <a:solidFill>
                            <a:srgbClr val="FF0000"/>
                          </a:solidFill>
                        </a:rPr>
                        <a:t>1</a:t>
                      </a:r>
                      <a:endParaRPr lang="en-US" sz="2000" dirty="0">
                        <a:solidFill>
                          <a:srgbClr val="FF0000"/>
                        </a:solidFill>
                      </a:endParaRPr>
                    </a:p>
                  </a:txBody>
                  <a:tcPr/>
                </a:tc>
                <a:tc>
                  <a:txBody>
                    <a:bodyPr/>
                    <a:lstStyle/>
                    <a:p>
                      <a:r>
                        <a:rPr lang="en-US" sz="2000" dirty="0" smtClean="0">
                          <a:solidFill>
                            <a:srgbClr val="FF0000"/>
                          </a:solidFill>
                        </a:rPr>
                        <a:t>1</a:t>
                      </a:r>
                      <a:endParaRPr lang="en-US" sz="2000" dirty="0">
                        <a:solidFill>
                          <a:srgbClr val="FF0000"/>
                        </a:solidFill>
                      </a:endParaRPr>
                    </a:p>
                  </a:txBody>
                  <a:tcPr/>
                </a:tc>
                <a:tc>
                  <a:txBody>
                    <a:bodyPr/>
                    <a:lstStyle/>
                    <a:p>
                      <a:endParaRPr lang="en-US" sz="2400" dirty="0">
                        <a:solidFill>
                          <a:srgbClr val="FF0000"/>
                        </a:solidFill>
                      </a:endParaRPr>
                    </a:p>
                  </a:txBody>
                  <a:tcPr/>
                </a:tc>
              </a:tr>
              <a:tr h="370840">
                <a:tc>
                  <a:txBody>
                    <a:bodyPr/>
                    <a:lstStyle/>
                    <a:p>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r>
              <a:tr h="370840">
                <a:tc>
                  <a:txBody>
                    <a:bodyPr/>
                    <a:lstStyle/>
                    <a:p>
                      <a:r>
                        <a:rPr lang="en-US" sz="2400" dirty="0" smtClean="0"/>
                        <a:t>+</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r>
              <a:tr h="370840">
                <a:tc>
                  <a:txBody>
                    <a:bodyPr/>
                    <a:lstStyle/>
                    <a:p>
                      <a:endParaRPr lang="en-US" sz="240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r>
            </a:tbl>
          </a:graphicData>
        </a:graphic>
      </p:graphicFrame>
      <p:sp>
        <p:nvSpPr>
          <p:cNvPr id="6" name="Slide Number Placeholder 5"/>
          <p:cNvSpPr>
            <a:spLocks noGrp="1"/>
          </p:cNvSpPr>
          <p:nvPr>
            <p:ph type="sldNum" sz="quarter" idx="12"/>
          </p:nvPr>
        </p:nvSpPr>
        <p:spPr/>
        <p:txBody>
          <a:bodyPr/>
          <a:lstStyle/>
          <a:p>
            <a:fld id="{238C4A51-0D24-DC44-B8D6-888B95C586FC}" type="slidenum">
              <a:rPr lang="en-US" smtClean="0"/>
              <a:pPr/>
              <a:t>19</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Number Overflow</a:t>
            </a:r>
          </a:p>
        </p:txBody>
      </p:sp>
      <p:sp>
        <p:nvSpPr>
          <p:cNvPr id="39940" name="Rectangle 3"/>
          <p:cNvSpPr>
            <a:spLocks noGrp="1" noChangeArrowheads="1"/>
          </p:cNvSpPr>
          <p:nvPr>
            <p:ph type="body" idx="1"/>
          </p:nvPr>
        </p:nvSpPr>
        <p:spPr>
          <a:xfrm>
            <a:off x="457200" y="1489359"/>
            <a:ext cx="8378952" cy="5028978"/>
          </a:xfrm>
        </p:spPr>
        <p:txBody>
          <a:bodyPr>
            <a:normAutofit/>
          </a:bodyPr>
          <a:lstStyle/>
          <a:p>
            <a:pPr marL="0" indent="0" eaLnBrk="1" hangingPunct="1">
              <a:lnSpc>
                <a:spcPct val="90000"/>
              </a:lnSpc>
              <a:buFontTx/>
              <a:buNone/>
            </a:pPr>
            <a:r>
              <a:rPr lang="en-US" sz="2000" dirty="0" smtClean="0">
                <a:ea typeface="ＭＳ Ｐゴシック" pitchFamily="-1" charset="-128"/>
                <a:cs typeface="ＭＳ Ｐゴシック" pitchFamily="-1" charset="-128"/>
              </a:rPr>
              <a:t>Important things to remember when adding numbers in 2’s complement notation to determine if there is </a:t>
            </a:r>
            <a:r>
              <a:rPr lang="en-US" sz="2000" b="1" dirty="0" smtClean="0">
                <a:ea typeface="ＭＳ Ｐゴシック" pitchFamily="-1" charset="-128"/>
                <a:cs typeface="ＭＳ Ｐゴシック" pitchFamily="-1" charset="-128"/>
              </a:rPr>
              <a:t>overflow</a:t>
            </a:r>
            <a:r>
              <a:rPr lang="en-US" sz="2000" dirty="0" smtClean="0">
                <a:ea typeface="ＭＳ Ｐゴシック" pitchFamily="-1" charset="-128"/>
                <a:cs typeface="ＭＳ Ｐゴシック" pitchFamily="-1" charset="-128"/>
              </a:rPr>
              <a:t>:</a:t>
            </a:r>
          </a:p>
          <a:p>
            <a:pPr marL="514350" indent="-514350" eaLnBrk="1" hangingPunct="1">
              <a:lnSpc>
                <a:spcPct val="90000"/>
              </a:lnSpc>
              <a:buFontTx/>
              <a:buAutoNum type="arabicParenR"/>
            </a:pPr>
            <a:r>
              <a:rPr lang="en-US" sz="2000" dirty="0" smtClean="0">
                <a:ea typeface="ＭＳ Ｐゴシック" pitchFamily="-1" charset="-128"/>
                <a:cs typeface="ＭＳ Ｐゴシック" pitchFamily="-1" charset="-128"/>
              </a:rPr>
              <a:t>You must know the length of the number (number of bits)</a:t>
            </a:r>
          </a:p>
          <a:p>
            <a:pPr marL="514350" indent="-514350" eaLnBrk="1" hangingPunct="1">
              <a:lnSpc>
                <a:spcPct val="90000"/>
              </a:lnSpc>
              <a:buFontTx/>
              <a:buAutoNum type="arabicParenR"/>
            </a:pPr>
            <a:r>
              <a:rPr lang="en-US" sz="2000" dirty="0" smtClean="0">
                <a:ea typeface="ＭＳ Ｐゴシック" pitchFamily="-1" charset="-128"/>
                <a:cs typeface="ＭＳ Ｐゴシック" pitchFamily="-1" charset="-128"/>
              </a:rPr>
              <a:t>You must disregard any bit you may get as a carry on the leftmost column (most significant bit)</a:t>
            </a:r>
          </a:p>
          <a:p>
            <a:pPr marL="514350" indent="-514350" eaLnBrk="1" hangingPunct="1">
              <a:lnSpc>
                <a:spcPct val="90000"/>
              </a:lnSpc>
              <a:buFontTx/>
              <a:buAutoNum type="arabicParenR"/>
            </a:pPr>
            <a:r>
              <a:rPr lang="en-US" sz="2000" dirty="0" smtClean="0">
                <a:ea typeface="ＭＳ Ｐゴシック" pitchFamily="-1" charset="-128"/>
                <a:cs typeface="ＭＳ Ｐゴシック" pitchFamily="-1" charset="-128"/>
              </a:rPr>
              <a:t>If the result of adding 2 positive numbers is negative or the result of adding 2 negative numbers is positive then there is OVERFLOW</a:t>
            </a:r>
          </a:p>
          <a:p>
            <a:pPr marL="514350" indent="-514350" eaLnBrk="1" hangingPunct="1">
              <a:lnSpc>
                <a:spcPct val="90000"/>
              </a:lnSpc>
              <a:buFontTx/>
              <a:buAutoNum type="arabicParenR"/>
            </a:pPr>
            <a:r>
              <a:rPr lang="en-US" sz="2000" dirty="0" smtClean="0">
                <a:ea typeface="ＭＳ Ｐゴシック" pitchFamily="-1" charset="-128"/>
                <a:cs typeface="ＭＳ Ｐゴシック" pitchFamily="-1" charset="-128"/>
              </a:rPr>
              <a:t>Adding a negative to a positive number or vice versa will never produce an overflow because they tend to cancel each other</a:t>
            </a:r>
          </a:p>
          <a:p>
            <a:pPr marL="0" indent="0" eaLnBrk="1" hangingPunct="1">
              <a:lnSpc>
                <a:spcPct val="90000"/>
              </a:lnSpc>
              <a:buNone/>
            </a:pPr>
            <a:r>
              <a:rPr lang="en-US" sz="2000" dirty="0" smtClean="0">
                <a:ea typeface="ＭＳ Ｐゴシック" pitchFamily="-1" charset="-128"/>
                <a:cs typeface="ＭＳ Ｐゴシック" pitchFamily="-1" charset="-128"/>
              </a:rPr>
              <a:t>None of the examples below produce overflow:</a:t>
            </a:r>
          </a:p>
        </p:txBody>
      </p:sp>
      <p:graphicFrame>
        <p:nvGraphicFramePr>
          <p:cNvPr id="5" name="Table 4"/>
          <p:cNvGraphicFramePr>
            <a:graphicFrameLocks noGrp="1"/>
          </p:cNvGraphicFramePr>
          <p:nvPr>
            <p:extLst>
              <p:ext uri="{D42A27DB-BD31-4B8C-83A1-F6EECF244321}">
                <p14:modId xmlns:p14="http://schemas.microsoft.com/office/powerpoint/2010/main" val="1401531418"/>
              </p:ext>
            </p:extLst>
          </p:nvPr>
        </p:nvGraphicFramePr>
        <p:xfrm>
          <a:off x="457200" y="4656420"/>
          <a:ext cx="2529837" cy="1828800"/>
        </p:xfrm>
        <a:graphic>
          <a:graphicData uri="http://schemas.openxmlformats.org/drawingml/2006/table">
            <a:tbl>
              <a:tblPr firstRow="1" bandRow="1">
                <a:tableStyleId>{2D5ABB26-0587-4C30-8999-92F81FD0307C}</a:tableStyleId>
              </a:tblPr>
              <a:tblGrid>
                <a:gridCol w="281093"/>
                <a:gridCol w="281093"/>
                <a:gridCol w="281093"/>
                <a:gridCol w="281093"/>
                <a:gridCol w="281093"/>
                <a:gridCol w="281093"/>
                <a:gridCol w="281093"/>
                <a:gridCol w="281093"/>
                <a:gridCol w="281093"/>
              </a:tblGrid>
              <a:tr h="390096">
                <a:tc>
                  <a:txBody>
                    <a:bodyPr/>
                    <a:lstStyle/>
                    <a:p>
                      <a:r>
                        <a:rPr lang="en-US" sz="2000" dirty="0" smtClean="0">
                          <a:solidFill>
                            <a:srgbClr val="0000FF"/>
                          </a:solidFill>
                        </a:rPr>
                        <a:t>1</a:t>
                      </a:r>
                      <a:endParaRPr lang="en-US" sz="2000" dirty="0">
                        <a:solidFill>
                          <a:srgbClr val="0000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1</a:t>
                      </a:r>
                    </a:p>
                  </a:txBody>
                  <a:tcPr/>
                </a:tc>
                <a:tc>
                  <a:txBody>
                    <a:bodyPr/>
                    <a:lstStyle/>
                    <a:p>
                      <a:r>
                        <a:rPr lang="en-US" sz="2000" dirty="0" smtClean="0">
                          <a:solidFill>
                            <a:srgbClr val="FF0000"/>
                          </a:solidFill>
                        </a:rPr>
                        <a:t>0</a:t>
                      </a:r>
                      <a:endParaRPr lang="en-US" sz="2000" dirty="0">
                        <a:solidFill>
                          <a:srgbClr val="FF0000"/>
                        </a:solidFill>
                      </a:endParaRPr>
                    </a:p>
                  </a:txBody>
                  <a:tcPr/>
                </a:tc>
                <a:tc>
                  <a:txBody>
                    <a:bodyPr/>
                    <a:lstStyle/>
                    <a:p>
                      <a:r>
                        <a:rPr lang="en-US" sz="2000" dirty="0" smtClean="0">
                          <a:solidFill>
                            <a:srgbClr val="FF0000"/>
                          </a:solidFill>
                        </a:rPr>
                        <a:t>0</a:t>
                      </a:r>
                      <a:endParaRPr lang="en-US" sz="2000" dirty="0">
                        <a:solidFill>
                          <a:srgbClr val="FF0000"/>
                        </a:solidFill>
                      </a:endParaRPr>
                    </a:p>
                  </a:txBody>
                  <a:tcPr/>
                </a:tc>
                <a:tc>
                  <a:txBody>
                    <a:bodyPr/>
                    <a:lstStyle/>
                    <a:p>
                      <a:r>
                        <a:rPr lang="en-US" sz="2000" dirty="0" smtClean="0">
                          <a:solidFill>
                            <a:srgbClr val="FF0000"/>
                          </a:solidFill>
                        </a:rPr>
                        <a:t>0</a:t>
                      </a:r>
                      <a:endParaRPr lang="en-US" sz="2000" dirty="0">
                        <a:solidFill>
                          <a:srgbClr val="FF0000"/>
                        </a:solidFill>
                      </a:endParaRPr>
                    </a:p>
                  </a:txBody>
                  <a:tcPr/>
                </a:tc>
                <a:tc>
                  <a:txBody>
                    <a:bodyPr/>
                    <a:lstStyle/>
                    <a:p>
                      <a:r>
                        <a:rPr lang="en-US" sz="2000" dirty="0" smtClean="0">
                          <a:solidFill>
                            <a:srgbClr val="FF0000"/>
                          </a:solidFill>
                        </a:rPr>
                        <a:t>0</a:t>
                      </a:r>
                      <a:endParaRPr lang="en-US" sz="2000" dirty="0">
                        <a:solidFill>
                          <a:srgbClr val="FF0000"/>
                        </a:solidFill>
                      </a:endParaRPr>
                    </a:p>
                  </a:txBody>
                  <a:tcPr/>
                </a:tc>
                <a:tc>
                  <a:txBody>
                    <a:bodyPr/>
                    <a:lstStyle/>
                    <a:p>
                      <a:r>
                        <a:rPr lang="en-US" sz="2000" dirty="0" smtClean="0">
                          <a:solidFill>
                            <a:srgbClr val="FF0000"/>
                          </a:solidFill>
                        </a:rPr>
                        <a:t>0</a:t>
                      </a:r>
                      <a:endParaRPr lang="en-US" sz="2000" dirty="0">
                        <a:solidFill>
                          <a:srgbClr val="FF0000"/>
                        </a:solidFill>
                      </a:endParaRPr>
                    </a:p>
                  </a:txBody>
                  <a:tcPr/>
                </a:tc>
                <a:tc>
                  <a:txBody>
                    <a:bodyPr/>
                    <a:lstStyle/>
                    <a:p>
                      <a:r>
                        <a:rPr lang="en-US" sz="2000" dirty="0" smtClean="0">
                          <a:solidFill>
                            <a:srgbClr val="FF0000"/>
                          </a:solidFill>
                        </a:rPr>
                        <a:t>0</a:t>
                      </a:r>
                      <a:endParaRPr lang="en-US" sz="2000" dirty="0">
                        <a:solidFill>
                          <a:srgbClr val="FF0000"/>
                        </a:solidFill>
                      </a:endParaRPr>
                    </a:p>
                  </a:txBody>
                  <a:tcPr/>
                </a:tc>
                <a:tc>
                  <a:txBody>
                    <a:bodyPr/>
                    <a:lstStyle/>
                    <a:p>
                      <a:endParaRPr lang="en-US" sz="2400" dirty="0">
                        <a:solidFill>
                          <a:srgbClr val="FF0000"/>
                        </a:solidFill>
                      </a:endParaRPr>
                    </a:p>
                  </a:txBody>
                  <a:tcPr/>
                </a:tc>
              </a:tr>
              <a:tr h="390096">
                <a:tc>
                  <a:txBody>
                    <a:bodyPr/>
                    <a:lstStyle/>
                    <a:p>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r>
              <a:tr h="390096">
                <a:tc>
                  <a:txBody>
                    <a:bodyPr/>
                    <a:lstStyle/>
                    <a:p>
                      <a:r>
                        <a:rPr lang="en-US" sz="2400" dirty="0" smtClean="0"/>
                        <a:t>+</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r>
              <a:tr h="390096">
                <a:tc>
                  <a:txBody>
                    <a:bodyPr/>
                    <a:lstStyle/>
                    <a:p>
                      <a:r>
                        <a:rPr lang="en-US" sz="2400" strike="sngStrike" dirty="0" smtClean="0"/>
                        <a:t>1</a:t>
                      </a:r>
                      <a:endParaRPr lang="en-US" sz="2400" strike="sngStrike"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r>
            </a:tbl>
          </a:graphicData>
        </a:graphic>
      </p:graphicFrame>
      <p:sp>
        <p:nvSpPr>
          <p:cNvPr id="6" name="Slide Number Placeholder 5"/>
          <p:cNvSpPr>
            <a:spLocks noGrp="1"/>
          </p:cNvSpPr>
          <p:nvPr>
            <p:ph type="sldNum" sz="quarter" idx="12"/>
          </p:nvPr>
        </p:nvSpPr>
        <p:spPr/>
        <p:txBody>
          <a:bodyPr/>
          <a:lstStyle/>
          <a:p>
            <a:fld id="{238C4A51-0D24-DC44-B8D6-888B95C586FC}" type="slidenum">
              <a:rPr lang="en-US" smtClean="0"/>
              <a:pPr/>
              <a:t>20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94212233"/>
              </p:ext>
            </p:extLst>
          </p:nvPr>
        </p:nvGraphicFramePr>
        <p:xfrm>
          <a:off x="6079763" y="4654820"/>
          <a:ext cx="2529837" cy="1828800"/>
        </p:xfrm>
        <a:graphic>
          <a:graphicData uri="http://schemas.openxmlformats.org/drawingml/2006/table">
            <a:tbl>
              <a:tblPr firstRow="1" bandRow="1">
                <a:tableStyleId>{2D5ABB26-0587-4C30-8999-92F81FD0307C}</a:tableStyleId>
              </a:tblPr>
              <a:tblGrid>
                <a:gridCol w="281093"/>
                <a:gridCol w="281093"/>
                <a:gridCol w="281093"/>
                <a:gridCol w="281093"/>
                <a:gridCol w="281093"/>
                <a:gridCol w="281093"/>
                <a:gridCol w="281093"/>
                <a:gridCol w="281093"/>
                <a:gridCol w="281093"/>
              </a:tblGrid>
              <a:tr h="390096">
                <a:tc>
                  <a:txBody>
                    <a:bodyPr/>
                    <a:lstStyle/>
                    <a:p>
                      <a:r>
                        <a:rPr lang="en-US" sz="2000" dirty="0" smtClean="0">
                          <a:solidFill>
                            <a:srgbClr val="0000FF"/>
                          </a:solidFill>
                        </a:rPr>
                        <a:t>1</a:t>
                      </a:r>
                      <a:endParaRPr lang="en-US" sz="2000" dirty="0">
                        <a:solidFill>
                          <a:srgbClr val="0000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1</a:t>
                      </a:r>
                    </a:p>
                  </a:txBody>
                  <a:tcPr/>
                </a:tc>
                <a:tc>
                  <a:txBody>
                    <a:bodyPr/>
                    <a:lstStyle/>
                    <a:p>
                      <a:r>
                        <a:rPr lang="en-US" sz="2000" dirty="0" smtClean="0">
                          <a:solidFill>
                            <a:srgbClr val="FF0000"/>
                          </a:solidFill>
                        </a:rPr>
                        <a:t>0</a:t>
                      </a:r>
                      <a:endParaRPr lang="en-US" sz="2000" dirty="0">
                        <a:solidFill>
                          <a:srgbClr val="FF0000"/>
                        </a:solidFill>
                      </a:endParaRPr>
                    </a:p>
                  </a:txBody>
                  <a:tcPr/>
                </a:tc>
                <a:tc>
                  <a:txBody>
                    <a:bodyPr/>
                    <a:lstStyle/>
                    <a:p>
                      <a:r>
                        <a:rPr lang="en-US" sz="2000" dirty="0" smtClean="0">
                          <a:solidFill>
                            <a:srgbClr val="FF0000"/>
                          </a:solidFill>
                        </a:rPr>
                        <a:t>1</a:t>
                      </a:r>
                      <a:endParaRPr lang="en-US" sz="2000" dirty="0">
                        <a:solidFill>
                          <a:srgbClr val="FF0000"/>
                        </a:solidFill>
                      </a:endParaRPr>
                    </a:p>
                  </a:txBody>
                  <a:tcPr/>
                </a:tc>
                <a:tc>
                  <a:txBody>
                    <a:bodyPr/>
                    <a:lstStyle/>
                    <a:p>
                      <a:r>
                        <a:rPr lang="en-US" sz="2000" dirty="0" smtClean="0">
                          <a:solidFill>
                            <a:srgbClr val="FF0000"/>
                          </a:solidFill>
                        </a:rPr>
                        <a:t>1</a:t>
                      </a:r>
                      <a:endParaRPr lang="en-US" sz="2000" dirty="0">
                        <a:solidFill>
                          <a:srgbClr val="FF0000"/>
                        </a:solidFill>
                      </a:endParaRPr>
                    </a:p>
                  </a:txBody>
                  <a:tcPr/>
                </a:tc>
                <a:tc>
                  <a:txBody>
                    <a:bodyPr/>
                    <a:lstStyle/>
                    <a:p>
                      <a:r>
                        <a:rPr lang="en-US" sz="2000" dirty="0" smtClean="0">
                          <a:solidFill>
                            <a:srgbClr val="FF0000"/>
                          </a:solidFill>
                        </a:rPr>
                        <a:t>1</a:t>
                      </a:r>
                      <a:endParaRPr lang="en-US" sz="2000" dirty="0">
                        <a:solidFill>
                          <a:srgbClr val="FF0000"/>
                        </a:solidFill>
                      </a:endParaRPr>
                    </a:p>
                  </a:txBody>
                  <a:tcPr/>
                </a:tc>
                <a:tc>
                  <a:txBody>
                    <a:bodyPr/>
                    <a:lstStyle/>
                    <a:p>
                      <a:r>
                        <a:rPr lang="en-US" sz="2000" dirty="0" smtClean="0">
                          <a:solidFill>
                            <a:srgbClr val="FF0000"/>
                          </a:solidFill>
                        </a:rPr>
                        <a:t>0</a:t>
                      </a:r>
                      <a:endParaRPr lang="en-US" sz="2000" dirty="0">
                        <a:solidFill>
                          <a:srgbClr val="FF0000"/>
                        </a:solidFill>
                      </a:endParaRPr>
                    </a:p>
                  </a:txBody>
                  <a:tcPr/>
                </a:tc>
                <a:tc>
                  <a:txBody>
                    <a:bodyPr/>
                    <a:lstStyle/>
                    <a:p>
                      <a:r>
                        <a:rPr lang="en-US" sz="2000" dirty="0" smtClean="0">
                          <a:solidFill>
                            <a:srgbClr val="FF0000"/>
                          </a:solidFill>
                        </a:rPr>
                        <a:t>1</a:t>
                      </a:r>
                      <a:endParaRPr lang="en-US" sz="2000" dirty="0">
                        <a:solidFill>
                          <a:srgbClr val="FF0000"/>
                        </a:solidFill>
                      </a:endParaRPr>
                    </a:p>
                  </a:txBody>
                  <a:tcPr/>
                </a:tc>
                <a:tc>
                  <a:txBody>
                    <a:bodyPr/>
                    <a:lstStyle/>
                    <a:p>
                      <a:endParaRPr lang="en-US" sz="2400" dirty="0">
                        <a:solidFill>
                          <a:srgbClr val="FF0000"/>
                        </a:solidFill>
                      </a:endParaRPr>
                    </a:p>
                  </a:txBody>
                  <a:tcPr/>
                </a:tc>
              </a:tr>
              <a:tr h="390096">
                <a:tc>
                  <a:txBody>
                    <a:bodyPr/>
                    <a:lstStyle/>
                    <a:p>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r>
              <a:tr h="390096">
                <a:tc>
                  <a:txBody>
                    <a:bodyPr/>
                    <a:lstStyle/>
                    <a:p>
                      <a:r>
                        <a:rPr lang="en-US" sz="2400" dirty="0" smtClean="0"/>
                        <a:t>+</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r>
              <a:tr h="390096">
                <a:tc>
                  <a:txBody>
                    <a:bodyPr/>
                    <a:lstStyle/>
                    <a:p>
                      <a:r>
                        <a:rPr lang="en-US" sz="2400" strike="sngStrike" dirty="0" smtClean="0"/>
                        <a:t>1</a:t>
                      </a:r>
                      <a:endParaRPr lang="en-US" sz="2400" strike="sngStrike"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r>
            </a:tbl>
          </a:graphicData>
        </a:graphic>
      </p:graphicFrame>
      <p:sp>
        <p:nvSpPr>
          <p:cNvPr id="3" name="Left-Right Arrow 2"/>
          <p:cNvSpPr/>
          <p:nvPr/>
        </p:nvSpPr>
        <p:spPr>
          <a:xfrm>
            <a:off x="3174797" y="4957005"/>
            <a:ext cx="2818341" cy="770021"/>
          </a:xfrm>
          <a:prstGeom prst="leftRight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No overflow!!!</a:t>
            </a:r>
            <a:endParaRPr lang="en-US" b="1" dirty="0">
              <a:solidFill>
                <a:schemeClr val="tx1"/>
              </a:solidFill>
            </a:endParaRPr>
          </a:p>
        </p:txBody>
      </p:sp>
    </p:spTree>
    <p:extLst>
      <p:ext uri="{BB962C8B-B14F-4D97-AF65-F5344CB8AC3E}">
        <p14:creationId xmlns:p14="http://schemas.microsoft.com/office/powerpoint/2010/main" val="2739820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Representing Real Numbers</a:t>
            </a:r>
          </a:p>
        </p:txBody>
      </p:sp>
      <p:sp>
        <p:nvSpPr>
          <p:cNvPr id="40964" name="Rectangle 3"/>
          <p:cNvSpPr>
            <a:spLocks noGrp="1" noChangeArrowheads="1"/>
          </p:cNvSpPr>
          <p:nvPr>
            <p:ph type="body" idx="1"/>
          </p:nvPr>
        </p:nvSpPr>
        <p:spPr/>
        <p:txBody>
          <a:bodyPr/>
          <a:lstStyle/>
          <a:p>
            <a:pPr marL="0" indent="0" eaLnBrk="1" hangingPunct="1">
              <a:buFontTx/>
              <a:buNone/>
            </a:pPr>
            <a:r>
              <a:rPr lang="en-US" dirty="0">
                <a:solidFill>
                  <a:srgbClr val="0000FF"/>
                </a:solidFill>
                <a:ea typeface="ＭＳ Ｐゴシック" pitchFamily="-1" charset="-128"/>
                <a:cs typeface="ＭＳ Ｐゴシック" pitchFamily="-1" charset="-128"/>
              </a:rPr>
              <a:t>Real numbers </a:t>
            </a:r>
            <a:r>
              <a:rPr lang="en-US" dirty="0" smtClean="0">
                <a:solidFill>
                  <a:srgbClr val="0000FF"/>
                </a:solidFill>
                <a:ea typeface="ＭＳ Ｐゴシック" pitchFamily="-1" charset="-128"/>
                <a:cs typeface="ＭＳ Ｐゴシック" pitchFamily="-1" charset="-128"/>
              </a:rPr>
              <a:t>in the decimal system</a:t>
            </a:r>
            <a:endParaRPr lang="en-US" dirty="0">
              <a:solidFill>
                <a:srgbClr val="0000FF"/>
              </a:solidFill>
              <a:ea typeface="ＭＳ Ｐゴシック" pitchFamily="-1" charset="-128"/>
              <a:cs typeface="ＭＳ Ｐゴシック" pitchFamily="-1" charset="-128"/>
            </a:endParaRPr>
          </a:p>
          <a:p>
            <a:pPr marL="0" indent="0" eaLnBrk="1" hangingPunct="1">
              <a:buFontTx/>
              <a:buNone/>
            </a:pPr>
            <a:r>
              <a:rPr lang="en-US" sz="2800" dirty="0">
                <a:ea typeface="ＭＳ Ｐゴシック" pitchFamily="-1" charset="-128"/>
                <a:cs typeface="ＭＳ Ｐゴシック" pitchFamily="-1" charset="-128"/>
              </a:rPr>
              <a:t>A number with a whole part and a fractional part</a:t>
            </a:r>
          </a:p>
          <a:p>
            <a:pPr marL="0" indent="0" eaLnBrk="1" hangingPunct="1">
              <a:buFontTx/>
              <a:buNone/>
            </a:pPr>
            <a:r>
              <a:rPr lang="en-US" sz="2800" dirty="0">
                <a:solidFill>
                  <a:srgbClr val="0000FF"/>
                </a:solidFill>
                <a:ea typeface="ＭＳ Ｐゴシック" pitchFamily="-1" charset="-128"/>
                <a:cs typeface="ＭＳ Ｐゴシック" pitchFamily="-1" charset="-128"/>
              </a:rPr>
              <a:t>	104.32, 0.999999, 357.0, and 3.14159</a:t>
            </a:r>
          </a:p>
          <a:p>
            <a:pPr marL="0" indent="0" eaLnBrk="1" hangingPunct="1">
              <a:buFontTx/>
              <a:buNone/>
            </a:pPr>
            <a:endParaRPr lang="en-US" sz="2800" dirty="0">
              <a:ea typeface="ＭＳ Ｐゴシック" pitchFamily="-1" charset="-128"/>
              <a:cs typeface="ＭＳ Ｐゴシック" pitchFamily="-1" charset="-128"/>
            </a:endParaRPr>
          </a:p>
          <a:p>
            <a:pPr marL="0" indent="0">
              <a:buNone/>
            </a:pPr>
            <a:r>
              <a:rPr lang="en-US" sz="2800" dirty="0" smtClean="0">
                <a:ea typeface="ＭＳ Ｐゴシック" pitchFamily="-1" charset="-128"/>
                <a:cs typeface="ＭＳ Ｐゴシック" pitchFamily="-1" charset="-128"/>
              </a:rPr>
              <a:t>Weights (place </a:t>
            </a:r>
            <a:r>
              <a:rPr lang="en-US" sz="2800" dirty="0">
                <a:ea typeface="ＭＳ Ｐゴシック" pitchFamily="-1" charset="-128"/>
                <a:cs typeface="ＭＳ Ｐゴシック" pitchFamily="-1" charset="-128"/>
              </a:rPr>
              <a:t>values</a:t>
            </a:r>
            <a:r>
              <a:rPr lang="en-US" sz="2800" dirty="0" smtClean="0">
                <a:ea typeface="ＭＳ Ｐゴシック" pitchFamily="-1" charset="-128"/>
                <a:cs typeface="ＭＳ Ｐゴシック" pitchFamily="-1" charset="-128"/>
              </a:rPr>
              <a:t>) </a:t>
            </a:r>
            <a:r>
              <a:rPr lang="en-US" sz="2800" dirty="0">
                <a:ea typeface="ＭＳ Ｐゴシック" pitchFamily="-1" charset="-128"/>
                <a:cs typeface="ＭＳ Ｐゴシック" pitchFamily="-1" charset="-128"/>
              </a:rPr>
              <a:t>to the </a:t>
            </a:r>
            <a:r>
              <a:rPr lang="en-US" sz="2800" dirty="0">
                <a:solidFill>
                  <a:srgbClr val="0000FF"/>
                </a:solidFill>
                <a:ea typeface="ＭＳ Ｐゴシック" pitchFamily="-1" charset="-128"/>
                <a:cs typeface="ＭＳ Ｐゴシック" pitchFamily="-1" charset="-128"/>
              </a:rPr>
              <a:t>right</a:t>
            </a:r>
            <a:r>
              <a:rPr lang="en-US" sz="2800" dirty="0">
                <a:ea typeface="ＭＳ Ｐゴシック" pitchFamily="-1" charset="-128"/>
                <a:cs typeface="ＭＳ Ｐゴシック" pitchFamily="-1" charset="-128"/>
              </a:rPr>
              <a:t> of the decimal point have negative exponents and the base is </a:t>
            </a:r>
            <a:r>
              <a:rPr lang="en-US" sz="2800" dirty="0" smtClean="0">
                <a:ea typeface="ＭＳ Ｐゴシック" pitchFamily="-1" charset="-128"/>
                <a:cs typeface="ＭＳ Ｐゴシック" pitchFamily="-1" charset="-128"/>
              </a:rPr>
              <a:t>10:</a:t>
            </a:r>
          </a:p>
          <a:p>
            <a:pPr marL="0" indent="0">
              <a:buNone/>
            </a:pPr>
            <a:r>
              <a:rPr lang="en-US" sz="2800" dirty="0" smtClean="0">
                <a:ea typeface="ＭＳ Ｐゴシック" pitchFamily="-1" charset="-128"/>
                <a:cs typeface="ＭＳ Ｐゴシック" pitchFamily="-1" charset="-128"/>
              </a:rPr>
              <a:t> </a:t>
            </a:r>
            <a:r>
              <a:rPr lang="en-US" sz="2800" dirty="0">
                <a:ea typeface="ＭＳ Ｐゴシック" pitchFamily="-1" charset="-128"/>
                <a:cs typeface="ＭＳ Ｐゴシック" pitchFamily="-1" charset="-128"/>
              </a:rPr>
              <a:t>10</a:t>
            </a:r>
            <a:r>
              <a:rPr lang="en-US" sz="2800" baseline="30000" dirty="0">
                <a:ea typeface="ＭＳ Ｐゴシック" pitchFamily="-1" charset="-128"/>
                <a:cs typeface="ＭＳ Ｐゴシック" pitchFamily="-1" charset="-128"/>
              </a:rPr>
              <a:t>-1</a:t>
            </a:r>
            <a:r>
              <a:rPr lang="en-US" sz="2800" dirty="0">
                <a:ea typeface="ＭＳ Ｐゴシック" pitchFamily="-1" charset="-128"/>
                <a:cs typeface="ＭＳ Ｐゴシック" pitchFamily="-1" charset="-128"/>
              </a:rPr>
              <a:t>, 10</a:t>
            </a:r>
            <a:r>
              <a:rPr lang="en-US" sz="2800" baseline="30000" dirty="0">
                <a:ea typeface="ＭＳ Ｐゴシック" pitchFamily="-1" charset="-128"/>
                <a:cs typeface="ＭＳ Ｐゴシック" pitchFamily="-1" charset="-128"/>
              </a:rPr>
              <a:t>-2 </a:t>
            </a:r>
            <a:r>
              <a:rPr lang="en-US" sz="2800" dirty="0">
                <a:ea typeface="ＭＳ Ｐゴシック" pitchFamily="-1" charset="-128"/>
                <a:cs typeface="ＭＳ Ｐゴシック" pitchFamily="-1" charset="-128"/>
              </a:rPr>
              <a:t>, </a:t>
            </a:r>
            <a:r>
              <a:rPr lang="en-US" sz="2800" dirty="0" smtClean="0">
                <a:ea typeface="ＭＳ Ｐゴシック" pitchFamily="-1" charset="-128"/>
                <a:cs typeface="ＭＳ Ｐゴシック" pitchFamily="-1" charset="-128"/>
              </a:rPr>
              <a:t>10</a:t>
            </a:r>
            <a:r>
              <a:rPr lang="en-US" sz="2800" baseline="30000" dirty="0" smtClean="0">
                <a:ea typeface="ＭＳ Ｐゴシック" pitchFamily="-1" charset="-128"/>
                <a:cs typeface="ＭＳ Ｐゴシック" pitchFamily="-1" charset="-128"/>
              </a:rPr>
              <a:t>-3</a:t>
            </a:r>
            <a:r>
              <a:rPr lang="en-US" sz="2800" dirty="0">
                <a:ea typeface="ＭＳ Ｐゴシック" pitchFamily="-1" charset="-128"/>
                <a:cs typeface="ＭＳ Ｐゴシック" pitchFamily="-1" charset="-128"/>
              </a:rPr>
              <a:t> , </a:t>
            </a:r>
            <a:r>
              <a:rPr lang="en-US" sz="2800" dirty="0" smtClean="0">
                <a:ea typeface="ＭＳ Ｐゴシック" pitchFamily="-1" charset="-128"/>
                <a:cs typeface="ＭＳ Ｐゴシック" pitchFamily="-1" charset="-128"/>
              </a:rPr>
              <a:t>10</a:t>
            </a:r>
            <a:r>
              <a:rPr lang="en-US" sz="2800" baseline="30000" dirty="0" smtClean="0">
                <a:ea typeface="ＭＳ Ｐゴシック" pitchFamily="-1" charset="-128"/>
                <a:cs typeface="ＭＳ Ｐゴシック" pitchFamily="-1" charset="-128"/>
              </a:rPr>
              <a:t>-4</a:t>
            </a:r>
            <a:r>
              <a:rPr lang="en-US" sz="2800" dirty="0" smtClean="0">
                <a:ea typeface="ＭＳ Ｐゴシック" pitchFamily="-1" charset="-128"/>
                <a:cs typeface="ＭＳ Ｐゴシック" pitchFamily="-1" charset="-128"/>
              </a:rPr>
              <a:t>, …</a:t>
            </a:r>
            <a:endParaRPr lang="en-US" sz="2800" baseline="30000" dirty="0">
              <a:ea typeface="ＭＳ Ｐゴシック" pitchFamily="-1" charset="-128"/>
              <a:cs typeface="ＭＳ Ｐゴシック" pitchFamily="-1" charset="-128"/>
            </a:endParaRPr>
          </a:p>
        </p:txBody>
      </p:sp>
      <p:sp>
        <p:nvSpPr>
          <p:cNvPr id="5" name="Slide Number Placeholder 4"/>
          <p:cNvSpPr>
            <a:spLocks noGrp="1"/>
          </p:cNvSpPr>
          <p:nvPr>
            <p:ph type="sldNum" sz="quarter" idx="12"/>
          </p:nvPr>
        </p:nvSpPr>
        <p:spPr/>
        <p:txBody>
          <a:bodyPr/>
          <a:lstStyle/>
          <a:p>
            <a:fld id="{238C4A51-0D24-DC44-B8D6-888B95C586FC}" type="slidenum">
              <a:rPr lang="en-US" smtClean="0"/>
              <a:pPr/>
              <a:t>21</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Representing Real Numbers</a:t>
            </a:r>
          </a:p>
        </p:txBody>
      </p:sp>
      <p:sp>
        <p:nvSpPr>
          <p:cNvPr id="40964" name="Rectangle 3"/>
          <p:cNvSpPr>
            <a:spLocks noGrp="1" noChangeArrowheads="1"/>
          </p:cNvSpPr>
          <p:nvPr>
            <p:ph type="body" idx="1"/>
          </p:nvPr>
        </p:nvSpPr>
        <p:spPr/>
        <p:txBody>
          <a:bodyPr/>
          <a:lstStyle/>
          <a:p>
            <a:pPr marL="0" indent="0" eaLnBrk="1" hangingPunct="1">
              <a:buFontTx/>
              <a:buNone/>
            </a:pPr>
            <a:r>
              <a:rPr lang="en-US" dirty="0">
                <a:solidFill>
                  <a:srgbClr val="0000FF"/>
                </a:solidFill>
                <a:ea typeface="ＭＳ Ｐゴシック" pitchFamily="-1" charset="-128"/>
                <a:cs typeface="ＭＳ Ｐゴシック" pitchFamily="-1" charset="-128"/>
              </a:rPr>
              <a:t>Real numbers </a:t>
            </a:r>
            <a:r>
              <a:rPr lang="en-US" dirty="0" smtClean="0">
                <a:solidFill>
                  <a:srgbClr val="0000FF"/>
                </a:solidFill>
                <a:ea typeface="ＭＳ Ｐゴシック" pitchFamily="-1" charset="-128"/>
                <a:cs typeface="ＭＳ Ｐゴシック" pitchFamily="-1" charset="-128"/>
              </a:rPr>
              <a:t>in the binary system</a:t>
            </a:r>
            <a:endParaRPr lang="en-US" dirty="0">
              <a:solidFill>
                <a:srgbClr val="0000FF"/>
              </a:solidFill>
              <a:ea typeface="ＭＳ Ｐゴシック" pitchFamily="-1" charset="-128"/>
              <a:cs typeface="ＭＳ Ｐゴシック" pitchFamily="-1" charset="-128"/>
            </a:endParaRPr>
          </a:p>
          <a:p>
            <a:pPr marL="0" indent="0" eaLnBrk="1" hangingPunct="1">
              <a:buFontTx/>
              <a:buNone/>
            </a:pPr>
            <a:r>
              <a:rPr lang="en-US" sz="2800" dirty="0">
                <a:ea typeface="ＭＳ Ｐゴシック" pitchFamily="-1" charset="-128"/>
                <a:cs typeface="ＭＳ Ｐゴシック" pitchFamily="-1" charset="-128"/>
              </a:rPr>
              <a:t>A number with a whole part and a fractional part</a:t>
            </a:r>
          </a:p>
          <a:p>
            <a:pPr marL="0" indent="0" eaLnBrk="1" hangingPunct="1">
              <a:buFontTx/>
              <a:buNone/>
            </a:pPr>
            <a:r>
              <a:rPr lang="en-US" sz="2800" dirty="0">
                <a:solidFill>
                  <a:srgbClr val="0000FF"/>
                </a:solidFill>
                <a:ea typeface="ＭＳ Ｐゴシック" pitchFamily="-1" charset="-128"/>
                <a:cs typeface="ＭＳ Ｐゴシック" pitchFamily="-1" charset="-128"/>
              </a:rPr>
              <a:t>	</a:t>
            </a:r>
            <a:r>
              <a:rPr lang="en-US" sz="2800" dirty="0" smtClean="0">
                <a:solidFill>
                  <a:srgbClr val="0000FF"/>
                </a:solidFill>
                <a:ea typeface="ＭＳ Ｐゴシック" pitchFamily="-1" charset="-128"/>
                <a:cs typeface="ＭＳ Ｐゴシック" pitchFamily="-1" charset="-128"/>
              </a:rPr>
              <a:t>10.101, 0.11101, 1011.1, </a:t>
            </a:r>
            <a:r>
              <a:rPr lang="en-US" sz="2800" dirty="0">
                <a:solidFill>
                  <a:srgbClr val="0000FF"/>
                </a:solidFill>
                <a:ea typeface="ＭＳ Ｐゴシック" pitchFamily="-1" charset="-128"/>
                <a:cs typeface="ＭＳ Ｐゴシック" pitchFamily="-1" charset="-128"/>
              </a:rPr>
              <a:t>and </a:t>
            </a:r>
            <a:r>
              <a:rPr lang="en-US" sz="2800" dirty="0" smtClean="0">
                <a:solidFill>
                  <a:srgbClr val="0000FF"/>
                </a:solidFill>
                <a:ea typeface="ＭＳ Ｐゴシック" pitchFamily="-1" charset="-128"/>
                <a:cs typeface="ＭＳ Ｐゴシック" pitchFamily="-1" charset="-128"/>
              </a:rPr>
              <a:t>11.111</a:t>
            </a:r>
            <a:endParaRPr lang="en-US" sz="2800" dirty="0">
              <a:solidFill>
                <a:srgbClr val="0000FF"/>
              </a:solidFill>
              <a:ea typeface="ＭＳ Ｐゴシック" pitchFamily="-1" charset="-128"/>
              <a:cs typeface="ＭＳ Ｐゴシック" pitchFamily="-1" charset="-128"/>
            </a:endParaRPr>
          </a:p>
          <a:p>
            <a:pPr marL="0" indent="0" eaLnBrk="1" hangingPunct="1">
              <a:buFontTx/>
              <a:buNone/>
            </a:pPr>
            <a:endParaRPr lang="en-US" sz="2800" dirty="0">
              <a:ea typeface="ＭＳ Ｐゴシック" pitchFamily="-1" charset="-128"/>
              <a:cs typeface="ＭＳ Ｐゴシック" pitchFamily="-1" charset="-128"/>
            </a:endParaRPr>
          </a:p>
          <a:p>
            <a:pPr marL="0" indent="0">
              <a:buNone/>
            </a:pPr>
            <a:r>
              <a:rPr lang="en-US" sz="2800" dirty="0">
                <a:ea typeface="ＭＳ Ｐゴシック" pitchFamily="-1" charset="-128"/>
                <a:cs typeface="ＭＳ Ｐゴシック" pitchFamily="-1" charset="-128"/>
              </a:rPr>
              <a:t>Weights (place values) to the </a:t>
            </a:r>
            <a:r>
              <a:rPr lang="en-US" sz="2800" dirty="0">
                <a:solidFill>
                  <a:srgbClr val="0000FF"/>
                </a:solidFill>
                <a:ea typeface="ＭＳ Ｐゴシック" pitchFamily="-1" charset="-128"/>
                <a:cs typeface="ＭＳ Ｐゴシック" pitchFamily="-1" charset="-128"/>
              </a:rPr>
              <a:t>right</a:t>
            </a:r>
            <a:r>
              <a:rPr lang="en-US" sz="2800" dirty="0">
                <a:ea typeface="ＭＳ Ｐゴシック" pitchFamily="-1" charset="-128"/>
                <a:cs typeface="ＭＳ Ｐゴシック" pitchFamily="-1" charset="-128"/>
              </a:rPr>
              <a:t> of the </a:t>
            </a:r>
            <a:r>
              <a:rPr lang="en-US" sz="2800" dirty="0" smtClean="0">
                <a:solidFill>
                  <a:srgbClr val="0000FF"/>
                </a:solidFill>
                <a:ea typeface="ＭＳ Ｐゴシック" pitchFamily="-1" charset="-128"/>
                <a:cs typeface="ＭＳ Ｐゴシック" pitchFamily="-1" charset="-128"/>
              </a:rPr>
              <a:t>radix</a:t>
            </a:r>
            <a:r>
              <a:rPr lang="en-US" sz="2800" dirty="0" smtClean="0">
                <a:ea typeface="ＭＳ Ｐゴシック" pitchFamily="-1" charset="-128"/>
                <a:cs typeface="ＭＳ Ｐゴシック" pitchFamily="-1" charset="-128"/>
              </a:rPr>
              <a:t> point have negative exponents and the base is 2:</a:t>
            </a:r>
          </a:p>
          <a:p>
            <a:pPr marL="0" indent="0">
              <a:buNone/>
            </a:pPr>
            <a:r>
              <a:rPr lang="en-US" sz="2800" dirty="0" smtClean="0">
                <a:ea typeface="ＭＳ Ｐゴシック" pitchFamily="-1" charset="-128"/>
                <a:cs typeface="ＭＳ Ｐゴシック" pitchFamily="-1" charset="-128"/>
              </a:rPr>
              <a:t> 2</a:t>
            </a:r>
            <a:r>
              <a:rPr lang="en-US" sz="2800" baseline="30000" dirty="0" smtClean="0">
                <a:ea typeface="ＭＳ Ｐゴシック" pitchFamily="-1" charset="-128"/>
                <a:cs typeface="ＭＳ Ｐゴシック" pitchFamily="-1" charset="-128"/>
              </a:rPr>
              <a:t>-1</a:t>
            </a:r>
            <a:r>
              <a:rPr lang="en-US" sz="2800" dirty="0" smtClean="0">
                <a:ea typeface="ＭＳ Ｐゴシック" pitchFamily="-1" charset="-128"/>
                <a:cs typeface="ＭＳ Ｐゴシック" pitchFamily="-1" charset="-128"/>
              </a:rPr>
              <a:t>, 2</a:t>
            </a:r>
            <a:r>
              <a:rPr lang="en-US" sz="2800" baseline="30000" dirty="0" smtClean="0">
                <a:ea typeface="ＭＳ Ｐゴシック" pitchFamily="-1" charset="-128"/>
                <a:cs typeface="ＭＳ Ｐゴシック" pitchFamily="-1" charset="-128"/>
              </a:rPr>
              <a:t>-2</a:t>
            </a:r>
            <a:r>
              <a:rPr lang="en-US" sz="2800" dirty="0" smtClean="0">
                <a:ea typeface="ＭＳ Ｐゴシック" pitchFamily="-1" charset="-128"/>
                <a:cs typeface="ＭＳ Ｐゴシック" pitchFamily="-1" charset="-128"/>
              </a:rPr>
              <a:t>, 2</a:t>
            </a:r>
            <a:r>
              <a:rPr lang="en-US" sz="2800" baseline="30000" dirty="0" smtClean="0">
                <a:ea typeface="ＭＳ Ｐゴシック" pitchFamily="-1" charset="-128"/>
                <a:cs typeface="ＭＳ Ｐゴシック" pitchFamily="-1" charset="-128"/>
              </a:rPr>
              <a:t>-3</a:t>
            </a:r>
            <a:r>
              <a:rPr lang="en-US" sz="2800" dirty="0" smtClean="0">
                <a:ea typeface="ＭＳ Ｐゴシック" pitchFamily="-1" charset="-128"/>
                <a:cs typeface="ＭＳ Ｐゴシック" pitchFamily="-1" charset="-128"/>
              </a:rPr>
              <a:t>, 2</a:t>
            </a:r>
            <a:r>
              <a:rPr lang="en-US" sz="2800" baseline="30000" dirty="0" smtClean="0">
                <a:ea typeface="ＭＳ Ｐゴシック" pitchFamily="-1" charset="-128"/>
                <a:cs typeface="ＭＳ Ｐゴシック" pitchFamily="-1" charset="-128"/>
              </a:rPr>
              <a:t>-4</a:t>
            </a:r>
            <a:r>
              <a:rPr lang="en-US" sz="2800" dirty="0" smtClean="0">
                <a:ea typeface="ＭＳ Ｐゴシック" pitchFamily="-1" charset="-128"/>
                <a:cs typeface="ＭＳ Ｐゴシック" pitchFamily="-1" charset="-128"/>
              </a:rPr>
              <a:t>, </a:t>
            </a:r>
            <a:r>
              <a:rPr lang="en-US" sz="2800" dirty="0">
                <a:ea typeface="ＭＳ Ｐゴシック" pitchFamily="-1" charset="-128"/>
                <a:cs typeface="ＭＳ Ｐゴシック" pitchFamily="-1" charset="-128"/>
              </a:rPr>
              <a:t>…</a:t>
            </a:r>
            <a:endParaRPr lang="en-US" sz="2800" dirty="0" smtClean="0">
              <a:ea typeface="ＭＳ Ｐゴシック" pitchFamily="-1" charset="-128"/>
              <a:cs typeface="ＭＳ Ｐゴシック" pitchFamily="-1" charset="-128"/>
            </a:endParaRPr>
          </a:p>
          <a:p>
            <a:pPr marL="0" indent="0" eaLnBrk="1" hangingPunct="1">
              <a:buFontTx/>
              <a:buNone/>
            </a:pPr>
            <a:endParaRPr lang="en-US" sz="2800" baseline="30000" dirty="0">
              <a:ea typeface="ＭＳ Ｐゴシック" pitchFamily="-1" charset="-128"/>
              <a:cs typeface="ＭＳ Ｐゴシック" pitchFamily="-1" charset="-128"/>
            </a:endParaRPr>
          </a:p>
        </p:txBody>
      </p:sp>
      <p:sp>
        <p:nvSpPr>
          <p:cNvPr id="5" name="Slide Number Placeholder 4"/>
          <p:cNvSpPr>
            <a:spLocks noGrp="1"/>
          </p:cNvSpPr>
          <p:nvPr>
            <p:ph type="sldNum" sz="quarter" idx="12"/>
          </p:nvPr>
        </p:nvSpPr>
        <p:spPr/>
        <p:txBody>
          <a:bodyPr/>
          <a:lstStyle/>
          <a:p>
            <a:fld id="{238C4A51-0D24-DC44-B8D6-888B95C586FC}" type="slidenum">
              <a:rPr lang="en-US" smtClean="0"/>
              <a:pPr/>
              <a:t>22</a:t>
            </a:fld>
            <a:endParaRPr lang="en-US"/>
          </a:p>
        </p:txBody>
      </p:sp>
    </p:spTree>
    <p:extLst>
      <p:ext uri="{BB962C8B-B14F-4D97-AF65-F5344CB8AC3E}">
        <p14:creationId xmlns:p14="http://schemas.microsoft.com/office/powerpoint/2010/main" val="3222518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301752" y="65310"/>
            <a:ext cx="8534400" cy="1066800"/>
          </a:xfrm>
        </p:spPr>
        <p:txBody>
          <a:bodyPr>
            <a:noAutofit/>
          </a:bodyPr>
          <a:lstStyle/>
          <a:p>
            <a:r>
              <a:rPr lang="en-US" altLang="en-US" sz="3000" dirty="0">
                <a:solidFill>
                  <a:srgbClr val="8CADAE">
                    <a:shade val="75000"/>
                  </a:srgbClr>
                </a:solidFill>
              </a:rPr>
              <a:t>Converting </a:t>
            </a:r>
            <a:r>
              <a:rPr lang="en-US" altLang="en-US" sz="3000" b="1" dirty="0">
                <a:solidFill>
                  <a:srgbClr val="8CADAE">
                    <a:shade val="75000"/>
                  </a:srgbClr>
                </a:solidFill>
              </a:rPr>
              <a:t>binary</a:t>
            </a:r>
            <a:r>
              <a:rPr lang="en-US" altLang="en-US" sz="3000" dirty="0">
                <a:solidFill>
                  <a:srgbClr val="8CADAE">
                    <a:shade val="75000"/>
                  </a:srgbClr>
                </a:solidFill>
              </a:rPr>
              <a:t> </a:t>
            </a:r>
            <a:r>
              <a:rPr lang="en-US" altLang="en-US" sz="3000" dirty="0" smtClean="0">
                <a:solidFill>
                  <a:srgbClr val="8CADAE">
                    <a:shade val="75000"/>
                  </a:srgbClr>
                </a:solidFill>
              </a:rPr>
              <a:t>fractions </a:t>
            </a:r>
            <a:r>
              <a:rPr lang="en-US" altLang="en-US" sz="3000" dirty="0">
                <a:solidFill>
                  <a:srgbClr val="8CADAE">
                    <a:shade val="75000"/>
                  </a:srgbClr>
                </a:solidFill>
              </a:rPr>
              <a:t>to </a:t>
            </a:r>
            <a:r>
              <a:rPr lang="en-US" altLang="en-US" sz="3000" b="1" dirty="0">
                <a:solidFill>
                  <a:srgbClr val="8CADAE">
                    <a:shade val="75000"/>
                  </a:srgbClr>
                </a:solidFill>
              </a:rPr>
              <a:t>decimal</a:t>
            </a:r>
            <a:r>
              <a:rPr lang="en-US" altLang="en-US" sz="3000" dirty="0">
                <a:solidFill>
                  <a:srgbClr val="8CADAE">
                    <a:shade val="75000"/>
                  </a:srgbClr>
                </a:solidFill>
              </a:rPr>
              <a:t> </a:t>
            </a:r>
            <a:r>
              <a:rPr lang="en-US" altLang="en-US" sz="3000" dirty="0" smtClean="0">
                <a:solidFill>
                  <a:srgbClr val="8CADAE">
                    <a:shade val="75000"/>
                  </a:srgbClr>
                </a:solidFill>
              </a:rPr>
              <a:t>fractions</a:t>
            </a:r>
            <a:endParaRPr lang="en-US" sz="3000" dirty="0">
              <a:ea typeface="ＭＳ Ｐゴシック" pitchFamily="-1" charset="-128"/>
              <a:cs typeface="ＭＳ Ｐゴシック" pitchFamily="-1" charset="-128"/>
            </a:endParaRPr>
          </a:p>
        </p:txBody>
      </p:sp>
      <p:sp>
        <p:nvSpPr>
          <p:cNvPr id="40964" name="Rectangle 3"/>
          <p:cNvSpPr>
            <a:spLocks noGrp="1" noChangeArrowheads="1"/>
          </p:cNvSpPr>
          <p:nvPr>
            <p:ph type="body" idx="1"/>
          </p:nvPr>
        </p:nvSpPr>
        <p:spPr>
          <a:xfrm>
            <a:off x="301752" y="1527047"/>
            <a:ext cx="8613648" cy="5047923"/>
          </a:xfrm>
        </p:spPr>
        <p:txBody>
          <a:bodyPr>
            <a:normAutofit fontScale="92500" lnSpcReduction="10000"/>
          </a:bodyPr>
          <a:lstStyle/>
          <a:p>
            <a:pPr>
              <a:lnSpc>
                <a:spcPct val="80000"/>
              </a:lnSpc>
              <a:spcBef>
                <a:spcPts val="600"/>
              </a:spcBef>
              <a:spcAft>
                <a:spcPts val="600"/>
              </a:spcAft>
            </a:pPr>
            <a:r>
              <a:rPr lang="en-US" altLang="en-US" sz="2800" dirty="0" smtClean="0"/>
              <a:t>Multiply each fractional bit by 2 raised to the corresponding power</a:t>
            </a:r>
            <a:endParaRPr lang="en-US" altLang="en-US" sz="2800" dirty="0"/>
          </a:p>
          <a:p>
            <a:pPr>
              <a:lnSpc>
                <a:spcPct val="80000"/>
              </a:lnSpc>
              <a:spcBef>
                <a:spcPts val="600"/>
              </a:spcBef>
              <a:spcAft>
                <a:spcPts val="600"/>
              </a:spcAft>
            </a:pPr>
            <a:r>
              <a:rPr lang="en-US" altLang="en-US" sz="2800" dirty="0" smtClean="0"/>
              <a:t>Solve the sum</a:t>
            </a:r>
            <a:endParaRPr lang="en-US" altLang="en-US" sz="2800" dirty="0"/>
          </a:p>
          <a:p>
            <a:pPr>
              <a:lnSpc>
                <a:spcPct val="80000"/>
              </a:lnSpc>
              <a:buFontTx/>
              <a:buNone/>
            </a:pPr>
            <a:endParaRPr lang="en-US" altLang="en-US" sz="800" dirty="0"/>
          </a:p>
          <a:p>
            <a:pPr>
              <a:lnSpc>
                <a:spcPct val="80000"/>
              </a:lnSpc>
              <a:buFontTx/>
              <a:buNone/>
            </a:pPr>
            <a:endParaRPr lang="en-US" altLang="en-US" sz="2800" dirty="0"/>
          </a:p>
          <a:p>
            <a:pPr>
              <a:lnSpc>
                <a:spcPct val="80000"/>
              </a:lnSpc>
              <a:buFontTx/>
              <a:buNone/>
            </a:pPr>
            <a:r>
              <a:rPr lang="en-US" altLang="en-US" sz="2800" dirty="0" smtClean="0"/>
              <a:t>Example</a:t>
            </a:r>
          </a:p>
          <a:p>
            <a:pPr>
              <a:lnSpc>
                <a:spcPct val="80000"/>
              </a:lnSpc>
              <a:buFontTx/>
              <a:buNone/>
            </a:pPr>
            <a:r>
              <a:rPr lang="en-US" altLang="en-US" sz="2800" dirty="0"/>
              <a:t>	</a:t>
            </a:r>
            <a:r>
              <a:rPr lang="en-US" altLang="en-US" sz="2800" dirty="0" smtClean="0"/>
              <a:t>	(0.101)</a:t>
            </a:r>
            <a:r>
              <a:rPr lang="en-US" altLang="en-US" sz="2800" baseline="-25000" dirty="0" smtClean="0"/>
              <a:t>2</a:t>
            </a:r>
            <a:r>
              <a:rPr lang="en-US" altLang="en-US" sz="2800" dirty="0" smtClean="0"/>
              <a:t> = (       )</a:t>
            </a:r>
            <a:r>
              <a:rPr lang="en-US" altLang="en-US" sz="2800" baseline="-25000" dirty="0" smtClean="0"/>
              <a:t>10</a:t>
            </a:r>
            <a:endParaRPr lang="en-US" altLang="en-US" sz="2800" baseline="-25000" dirty="0"/>
          </a:p>
          <a:p>
            <a:pPr marL="0" indent="0" eaLnBrk="1" hangingPunct="1">
              <a:buFontTx/>
              <a:buNone/>
            </a:pPr>
            <a:endParaRPr lang="en-US" sz="2800" dirty="0">
              <a:solidFill>
                <a:srgbClr val="0000FF"/>
              </a:solidFill>
              <a:ea typeface="ＭＳ Ｐゴシック" pitchFamily="-1" charset="-128"/>
              <a:cs typeface="ＭＳ Ｐゴシック" pitchFamily="-1" charset="-128"/>
            </a:endParaRPr>
          </a:p>
          <a:p>
            <a:pPr marL="0" indent="0" eaLnBrk="1" hangingPunct="1">
              <a:buFontTx/>
              <a:buNone/>
            </a:pPr>
            <a:r>
              <a:rPr lang="en-US" sz="2800" dirty="0" smtClean="0">
                <a:ea typeface="ＭＳ Ｐゴシック" pitchFamily="-1" charset="-128"/>
                <a:cs typeface="ＭＳ Ｐゴシック" pitchFamily="-1" charset="-128"/>
              </a:rPr>
              <a:t>	1 * 2</a:t>
            </a:r>
            <a:r>
              <a:rPr lang="en-US" sz="2800" baseline="30000" dirty="0" smtClean="0">
                <a:ea typeface="ＭＳ Ｐゴシック" pitchFamily="-1" charset="-128"/>
                <a:cs typeface="ＭＳ Ｐゴシック" pitchFamily="-1" charset="-128"/>
              </a:rPr>
              <a:t>-1</a:t>
            </a:r>
            <a:r>
              <a:rPr lang="en-US" sz="2800" dirty="0" smtClean="0">
                <a:ea typeface="ＭＳ Ｐゴシック" pitchFamily="-1" charset="-128"/>
                <a:cs typeface="ＭＳ Ｐゴシック" pitchFamily="-1" charset="-128"/>
              </a:rPr>
              <a:t> + 0 * 2</a:t>
            </a:r>
            <a:r>
              <a:rPr lang="en-US" sz="2800" baseline="30000" dirty="0" smtClean="0">
                <a:ea typeface="ＭＳ Ｐゴシック" pitchFamily="-1" charset="-128"/>
                <a:cs typeface="ＭＳ Ｐゴシック" pitchFamily="-1" charset="-128"/>
              </a:rPr>
              <a:t>-2</a:t>
            </a:r>
            <a:r>
              <a:rPr lang="en-US" sz="2800" dirty="0" smtClean="0">
                <a:ea typeface="ＭＳ Ｐゴシック" pitchFamily="-1" charset="-128"/>
                <a:cs typeface="ＭＳ Ｐゴシック" pitchFamily="-1" charset="-128"/>
              </a:rPr>
              <a:t> + 1 *  2</a:t>
            </a:r>
            <a:r>
              <a:rPr lang="en-US" sz="2800" baseline="30000" dirty="0" smtClean="0">
                <a:ea typeface="ＭＳ Ｐゴシック" pitchFamily="-1" charset="-128"/>
                <a:cs typeface="ＭＳ Ｐゴシック" pitchFamily="-1" charset="-128"/>
              </a:rPr>
              <a:t>-3		</a:t>
            </a:r>
          </a:p>
          <a:p>
            <a:pPr marL="0" indent="0" eaLnBrk="1" hangingPunct="1">
              <a:buFontTx/>
              <a:buNone/>
            </a:pPr>
            <a:endParaRPr lang="en-US" sz="2800" baseline="30000" dirty="0">
              <a:ea typeface="ＭＳ Ｐゴシック" pitchFamily="-1" charset="-128"/>
              <a:cs typeface="ＭＳ Ｐゴシック" pitchFamily="-1" charset="-128"/>
            </a:endParaRPr>
          </a:p>
          <a:p>
            <a:pPr marL="0" indent="0" eaLnBrk="1" hangingPunct="1">
              <a:buFontTx/>
              <a:buNone/>
            </a:pPr>
            <a:r>
              <a:rPr lang="en-US" sz="2800" baseline="30000" dirty="0" smtClean="0">
                <a:ea typeface="ＭＳ Ｐゴシック" pitchFamily="-1" charset="-128"/>
                <a:cs typeface="ＭＳ Ｐゴシック" pitchFamily="-1" charset="-128"/>
              </a:rPr>
              <a:t>This is equivalent to</a:t>
            </a:r>
          </a:p>
          <a:p>
            <a:pPr marL="0" indent="0">
              <a:buNone/>
            </a:pPr>
            <a:r>
              <a:rPr lang="en-US" sz="2800" dirty="0" smtClean="0">
                <a:ea typeface="ＭＳ Ｐゴシック" pitchFamily="-1" charset="-128"/>
                <a:cs typeface="ＭＳ Ｐゴシック" pitchFamily="-1" charset="-128"/>
              </a:rPr>
              <a:t>	1 </a:t>
            </a:r>
            <a:r>
              <a:rPr lang="en-US" sz="2800" dirty="0">
                <a:ea typeface="ＭＳ Ｐゴシック" pitchFamily="-1" charset="-128"/>
                <a:cs typeface="ＭＳ Ｐゴシック" pitchFamily="-1" charset="-128"/>
              </a:rPr>
              <a:t>* (</a:t>
            </a:r>
            <a:r>
              <a:rPr lang="en-US" sz="2800" dirty="0" smtClean="0">
                <a:ea typeface="ＭＳ Ｐゴシック" pitchFamily="-1" charset="-128"/>
                <a:cs typeface="ＭＳ Ｐゴシック" pitchFamily="-1" charset="-128"/>
              </a:rPr>
              <a:t>1/2) </a:t>
            </a:r>
            <a:r>
              <a:rPr lang="en-US" sz="2800" dirty="0">
                <a:ea typeface="ＭＳ Ｐゴシック" pitchFamily="-1" charset="-128"/>
                <a:cs typeface="ＭＳ Ｐゴシック" pitchFamily="-1" charset="-128"/>
              </a:rPr>
              <a:t>+ 0 * </a:t>
            </a:r>
            <a:r>
              <a:rPr lang="en-US" sz="2800" dirty="0" smtClean="0">
                <a:ea typeface="ＭＳ Ｐゴシック" pitchFamily="-1" charset="-128"/>
                <a:cs typeface="ＭＳ Ｐゴシック" pitchFamily="-1" charset="-128"/>
              </a:rPr>
              <a:t>(1/4) + 1 * (</a:t>
            </a:r>
            <a:r>
              <a:rPr lang="en-US" sz="2800" dirty="0">
                <a:ea typeface="ＭＳ Ｐゴシック" pitchFamily="-1" charset="-128"/>
                <a:cs typeface="ＭＳ Ｐゴシック" pitchFamily="-1" charset="-128"/>
              </a:rPr>
              <a:t>1/8</a:t>
            </a:r>
            <a:r>
              <a:rPr lang="en-US" sz="2800" dirty="0" smtClean="0">
                <a:ea typeface="ＭＳ Ｐゴシック" pitchFamily="-1" charset="-128"/>
                <a:cs typeface="ＭＳ Ｐゴシック" pitchFamily="-1" charset="-128"/>
              </a:rPr>
              <a:t>) </a:t>
            </a:r>
            <a:r>
              <a:rPr lang="en-US" sz="2800" dirty="0">
                <a:ea typeface="ＭＳ Ｐゴシック" pitchFamily="-1" charset="-128"/>
                <a:cs typeface="ＭＳ Ｐゴシック" pitchFamily="-1" charset="-128"/>
              </a:rPr>
              <a:t>= </a:t>
            </a:r>
            <a:r>
              <a:rPr lang="en-US" sz="2800" dirty="0" smtClean="0">
                <a:ea typeface="ＭＳ Ｐゴシック" pitchFamily="-1" charset="-128"/>
                <a:cs typeface="ＭＳ Ｐゴシック" pitchFamily="-1" charset="-128"/>
              </a:rPr>
              <a:t>.</a:t>
            </a:r>
            <a:r>
              <a:rPr lang="en-US" sz="2800" dirty="0">
                <a:ea typeface="ＭＳ Ｐゴシック" pitchFamily="-1" charset="-128"/>
                <a:cs typeface="ＭＳ Ｐゴシック" pitchFamily="-1" charset="-128"/>
              </a:rPr>
              <a:t>625</a:t>
            </a:r>
          </a:p>
          <a:p>
            <a:pPr marL="0" indent="0" eaLnBrk="1" hangingPunct="1">
              <a:buFontTx/>
              <a:buNone/>
            </a:pPr>
            <a:endParaRPr lang="en-US" sz="2800" baseline="30000" dirty="0">
              <a:ea typeface="ＭＳ Ｐゴシック" pitchFamily="-1" charset="-128"/>
              <a:cs typeface="ＭＳ Ｐゴシック" pitchFamily="-1" charset="-128"/>
            </a:endParaRPr>
          </a:p>
          <a:p>
            <a:pPr marL="0" indent="0">
              <a:buNone/>
            </a:pPr>
            <a:r>
              <a:rPr lang="en-US" sz="2800" dirty="0" smtClean="0">
                <a:ea typeface="ＭＳ Ｐゴシック" pitchFamily="-1" charset="-128"/>
                <a:cs typeface="ＭＳ Ｐゴシック" pitchFamily="-1" charset="-128"/>
              </a:rPr>
              <a:t>Thus:  0.101 = 0.625</a:t>
            </a:r>
            <a:endParaRPr lang="en-US" sz="2800" baseline="30000" dirty="0">
              <a:ea typeface="ＭＳ Ｐゴシック" pitchFamily="-1" charset="-128"/>
              <a:cs typeface="ＭＳ Ｐゴシック" pitchFamily="-1" charset="-128"/>
            </a:endParaRPr>
          </a:p>
        </p:txBody>
      </p:sp>
      <p:sp>
        <p:nvSpPr>
          <p:cNvPr id="5" name="Slide Number Placeholder 4"/>
          <p:cNvSpPr>
            <a:spLocks noGrp="1"/>
          </p:cNvSpPr>
          <p:nvPr>
            <p:ph type="sldNum" sz="quarter" idx="12"/>
          </p:nvPr>
        </p:nvSpPr>
        <p:spPr/>
        <p:txBody>
          <a:bodyPr/>
          <a:lstStyle/>
          <a:p>
            <a:fld id="{238C4A51-0D24-DC44-B8D6-888B95C586FC}" type="slidenum">
              <a:rPr lang="en-US" smtClean="0"/>
              <a:pPr/>
              <a:t>23</a:t>
            </a:fld>
            <a:endParaRPr lang="en-US"/>
          </a:p>
        </p:txBody>
      </p:sp>
    </p:spTree>
    <p:extLst>
      <p:ext uri="{BB962C8B-B14F-4D97-AF65-F5344CB8AC3E}">
        <p14:creationId xmlns:p14="http://schemas.microsoft.com/office/powerpoint/2010/main" val="13516093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301752" y="195941"/>
            <a:ext cx="8534400" cy="936171"/>
          </a:xfrm>
        </p:spPr>
        <p:txBody>
          <a:bodyPr>
            <a:normAutofit fontScale="90000"/>
          </a:bodyPr>
          <a:lstStyle/>
          <a:p>
            <a:r>
              <a:rPr lang="en-US" altLang="en-US" dirty="0"/>
              <a:t>Converting </a:t>
            </a:r>
            <a:r>
              <a:rPr lang="en-US" altLang="en-US" b="1" dirty="0"/>
              <a:t>decimal</a:t>
            </a:r>
            <a:r>
              <a:rPr lang="en-US" altLang="en-US" dirty="0"/>
              <a:t> fractions to </a:t>
            </a:r>
            <a:r>
              <a:rPr lang="en-US" altLang="en-US" b="1" dirty="0"/>
              <a:t>binary</a:t>
            </a:r>
            <a:r>
              <a:rPr lang="en-US" altLang="en-US" dirty="0"/>
              <a:t> fractions</a:t>
            </a:r>
            <a:endParaRPr lang="en-US" dirty="0">
              <a:ea typeface="ＭＳ Ｐゴシック" pitchFamily="-1" charset="-128"/>
              <a:cs typeface="ＭＳ Ｐゴシック" pitchFamily="-1" charset="-128"/>
            </a:endParaRPr>
          </a:p>
        </p:txBody>
      </p:sp>
      <p:sp>
        <p:nvSpPr>
          <p:cNvPr id="40964" name="Rectangle 3"/>
          <p:cNvSpPr>
            <a:spLocks noGrp="1" noChangeArrowheads="1"/>
          </p:cNvSpPr>
          <p:nvPr>
            <p:ph type="body" idx="1"/>
          </p:nvPr>
        </p:nvSpPr>
        <p:spPr>
          <a:xfrm>
            <a:off x="301752" y="1527047"/>
            <a:ext cx="8503920" cy="5124123"/>
          </a:xfrm>
        </p:spPr>
        <p:txBody>
          <a:bodyPr>
            <a:normAutofit lnSpcReduction="10000"/>
          </a:bodyPr>
          <a:lstStyle/>
          <a:p>
            <a:pPr>
              <a:lnSpc>
                <a:spcPct val="80000"/>
              </a:lnSpc>
              <a:spcBef>
                <a:spcPts val="600"/>
              </a:spcBef>
              <a:spcAft>
                <a:spcPts val="600"/>
              </a:spcAft>
            </a:pPr>
            <a:r>
              <a:rPr lang="en-US" altLang="en-US" sz="2400" dirty="0" smtClean="0"/>
              <a:t>Multiply </a:t>
            </a:r>
            <a:r>
              <a:rPr lang="en-US" altLang="en-US" sz="2400" dirty="0"/>
              <a:t>the fraction by 2</a:t>
            </a:r>
          </a:p>
          <a:p>
            <a:pPr>
              <a:lnSpc>
                <a:spcPct val="80000"/>
              </a:lnSpc>
              <a:spcBef>
                <a:spcPts val="600"/>
              </a:spcBef>
              <a:spcAft>
                <a:spcPts val="600"/>
              </a:spcAft>
            </a:pPr>
            <a:r>
              <a:rPr lang="en-US" altLang="en-US" sz="2400" dirty="0"/>
              <a:t>The whole part is the binary digit</a:t>
            </a:r>
          </a:p>
          <a:p>
            <a:pPr>
              <a:lnSpc>
                <a:spcPct val="80000"/>
              </a:lnSpc>
              <a:spcBef>
                <a:spcPts val="600"/>
              </a:spcBef>
              <a:spcAft>
                <a:spcPts val="600"/>
              </a:spcAft>
            </a:pPr>
            <a:r>
              <a:rPr lang="en-US" altLang="en-US" sz="2400" dirty="0"/>
              <a:t>Take the fractional part and repeat the steps above until the fractional part is zero or you have enough binary digits</a:t>
            </a:r>
          </a:p>
          <a:p>
            <a:pPr>
              <a:lnSpc>
                <a:spcPct val="80000"/>
              </a:lnSpc>
              <a:buFontTx/>
              <a:buNone/>
            </a:pPr>
            <a:endParaRPr lang="en-US" altLang="en-US" sz="700" dirty="0"/>
          </a:p>
          <a:p>
            <a:pPr>
              <a:lnSpc>
                <a:spcPct val="80000"/>
              </a:lnSpc>
              <a:buFontTx/>
              <a:buNone/>
            </a:pPr>
            <a:endParaRPr lang="en-US" altLang="en-US" sz="2400" dirty="0" smtClean="0"/>
          </a:p>
          <a:p>
            <a:pPr>
              <a:lnSpc>
                <a:spcPct val="80000"/>
              </a:lnSpc>
              <a:buFontTx/>
              <a:buNone/>
            </a:pPr>
            <a:r>
              <a:rPr lang="en-US" altLang="en-US" sz="2400" dirty="0" smtClean="0"/>
              <a:t>Example</a:t>
            </a:r>
          </a:p>
          <a:p>
            <a:pPr>
              <a:lnSpc>
                <a:spcPct val="80000"/>
              </a:lnSpc>
              <a:buFontTx/>
              <a:buNone/>
            </a:pPr>
            <a:r>
              <a:rPr lang="en-US" altLang="en-US" sz="2400" dirty="0"/>
              <a:t>	</a:t>
            </a:r>
            <a:r>
              <a:rPr lang="en-US" altLang="en-US" sz="2400" dirty="0" smtClean="0"/>
              <a:t>	(0.832)</a:t>
            </a:r>
            <a:r>
              <a:rPr lang="en-US" altLang="en-US" sz="2400" baseline="-25000" dirty="0" smtClean="0"/>
              <a:t>10</a:t>
            </a:r>
            <a:r>
              <a:rPr lang="en-US" altLang="en-US" sz="2400" dirty="0" smtClean="0"/>
              <a:t> = (          )</a:t>
            </a:r>
            <a:r>
              <a:rPr lang="en-US" altLang="en-US" sz="2400" baseline="-25000" dirty="0" smtClean="0"/>
              <a:t>2</a:t>
            </a:r>
          </a:p>
          <a:p>
            <a:pPr>
              <a:lnSpc>
                <a:spcPct val="80000"/>
              </a:lnSpc>
              <a:buFontTx/>
              <a:buNone/>
            </a:pPr>
            <a:endParaRPr lang="en-US" altLang="en-US" sz="2400" baseline="-25000" dirty="0"/>
          </a:p>
          <a:p>
            <a:pPr>
              <a:lnSpc>
                <a:spcPct val="80000"/>
              </a:lnSpc>
              <a:buFontTx/>
              <a:buNone/>
            </a:pPr>
            <a:r>
              <a:rPr lang="en-US" altLang="en-US" sz="2400" dirty="0"/>
              <a:t>		.832 * 2 = 1.664		=&gt; 1</a:t>
            </a:r>
          </a:p>
          <a:p>
            <a:pPr>
              <a:lnSpc>
                <a:spcPct val="80000"/>
              </a:lnSpc>
              <a:buFontTx/>
              <a:buNone/>
            </a:pPr>
            <a:r>
              <a:rPr lang="en-US" altLang="en-US" sz="2400" dirty="0"/>
              <a:t>		.664 * 2 = 1.328		=&gt; 1</a:t>
            </a:r>
          </a:p>
          <a:p>
            <a:pPr>
              <a:lnSpc>
                <a:spcPct val="80000"/>
              </a:lnSpc>
              <a:buFontTx/>
              <a:buNone/>
            </a:pPr>
            <a:r>
              <a:rPr lang="en-US" altLang="en-US" sz="2400" dirty="0"/>
              <a:t>		.328 * 2 = 0.656		=&gt; 0</a:t>
            </a:r>
          </a:p>
          <a:p>
            <a:pPr>
              <a:lnSpc>
                <a:spcPct val="80000"/>
              </a:lnSpc>
              <a:buFontTx/>
              <a:buNone/>
            </a:pPr>
            <a:r>
              <a:rPr lang="en-US" altLang="en-US" sz="2400" dirty="0"/>
              <a:t>		.656 * 2 = 1.312		=&gt; </a:t>
            </a:r>
            <a:r>
              <a:rPr lang="en-US" altLang="en-US" sz="2400" dirty="0" smtClean="0"/>
              <a:t>1</a:t>
            </a:r>
          </a:p>
          <a:p>
            <a:pPr>
              <a:lnSpc>
                <a:spcPct val="80000"/>
              </a:lnSpc>
              <a:buFontTx/>
              <a:buNone/>
            </a:pPr>
            <a:endParaRPr lang="en-US" altLang="en-US" sz="2400" dirty="0"/>
          </a:p>
          <a:p>
            <a:pPr>
              <a:lnSpc>
                <a:spcPct val="80000"/>
              </a:lnSpc>
              <a:buFontTx/>
              <a:buNone/>
            </a:pPr>
            <a:endParaRPr lang="en-US" altLang="en-US" sz="700" dirty="0"/>
          </a:p>
          <a:p>
            <a:pPr>
              <a:lnSpc>
                <a:spcPct val="80000"/>
              </a:lnSpc>
              <a:buFontTx/>
              <a:buNone/>
            </a:pPr>
            <a:r>
              <a:rPr lang="en-US" altLang="en-US" sz="2400" dirty="0"/>
              <a:t>Thus, 		(0.832)</a:t>
            </a:r>
            <a:r>
              <a:rPr lang="en-US" altLang="en-US" sz="2400" baseline="-25000" dirty="0"/>
              <a:t>10</a:t>
            </a:r>
            <a:r>
              <a:rPr lang="en-US" altLang="en-US" sz="2400" dirty="0"/>
              <a:t> </a:t>
            </a:r>
            <a:r>
              <a:rPr lang="en-US" altLang="en-US" sz="2400" dirty="0">
                <a:cs typeface="Times New Roman" pitchFamily="18" charset="0"/>
              </a:rPr>
              <a:t>≈</a:t>
            </a:r>
            <a:r>
              <a:rPr lang="en-US" altLang="en-US" sz="2400" dirty="0"/>
              <a:t> (0.1101)</a:t>
            </a:r>
            <a:r>
              <a:rPr lang="en-US" altLang="en-US" sz="2400" baseline="-25000" dirty="0"/>
              <a:t>2</a:t>
            </a:r>
          </a:p>
        </p:txBody>
      </p:sp>
      <p:sp>
        <p:nvSpPr>
          <p:cNvPr id="5" name="Slide Number Placeholder 4"/>
          <p:cNvSpPr>
            <a:spLocks noGrp="1"/>
          </p:cNvSpPr>
          <p:nvPr>
            <p:ph type="sldNum" sz="quarter" idx="12"/>
          </p:nvPr>
        </p:nvSpPr>
        <p:spPr/>
        <p:txBody>
          <a:bodyPr/>
          <a:lstStyle/>
          <a:p>
            <a:fld id="{238C4A51-0D24-DC44-B8D6-888B95C586FC}" type="slidenum">
              <a:rPr lang="en-US" smtClean="0"/>
              <a:pPr/>
              <a:t>24</a:t>
            </a:fld>
            <a:endParaRPr lang="en-US"/>
          </a:p>
        </p:txBody>
      </p:sp>
    </p:spTree>
    <p:extLst>
      <p:ext uri="{BB962C8B-B14F-4D97-AF65-F5344CB8AC3E}">
        <p14:creationId xmlns:p14="http://schemas.microsoft.com/office/powerpoint/2010/main" val="3526364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Representing Real Numbers</a:t>
            </a:r>
            <a:endParaRPr lang="en-US" sz="2400" i="1">
              <a:ea typeface="ＭＳ Ｐゴシック" pitchFamily="-1" charset="-128"/>
              <a:cs typeface="ＭＳ Ｐゴシック" pitchFamily="-1" charset="-128"/>
            </a:endParaRPr>
          </a:p>
        </p:txBody>
      </p:sp>
      <p:sp>
        <p:nvSpPr>
          <p:cNvPr id="43012" name="Rectangle 3"/>
          <p:cNvSpPr>
            <a:spLocks noGrp="1" noChangeArrowheads="1"/>
          </p:cNvSpPr>
          <p:nvPr>
            <p:ph type="body" idx="1"/>
          </p:nvPr>
        </p:nvSpPr>
        <p:spPr/>
        <p:txBody>
          <a:bodyPr/>
          <a:lstStyle/>
          <a:p>
            <a:pPr marL="0" indent="0" eaLnBrk="1" hangingPunct="1">
              <a:buFontTx/>
              <a:buNone/>
            </a:pPr>
            <a:r>
              <a:rPr lang="en-US" dirty="0">
                <a:ea typeface="ＭＳ Ｐゴシック" pitchFamily="-1" charset="-128"/>
                <a:cs typeface="ＭＳ Ｐゴシック" pitchFamily="-1" charset="-128"/>
              </a:rPr>
              <a:t>A real value in base 10 can be defined by the following formula </a:t>
            </a:r>
          </a:p>
          <a:p>
            <a:pPr marL="0" indent="0" eaLnBrk="1" hangingPunct="1">
              <a:buFontTx/>
              <a:buNone/>
            </a:pPr>
            <a:r>
              <a:rPr lang="en-US" dirty="0">
                <a:ea typeface="ＭＳ Ｐゴシック" pitchFamily="-1" charset="-128"/>
                <a:cs typeface="ＭＳ Ｐゴシック" pitchFamily="-1" charset="-128"/>
              </a:rPr>
              <a:t>	</a:t>
            </a:r>
            <a:endParaRPr lang="en-US" baseline="30000" dirty="0">
              <a:ea typeface="ＭＳ Ｐゴシック" pitchFamily="-1" charset="-128"/>
              <a:cs typeface="ＭＳ Ｐゴシック" pitchFamily="-1" charset="-128"/>
            </a:endParaRPr>
          </a:p>
          <a:p>
            <a:pPr marL="0" indent="0" eaLnBrk="1" hangingPunct="1"/>
            <a:endParaRPr lang="en-US" dirty="0">
              <a:ea typeface="ＭＳ Ｐゴシック" pitchFamily="-1" charset="-128"/>
              <a:cs typeface="ＭＳ Ｐゴシック" pitchFamily="-1" charset="-128"/>
            </a:endParaRPr>
          </a:p>
          <a:p>
            <a:pPr marL="0" indent="0" eaLnBrk="1" hangingPunct="1">
              <a:buFontTx/>
              <a:buNone/>
            </a:pPr>
            <a:endParaRPr lang="en-US" dirty="0" smtClean="0">
              <a:ea typeface="ＭＳ Ｐゴシック" pitchFamily="-1" charset="-128"/>
              <a:cs typeface="ＭＳ Ｐゴシック" pitchFamily="-1" charset="-128"/>
            </a:endParaRPr>
          </a:p>
          <a:p>
            <a:pPr marL="0" indent="0" eaLnBrk="1" hangingPunct="1">
              <a:buFontTx/>
              <a:buNone/>
            </a:pPr>
            <a:r>
              <a:rPr lang="en-US" dirty="0" smtClean="0">
                <a:ea typeface="ＭＳ Ｐゴシック" pitchFamily="-1" charset="-128"/>
                <a:cs typeface="ＭＳ Ｐゴシック" pitchFamily="-1" charset="-128"/>
              </a:rPr>
              <a:t>The </a:t>
            </a:r>
            <a:r>
              <a:rPr lang="en-US" dirty="0">
                <a:ea typeface="ＭＳ Ｐゴシック" pitchFamily="-1" charset="-128"/>
                <a:cs typeface="ＭＳ Ｐゴシック" pitchFamily="-1" charset="-128"/>
              </a:rPr>
              <a:t>representation is called </a:t>
            </a:r>
            <a:r>
              <a:rPr lang="en-US" b="1" dirty="0">
                <a:solidFill>
                  <a:srgbClr val="3333FF"/>
                </a:solidFill>
                <a:ea typeface="ＭＳ Ｐゴシック" pitchFamily="-1" charset="-128"/>
                <a:cs typeface="ＭＳ Ｐゴシック" pitchFamily="-1" charset="-128"/>
              </a:rPr>
              <a:t>floating point</a:t>
            </a:r>
            <a:r>
              <a:rPr lang="en-US" dirty="0">
                <a:ea typeface="ＭＳ Ｐゴシック" pitchFamily="-1" charset="-128"/>
                <a:cs typeface="ＭＳ Ｐゴシック" pitchFamily="-1" charset="-128"/>
              </a:rPr>
              <a:t> because the number of digits is fixed but the radix point floats</a:t>
            </a:r>
          </a:p>
        </p:txBody>
      </p:sp>
      <p:pic>
        <p:nvPicPr>
          <p:cNvPr id="43013" name="Picture 4" descr="c03p061"/>
          <p:cNvPicPr preferRelativeResize="0">
            <a:picLocks noGrp="1" noChangeAspect="1" noChangeArrowheads="1"/>
          </p:cNvPicPr>
          <p:nvPr>
            <p:ph sz="half" idx="4294967295"/>
          </p:nvPr>
        </p:nvPicPr>
        <p:blipFill>
          <a:blip r:embed="rId2"/>
          <a:srcRect/>
          <a:stretch>
            <a:fillRect/>
          </a:stretch>
        </p:blipFill>
        <p:spPr>
          <a:xfrm>
            <a:off x="990600" y="2400480"/>
            <a:ext cx="4495800" cy="1079500"/>
          </a:xfrm>
          <a:noFill/>
        </p:spPr>
      </p:pic>
      <p:sp>
        <p:nvSpPr>
          <p:cNvPr id="6" name="Slide Number Placeholder 5"/>
          <p:cNvSpPr>
            <a:spLocks noGrp="1"/>
          </p:cNvSpPr>
          <p:nvPr>
            <p:ph type="sldNum" sz="quarter" idx="12"/>
          </p:nvPr>
        </p:nvSpPr>
        <p:spPr/>
        <p:txBody>
          <a:bodyPr/>
          <a:lstStyle/>
          <a:p>
            <a:fld id="{238C4A51-0D24-DC44-B8D6-888B95C586FC}" type="slidenum">
              <a:rPr lang="en-US" smtClean="0"/>
              <a:pPr/>
              <a:t>25</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dirty="0" smtClean="0">
                <a:ea typeface="ＭＳ Ｐゴシック" pitchFamily="-1" charset="-128"/>
                <a:cs typeface="ＭＳ Ｐゴシック" pitchFamily="-1" charset="-128"/>
              </a:rPr>
              <a:t>Storing Real </a:t>
            </a:r>
            <a:r>
              <a:rPr lang="en-US" dirty="0">
                <a:ea typeface="ＭＳ Ｐゴシック" pitchFamily="-1" charset="-128"/>
                <a:cs typeface="ＭＳ Ｐゴシック" pitchFamily="-1" charset="-128"/>
              </a:rPr>
              <a:t>Numbers</a:t>
            </a:r>
            <a:endParaRPr lang="en-US" sz="2400" i="1" dirty="0">
              <a:ea typeface="ＭＳ Ｐゴシック" pitchFamily="-1" charset="-128"/>
              <a:cs typeface="ＭＳ Ｐゴシック" pitchFamily="-1" charset="-128"/>
            </a:endParaRPr>
          </a:p>
        </p:txBody>
      </p:sp>
      <p:sp>
        <p:nvSpPr>
          <p:cNvPr id="43012" name="Rectangle 3"/>
          <p:cNvSpPr>
            <a:spLocks noGrp="1" noChangeArrowheads="1"/>
          </p:cNvSpPr>
          <p:nvPr>
            <p:ph type="body" idx="1"/>
          </p:nvPr>
        </p:nvSpPr>
        <p:spPr>
          <a:xfrm>
            <a:off x="301752" y="1527047"/>
            <a:ext cx="8503920" cy="4982609"/>
          </a:xfrm>
        </p:spPr>
        <p:txBody>
          <a:bodyPr/>
          <a:lstStyle/>
          <a:p>
            <a:pPr marL="0" indent="0" eaLnBrk="1" hangingPunct="1">
              <a:buFont typeface="Arial"/>
              <a:buChar char="•"/>
            </a:pPr>
            <a:r>
              <a:rPr lang="en-US" dirty="0" smtClean="0">
                <a:ea typeface="ＭＳ Ｐゴシック" pitchFamily="-1" charset="-128"/>
                <a:cs typeface="ＭＳ Ｐゴシック" pitchFamily="-1" charset="-128"/>
              </a:rPr>
              <a:t>  A binary representation has to account for all the 	“parts” of the floating point representation</a:t>
            </a:r>
          </a:p>
          <a:p>
            <a:pPr marL="274320" lvl="1" indent="0">
              <a:buClr>
                <a:schemeClr val="accent6">
                  <a:lumMod val="50000"/>
                </a:schemeClr>
              </a:buClr>
              <a:buNone/>
            </a:pPr>
            <a:r>
              <a:rPr lang="en-US" sz="800" dirty="0" smtClean="0">
                <a:solidFill>
                  <a:srgbClr val="0000FF"/>
                </a:solidFill>
                <a:ea typeface="ＭＳ Ｐゴシック" pitchFamily="-1" charset="-128"/>
                <a:cs typeface="ＭＳ Ｐゴシック" pitchFamily="-1" charset="-128"/>
              </a:rPr>
              <a:t>  </a:t>
            </a:r>
          </a:p>
          <a:p>
            <a:pPr marL="274320" lvl="1" indent="0">
              <a:buClr>
                <a:schemeClr val="accent6">
                  <a:lumMod val="50000"/>
                </a:schemeClr>
              </a:buClr>
              <a:buFont typeface="Arial"/>
              <a:buChar char="•"/>
            </a:pPr>
            <a:r>
              <a:rPr lang="en-US" dirty="0" smtClean="0">
                <a:solidFill>
                  <a:srgbClr val="0000FF"/>
                </a:solidFill>
                <a:ea typeface="ＭＳ Ｐゴシック" pitchFamily="-1" charset="-128"/>
                <a:cs typeface="ＭＳ Ｐゴシック" pitchFamily="-1" charset="-128"/>
              </a:rPr>
              <a:t>  Sign: </a:t>
            </a:r>
            <a:r>
              <a:rPr lang="en-US" dirty="0" smtClean="0">
                <a:solidFill>
                  <a:schemeClr val="tx1"/>
                </a:solidFill>
                <a:ea typeface="ＭＳ Ｐゴシック" pitchFamily="-1" charset="-128"/>
                <a:cs typeface="ＭＳ Ｐゴシック" pitchFamily="-1" charset="-128"/>
              </a:rPr>
              <a:t>0 to indicate positive, 1 to indicate negative</a:t>
            </a:r>
          </a:p>
          <a:p>
            <a:pPr marL="274320" lvl="1" indent="0">
              <a:buClr>
                <a:schemeClr val="accent6">
                  <a:lumMod val="50000"/>
                </a:schemeClr>
              </a:buClr>
              <a:buFont typeface="Arial"/>
              <a:buChar char="•"/>
            </a:pPr>
            <a:r>
              <a:rPr lang="en-US" dirty="0" smtClean="0">
                <a:solidFill>
                  <a:srgbClr val="0000FF"/>
                </a:solidFill>
                <a:ea typeface="ＭＳ Ｐゴシック" pitchFamily="-1" charset="-128"/>
                <a:cs typeface="ＭＳ Ｐゴシック" pitchFamily="-1" charset="-128"/>
              </a:rPr>
              <a:t>  Mantissa: </a:t>
            </a:r>
            <a:r>
              <a:rPr lang="en-US" dirty="0" smtClean="0">
                <a:solidFill>
                  <a:schemeClr val="tx1"/>
                </a:solidFill>
                <a:ea typeface="ＭＳ Ｐゴシック" pitchFamily="-1" charset="-128"/>
                <a:cs typeface="ＭＳ Ｐゴシック" pitchFamily="-1" charset="-128"/>
              </a:rPr>
              <a:t>the bits that result from normalizing the number (the radix point is moved to the left of the leftmost 1 in the number)</a:t>
            </a:r>
          </a:p>
          <a:p>
            <a:pPr marL="274320" lvl="1" indent="0">
              <a:buClr>
                <a:schemeClr val="accent6">
                  <a:lumMod val="50000"/>
                </a:schemeClr>
              </a:buClr>
              <a:buFont typeface="Arial"/>
              <a:buChar char="•"/>
            </a:pPr>
            <a:r>
              <a:rPr lang="en-US" dirty="0" smtClean="0">
                <a:solidFill>
                  <a:srgbClr val="0000FF"/>
                </a:solidFill>
                <a:ea typeface="ＭＳ Ｐゴシック" pitchFamily="-1" charset="-128"/>
                <a:cs typeface="ＭＳ Ｐゴシック" pitchFamily="-1" charset="-128"/>
              </a:rPr>
              <a:t>  Exponent: </a:t>
            </a:r>
            <a:r>
              <a:rPr lang="en-US" dirty="0" smtClean="0">
                <a:solidFill>
                  <a:schemeClr val="tx1"/>
                </a:solidFill>
                <a:ea typeface="ＭＳ Ｐゴシック" pitchFamily="-1" charset="-128"/>
                <a:cs typeface="ＭＳ Ｐゴシック" pitchFamily="-1" charset="-128"/>
              </a:rPr>
              <a:t>indicates the number of positions the radix point needs to be moved to the right (if the exponent is positive) or to the left (if the exponent is negative) to go back to its original location</a:t>
            </a:r>
          </a:p>
          <a:p>
            <a:pPr marL="0" indent="0" eaLnBrk="1" hangingPunct="1">
              <a:buNone/>
            </a:pPr>
            <a:endParaRPr lang="en-US" dirty="0">
              <a:ea typeface="ＭＳ Ｐゴシック" pitchFamily="-1" charset="-128"/>
              <a:cs typeface="ＭＳ Ｐゴシック" pitchFamily="-1" charset="-128"/>
            </a:endParaRPr>
          </a:p>
          <a:p>
            <a:pPr marL="0" indent="0" eaLnBrk="1" hangingPunct="1">
              <a:buNone/>
            </a:pPr>
            <a:endParaRPr lang="en-US" dirty="0" smtClean="0">
              <a:solidFill>
                <a:srgbClr val="0000FF"/>
              </a:solidFill>
              <a:ea typeface="ＭＳ Ｐゴシック" pitchFamily="-1" charset="-128"/>
              <a:cs typeface="ＭＳ Ｐゴシック" pitchFamily="-1" charset="-128"/>
            </a:endParaRPr>
          </a:p>
        </p:txBody>
      </p:sp>
      <p:sp>
        <p:nvSpPr>
          <p:cNvPr id="6" name="Slide Number Placeholder 5"/>
          <p:cNvSpPr>
            <a:spLocks noGrp="1"/>
          </p:cNvSpPr>
          <p:nvPr>
            <p:ph type="sldNum" sz="quarter" idx="12"/>
          </p:nvPr>
        </p:nvSpPr>
        <p:spPr/>
        <p:txBody>
          <a:bodyPr/>
          <a:lstStyle/>
          <a:p>
            <a:fld id="{238C4A51-0D24-DC44-B8D6-888B95C586FC}" type="slidenum">
              <a:rPr lang="en-US" smtClean="0"/>
              <a:pPr/>
              <a:t>26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93592780"/>
              </p:ext>
            </p:extLst>
          </p:nvPr>
        </p:nvGraphicFramePr>
        <p:xfrm>
          <a:off x="1818203" y="5377118"/>
          <a:ext cx="4605976" cy="402300"/>
        </p:xfrm>
        <a:graphic>
          <a:graphicData uri="http://schemas.openxmlformats.org/drawingml/2006/table">
            <a:tbl>
              <a:tblPr firstRow="1" firstCol="1" bandRow="1" bandCol="1">
                <a:tableStyleId>{5C22544A-7EE6-4342-B048-85BDC9FD1C3A}</a:tableStyleId>
              </a:tblPr>
              <a:tblGrid>
                <a:gridCol w="575747"/>
                <a:gridCol w="575747"/>
                <a:gridCol w="575747"/>
                <a:gridCol w="575747"/>
                <a:gridCol w="575747"/>
                <a:gridCol w="575747"/>
                <a:gridCol w="575747"/>
                <a:gridCol w="575747"/>
              </a:tblGrid>
              <a:tr h="402300">
                <a:tc>
                  <a:txBody>
                    <a:bodyPr/>
                    <a:lstStyle/>
                    <a:p>
                      <a:pPr marL="0" marR="0" indent="0" algn="ctr">
                        <a:spcBef>
                          <a:spcPts val="0"/>
                        </a:spcBef>
                        <a:spcAft>
                          <a:spcPts val="0"/>
                        </a:spcAft>
                      </a:pPr>
                      <a:r>
                        <a:rPr lang="en-US" sz="1000" dirty="0">
                          <a:effectLst/>
                        </a:rPr>
                        <a:t> </a:t>
                      </a:r>
                      <a:endParaRPr lang="en-US" sz="1200" dirty="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1000">
                          <a:effectLst/>
                        </a:rPr>
                        <a:t> </a:t>
                      </a:r>
                      <a:endParaRPr lang="en-US" sz="120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1000">
                          <a:effectLst/>
                        </a:rPr>
                        <a:t> </a:t>
                      </a:r>
                      <a:endParaRPr lang="en-US" sz="120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1000" dirty="0">
                          <a:effectLst/>
                        </a:rPr>
                        <a:t> </a:t>
                      </a:r>
                      <a:endParaRPr lang="en-US" sz="1200" dirty="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1000" dirty="0">
                          <a:effectLst/>
                        </a:rPr>
                        <a:t> </a:t>
                      </a:r>
                      <a:endParaRPr lang="en-US" sz="1200" dirty="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1000">
                          <a:effectLst/>
                        </a:rPr>
                        <a:t> </a:t>
                      </a:r>
                      <a:endParaRPr lang="en-US" sz="120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1000">
                          <a:effectLst/>
                        </a:rPr>
                        <a:t> </a:t>
                      </a:r>
                      <a:endParaRPr lang="en-US" sz="120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1000" dirty="0">
                          <a:effectLst/>
                        </a:rPr>
                        <a:t> </a:t>
                      </a:r>
                      <a:endParaRPr lang="en-US" sz="1200" dirty="0">
                        <a:effectLst/>
                        <a:latin typeface="Times New Roman"/>
                        <a:ea typeface="Times New Roman"/>
                      </a:endParaRPr>
                    </a:p>
                  </a:txBody>
                  <a:tcPr marL="68580" marR="68580" marT="0" marB="0" anchor="ctr"/>
                </a:tc>
              </a:tr>
            </a:tbl>
          </a:graphicData>
        </a:graphic>
      </p:graphicFrame>
      <p:sp>
        <p:nvSpPr>
          <p:cNvPr id="7" name="Rectangle 1"/>
          <p:cNvSpPr>
            <a:spLocks noChangeArrowheads="1"/>
          </p:cNvSpPr>
          <p:nvPr/>
        </p:nvSpPr>
        <p:spPr bwMode="auto">
          <a:xfrm>
            <a:off x="1665513" y="5889158"/>
            <a:ext cx="4758665" cy="400110"/>
          </a:xfrm>
          <a:prstGeom prst="rect">
            <a:avLst/>
          </a:prstGeom>
          <a:solidFill>
            <a:schemeClr val="accent2">
              <a:lumMod val="40000"/>
              <a:lumOff val="60000"/>
            </a:schemeClr>
          </a:solidFill>
          <a:ln w="12700">
            <a:solidFill>
              <a:schemeClr val="tx1"/>
            </a:solidFill>
          </a:ln>
          <a:effec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a:r>
              <a:rPr lang="en-US" altLang="en-US" sz="2000" dirty="0" smtClean="0">
                <a:latin typeface="Courier New" pitchFamily="49" charset="0"/>
                <a:ea typeface="Times New Roman" pitchFamily="18" charset="0"/>
                <a:cs typeface="Courier New" pitchFamily="49" charset="0"/>
              </a:rPr>
              <a:t>Sign  </a:t>
            </a:r>
            <a:r>
              <a:rPr kumimoji="0" lang="en-US" alt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Exponent     </a:t>
            </a:r>
            <a:r>
              <a:rPr lang="en-US" altLang="en-US" sz="2000" dirty="0">
                <a:latin typeface="Courier New" pitchFamily="49" charset="0"/>
                <a:ea typeface="Times New Roman" pitchFamily="18" charset="0"/>
                <a:cs typeface="Courier New" pitchFamily="49" charset="0"/>
              </a:rPr>
              <a:t>Mantissa</a:t>
            </a:r>
            <a:endParaRPr kumimoji="0" lang="en-US" altLang="en-US" sz="2000" b="0" i="0" u="none" strike="noStrike" cap="none" normalizeH="0" baseline="0" dirty="0" smtClean="0">
              <a:ln>
                <a:noFill/>
              </a:ln>
              <a:solidFill>
                <a:schemeClr val="tx1"/>
              </a:solidFill>
              <a:effectLst/>
            </a:endParaRPr>
          </a:p>
        </p:txBody>
      </p:sp>
      <p:cxnSp>
        <p:nvCxnSpPr>
          <p:cNvPr id="8" name="Straight Connector 7"/>
          <p:cNvCxnSpPr/>
          <p:nvPr/>
        </p:nvCxnSpPr>
        <p:spPr>
          <a:xfrm>
            <a:off x="2383981" y="5900044"/>
            <a:ext cx="0" cy="400110"/>
          </a:xfrm>
          <a:prstGeom prst="line">
            <a:avLst/>
          </a:prstGeom>
          <a:ln w="12700" cmpd="sng">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4125737" y="5900040"/>
            <a:ext cx="0" cy="400110"/>
          </a:xfrm>
          <a:prstGeom prst="line">
            <a:avLst/>
          </a:prstGeom>
          <a:ln w="12700" cmpd="sng">
            <a:solidFill>
              <a:schemeClr val="tx1"/>
            </a:solidFill>
            <a:prstDash val="soli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dirty="0" smtClean="0">
                <a:ea typeface="ＭＳ Ｐゴシック" pitchFamily="-1" charset="-128"/>
                <a:cs typeface="ＭＳ Ｐゴシック" pitchFamily="-1" charset="-128"/>
              </a:rPr>
              <a:t>Storing Real </a:t>
            </a:r>
            <a:r>
              <a:rPr lang="en-US" dirty="0">
                <a:ea typeface="ＭＳ Ｐゴシック" pitchFamily="-1" charset="-128"/>
                <a:cs typeface="ＭＳ Ｐゴシック" pitchFamily="-1" charset="-128"/>
              </a:rPr>
              <a:t>Numbers</a:t>
            </a:r>
            <a:endParaRPr lang="en-US" sz="2400" i="1" dirty="0">
              <a:ea typeface="ＭＳ Ｐゴシック" pitchFamily="-1" charset="-128"/>
              <a:cs typeface="ＭＳ Ｐゴシック" pitchFamily="-1" charset="-128"/>
            </a:endParaRPr>
          </a:p>
        </p:txBody>
      </p:sp>
      <p:sp>
        <p:nvSpPr>
          <p:cNvPr id="43012" name="Rectangle 3"/>
          <p:cNvSpPr>
            <a:spLocks noGrp="1" noChangeArrowheads="1"/>
          </p:cNvSpPr>
          <p:nvPr>
            <p:ph type="body" idx="1"/>
          </p:nvPr>
        </p:nvSpPr>
        <p:spPr>
          <a:xfrm>
            <a:off x="301752" y="1527047"/>
            <a:ext cx="8503920" cy="4928181"/>
          </a:xfrm>
        </p:spPr>
        <p:txBody>
          <a:bodyPr>
            <a:normAutofit/>
          </a:bodyPr>
          <a:lstStyle/>
          <a:p>
            <a:pPr marL="0" indent="0" eaLnBrk="1" hangingPunct="1">
              <a:buNone/>
            </a:pPr>
            <a:r>
              <a:rPr lang="en-US" dirty="0" smtClean="0">
                <a:ea typeface="ＭＳ Ｐゴシック" pitchFamily="-1" charset="-128"/>
                <a:cs typeface="ＭＳ Ｐゴシック" pitchFamily="-1" charset="-128"/>
              </a:rPr>
              <a:t>Example:  (2.625)</a:t>
            </a:r>
            <a:r>
              <a:rPr lang="en-US" baseline="-25000" dirty="0" smtClean="0">
                <a:ea typeface="ＭＳ Ｐゴシック" pitchFamily="-1" charset="-128"/>
                <a:cs typeface="ＭＳ Ｐゴシック" pitchFamily="-1" charset="-128"/>
              </a:rPr>
              <a:t>10</a:t>
            </a:r>
            <a:r>
              <a:rPr lang="en-US" dirty="0" smtClean="0">
                <a:ea typeface="ＭＳ Ｐゴシック" pitchFamily="-1" charset="-128"/>
                <a:cs typeface="ＭＳ Ｐゴシック" pitchFamily="-1" charset="-128"/>
              </a:rPr>
              <a:t> = (10.101)</a:t>
            </a:r>
            <a:r>
              <a:rPr lang="en-US" baseline="-25000" dirty="0" smtClean="0">
                <a:ea typeface="ＭＳ Ｐゴシック" pitchFamily="-1" charset="-128"/>
                <a:cs typeface="ＭＳ Ｐゴシック" pitchFamily="-1" charset="-128"/>
              </a:rPr>
              <a:t>2</a:t>
            </a:r>
          </a:p>
          <a:p>
            <a:pPr marL="0" indent="0" eaLnBrk="1" hangingPunct="1">
              <a:buNone/>
            </a:pPr>
            <a:r>
              <a:rPr lang="en-US" dirty="0" smtClean="0">
                <a:ea typeface="ＭＳ Ｐゴシック" pitchFamily="-1" charset="-128"/>
                <a:cs typeface="ＭＳ Ｐゴシック" pitchFamily="-1" charset="-128"/>
              </a:rPr>
              <a:t>Normalized mantissa = .1010</a:t>
            </a:r>
            <a:r>
              <a:rPr lang="en-US" dirty="0" smtClean="0">
                <a:solidFill>
                  <a:srgbClr val="0000FF"/>
                </a:solidFill>
                <a:ea typeface="ＭＳ Ｐゴシック" pitchFamily="-1" charset="-128"/>
                <a:cs typeface="ＭＳ Ｐゴシック" pitchFamily="-1" charset="-128"/>
              </a:rPr>
              <a:t>1</a:t>
            </a:r>
            <a:r>
              <a:rPr lang="en-US" dirty="0" smtClean="0">
                <a:ea typeface="ＭＳ Ｐゴシック" pitchFamily="-1" charset="-128"/>
                <a:cs typeface="ＭＳ Ｐゴシック" pitchFamily="-1" charset="-128"/>
              </a:rPr>
              <a:t>                    </a:t>
            </a:r>
            <a:r>
              <a:rPr lang="en-US" sz="1800" dirty="0" smtClean="0">
                <a:solidFill>
                  <a:srgbClr val="0000FF"/>
                </a:solidFill>
                <a:ea typeface="ＭＳ Ｐゴシック" pitchFamily="-1" charset="-128"/>
                <a:cs typeface="ＭＳ Ｐゴシック" pitchFamily="-1" charset="-128"/>
              </a:rPr>
              <a:t>This digit is lost</a:t>
            </a:r>
            <a:endParaRPr lang="en-US" sz="1800" dirty="0">
              <a:solidFill>
                <a:srgbClr val="0000FF"/>
              </a:solidFill>
              <a:ea typeface="ＭＳ Ｐゴシック" pitchFamily="-1" charset="-128"/>
              <a:cs typeface="ＭＳ Ｐゴシック" pitchFamily="-1" charset="-128"/>
            </a:endParaRPr>
          </a:p>
          <a:p>
            <a:pPr marL="0" indent="0" eaLnBrk="1" hangingPunct="1">
              <a:buNone/>
            </a:pPr>
            <a:r>
              <a:rPr lang="en-US" dirty="0" smtClean="0">
                <a:ea typeface="ＭＳ Ｐゴシック" pitchFamily="-1" charset="-128"/>
                <a:cs typeface="ＭＳ Ｐゴシック" pitchFamily="-1" charset="-128"/>
              </a:rPr>
              <a:t>Exponent = 010  (</a:t>
            </a:r>
            <a:r>
              <a:rPr lang="en-US" sz="2000" dirty="0" smtClean="0">
                <a:ea typeface="ＭＳ Ｐゴシック" pitchFamily="-1" charset="-128"/>
                <a:cs typeface="ＭＳ Ｐゴシック" pitchFamily="-1" charset="-128"/>
              </a:rPr>
              <a:t>+</a:t>
            </a:r>
            <a:r>
              <a:rPr lang="en-US" dirty="0" smtClean="0">
                <a:ea typeface="ＭＳ Ｐゴシック" pitchFamily="-1" charset="-128"/>
                <a:cs typeface="ＭＳ Ｐゴシック" pitchFamily="-1" charset="-128"/>
              </a:rPr>
              <a:t>2 in base 10)</a:t>
            </a:r>
          </a:p>
          <a:p>
            <a:pPr marL="0" indent="0" eaLnBrk="1" hangingPunct="1">
              <a:buNone/>
            </a:pPr>
            <a:endParaRPr lang="en-US" dirty="0" smtClean="0">
              <a:ea typeface="ＭＳ Ｐゴシック" pitchFamily="-1" charset="-128"/>
              <a:cs typeface="ＭＳ Ｐゴシック" pitchFamily="-1" charset="-128"/>
            </a:endParaRPr>
          </a:p>
          <a:p>
            <a:pPr marL="0" indent="0" eaLnBrk="1" hangingPunct="1">
              <a:buNone/>
            </a:pPr>
            <a:r>
              <a:rPr lang="en-US" dirty="0" smtClean="0">
                <a:ea typeface="ＭＳ Ｐゴシック" pitchFamily="-1" charset="-128"/>
                <a:cs typeface="ＭＳ Ｐゴシック" pitchFamily="-1" charset="-128"/>
              </a:rPr>
              <a:t>                                                                           </a:t>
            </a:r>
            <a:r>
              <a:rPr lang="en-US" sz="3200" b="1" dirty="0" smtClean="0">
                <a:solidFill>
                  <a:srgbClr val="0000FF"/>
                </a:solidFill>
                <a:ea typeface="ＭＳ Ｐゴシック" pitchFamily="-1" charset="-128"/>
                <a:cs typeface="ＭＳ Ｐゴシック" pitchFamily="-1" charset="-128"/>
              </a:rPr>
              <a:t>1</a:t>
            </a:r>
            <a:endParaRPr lang="en-US" sz="3200" b="1" dirty="0">
              <a:solidFill>
                <a:srgbClr val="0000FF"/>
              </a:solidFill>
              <a:ea typeface="ＭＳ Ｐゴシック" pitchFamily="-1" charset="-128"/>
              <a:cs typeface="ＭＳ Ｐゴシック" pitchFamily="-1" charset="-128"/>
            </a:endParaRPr>
          </a:p>
          <a:p>
            <a:pPr marL="0" indent="0" eaLnBrk="1" hangingPunct="1">
              <a:buNone/>
            </a:pPr>
            <a:endParaRPr lang="en-US" dirty="0" smtClean="0">
              <a:ea typeface="ＭＳ Ｐゴシック" pitchFamily="-1" charset="-128"/>
              <a:cs typeface="ＭＳ Ｐゴシック" pitchFamily="-1" charset="-128"/>
            </a:endParaRPr>
          </a:p>
          <a:p>
            <a:pPr marL="0" indent="0" eaLnBrk="1" hangingPunct="1">
              <a:buNone/>
            </a:pPr>
            <a:endParaRPr lang="en-US" sz="1800" dirty="0" smtClean="0">
              <a:ea typeface="ＭＳ Ｐゴシック" pitchFamily="-1" charset="-128"/>
              <a:cs typeface="ＭＳ Ｐゴシック" pitchFamily="-1" charset="-128"/>
            </a:endParaRPr>
          </a:p>
          <a:p>
            <a:pPr marL="0" indent="0" eaLnBrk="1" hangingPunct="1">
              <a:buNone/>
            </a:pPr>
            <a:r>
              <a:rPr lang="en-US" dirty="0" smtClean="0">
                <a:ea typeface="ＭＳ Ｐゴシック" pitchFamily="-1" charset="-128"/>
                <a:cs typeface="ＭＳ Ｐゴシック" pitchFamily="-1" charset="-128"/>
              </a:rPr>
              <a:t>What if there isn’t enough room for some part of the 	representation (notably the mantissa)?</a:t>
            </a:r>
          </a:p>
          <a:p>
            <a:pPr marL="274320" lvl="1" indent="0">
              <a:buClr>
                <a:schemeClr val="accent6">
                  <a:lumMod val="50000"/>
                </a:schemeClr>
              </a:buClr>
              <a:buFont typeface="Arial"/>
              <a:buChar char="•"/>
            </a:pPr>
            <a:r>
              <a:rPr lang="en-US" dirty="0" smtClean="0">
                <a:solidFill>
                  <a:srgbClr val="0000FF"/>
                </a:solidFill>
                <a:ea typeface="ＭＳ Ｐゴシック" pitchFamily="-1" charset="-128"/>
                <a:cs typeface="ＭＳ Ｐゴシック" pitchFamily="-1" charset="-128"/>
              </a:rPr>
              <a:t>  </a:t>
            </a:r>
            <a:r>
              <a:rPr lang="en-US" b="1" dirty="0" smtClean="0">
                <a:solidFill>
                  <a:srgbClr val="0000FF"/>
                </a:solidFill>
                <a:ea typeface="ＭＳ Ｐゴシック" pitchFamily="-1" charset="-128"/>
                <a:cs typeface="ＭＳ Ｐゴシック" pitchFamily="-1" charset="-128"/>
              </a:rPr>
              <a:t>Truncation error</a:t>
            </a:r>
            <a:r>
              <a:rPr lang="en-US" dirty="0" smtClean="0">
                <a:solidFill>
                  <a:srgbClr val="0000FF"/>
                </a:solidFill>
                <a:ea typeface="ＭＳ Ｐゴシック" pitchFamily="-1" charset="-128"/>
                <a:cs typeface="ＭＳ Ｐゴシック" pitchFamily="-1" charset="-128"/>
              </a:rPr>
              <a:t>, </a:t>
            </a:r>
            <a:r>
              <a:rPr lang="en-US" i="1" dirty="0" smtClean="0">
                <a:solidFill>
                  <a:srgbClr val="0000FF"/>
                </a:solidFill>
                <a:ea typeface="ＭＳ Ｐゴシック" pitchFamily="-1" charset="-128"/>
                <a:cs typeface="ＭＳ Ｐゴシック" pitchFamily="-1" charset="-128"/>
              </a:rPr>
              <a:t>aka</a:t>
            </a:r>
            <a:r>
              <a:rPr lang="en-US" dirty="0" smtClean="0">
                <a:solidFill>
                  <a:srgbClr val="0000FF"/>
                </a:solidFill>
                <a:ea typeface="ＭＳ Ｐゴシック" pitchFamily="-1" charset="-128"/>
                <a:cs typeface="ＭＳ Ｐゴシック" pitchFamily="-1" charset="-128"/>
              </a:rPr>
              <a:t> floating-point error.</a:t>
            </a:r>
          </a:p>
        </p:txBody>
      </p:sp>
      <p:sp>
        <p:nvSpPr>
          <p:cNvPr id="6" name="Slide Number Placeholder 5"/>
          <p:cNvSpPr>
            <a:spLocks noGrp="1"/>
          </p:cNvSpPr>
          <p:nvPr>
            <p:ph type="sldNum" sz="quarter" idx="12"/>
          </p:nvPr>
        </p:nvSpPr>
        <p:spPr/>
        <p:txBody>
          <a:bodyPr/>
          <a:lstStyle/>
          <a:p>
            <a:fld id="{238C4A51-0D24-DC44-B8D6-888B95C586FC}" type="slidenum">
              <a:rPr lang="en-US" smtClean="0"/>
              <a:pPr/>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16078558"/>
              </p:ext>
            </p:extLst>
          </p:nvPr>
        </p:nvGraphicFramePr>
        <p:xfrm>
          <a:off x="1905291" y="3570042"/>
          <a:ext cx="4605976" cy="487680"/>
        </p:xfrm>
        <a:graphic>
          <a:graphicData uri="http://schemas.openxmlformats.org/drawingml/2006/table">
            <a:tbl>
              <a:tblPr firstRow="1" firstCol="1" bandRow="1" bandCol="1">
                <a:tableStyleId>{5C22544A-7EE6-4342-B048-85BDC9FD1C3A}</a:tableStyleId>
              </a:tblPr>
              <a:tblGrid>
                <a:gridCol w="575747"/>
                <a:gridCol w="575747"/>
                <a:gridCol w="575747"/>
                <a:gridCol w="575747"/>
                <a:gridCol w="575747"/>
                <a:gridCol w="575747"/>
                <a:gridCol w="575747"/>
                <a:gridCol w="575747"/>
              </a:tblGrid>
              <a:tr h="402300">
                <a:tc>
                  <a:txBody>
                    <a:bodyPr/>
                    <a:lstStyle/>
                    <a:p>
                      <a:pPr marL="0" marR="0" indent="0" algn="ctr">
                        <a:spcBef>
                          <a:spcPts val="0"/>
                        </a:spcBef>
                        <a:spcAft>
                          <a:spcPts val="0"/>
                        </a:spcAft>
                      </a:pPr>
                      <a:r>
                        <a:rPr lang="en-US" sz="3200" dirty="0" smtClean="0">
                          <a:effectLst/>
                        </a:rPr>
                        <a:t>0</a:t>
                      </a:r>
                      <a:endParaRPr lang="en-US" sz="1200" dirty="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3200" dirty="0" smtClean="0">
                          <a:effectLst/>
                        </a:rPr>
                        <a:t>0</a:t>
                      </a:r>
                      <a:endParaRPr lang="en-US" sz="3200" dirty="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3200" dirty="0" smtClean="0">
                          <a:effectLst/>
                        </a:rPr>
                        <a:t>1</a:t>
                      </a:r>
                      <a:endParaRPr lang="en-US" sz="3200" dirty="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3200" dirty="0" smtClean="0">
                          <a:effectLst/>
                        </a:rPr>
                        <a:t>0</a:t>
                      </a:r>
                      <a:endParaRPr lang="en-US" sz="3200" dirty="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3200" dirty="0" smtClean="0">
                          <a:effectLst/>
                        </a:rPr>
                        <a:t>1</a:t>
                      </a:r>
                      <a:endParaRPr lang="en-US" sz="3200" dirty="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3200" dirty="0" smtClean="0">
                          <a:effectLst/>
                        </a:rPr>
                        <a:t>0</a:t>
                      </a:r>
                      <a:endParaRPr lang="en-US" sz="3200" dirty="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3200" dirty="0" smtClean="0">
                          <a:effectLst/>
                        </a:rPr>
                        <a:t>1</a:t>
                      </a:r>
                      <a:endParaRPr lang="en-US" sz="3200" dirty="0">
                        <a:effectLst/>
                        <a:latin typeface="Times New Roman"/>
                        <a:ea typeface="Times New Roman"/>
                      </a:endParaRPr>
                    </a:p>
                  </a:txBody>
                  <a:tcPr marL="68580" marR="68580" marT="0" marB="0" anchor="ctr"/>
                </a:tc>
                <a:tc>
                  <a:txBody>
                    <a:bodyPr/>
                    <a:lstStyle/>
                    <a:p>
                      <a:pPr marL="0" marR="0" indent="0" algn="ctr">
                        <a:spcBef>
                          <a:spcPts val="0"/>
                        </a:spcBef>
                        <a:spcAft>
                          <a:spcPts val="0"/>
                        </a:spcAft>
                      </a:pPr>
                      <a:r>
                        <a:rPr lang="en-US" sz="3200" dirty="0" smtClean="0">
                          <a:effectLst/>
                        </a:rPr>
                        <a:t>0</a:t>
                      </a:r>
                      <a:endParaRPr lang="en-US" sz="3200" dirty="0">
                        <a:effectLst/>
                        <a:latin typeface="Times New Roman"/>
                        <a:ea typeface="Times New Roman"/>
                      </a:endParaRPr>
                    </a:p>
                  </a:txBody>
                  <a:tcPr marL="68580" marR="68580" marT="0" marB="0" anchor="ctr"/>
                </a:tc>
              </a:tr>
            </a:tbl>
          </a:graphicData>
        </a:graphic>
      </p:graphicFrame>
      <p:sp>
        <p:nvSpPr>
          <p:cNvPr id="7" name="Rectangle 1"/>
          <p:cNvSpPr>
            <a:spLocks noChangeArrowheads="1"/>
          </p:cNvSpPr>
          <p:nvPr/>
        </p:nvSpPr>
        <p:spPr bwMode="auto">
          <a:xfrm>
            <a:off x="1741714" y="4169170"/>
            <a:ext cx="4769553" cy="400110"/>
          </a:xfrm>
          <a:prstGeom prst="rect">
            <a:avLst/>
          </a:prstGeom>
          <a:solidFill>
            <a:schemeClr val="accent2">
              <a:lumMod val="40000"/>
              <a:lumOff val="60000"/>
            </a:schemeClr>
          </a:solidFill>
          <a:ln w="12700">
            <a:solidFill>
              <a:schemeClr val="tx1"/>
            </a:solidFill>
          </a:ln>
          <a:effec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a:r>
              <a:rPr lang="en-US" altLang="en-US" sz="2000" dirty="0" smtClean="0">
                <a:latin typeface="Courier New" pitchFamily="49" charset="0"/>
                <a:ea typeface="Times New Roman" pitchFamily="18" charset="0"/>
                <a:cs typeface="Courier New" pitchFamily="49" charset="0"/>
              </a:rPr>
              <a:t>Sign  </a:t>
            </a:r>
            <a:r>
              <a:rPr kumimoji="0" lang="en-US" alt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Exponent     </a:t>
            </a:r>
            <a:r>
              <a:rPr lang="en-US" altLang="en-US" sz="2000" dirty="0">
                <a:latin typeface="Courier New" pitchFamily="49" charset="0"/>
                <a:ea typeface="Times New Roman" pitchFamily="18" charset="0"/>
                <a:cs typeface="Courier New" pitchFamily="49" charset="0"/>
              </a:rPr>
              <a:t>Mantissa</a:t>
            </a:r>
            <a:endParaRPr kumimoji="0" lang="en-US" altLang="en-US" sz="2000" b="0" i="0" u="none" strike="noStrike" cap="none" normalizeH="0" baseline="0" dirty="0" smtClean="0">
              <a:ln>
                <a:noFill/>
              </a:ln>
              <a:solidFill>
                <a:schemeClr val="tx1"/>
              </a:solidFill>
              <a:effectLst/>
            </a:endParaRPr>
          </a:p>
        </p:txBody>
      </p:sp>
      <p:cxnSp>
        <p:nvCxnSpPr>
          <p:cNvPr id="8" name="Straight Connector 7"/>
          <p:cNvCxnSpPr/>
          <p:nvPr/>
        </p:nvCxnSpPr>
        <p:spPr>
          <a:xfrm>
            <a:off x="2471069" y="4169170"/>
            <a:ext cx="0" cy="400110"/>
          </a:xfrm>
          <a:prstGeom prst="line">
            <a:avLst/>
          </a:prstGeom>
          <a:ln w="12700" cmpd="sng">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4212825" y="4158280"/>
            <a:ext cx="0" cy="400110"/>
          </a:xfrm>
          <a:prstGeom prst="line">
            <a:avLst/>
          </a:prstGeom>
          <a:ln w="12700" cmpd="sng">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p:nvPr/>
        </p:nvCxnSpPr>
        <p:spPr>
          <a:xfrm flipH="1" flipV="1">
            <a:off x="4974771" y="2307771"/>
            <a:ext cx="1482066" cy="10886"/>
          </a:xfrm>
          <a:prstGeom prst="straightConnector1">
            <a:avLst/>
          </a:prstGeom>
          <a:ln w="12700" cmpd="sng">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6694714" y="2514600"/>
            <a:ext cx="664029" cy="1143000"/>
          </a:xfrm>
          <a:prstGeom prst="straightConnector1">
            <a:avLst/>
          </a:prstGeom>
          <a:ln w="12700">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595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example</a:t>
            </a:r>
            <a:endParaRPr lang="en-US" dirty="0"/>
          </a:p>
        </p:txBody>
      </p:sp>
      <p:sp>
        <p:nvSpPr>
          <p:cNvPr id="3" name="Slide Number Placeholder 2"/>
          <p:cNvSpPr>
            <a:spLocks noGrp="1"/>
          </p:cNvSpPr>
          <p:nvPr>
            <p:ph type="sldNum" sz="quarter" idx="12"/>
          </p:nvPr>
        </p:nvSpPr>
        <p:spPr/>
        <p:txBody>
          <a:bodyPr/>
          <a:lstStyle/>
          <a:p>
            <a:fld id="{238C4A51-0D24-DC44-B8D6-888B95C586FC}" type="slidenum">
              <a:rPr lang="en-US" smtClean="0"/>
              <a:pPr/>
              <a:t>28</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497427230"/>
              </p:ext>
            </p:extLst>
          </p:nvPr>
        </p:nvGraphicFramePr>
        <p:xfrm>
          <a:off x="331788" y="3799115"/>
          <a:ext cx="8504238" cy="1883229"/>
        </p:xfrm>
        <a:graphic>
          <a:graphicData uri="http://schemas.openxmlformats.org/drawingml/2006/table">
            <a:tbl>
              <a:tblPr firstRow="1" bandRow="1">
                <a:tableStyleId>{5C22544A-7EE6-4342-B048-85BDC9FD1C3A}</a:tableStyleId>
              </a:tblPr>
              <a:tblGrid>
                <a:gridCol w="2912155"/>
                <a:gridCol w="5592083"/>
              </a:tblGrid>
              <a:tr h="627743">
                <a:tc>
                  <a:txBody>
                    <a:bodyPr/>
                    <a:lstStyle/>
                    <a:p>
                      <a:r>
                        <a:rPr lang="en-US" sz="2000" dirty="0" smtClean="0"/>
                        <a:t>Value</a:t>
                      </a:r>
                      <a:endParaRPr lang="en-US" sz="2000" dirty="0"/>
                    </a:p>
                  </a:txBody>
                  <a:tcPr/>
                </a:tc>
                <a:tc>
                  <a:txBody>
                    <a:bodyPr/>
                    <a:lstStyle/>
                    <a:p>
                      <a:r>
                        <a:rPr lang="en-US" sz="2000" dirty="0" smtClean="0"/>
                        <a:t>Stored as</a:t>
                      </a:r>
                      <a:endParaRPr lang="en-US" sz="2000" dirty="0"/>
                    </a:p>
                  </a:txBody>
                  <a:tcPr/>
                </a:tc>
              </a:tr>
              <a:tr h="627743">
                <a:tc>
                  <a:txBody>
                    <a:bodyPr/>
                    <a:lstStyle/>
                    <a:p>
                      <a:r>
                        <a:rPr lang="en-US" sz="2000" dirty="0" smtClean="0"/>
                        <a:t>Float</a:t>
                      </a:r>
                      <a:endParaRPr lang="en-US" sz="2000" dirty="0"/>
                    </a:p>
                  </a:txBody>
                  <a:tcPr/>
                </a:tc>
                <a:tc>
                  <a:txBody>
                    <a:bodyPr/>
                    <a:lstStyle/>
                    <a:p>
                      <a:r>
                        <a:rPr lang="en-US" sz="2000" dirty="0" smtClean="0"/>
                        <a:t>sign bit, 8-bit exponent, 23-bit mantissa</a:t>
                      </a:r>
                      <a:endParaRPr lang="en-US" sz="2000" dirty="0"/>
                    </a:p>
                  </a:txBody>
                  <a:tcPr/>
                </a:tc>
              </a:tr>
              <a:tr h="627743">
                <a:tc>
                  <a:txBody>
                    <a:bodyPr/>
                    <a:lstStyle/>
                    <a:p>
                      <a:r>
                        <a:rPr lang="en-US" sz="2000" dirty="0" smtClean="0"/>
                        <a:t>Double</a:t>
                      </a:r>
                      <a:endParaRPr lang="en-US" sz="2000" dirty="0"/>
                    </a:p>
                  </a:txBody>
                  <a:tcPr/>
                </a:tc>
                <a:tc>
                  <a:txBody>
                    <a:bodyPr/>
                    <a:lstStyle/>
                    <a:p>
                      <a:r>
                        <a:rPr lang="en-US" sz="2000" dirty="0" smtClean="0"/>
                        <a:t>sign bit, 11-bit exponent, 52-bit mantissa</a:t>
                      </a:r>
                      <a:endParaRPr lang="en-US" sz="2000" dirty="0"/>
                    </a:p>
                  </a:txBody>
                  <a:tcPr/>
                </a:tc>
              </a:tr>
            </a:tbl>
          </a:graphicData>
        </a:graphic>
      </p:graphicFrame>
      <p:sp>
        <p:nvSpPr>
          <p:cNvPr id="7" name="TextBox 6"/>
          <p:cNvSpPr txBox="1"/>
          <p:nvPr/>
        </p:nvSpPr>
        <p:spPr>
          <a:xfrm>
            <a:off x="631371" y="1948543"/>
            <a:ext cx="7783286" cy="1200329"/>
          </a:xfrm>
          <a:prstGeom prst="rect">
            <a:avLst/>
          </a:prstGeom>
          <a:noFill/>
        </p:spPr>
        <p:txBody>
          <a:bodyPr wrap="square" rtlCol="0">
            <a:spAutoFit/>
          </a:bodyPr>
          <a:lstStyle/>
          <a:p>
            <a:r>
              <a:rPr lang="en-US" sz="2400" dirty="0"/>
              <a:t>Microsoft Visual C++ is consistent with the IEEE numeric </a:t>
            </a:r>
            <a:r>
              <a:rPr lang="en-US" sz="2400" dirty="0" smtClean="0"/>
              <a:t>standards: it stores real numbers according to the table shown below.</a:t>
            </a:r>
            <a:endParaRPr lang="en-US" sz="2400" dirty="0"/>
          </a:p>
        </p:txBody>
      </p:sp>
    </p:spTree>
    <p:extLst>
      <p:ext uri="{BB962C8B-B14F-4D97-AF65-F5344CB8AC3E}">
        <p14:creationId xmlns:p14="http://schemas.microsoft.com/office/powerpoint/2010/main" val="290982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6"/>
          <p:cNvSpPr txBox="1">
            <a:spLocks noChangeArrowheads="1"/>
          </p:cNvSpPr>
          <p:nvPr/>
        </p:nvSpPr>
        <p:spPr bwMode="auto">
          <a:xfrm>
            <a:off x="685800" y="2133600"/>
            <a:ext cx="7543800" cy="519113"/>
          </a:xfrm>
          <a:prstGeom prst="rect">
            <a:avLst/>
          </a:prstGeom>
          <a:noFill/>
          <a:ln w="9525">
            <a:noFill/>
            <a:miter lim="800000"/>
            <a:headEnd/>
            <a:tailEnd/>
          </a:ln>
        </p:spPr>
        <p:txBody>
          <a:bodyPr>
            <a:prstTxWarp prst="textNoShape">
              <a:avLst/>
            </a:prstTxWarp>
            <a:spAutoFit/>
          </a:bodyPr>
          <a:lstStyle/>
          <a:p>
            <a:pPr>
              <a:spcBef>
                <a:spcPct val="50000"/>
              </a:spcBef>
              <a:buFont typeface="Wingdings" pitchFamily="-1" charset="2"/>
              <a:buNone/>
            </a:pPr>
            <a:endParaRPr lang="en-US" sz="2800"/>
          </a:p>
        </p:txBody>
      </p:sp>
      <p:sp>
        <p:nvSpPr>
          <p:cNvPr id="64516" name="Text Box 7"/>
          <p:cNvSpPr txBox="1">
            <a:spLocks noChangeArrowheads="1"/>
          </p:cNvSpPr>
          <p:nvPr/>
        </p:nvSpPr>
        <p:spPr bwMode="auto">
          <a:xfrm>
            <a:off x="609600" y="1905000"/>
            <a:ext cx="7772400" cy="3631764"/>
          </a:xfrm>
          <a:prstGeom prst="rect">
            <a:avLst/>
          </a:prstGeom>
          <a:solidFill>
            <a:srgbClr val="EAEAEA"/>
          </a:solidFill>
          <a:ln w="9525">
            <a:noFill/>
            <a:miter lim="800000"/>
            <a:headEnd/>
            <a:tailEnd/>
          </a:ln>
        </p:spPr>
        <p:txBody>
          <a:bodyPr>
            <a:prstTxWarp prst="textNoShape">
              <a:avLst/>
            </a:prstTxWarp>
            <a:spAutoFit/>
          </a:bodyPr>
          <a:lstStyle/>
          <a:p>
            <a:r>
              <a:rPr lang="en-US" sz="2800" i="1" dirty="0"/>
              <a:t>Remember borrowing?</a:t>
            </a:r>
            <a:r>
              <a:rPr lang="en-US" sz="2800" dirty="0"/>
              <a:t>  Apply that concept here</a:t>
            </a:r>
            <a:r>
              <a:rPr lang="en-US" sz="2800" dirty="0" smtClean="0"/>
              <a:t>:</a:t>
            </a:r>
          </a:p>
          <a:p>
            <a:endParaRPr lang="en-US" sz="2800" dirty="0" smtClean="0"/>
          </a:p>
          <a:p>
            <a:endParaRPr lang="en-US" sz="2800" dirty="0" smtClean="0"/>
          </a:p>
          <a:p>
            <a:endParaRPr lang="en-US" sz="2800" dirty="0" smtClean="0"/>
          </a:p>
          <a:p>
            <a:endParaRPr lang="en-US" b="0" dirty="0" smtClean="0"/>
          </a:p>
          <a:p>
            <a:r>
              <a:rPr lang="en-US" dirty="0" smtClean="0"/>
              <a:t>	</a:t>
            </a:r>
            <a:r>
              <a:rPr lang="en-US" dirty="0">
                <a:ea typeface="Arial" pitchFamily="-1" charset="0"/>
                <a:cs typeface="Arial" pitchFamily="-1" charset="0"/>
              </a:rPr>
              <a:t>                	  </a:t>
            </a:r>
            <a:r>
              <a:rPr lang="en-US" dirty="0" smtClean="0">
                <a:ea typeface="Arial" pitchFamily="-1" charset="0"/>
                <a:cs typeface="Arial" pitchFamily="-1" charset="0"/>
              </a:rPr>
              <a:t> </a:t>
            </a:r>
          </a:p>
          <a:p>
            <a:endParaRPr lang="en-US" dirty="0" smtClean="0">
              <a:ea typeface="Arial" pitchFamily="-1" charset="0"/>
              <a:cs typeface="Arial" pitchFamily="-1" charset="0"/>
            </a:endParaRPr>
          </a:p>
          <a:p>
            <a:endParaRPr lang="en-US" dirty="0" smtClean="0">
              <a:ea typeface="Arial" pitchFamily="-1" charset="0"/>
              <a:cs typeface="Arial" pitchFamily="-1" charset="0"/>
            </a:endParaRPr>
          </a:p>
          <a:p>
            <a:r>
              <a:rPr lang="en-US" dirty="0" smtClean="0">
                <a:ea typeface="Arial" pitchFamily="-1" charset="0"/>
                <a:cs typeface="Arial" pitchFamily="-1" charset="0"/>
              </a:rPr>
              <a:t>	</a:t>
            </a:r>
            <a:r>
              <a:rPr lang="en-US" dirty="0">
                <a:ea typeface="Arial" pitchFamily="-1" charset="0"/>
                <a:cs typeface="Arial" pitchFamily="-1" charset="0"/>
              </a:rPr>
              <a:t>		   	</a:t>
            </a:r>
          </a:p>
        </p:txBody>
      </p:sp>
      <p:sp>
        <p:nvSpPr>
          <p:cNvPr id="64518" name="Rectangle 13"/>
          <p:cNvSpPr>
            <a:spLocks noGrp="1" noChangeArrowheads="1"/>
          </p:cNvSpPr>
          <p:nvPr>
            <p:ph type="title"/>
          </p:nvPr>
        </p:nvSpPr>
        <p:spPr/>
        <p:txBody>
          <a:bodyPr/>
          <a:lstStyle/>
          <a:p>
            <a:pPr eaLnBrk="1" hangingPunct="1"/>
            <a:r>
              <a:rPr lang="en-US" dirty="0">
                <a:solidFill>
                  <a:srgbClr val="88A1AD"/>
                </a:solidFill>
              </a:rPr>
              <a:t>Subtracting Binary Numbers</a:t>
            </a:r>
          </a:p>
        </p:txBody>
      </p:sp>
      <p:graphicFrame>
        <p:nvGraphicFramePr>
          <p:cNvPr id="7" name="Table 6"/>
          <p:cNvGraphicFramePr>
            <a:graphicFrameLocks noGrp="1"/>
          </p:cNvGraphicFramePr>
          <p:nvPr>
            <p:extLst>
              <p:ext uri="{D42A27DB-BD31-4B8C-83A1-F6EECF244321}">
                <p14:modId xmlns:p14="http://schemas.microsoft.com/office/powerpoint/2010/main" val="3533068916"/>
              </p:ext>
            </p:extLst>
          </p:nvPr>
        </p:nvGraphicFramePr>
        <p:xfrm>
          <a:off x="947060" y="3180232"/>
          <a:ext cx="7086600" cy="1828800"/>
        </p:xfrm>
        <a:graphic>
          <a:graphicData uri="http://schemas.openxmlformats.org/drawingml/2006/table">
            <a:tbl>
              <a:tblPr firstRow="1" bandRow="1">
                <a:tableStyleId>{2D5ABB26-0587-4C30-8999-92F81FD0307C}</a:tableStyleId>
              </a:tblPr>
              <a:tblGrid>
                <a:gridCol w="787400"/>
                <a:gridCol w="787400"/>
                <a:gridCol w="787400"/>
                <a:gridCol w="787400"/>
                <a:gridCol w="787400"/>
                <a:gridCol w="787400"/>
                <a:gridCol w="787400"/>
                <a:gridCol w="787400"/>
                <a:gridCol w="787400"/>
              </a:tblGrid>
              <a:tr h="370840">
                <a:tc>
                  <a:txBody>
                    <a:bodyPr/>
                    <a:lstStyle/>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endParaRPr lang="en-US" sz="2400" dirty="0"/>
                    </a:p>
                  </a:txBody>
                  <a:tcPr/>
                </a:tc>
                <a:tc>
                  <a:txBody>
                    <a:bodyPr/>
                    <a:lstStyle/>
                    <a:p>
                      <a:endParaRPr lang="en-US" sz="2400" dirty="0"/>
                    </a:p>
                  </a:txBody>
                  <a:tcPr/>
                </a:tc>
                <a:tc>
                  <a:txBody>
                    <a:bodyPr/>
                    <a:lstStyle/>
                    <a:p>
                      <a:endParaRPr lang="en-US" sz="2400" strike="noStrike" dirty="0"/>
                    </a:p>
                  </a:txBody>
                  <a:tcPr/>
                </a:tc>
                <a:tc>
                  <a:txBody>
                    <a:bodyPr/>
                    <a:lstStyle/>
                    <a:p>
                      <a:endParaRPr lang="en-US" sz="2400" dirty="0"/>
                    </a:p>
                  </a:txBody>
                  <a:tcPr/>
                </a:tc>
                <a:tc>
                  <a:txBody>
                    <a:bodyPr/>
                    <a:lstStyle/>
                    <a:p>
                      <a:endParaRPr lang="en-US"/>
                    </a:p>
                  </a:txBody>
                  <a:tcPr/>
                </a:tc>
                <a:tc>
                  <a:txBody>
                    <a:bodyPr/>
                    <a:lstStyle/>
                    <a:p>
                      <a:endParaRPr lang="en-US" dirty="0"/>
                    </a:p>
                  </a:txBody>
                  <a:tcPr/>
                </a:tc>
                <a:tc>
                  <a:txBody>
                    <a:bodyPr/>
                    <a:lstStyle/>
                    <a:p>
                      <a:endParaRPr lang="en-US" sz="2400" dirty="0"/>
                    </a:p>
                  </a:txBody>
                  <a:tcPr/>
                </a:tc>
              </a:tr>
              <a:tr h="370840">
                <a:tc>
                  <a:txBody>
                    <a:bodyPr/>
                    <a:lstStyle/>
                    <a:p>
                      <a:endParaRPr lang="en-US" sz="2400" dirty="0"/>
                    </a:p>
                  </a:txBody>
                  <a:tcPr/>
                </a:tc>
                <a:tc>
                  <a:txBody>
                    <a:bodyPr/>
                    <a:lstStyle/>
                    <a:p>
                      <a:endParaRPr lang="en-US" sz="2400" dirty="0"/>
                    </a:p>
                  </a:txBody>
                  <a:tcPr/>
                </a:tc>
                <a:tc>
                  <a:txBody>
                    <a:bodyPr/>
                    <a:lstStyle/>
                    <a:p>
                      <a:r>
                        <a:rPr lang="en-US" sz="2400" strike="sngStrike" dirty="0" smtClean="0"/>
                        <a:t>1</a:t>
                      </a:r>
                      <a:r>
                        <a:rPr lang="en-US" sz="3200" b="1" baseline="50000" dirty="0" smtClean="0">
                          <a:solidFill>
                            <a:srgbClr val="0000FF"/>
                          </a:solidFill>
                        </a:rPr>
                        <a:t>0</a:t>
                      </a:r>
                      <a:endParaRPr lang="en-US" sz="3200" b="1" baseline="50000" dirty="0">
                        <a:solidFill>
                          <a:srgbClr val="0000FF"/>
                        </a:solidFill>
                      </a:endParaRPr>
                    </a:p>
                  </a:txBody>
                  <a:tcPr/>
                </a:tc>
                <a:tc>
                  <a:txBody>
                    <a:bodyPr/>
                    <a:lstStyle/>
                    <a:p>
                      <a:r>
                        <a:rPr lang="en-US" sz="2400" strike="sngStrike" dirty="0" smtClean="0"/>
                        <a:t>0</a:t>
                      </a:r>
                      <a:r>
                        <a:rPr lang="en-US" sz="3200" b="1" strike="noStrike" baseline="50000" dirty="0" smtClean="0">
                          <a:solidFill>
                            <a:srgbClr val="0000FF"/>
                          </a:solidFill>
                        </a:rPr>
                        <a:t>-1</a:t>
                      </a:r>
                      <a:r>
                        <a:rPr lang="en-US" sz="3200" b="1" strike="noStrike" baseline="100000" dirty="0" smtClean="0">
                          <a:solidFill>
                            <a:srgbClr val="FF0000"/>
                          </a:solidFill>
                        </a:rPr>
                        <a:t>2</a:t>
                      </a:r>
                      <a:endParaRPr lang="en-US" sz="3200" b="1" strike="noStrike" baseline="100000" dirty="0">
                        <a:solidFill>
                          <a:srgbClr val="FF0000"/>
                        </a:solidFill>
                      </a:endParaRPr>
                    </a:p>
                  </a:txBody>
                  <a:tcPr/>
                </a:tc>
                <a:tc>
                  <a:txBody>
                    <a:bodyPr/>
                    <a:lstStyle/>
                    <a:p>
                      <a:r>
                        <a:rPr lang="en-US" sz="2400" strike="sngStrike" dirty="0" smtClean="0"/>
                        <a:t>1</a:t>
                      </a:r>
                      <a:r>
                        <a:rPr lang="en-US" sz="3200" b="1" strike="noStrike" baseline="50000" dirty="0" smtClean="0">
                          <a:solidFill>
                            <a:srgbClr val="0000FF"/>
                          </a:solidFill>
                        </a:rPr>
                        <a:t>0</a:t>
                      </a:r>
                      <a:r>
                        <a:rPr lang="en-US" sz="3200" b="1" strike="noStrike" baseline="100000" dirty="0" smtClean="0">
                          <a:solidFill>
                            <a:srgbClr val="FF0000"/>
                          </a:solidFill>
                        </a:rPr>
                        <a:t>2</a:t>
                      </a:r>
                      <a:endParaRPr lang="en-US" sz="3200" b="1" strike="noStrike" baseline="100000" dirty="0">
                        <a:solidFill>
                          <a:srgbClr val="FF0000"/>
                        </a:solidFill>
                      </a:endParaRPr>
                    </a:p>
                  </a:txBody>
                  <a:tcPr/>
                </a:tc>
                <a:tc>
                  <a:txBody>
                    <a:bodyPr/>
                    <a:lstStyle/>
                    <a:p>
                      <a:r>
                        <a:rPr lang="en-US" sz="2400" strike="noStrike" dirty="0" smtClean="0"/>
                        <a:t>0</a:t>
                      </a:r>
                      <a:r>
                        <a:rPr lang="en-US" sz="3200" b="1" baseline="50000" dirty="0" smtClean="0">
                          <a:solidFill>
                            <a:srgbClr val="FF0000"/>
                          </a:solidFill>
                        </a:rPr>
                        <a:t>2</a:t>
                      </a:r>
                      <a:endParaRPr lang="en-US" sz="3200" b="1" baseline="50000" dirty="0">
                        <a:solidFill>
                          <a:srgbClr val="FF0000"/>
                        </a:solidFill>
                      </a:endParaRPr>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r>
              <a:tr h="370840">
                <a:tc>
                  <a:txBody>
                    <a:bodyPr/>
                    <a:lstStyle/>
                    <a:p>
                      <a:r>
                        <a:rPr lang="en-US" sz="2400" dirty="0" smtClean="0"/>
                        <a:t>-</a:t>
                      </a:r>
                      <a:endParaRPr lang="en-US" sz="2400" dirty="0"/>
                    </a:p>
                  </a:txBody>
                  <a:tcPr>
                    <a:lnB w="12700" cap="flat" cmpd="sng" algn="ctr">
                      <a:solidFill>
                        <a:scrgbClr r="0" g="0" b="0"/>
                      </a:solidFill>
                      <a:prstDash val="solid"/>
                      <a:round/>
                      <a:headEnd type="none" w="med" len="med"/>
                      <a:tailEnd type="none" w="med" len="med"/>
                    </a:lnB>
                  </a:tcPr>
                </a:tc>
                <a:tc>
                  <a:txBody>
                    <a:bodyPr/>
                    <a:lstStyle/>
                    <a:p>
                      <a:endParaRPr lang="en-US" sz="2400"/>
                    </a:p>
                  </a:txBody>
                  <a:tcPr>
                    <a:lnB w="12700" cap="flat" cmpd="sng" algn="ctr">
                      <a:solidFill>
                        <a:scrgbClr r="0" g="0" b="0"/>
                      </a:solidFill>
                      <a:prstDash val="solid"/>
                      <a:round/>
                      <a:headEnd type="none" w="med" len="med"/>
                      <a:tailEnd type="none" w="med" len="med"/>
                    </a:lnB>
                  </a:tcPr>
                </a:tc>
                <a:tc>
                  <a:txBody>
                    <a:bodyPr/>
                    <a:lstStyle/>
                    <a:p>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0</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r>
              <a:tr h="370840">
                <a:tc>
                  <a:txBody>
                    <a:bodyPr/>
                    <a:lstStyle/>
                    <a:p>
                      <a:endParaRPr lang="en-US" sz="2400"/>
                    </a:p>
                  </a:txBody>
                  <a:tcPr>
                    <a:lnT w="12700" cap="flat" cmpd="sng" algn="ctr">
                      <a:solidFill>
                        <a:scrgbClr r="0" g="0" b="0"/>
                      </a:solidFill>
                      <a:prstDash val="solid"/>
                      <a:round/>
                      <a:headEnd type="none" w="med" len="med"/>
                      <a:tailEnd type="none" w="med" len="med"/>
                    </a:lnT>
                  </a:tcPr>
                </a:tc>
                <a:tc>
                  <a:txBody>
                    <a:bodyPr/>
                    <a:lstStyle/>
                    <a:p>
                      <a:endParaRPr lang="en-US"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1</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0</a:t>
                      </a:r>
                      <a:endParaRPr lang="en-US" sz="2400" dirty="0"/>
                    </a:p>
                  </a:txBody>
                  <a:tcPr>
                    <a:lnT w="12700" cap="flat" cmpd="sng" algn="ctr">
                      <a:solidFill>
                        <a:scrgbClr r="0" g="0" b="0"/>
                      </a:solidFill>
                      <a:prstDash val="solid"/>
                      <a:round/>
                      <a:headEnd type="none" w="med" len="med"/>
                      <a:tailEnd type="none" w="med" len="med"/>
                    </a:lnT>
                  </a:tcPr>
                </a:tc>
              </a:tr>
            </a:tbl>
          </a:graphicData>
        </a:graphic>
      </p:graphicFrame>
      <p:sp>
        <p:nvSpPr>
          <p:cNvPr id="8" name="Slide Number Placeholder 7"/>
          <p:cNvSpPr>
            <a:spLocks noGrp="1"/>
          </p:cNvSpPr>
          <p:nvPr>
            <p:ph type="sldNum" sz="quarter" idx="12"/>
          </p:nvPr>
        </p:nvSpPr>
        <p:spPr/>
        <p:txBody>
          <a:bodyPr/>
          <a:lstStyle/>
          <a:p>
            <a:fld id="{238C4A51-0D24-DC44-B8D6-888B95C586FC}" type="slidenum">
              <a:rPr lang="en-US" smtClean="0"/>
              <a:pPr/>
              <a:t>2</a:t>
            </a:fld>
            <a:endParaRPr lang="en-US"/>
          </a:p>
        </p:txBody>
      </p:sp>
      <p:sp>
        <p:nvSpPr>
          <p:cNvPr id="2" name="TextBox 1"/>
          <p:cNvSpPr txBox="1"/>
          <p:nvPr/>
        </p:nvSpPr>
        <p:spPr>
          <a:xfrm>
            <a:off x="1371584" y="5617028"/>
            <a:ext cx="6117777" cy="646331"/>
          </a:xfrm>
          <a:prstGeom prst="rect">
            <a:avLst/>
          </a:prstGeom>
          <a:solidFill>
            <a:schemeClr val="accent2">
              <a:lumMod val="20000"/>
              <a:lumOff val="80000"/>
            </a:schemeClr>
          </a:solidFill>
          <a:ln>
            <a:solidFill>
              <a:schemeClr val="tx1"/>
            </a:solidFill>
          </a:ln>
        </p:spPr>
        <p:txBody>
          <a:bodyPr wrap="square" rtlCol="0">
            <a:spAutoFit/>
          </a:bodyPr>
          <a:lstStyle/>
          <a:p>
            <a:r>
              <a:rPr lang="en-US" dirty="0" smtClean="0"/>
              <a:t>If </a:t>
            </a:r>
            <a:r>
              <a:rPr lang="en-US" dirty="0"/>
              <a:t>minuend </a:t>
            </a:r>
            <a:r>
              <a:rPr lang="en-US" dirty="0" smtClean="0"/>
              <a:t>&lt; </a:t>
            </a:r>
            <a:r>
              <a:rPr lang="en-US" dirty="0"/>
              <a:t>subtrahend </a:t>
            </a:r>
            <a:r>
              <a:rPr lang="en-US" dirty="0" smtClean="0"/>
              <a:t>borrow </a:t>
            </a:r>
            <a:r>
              <a:rPr lang="en-US" b="1" dirty="0" smtClean="0">
                <a:solidFill>
                  <a:srgbClr val="FF0000"/>
                </a:solidFill>
              </a:rPr>
              <a:t>2</a:t>
            </a:r>
            <a:r>
              <a:rPr lang="en-US" dirty="0" smtClean="0"/>
              <a:t> from </a:t>
            </a:r>
            <a:r>
              <a:rPr lang="en-US" dirty="0"/>
              <a:t>immediate </a:t>
            </a:r>
            <a:r>
              <a:rPr lang="en-US" dirty="0" smtClean="0"/>
              <a:t>left column and subtract </a:t>
            </a:r>
            <a:r>
              <a:rPr lang="en-US" b="1" dirty="0" smtClean="0">
                <a:solidFill>
                  <a:srgbClr val="0000FF"/>
                </a:solidFill>
              </a:rPr>
              <a:t>1</a:t>
            </a:r>
            <a:r>
              <a:rPr lang="en-US" dirty="0" smtClean="0"/>
              <a:t> from value in that column.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idea, different base (hex)</a:t>
            </a:r>
            <a:endParaRPr lang="en-US" dirty="0"/>
          </a:p>
        </p:txBody>
      </p:sp>
      <p:sp>
        <p:nvSpPr>
          <p:cNvPr id="5" name="Content Placeholder 4"/>
          <p:cNvSpPr>
            <a:spLocks noGrp="1"/>
          </p:cNvSpPr>
          <p:nvPr>
            <p:ph sz="half" idx="1"/>
          </p:nvPr>
        </p:nvSpPr>
        <p:spPr/>
        <p:txBody>
          <a:bodyPr/>
          <a:lstStyle/>
          <a:p>
            <a:r>
              <a:rPr lang="en-US" dirty="0" smtClean="0"/>
              <a:t>Addition</a:t>
            </a:r>
            <a:endParaRPr lang="en-US" dirty="0"/>
          </a:p>
        </p:txBody>
      </p:sp>
      <p:sp>
        <p:nvSpPr>
          <p:cNvPr id="6" name="Content Placeholder 5"/>
          <p:cNvSpPr>
            <a:spLocks noGrp="1"/>
          </p:cNvSpPr>
          <p:nvPr>
            <p:ph sz="half" idx="2"/>
          </p:nvPr>
        </p:nvSpPr>
        <p:spPr/>
        <p:txBody>
          <a:bodyPr/>
          <a:lstStyle/>
          <a:p>
            <a:r>
              <a:rPr lang="en-US" dirty="0" smtClean="0"/>
              <a:t>Subtraction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08890054"/>
              </p:ext>
            </p:extLst>
          </p:nvPr>
        </p:nvGraphicFramePr>
        <p:xfrm>
          <a:off x="813982" y="2690196"/>
          <a:ext cx="3136124" cy="1828800"/>
        </p:xfrm>
        <a:graphic>
          <a:graphicData uri="http://schemas.openxmlformats.org/drawingml/2006/table">
            <a:tbl>
              <a:tblPr firstRow="1" bandRow="1">
                <a:tableStyleId>{2D5ABB26-0587-4C30-8999-92F81FD0307C}</a:tableStyleId>
              </a:tblPr>
              <a:tblGrid>
                <a:gridCol w="784031"/>
                <a:gridCol w="784031"/>
                <a:gridCol w="784031"/>
                <a:gridCol w="784031"/>
              </a:tblGrid>
              <a:tr h="370840">
                <a:tc>
                  <a:txBody>
                    <a:bodyPr/>
                    <a:lstStyle/>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FF0000"/>
                          </a:solidFill>
                          <a:ea typeface="Arial" pitchFamily="-1" charset="0"/>
                          <a:cs typeface="Arial" pitchFamily="-1" charset="0"/>
                        </a:rPr>
                        <a:t>1</a:t>
                      </a:r>
                      <a:endParaRPr lang="en-US" sz="2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70840">
                <a:tc>
                  <a:txBody>
                    <a:bodyPr/>
                    <a:lstStyle/>
                    <a:p>
                      <a:endParaRPr lang="en-US" sz="2400"/>
                    </a:p>
                  </a:txBody>
                  <a:tcPr/>
                </a:tc>
                <a:tc>
                  <a:txBody>
                    <a:bodyPr/>
                    <a:lstStyle/>
                    <a:p>
                      <a:endParaRPr lang="en-US" sz="2400" dirty="0"/>
                    </a:p>
                  </a:txBody>
                  <a:tcPr/>
                </a:tc>
                <a:tc>
                  <a:txBody>
                    <a:bodyPr/>
                    <a:lstStyle/>
                    <a:p>
                      <a:r>
                        <a:rPr lang="en-US" sz="2400" dirty="0" smtClean="0"/>
                        <a:t>A</a:t>
                      </a:r>
                      <a:endParaRPr lang="en-US" sz="2400" dirty="0"/>
                    </a:p>
                  </a:txBody>
                  <a:tcPr/>
                </a:tc>
                <a:tc>
                  <a:txBody>
                    <a:bodyPr/>
                    <a:lstStyle/>
                    <a:p>
                      <a:r>
                        <a:rPr lang="en-US" sz="2400" dirty="0" smtClean="0"/>
                        <a:t>3</a:t>
                      </a:r>
                      <a:endParaRPr lang="en-US" sz="2400" dirty="0"/>
                    </a:p>
                  </a:txBody>
                  <a:tcPr/>
                </a:tc>
              </a:tr>
              <a:tr h="370840">
                <a:tc>
                  <a:txBody>
                    <a:bodyPr/>
                    <a:lstStyle/>
                    <a:p>
                      <a:r>
                        <a:rPr lang="en-US" sz="2400" dirty="0" smtClean="0"/>
                        <a:t>+</a:t>
                      </a:r>
                      <a:endParaRPr lang="en-US" sz="2400" dirty="0"/>
                    </a:p>
                  </a:txBody>
                  <a:tcPr>
                    <a:lnB w="12700" cap="flat" cmpd="sng" algn="ctr">
                      <a:solidFill>
                        <a:scrgbClr r="0" g="0" b="0"/>
                      </a:solidFill>
                      <a:prstDash val="solid"/>
                      <a:round/>
                      <a:headEnd type="none" w="med" len="med"/>
                      <a:tailEnd type="none" w="med" len="med"/>
                    </a:lnB>
                  </a:tcPr>
                </a:tc>
                <a:tc>
                  <a:txBody>
                    <a:bodyPr/>
                    <a:lstStyle/>
                    <a:p>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E</a:t>
                      </a:r>
                      <a:endParaRPr lang="en-US" sz="2400" dirty="0"/>
                    </a:p>
                  </a:txBody>
                  <a:tcPr>
                    <a:lnB w="12700" cap="flat" cmpd="sng" algn="ctr">
                      <a:solidFill>
                        <a:scrgbClr r="0" g="0" b="0"/>
                      </a:solidFill>
                      <a:prstDash val="solid"/>
                      <a:round/>
                      <a:headEnd type="none" w="med" len="med"/>
                      <a:tailEnd type="none" w="med" len="med"/>
                    </a:lnB>
                  </a:tcPr>
                </a:tc>
              </a:tr>
              <a:tr h="370840">
                <a:tc>
                  <a:txBody>
                    <a:bodyPr/>
                    <a:lstStyle/>
                    <a:p>
                      <a:endParaRPr lang="en-US" sz="2400"/>
                    </a:p>
                  </a:txBody>
                  <a:tcPr>
                    <a:lnT w="12700" cap="flat" cmpd="sng" algn="ctr">
                      <a:solidFill>
                        <a:scrgbClr r="0" g="0" b="0"/>
                      </a:solidFill>
                      <a:prstDash val="solid"/>
                      <a:round/>
                      <a:headEnd type="none" w="med" len="med"/>
                      <a:tailEnd type="none" w="med" len="med"/>
                    </a:lnT>
                  </a:tcPr>
                </a:tc>
                <a:tc>
                  <a:txBody>
                    <a:bodyPr/>
                    <a:lstStyle/>
                    <a:p>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C</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solidFill>
                            <a:srgbClr val="0000FF"/>
                          </a:solidFill>
                        </a:rPr>
                        <a:t>1</a:t>
                      </a:r>
                      <a:r>
                        <a:rPr lang="en-US" sz="2400" baseline="30000" dirty="0" smtClean="0">
                          <a:solidFill>
                            <a:srgbClr val="0000FF"/>
                          </a:solidFill>
                        </a:rPr>
                        <a:t>*</a:t>
                      </a:r>
                      <a:endParaRPr lang="en-US" sz="2400" baseline="30000" dirty="0">
                        <a:solidFill>
                          <a:srgbClr val="0000FF"/>
                        </a:solidFill>
                      </a:endParaRPr>
                    </a:p>
                  </a:txBody>
                  <a:tcPr>
                    <a:lnT w="12700" cap="flat" cmpd="sng" algn="ctr">
                      <a:solidFill>
                        <a:scrgbClr r="0" g="0" b="0"/>
                      </a:solidFill>
                      <a:prstDash val="solid"/>
                      <a:round/>
                      <a:headEnd type="none" w="med" len="med"/>
                      <a:tailEnd type="none" w="med" len="med"/>
                    </a:lnT>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13663645"/>
              </p:ext>
            </p:extLst>
          </p:nvPr>
        </p:nvGraphicFramePr>
        <p:xfrm>
          <a:off x="5036382" y="2692581"/>
          <a:ext cx="3136124" cy="1828800"/>
        </p:xfrm>
        <a:graphic>
          <a:graphicData uri="http://schemas.openxmlformats.org/drawingml/2006/table">
            <a:tbl>
              <a:tblPr firstRow="1" bandRow="1">
                <a:tableStyleId>{2D5ABB26-0587-4C30-8999-92F81FD0307C}</a:tableStyleId>
              </a:tblPr>
              <a:tblGrid>
                <a:gridCol w="784031"/>
                <a:gridCol w="784031"/>
                <a:gridCol w="784031"/>
                <a:gridCol w="784031"/>
              </a:tblGrid>
              <a:tr h="370840">
                <a:tc>
                  <a:txBody>
                    <a:bodyPr/>
                    <a:lstStyle/>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70840">
                <a:tc>
                  <a:txBody>
                    <a:bodyPr/>
                    <a:lstStyle/>
                    <a:p>
                      <a:endParaRPr lang="en-US" sz="2400"/>
                    </a:p>
                  </a:txBody>
                  <a:tcPr/>
                </a:tc>
                <a:tc>
                  <a:txBody>
                    <a:bodyPr/>
                    <a:lstStyle/>
                    <a:p>
                      <a:endParaRPr lang="en-US" sz="2400" dirty="0"/>
                    </a:p>
                  </a:txBody>
                  <a:tcPr/>
                </a:tc>
                <a:tc>
                  <a:txBody>
                    <a:bodyPr/>
                    <a:lstStyle/>
                    <a:p>
                      <a:r>
                        <a:rPr lang="en-US" sz="2400" strike="sngStrike" dirty="0" smtClean="0"/>
                        <a:t>A</a:t>
                      </a:r>
                      <a:r>
                        <a:rPr lang="en-US" sz="3200" b="1" baseline="50000" dirty="0" smtClean="0">
                          <a:solidFill>
                            <a:srgbClr val="0000FF"/>
                          </a:solidFill>
                        </a:rPr>
                        <a:t>9</a:t>
                      </a:r>
                      <a:endParaRPr lang="en-US" sz="3200" b="1" baseline="50000" dirty="0">
                        <a:solidFill>
                          <a:srgbClr val="0000FF"/>
                        </a:solidFill>
                      </a:endParaRPr>
                    </a:p>
                  </a:txBody>
                  <a:tcPr/>
                </a:tc>
                <a:tc>
                  <a:txBody>
                    <a:bodyPr/>
                    <a:lstStyle/>
                    <a:p>
                      <a:r>
                        <a:rPr lang="en-US" sz="2400" dirty="0" smtClean="0"/>
                        <a:t>3</a:t>
                      </a:r>
                      <a:r>
                        <a:rPr lang="en-US" sz="3200" b="1" baseline="50000" dirty="0" smtClean="0">
                          <a:solidFill>
                            <a:srgbClr val="FF0000"/>
                          </a:solidFill>
                        </a:rPr>
                        <a:t>16</a:t>
                      </a:r>
                      <a:endParaRPr lang="en-US" sz="3200" b="1" baseline="50000" dirty="0">
                        <a:solidFill>
                          <a:srgbClr val="FF0000"/>
                        </a:solidFill>
                      </a:endParaRPr>
                    </a:p>
                  </a:txBody>
                  <a:tcPr/>
                </a:tc>
              </a:tr>
              <a:tr h="370840">
                <a:tc>
                  <a:txBody>
                    <a:bodyPr/>
                    <a:lstStyle/>
                    <a:p>
                      <a:r>
                        <a:rPr lang="en-US" sz="2400" dirty="0" smtClean="0"/>
                        <a:t>-</a:t>
                      </a:r>
                      <a:endParaRPr lang="en-US" sz="2400" dirty="0"/>
                    </a:p>
                  </a:txBody>
                  <a:tcPr>
                    <a:lnB w="12700" cap="flat" cmpd="sng" algn="ctr">
                      <a:solidFill>
                        <a:scrgbClr r="0" g="0" b="0"/>
                      </a:solidFill>
                      <a:prstDash val="solid"/>
                      <a:round/>
                      <a:headEnd type="none" w="med" len="med"/>
                      <a:tailEnd type="none" w="med" len="med"/>
                    </a:lnB>
                  </a:tcPr>
                </a:tc>
                <a:tc>
                  <a:txBody>
                    <a:bodyPr/>
                    <a:lstStyle/>
                    <a:p>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1</a:t>
                      </a:r>
                      <a:endParaRPr lang="en-US" sz="2400" dirty="0"/>
                    </a:p>
                  </a:txBody>
                  <a:tcPr>
                    <a:lnB w="12700" cap="flat" cmpd="sng" algn="ctr">
                      <a:solidFill>
                        <a:scrgbClr r="0" g="0" b="0"/>
                      </a:solidFill>
                      <a:prstDash val="solid"/>
                      <a:round/>
                      <a:headEnd type="none" w="med" len="med"/>
                      <a:tailEnd type="none" w="med" len="med"/>
                    </a:lnB>
                  </a:tcPr>
                </a:tc>
                <a:tc>
                  <a:txBody>
                    <a:bodyPr/>
                    <a:lstStyle/>
                    <a:p>
                      <a:r>
                        <a:rPr lang="en-US" sz="2400" dirty="0" smtClean="0"/>
                        <a:t>E</a:t>
                      </a:r>
                      <a:endParaRPr lang="en-US" sz="2400" dirty="0"/>
                    </a:p>
                  </a:txBody>
                  <a:tcPr>
                    <a:lnB w="12700" cap="flat" cmpd="sng" algn="ctr">
                      <a:solidFill>
                        <a:scrgbClr r="0" g="0" b="0"/>
                      </a:solidFill>
                      <a:prstDash val="solid"/>
                      <a:round/>
                      <a:headEnd type="none" w="med" len="med"/>
                      <a:tailEnd type="none" w="med" len="med"/>
                    </a:lnB>
                  </a:tcPr>
                </a:tc>
              </a:tr>
              <a:tr h="370840">
                <a:tc>
                  <a:txBody>
                    <a:bodyPr/>
                    <a:lstStyle/>
                    <a:p>
                      <a:endParaRPr lang="en-US" sz="2400"/>
                    </a:p>
                  </a:txBody>
                  <a:tcPr>
                    <a:lnT w="12700" cap="flat" cmpd="sng" algn="ctr">
                      <a:solidFill>
                        <a:scrgbClr r="0" g="0" b="0"/>
                      </a:solidFill>
                      <a:prstDash val="solid"/>
                      <a:round/>
                      <a:headEnd type="none" w="med" len="med"/>
                      <a:tailEnd type="none" w="med" len="med"/>
                    </a:lnT>
                  </a:tcPr>
                </a:tc>
                <a:tc>
                  <a:txBody>
                    <a:bodyPr/>
                    <a:lstStyle/>
                    <a:p>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8</a:t>
                      </a:r>
                      <a:endParaRPr lang="en-US" sz="2400" dirty="0"/>
                    </a:p>
                  </a:txBody>
                  <a:tcPr>
                    <a:lnT w="12700" cap="flat" cmpd="sng" algn="ctr">
                      <a:solidFill>
                        <a:scrgbClr r="0" g="0" b="0"/>
                      </a:solidFill>
                      <a:prstDash val="solid"/>
                      <a:round/>
                      <a:headEnd type="none" w="med" len="med"/>
                      <a:tailEnd type="none" w="med" len="med"/>
                    </a:lnT>
                  </a:tcPr>
                </a:tc>
                <a:tc>
                  <a:txBody>
                    <a:bodyPr/>
                    <a:lstStyle/>
                    <a:p>
                      <a:r>
                        <a:rPr lang="en-US" sz="2400" dirty="0" smtClean="0"/>
                        <a:t>5</a:t>
                      </a:r>
                      <a:endParaRPr lang="en-US" sz="2400" dirty="0"/>
                    </a:p>
                  </a:txBody>
                  <a:tcPr>
                    <a:lnT w="12700" cap="flat" cmpd="sng" algn="ctr">
                      <a:solidFill>
                        <a:scrgbClr r="0" g="0" b="0"/>
                      </a:solidFill>
                      <a:prstDash val="solid"/>
                      <a:round/>
                      <a:headEnd type="none" w="med" len="med"/>
                      <a:tailEnd type="none" w="med" len="med"/>
                    </a:lnT>
                  </a:tcPr>
                </a:tc>
              </a:tr>
            </a:tbl>
          </a:graphicData>
        </a:graphic>
      </p:graphicFrame>
      <p:sp>
        <p:nvSpPr>
          <p:cNvPr id="8" name="Slide Number Placeholder 7"/>
          <p:cNvSpPr>
            <a:spLocks noGrp="1"/>
          </p:cNvSpPr>
          <p:nvPr>
            <p:ph type="sldNum" sz="quarter" idx="12"/>
          </p:nvPr>
        </p:nvSpPr>
        <p:spPr/>
        <p:txBody>
          <a:bodyPr/>
          <a:lstStyle/>
          <a:p>
            <a:fld id="{238C4A51-0D24-DC44-B8D6-888B95C586FC}" type="slidenum">
              <a:rPr lang="en-US" smtClean="0"/>
              <a:pPr/>
              <a:t>3</a:t>
            </a:fld>
            <a:endParaRPr lang="en-US"/>
          </a:p>
        </p:txBody>
      </p:sp>
      <p:sp>
        <p:nvSpPr>
          <p:cNvPr id="3" name="TextBox 2"/>
          <p:cNvSpPr txBox="1"/>
          <p:nvPr/>
        </p:nvSpPr>
        <p:spPr>
          <a:xfrm>
            <a:off x="704524" y="4876799"/>
            <a:ext cx="2768019" cy="923330"/>
          </a:xfrm>
          <a:prstGeom prst="rect">
            <a:avLst/>
          </a:prstGeom>
          <a:solidFill>
            <a:schemeClr val="accent2">
              <a:lumMod val="20000"/>
              <a:lumOff val="80000"/>
            </a:schemeClr>
          </a:solidFill>
          <a:ln>
            <a:solidFill>
              <a:schemeClr val="tx1"/>
            </a:solidFill>
          </a:ln>
        </p:spPr>
        <p:txBody>
          <a:bodyPr wrap="square" rtlCol="0">
            <a:spAutoFit/>
          </a:bodyPr>
          <a:lstStyle/>
          <a:p>
            <a:r>
              <a:rPr lang="en-US" b="1" dirty="0" smtClean="0">
                <a:solidFill>
                  <a:srgbClr val="0000FF"/>
                </a:solidFill>
              </a:rPr>
              <a:t>*</a:t>
            </a:r>
            <a:r>
              <a:rPr lang="en-US" b="1" dirty="0" smtClean="0"/>
              <a:t>:</a:t>
            </a:r>
            <a:r>
              <a:rPr lang="en-US" dirty="0" smtClean="0"/>
              <a:t>   3+E = 3+14=17</a:t>
            </a:r>
          </a:p>
          <a:p>
            <a:r>
              <a:rPr lang="en-US" dirty="0" smtClean="0"/>
              <a:t>No digit for 17 in Hex</a:t>
            </a:r>
          </a:p>
          <a:p>
            <a:r>
              <a:rPr lang="en-US" dirty="0" smtClean="0"/>
              <a:t> So 17-16=</a:t>
            </a:r>
            <a:r>
              <a:rPr lang="en-US" b="1" dirty="0" smtClean="0">
                <a:solidFill>
                  <a:srgbClr val="0000FF"/>
                </a:solidFill>
              </a:rPr>
              <a:t>1</a:t>
            </a:r>
            <a:r>
              <a:rPr lang="en-US" dirty="0" smtClean="0"/>
              <a:t> and a </a:t>
            </a:r>
            <a:r>
              <a:rPr lang="en-US" b="1" dirty="0" smtClean="0">
                <a:solidFill>
                  <a:srgbClr val="FF0000"/>
                </a:solidFill>
              </a:rPr>
              <a:t>carry</a:t>
            </a:r>
          </a:p>
        </p:txBody>
      </p:sp>
      <p:sp>
        <p:nvSpPr>
          <p:cNvPr id="9" name="TextBox 8"/>
          <p:cNvSpPr txBox="1"/>
          <p:nvPr/>
        </p:nvSpPr>
        <p:spPr>
          <a:xfrm>
            <a:off x="4800600" y="4865913"/>
            <a:ext cx="4147450" cy="923330"/>
          </a:xfrm>
          <a:prstGeom prst="rect">
            <a:avLst/>
          </a:prstGeom>
          <a:solidFill>
            <a:schemeClr val="accent2">
              <a:lumMod val="20000"/>
              <a:lumOff val="80000"/>
            </a:schemeClr>
          </a:solidFill>
          <a:ln>
            <a:solidFill>
              <a:schemeClr val="tx1"/>
            </a:solidFill>
          </a:ln>
        </p:spPr>
        <p:txBody>
          <a:bodyPr wrap="square" rtlCol="0">
            <a:spAutoFit/>
          </a:bodyPr>
          <a:lstStyle/>
          <a:p>
            <a:r>
              <a:rPr lang="en-US" dirty="0" smtClean="0"/>
              <a:t>If </a:t>
            </a:r>
            <a:r>
              <a:rPr lang="en-US" dirty="0"/>
              <a:t>minuend </a:t>
            </a:r>
            <a:r>
              <a:rPr lang="en-US" dirty="0" smtClean="0"/>
              <a:t>&lt; </a:t>
            </a:r>
            <a:r>
              <a:rPr lang="en-US" dirty="0"/>
              <a:t>subtrahend </a:t>
            </a:r>
            <a:r>
              <a:rPr lang="en-US" dirty="0" smtClean="0"/>
              <a:t>borrow </a:t>
            </a:r>
            <a:r>
              <a:rPr lang="en-US" b="1" dirty="0" smtClean="0">
                <a:solidFill>
                  <a:srgbClr val="FF0000"/>
                </a:solidFill>
              </a:rPr>
              <a:t>16</a:t>
            </a:r>
            <a:r>
              <a:rPr lang="en-US" dirty="0" smtClean="0"/>
              <a:t> from immediate left column and subtract </a:t>
            </a:r>
            <a:r>
              <a:rPr lang="en-US" b="1" dirty="0" smtClean="0">
                <a:solidFill>
                  <a:srgbClr val="0000FF"/>
                </a:solidFill>
              </a:rPr>
              <a:t>1</a:t>
            </a:r>
            <a:r>
              <a:rPr lang="en-US" dirty="0" smtClean="0"/>
              <a:t> from value in that column.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Analog and Digital Information</a:t>
            </a:r>
          </a:p>
        </p:txBody>
      </p:sp>
      <p:sp>
        <p:nvSpPr>
          <p:cNvPr id="20484" name="Rectangle 3"/>
          <p:cNvSpPr>
            <a:spLocks noGrp="1" noChangeArrowheads="1"/>
          </p:cNvSpPr>
          <p:nvPr>
            <p:ph type="body" idx="1"/>
          </p:nvPr>
        </p:nvSpPr>
        <p:spPr/>
        <p:txBody>
          <a:bodyPr/>
          <a:lstStyle/>
          <a:p>
            <a:pPr marL="0" indent="0" eaLnBrk="1" hangingPunct="1">
              <a:buFontTx/>
              <a:buNone/>
            </a:pPr>
            <a:r>
              <a:rPr lang="en-US" sz="3600">
                <a:ea typeface="ＭＳ Ｐゴシック" pitchFamily="-1" charset="-128"/>
                <a:cs typeface="ＭＳ Ｐゴシック" pitchFamily="-1" charset="-128"/>
              </a:rPr>
              <a:t>Computers are finite! </a:t>
            </a:r>
          </a:p>
          <a:p>
            <a:pPr marL="0" indent="0" eaLnBrk="1" hangingPunct="1">
              <a:buFontTx/>
              <a:buNone/>
            </a:pPr>
            <a:r>
              <a:rPr lang="en-US" sz="3600" i="1">
                <a:solidFill>
                  <a:srgbClr val="0000FF"/>
                </a:solidFill>
                <a:ea typeface="ＭＳ Ｐゴシック" pitchFamily="-1" charset="-128"/>
                <a:cs typeface="ＭＳ Ｐゴシック" pitchFamily="-1" charset="-128"/>
              </a:rPr>
              <a:t>How do we represent an infinite world?</a:t>
            </a:r>
            <a:endParaRPr lang="en-US" sz="3600">
              <a:solidFill>
                <a:srgbClr val="0000FF"/>
              </a:solidFill>
              <a:ea typeface="ＭＳ Ｐゴシック" pitchFamily="-1" charset="-128"/>
              <a:cs typeface="ＭＳ Ｐゴシック" pitchFamily="-1" charset="-128"/>
            </a:endParaRPr>
          </a:p>
          <a:p>
            <a:pPr marL="0" indent="0" eaLnBrk="1" hangingPunct="1">
              <a:buFontTx/>
              <a:buNone/>
            </a:pPr>
            <a:endParaRPr lang="en-US">
              <a:ea typeface="ＭＳ Ｐゴシック" pitchFamily="-1" charset="-128"/>
              <a:cs typeface="ＭＳ Ｐゴシック" pitchFamily="-1" charset="-128"/>
            </a:endParaRPr>
          </a:p>
          <a:p>
            <a:pPr marL="0" indent="0" eaLnBrk="1" hangingPunct="1">
              <a:buFontTx/>
              <a:buNone/>
            </a:pPr>
            <a:r>
              <a:rPr lang="en-US">
                <a:ea typeface="ＭＳ Ｐゴシック" pitchFamily="-1" charset="-128"/>
                <a:cs typeface="ＭＳ Ｐゴシック" pitchFamily="-1" charset="-128"/>
              </a:rPr>
              <a:t>We represent </a:t>
            </a:r>
            <a:r>
              <a:rPr lang="en-US">
                <a:solidFill>
                  <a:srgbClr val="0000FF"/>
                </a:solidFill>
                <a:ea typeface="ＭＳ Ｐゴシック" pitchFamily="-1" charset="-128"/>
                <a:cs typeface="ＭＳ Ｐゴシック" pitchFamily="-1" charset="-128"/>
              </a:rPr>
              <a:t>enough</a:t>
            </a:r>
            <a:r>
              <a:rPr lang="en-US">
                <a:ea typeface="ＭＳ Ｐゴシック" pitchFamily="-1" charset="-128"/>
                <a:cs typeface="ＭＳ Ｐゴシック" pitchFamily="-1" charset="-128"/>
              </a:rPr>
              <a:t> of the world to satisfy our </a:t>
            </a:r>
            <a:r>
              <a:rPr lang="en-US">
                <a:solidFill>
                  <a:srgbClr val="0000FF"/>
                </a:solidFill>
                <a:ea typeface="ＭＳ Ｐゴシック" pitchFamily="-1" charset="-128"/>
                <a:cs typeface="ＭＳ Ｐゴシック" pitchFamily="-1" charset="-128"/>
              </a:rPr>
              <a:t>computational</a:t>
            </a:r>
            <a:r>
              <a:rPr lang="en-US">
                <a:ea typeface="ＭＳ Ｐゴシック" pitchFamily="-1" charset="-128"/>
                <a:cs typeface="ＭＳ Ｐゴシック" pitchFamily="-1" charset="-128"/>
              </a:rPr>
              <a:t> needs and our senses of </a:t>
            </a:r>
            <a:r>
              <a:rPr lang="en-US">
                <a:solidFill>
                  <a:srgbClr val="0000FF"/>
                </a:solidFill>
                <a:ea typeface="ＭＳ Ｐゴシック" pitchFamily="-1" charset="-128"/>
                <a:cs typeface="ＭＳ Ｐゴシック" pitchFamily="-1" charset="-128"/>
              </a:rPr>
              <a:t>sight </a:t>
            </a:r>
            <a:r>
              <a:rPr lang="en-US">
                <a:ea typeface="ＭＳ Ｐゴシック" pitchFamily="-1" charset="-128"/>
                <a:cs typeface="ＭＳ Ｐゴシック" pitchFamily="-1" charset="-128"/>
              </a:rPr>
              <a:t>and </a:t>
            </a:r>
            <a:r>
              <a:rPr lang="en-US">
                <a:solidFill>
                  <a:srgbClr val="0000FF"/>
                </a:solidFill>
                <a:ea typeface="ＭＳ Ｐゴシック" pitchFamily="-1" charset="-128"/>
                <a:cs typeface="ＭＳ Ｐゴシック" pitchFamily="-1" charset="-128"/>
              </a:rPr>
              <a:t>sound </a:t>
            </a:r>
          </a:p>
        </p:txBody>
      </p:sp>
      <p:sp>
        <p:nvSpPr>
          <p:cNvPr id="5" name="Slide Number Placeholder 4"/>
          <p:cNvSpPr>
            <a:spLocks noGrp="1"/>
          </p:cNvSpPr>
          <p:nvPr>
            <p:ph type="sldNum" sz="quarter" idx="12"/>
          </p:nvPr>
        </p:nvSpPr>
        <p:spPr/>
        <p:txBody>
          <a:bodyPr/>
          <a:lstStyle/>
          <a:p>
            <a:fld id="{238C4A51-0D24-DC44-B8D6-888B95C586FC}" type="slidenum">
              <a:rPr lang="en-US" smtClean="0"/>
              <a:pPr/>
              <a:t>4</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t>Bits and Bit Patterns</a:t>
            </a:r>
          </a:p>
        </p:txBody>
      </p:sp>
      <p:sp>
        <p:nvSpPr>
          <p:cNvPr id="6148" name="Rectangle 3"/>
          <p:cNvSpPr>
            <a:spLocks noGrp="1" noChangeArrowheads="1"/>
          </p:cNvSpPr>
          <p:nvPr>
            <p:ph type="body" idx="1"/>
          </p:nvPr>
        </p:nvSpPr>
        <p:spPr/>
        <p:txBody>
          <a:bodyPr/>
          <a:lstStyle/>
          <a:p>
            <a:pPr eaLnBrk="1" hangingPunct="1"/>
            <a:r>
              <a:rPr lang="en-US" sz="2800" b="1" dirty="0"/>
              <a:t>Bit:</a:t>
            </a:r>
            <a:r>
              <a:rPr lang="en-US" sz="2800" dirty="0"/>
              <a:t> Binary Digit (0 or 1)</a:t>
            </a:r>
          </a:p>
          <a:p>
            <a:pPr eaLnBrk="1" hangingPunct="1"/>
            <a:r>
              <a:rPr lang="en-US" sz="2800" dirty="0"/>
              <a:t>Bit Patterns are used to represent information.</a:t>
            </a:r>
          </a:p>
          <a:p>
            <a:pPr lvl="1" eaLnBrk="1" hangingPunct="1">
              <a:buClr>
                <a:schemeClr val="accent6">
                  <a:lumMod val="50000"/>
                </a:schemeClr>
              </a:buClr>
            </a:pPr>
            <a:r>
              <a:rPr lang="en-US" dirty="0">
                <a:solidFill>
                  <a:srgbClr val="0000FF"/>
                </a:solidFill>
              </a:rPr>
              <a:t>Numbers</a:t>
            </a:r>
          </a:p>
          <a:p>
            <a:pPr lvl="1" eaLnBrk="1" hangingPunct="1">
              <a:buClr>
                <a:schemeClr val="accent6">
                  <a:lumMod val="50000"/>
                </a:schemeClr>
              </a:buClr>
            </a:pPr>
            <a:r>
              <a:rPr lang="en-US" dirty="0">
                <a:solidFill>
                  <a:srgbClr val="0000FF"/>
                </a:solidFill>
              </a:rPr>
              <a:t>Text characters</a:t>
            </a:r>
          </a:p>
          <a:p>
            <a:pPr lvl="1" eaLnBrk="1" hangingPunct="1">
              <a:buClr>
                <a:schemeClr val="accent6">
                  <a:lumMod val="50000"/>
                </a:schemeClr>
              </a:buClr>
            </a:pPr>
            <a:r>
              <a:rPr lang="en-US" dirty="0">
                <a:solidFill>
                  <a:srgbClr val="0000FF"/>
                </a:solidFill>
              </a:rPr>
              <a:t>Images</a:t>
            </a:r>
          </a:p>
          <a:p>
            <a:pPr lvl="1" eaLnBrk="1" hangingPunct="1">
              <a:buClr>
                <a:schemeClr val="accent6">
                  <a:lumMod val="50000"/>
                </a:schemeClr>
              </a:buClr>
            </a:pPr>
            <a:r>
              <a:rPr lang="en-US" dirty="0">
                <a:solidFill>
                  <a:srgbClr val="0000FF"/>
                </a:solidFill>
              </a:rPr>
              <a:t>Sound</a:t>
            </a:r>
          </a:p>
          <a:p>
            <a:pPr lvl="1" eaLnBrk="1" hangingPunct="1">
              <a:buClr>
                <a:schemeClr val="accent6">
                  <a:lumMod val="50000"/>
                </a:schemeClr>
              </a:buClr>
            </a:pPr>
            <a:r>
              <a:rPr lang="en-US" dirty="0">
                <a:solidFill>
                  <a:srgbClr val="0000FF"/>
                </a:solidFill>
              </a:rPr>
              <a:t>And others</a:t>
            </a:r>
          </a:p>
          <a:p>
            <a:pPr eaLnBrk="1" hangingPunct="1"/>
            <a:endParaRPr lang="en-US" sz="2800" dirty="0"/>
          </a:p>
        </p:txBody>
      </p:sp>
      <p:sp>
        <p:nvSpPr>
          <p:cNvPr id="5" name="Slide Number Placeholder 4"/>
          <p:cNvSpPr>
            <a:spLocks noGrp="1"/>
          </p:cNvSpPr>
          <p:nvPr>
            <p:ph type="sldNum" sz="quarter" idx="12"/>
          </p:nvPr>
        </p:nvSpPr>
        <p:spPr/>
        <p:txBody>
          <a:bodyPr/>
          <a:lstStyle/>
          <a:p>
            <a:fld id="{238C4A51-0D24-DC44-B8D6-888B95C586FC}" type="slidenum">
              <a:rPr lang="en-US" smtClean="0"/>
              <a:pPr/>
              <a:t>5</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Main Memory Cells</a:t>
            </a:r>
          </a:p>
        </p:txBody>
      </p:sp>
      <p:sp>
        <p:nvSpPr>
          <p:cNvPr id="19460" name="Rectangle 3"/>
          <p:cNvSpPr>
            <a:spLocks noGrp="1" noChangeArrowheads="1"/>
          </p:cNvSpPr>
          <p:nvPr>
            <p:ph type="body" idx="1"/>
          </p:nvPr>
        </p:nvSpPr>
        <p:spPr/>
        <p:txBody>
          <a:bodyPr/>
          <a:lstStyle/>
          <a:p>
            <a:pPr eaLnBrk="1" hangingPunct="1"/>
            <a:r>
              <a:rPr lang="en-US" sz="2800" b="1" dirty="0"/>
              <a:t>Cell:</a:t>
            </a:r>
            <a:r>
              <a:rPr lang="en-US" sz="2800" dirty="0"/>
              <a:t> A unit of main memory (typically 8 bits which is one </a:t>
            </a:r>
            <a:r>
              <a:rPr lang="en-US" sz="2800" b="1" dirty="0"/>
              <a:t>byte</a:t>
            </a:r>
            <a:r>
              <a:rPr lang="en-US" sz="2800" dirty="0"/>
              <a:t>)</a:t>
            </a:r>
          </a:p>
          <a:p>
            <a:pPr lvl="1" eaLnBrk="1" hangingPunct="1">
              <a:buClr>
                <a:schemeClr val="accent6">
                  <a:lumMod val="50000"/>
                </a:schemeClr>
              </a:buClr>
            </a:pPr>
            <a:r>
              <a:rPr lang="en-US" b="1" dirty="0">
                <a:solidFill>
                  <a:srgbClr val="0000FF"/>
                </a:solidFill>
              </a:rPr>
              <a:t>Most significant bit:</a:t>
            </a:r>
            <a:r>
              <a:rPr lang="en-US" dirty="0">
                <a:solidFill>
                  <a:srgbClr val="0000FF"/>
                </a:solidFill>
              </a:rPr>
              <a:t> the bit at the left (high-order) end of the conceptual row of bits in a memory cell</a:t>
            </a:r>
          </a:p>
          <a:p>
            <a:pPr lvl="1" eaLnBrk="1" hangingPunct="1">
              <a:buClr>
                <a:schemeClr val="accent6">
                  <a:lumMod val="50000"/>
                </a:schemeClr>
              </a:buClr>
            </a:pPr>
            <a:r>
              <a:rPr lang="en-US" b="1" dirty="0">
                <a:solidFill>
                  <a:srgbClr val="0000FF"/>
                </a:solidFill>
              </a:rPr>
              <a:t>Least significant bit:</a:t>
            </a:r>
            <a:r>
              <a:rPr lang="en-US" dirty="0">
                <a:solidFill>
                  <a:srgbClr val="0000FF"/>
                </a:solidFill>
              </a:rPr>
              <a:t> the bit at the right (low-order) end of the conceptual row of bits in a memory cell</a:t>
            </a:r>
          </a:p>
          <a:p>
            <a:pPr lvl="1" eaLnBrk="1" hangingPunct="1">
              <a:buFontTx/>
              <a:buNone/>
            </a:pPr>
            <a:endParaRPr lang="en-US" dirty="0"/>
          </a:p>
          <a:p>
            <a:pPr eaLnBrk="1" hangingPunct="1"/>
            <a:endParaRPr lang="en-US" sz="2800" dirty="0"/>
          </a:p>
        </p:txBody>
      </p:sp>
      <p:pic>
        <p:nvPicPr>
          <p:cNvPr id="5" name="Picture 4" descr="fig_01_07"/>
          <p:cNvPicPr preferRelativeResize="0">
            <a:picLocks noChangeAspect="1" noChangeArrowheads="1"/>
          </p:cNvPicPr>
          <p:nvPr/>
        </p:nvPicPr>
        <p:blipFill>
          <a:blip r:embed="rId2"/>
          <a:srcRect/>
          <a:stretch>
            <a:fillRect/>
          </a:stretch>
        </p:blipFill>
        <p:spPr>
          <a:xfrm>
            <a:off x="533400" y="4482627"/>
            <a:ext cx="7927975" cy="1784350"/>
          </a:xfrm>
          <a:prstGeom prst="rect">
            <a:avLst/>
          </a:prstGeom>
          <a:noFill/>
        </p:spPr>
      </p:pic>
      <p:sp>
        <p:nvSpPr>
          <p:cNvPr id="6" name="Slide Number Placeholder 5"/>
          <p:cNvSpPr>
            <a:spLocks noGrp="1"/>
          </p:cNvSpPr>
          <p:nvPr>
            <p:ph type="sldNum" sz="quarter" idx="12"/>
          </p:nvPr>
        </p:nvSpPr>
        <p:spPr/>
        <p:txBody>
          <a:bodyPr/>
          <a:lstStyle/>
          <a:p>
            <a:fld id="{238C4A51-0D24-DC44-B8D6-888B95C586FC}" type="slidenum">
              <a:rPr lang="en-US" smtClean="0"/>
              <a:pPr/>
              <a:t>6</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Binary Representations</a:t>
            </a:r>
          </a:p>
        </p:txBody>
      </p:sp>
      <p:sp>
        <p:nvSpPr>
          <p:cNvPr id="26628" name="Rectangle 5"/>
          <p:cNvSpPr>
            <a:spLocks noGrp="1" noChangeArrowheads="1"/>
          </p:cNvSpPr>
          <p:nvPr>
            <p:ph type="body" idx="1"/>
          </p:nvPr>
        </p:nvSpPr>
        <p:spPr/>
        <p:txBody>
          <a:bodyPr/>
          <a:lstStyle/>
          <a:p>
            <a:pPr marL="0" indent="0" eaLnBrk="1" hangingPunct="1">
              <a:buFontTx/>
              <a:buNone/>
            </a:pPr>
            <a:r>
              <a:rPr lang="en-US">
                <a:ea typeface="ＭＳ Ｐゴシック" pitchFamily="-1" charset="-128"/>
                <a:cs typeface="ＭＳ Ｐゴシック" pitchFamily="-1" charset="-128"/>
              </a:rPr>
              <a:t>One bit can be either </a:t>
            </a:r>
            <a:r>
              <a:rPr lang="en-US">
                <a:solidFill>
                  <a:srgbClr val="0000FF"/>
                </a:solidFill>
                <a:ea typeface="ＭＳ Ｐゴシック" pitchFamily="-1" charset="-128"/>
                <a:cs typeface="ＭＳ Ｐゴシック" pitchFamily="-1" charset="-128"/>
              </a:rPr>
              <a:t>0</a:t>
            </a:r>
            <a:r>
              <a:rPr lang="en-US">
                <a:ea typeface="ＭＳ Ｐゴシック" pitchFamily="-1" charset="-128"/>
                <a:cs typeface="ＭＳ Ｐゴシック" pitchFamily="-1" charset="-128"/>
              </a:rPr>
              <a:t> or </a:t>
            </a:r>
            <a:r>
              <a:rPr lang="en-US">
                <a:solidFill>
                  <a:srgbClr val="0000FF"/>
                </a:solidFill>
                <a:ea typeface="ＭＳ Ｐゴシック" pitchFamily="-1" charset="-128"/>
                <a:cs typeface="ＭＳ Ｐゴシック" pitchFamily="-1" charset="-128"/>
              </a:rPr>
              <a:t>1 </a:t>
            </a:r>
            <a:endParaRPr lang="en-US">
              <a:ea typeface="ＭＳ Ｐゴシック" pitchFamily="-1" charset="-128"/>
              <a:cs typeface="ＭＳ Ｐゴシック" pitchFamily="-1" charset="-128"/>
            </a:endParaRPr>
          </a:p>
          <a:p>
            <a:pPr marL="0" indent="0" eaLnBrk="1" hangingPunct="1">
              <a:buFontTx/>
              <a:buNone/>
            </a:pPr>
            <a:r>
              <a:rPr lang="en-US">
                <a:ea typeface="ＭＳ Ｐゴシック" pitchFamily="-1" charset="-128"/>
                <a:cs typeface="ＭＳ Ｐゴシック" pitchFamily="-1" charset="-128"/>
              </a:rPr>
              <a:t>One bit can represent two things </a:t>
            </a:r>
            <a:r>
              <a:rPr lang="en-US" i="1">
                <a:ea typeface="ＭＳ Ｐゴシック" pitchFamily="-1" charset="-128"/>
                <a:cs typeface="ＭＳ Ｐゴシック" pitchFamily="-1" charset="-128"/>
              </a:rPr>
              <a:t>(Why?)</a:t>
            </a:r>
            <a:r>
              <a:rPr lang="en-US">
                <a:ea typeface="ＭＳ Ｐゴシック" pitchFamily="-1" charset="-128"/>
                <a:cs typeface="ＭＳ Ｐゴシック" pitchFamily="-1" charset="-128"/>
              </a:rPr>
              <a:t> </a:t>
            </a:r>
          </a:p>
          <a:p>
            <a:pPr marL="0" indent="0" eaLnBrk="1" hangingPunct="1">
              <a:buFontTx/>
              <a:buNone/>
            </a:pPr>
            <a:r>
              <a:rPr lang="en-US">
                <a:ea typeface="ＭＳ Ｐゴシック" pitchFamily="-1" charset="-128"/>
                <a:cs typeface="ＭＳ Ｐゴシック" pitchFamily="-1" charset="-128"/>
              </a:rPr>
              <a:t>Two bits can represent four things </a:t>
            </a:r>
            <a:r>
              <a:rPr lang="en-US" i="1">
                <a:ea typeface="ＭＳ Ｐゴシック" pitchFamily="-1" charset="-128"/>
                <a:cs typeface="ＭＳ Ｐゴシック" pitchFamily="-1" charset="-128"/>
              </a:rPr>
              <a:t>(Why?)</a:t>
            </a:r>
          </a:p>
          <a:p>
            <a:pPr marL="0" indent="0" eaLnBrk="1" hangingPunct="1">
              <a:buFontTx/>
              <a:buNone/>
            </a:pPr>
            <a:r>
              <a:rPr lang="en-US" i="1">
                <a:ea typeface="ＭＳ Ｐゴシック" pitchFamily="-1" charset="-128"/>
                <a:cs typeface="ＭＳ Ｐゴシック" pitchFamily="-1" charset="-128"/>
              </a:rPr>
              <a:t>How many things can three bits represent?</a:t>
            </a:r>
          </a:p>
          <a:p>
            <a:pPr marL="0" indent="0" eaLnBrk="1" hangingPunct="1">
              <a:buFontTx/>
              <a:buNone/>
            </a:pPr>
            <a:endParaRPr lang="en-US" sz="1800" i="1">
              <a:ea typeface="ＭＳ Ｐゴシック" pitchFamily="-1" charset="-128"/>
              <a:cs typeface="ＭＳ Ｐゴシック" pitchFamily="-1" charset="-128"/>
            </a:endParaRPr>
          </a:p>
          <a:p>
            <a:pPr marL="0" indent="0" eaLnBrk="1" hangingPunct="1">
              <a:buFontTx/>
              <a:buNone/>
            </a:pPr>
            <a:r>
              <a:rPr lang="en-US" i="1">
                <a:ea typeface="ＭＳ Ｐゴシック" pitchFamily="-1" charset="-128"/>
                <a:cs typeface="ＭＳ Ｐゴシック" pitchFamily="-1" charset="-128"/>
              </a:rPr>
              <a:t>How many things can four bits represent?</a:t>
            </a:r>
          </a:p>
          <a:p>
            <a:pPr marL="0" indent="0" eaLnBrk="1" hangingPunct="1">
              <a:buFontTx/>
              <a:buNone/>
            </a:pPr>
            <a:endParaRPr lang="en-US" sz="1800" i="1">
              <a:ea typeface="ＭＳ Ｐゴシック" pitchFamily="-1" charset="-128"/>
              <a:cs typeface="ＭＳ Ｐゴシック" pitchFamily="-1" charset="-128"/>
            </a:endParaRPr>
          </a:p>
          <a:p>
            <a:pPr marL="0" indent="0" eaLnBrk="1" hangingPunct="1">
              <a:buFontTx/>
              <a:buNone/>
            </a:pPr>
            <a:r>
              <a:rPr lang="en-US" i="1">
                <a:ea typeface="ＭＳ Ｐゴシック" pitchFamily="-1" charset="-128"/>
                <a:cs typeface="ＭＳ Ｐゴシック" pitchFamily="-1" charset="-128"/>
              </a:rPr>
              <a:t>How many things can eight bits represent?</a:t>
            </a:r>
            <a:endParaRPr lang="en-US">
              <a:ea typeface="ＭＳ Ｐゴシック" pitchFamily="-1" charset="-128"/>
              <a:cs typeface="ＭＳ Ｐゴシック" pitchFamily="-1" charset="-128"/>
            </a:endParaRPr>
          </a:p>
        </p:txBody>
      </p:sp>
      <p:sp>
        <p:nvSpPr>
          <p:cNvPr id="5" name="Slide Number Placeholder 4"/>
          <p:cNvSpPr>
            <a:spLocks noGrp="1"/>
          </p:cNvSpPr>
          <p:nvPr>
            <p:ph type="sldNum" sz="quarter" idx="12"/>
          </p:nvPr>
        </p:nvSpPr>
        <p:spPr/>
        <p:txBody>
          <a:bodyPr/>
          <a:lstStyle/>
          <a:p>
            <a:fld id="{238C4A51-0D24-DC44-B8D6-888B95C586FC}" type="slidenum">
              <a:rPr lang="en-US" smtClean="0"/>
              <a:pPr/>
              <a:t>7</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p:txBody>
          <a:bodyPr/>
          <a:lstStyle/>
          <a:p>
            <a:pPr eaLnBrk="1" hangingPunct="1"/>
            <a:r>
              <a:rPr lang="en-US">
                <a:ea typeface="ＭＳ Ｐゴシック" pitchFamily="-1" charset="-128"/>
                <a:cs typeface="ＭＳ Ｐゴシック" pitchFamily="-1" charset="-128"/>
              </a:rPr>
              <a:t>Binary Representations</a:t>
            </a:r>
            <a:endParaRPr lang="en-US" sz="2400" i="1">
              <a:ea typeface="ＭＳ Ｐゴシック" pitchFamily="-1" charset="-128"/>
              <a:cs typeface="ＭＳ Ｐゴシック" pitchFamily="-1" charset="-128"/>
            </a:endParaRPr>
          </a:p>
        </p:txBody>
      </p:sp>
      <p:pic>
        <p:nvPicPr>
          <p:cNvPr id="27652" name="Picture 5" descr="17606_02_0021A"/>
          <p:cNvPicPr>
            <a:picLocks noChangeAspect="1" noChangeArrowheads="1"/>
          </p:cNvPicPr>
          <p:nvPr/>
        </p:nvPicPr>
        <p:blipFill>
          <a:blip r:embed="rId2"/>
          <a:srcRect/>
          <a:stretch>
            <a:fillRect/>
          </a:stretch>
        </p:blipFill>
        <p:spPr bwMode="auto">
          <a:xfrm>
            <a:off x="1066800" y="1423028"/>
            <a:ext cx="5099050" cy="5151438"/>
          </a:xfrm>
          <a:prstGeom prst="rect">
            <a:avLst/>
          </a:prstGeom>
          <a:noFill/>
          <a:ln w="9525">
            <a:noFill/>
            <a:miter lim="800000"/>
            <a:headEnd/>
            <a:tailEnd/>
          </a:ln>
        </p:spPr>
      </p:pic>
      <p:sp>
        <p:nvSpPr>
          <p:cNvPr id="27653" name="Rectangle 6"/>
          <p:cNvSpPr>
            <a:spLocks noChangeArrowheads="1"/>
          </p:cNvSpPr>
          <p:nvPr/>
        </p:nvSpPr>
        <p:spPr bwMode="auto">
          <a:xfrm>
            <a:off x="6705600" y="2380174"/>
            <a:ext cx="1828800" cy="830060"/>
          </a:xfrm>
          <a:prstGeom prst="rect">
            <a:avLst/>
          </a:prstGeom>
          <a:solidFill>
            <a:srgbClr val="99CCFF"/>
          </a:solidFill>
          <a:ln w="9525">
            <a:solidFill>
              <a:schemeClr val="tx1"/>
            </a:solidFill>
            <a:miter lim="800000"/>
            <a:headEnd/>
            <a:tailEnd/>
          </a:ln>
        </p:spPr>
        <p:txBody>
          <a:bodyPr wrap="none">
            <a:prstTxWarp prst="textNoShape">
              <a:avLst/>
            </a:prstTxWarp>
          </a:bodyPr>
          <a:lstStyle/>
          <a:p>
            <a:r>
              <a:rPr lang="en-US" dirty="0"/>
              <a:t>Counting with</a:t>
            </a:r>
          </a:p>
          <a:p>
            <a:r>
              <a:rPr lang="en-US" dirty="0"/>
              <a:t>binary bits</a:t>
            </a:r>
            <a:endParaRPr lang="en-US" dirty="0" smtClean="0"/>
          </a:p>
          <a:p>
            <a:endParaRPr lang="en-US" dirty="0"/>
          </a:p>
        </p:txBody>
      </p:sp>
      <p:sp>
        <p:nvSpPr>
          <p:cNvPr id="6" name="Slide Number Placeholder 5"/>
          <p:cNvSpPr>
            <a:spLocks noGrp="1"/>
          </p:cNvSpPr>
          <p:nvPr>
            <p:ph type="sldNum" sz="quarter" idx="12"/>
          </p:nvPr>
        </p:nvSpPr>
        <p:spPr/>
        <p:txBody>
          <a:bodyPr/>
          <a:lstStyle/>
          <a:p>
            <a:fld id="{238C4A51-0D24-DC44-B8D6-888B95C586FC}" type="slidenum">
              <a:rPr lang="en-US" smtClean="0"/>
              <a:pPr/>
              <a:t>8</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1">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3333FF"/>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1071</TotalTime>
  <Words>1119</Words>
  <Application>Microsoft Office PowerPoint</Application>
  <PresentationFormat>On-screen Show (4:3)</PresentationFormat>
  <Paragraphs>435</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Civic</vt:lpstr>
      <vt:lpstr>CSCI 1101 Introduction to Computer Science</vt:lpstr>
      <vt:lpstr>Arithmetic in Binary</vt:lpstr>
      <vt:lpstr>Subtracting Binary Numbers</vt:lpstr>
      <vt:lpstr>Same idea, different base (hex)</vt:lpstr>
      <vt:lpstr>Analog and Digital Information</vt:lpstr>
      <vt:lpstr>Bits and Bit Patterns</vt:lpstr>
      <vt:lpstr>Main Memory Cells</vt:lpstr>
      <vt:lpstr>Binary Representations</vt:lpstr>
      <vt:lpstr>Binary Representations</vt:lpstr>
      <vt:lpstr>Binary Representations</vt:lpstr>
      <vt:lpstr>Representing Numeric Data</vt:lpstr>
      <vt:lpstr>Representing Negative Values</vt:lpstr>
      <vt:lpstr>Representing Negative Values</vt:lpstr>
      <vt:lpstr>Representing Negative Values</vt:lpstr>
      <vt:lpstr>Representing Negative Values</vt:lpstr>
      <vt:lpstr>Representing Negative Values</vt:lpstr>
      <vt:lpstr>Representing Negative Values</vt:lpstr>
      <vt:lpstr>Finding the Two’s complement representation</vt:lpstr>
      <vt:lpstr>Representing Negative Values</vt:lpstr>
      <vt:lpstr>Number Overflow</vt:lpstr>
      <vt:lpstr>Number Overflow</vt:lpstr>
      <vt:lpstr>Representing Real Numbers</vt:lpstr>
      <vt:lpstr>Representing Real Numbers</vt:lpstr>
      <vt:lpstr>Converting binary fractions to decimal fractions</vt:lpstr>
      <vt:lpstr>Converting decimal fractions to binary fractions</vt:lpstr>
      <vt:lpstr>Representing Real Numbers</vt:lpstr>
      <vt:lpstr>Storing Real Numbers</vt:lpstr>
      <vt:lpstr>Storing Real Numbers</vt:lpstr>
      <vt:lpstr>Real world example</vt:lpstr>
    </vt:vector>
  </TitlesOfParts>
  <Company>Univ. of Texas-Pan American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1101 Introduction to Computer Science</dc:title>
  <dc:creator>Laura Grabowski</dc:creator>
  <cp:lastModifiedBy>Gustavo Dietrich</cp:lastModifiedBy>
  <cp:revision>127</cp:revision>
  <cp:lastPrinted>2013-07-25T17:50:48Z</cp:lastPrinted>
  <dcterms:created xsi:type="dcterms:W3CDTF">2013-09-03T14:13:50Z</dcterms:created>
  <dcterms:modified xsi:type="dcterms:W3CDTF">2015-02-12T22:36:49Z</dcterms:modified>
</cp:coreProperties>
</file>