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28" r:id="rId10"/>
    <p:sldId id="329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B9FA-DA72-024A-8EEC-30E0087880D5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D41B-33C5-3D48-876E-711AE066A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3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951B-BE5C-E641-BF88-D51DA6687CD2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7FA23-E647-994A-A0BB-E0048CD3C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2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E47F-7CB7-1449-89BE-06B3AC5D5A2E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D279-359F-C14C-9808-0FDC509312CD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144A-80CE-5148-BC49-81CFC980F7B4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0235-EA98-5040-8711-5BCBDD44B9E4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ACED-A05B-9740-A284-4AA19938EAA6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FAFA-EB22-1349-8E9F-3EF45C54E1A1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A2B1-C154-5A4F-86A2-787059525583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D1A9-EFF8-9745-BA68-A967503F31A9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267-C420-1E4E-B7D2-DB9C791E9509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42C-48F0-2F4E-9EB6-7D7AC0D1BD08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E194C87-D1C3-1944-9DB1-ABE55210E5AB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DFB2115-4F4C-5749-B8B8-4285693362F7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1101 Introduction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Representing Non-numeric Data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114968-DE4B-9C47-8550-F817E3DA609B}" type="slidenum">
              <a:rPr lang="en-US" smtClean="0">
                <a:latin typeface="Arial" pitchFamily="-84" charset="0"/>
              </a:rPr>
              <a:pPr/>
              <a:t>9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RGB example:</a:t>
            </a:r>
          </a:p>
          <a:p>
            <a:pPr marL="0" indent="0" eaLnBrk="1" hangingPunct="1">
              <a:buFontTx/>
              <a:buNone/>
            </a:pP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An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RGB  value of (255, 255, 0) maximizes the contribution of </a:t>
            </a:r>
            <a:r>
              <a:rPr lang="en-US" dirty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red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>
                <a:solidFill>
                  <a:srgbClr val="336633"/>
                </a:solidFill>
                <a:ea typeface="ＭＳ Ｐゴシック" pitchFamily="-84" charset="-128"/>
                <a:cs typeface="ＭＳ Ｐゴシック" pitchFamily="-84" charset="-128"/>
              </a:rPr>
              <a:t>green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and minimizes the contribution of </a:t>
            </a:r>
            <a:r>
              <a:rPr lang="en-US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blue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which results in a bright </a:t>
            </a:r>
            <a:r>
              <a:rPr lang="en-US" dirty="0">
                <a:solidFill>
                  <a:srgbClr val="FFFF00"/>
                </a:solidFill>
                <a:ea typeface="ＭＳ Ｐゴシック" pitchFamily="-84" charset="-128"/>
                <a:cs typeface="ＭＳ Ｐゴシック" pitchFamily="-84" charset="-128"/>
              </a:rPr>
              <a:t>yellow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4C2A74-3A17-B447-9F05-93BFED5D0D6C}" type="slidenum">
              <a:rPr lang="en-US" smtClean="0">
                <a:latin typeface="Arial" pitchFamily="-84" charset="0"/>
              </a:rPr>
              <a:pPr/>
              <a:t>10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Remember that we are talking about 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additive color mixing (mixing light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)… 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(used in displays)</a:t>
            </a:r>
            <a:endParaRPr lang="en-US" dirty="0" smtClean="0">
              <a:solidFill>
                <a:srgbClr val="0000FF"/>
              </a:solidFill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… not 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subtractive color mixing (mixing pigments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(used in printers)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.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Example, 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CMYK</a:t>
            </a:r>
            <a:endParaRPr lang="en-US" b="1" dirty="0" smtClean="0">
              <a:solidFill>
                <a:srgbClr val="FFFF00"/>
              </a:solidFill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C7D62D-49FC-FD4D-A932-D91F864B6809}" type="slidenum">
              <a:rPr lang="en-US" smtClean="0">
                <a:latin typeface="Arial" pitchFamily="-84" charset="0"/>
              </a:rPr>
              <a:pPr/>
              <a:t>11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00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Do we really “need” all those bits?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endParaRPr lang="en-US" sz="300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 typeface="Wingdings" pitchFamily="-84" charset="2"/>
              <a:buChar char="§"/>
            </a:pPr>
            <a:r>
              <a:rPr lang="en-US" sz="3000" smtClean="0">
                <a:ea typeface="ＭＳ Ｐゴシック" pitchFamily="-84" charset="-128"/>
                <a:cs typeface="ＭＳ Ｐゴシック" pitchFamily="-84" charset="-128"/>
              </a:rPr>
              <a:t>  Number of colors we can represent with 24-	bit true color = 2</a:t>
            </a:r>
            <a:r>
              <a:rPr lang="en-US" sz="3000" baseline="30000" smtClean="0">
                <a:ea typeface="ＭＳ Ｐゴシック" pitchFamily="-84" charset="-128"/>
                <a:cs typeface="ＭＳ Ｐゴシック" pitchFamily="-84" charset="-128"/>
              </a:rPr>
              <a:t>24</a:t>
            </a:r>
            <a:r>
              <a:rPr lang="en-US" sz="3000" smtClean="0">
                <a:ea typeface="ＭＳ Ｐゴシック" pitchFamily="-84" charset="-128"/>
                <a:cs typeface="ＭＳ Ｐゴシック" pitchFamily="-84" charset="-128"/>
              </a:rPr>
              <a:t> = 16.7+ million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Font typeface="Wingdings" pitchFamily="-84" charset="2"/>
              <a:buChar char="§"/>
            </a:pPr>
            <a:r>
              <a:rPr lang="en-US" sz="3000" smtClean="0">
                <a:ea typeface="ＭＳ Ｐゴシック" pitchFamily="-84" charset="-128"/>
                <a:cs typeface="ＭＳ Ｐゴシック" pitchFamily="-84" charset="-128"/>
              </a:rPr>
              <a:t>  Number of colors humans can perceive = ?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1800"/>
              </a:spcAft>
              <a:buFont typeface="Wingdings" pitchFamily="-84" charset="2"/>
              <a:buChar char="§"/>
            </a:pPr>
            <a:r>
              <a:rPr lang="en-US" sz="2400" smtClean="0"/>
              <a:t> </a:t>
            </a:r>
            <a:r>
              <a:rPr lang="en-US" smtClean="0"/>
              <a:t>Low end: 100,000</a:t>
            </a:r>
          </a:p>
          <a:p>
            <a:pPr marL="400050" lvl="1" indent="0" eaLnBrk="1" hangingPunct="1">
              <a:spcBef>
                <a:spcPct val="0"/>
              </a:spcBef>
              <a:spcAft>
                <a:spcPts val="1800"/>
              </a:spcAft>
              <a:buFont typeface="Wingdings" pitchFamily="-84" charset="2"/>
              <a:buChar char="§"/>
            </a:pPr>
            <a:r>
              <a:rPr lang="en-US" smtClean="0"/>
              <a:t>  High end: 10 million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B337D2-77FE-6C46-B6F1-96CAA1A336BC}" type="slidenum">
              <a:rPr lang="en-US" smtClean="0">
                <a:latin typeface="Arial" pitchFamily="-84" charset="0"/>
              </a:rPr>
              <a:pPr/>
              <a:t>12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Digitized Images and Graphics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Digitizing a picture</a:t>
            </a: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Representing it as a collection of individual dots called pixels</a:t>
            </a:r>
          </a:p>
          <a:p>
            <a:pPr marL="0" indent="0" eaLnBrk="1" hangingPunct="1">
              <a:buFontTx/>
              <a:buNone/>
            </a:pPr>
            <a:r>
              <a:rPr lang="en-US" sz="280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Resolution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The number of pixels used to represent a picture 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Raster Graphics</a:t>
            </a:r>
            <a:endParaRPr lang="en-US" sz="280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Storage of data on a pixel-by-pixel basis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Bitmap (BMP), GIF, JPEG, and PNG are raster-grahics formats</a:t>
            </a:r>
            <a:endParaRPr lang="en-US" sz="2800" b="1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299684-AF9E-7244-B705-F1343213F10A}" type="slidenum">
              <a:rPr lang="en-US" smtClean="0">
                <a:latin typeface="Arial" pitchFamily="-84" charset="0"/>
              </a:rPr>
              <a:pPr/>
              <a:t>13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Digitized Images and Graphics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9609"/>
            <a:ext cx="8229600" cy="4876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Bitmap format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84" charset="-128"/>
                <a:cs typeface="ＭＳ Ｐゴシック" pitchFamily="-84" charset="-128"/>
              </a:rPr>
              <a:t>Contains the  pixel color values of the image from left to right and from top to bottom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GIF format (indexed color)</a:t>
            </a:r>
            <a:endParaRPr lang="en-US" sz="2400" dirty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84" charset="-128"/>
                <a:cs typeface="ＭＳ Ｐゴシック" pitchFamily="-84" charset="-128"/>
              </a:rPr>
              <a:t>Each image is made up of only 256 colors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JPEG format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84" charset="-128"/>
                <a:cs typeface="ＭＳ Ｐゴシック" pitchFamily="-84" charset="-128"/>
              </a:rPr>
              <a:t>Averages color hues over short distances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PNG format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84" charset="-128"/>
                <a:cs typeface="ＭＳ Ｐゴシック" pitchFamily="-84" charset="-128"/>
              </a:rPr>
              <a:t>Like GIF but achieves greater compression with wider range of color depths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i="1" dirty="0">
                <a:ea typeface="ＭＳ Ｐゴシック" pitchFamily="-84" charset="-128"/>
                <a:cs typeface="ＭＳ Ｐゴシック" pitchFamily="-84" charset="-128"/>
              </a:rPr>
              <a:t>Which is better for line drawings? Pictures</a:t>
            </a:r>
            <a:r>
              <a:rPr lang="en-US" sz="2800" i="1" dirty="0" smtClean="0">
                <a:ea typeface="ＭＳ Ｐゴシック" pitchFamily="-84" charset="-128"/>
                <a:cs typeface="ＭＳ Ｐゴシック" pitchFamily="-84" charset="-128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000" i="1" dirty="0" smtClean="0">
                <a:ea typeface="ＭＳ Ｐゴシック" pitchFamily="-84" charset="-128"/>
                <a:cs typeface="ＭＳ Ｐゴシック" pitchFamily="-84" charset="-128"/>
              </a:rPr>
              <a:t>For more information about formats check: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	http</a:t>
            </a: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://www.scantips.com/basics09.html</a:t>
            </a:r>
            <a:endParaRPr lang="en-US" sz="2000" dirty="0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83E702-753D-DF47-8983-F1BDEFBA6B45}" type="slidenum">
              <a:rPr lang="en-US" smtClean="0">
                <a:latin typeface="Arial" pitchFamily="-84" charset="0"/>
              </a:rPr>
              <a:pPr/>
              <a:t>14</a:t>
            </a:fld>
            <a:endParaRPr lang="en-US" smtClean="0">
              <a:latin typeface="Arial" pitchFamily="-84" charset="0"/>
            </a:endParaRPr>
          </a:p>
        </p:txBody>
      </p:sp>
      <p:pic>
        <p:nvPicPr>
          <p:cNvPr id="83971" name="Picture 2" descr="c03f12a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36713"/>
            <a:ext cx="5867400" cy="4211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Digitized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219200" y="5943600"/>
            <a:ext cx="7010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327CB8"/>
                </a:solidFill>
              </a:rPr>
              <a:t>Figure 3.12  </a:t>
            </a:r>
            <a:r>
              <a:rPr lang="en-US" sz="1400"/>
              <a:t>A digitized picture composed of many individual pixels </a:t>
            </a:r>
            <a:br>
              <a:rPr lang="en-US" sz="1400"/>
            </a:br>
            <a:endParaRPr lang="en-US" sz="1400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7391400" y="18288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/>
              <a:t>Whole</a:t>
            </a:r>
          </a:p>
          <a:p>
            <a:r>
              <a:rPr lang="en-US"/>
              <a:t>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99C030-5C2E-5D4F-A66F-EB416B951DA3}" type="slidenum">
              <a:rPr lang="en-US" smtClean="0">
                <a:latin typeface="Arial" pitchFamily="-84" charset="0"/>
              </a:rPr>
              <a:pPr/>
              <a:t>15</a:t>
            </a:fld>
            <a:endParaRPr lang="en-US" smtClean="0">
              <a:latin typeface="Arial" pitchFamily="-84" charset="0"/>
            </a:endParaRPr>
          </a:p>
        </p:txBody>
      </p:sp>
      <p:pic>
        <p:nvPicPr>
          <p:cNvPr id="84995" name="Picture 2" descr="c03f12b"/>
          <p:cNvPicPr preferRelativeResize="0">
            <a:picLocks noChangeAspect="1" noChangeArrowheads="1"/>
          </p:cNvPicPr>
          <p:nvPr/>
        </p:nvPicPr>
        <p:blipFill>
          <a:blip r:embed="rId2"/>
          <a:srcRect l="31915" t="29820" r="14893" b="4041"/>
          <a:stretch>
            <a:fillRect/>
          </a:stretch>
        </p:blipFill>
        <p:spPr bwMode="auto">
          <a:xfrm>
            <a:off x="1590675" y="1828800"/>
            <a:ext cx="3246438" cy="3276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849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Digitized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219200" y="5943600"/>
            <a:ext cx="7010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327CB8"/>
                </a:solidFill>
              </a:rPr>
              <a:t>Figure 3.12  </a:t>
            </a:r>
            <a:r>
              <a:rPr lang="en-US" sz="1400"/>
              <a:t>A digitized picture composed of many individual pixels </a:t>
            </a:r>
            <a:br>
              <a:rPr lang="en-US" sz="1400"/>
            </a:br>
            <a:endParaRPr lang="en-US" sz="1400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6096000" y="1828800"/>
            <a:ext cx="2133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/>
              <a:t>Magnified portion</a:t>
            </a:r>
          </a:p>
          <a:p>
            <a:r>
              <a:rPr lang="en-US"/>
              <a:t>of the picture</a:t>
            </a:r>
          </a:p>
          <a:p>
            <a:endParaRPr lang="en-US"/>
          </a:p>
          <a:p>
            <a:r>
              <a:rPr lang="en-US" i="1"/>
              <a:t>See the pixels?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745241-BD28-9D47-93EA-F97F188CE26B}" type="slidenum">
              <a:rPr lang="en-US" smtClean="0">
                <a:latin typeface="Arial" pitchFamily="-84" charset="0"/>
              </a:rPr>
              <a:pPr/>
              <a:t>16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Vector Graphics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Vector graphics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 format that describes an image in terms of lines and geometric shapes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 vector graphic is a series of commands that describe a line’s direction, thickness, and color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00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file sizes tend to be smaller because not every pixel is described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2C2105-C379-664C-A16F-717E4946D839}" type="slidenum">
              <a:rPr lang="en-US" smtClean="0">
                <a:latin typeface="Arial" pitchFamily="-84" charset="0"/>
              </a:rPr>
              <a:pPr/>
              <a:t>17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Vector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good side and the bad side…</a:t>
            </a:r>
          </a:p>
          <a:p>
            <a:pPr marL="0" indent="0" eaLnBrk="1" hangingPunct="1">
              <a:buFontTx/>
              <a:buNone/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Vector graphics can be resized mathematically and changes can be calculated dynamically as needed</a:t>
            </a:r>
          </a:p>
          <a:p>
            <a:pPr marL="0" indent="0" eaLnBrk="1" hangingPunct="1">
              <a:buFontTx/>
              <a:buNone/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Vector graphics are </a:t>
            </a:r>
            <a:r>
              <a:rPr lang="en-US" i="1">
                <a:ea typeface="ＭＳ Ｐゴシック" pitchFamily="-84" charset="-128"/>
                <a:cs typeface="ＭＳ Ｐゴシック" pitchFamily="-84" charset="-128"/>
              </a:rPr>
              <a:t>not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good for representing real-world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992C84-3287-B94B-BF8F-D1134E2A85C9}" type="slidenum">
              <a:rPr lang="en-US" smtClean="0">
                <a:latin typeface="Arial" pitchFamily="-84" charset="0"/>
              </a:rPr>
              <a:pPr/>
              <a:t>18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Video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Video codec COmpressor/DECompressor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Methods used to shrink the size of a movie to allow it to be played on a computer or over a network </a:t>
            </a:r>
          </a:p>
          <a:p>
            <a:pPr marL="0" indent="0" eaLnBrk="1" hangingPunct="1">
              <a:buFontTx/>
              <a:buNone/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Almost all video codecs use lossy compressions to minimize the huge amounts of data associated with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0B6C25-DF05-3F42-8D23-F32011A406FA}" type="slidenum">
              <a:rPr lang="en-US" smtClean="0">
                <a:latin typeface="Arial" pitchFamily="-84" charset="0"/>
              </a:rPr>
              <a:pPr/>
              <a:t>1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Text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i="1">
                <a:ea typeface="ＭＳ Ｐゴシック" pitchFamily="-84" charset="-128"/>
                <a:cs typeface="ＭＳ Ｐゴシック" pitchFamily="-84" charset="-128"/>
              </a:rPr>
              <a:t>What must be provided to represent text?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There are finite number of characters to represent, so list them all and assign each a binary string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3333FF"/>
                </a:solidFill>
                <a:ea typeface="ＭＳ Ｐゴシック" pitchFamily="-84" charset="-128"/>
                <a:cs typeface="ＭＳ Ｐゴシック" pitchFamily="-84" charset="-128"/>
              </a:rPr>
              <a:t>Character set</a:t>
            </a: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A list of characters and the codes used to represent each 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ea typeface="ＭＳ Ｐゴシック" pitchFamily="-84" charset="-128"/>
                <a:cs typeface="ＭＳ Ｐゴシック" pitchFamily="-84" charset="-128"/>
              </a:rPr>
              <a:t>Computer manufacturers agreed to standardize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D41412-E381-D14D-886D-9622205C97FD}" type="slidenum">
              <a:rPr lang="en-US" smtClean="0">
                <a:latin typeface="Arial" pitchFamily="-84" charset="0"/>
              </a:rPr>
              <a:pPr/>
              <a:t>2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ASCII Character Set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6400" eaLnBrk="1" hangingPunct="1">
              <a:buFontTx/>
              <a:buNone/>
            </a:pP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ASCII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stands for American Standard Code for Information Interchange </a:t>
            </a:r>
          </a:p>
          <a:p>
            <a:pPr marL="406400" eaLnBrk="1" hangingPunct="1">
              <a:buFontTx/>
              <a:buNone/>
            </a:pP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ASCII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originally used seven bits to represent each character, allowing for 128 unique characters </a:t>
            </a:r>
          </a:p>
          <a:p>
            <a:pPr marL="406400" eaLnBrk="1" hangingPunct="1"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Later </a:t>
            </a: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extended ASCII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evolved so that all eight bits were used</a:t>
            </a:r>
          </a:p>
          <a:p>
            <a:pPr marL="406400" eaLnBrk="1" hangingPunct="1">
              <a:buFontTx/>
              <a:buNone/>
            </a:pPr>
            <a:r>
              <a:rPr lang="en-US" i="1">
                <a:ea typeface="ＭＳ Ｐゴシック" pitchFamily="-84" charset="-128"/>
                <a:cs typeface="ＭＳ Ｐゴシック" pitchFamily="-84" charset="-128"/>
              </a:rPr>
              <a:t>How many characters could be represented?</a:t>
            </a:r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2385AE-67D7-6B44-AC0D-344AE20E696E}" type="slidenum">
              <a:rPr lang="en-US" smtClean="0">
                <a:latin typeface="Arial" pitchFamily="-84" charset="0"/>
              </a:rPr>
              <a:pPr/>
              <a:t>3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ASCII Character Set Mapping</a:t>
            </a:r>
            <a:endParaRPr lang="en-US" sz="2000" i="1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9156" name="Picture 5" descr="c03f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643063"/>
            <a:ext cx="8686800" cy="47339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B1C624-75C6-454F-B983-67B815EA3FAD}" type="slidenum">
              <a:rPr lang="en-US" smtClean="0">
                <a:latin typeface="Arial" pitchFamily="-84" charset="0"/>
              </a:rPr>
              <a:pPr/>
              <a:t>4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Unicode Character Set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327CB8"/>
                </a:solidFill>
              </a:rPr>
              <a:t>Figure 3.6  </a:t>
            </a:r>
            <a:r>
              <a:rPr lang="en-US" sz="1400"/>
              <a:t>A few characters in the Unicode character set</a:t>
            </a:r>
          </a:p>
        </p:txBody>
      </p:sp>
      <p:pic>
        <p:nvPicPr>
          <p:cNvPr id="52229" name="Picture 6" descr="17606_02_0027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70038"/>
            <a:ext cx="5715000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1B3D5E-0B1A-F34B-8F55-341F625C94B2}" type="slidenum">
              <a:rPr lang="en-US" smtClean="0">
                <a:latin typeface="Arial" pitchFamily="-84" charset="0"/>
              </a:rPr>
              <a:pPr/>
              <a:t>5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Audio Information</a:t>
            </a:r>
          </a:p>
        </p:txBody>
      </p:sp>
      <p:pic>
        <p:nvPicPr>
          <p:cNvPr id="66564" name="Picture 4" descr="17606_02_0030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0" y="2249488"/>
            <a:ext cx="4151313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990600" y="4876800"/>
            <a:ext cx="7467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/>
              <a:t>We perceive sound when a series of air compressions vibrate a </a:t>
            </a:r>
          </a:p>
          <a:p>
            <a:pPr>
              <a:spcBef>
                <a:spcPct val="20000"/>
              </a:spcBef>
            </a:pPr>
            <a:r>
              <a:rPr lang="en-US"/>
              <a:t>membrane in our ear, which sends signals to our brain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BBEF03-CFD8-D440-BCB6-3492C1681C59}" type="slidenum">
              <a:rPr lang="en-US" smtClean="0">
                <a:latin typeface="Arial" pitchFamily="-84" charset="0"/>
              </a:rPr>
              <a:pPr/>
              <a:t>6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Audio Information</a:t>
            </a:r>
            <a:endParaRPr lang="en-US" sz="28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Digitize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the signal by </a:t>
            </a: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sampling </a:t>
            </a: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lvl="1" eaLnBrk="1" hangingPunct="1"/>
            <a:r>
              <a:rPr lang="en-US"/>
              <a:t>periodically measure the voltage 	</a:t>
            </a:r>
          </a:p>
          <a:p>
            <a:pPr lvl="1" eaLnBrk="1" hangingPunct="1"/>
            <a:r>
              <a:rPr lang="en-US"/>
              <a:t>record the numeric value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i="1">
                <a:ea typeface="ＭＳ Ｐゴシック" pitchFamily="-84" charset="-128"/>
                <a:cs typeface="ＭＳ Ｐゴシック" pitchFamily="-84" charset="-128"/>
              </a:rPr>
              <a:t>How often should we sample?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 sampling rate of about </a:t>
            </a:r>
            <a:r>
              <a:rPr lang="en-US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40,000 times per second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is enough to create a reasonable sound reproduction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64FC4C-2903-804A-8963-C52386E6B6F8}" type="slidenum">
              <a:rPr lang="en-US" smtClean="0">
                <a:latin typeface="Arial" pitchFamily="-84" charset="0"/>
              </a:rPr>
              <a:pPr/>
              <a:t>7</a:t>
            </a:fld>
            <a:endParaRPr lang="en-US" smtClean="0">
              <a:latin typeface="Arial" pitchFamily="-84" charset="0"/>
            </a:endParaRPr>
          </a:p>
        </p:txBody>
      </p:sp>
      <p:pic>
        <p:nvPicPr>
          <p:cNvPr id="69635" name="Picture 2" descr="c03f08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82838"/>
            <a:ext cx="5029200" cy="3941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Audio Information</a:t>
            </a:r>
            <a:endParaRPr lang="en-US" sz="28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219200" y="62484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327CB8"/>
                </a:solidFill>
              </a:rPr>
              <a:t>Figure 3.8  </a:t>
            </a:r>
            <a:r>
              <a:rPr lang="en-US" sz="1400"/>
              <a:t>Sampling an audio signal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6705600" y="2362200"/>
            <a:ext cx="1752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dirty="0"/>
              <a:t>Some data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lost, but a</a:t>
            </a:r>
          </a:p>
          <a:p>
            <a:r>
              <a:rPr lang="en-US" dirty="0"/>
              <a:t>reasonable</a:t>
            </a:r>
          </a:p>
          <a:p>
            <a:r>
              <a:rPr lang="en-US" dirty="0"/>
              <a:t>sound is </a:t>
            </a:r>
          </a:p>
          <a:p>
            <a:r>
              <a:rPr lang="en-US" dirty="0"/>
              <a:t>reproduced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114968-DE4B-9C47-8550-F817E3DA609B}" type="slidenum">
              <a:rPr lang="en-US" smtClean="0">
                <a:latin typeface="Arial" pitchFamily="-84" charset="0"/>
              </a:rPr>
              <a:pPr/>
              <a:t>8</a:t>
            </a:fld>
            <a:endParaRPr lang="en-US" smtClean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Representing Images and Graphics</a:t>
            </a:r>
            <a:endParaRPr lang="en-US" sz="2400" i="1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Color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is expressed as an RGB (</a:t>
            </a:r>
            <a:r>
              <a:rPr lang="en-US" dirty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red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-</a:t>
            </a:r>
            <a:r>
              <a:rPr lang="en-US" dirty="0">
                <a:solidFill>
                  <a:srgbClr val="336633"/>
                </a:solidFill>
                <a:ea typeface="ＭＳ Ｐゴシック" pitchFamily="-84" charset="-128"/>
                <a:cs typeface="ＭＳ Ｐゴシック" pitchFamily="-84" charset="-128"/>
              </a:rPr>
              <a:t>green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-</a:t>
            </a:r>
            <a:r>
              <a:rPr lang="en-US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blue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value	</a:t>
            </a:r>
          </a:p>
          <a:p>
            <a:pPr marL="292608" lvl="1" indent="0">
              <a:buFont typeface="Arial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These three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numbers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indicate 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relative contribution of each of these three primary 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colors 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of light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292608" lvl="1" indent="0">
              <a:buFont typeface="Arial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Each color value is represented as one byte, so each color value ranges from 0 to 255</a:t>
            </a:r>
          </a:p>
          <a:p>
            <a:pPr marL="292608" lvl="1" indent="0">
              <a:buFont typeface="Arial"/>
              <a:buChar char="•"/>
            </a:pP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This 3-byte color is called </a:t>
            </a:r>
            <a:r>
              <a:rPr lang="en-US" b="1" dirty="0" smtClean="0">
                <a:ea typeface="ＭＳ Ｐゴシック" pitchFamily="-84" charset="-128"/>
                <a:cs typeface="ＭＳ Ｐゴシック" pitchFamily="-84" charset="-128"/>
              </a:rPr>
              <a:t>true color.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marL="0" indent="0" eaLnBrk="1" hangingPunct="1">
              <a:buFontTx/>
              <a:buNone/>
            </a:pP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486</TotalTime>
  <Words>602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CSCI 1101 Introduction to Computer Science</vt:lpstr>
      <vt:lpstr>Representing Text</vt:lpstr>
      <vt:lpstr>The ASCII Character Set</vt:lpstr>
      <vt:lpstr>ASCII Character Set Mapping</vt:lpstr>
      <vt:lpstr>The Unicode Character Set</vt:lpstr>
      <vt:lpstr>Representing Audio Information</vt:lpstr>
      <vt:lpstr>Representing Audio Information</vt:lpstr>
      <vt:lpstr>Representing Audio Information</vt:lpstr>
      <vt:lpstr>Representing Images and Graphics</vt:lpstr>
      <vt:lpstr>Representing Images and Graphics</vt:lpstr>
      <vt:lpstr>Representing Images and Graphics</vt:lpstr>
      <vt:lpstr>Representing Images and Graphics</vt:lpstr>
      <vt:lpstr>Digitized Images and Graphics</vt:lpstr>
      <vt:lpstr>Digitized Images and Graphics</vt:lpstr>
      <vt:lpstr>Digitized Images and Graphics</vt:lpstr>
      <vt:lpstr>Digitized Images and Graphics</vt:lpstr>
      <vt:lpstr>Vector Graphics</vt:lpstr>
      <vt:lpstr>Vector Graphics</vt:lpstr>
      <vt:lpstr>Representing Video</vt:lpstr>
    </vt:vector>
  </TitlesOfParts>
  <Company>Univ. of Texas-Pan American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1101 Introduction to Computer Science</dc:title>
  <dc:creator>Laura Grabowski</dc:creator>
  <cp:lastModifiedBy>Gustavo Dietrich</cp:lastModifiedBy>
  <cp:revision>115</cp:revision>
  <cp:lastPrinted>2013-07-25T17:50:48Z</cp:lastPrinted>
  <dcterms:created xsi:type="dcterms:W3CDTF">2013-09-09T20:06:32Z</dcterms:created>
  <dcterms:modified xsi:type="dcterms:W3CDTF">2014-09-22T17:25:08Z</dcterms:modified>
</cp:coreProperties>
</file>