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104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86" r:id="rId20"/>
    <p:sldId id="317" r:id="rId21"/>
    <p:sldId id="287" r:id="rId22"/>
    <p:sldId id="289" r:id="rId23"/>
    <p:sldId id="290" r:id="rId24"/>
    <p:sldId id="293" r:id="rId25"/>
    <p:sldId id="294" r:id="rId26"/>
    <p:sldId id="295" r:id="rId27"/>
    <p:sldId id="296" r:id="rId28"/>
    <p:sldId id="297" r:id="rId29"/>
    <p:sldId id="291" r:id="rId30"/>
    <p:sldId id="292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6" r:id="rId46"/>
    <p:sldId id="312" r:id="rId47"/>
    <p:sldId id="313" r:id="rId48"/>
    <p:sldId id="314" r:id="rId49"/>
    <p:sldId id="31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B9FA-DA72-024A-8EEC-30E0087880D5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1D41B-33C5-3D48-876E-711AE066A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830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C951B-BE5C-E641-BF88-D51DA6687CD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7FA23-E647-994A-A0BB-E0048CD3C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2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9825B-CE57-2A4F-880C-5F4A1CFEB5E5}" type="slidenum">
              <a:rPr lang="en-US">
                <a:latin typeface="Times" pitchFamily="-1" charset="0"/>
              </a:rPr>
              <a:pPr/>
              <a:t>1</a:t>
            </a:fld>
            <a:endParaRPr lang="en-US">
              <a:latin typeface="Times" pitchFamily="-1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FEAA1-DD56-EF4A-A103-735325830108}" type="slidenum">
              <a:rPr lang="en-US">
                <a:latin typeface="Times" pitchFamily="-1" charset="0"/>
              </a:rPr>
              <a:pPr/>
              <a:t>10</a:t>
            </a:fld>
            <a:endParaRPr lang="en-US">
              <a:latin typeface="Times" pitchFamily="-1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6F002-C52A-2541-A45A-B6F225B8F7A2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132C5-CAB6-B643-A1B4-05F036E33660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8D9E0-F935-FD44-97D2-B48530AABDE4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776AC-4A89-D841-B219-15EF7A3044B8}" type="slidenum">
              <a:rPr lang="en-US">
                <a:latin typeface="Times" pitchFamily="-1" charset="0"/>
              </a:rPr>
              <a:pPr/>
              <a:t>14</a:t>
            </a:fld>
            <a:endParaRPr lang="en-US">
              <a:latin typeface="Times" pitchFamily="-1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4F199-ED9D-B94C-B91B-7A3430F64B1E}" type="slidenum">
              <a:rPr lang="en-US">
                <a:latin typeface="Times" pitchFamily="-1" charset="0"/>
              </a:rPr>
              <a:pPr/>
              <a:t>15</a:t>
            </a:fld>
            <a:endParaRPr lang="en-US">
              <a:latin typeface="Times" pitchFamily="-1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CF419-DBED-A34B-A398-3CDD61706B52}" type="slidenum">
              <a:rPr lang="en-US">
                <a:latin typeface="Times" pitchFamily="-1" charset="0"/>
              </a:rPr>
              <a:pPr/>
              <a:t>16</a:t>
            </a:fld>
            <a:endParaRPr lang="en-US">
              <a:latin typeface="Times" pitchFamily="-1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93D-F8B4-ED46-8406-CD3264512D18}" type="slidenum">
              <a:rPr lang="en-US">
                <a:latin typeface="Times" pitchFamily="-1" charset="0"/>
              </a:rPr>
              <a:pPr/>
              <a:t>17</a:t>
            </a:fld>
            <a:endParaRPr lang="en-US">
              <a:latin typeface="Times" pitchFamily="-1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12073-F8BF-E847-9361-2904FADEA099}" type="slidenum">
              <a:rPr lang="en-US">
                <a:latin typeface="Times" pitchFamily="-1" charset="0"/>
              </a:rPr>
              <a:pPr/>
              <a:t>18</a:t>
            </a:fld>
            <a:endParaRPr lang="en-US">
              <a:latin typeface="Times" pitchFamily="-1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12073-F8BF-E847-9361-2904FADEA099}" type="slidenum">
              <a:rPr lang="en-US">
                <a:latin typeface="Times" pitchFamily="-1" charset="0"/>
              </a:rPr>
              <a:pPr/>
              <a:t>19</a:t>
            </a:fld>
            <a:endParaRPr lang="en-US">
              <a:latin typeface="Times" pitchFamily="-1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FAF10-1E77-AC45-BFCB-58C7D1AB599A}" type="slidenum">
              <a:rPr lang="en-US">
                <a:latin typeface="Times" pitchFamily="-1" charset="0"/>
              </a:rPr>
              <a:pPr/>
              <a:t>2</a:t>
            </a:fld>
            <a:endParaRPr lang="en-US">
              <a:latin typeface="Times" pitchFamily="-1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FFF04-7204-2E46-976F-A8256A6FB616}" type="slidenum">
              <a:rPr lang="en-US">
                <a:latin typeface="Times" pitchFamily="-1" charset="0"/>
              </a:rPr>
              <a:pPr/>
              <a:t>20</a:t>
            </a:fld>
            <a:endParaRPr lang="en-US">
              <a:latin typeface="Times" pitchFamily="-1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919EF-FE1F-324C-A794-A0DBDFC06605}" type="slidenum">
              <a:rPr lang="en-US">
                <a:latin typeface="Times" pitchFamily="-1" charset="0"/>
              </a:rPr>
              <a:pPr/>
              <a:t>21</a:t>
            </a:fld>
            <a:endParaRPr lang="en-US">
              <a:latin typeface="Times" pitchFamily="-1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7EF10-5D84-F649-AA03-A287853911F2}" type="slidenum">
              <a:rPr lang="en-US">
                <a:latin typeface="Times" pitchFamily="-1" charset="0"/>
              </a:rPr>
              <a:pPr/>
              <a:t>22</a:t>
            </a:fld>
            <a:endParaRPr lang="en-US">
              <a:latin typeface="Times" pitchFamily="-1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09CF0-05B0-2F4F-81FF-EBCA79C1D242}" type="slidenum">
              <a:rPr lang="en-US">
                <a:latin typeface="Times" pitchFamily="-1" charset="0"/>
              </a:rPr>
              <a:pPr/>
              <a:t>23</a:t>
            </a:fld>
            <a:endParaRPr lang="en-US">
              <a:latin typeface="Times" pitchFamily="-1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24C55-65ED-CE40-9B39-1EC9EC9C9DC6}" type="slidenum">
              <a:rPr lang="en-US">
                <a:latin typeface="Times" pitchFamily="-1" charset="0"/>
              </a:rPr>
              <a:pPr/>
              <a:t>24</a:t>
            </a:fld>
            <a:endParaRPr lang="en-US">
              <a:latin typeface="Times" pitchFamily="-1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560ED9-7F2A-C344-8B83-2EA0AAAD73D9}" type="slidenum">
              <a:rPr lang="en-US">
                <a:latin typeface="Times" pitchFamily="-1" charset="0"/>
              </a:rPr>
              <a:pPr/>
              <a:t>25</a:t>
            </a:fld>
            <a:endParaRPr lang="en-US">
              <a:latin typeface="Times" pitchFamily="-1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9E4E5-336A-9E4D-AF5A-229A9525500B}" type="slidenum">
              <a:rPr lang="en-US">
                <a:latin typeface="Times" pitchFamily="-1" charset="0"/>
              </a:rPr>
              <a:pPr/>
              <a:t>26</a:t>
            </a:fld>
            <a:endParaRPr lang="en-US">
              <a:latin typeface="Times" pitchFamily="-1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03B7B-1C05-E14C-BC98-774113F80D59}" type="slidenum">
              <a:rPr lang="en-US">
                <a:latin typeface="Times" pitchFamily="-1" charset="0"/>
              </a:rPr>
              <a:pPr/>
              <a:t>27</a:t>
            </a:fld>
            <a:endParaRPr lang="en-US">
              <a:latin typeface="Times" pitchFamily="-1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3B154-A7DC-994A-B36A-A6724063B776}" type="slidenum">
              <a:rPr lang="en-US">
                <a:latin typeface="Times" pitchFamily="-1" charset="0"/>
              </a:rPr>
              <a:pPr/>
              <a:t>28</a:t>
            </a:fld>
            <a:endParaRPr lang="en-US">
              <a:latin typeface="Times" pitchFamily="-1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917EAF-0708-7945-AE09-8DC6E1A02BE8}" type="slidenum">
              <a:rPr lang="en-US">
                <a:latin typeface="Times" pitchFamily="-1" charset="0"/>
              </a:rPr>
              <a:pPr/>
              <a:t>29</a:t>
            </a:fld>
            <a:endParaRPr lang="en-US">
              <a:latin typeface="Times" pitchFamily="-1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124FB-477D-FC4A-A15A-BB56392756CB}" type="slidenum">
              <a:rPr lang="en-US">
                <a:latin typeface="Times" pitchFamily="-1" charset="0"/>
              </a:rPr>
              <a:pPr/>
              <a:t>3</a:t>
            </a:fld>
            <a:endParaRPr lang="en-US">
              <a:latin typeface="Times" pitchFamily="-1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7E534-911D-E94C-99E8-594695C8ED0A}" type="slidenum">
              <a:rPr lang="en-US">
                <a:latin typeface="Times" pitchFamily="-1" charset="0"/>
              </a:rPr>
              <a:pPr/>
              <a:t>30</a:t>
            </a:fld>
            <a:endParaRPr lang="en-US">
              <a:latin typeface="Times" pitchFamily="-1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BF898-A1CD-6845-9F9A-0628470C92E8}" type="slidenum">
              <a:rPr lang="en-US">
                <a:latin typeface="Times" pitchFamily="-1" charset="0"/>
              </a:rPr>
              <a:pPr/>
              <a:t>31</a:t>
            </a:fld>
            <a:endParaRPr lang="en-US">
              <a:latin typeface="Times" pitchFamily="-1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53B04-BE8B-1447-B412-9C9F452BC2D4}" type="slidenum">
              <a:rPr lang="en-US">
                <a:latin typeface="Times" pitchFamily="-1" charset="0"/>
              </a:rPr>
              <a:pPr/>
              <a:t>32</a:t>
            </a:fld>
            <a:endParaRPr lang="en-US">
              <a:latin typeface="Times" pitchFamily="-1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88990-36FD-3440-9042-AAC864B05FF5}" type="slidenum">
              <a:rPr lang="en-US">
                <a:latin typeface="Times" pitchFamily="-1" charset="0"/>
              </a:rPr>
              <a:pPr/>
              <a:t>33</a:t>
            </a:fld>
            <a:endParaRPr lang="en-US">
              <a:latin typeface="Times" pitchFamily="-1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91027-B214-D940-B15C-23F7A609F02D}" type="slidenum">
              <a:rPr lang="en-US">
                <a:latin typeface="Times" pitchFamily="-1" charset="0"/>
              </a:rPr>
              <a:pPr/>
              <a:t>34</a:t>
            </a:fld>
            <a:endParaRPr lang="en-US">
              <a:latin typeface="Times" pitchFamily="-1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63BF3-21CB-5147-9F43-A5DE9F1A9F8C}" type="slidenum">
              <a:rPr lang="en-US">
                <a:latin typeface="Times" pitchFamily="-1" charset="0"/>
              </a:rPr>
              <a:pPr/>
              <a:t>35</a:t>
            </a:fld>
            <a:endParaRPr lang="en-US">
              <a:latin typeface="Times" pitchFamily="-1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76455-22BC-A448-9764-157A5618EEF4}" type="slidenum">
              <a:rPr lang="en-US">
                <a:latin typeface="Times" pitchFamily="-1" charset="0"/>
              </a:rPr>
              <a:pPr/>
              <a:t>36</a:t>
            </a:fld>
            <a:endParaRPr lang="en-US">
              <a:latin typeface="Times" pitchFamily="-1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466E4-5717-684E-9BC7-5EFC30778E15}" type="slidenum">
              <a:rPr lang="en-US">
                <a:latin typeface="Times" pitchFamily="-1" charset="0"/>
              </a:rPr>
              <a:pPr/>
              <a:t>37</a:t>
            </a:fld>
            <a:endParaRPr lang="en-US">
              <a:latin typeface="Times" pitchFamily="-1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95497-589D-0B45-9E9D-20D3ECE49A3C}" type="slidenum">
              <a:rPr lang="en-US">
                <a:latin typeface="Times" pitchFamily="-1" charset="0"/>
              </a:rPr>
              <a:pPr/>
              <a:t>38</a:t>
            </a:fld>
            <a:endParaRPr lang="en-US">
              <a:latin typeface="Times" pitchFamily="-1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2B284-FCAD-C544-83A2-F33E0E12419A}" type="slidenum">
              <a:rPr lang="en-US">
                <a:latin typeface="Times" pitchFamily="-1" charset="0"/>
              </a:rPr>
              <a:pPr/>
              <a:t>39</a:t>
            </a:fld>
            <a:endParaRPr lang="en-US">
              <a:latin typeface="Times" pitchFamily="-1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B80E6-BB55-3640-9346-BE53B0F8716C}" type="slidenum">
              <a:rPr lang="en-US">
                <a:latin typeface="Times" pitchFamily="-1" charset="0"/>
              </a:rPr>
              <a:pPr/>
              <a:t>4</a:t>
            </a:fld>
            <a:endParaRPr lang="en-US">
              <a:latin typeface="Times" pitchFamily="-1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843CA-10A0-9C49-87D5-3C6FA6468469}" type="slidenum">
              <a:rPr lang="en-US">
                <a:latin typeface="Times" pitchFamily="-1" charset="0"/>
              </a:rPr>
              <a:pPr/>
              <a:t>40</a:t>
            </a:fld>
            <a:endParaRPr lang="en-US">
              <a:latin typeface="Times" pitchFamily="-1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502BC-C827-2543-856D-23DC144768EA}" type="slidenum">
              <a:rPr lang="en-US">
                <a:latin typeface="Times" pitchFamily="-1" charset="0"/>
              </a:rPr>
              <a:pPr/>
              <a:t>41</a:t>
            </a:fld>
            <a:endParaRPr lang="en-US">
              <a:latin typeface="Times" pitchFamily="-1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15B86-B829-0848-8915-6327A142970B}" type="slidenum">
              <a:rPr lang="en-US">
                <a:latin typeface="Times" pitchFamily="-1" charset="0"/>
              </a:rPr>
              <a:pPr/>
              <a:t>42</a:t>
            </a:fld>
            <a:endParaRPr lang="en-US">
              <a:latin typeface="Times" pitchFamily="-1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84070-C100-B143-A5DF-D5CFA7BC82C3}" type="slidenum">
              <a:rPr lang="en-US">
                <a:latin typeface="Times" pitchFamily="-1" charset="0"/>
              </a:rPr>
              <a:pPr/>
              <a:t>43</a:t>
            </a:fld>
            <a:endParaRPr lang="en-US">
              <a:latin typeface="Times" pitchFamily="-1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84070-C100-B143-A5DF-D5CFA7BC82C3}" type="slidenum">
              <a:rPr lang="en-US">
                <a:latin typeface="Times" pitchFamily="-1" charset="0"/>
              </a:rPr>
              <a:pPr/>
              <a:t>44</a:t>
            </a:fld>
            <a:endParaRPr lang="en-US">
              <a:latin typeface="Times" pitchFamily="-1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7ECF0D-A809-7647-9A9F-7C7D3F678A47}" type="slidenum">
              <a:rPr lang="en-US">
                <a:latin typeface="Times" pitchFamily="-1" charset="0"/>
              </a:rPr>
              <a:pPr/>
              <a:t>45</a:t>
            </a:fld>
            <a:endParaRPr lang="en-US">
              <a:latin typeface="Times" pitchFamily="-1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0E845-C332-3E4B-83F5-EB467B133E6E}" type="slidenum">
              <a:rPr lang="en-US">
                <a:latin typeface="Times" pitchFamily="-1" charset="0"/>
              </a:rPr>
              <a:pPr/>
              <a:t>46</a:t>
            </a:fld>
            <a:endParaRPr lang="en-US">
              <a:latin typeface="Times" pitchFamily="-1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9052D-CBCF-4149-8E09-2B8D691E14BF}" type="slidenum">
              <a:rPr lang="en-US">
                <a:latin typeface="Times" pitchFamily="-1" charset="0"/>
              </a:rPr>
              <a:pPr/>
              <a:t>47</a:t>
            </a:fld>
            <a:endParaRPr lang="en-US">
              <a:latin typeface="Times" pitchFamily="-1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819B2-D80E-584D-B59E-389E4A74D52F}" type="slidenum">
              <a:rPr lang="en-US">
                <a:latin typeface="Times" pitchFamily="-1" charset="0"/>
              </a:rPr>
              <a:pPr/>
              <a:t>48</a:t>
            </a:fld>
            <a:endParaRPr lang="en-US">
              <a:latin typeface="Times" pitchFamily="-1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B4C66-629B-A949-A147-26FCFF0B9657}" type="slidenum">
              <a:rPr lang="en-US">
                <a:latin typeface="Times" pitchFamily="-1" charset="0"/>
              </a:rPr>
              <a:pPr/>
              <a:t>5</a:t>
            </a:fld>
            <a:endParaRPr lang="en-US">
              <a:latin typeface="Times" pitchFamily="-1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77985-AB74-9D4A-A5A1-ED0FC0626343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100C2-A21E-6840-897E-DAC194E56D2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58C28-A9E5-3F4C-8F48-31C7BD584A61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66ABE-42E4-6948-81FB-6B90CF1224EB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E47F-7CB7-1449-89BE-06B3AC5D5A2E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D279-359F-C14C-9808-0FDC509312CD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144A-80CE-5148-BC49-81CFC980F7B4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0235-EA98-5040-8711-5BCBDD44B9E4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ACED-A05B-9740-A284-4AA19938EAA6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FAFA-EB22-1349-8E9F-3EF45C54E1A1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A2B1-C154-5A4F-86A2-787059525583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D1A9-EFF8-9745-BA68-A967503F31A9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267-C420-1E4E-B7D2-DB9C791E9509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842C-48F0-2F4E-9EB6-7D7AC0D1BD08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E194C87-D1C3-1944-9DB1-ABE55210E5AB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ADFB2115-4F4C-5749-B8B8-4285693362F7}" type="datetime1">
              <a:rPr lang="en-US" smtClean="0"/>
              <a:pPr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ansistor_coun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1101 Introduction to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 to Boolean Algebra and</a:t>
            </a:r>
          </a:p>
          <a:p>
            <a:r>
              <a:rPr lang="en-US" sz="3200" dirty="0" smtClean="0"/>
              <a:t>Logic Circuits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A792F1-C9F3-D945-8FAA-473ECA4AE0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Axioms of Boolean Algebra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054994"/>
            <a:ext cx="8229600" cy="4201427"/>
          </a:xfrm>
        </p:spPr>
        <p:txBody>
          <a:bodyPr>
            <a:normAutofit lnSpcReduction="10000"/>
          </a:bodyPr>
          <a:lstStyle/>
          <a:p>
            <a:pPr marL="347663" indent="-347663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Boolean algebra is based on set of rules that are derived from a small number of basic assumptions – </a:t>
            </a:r>
            <a:r>
              <a:rPr lang="en-US" b="1" dirty="0" smtClean="0">
                <a:ea typeface="ＭＳ Ｐゴシック" pitchFamily="-1" charset="-128"/>
                <a:cs typeface="ＭＳ Ｐゴシック" pitchFamily="-1" charset="-128"/>
              </a:rPr>
              <a:t>axioms</a:t>
            </a:r>
          </a:p>
          <a:p>
            <a:pPr marL="347663" indent="-347663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Basic assumption: Boolean algebra, </a:t>
            </a:r>
            <a:r>
              <a:rPr lang="en-US" i="1" dirty="0" smtClean="0">
                <a:ea typeface="ＭＳ Ｐゴシック" pitchFamily="-1" charset="-128"/>
                <a:cs typeface="ＭＳ Ｐゴシック" pitchFamily="-1" charset="-128"/>
              </a:rPr>
              <a:t>B,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involves elements that take on one of two values, 0 and 1.</a:t>
            </a:r>
          </a:p>
          <a:p>
            <a:pPr marL="347663" indent="-347663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The following axioms are assumed to be true…</a:t>
            </a:r>
            <a:br>
              <a:rPr lang="en-US" dirty="0" smtClean="0">
                <a:ea typeface="ＭＳ Ｐゴシック" pitchFamily="-1" charset="-128"/>
                <a:cs typeface="ＭＳ Ｐゴシック" pitchFamily="-1" charset="-128"/>
              </a:rPr>
            </a:b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6E12E-4FED-0049-BD17-948A7B35202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Axioms of Boolean Algebra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347663" indent="-347663" eaLnBrk="1" hangingPunct="1">
              <a:buFontTx/>
              <a:buNone/>
            </a:pPr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/>
            </a:r>
            <a:br>
              <a:rPr lang="en-US" smtClean="0">
                <a:ea typeface="ＭＳ Ｐゴシック" pitchFamily="-1" charset="-128"/>
                <a:cs typeface="ＭＳ Ｐゴシック" pitchFamily="-1" charset="-128"/>
              </a:rPr>
            </a:br>
            <a:endParaRPr lang="en-US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pic>
        <p:nvPicPr>
          <p:cNvPr id="36869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06235"/>
            <a:ext cx="2717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981135"/>
            <a:ext cx="4302125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2C9A6-0885-AE44-ACA1-B612A32506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Single Variable Rules (Theorems)</a:t>
            </a:r>
          </a:p>
        </p:txBody>
      </p:sp>
      <p:pic>
        <p:nvPicPr>
          <p:cNvPr id="3891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1682435"/>
            <a:ext cx="23241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457200" y="1525604"/>
            <a:ext cx="5029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From the axioms, we define rules (theorems) for dealing with single variables</a:t>
            </a:r>
          </a:p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We can prove by </a:t>
            </a:r>
            <a:r>
              <a:rPr lang="en-US" sz="3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perfect induction </a:t>
            </a: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(substitute </a:t>
            </a:r>
            <a:r>
              <a:rPr lang="en-US" sz="3200" b="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 = 0 </a:t>
            </a: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lang="en-US" sz="3200" b="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 = 1 </a:t>
            </a: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in each expression and use axioms)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4312C-C635-984B-A83E-5C5D9321585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Principle of Duality in Boolean Algebra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609600" y="1611067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000" b="0" kern="0" dirty="0">
                <a:latin typeface="Arial" panose="020B0604020202020204" pitchFamily="34" charset="0"/>
                <a:cs typeface="Arial" panose="020B0604020202020204" pitchFamily="34" charset="0"/>
              </a:rPr>
              <a:t>Given a logic expression, we get its </a:t>
            </a:r>
            <a:r>
              <a:rPr lang="en-US" sz="30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dual</a:t>
            </a:r>
            <a:r>
              <a:rPr lang="en-US" sz="3000" b="0" kern="0" dirty="0">
                <a:latin typeface="Arial" panose="020B0604020202020204" pitchFamily="34" charset="0"/>
                <a:cs typeface="Arial" panose="020B0604020202020204" pitchFamily="34" charset="0"/>
              </a:rPr>
              <a:t> by replacing all + with  </a:t>
            </a:r>
            <a:r>
              <a:rPr lang="en-US" sz="3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000" b="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000" b="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vice </a:t>
            </a:r>
            <a:r>
              <a:rPr lang="en-US" sz="30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versa</a:t>
            </a:r>
            <a:r>
              <a:rPr lang="en-US" sz="3000" b="0" kern="0" dirty="0">
                <a:latin typeface="Arial" panose="020B0604020202020204" pitchFamily="34" charset="0"/>
                <a:cs typeface="Arial" panose="020B0604020202020204" pitchFamily="34" charset="0"/>
              </a:rPr>
              <a:t>) and by replacing 0s with 1s and 1s with 0s.</a:t>
            </a:r>
          </a:p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000" b="0" kern="0" dirty="0">
                <a:latin typeface="Arial" panose="020B0604020202020204" pitchFamily="34" charset="0"/>
                <a:cs typeface="Arial" panose="020B0604020202020204" pitchFamily="34" charset="0"/>
              </a:rPr>
              <a:t>The dual of any true statement, axiom or theorem, in Boolean algebra is also a true statement</a:t>
            </a:r>
          </a:p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000" b="0" kern="0" dirty="0">
                <a:latin typeface="Arial" panose="020B0604020202020204" pitchFamily="34" charset="0"/>
                <a:cs typeface="Arial" panose="020B0604020202020204" pitchFamily="34" charset="0"/>
              </a:rPr>
              <a:t>This means that at least 2 different ways exist to express every logic function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55474"/>
              </p:ext>
            </p:extLst>
          </p:nvPr>
        </p:nvGraphicFramePr>
        <p:xfrm>
          <a:off x="4274438" y="2362206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4" imgW="101600" imgH="101600" progId="Equation.3">
                  <p:embed/>
                </p:oleObj>
              </mc:Choice>
              <mc:Fallback>
                <p:oleObj name="Equation" r:id="rId4" imgW="101600" imgH="10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438" y="2362206"/>
                        <a:ext cx="101600" cy="10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Two- and Three- Variable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4EFD6-6BE8-F54C-9F2C-B9BE785DE3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346508" y="1784817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We often need to deal with a number of variables</a:t>
            </a:r>
          </a:p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Define some 2- and 3-variable identities</a:t>
            </a:r>
          </a:p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Give the dual of each identity</a:t>
            </a:r>
          </a:p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Often referred to as </a:t>
            </a:r>
            <a:r>
              <a:rPr lang="en-US" sz="3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3200" b="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  <a:r>
              <a:rPr lang="en-US" sz="3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3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are variables in </a:t>
            </a:r>
            <a:r>
              <a:rPr lang="en-US" sz="3200" b="0" i="1" kern="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, the following properties hold…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8CFFD5-9DC6-8147-8A08-BC73A0D856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Properties</a:t>
            </a:r>
          </a:p>
        </p:txBody>
      </p:sp>
      <p:pic>
        <p:nvPicPr>
          <p:cNvPr id="45060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64008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513" y="3352800"/>
            <a:ext cx="829468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F3F536-CC8B-1446-B6F4-0CA09BD1656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Properties</a:t>
            </a:r>
          </a:p>
        </p:txBody>
      </p:sp>
      <p:pic>
        <p:nvPicPr>
          <p:cNvPr id="47108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2133600"/>
            <a:ext cx="86137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CA0DA-B8AB-B948-9026-64EDD21415A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Properties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57200" y="1630409"/>
            <a:ext cx="8153400" cy="502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b="0" kern="0" dirty="0">
                <a:latin typeface="Arial" panose="020B0604020202020204" pitchFamily="34" charset="0"/>
                <a:cs typeface="Arial" panose="020B0604020202020204" pitchFamily="34" charset="0"/>
              </a:rPr>
              <a:t>We can prove by perfect induction</a:t>
            </a:r>
            <a:r>
              <a:rPr lang="en-US" sz="2800" b="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(truth tables</a:t>
            </a:r>
            <a:r>
              <a:rPr lang="en-US" sz="2800" b="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algebraic manipulation, or Venn diagrams</a:t>
            </a:r>
          </a:p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Example: proving </a:t>
            </a:r>
            <a:r>
              <a:rPr lang="en-US" sz="2000" b="0" kern="0" dirty="0" err="1">
                <a:latin typeface="Arial" panose="020B0604020202020204" pitchFamily="34" charset="0"/>
                <a:cs typeface="Arial" panose="020B0604020202020204" pitchFamily="34" charset="0"/>
              </a:rPr>
              <a:t>DeMorgan’s</a:t>
            </a:r>
            <a:r>
              <a:rPr lang="en-US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theorem </a:t>
            </a:r>
            <a:r>
              <a:rPr lang="en-US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using truth table</a:t>
            </a:r>
          </a:p>
        </p:txBody>
      </p:sp>
      <p:pic>
        <p:nvPicPr>
          <p:cNvPr id="4915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129280"/>
            <a:ext cx="59690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40DC1-E5F8-3E45-A083-42E6E968CB3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Venn Diagrams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533400" y="1752599"/>
            <a:ext cx="80772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truth tables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verify theorems and properties can be tedious, and may not be conceptually informative</a:t>
            </a:r>
          </a:p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kern="0" dirty="0">
                <a:latin typeface="Arial" panose="020B0604020202020204" pitchFamily="34" charset="0"/>
                <a:cs typeface="Arial" panose="020B0604020202020204" pitchFamily="34" charset="0"/>
              </a:rPr>
              <a:t>Venn diagrams </a:t>
            </a: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are a tool that provides for more intuitive understanding of how expressions may be equivalent</a:t>
            </a:r>
          </a:p>
          <a:p>
            <a:pPr marL="804863" lvl="1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Graphical illustration of set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algebra</a:t>
            </a:r>
          </a:p>
          <a:p>
            <a:pPr marL="804863" lvl="1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We’re not going to talk about them.</a:t>
            </a:r>
            <a:endParaRPr lang="en-US" sz="3200" b="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endParaRPr lang="en-US" sz="3200" b="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F77C5-B2E0-3C4E-8CED-F85DF134A2C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Equivalent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Notations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653143" y="2161331"/>
            <a:ext cx="8077200" cy="369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US" sz="3200" b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notations are equivalent:</a:t>
            </a:r>
          </a:p>
          <a:p>
            <a:pPr>
              <a:buClr>
                <a:schemeClr val="tx1"/>
              </a:buClr>
              <a:defRPr/>
            </a:pPr>
            <a:r>
              <a:rPr lang="en-US" sz="3200" b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                _</a:t>
            </a:r>
          </a:p>
          <a:p>
            <a:pPr>
              <a:buClr>
                <a:schemeClr val="tx1"/>
              </a:buClr>
              <a:defRPr/>
            </a:pPr>
            <a:r>
              <a:rPr lang="en-US" sz="3200" b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X’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sz="3200" b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</a:p>
          <a:p>
            <a:pPr>
              <a:buClr>
                <a:schemeClr val="tx1"/>
              </a:buClr>
              <a:defRPr/>
            </a:pPr>
            <a:r>
              <a:rPr lang="en-US" sz="3200" b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                        _____ </a:t>
            </a:r>
          </a:p>
          <a:p>
            <a:pPr>
              <a:buClr>
                <a:schemeClr val="tx1"/>
              </a:buClr>
              <a:defRPr/>
            </a:pPr>
            <a:r>
              <a:rPr lang="en-US" sz="3200" b="1" kern="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sz="3200" b="1" kern="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 + </a:t>
            </a:r>
            <a:r>
              <a:rPr lang="en-US" sz="3200" b="1" kern="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Y</a:t>
            </a:r>
            <a:r>
              <a:rPr lang="en-US" sz="3200" b="1" kern="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)’ </a:t>
            </a:r>
            <a:r>
              <a:rPr lang="en-US" sz="3200" kern="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same as </a:t>
            </a:r>
            <a:r>
              <a:rPr lang="en-US" sz="3200" b="1" kern="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 + Y</a:t>
            </a:r>
            <a:endParaRPr lang="en-US" sz="3200" b="0" kern="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F530D-DBF5-4D4E-BBD7-2B15E80B35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Circuits and Boolean Algebra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Computers are constructed from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logic circuits</a:t>
            </a:r>
          </a:p>
          <a:p>
            <a:pPr marL="1085850" lvl="1" indent="-347663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 circuits perform operations on digital signals</a:t>
            </a:r>
          </a:p>
          <a:p>
            <a:pPr marL="1085850" lvl="1" indent="-347663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Usually implemented as circuits where signal values are restricted to a few values 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binary circuits)</a:t>
            </a:r>
          </a:p>
          <a:p>
            <a:pPr marL="347663" indent="-347663" eaLnBrk="1" hangingPunct="1"/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But first, a short intro to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Boolean algebra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/>
            </a:r>
            <a:br>
              <a:rPr lang="en-US" dirty="0" smtClean="0">
                <a:ea typeface="ＭＳ Ｐゴシック" pitchFamily="-1" charset="-128"/>
                <a:cs typeface="ＭＳ Ｐゴシック" pitchFamily="-1" charset="-128"/>
              </a:rPr>
            </a:b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F77C5-B2E0-3C4E-8CED-F85DF134A2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Other Notation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57200" y="2074245"/>
            <a:ext cx="8077200" cy="369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Using the same symbols for arithmetic and logic can be confusing</a:t>
            </a:r>
          </a:p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We can use the following notation:</a:t>
            </a:r>
          </a:p>
          <a:p>
            <a:pPr marL="804863" lvl="1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200" b="0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∧, </a:t>
            </a:r>
            <a:r>
              <a:rPr lang="en-US" sz="3200" b="0" i="1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e.g</a:t>
            </a:r>
            <a:r>
              <a:rPr lang="en-US" sz="3200" b="0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., </a:t>
            </a:r>
            <a:r>
              <a:rPr lang="en-US" sz="3200" b="0" i="1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x</a:t>
            </a:r>
            <a:r>
              <a:rPr lang="en-US" sz="3200" b="0" i="1" kern="0" baseline="-2500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1</a:t>
            </a:r>
            <a:r>
              <a:rPr lang="en-US" sz="3200" b="0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 ∧ </a:t>
            </a:r>
            <a:r>
              <a:rPr lang="en-US" sz="3200" b="0" i="1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x</a:t>
            </a:r>
            <a:r>
              <a:rPr lang="en-US" sz="3200" b="0" i="1" kern="0" baseline="-2500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2</a:t>
            </a:r>
            <a:endParaRPr lang="en-US" sz="3200" b="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lvl="1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3200" b="0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∨, </a:t>
            </a:r>
            <a:r>
              <a:rPr lang="en-US" sz="3200" b="0" i="1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e.g</a:t>
            </a:r>
            <a:r>
              <a:rPr lang="en-US" sz="3200" b="0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. </a:t>
            </a:r>
            <a:r>
              <a:rPr lang="en-US" sz="3200" b="0" i="1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x</a:t>
            </a:r>
            <a:r>
              <a:rPr lang="en-US" sz="3200" b="0" i="1" kern="0" baseline="-2500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1</a:t>
            </a:r>
            <a:r>
              <a:rPr lang="en-US" sz="3200" b="0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 ∨ </a:t>
            </a:r>
            <a:r>
              <a:rPr lang="en-US" sz="3200" b="0" i="1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x</a:t>
            </a:r>
            <a:r>
              <a:rPr lang="en-US" sz="3200" b="0" i="1" kern="0" baseline="-2500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2</a:t>
            </a:r>
            <a:endParaRPr lang="en-US" sz="3200" b="0" i="1" kern="0" dirty="0">
              <a:latin typeface="Arial" panose="020B0604020202020204" pitchFamily="34" charset="0"/>
              <a:ea typeface="ＭＳ 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4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7D1F9-3977-6B46-8ABD-B00477957F1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Precedence of Operations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70572" y="1872113"/>
            <a:ext cx="8077200" cy="41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7663" indent="-347663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In the absence of parentheses, a logic expression is evaluated in the following order:</a:t>
            </a:r>
          </a:p>
          <a:p>
            <a:pPr marL="971550" lvl="1" indent="-514350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3200" b="0" kern="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  <a:p>
            <a:pPr marL="971550" lvl="1" indent="-514350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3200" b="0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AND</a:t>
            </a:r>
          </a:p>
          <a:p>
            <a:pPr marL="971550" lvl="1" indent="-514350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3200" b="0" kern="0" dirty="0">
                <a:latin typeface="Arial" panose="020B0604020202020204" pitchFamily="34" charset="0"/>
                <a:ea typeface="ＭＳ ゴシック"/>
                <a:cs typeface="Arial" panose="020B0604020202020204" pitchFamily="34" charset="0"/>
              </a:rPr>
              <a:t>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3DC4-2F88-E343-AD27-A05F8DCDAA9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Computers and Electricity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endParaRPr lang="en-US" b="1" dirty="0">
              <a:solidFill>
                <a:srgbClr val="3333FF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3333FF"/>
                </a:solidFill>
                <a:ea typeface="ＭＳ Ｐゴシック" pitchFamily="-1" charset="-128"/>
                <a:cs typeface="ＭＳ Ｐゴシック" pitchFamily="-1" charset="-128"/>
              </a:rPr>
              <a:t>Gate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 device that performs a basic operation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on electrical signals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3333FF"/>
                </a:solidFill>
                <a:ea typeface="ＭＳ Ｐゴシック" pitchFamily="-1" charset="-128"/>
                <a:cs typeface="ＭＳ Ｐゴシック" pitchFamily="-1" charset="-128"/>
              </a:rPr>
              <a:t>Circuits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Gates combined to perform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more complicated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tasks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4AC3E2-65D5-3A47-94DD-15845B10D6F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Gates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" charset="-128"/>
              </a:rPr>
              <a:t>Six types of </a:t>
            </a:r>
            <a:r>
              <a:rPr lang="en-US" dirty="0" smtClean="0">
                <a:ea typeface="ＭＳ Ｐゴシック" pitchFamily="-1" charset="-128"/>
              </a:rPr>
              <a:t>gates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ea typeface="ＭＳ Ｐゴシック" pitchFamily="-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rgbClr val="3333FF"/>
                </a:solidFill>
              </a:rPr>
              <a:t>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rgbClr val="3333FF"/>
                </a:solidFill>
              </a:rPr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rgbClr val="3333FF"/>
                </a:solidFill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rgbClr val="3333FF"/>
                </a:solidFill>
              </a:rPr>
              <a:t>XOR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solidFill>
                  <a:srgbClr val="3333FF"/>
                </a:solidFill>
              </a:rPr>
              <a:t>NAND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3333FF"/>
                </a:solidFill>
              </a:rPr>
              <a:t>NOR</a:t>
            </a:r>
            <a:endParaRPr lang="en-US" sz="32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87925-7904-534E-80D7-4FB576D8CF3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NOT Gate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Arial"/>
                <a:ea typeface="ＭＳ Ｐゴシック" pitchFamily="-1" charset="-128"/>
                <a:cs typeface="Arial"/>
              </a:rPr>
              <a:t>A NOT gate accepts one input signal (0 or 1) and returns the opposite signal as output</a:t>
            </a:r>
            <a:endParaRPr lang="en-US" dirty="0">
              <a:latin typeface="Arial"/>
              <a:ea typeface="ＭＳ Ｐゴシック" pitchFamily="-1" charset="-128"/>
              <a:cs typeface="Arial"/>
            </a:endParaRPr>
          </a:p>
        </p:txBody>
      </p:sp>
      <p:pic>
        <p:nvPicPr>
          <p:cNvPr id="140296" name="Picture 8" descr="c04f0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733800"/>
            <a:ext cx="85344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947D7-479C-3C48-8743-7492F585BB5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AND Gate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Arial"/>
                <a:ea typeface="ＭＳ Ｐゴシック" pitchFamily="-1" charset="-128"/>
                <a:cs typeface="Arial"/>
              </a:rPr>
              <a:t>An AND gate accepts two input signals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Arial"/>
                <a:ea typeface="ＭＳ Ｐゴシック" pitchFamily="-1" charset="-128"/>
                <a:cs typeface="Arial"/>
              </a:rPr>
              <a:t>If both are 1, the output is 1; otherwise</a:t>
            </a:r>
            <a:r>
              <a:rPr lang="en-US" sz="2800" dirty="0" smtClean="0">
                <a:latin typeface="Arial"/>
                <a:ea typeface="ＭＳ Ｐゴシック" pitchFamily="-1" charset="-128"/>
                <a:cs typeface="Arial"/>
              </a:rPr>
              <a:t>, the </a:t>
            </a:r>
            <a:r>
              <a:rPr lang="en-US" sz="2800" dirty="0">
                <a:latin typeface="Arial"/>
                <a:ea typeface="ＭＳ Ｐゴシック" pitchFamily="-1" charset="-128"/>
                <a:cs typeface="Arial"/>
              </a:rPr>
              <a:t>output is 0</a:t>
            </a:r>
          </a:p>
        </p:txBody>
      </p:sp>
      <p:pic>
        <p:nvPicPr>
          <p:cNvPr id="28678" name="Picture 10" descr="17606_02_0038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429000"/>
            <a:ext cx="7391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799A0F-C248-C142-A4E6-6E62303A7E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OR Gate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795325"/>
            <a:ext cx="8382000" cy="220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dirty="0">
                <a:latin typeface="Arial"/>
                <a:ea typeface="ＭＳ Ｐゴシック" pitchFamily="-1" charset="-128"/>
                <a:cs typeface="Arial"/>
              </a:rPr>
              <a:t>An OR gate accepts two input signals</a:t>
            </a:r>
          </a:p>
          <a:p>
            <a:pPr marL="0" indent="0" eaLnBrk="1" hangingPunct="1">
              <a:buFontTx/>
              <a:buNone/>
            </a:pPr>
            <a:r>
              <a:rPr lang="en-US" sz="2800" dirty="0">
                <a:latin typeface="Arial"/>
                <a:ea typeface="ＭＳ Ｐゴシック" pitchFamily="-1" charset="-128"/>
                <a:cs typeface="Arial"/>
              </a:rPr>
              <a:t>If both are 0, the output is 0; otherwise</a:t>
            </a:r>
            <a:r>
              <a:rPr lang="en-US" sz="2800" dirty="0" smtClean="0">
                <a:latin typeface="Arial"/>
                <a:ea typeface="ＭＳ Ｐゴシック" pitchFamily="-1" charset="-128"/>
                <a:cs typeface="Arial"/>
              </a:rPr>
              <a:t>, the </a:t>
            </a:r>
            <a:r>
              <a:rPr lang="en-US" sz="2800" dirty="0">
                <a:latin typeface="Arial"/>
                <a:ea typeface="ＭＳ Ｐゴシック" pitchFamily="-1" charset="-128"/>
                <a:cs typeface="Arial"/>
              </a:rPr>
              <a:t>output is 1</a:t>
            </a:r>
          </a:p>
        </p:txBody>
      </p:sp>
      <p:pic>
        <p:nvPicPr>
          <p:cNvPr id="30726" name="Picture 12" descr="17606_02_0039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399511"/>
            <a:ext cx="670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E6FCA-98D4-3145-8059-B5BC0C37631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XOR Gate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381000" y="1600199"/>
            <a:ext cx="8229600" cy="161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800" b="0" dirty="0">
                <a:latin typeface="Arial" pitchFamily="-1" charset="0"/>
              </a:rPr>
              <a:t>An XOR gate accepts two input signals</a:t>
            </a:r>
          </a:p>
          <a:p>
            <a:r>
              <a:rPr lang="en-US" sz="2800" b="0" dirty="0">
                <a:latin typeface="Arial" pitchFamily="-1" charset="0"/>
              </a:rPr>
              <a:t>If both are the same, the output is 0; otherwise,</a:t>
            </a:r>
          </a:p>
          <a:p>
            <a:r>
              <a:rPr lang="en-US" sz="2800" b="0" dirty="0">
                <a:latin typeface="Arial" pitchFamily="-1" charset="0"/>
              </a:rPr>
              <a:t>the output is 1</a:t>
            </a:r>
          </a:p>
          <a:p>
            <a:endParaRPr lang="en-US" b="0" dirty="0">
              <a:latin typeface="Arial" pitchFamily="-1" charset="0"/>
            </a:endParaRPr>
          </a:p>
        </p:txBody>
      </p:sp>
      <p:pic>
        <p:nvPicPr>
          <p:cNvPr id="32774" name="Picture 7" descr="17606_02_0040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429000"/>
            <a:ext cx="60563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0D630D-5426-3F44-A80C-1A86230211A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XOR Gate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5720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Note the difference between the XOR gate </a:t>
            </a:r>
            <a:br>
              <a:rPr lang="en-US" dirty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and the </a:t>
            </a:r>
            <a:r>
              <a:rPr lang="en-US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OR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gate; they differ only in one </a:t>
            </a:r>
            <a:br>
              <a:rPr lang="en-US" dirty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input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situation</a:t>
            </a:r>
          </a:p>
          <a:p>
            <a:pPr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When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both input signals are 1, the OR gate produces a 1 and the XOR produces a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0</a:t>
            </a:r>
          </a:p>
          <a:p>
            <a:pPr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XOR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is called the </a:t>
            </a:r>
            <a:r>
              <a:rPr lang="en-US" b="1" i="1" dirty="0">
                <a:ea typeface="ＭＳ Ｐゴシック" pitchFamily="-1" charset="-128"/>
                <a:cs typeface="ＭＳ Ｐゴシック" pitchFamily="-1" charset="-128"/>
              </a:rPr>
              <a:t>exclusive </a:t>
            </a:r>
            <a:r>
              <a:rPr lang="en-US" b="1" i="1" dirty="0" smtClean="0">
                <a:ea typeface="ＭＳ Ｐゴシック" pitchFamily="-1" charset="-128"/>
                <a:cs typeface="ＭＳ Ｐゴシック" pitchFamily="-1" charset="-128"/>
              </a:rPr>
              <a:t>OR</a:t>
            </a:r>
            <a:endParaRPr lang="en-US" i="1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spcBef>
                <a:spcPct val="30000"/>
              </a:spcBef>
              <a:buFont typeface="Wingdings" charset="2"/>
              <a:buChar char="§"/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OR is the </a:t>
            </a:r>
            <a:r>
              <a:rPr lang="en-US" b="1" i="1" dirty="0" smtClean="0">
                <a:ea typeface="ＭＳ Ｐゴシック" pitchFamily="-1" charset="-128"/>
                <a:cs typeface="ＭＳ Ｐゴシック" pitchFamily="-1" charset="-128"/>
              </a:rPr>
              <a:t>inclusive OR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NAND Gate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43179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2800" dirty="0">
                <a:latin typeface="Arial"/>
                <a:ea typeface="ＭＳ Ｐゴシック" pitchFamily="-1" charset="-128"/>
                <a:cs typeface="Arial"/>
              </a:rPr>
              <a:t>The NAND gate accepts two input signals</a:t>
            </a:r>
          </a:p>
          <a:p>
            <a:pPr marL="0" indent="0" eaLnBrk="1" hangingPunct="1">
              <a:buFontTx/>
              <a:buNone/>
            </a:pPr>
            <a:r>
              <a:rPr lang="en-US" sz="2800" dirty="0">
                <a:latin typeface="Arial"/>
                <a:ea typeface="ＭＳ Ｐゴシック" pitchFamily="-1" charset="-128"/>
                <a:cs typeface="Arial"/>
              </a:rPr>
              <a:t>If both are 1, the output is 0; otherwise</a:t>
            </a:r>
            <a:r>
              <a:rPr lang="en-US" sz="2800" dirty="0" smtClean="0">
                <a:latin typeface="Arial"/>
                <a:ea typeface="ＭＳ Ｐゴシック" pitchFamily="-1" charset="-128"/>
                <a:cs typeface="Arial"/>
              </a:rPr>
              <a:t>, the </a:t>
            </a:r>
            <a:r>
              <a:rPr lang="en-US" sz="2800" dirty="0">
                <a:latin typeface="Arial"/>
                <a:ea typeface="ＭＳ Ｐゴシック" pitchFamily="-1" charset="-128"/>
                <a:cs typeface="Arial"/>
              </a:rPr>
              <a:t>output is 1</a:t>
            </a:r>
          </a:p>
        </p:txBody>
      </p:sp>
      <p:pic>
        <p:nvPicPr>
          <p:cNvPr id="144392" name="Picture 8" descr="c04f0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429000"/>
            <a:ext cx="769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Text Box 11"/>
          <p:cNvSpPr txBox="1">
            <a:spLocks noChangeArrowheads="1"/>
          </p:cNvSpPr>
          <p:nvPr/>
        </p:nvSpPr>
        <p:spPr bwMode="auto">
          <a:xfrm>
            <a:off x="228600" y="5867400"/>
            <a:ext cx="281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200">
              <a:latin typeface="Arial" pitchFamily="-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A19375-B42C-944D-848D-DB68EDDA2D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Binary Circuits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Circuit with 2 possible states, open (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= 0) or closed (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= 1), where 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is the input variable that controls the switch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/>
            </a:r>
            <a:br>
              <a:rPr lang="en-US" dirty="0" smtClean="0">
                <a:ea typeface="ＭＳ Ｐゴシック" pitchFamily="-1" charset="-128"/>
                <a:cs typeface="ＭＳ Ｐゴシック" pitchFamily="-1" charset="-128"/>
              </a:rPr>
            </a:b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05200"/>
            <a:ext cx="756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CAEAC3-FC02-2546-B57C-4F6197F30B5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NOR Gate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609600" y="1776109"/>
            <a:ext cx="7294404" cy="18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</a:bodyPr>
          <a:lstStyle/>
          <a:p>
            <a:r>
              <a:rPr lang="en-US" sz="2800" b="0" dirty="0">
                <a:latin typeface="Arial" pitchFamily="-1" charset="0"/>
              </a:rPr>
              <a:t>The NOR gate accepts two input signals</a:t>
            </a:r>
          </a:p>
          <a:p>
            <a:pPr indent="-457200"/>
            <a:r>
              <a:rPr lang="en-US" sz="2800" b="0" dirty="0">
                <a:latin typeface="Arial" pitchFamily="-1" charset="0"/>
              </a:rPr>
              <a:t>If both are 0, the output is 1; otherwise,</a:t>
            </a:r>
            <a:r>
              <a:rPr lang="en-US" sz="2800" b="0" dirty="0" smtClean="0">
                <a:latin typeface="Arial" pitchFamily="-1" charset="0"/>
              </a:rPr>
              <a:t> the output </a:t>
            </a:r>
            <a:r>
              <a:rPr lang="en-US" sz="2800" b="0" dirty="0">
                <a:latin typeface="Arial" pitchFamily="-1" charset="0"/>
              </a:rPr>
              <a:t>is</a:t>
            </a:r>
            <a:r>
              <a:rPr lang="en-US" sz="2800" dirty="0">
                <a:latin typeface="Arial" pitchFamily="-1" charset="0"/>
              </a:rPr>
              <a:t> </a:t>
            </a:r>
            <a:r>
              <a:rPr lang="en-US" sz="2800" b="0" dirty="0">
                <a:latin typeface="Arial" pitchFamily="-1" charset="0"/>
              </a:rPr>
              <a:t>0</a:t>
            </a:r>
            <a:endParaRPr lang="en-US" sz="2800" b="0" dirty="0"/>
          </a:p>
        </p:txBody>
      </p:sp>
      <p:pic>
        <p:nvPicPr>
          <p:cNvPr id="38919" name="Picture 8" descr="17606_02_0042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9825" y="3490054"/>
            <a:ext cx="6474179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068E-4D00-5041-B32C-22C9634F7F9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Gates with More Inputs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Gates can be designed to accept three or more input values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A three-input </a:t>
            </a:r>
            <a:r>
              <a:rPr lang="en-US" sz="2400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AND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 gate, for example, produces an output of </a:t>
            </a:r>
            <a:r>
              <a:rPr lang="en-US" sz="2400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1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 only if all input values are </a:t>
            </a:r>
            <a:r>
              <a:rPr lang="en-US" sz="2400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1</a:t>
            </a:r>
            <a:endParaRPr lang="en-US" sz="2400" dirty="0">
              <a:ea typeface="ＭＳ Ｐゴシック" pitchFamily="-1" charset="-128"/>
              <a:cs typeface="ＭＳ Ｐゴシック" pitchFamily="-1" charset="-128"/>
            </a:endParaRPr>
          </a:p>
        </p:txBody>
      </p:sp>
      <p:pic>
        <p:nvPicPr>
          <p:cNvPr id="43014" name="Picture 10" descr="17606_02_0043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05200"/>
            <a:ext cx="6629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74FE0E-A934-9C49-A146-66F1176A29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Constructing Gates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657"/>
            <a:ext cx="8229600" cy="2558141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300"/>
              </a:spcAft>
              <a:buFont typeface="Wingdings" charset="2"/>
              <a:buChar char="§"/>
            </a:pP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Gates are constructed with </a:t>
            </a:r>
            <a:r>
              <a:rPr lang="en-US" sz="2800" b="1" dirty="0" smtClean="0">
                <a:ea typeface="ＭＳ Ｐゴシック" pitchFamily="-1" charset="-128"/>
                <a:cs typeface="ＭＳ Ｐゴシック" pitchFamily="-1" charset="-128"/>
              </a:rPr>
              <a:t>transistors</a:t>
            </a:r>
          </a:p>
          <a:p>
            <a:pPr marL="118872" indent="0">
              <a:spcAft>
                <a:spcPts val="300"/>
              </a:spcAft>
              <a:buNone/>
            </a:pPr>
            <a:r>
              <a:rPr lang="en-US" sz="2800" b="1" dirty="0">
                <a:ea typeface="ＭＳ Ｐゴシック" pitchFamily="-1" charset="-128"/>
                <a:cs typeface="ＭＳ Ｐゴシック" pitchFamily="-1" charset="-128"/>
              </a:rPr>
              <a:t>	</a:t>
            </a:r>
            <a:r>
              <a:rPr lang="en-US" sz="2100" dirty="0" smtClean="0">
                <a:ea typeface="ＭＳ Ｐゴシック" pitchFamily="-1" charset="-128"/>
                <a:cs typeface="ＭＳ Ｐゴシック" pitchFamily="-1" charset="-128"/>
              </a:rPr>
              <a:t>(</a:t>
            </a:r>
            <a:r>
              <a:rPr lang="en-US" sz="2100" b="1" dirty="0" smtClean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Transistor count:</a:t>
            </a:r>
            <a:r>
              <a:rPr lang="en-US" sz="2800" b="1" dirty="0" smtClean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sz="2100" dirty="0">
                <a:hlinkClick r:id="rId3"/>
              </a:rPr>
              <a:t>http://</a:t>
            </a:r>
            <a:r>
              <a:rPr lang="en-US" sz="2100" dirty="0" smtClean="0">
                <a:hlinkClick r:id="rId3"/>
              </a:rPr>
              <a:t>en.wikipedia.org/wiki/Transistor_count</a:t>
            </a:r>
            <a:r>
              <a:rPr lang="en-US" sz="2100" dirty="0" smtClean="0"/>
              <a:t>)</a:t>
            </a:r>
            <a:endParaRPr lang="en-US" sz="2100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spcAft>
                <a:spcPts val="300"/>
              </a:spcAft>
              <a:buFont typeface="Wingdings" charset="2"/>
              <a:buChar char="§"/>
            </a:pPr>
            <a:r>
              <a:rPr lang="en-US" sz="2400" dirty="0" smtClean="0">
                <a:ea typeface="ＭＳ Ｐゴシック" pitchFamily="-1" charset="-128"/>
                <a:cs typeface="ＭＳ Ｐゴシック" pitchFamily="-1" charset="-128"/>
              </a:rPr>
              <a:t>A device that acts either as a wire that conducts electricity or as a resistor that blocks the flow of electricity, depending on the voltage level of an input signal </a:t>
            </a:r>
          </a:p>
          <a:p>
            <a:pPr eaLnBrk="1" hangingPunct="1">
              <a:spcAft>
                <a:spcPts val="300"/>
              </a:spcAft>
              <a:buFont typeface="Wingdings" charset="2"/>
              <a:buChar char="§"/>
            </a:pP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The 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easiest gates to create are the </a:t>
            </a:r>
            <a:r>
              <a:rPr lang="en-US" sz="2800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NOT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, </a:t>
            </a:r>
            <a:r>
              <a:rPr lang="en-US" sz="2800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NAND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, and </a:t>
            </a:r>
            <a:r>
              <a:rPr lang="en-US" sz="2800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NOR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gates</a:t>
            </a:r>
          </a:p>
          <a:p>
            <a:pPr eaLnBrk="1" hangingPunct="1">
              <a:spcAft>
                <a:spcPts val="300"/>
              </a:spcAft>
              <a:buFont typeface="Wingdings" charset="2"/>
              <a:buChar char="§"/>
            </a:pP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You will learn more about this in your digital systems course</a:t>
            </a:r>
            <a:endParaRPr lang="en-US" sz="2800" dirty="0">
              <a:ea typeface="ＭＳ Ｐゴシック" pitchFamily="-1" charset="-128"/>
              <a:cs typeface="ＭＳ Ｐゴシック" pitchFamily="-1" charset="-128"/>
            </a:endParaRPr>
          </a:p>
        </p:txBody>
      </p:sp>
      <p:pic>
        <p:nvPicPr>
          <p:cNvPr id="49158" name="Picture 6" descr="17606_02_0045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234545"/>
            <a:ext cx="647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0479F-EA0D-3440-AE55-23763171854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Circuits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sz="2800" b="1" dirty="0">
                <a:solidFill>
                  <a:srgbClr val="3333FF"/>
                </a:solidFill>
                <a:ea typeface="ＭＳ Ｐゴシック" pitchFamily="-1" charset="-128"/>
                <a:cs typeface="ＭＳ Ｐゴシック" pitchFamily="-1" charset="-128"/>
              </a:rPr>
              <a:t>Combinational circuit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 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The input values explicitly determine the </a:t>
            </a:r>
            <a:r>
              <a:rPr lang="en-US" sz="2400" dirty="0" smtClean="0">
                <a:ea typeface="ＭＳ Ｐゴシック" pitchFamily="-1" charset="-128"/>
                <a:cs typeface="ＭＳ Ｐゴシック" pitchFamily="-1" charset="-128"/>
              </a:rPr>
              <a:t>output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sz="2800" b="1" dirty="0">
                <a:solidFill>
                  <a:srgbClr val="3333FF"/>
                </a:solidFill>
                <a:ea typeface="ＭＳ Ｐゴシック" pitchFamily="-1" charset="-128"/>
                <a:cs typeface="ＭＳ Ｐゴシック" pitchFamily="-1" charset="-128"/>
              </a:rPr>
              <a:t>Sequential circuit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 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The output is a function of the input values and the existing state of the </a:t>
            </a:r>
            <a:r>
              <a:rPr lang="en-US" sz="2400" dirty="0" smtClean="0">
                <a:ea typeface="ＭＳ Ｐゴシック" pitchFamily="-1" charset="-128"/>
                <a:cs typeface="ＭＳ Ｐゴシック" pitchFamily="-1" charset="-128"/>
              </a:rPr>
              <a:t>circuit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We describe the circuit operations using</a:t>
            </a:r>
            <a:r>
              <a:rPr lang="en-US" sz="2400" dirty="0" smtClean="0">
                <a:ea typeface="ＭＳ Ｐゴシック" pitchFamily="-1" charset="-128"/>
                <a:cs typeface="ＭＳ Ｐゴシック" pitchFamily="-1" charset="-128"/>
              </a:rPr>
              <a:t> </a:t>
            </a:r>
          </a:p>
          <a:p>
            <a:pPr lvl="2">
              <a:lnSpc>
                <a:spcPct val="90000"/>
              </a:lnSpc>
              <a:buFont typeface="Wingdings" charset="2"/>
              <a:buChar char="§"/>
            </a:pPr>
            <a:r>
              <a:rPr lang="en-US" dirty="0" smtClean="0"/>
              <a:t>Boolean expressions</a:t>
            </a:r>
          </a:p>
          <a:p>
            <a:pPr lvl="2">
              <a:lnSpc>
                <a:spcPct val="90000"/>
              </a:lnSpc>
              <a:buFont typeface="Wingdings" charset="2"/>
              <a:buChar char="§"/>
            </a:pPr>
            <a:r>
              <a:rPr lang="en-US" sz="2400" dirty="0" smtClean="0"/>
              <a:t>Logic diagrams</a:t>
            </a:r>
          </a:p>
          <a:p>
            <a:pPr lvl="2">
              <a:lnSpc>
                <a:spcPct val="90000"/>
              </a:lnSpc>
              <a:buFont typeface="Wingdings" charset="2"/>
              <a:buChar char="§"/>
            </a:pPr>
            <a:r>
              <a:rPr lang="en-US" sz="2400" dirty="0" smtClean="0"/>
              <a:t>Truth </a:t>
            </a:r>
            <a:r>
              <a:rPr lang="en-US" sz="2400" dirty="0"/>
              <a:t>tables			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883DC3-4624-0B45-A7E7-A29C2CEA44D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Combinational Circuits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Gates are combined into circuits by using the output of one gate as the input for another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3253" name="Text Box 9"/>
          <p:cNvSpPr txBox="1">
            <a:spLocks noChangeArrowheads="1"/>
          </p:cNvSpPr>
          <p:nvPr/>
        </p:nvSpPr>
        <p:spPr bwMode="auto">
          <a:xfrm>
            <a:off x="1600200" y="64008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400">
              <a:latin typeface="Arial" pitchFamily="-1" charset="0"/>
            </a:endParaRPr>
          </a:p>
        </p:txBody>
      </p:sp>
      <p:pic>
        <p:nvPicPr>
          <p:cNvPr id="53254" name="Picture 10" descr="17606_02_0046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992438"/>
            <a:ext cx="46482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D96CF-7C83-8B47-9879-EF6F0CDAC0C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Combinational Circuits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229600" cy="160020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§"/>
            </a:pP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Three inputs require eight rows to describe all possible input combinations</a:t>
            </a:r>
          </a:p>
          <a:p>
            <a:pPr eaLnBrk="1" hangingPunct="1">
              <a:buFont typeface="Wingdings" charset="2"/>
              <a:buChar char="§"/>
            </a:pPr>
            <a:r>
              <a:rPr lang="en-US" sz="2400" dirty="0" smtClean="0">
                <a:ea typeface="ＭＳ Ｐゴシック" pitchFamily="-1" charset="-128"/>
                <a:cs typeface="ＭＳ Ｐゴシック" pitchFamily="-1" charset="-128"/>
              </a:rPr>
              <a:t>This circuit is described by the 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Boolean </a:t>
            </a:r>
            <a:r>
              <a:rPr lang="en-US" sz="2400" dirty="0" smtClean="0">
                <a:ea typeface="ＭＳ Ｐゴシック" pitchFamily="-1" charset="-128"/>
                <a:cs typeface="ＭＳ Ｐゴシック" pitchFamily="-1" charset="-128"/>
              </a:rPr>
              <a:t>expression </a:t>
            </a:r>
            <a:r>
              <a:rPr lang="en-US" sz="2400" dirty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(AB + AC)</a:t>
            </a:r>
            <a:endParaRPr lang="en-US" sz="2400" dirty="0">
              <a:ea typeface="ＭＳ Ｐゴシック" pitchFamily="-1" charset="-128"/>
              <a:cs typeface="ＭＳ Ｐゴシック" pitchFamily="-1" charset="-128"/>
            </a:endParaRPr>
          </a:p>
        </p:txBody>
      </p:sp>
      <p:pic>
        <p:nvPicPr>
          <p:cNvPr id="55301" name="Picture 8" descr="17606_02_0047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752600"/>
            <a:ext cx="5357813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87D884-7E03-414E-BF1A-8216136D5A6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Combinational Circuits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Consider the following Boolean expression </a:t>
            </a:r>
            <a:r>
              <a:rPr lang="en-US" sz="240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A(B + C)</a:t>
            </a:r>
            <a:endParaRPr lang="en-US" sz="210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7349" name="Rectangle 15"/>
          <p:cNvSpPr>
            <a:spLocks noChangeArrowheads="1"/>
          </p:cNvSpPr>
          <p:nvPr/>
        </p:nvSpPr>
        <p:spPr bwMode="auto">
          <a:xfrm>
            <a:off x="457200" y="5105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763" indent="-4763">
              <a:spcBef>
                <a:spcPct val="50000"/>
              </a:spcBef>
              <a:buClr>
                <a:schemeClr val="tx1"/>
              </a:buClr>
            </a:pPr>
            <a:r>
              <a:rPr lang="en-US" sz="3200" b="0" i="1" dirty="0">
                <a:latin typeface="Arial" pitchFamily="-1" charset="0"/>
              </a:rPr>
              <a:t>Does this truth table look familiar? </a:t>
            </a:r>
          </a:p>
          <a:p>
            <a:pPr marL="4763" indent="-4763">
              <a:spcBef>
                <a:spcPct val="50000"/>
              </a:spcBef>
              <a:buClr>
                <a:schemeClr val="tx1"/>
              </a:buClr>
            </a:pPr>
            <a:r>
              <a:rPr lang="en-US" sz="3200" b="0" i="1" dirty="0">
                <a:latin typeface="Arial" pitchFamily="-1" charset="0"/>
              </a:rPr>
              <a:t>Compare it with previous </a:t>
            </a:r>
            <a:r>
              <a:rPr lang="en-US" sz="3200" b="0" i="1" dirty="0" smtClean="0">
                <a:latin typeface="Arial" pitchFamily="-1" charset="0"/>
              </a:rPr>
              <a:t>table…</a:t>
            </a:r>
            <a:endParaRPr lang="en-US" sz="3200" b="0" i="1" dirty="0">
              <a:latin typeface="Arial" pitchFamily="-1" charset="0"/>
            </a:endParaRPr>
          </a:p>
        </p:txBody>
      </p:sp>
      <p:pic>
        <p:nvPicPr>
          <p:cNvPr id="57350" name="Picture 17" descr="17606_02_0049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590800"/>
            <a:ext cx="3962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18" descr="17606_02_0048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949" y="2803945"/>
            <a:ext cx="4108621" cy="146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C6E7CF-14A7-8349-A2DB-AA4427C7B23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Combinational Circuits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Circuit equivalence</a:t>
            </a:r>
            <a:endParaRPr lang="en-US" sz="2800" dirty="0">
              <a:solidFill>
                <a:srgbClr val="0000FF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Char char="§"/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Two circuits that produce the same output for identical input</a:t>
            </a:r>
          </a:p>
          <a:p>
            <a:pPr eaLnBrk="1" hangingPunct="1">
              <a:buFont typeface="Wingdings" charset="2"/>
              <a:buChar char="§"/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Boolean algebra allows us to apply provable mathematical principles to help design circuits</a:t>
            </a:r>
          </a:p>
          <a:p>
            <a:pPr eaLnBrk="1" hangingPunct="1">
              <a:buFont typeface="Wingdings" charset="2"/>
              <a:buChar char="§"/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A(B + C) = AB + </a:t>
            </a: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AC 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(distributive law) so circuits must be equivalent</a:t>
            </a:r>
          </a:p>
        </p:txBody>
      </p:sp>
      <p:pic>
        <p:nvPicPr>
          <p:cNvPr id="6" name="Picture 10" descr="17606_02_0046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6218" y="5082563"/>
            <a:ext cx="2507930" cy="139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 descr="17606_02_0048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2352" y="5237225"/>
            <a:ext cx="2761961" cy="98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80327" y="4848476"/>
            <a:ext cx="142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A(B+C)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6218" y="4663810"/>
            <a:ext cx="142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AB+AC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14C738-F1ED-5847-801F-5B65A28DB73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349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Adders</a:t>
            </a:r>
          </a:p>
        </p:txBody>
      </p:sp>
      <p:sp>
        <p:nvSpPr>
          <p:cNvPr id="6349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At the digital logic level, addition is performed in binary </a:t>
            </a:r>
          </a:p>
          <a:p>
            <a:pPr eaLnBrk="1" hangingPunct="1">
              <a:buFont typeface="Wingdings" charset="2"/>
              <a:buChar char="§"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Addition operations are carried out </a:t>
            </a:r>
            <a:br>
              <a:rPr lang="en-US" dirty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by special circuits called, appropriately, </a:t>
            </a:r>
            <a:r>
              <a:rPr lang="en-US" b="1" dirty="0">
                <a:solidFill>
                  <a:srgbClr val="3333FF"/>
                </a:solidFill>
                <a:ea typeface="ＭＳ Ｐゴシック" pitchFamily="-1" charset="-128"/>
                <a:cs typeface="ＭＳ Ｐゴシック" pitchFamily="-1" charset="-128"/>
              </a:rPr>
              <a:t>adders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FF47F-8E1A-534B-B3B5-710D32D7FBA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Adders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3657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The result of adding two binary digits could produce a </a:t>
            </a:r>
            <a:r>
              <a:rPr lang="en-US" sz="2400" i="1" dirty="0">
                <a:ea typeface="ＭＳ Ｐゴシック" pitchFamily="-1" charset="-128"/>
                <a:cs typeface="ＭＳ Ｐゴシック" pitchFamily="-1" charset="-128"/>
              </a:rPr>
              <a:t>carry value</a:t>
            </a:r>
            <a:endParaRPr lang="en-US" sz="2400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Recall that 1 + 1 = 10 </a:t>
            </a:r>
            <a:br>
              <a:rPr lang="en-US" sz="2400" dirty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in base two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0000FF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Half adder</a:t>
            </a:r>
            <a:endParaRPr lang="en-US" sz="2400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A circuit that computes the sum of two bits </a:t>
            </a:r>
            <a:br>
              <a:rPr lang="en-US" sz="2400" dirty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and produces the correct carry bit</a:t>
            </a: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8001000" y="51054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400">
              <a:latin typeface="Arial" pitchFamily="-1" charset="0"/>
            </a:endParaRPr>
          </a:p>
        </p:txBody>
      </p:sp>
      <p:pic>
        <p:nvPicPr>
          <p:cNvPr id="65542" name="Picture 7" descr="17606_02_005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828800"/>
            <a:ext cx="3505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5486400" y="48006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000" b="0">
                <a:latin typeface="Arial" pitchFamily="-1" charset="0"/>
              </a:rPr>
              <a:t>Truth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C8D6E-BAF3-AC44-96F5-477E41FA75F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Boolean Algebra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347663" indent="-347663"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Named for George Boole, who in 1849 introduced a scheme for describing in algebra the processes involved in logical reasoning</a:t>
            </a:r>
          </a:p>
          <a:p>
            <a:pPr marL="347663" indent="-347663"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In 1930’s, Claude Shannon showed that Boolean algebra provided a means of describing circuits built with switches</a:t>
            </a:r>
          </a:p>
          <a:p>
            <a:pPr marL="347663" indent="-347663"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Provides foundation for much of modern technology</a:t>
            </a:r>
            <a:br>
              <a:rPr lang="en-US" smtClean="0">
                <a:ea typeface="ＭＳ Ｐゴシック" pitchFamily="-1" charset="-128"/>
                <a:cs typeface="ＭＳ Ｐゴシック" pitchFamily="-1" charset="-128"/>
              </a:rPr>
            </a:br>
            <a:endParaRPr lang="en-US" smtClean="0"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04C00-8006-2C42-9D7A-2C8844DD39D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758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Adders</a:t>
            </a:r>
          </a:p>
        </p:txBody>
      </p:sp>
      <p:sp>
        <p:nvSpPr>
          <p:cNvPr id="6758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97998" y="1981200"/>
            <a:ext cx="3988802" cy="4267200"/>
          </a:xfrm>
        </p:spPr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Circuit diagram representing </a:t>
            </a:r>
            <a:br>
              <a:rPr lang="en-US" sz="2800" dirty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a half adder</a:t>
            </a:r>
          </a:p>
          <a:p>
            <a:pPr eaLnBrk="1" hangingPunct="1">
              <a:buFont typeface="Wingdings" charset="2"/>
              <a:buChar char="§"/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Boolean expressions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	sum = A </a:t>
            </a:r>
            <a:r>
              <a:rPr lang="en-US" dirty="0" err="1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  <a:sym typeface="Symbol" pitchFamily="-1" charset="2"/>
              </a:rPr>
              <a:t></a:t>
            </a:r>
            <a:r>
              <a:rPr lang="en-US" dirty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	carry = AB</a:t>
            </a:r>
          </a:p>
        </p:txBody>
      </p:sp>
      <p:sp>
        <p:nvSpPr>
          <p:cNvPr id="67589" name="Text Box 10"/>
          <p:cNvSpPr txBox="1">
            <a:spLocks noChangeArrowheads="1"/>
          </p:cNvSpPr>
          <p:nvPr/>
        </p:nvSpPr>
        <p:spPr bwMode="auto">
          <a:xfrm>
            <a:off x="457200" y="57150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400">
              <a:latin typeface="Arial" pitchFamily="-1" charset="0"/>
            </a:endParaRPr>
          </a:p>
        </p:txBody>
      </p:sp>
      <p:pic>
        <p:nvPicPr>
          <p:cNvPr id="67590" name="Picture 11" descr="17606_02_0052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182" y="1981200"/>
            <a:ext cx="2895600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D65D1-CD0C-0346-B9FE-D26AFC5CA28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Adders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>
                <a:solidFill>
                  <a:srgbClr val="3333FF"/>
                </a:solidFill>
                <a:ea typeface="ＭＳ Ｐゴシック" pitchFamily="-1" charset="-128"/>
                <a:cs typeface="ＭＳ Ｐゴシック" pitchFamily="-1" charset="-128"/>
              </a:rPr>
              <a:t>Full adder</a:t>
            </a:r>
            <a:endParaRPr lang="en-US" sz="280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buFontTx/>
              <a:buNone/>
            </a:pPr>
            <a:r>
              <a:rPr lang="en-US" sz="2800">
                <a:ea typeface="ＭＳ Ｐゴシック" pitchFamily="-1" charset="-128"/>
                <a:cs typeface="ＭＳ Ｐゴシック" pitchFamily="-1" charset="-128"/>
              </a:rPr>
              <a:t>A circuit that takes the carry-in value into account</a:t>
            </a:r>
          </a:p>
        </p:txBody>
      </p:sp>
      <p:pic>
        <p:nvPicPr>
          <p:cNvPr id="69638" name="Picture 6" descr="17606_02_0053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2004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046059-CC4F-5D47-9767-1005CDA5008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577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Circuits as Memory</a:t>
            </a:r>
          </a:p>
        </p:txBody>
      </p:sp>
      <p:sp>
        <p:nvSpPr>
          <p:cNvPr id="7578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Digital circuits can be used to store information</a:t>
            </a:r>
          </a:p>
          <a:p>
            <a:pPr eaLnBrk="1" hangingPunct="1">
              <a:buFont typeface="Wingdings" charset="2"/>
              <a:buChar char="§"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These circuits form a </a:t>
            </a:r>
            <a:r>
              <a:rPr lang="en-US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sequential circuit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, because the output of the circuit is also used as input to the circuit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66147-E4E4-A94B-B468-EB334604583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Circuits as Memory</a:t>
            </a:r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0" y="1676400"/>
            <a:ext cx="4114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An S-R latch stores a single binary digit </a:t>
            </a:r>
            <a:br>
              <a:rPr lang="en-US" dirty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(1 or 0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The output of one gate is used as an input to the other gate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pic>
        <p:nvPicPr>
          <p:cNvPr id="77829" name="Picture 8" descr="c04f1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05000"/>
            <a:ext cx="3963988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3DBF5-FF2C-5045-B0AC-43DE7CA7D3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98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Circuits as Memory</a:t>
            </a:r>
          </a:p>
        </p:txBody>
      </p:sp>
      <p:sp>
        <p:nvSpPr>
          <p:cNvPr id="7987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0" y="1676400"/>
            <a:ext cx="4114800" cy="4572000"/>
          </a:xfrm>
        </p:spPr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The design of this circuit guarantees that the two outputs X and Y are always complements of each other</a:t>
            </a:r>
          </a:p>
          <a:p>
            <a:pPr eaLnBrk="1" hangingPunct="1">
              <a:buFont typeface="Wingdings" charset="2"/>
              <a:buChar char="§"/>
            </a:pP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The value of X</a:t>
            </a:r>
            <a:r>
              <a:rPr lang="en-US" sz="2400" dirty="0" smtClean="0">
                <a:ea typeface="ＭＳ Ｐゴシック" pitchFamily="-1" charset="-128"/>
                <a:cs typeface="ＭＳ Ｐゴシック" pitchFamily="-1" charset="-128"/>
              </a:rPr>
              <a:t> is </a:t>
            </a:r>
            <a:r>
              <a:rPr lang="en-US" sz="2400" dirty="0">
                <a:ea typeface="ＭＳ Ｐゴシック" pitchFamily="-1" charset="-128"/>
                <a:cs typeface="ＭＳ Ｐゴシック" pitchFamily="-1" charset="-128"/>
              </a:rPr>
              <a:t>considered to be the current state of the circuit</a:t>
            </a:r>
            <a:endParaRPr lang="en-US" sz="2400" dirty="0" smtClean="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ea typeface="ＭＳ Ｐゴシック" pitchFamily="-1" charset="-128"/>
                <a:cs typeface="ＭＳ Ｐゴシック" pitchFamily="-1" charset="-128"/>
              </a:rPr>
              <a:t>If X </a:t>
            </a:r>
            <a:r>
              <a:rPr lang="en-US" sz="2200" dirty="0">
                <a:ea typeface="ＭＳ Ｐゴシック" pitchFamily="-1" charset="-128"/>
                <a:cs typeface="ＭＳ Ｐゴシック" pitchFamily="-1" charset="-128"/>
              </a:rPr>
              <a:t>is 1, the circuit is storing a </a:t>
            </a:r>
            <a:r>
              <a:rPr lang="en-US" sz="2200" dirty="0" smtClean="0">
                <a:ea typeface="ＭＳ Ｐゴシック" pitchFamily="-1" charset="-128"/>
                <a:cs typeface="ＭＳ Ｐゴシック" pitchFamily="-1" charset="-128"/>
              </a:rPr>
              <a:t>1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ea typeface="ＭＳ Ｐゴシック" pitchFamily="-1" charset="-128"/>
                <a:cs typeface="ＭＳ Ｐゴシック" pitchFamily="-1" charset="-128"/>
              </a:rPr>
              <a:t>If </a:t>
            </a:r>
            <a:r>
              <a:rPr lang="en-US" sz="2200" dirty="0">
                <a:ea typeface="ＭＳ Ｐゴシック" pitchFamily="-1" charset="-128"/>
                <a:cs typeface="ＭＳ Ｐゴシック" pitchFamily="-1" charset="-128"/>
              </a:rPr>
              <a:t>X is 0, the circuit is storing a 0</a:t>
            </a:r>
          </a:p>
        </p:txBody>
      </p:sp>
      <p:pic>
        <p:nvPicPr>
          <p:cNvPr id="79877" name="Picture 5" descr="c04f1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05000"/>
            <a:ext cx="3963988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3DBF5-FF2C-5045-B0AC-43DE7CA7D3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98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Circuits as Memory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974505"/>
              </p:ext>
            </p:extLst>
          </p:nvPr>
        </p:nvGraphicFramePr>
        <p:xfrm>
          <a:off x="457200" y="3320596"/>
          <a:ext cx="8229600" cy="266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0718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X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Y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071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allowed (forbidden state)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71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071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071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No change in the output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51315" y="2123346"/>
            <a:ext cx="435428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</a:rPr>
              <a:t>S-R latch </a:t>
            </a:r>
            <a:r>
              <a:rPr lang="en-US" sz="4000" dirty="0" smtClean="0">
                <a:latin typeface="Calibri" panose="020F0502020204030204" pitchFamily="34" charset="0"/>
              </a:rPr>
              <a:t>truth table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20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6328FD-1F00-864F-ACD3-A2D720BE46E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Integrated Circuits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lang="en-US" b="1" dirty="0">
                <a:solidFill>
                  <a:srgbClr val="3333FF"/>
                </a:solidFill>
                <a:ea typeface="ＭＳ Ｐゴシック" pitchFamily="-1" charset="-128"/>
                <a:cs typeface="ＭＳ Ｐゴシック" pitchFamily="-1" charset="-128"/>
              </a:rPr>
              <a:t>Integrated circuit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(also called a </a:t>
            </a:r>
            <a:r>
              <a:rPr lang="en-US" i="1" dirty="0">
                <a:ea typeface="ＭＳ Ｐゴシック" pitchFamily="-1" charset="-128"/>
                <a:cs typeface="ＭＳ Ｐゴシック" pitchFamily="-1" charset="-128"/>
              </a:rPr>
              <a:t>chip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) </a:t>
            </a:r>
          </a:p>
          <a:p>
            <a:pPr eaLnBrk="1" hangingPunct="1">
              <a:buFont typeface="Wingdings" charset="2"/>
              <a:buChar char="§"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 piece of silicon on which multiple gates have been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embedded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Silicon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pieces are mounted on a plastic or ceramic package with pins along the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edges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Pins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can be soldered onto circuit boards or inserted into appropriate sockets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5A741-614E-4647-AA85-C713661515F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Integrated Circuits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-1" charset="-128"/>
                <a:cs typeface="ＭＳ Ｐゴシック" pitchFamily="-1" charset="-128"/>
              </a:rPr>
              <a:t>Integrated circuits (IC) are classified by the number of gates contained in them</a:t>
            </a: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152400" y="56388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400">
              <a:latin typeface="Arial" pitchFamily="-1" charset="0"/>
            </a:endParaRPr>
          </a:p>
        </p:txBody>
      </p:sp>
      <p:pic>
        <p:nvPicPr>
          <p:cNvPr id="83974" name="Picture 7" descr="17606_02_0057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505200"/>
            <a:ext cx="6019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DC989-AD9A-1D4F-8DF9-0500C156C18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Integrated Circuits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1219200" y="5943600"/>
            <a:ext cx="624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 pitchFamily="-1" charset="0"/>
              </a:rPr>
              <a:t>Example </a:t>
            </a:r>
            <a:r>
              <a:rPr lang="en-US" dirty="0">
                <a:latin typeface="Arial" pitchFamily="-1" charset="0"/>
              </a:rPr>
              <a:t>SSI chip </a:t>
            </a:r>
            <a:r>
              <a:rPr lang="en-US" dirty="0" smtClean="0">
                <a:latin typeface="Arial" pitchFamily="-1" charset="0"/>
              </a:rPr>
              <a:t>containing </a:t>
            </a:r>
            <a:r>
              <a:rPr lang="en-US" dirty="0">
                <a:latin typeface="Arial" pitchFamily="-1" charset="0"/>
              </a:rPr>
              <a:t>independent NAND gates</a:t>
            </a:r>
          </a:p>
        </p:txBody>
      </p:sp>
      <p:pic>
        <p:nvPicPr>
          <p:cNvPr id="86021" name="Picture 6" descr="17606_02_0058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595438"/>
            <a:ext cx="6248400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8965D4-2151-7E48-97DE-361B2078E5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806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CPU Chips</a:t>
            </a:r>
          </a:p>
        </p:txBody>
      </p:sp>
      <p:sp>
        <p:nvSpPr>
          <p:cNvPr id="8806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>
              <a:buFont typeface="Wingdings" charset="2"/>
              <a:buChar char="§"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The most important integrated circuit </a:t>
            </a:r>
            <a:br>
              <a:rPr lang="en-US" dirty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in any computer is the </a:t>
            </a:r>
            <a:r>
              <a:rPr lang="en-US" dirty="0">
                <a:solidFill>
                  <a:srgbClr val="0000FF"/>
                </a:solidFill>
                <a:ea typeface="ＭＳ Ｐゴシック" pitchFamily="-1" charset="-128"/>
                <a:cs typeface="ＭＳ Ｐゴシック" pitchFamily="-1" charset="-128"/>
              </a:rPr>
              <a:t>Central Processing Unit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, or CPU</a:t>
            </a:r>
          </a:p>
          <a:p>
            <a:pPr eaLnBrk="1" hangingPunct="1">
              <a:buFont typeface="Wingdings" charset="2"/>
              <a:buChar char="§"/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Each CPU chip has a large number of pins through which essentially all communication in a computer system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occurs</a:t>
            </a:r>
          </a:p>
          <a:p>
            <a:pPr eaLnBrk="1" hangingPunct="1">
              <a:buFont typeface="Wingdings" charset="2"/>
              <a:buChar char="§"/>
            </a:pP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We will look at the CPU in more detail soon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CE654-9A45-7C4E-A418-68356E9DCC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Fundamental Operations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064619"/>
            <a:ext cx="8229600" cy="3566160"/>
          </a:xfrm>
        </p:spPr>
        <p:txBody>
          <a:bodyPr/>
          <a:lstStyle/>
          <a:p>
            <a:pPr marL="347663" indent="-347663" eaLnBrk="1" hangingPunct="1"/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Boolean algebra works with variables that can have only 2 values – </a:t>
            </a:r>
            <a:r>
              <a:rPr lang="en-US" b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true </a:t>
            </a:r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or </a:t>
            </a:r>
            <a:r>
              <a:rPr lang="en-US" b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false</a:t>
            </a:r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(1 or 0, respectively)</a:t>
            </a:r>
          </a:p>
          <a:p>
            <a:pPr marL="0" indent="0" eaLnBrk="1" hangingPunct="1">
              <a:buNone/>
            </a:pPr>
            <a:endParaRPr lang="en-US" dirty="0" smtClean="0"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  <a:p>
            <a:pPr marL="347663" indent="-347663" eaLnBrk="1" hangingPunct="1"/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The fundamental operations of Boolean algebra are AND, OR, and NOT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/>
            </a:r>
            <a:br>
              <a:rPr lang="en-US" dirty="0" smtClean="0">
                <a:ea typeface="ＭＳ Ｐゴシック" pitchFamily="-1" charset="-128"/>
                <a:cs typeface="ＭＳ Ｐゴシック" pitchFamily="-1" charset="-128"/>
              </a:rPr>
            </a:b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941AC-0116-DA44-BD5D-00526319AE1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NOT Operation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804737"/>
            <a:ext cx="8229600" cy="4143676"/>
          </a:xfrm>
        </p:spPr>
        <p:txBody>
          <a:bodyPr/>
          <a:lstStyle/>
          <a:p>
            <a:pPr marL="347663" indent="-347663" eaLnBrk="1" hangingPunct="1"/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NOT takes one variable/argument/input</a:t>
            </a:r>
          </a:p>
          <a:p>
            <a:pPr marL="0" indent="0" eaLnBrk="1" hangingPunct="1">
              <a:buNone/>
            </a:pPr>
            <a:endParaRPr lang="en-US" dirty="0" smtClean="0"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  <a:p>
            <a:pPr marL="347663" indent="-347663" eaLnBrk="1" hangingPunct="1"/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NOT is true if the input variable is false</a:t>
            </a:r>
          </a:p>
          <a:p>
            <a:pPr marL="1085850" lvl="1" indent="-347663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(true) = false</a:t>
            </a:r>
          </a:p>
          <a:p>
            <a:pPr marL="1085850" lvl="1" indent="-347663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(false) = true</a:t>
            </a:r>
          </a:p>
          <a:p>
            <a:pPr marL="1085850" lvl="1" indent="-347663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We’ll see another way to represent this in a minute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F562BE-4354-2244-AD58-983A573C576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AND and OR Operations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7663" indent="-347663" eaLnBrk="1" hangingPunct="1"/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An AND function of variables 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x</a:t>
            </a:r>
            <a:r>
              <a:rPr lang="en-US" i="1" baseline="-25000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, x</a:t>
            </a:r>
            <a:r>
              <a:rPr lang="en-US" i="1" baseline="-25000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, …, </a:t>
            </a:r>
            <a:r>
              <a:rPr lang="en-US" i="1" dirty="0" err="1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x</a:t>
            </a:r>
            <a:r>
              <a:rPr lang="en-US" i="1" baseline="-25000" dirty="0" err="1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n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has the value 1 only if all 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variables are equal to 1.</a:t>
            </a:r>
          </a:p>
          <a:p>
            <a:pPr marL="1085850" lvl="1" indent="-347663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is like multiplication</a:t>
            </a:r>
          </a:p>
          <a:p>
            <a:pPr marL="738187" lvl="1" indent="0" eaLnBrk="1" hangingPunct="1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7663" eaLnBrk="1" hangingPunct="1"/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An OR function of variables 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x</a:t>
            </a:r>
            <a:r>
              <a:rPr lang="en-US" i="1" baseline="-25000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, x</a:t>
            </a:r>
            <a:r>
              <a:rPr lang="en-US" i="1" baseline="-25000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, …, </a:t>
            </a:r>
            <a:r>
              <a:rPr lang="en-US" i="1" dirty="0" err="1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x</a:t>
            </a:r>
            <a:r>
              <a:rPr lang="en-US" i="1" baseline="-25000" dirty="0" err="1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n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has the value 1 if at least one, or more, of the </a:t>
            </a:r>
            <a:r>
              <a:rPr lang="en-US" i="1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variables are equal to 1</a:t>
            </a:r>
          </a:p>
          <a:p>
            <a:pPr marL="1085850" lvl="1" indent="-347663"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 is like addition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B0C5EF-65C8-1E4C-ACEC-0639BA70909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Truth Tables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Used to define logic operations</a:t>
            </a:r>
            <a:br>
              <a:rPr lang="en-US" dirty="0" smtClean="0">
                <a:ea typeface="ＭＳ Ｐゴシック" pitchFamily="-1" charset="-128"/>
                <a:cs typeface="ＭＳ Ｐゴシック" pitchFamily="-1" charset="-128"/>
              </a:rPr>
            </a:b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pic>
        <p:nvPicPr>
          <p:cNvPr id="3072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362200"/>
            <a:ext cx="49514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5943600" y="3429000"/>
            <a:ext cx="2743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Truth table for AND and OR operations with 2 inputs, x</a:t>
            </a:r>
            <a:r>
              <a:rPr lang="en-US" baseline="-25000"/>
              <a:t>1</a:t>
            </a:r>
            <a:r>
              <a:rPr lang="en-US"/>
              <a:t> and x</a:t>
            </a:r>
            <a:r>
              <a:rPr lang="en-US" baseline="-25000"/>
              <a:t>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95BE-DC61-4C4B-81B6-69DA6239980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Extending AND and OR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347663" indent="-347663" eaLnBrk="1" hangingPunct="1"/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AND and OR can be extended to </a:t>
            </a:r>
            <a:r>
              <a:rPr lang="en-US" i="1" smtClean="0">
                <a:ea typeface="ＭＳ Ｐゴシック" pitchFamily="-1" charset="-128"/>
                <a:cs typeface="ＭＳ Ｐゴシック" pitchFamily="-1" charset="-128"/>
              </a:rPr>
              <a:t>n</a:t>
            </a:r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  variables</a:t>
            </a:r>
            <a:br>
              <a:rPr lang="en-US" smtClean="0">
                <a:ea typeface="ＭＳ Ｐゴシック" pitchFamily="-1" charset="-128"/>
                <a:cs typeface="ＭＳ Ｐゴシック" pitchFamily="-1" charset="-128"/>
              </a:rPr>
            </a:br>
            <a:endParaRPr lang="en-US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2773" name="TextBox 8"/>
          <p:cNvSpPr txBox="1">
            <a:spLocks noChangeArrowheads="1"/>
          </p:cNvSpPr>
          <p:nvPr/>
        </p:nvSpPr>
        <p:spPr bwMode="auto">
          <a:xfrm>
            <a:off x="6477000" y="2286000"/>
            <a:ext cx="2209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Truth table for AND and OR operations with 3 inputs</a:t>
            </a:r>
          </a:p>
        </p:txBody>
      </p:sp>
      <p:pic>
        <p:nvPicPr>
          <p:cNvPr id="3277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362200"/>
            <a:ext cx="55753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Box 8"/>
          <p:cNvSpPr txBox="1">
            <a:spLocks noChangeArrowheads="1"/>
          </p:cNvSpPr>
          <p:nvPr/>
        </p:nvSpPr>
        <p:spPr bwMode="auto">
          <a:xfrm>
            <a:off x="6477000" y="4525963"/>
            <a:ext cx="2209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/>
              <a:t>What would the truth table for </a:t>
            </a:r>
            <a:r>
              <a:rPr lang="en-US"/>
              <a:t>NOT</a:t>
            </a:r>
            <a:r>
              <a:rPr lang="en-US" i="1"/>
              <a:t> look like?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665</TotalTime>
  <Words>1468</Words>
  <Application>Microsoft Office PowerPoint</Application>
  <PresentationFormat>On-screen Show (4:3)</PresentationFormat>
  <Paragraphs>313</Paragraphs>
  <Slides>49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Module</vt:lpstr>
      <vt:lpstr>Equation</vt:lpstr>
      <vt:lpstr>CSCI 1101 Introduction to Computer Science</vt:lpstr>
      <vt:lpstr>Circuits and Boolean Algebra</vt:lpstr>
      <vt:lpstr>Binary Circuits</vt:lpstr>
      <vt:lpstr>Boolean Algebra</vt:lpstr>
      <vt:lpstr>Fundamental Operations</vt:lpstr>
      <vt:lpstr>NOT Operation</vt:lpstr>
      <vt:lpstr>AND and OR Operations</vt:lpstr>
      <vt:lpstr>Truth Tables</vt:lpstr>
      <vt:lpstr>Extending AND and OR</vt:lpstr>
      <vt:lpstr>Axioms of Boolean Algebra</vt:lpstr>
      <vt:lpstr>Axioms of Boolean Algebra</vt:lpstr>
      <vt:lpstr>Single Variable Rules (Theorems)</vt:lpstr>
      <vt:lpstr>Principle of Duality in Boolean Algebra</vt:lpstr>
      <vt:lpstr>Two- and Three- Variable Properties</vt:lpstr>
      <vt:lpstr>Properties</vt:lpstr>
      <vt:lpstr>Properties</vt:lpstr>
      <vt:lpstr>Properties</vt:lpstr>
      <vt:lpstr>Venn Diagrams</vt:lpstr>
      <vt:lpstr>Equivalent Notations</vt:lpstr>
      <vt:lpstr>Other Notation</vt:lpstr>
      <vt:lpstr>Precedence of Operations</vt:lpstr>
      <vt:lpstr>Computers and Electricity</vt:lpstr>
      <vt:lpstr>Gates</vt:lpstr>
      <vt:lpstr>NOT Gate</vt:lpstr>
      <vt:lpstr>AND Gate</vt:lpstr>
      <vt:lpstr>OR Gate</vt:lpstr>
      <vt:lpstr>XOR Gate</vt:lpstr>
      <vt:lpstr>XOR Gate</vt:lpstr>
      <vt:lpstr>NAND Gate</vt:lpstr>
      <vt:lpstr>NOR Gate</vt:lpstr>
      <vt:lpstr>Gates with More Inputs</vt:lpstr>
      <vt:lpstr>Constructing Gates</vt:lpstr>
      <vt:lpstr>Circuits</vt:lpstr>
      <vt:lpstr>Combinational Circuits</vt:lpstr>
      <vt:lpstr>Combinational Circuits</vt:lpstr>
      <vt:lpstr>Combinational Circuits</vt:lpstr>
      <vt:lpstr>Combinational Circuits</vt:lpstr>
      <vt:lpstr>Adders</vt:lpstr>
      <vt:lpstr>Adders</vt:lpstr>
      <vt:lpstr>Adders</vt:lpstr>
      <vt:lpstr>Adders</vt:lpstr>
      <vt:lpstr>Circuits as Memory</vt:lpstr>
      <vt:lpstr>Circuits as Memory</vt:lpstr>
      <vt:lpstr>Circuits as Memory</vt:lpstr>
      <vt:lpstr>Circuits as Memory</vt:lpstr>
      <vt:lpstr>Integrated Circuits</vt:lpstr>
      <vt:lpstr>Integrated Circuits</vt:lpstr>
      <vt:lpstr>Integrated Circuits</vt:lpstr>
      <vt:lpstr>CPU Chips</vt:lpstr>
    </vt:vector>
  </TitlesOfParts>
  <Company>Univ. of Texas-Pan American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1101 Introduction to Computer Science</dc:title>
  <dc:creator>Laura Grabowski</dc:creator>
  <cp:lastModifiedBy>Gustavo Dietrich</cp:lastModifiedBy>
  <cp:revision>141</cp:revision>
  <cp:lastPrinted>2013-07-25T17:50:48Z</cp:lastPrinted>
  <dcterms:created xsi:type="dcterms:W3CDTF">2013-09-10T15:05:06Z</dcterms:created>
  <dcterms:modified xsi:type="dcterms:W3CDTF">2016-09-29T14:15:17Z</dcterms:modified>
</cp:coreProperties>
</file>