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93" r:id="rId2"/>
    <p:sldId id="289" r:id="rId3"/>
    <p:sldId id="295" r:id="rId4"/>
    <p:sldId id="392" r:id="rId5"/>
    <p:sldId id="393" r:id="rId6"/>
    <p:sldId id="394" r:id="rId7"/>
    <p:sldId id="396" r:id="rId8"/>
    <p:sldId id="397" r:id="rId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6">
          <p15:clr>
            <a:srgbClr val="A4A3A4"/>
          </p15:clr>
        </p15:guide>
        <p15:guide id="2" pos="28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1" autoAdjust="0"/>
    <p:restoredTop sz="94660"/>
  </p:normalViewPr>
  <p:slideViewPr>
    <p:cSldViewPr>
      <p:cViewPr varScale="1">
        <p:scale>
          <a:sx n="84" d="100"/>
          <a:sy n="84" d="100"/>
        </p:scale>
        <p:origin x="1404" y="78"/>
      </p:cViewPr>
      <p:guideLst>
        <p:guide orient="horz" pos="2196"/>
        <p:guide pos="288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454DDCC-6FE1-4713-815D-0777C7C530D2}" type="datetimeFigureOut">
              <a:rPr lang="zh-CN" altLang="en-US"/>
              <a:t>2019/11/16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68E7C7AB-1E57-4248-B65A-308AEB923937}"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6"/>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D406D935-6735-4339-A0C0-EC107C7B7CDB}" type="datetimeFigureOut">
              <a:rPr lang="zh-CN" altLang="en-US"/>
              <a:t>2019/11/16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51E768A-FDFF-433A-8ACA-886B0247FD40}"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DA30C742-909B-443F-BAFE-349B39FD1738}" type="datetimeFigureOut">
              <a:rPr lang="zh-CN" altLang="en-US"/>
              <a:t>2019/11/16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B1ED8F3-2E64-461B-A7A7-32ACBCD4D49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E17468A6-B4FE-4D64-9F09-1FF59AAE6ED5}" type="datetimeFigureOut">
              <a:rPr lang="zh-CN" altLang="en-US"/>
              <a:t>2019/11/16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F9E915-3132-4F0E-87BE-24ADB9D9F16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350"/>
            <a:ext cx="8353425" cy="863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484313"/>
            <a:ext cx="4100512" cy="47513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100513" cy="47513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41350"/>
            <a:ext cx="7391400" cy="700088"/>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57200" y="1828800"/>
            <a:ext cx="8229600" cy="4495800"/>
          </a:xfrm>
          <a:prstGeom prst="rect">
            <a:avLst/>
          </a:prstGeom>
        </p:spPr>
        <p:txBody>
          <a:bodyPr rtlCol="0">
            <a:normAutofit/>
          </a:bodyPr>
          <a:lstStyle/>
          <a:p>
            <a:pPr lvl="0"/>
            <a:endParaRPr lang="zh-CN" altLang="en-US" noProof="0" smtClean="0"/>
          </a:p>
        </p:txBody>
      </p:sp>
      <p:sp>
        <p:nvSpPr>
          <p:cNvPr id="4" name="Rectangle 15"/>
          <p:cNvSpPr>
            <a:spLocks noGrp="1" noChangeArrowheads="1"/>
          </p:cNvSpPr>
          <p:nvPr>
            <p:ph type="dt" sz="half" idx="10"/>
          </p:nvPr>
        </p:nvSpPr>
        <p:spPr>
          <a:xfrm>
            <a:off x="457200" y="6400800"/>
            <a:ext cx="2133600" cy="320675"/>
          </a:xfrm>
        </p:spPr>
        <p:txBody>
          <a:bodyPr/>
          <a:lstStyle>
            <a:lvl1pPr>
              <a:defRPr/>
            </a:lvl1pPr>
          </a:lstStyle>
          <a:p>
            <a:pPr>
              <a:defRPr/>
            </a:pPr>
            <a:endParaRPr lang="en-US" altLang="zh-CN"/>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41350"/>
            <a:ext cx="7391400" cy="700088"/>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5"/>
          <p:cNvSpPr>
            <a:spLocks noGrp="1" noChangeArrowheads="1"/>
          </p:cNvSpPr>
          <p:nvPr>
            <p:ph type="dt" sz="half" idx="10"/>
          </p:nvPr>
        </p:nvSpPr>
        <p:spPr>
          <a:xfrm>
            <a:off x="457200" y="6400800"/>
            <a:ext cx="2133600" cy="320675"/>
          </a:xfrm>
        </p:spPr>
        <p:txBody>
          <a:bodyPr/>
          <a:lstStyle>
            <a:lvl1pPr>
              <a:defRPr/>
            </a:lvl1pPr>
          </a:lstStyle>
          <a:p>
            <a:pPr>
              <a:defRPr/>
            </a:pPr>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41350"/>
            <a:ext cx="7391400" cy="700088"/>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828800"/>
            <a:ext cx="8229600" cy="4495800"/>
          </a:xfrm>
          <a:prstGeom prst="rect">
            <a:avLst/>
          </a:prstGeom>
        </p:spPr>
        <p:txBody>
          <a:bodyPr rtlCol="0">
            <a:normAutofit/>
          </a:bodyPr>
          <a:lstStyle/>
          <a:p>
            <a:pPr lvl="0"/>
            <a:endParaRPr lang="zh-CN" altLang="en-US" noProof="0" smtClean="0"/>
          </a:p>
        </p:txBody>
      </p:sp>
      <p:sp>
        <p:nvSpPr>
          <p:cNvPr id="4" name="Rectangle 15"/>
          <p:cNvSpPr>
            <a:spLocks noGrp="1" noChangeArrowheads="1"/>
          </p:cNvSpPr>
          <p:nvPr>
            <p:ph type="dt" sz="half" idx="10"/>
          </p:nvPr>
        </p:nvSpPr>
        <p:spPr>
          <a:xfrm>
            <a:off x="457200" y="6400800"/>
            <a:ext cx="2133600" cy="320675"/>
          </a:xfrm>
        </p:spPr>
        <p:txBody>
          <a:bodyPr/>
          <a:lstStyle>
            <a:lvl1pPr>
              <a:defRPr/>
            </a:lvl1pPr>
          </a:lstStyle>
          <a:p>
            <a:pPr>
              <a:defRPr/>
            </a:pPr>
            <a:endParaRPr lang="en-US" altLang="zh-CN"/>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5"/>
          <p:cNvSpPr>
            <a:spLocks noGrp="1" noChangeArrowheads="1"/>
          </p:cNvSpPr>
          <p:nvPr>
            <p:ph type="dt" sz="half" idx="10"/>
          </p:nvPr>
        </p:nvSpPr>
        <p:spPr>
          <a:xfrm>
            <a:off x="457200" y="6400800"/>
            <a:ext cx="2133600" cy="320675"/>
          </a:xfrm>
        </p:spPr>
        <p:txBody>
          <a:bodyPr/>
          <a:lstStyle>
            <a:lvl1pPr>
              <a:defRPr>
                <a:latin typeface="Arial" panose="020B0604020202020204" pitchFamily="34" charset="0"/>
              </a:defRPr>
            </a:lvl1pPr>
          </a:lstStyle>
          <a:p>
            <a:pPr>
              <a:defRPr/>
            </a:pPr>
            <a:endParaRPr lang="en-US" altLang="zh-CN"/>
          </a:p>
        </p:txBody>
      </p:sp>
      <p:sp>
        <p:nvSpPr>
          <p:cNvPr id="7" name="Rectangle 16"/>
          <p:cNvSpPr>
            <a:spLocks noGrp="1" noChangeArrowheads="1"/>
          </p:cNvSpPr>
          <p:nvPr>
            <p:ph type="ftr" sz="quarter" idx="11"/>
          </p:nvPr>
        </p:nvSpPr>
        <p:spPr>
          <a:xfrm>
            <a:off x="5219700" y="6381750"/>
            <a:ext cx="3600450" cy="320675"/>
          </a:xfrm>
        </p:spPr>
        <p:txBody>
          <a:bodyPr/>
          <a:lstStyle>
            <a:lvl1pPr>
              <a:defRPr>
                <a:latin typeface="Arial" panose="020B0604020202020204" pitchFamily="34" charset="0"/>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fld id="{BCF19EA8-D376-4ACC-8F8B-D4BB106EF203}" type="datetimeFigureOut">
              <a:rPr lang="zh-CN" altLang="en-US"/>
              <a:t>2019/11/16</a:t>
            </a:fld>
            <a:endParaRPr lang="zh-CN" altLang="en-US"/>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37B9F64-C13B-4D19-A54B-9FC9B8BDC4AD}"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6"/>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A8B7B4F1-98E8-4392-AD48-42E88F1AE75B}" type="datetimeFigureOut">
              <a:rPr lang="zh-CN" altLang="en-US"/>
              <a:t>2019/11/16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D2895C5-4218-4900-81D4-F94B79C14B30}"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7"/>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96FFDE4D-596A-44B0-B613-3663D1D2C898}" type="datetimeFigureOut">
              <a:rPr lang="zh-CN" altLang="en-US"/>
              <a:t>2019/11/16</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pPr>
              <a:defRPr/>
            </a:pPr>
            <a:fld id="{786770B6-D1F6-4ABC-AEAB-7C9EBF6128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9"/>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AE364F95-4012-405C-BE27-ADE1699406C9}" type="datetimeFigureOut">
              <a:rPr lang="zh-CN" altLang="en-US"/>
              <a:t>2019/11/16</a:t>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pPr>
              <a:defRPr/>
            </a:pPr>
            <a:fld id="{72FA322F-58AB-4143-8A3D-A3B5A5D10210}"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5"/>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D0EAB998-BD87-4341-B4BB-F40FE2001A6B}" type="datetimeFigureOut">
              <a:rPr lang="zh-CN" altLang="en-US"/>
              <a:t>2019/11/16</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E842CDE4-087D-4C0D-B339-1636117AFE1A}"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1BC7D958-2C76-4166-8E95-FB138C70F5FD}" type="datetimeFigureOut">
              <a:rPr lang="zh-CN" altLang="en-US"/>
              <a:t>2019/11/16</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419A8F89-0B98-411A-B398-510FA6B2258B}" type="slidenum">
              <a:rPr lang="zh-CN" altLang="en-US"/>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7"/>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D0C86A4D-3404-4BD1-B0AD-21047AA43D42}" type="datetimeFigureOut">
              <a:rPr lang="zh-CN" altLang="en-US"/>
              <a:t>2019/11/16</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pPr>
              <a:defRPr/>
            </a:pPr>
            <a:fld id="{7F9B3F5F-9C6B-457B-B93A-DC0AC48651B0}"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130D3AF6-19D9-40DB-9B89-16C468684B18}" type="datetimeFigureOut">
              <a:rPr lang="zh-CN" altLang="en-US"/>
              <a:t>2019/11/16</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FE54E08-FABA-44A4-956B-C23B8747B293}" type="slidenum">
              <a:rPr lang="zh-CN" altLang="en-US"/>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875"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79876" name="文本占位符 2"/>
          <p:cNvSpPr>
            <a:spLocks noGrp="1"/>
          </p:cNvSpPr>
          <p:nvPr>
            <p:ph type="body" idx="1"/>
          </p:nvPr>
        </p:nvSpPr>
        <p:spPr bwMode="auto">
          <a:xfrm>
            <a:off x="457200" y="1600200"/>
            <a:ext cx="8229600" cy="46863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fontAlgn="auto" latinLnBrk="0" hangingPunct="1">
              <a:spcBef>
                <a:spcPts val="0"/>
              </a:spcBef>
              <a:spcAft>
                <a:spcPts val="0"/>
              </a:spcAft>
              <a:defRPr kumimoji="0" sz="1100" smtClean="0">
                <a:solidFill>
                  <a:schemeClr val="tx2">
                    <a:lumMod val="75000"/>
                    <a:lumOff val="25000"/>
                  </a:schemeClr>
                </a:solidFill>
                <a:latin typeface="+mn-lt"/>
                <a:ea typeface="+mn-ea"/>
              </a:defRPr>
            </a:lvl1pPr>
          </a:lstStyle>
          <a:p>
            <a:pPr>
              <a:defRPr/>
            </a:pPr>
            <a:fld id="{BACA3338-2D5C-4027-B60E-81C76CE423FA}" type="datetimeFigureOut">
              <a:rPr lang="zh-CN" altLang="en-US"/>
              <a:t>2019/11/16</a:t>
            </a:fld>
            <a:endParaRPr lang="zh-CN" altLang="en-US"/>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fontAlgn="auto" latinLnBrk="0" hangingPunct="1">
              <a:spcBef>
                <a:spcPts val="0"/>
              </a:spcBef>
              <a:spcAft>
                <a:spcPts val="0"/>
              </a:spcAft>
              <a:defRPr kumimoji="0" sz="1100">
                <a:solidFill>
                  <a:schemeClr val="tx2">
                    <a:lumMod val="75000"/>
                    <a:lumOff val="2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fontAlgn="auto" latinLnBrk="0" hangingPunct="1">
              <a:spcBef>
                <a:spcPts val="0"/>
              </a:spcBef>
              <a:spcAft>
                <a:spcPts val="0"/>
              </a:spcAft>
              <a:defRPr kumimoji="0" sz="1100" b="0" smtClean="0">
                <a:solidFill>
                  <a:schemeClr val="tx2">
                    <a:lumMod val="75000"/>
                    <a:lumOff val="25000"/>
                  </a:schemeClr>
                </a:solidFill>
                <a:latin typeface="+mn-lt"/>
                <a:ea typeface="+mn-ea"/>
              </a:defRPr>
            </a:lvl1pPr>
          </a:lstStyle>
          <a:p>
            <a:pPr>
              <a:defRPr/>
            </a:pPr>
            <a:fld id="{D3988A6B-0CDB-4FA7-8CCC-9266E4B48D50}" type="slidenum">
              <a:rPr lang="zh-CN" altLang="en-US"/>
              <a:t>‹#›</a:t>
            </a:fld>
            <a:endParaRPr lang="zh-CN" altLang="en-US"/>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fontAlgn="base">
        <a:spcBef>
          <a:spcPct val="0"/>
        </a:spcBef>
        <a:spcAft>
          <a:spcPct val="0"/>
        </a:spcAft>
        <a:defRPr sz="4400" kern="1200">
          <a:solidFill>
            <a:schemeClr val="tx2"/>
          </a:solidFill>
          <a:latin typeface="+mj-lt"/>
          <a:ea typeface="+mj-ea"/>
          <a:cs typeface="微软雅黑" panose="020B0503020204020204" charset="-122"/>
        </a:defRPr>
      </a:lvl1pPr>
      <a:lvl2pPr algn="ctr" rtl="0" fontAlgn="base">
        <a:spcBef>
          <a:spcPct val="0"/>
        </a:spcBef>
        <a:spcAft>
          <a:spcPct val="0"/>
        </a:spcAft>
        <a:defRPr sz="4400">
          <a:solidFill>
            <a:schemeClr val="tx2"/>
          </a:solidFill>
          <a:latin typeface="Franklin Gothic Medium" panose="020B0603020102020204" pitchFamily="34" charset="0"/>
          <a:ea typeface="微软雅黑" panose="020B0503020204020204" charset="-122"/>
          <a:cs typeface="微软雅黑" panose="020B0503020204020204" charset="-122"/>
        </a:defRPr>
      </a:lvl2pPr>
      <a:lvl3pPr algn="ctr" rtl="0" fontAlgn="base">
        <a:spcBef>
          <a:spcPct val="0"/>
        </a:spcBef>
        <a:spcAft>
          <a:spcPct val="0"/>
        </a:spcAft>
        <a:defRPr sz="4400">
          <a:solidFill>
            <a:schemeClr val="tx2"/>
          </a:solidFill>
          <a:latin typeface="Franklin Gothic Medium" panose="020B0603020102020204" pitchFamily="34" charset="0"/>
          <a:ea typeface="微软雅黑" panose="020B0503020204020204" charset="-122"/>
          <a:cs typeface="微软雅黑" panose="020B0503020204020204" charset="-122"/>
        </a:defRPr>
      </a:lvl3pPr>
      <a:lvl4pPr algn="ctr" rtl="0" fontAlgn="base">
        <a:spcBef>
          <a:spcPct val="0"/>
        </a:spcBef>
        <a:spcAft>
          <a:spcPct val="0"/>
        </a:spcAft>
        <a:defRPr sz="4400">
          <a:solidFill>
            <a:schemeClr val="tx2"/>
          </a:solidFill>
          <a:latin typeface="Franklin Gothic Medium" panose="020B0603020102020204" pitchFamily="34" charset="0"/>
          <a:ea typeface="微软雅黑" panose="020B0503020204020204" charset="-122"/>
          <a:cs typeface="微软雅黑" panose="020B0503020204020204" charset="-122"/>
        </a:defRPr>
      </a:lvl4pPr>
      <a:lvl5pPr algn="ctr" rtl="0" fontAlgn="base">
        <a:spcBef>
          <a:spcPct val="0"/>
        </a:spcBef>
        <a:spcAft>
          <a:spcPct val="0"/>
        </a:spcAft>
        <a:defRPr sz="4400">
          <a:solidFill>
            <a:schemeClr val="tx2"/>
          </a:solidFill>
          <a:latin typeface="Franklin Gothic Medium" panose="020B0603020102020204" pitchFamily="34" charset="0"/>
          <a:ea typeface="微软雅黑" panose="020B0503020204020204" charset="-122"/>
          <a:cs typeface="微软雅黑" panose="020B050302020402020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fontAlgn="base">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0900" y="1827213"/>
            <a:ext cx="7718425" cy="1420812"/>
          </a:xfrm>
        </p:spPr>
        <p:txBody>
          <a:bodyPr rtlCol="0">
            <a:normAutofit/>
          </a:bodyPr>
          <a:lstStyle/>
          <a:p>
            <a:pPr fontAlgn="auto">
              <a:spcAft>
                <a:spcPts val="0"/>
              </a:spcAft>
              <a:defRPr/>
            </a:pPr>
            <a:r>
              <a:rPr kumimoji="1" lang="en-US" altLang="zh-CN" sz="4800" b="1" dirty="0" smtClean="0">
                <a:solidFill>
                  <a:schemeClr val="tx1"/>
                </a:solidFill>
                <a:effectLst>
                  <a:outerShdw blurRad="38100" dist="38100" dir="2700000" algn="tl">
                    <a:srgbClr val="000000">
                      <a:alpha val="43137"/>
                    </a:srgbClr>
                  </a:outerShdw>
                </a:effectLst>
                <a:latin typeface="Tahoma" panose="020B0604030504040204" pitchFamily="34" charset="0"/>
                <a:ea typeface="楷体_GB2312" pitchFamily="49" charset="-122"/>
                <a:cs typeface="+mn-cs"/>
              </a:rPr>
              <a:t> </a:t>
            </a:r>
            <a:r>
              <a:rPr kumimoji="1" lang="zh-CN" altLang="en-US" sz="4800" b="1" dirty="0" smtClean="0">
                <a:solidFill>
                  <a:schemeClr val="tx1"/>
                </a:solidFill>
                <a:effectLst>
                  <a:outerShdw blurRad="38100" dist="38100" dir="2700000" algn="tl">
                    <a:srgbClr val="000000">
                      <a:alpha val="43137"/>
                    </a:srgbClr>
                  </a:outerShdw>
                </a:effectLst>
                <a:latin typeface="Tahoma" panose="020B0604030504040204" pitchFamily="34" charset="0"/>
                <a:ea typeface="楷体_GB2312" pitchFamily="49" charset="-122"/>
                <a:cs typeface="+mn-cs"/>
              </a:rPr>
              <a:t>数据分析网站</a:t>
            </a:r>
          </a:p>
        </p:txBody>
      </p:sp>
      <p:sp>
        <p:nvSpPr>
          <p:cNvPr id="7" name="Text Box 3"/>
          <p:cNvSpPr txBox="1">
            <a:spLocks noChangeArrowheads="1"/>
          </p:cNvSpPr>
          <p:nvPr/>
        </p:nvSpPr>
        <p:spPr bwMode="auto">
          <a:xfrm>
            <a:off x="2638425" y="4595813"/>
            <a:ext cx="4391025" cy="460375"/>
          </a:xfrm>
          <a:prstGeom prst="rect">
            <a:avLst/>
          </a:prstGeom>
          <a:noFill/>
          <a:ln>
            <a:noFill/>
          </a:ln>
          <a:effectLst/>
        </p:spPr>
        <p:txBody>
          <a:bodyPr>
            <a:spAutoFit/>
          </a:bodyPr>
          <a:lstStyle>
            <a:lvl1pPr>
              <a:defRPr sz="2800" b="1">
                <a:solidFill>
                  <a:srgbClr val="3366FF"/>
                </a:solidFill>
                <a:latin typeface="Times New Roman" panose="02020603050405020304" pitchFamily="18" charset="0"/>
                <a:ea typeface="宋体" panose="02010600030101010101" pitchFamily="2" charset="-122"/>
              </a:defRPr>
            </a:lvl1pPr>
            <a:lvl2pPr marL="742950" indent="-285750">
              <a:defRPr sz="2800" b="1">
                <a:solidFill>
                  <a:srgbClr val="3366FF"/>
                </a:solidFill>
                <a:latin typeface="Times New Roman" panose="02020603050405020304" pitchFamily="18" charset="0"/>
                <a:ea typeface="宋体" panose="02010600030101010101" pitchFamily="2" charset="-122"/>
              </a:defRPr>
            </a:lvl2pPr>
            <a:lvl3pPr marL="1143000" indent="-228600">
              <a:defRPr sz="2800" b="1">
                <a:solidFill>
                  <a:srgbClr val="3366FF"/>
                </a:solidFill>
                <a:latin typeface="Times New Roman" panose="02020603050405020304" pitchFamily="18" charset="0"/>
                <a:ea typeface="宋体" panose="02010600030101010101" pitchFamily="2" charset="-122"/>
              </a:defRPr>
            </a:lvl3pPr>
            <a:lvl4pPr marL="1600200" indent="-228600">
              <a:defRPr sz="2800" b="1">
                <a:solidFill>
                  <a:srgbClr val="3366FF"/>
                </a:solidFill>
                <a:latin typeface="Times New Roman" panose="02020603050405020304" pitchFamily="18" charset="0"/>
                <a:ea typeface="宋体" panose="02010600030101010101" pitchFamily="2" charset="-122"/>
              </a:defRPr>
            </a:lvl4pPr>
            <a:lvl5pPr marL="2057400" indent="-228600">
              <a:defRPr sz="2800" b="1">
                <a:solidFill>
                  <a:srgbClr val="3366FF"/>
                </a:solidFill>
                <a:latin typeface="Times New Roman" panose="02020603050405020304" pitchFamily="18" charset="0"/>
                <a:ea typeface="宋体" panose="02010600030101010101" pitchFamily="2"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800" b="1">
                <a:solidFill>
                  <a:srgbClr val="3366FF"/>
                </a:solidFill>
                <a:latin typeface="Times New Roman" panose="02020603050405020304" pitchFamily="18" charset="0"/>
                <a:ea typeface="宋体" panose="02010600030101010101" pitchFamily="2"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800" b="1">
                <a:solidFill>
                  <a:srgbClr val="3366FF"/>
                </a:solidFill>
                <a:latin typeface="Times New Roman" panose="02020603050405020304" pitchFamily="18" charset="0"/>
                <a:ea typeface="宋体" panose="02010600030101010101" pitchFamily="2"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800" b="1">
                <a:solidFill>
                  <a:srgbClr val="3366FF"/>
                </a:solidFill>
                <a:latin typeface="Times New Roman" panose="02020603050405020304" pitchFamily="18" charset="0"/>
                <a:ea typeface="宋体" panose="02010600030101010101" pitchFamily="2"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800" b="1">
                <a:solidFill>
                  <a:srgbClr val="3366FF"/>
                </a:solidFill>
                <a:latin typeface="Times New Roman" panose="02020603050405020304" pitchFamily="18" charset="0"/>
                <a:ea typeface="宋体" panose="02010600030101010101" pitchFamily="2" charset="-122"/>
              </a:defRPr>
            </a:lvl9pPr>
          </a:lstStyle>
          <a:p>
            <a:pPr fontAlgn="auto">
              <a:spcBef>
                <a:spcPct val="50000"/>
              </a:spcBef>
              <a:spcAft>
                <a:spcPts val="0"/>
              </a:spcAft>
              <a:defRPr/>
            </a:pPr>
            <a:endParaRPr lang="en-US" altLang="zh-CN" sz="24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body" idx="1"/>
          </p:nvPr>
        </p:nvSpPr>
        <p:spPr>
          <a:xfrm>
            <a:off x="59690" y="1419860"/>
            <a:ext cx="9144000" cy="4457065"/>
          </a:xfrm>
        </p:spPr>
        <p:txBody>
          <a:bodyPr/>
          <a:lstStyle/>
          <a:p>
            <a:pPr marL="0" marR="0" indent="0" algn="l" defTabSz="914400">
              <a:lnSpc>
                <a:spcPct val="150000"/>
              </a:lnSpc>
              <a:spcBef>
                <a:spcPct val="20000"/>
              </a:spcBef>
              <a:buClr>
                <a:schemeClr val="tx2"/>
              </a:buClr>
              <a:buSzPct val="50000"/>
              <a:buFontTx/>
              <a:buNone/>
              <a:defRPr/>
            </a:pPr>
            <a:r>
              <a:rPr lang="en-US" noProof="0">
                <a:cs typeface="+mn-lt"/>
                <a:sym typeface="+mn-ea"/>
              </a:rPr>
              <a:t>         </a:t>
            </a:r>
            <a:endParaRPr lang="en-US" altLang="zh-CN" smtClean="0">
              <a:ea typeface="宋体" panose="02010600030101010101" pitchFamily="2" charset="-122"/>
            </a:endParaRPr>
          </a:p>
        </p:txBody>
      </p:sp>
      <p:sp>
        <p:nvSpPr>
          <p:cNvPr id="154626" name="TextBox 3"/>
          <p:cNvSpPr txBox="1">
            <a:spLocks noChangeArrowheads="1"/>
          </p:cNvSpPr>
          <p:nvPr/>
        </p:nvSpPr>
        <p:spPr bwMode="auto">
          <a:xfrm>
            <a:off x="8643938" y="6500813"/>
            <a:ext cx="500062" cy="400050"/>
          </a:xfrm>
          <a:prstGeom prst="rect">
            <a:avLst/>
          </a:prstGeom>
          <a:noFill/>
          <a:ln w="9525">
            <a:noFill/>
            <a:miter lim="800000"/>
          </a:ln>
        </p:spPr>
        <p:txBody>
          <a:bodyPr>
            <a:spAutoFit/>
          </a:bodyPr>
          <a:lstStyle/>
          <a:p>
            <a:fld id="{4DC93BDD-A1B7-4BD7-88E8-E19950C1A2AC}" type="slidenum">
              <a:rPr lang="zh-CN" altLang="en-US">
                <a:latin typeface="Franklin Gothic Book"/>
                <a:ea typeface="黑体" panose="02010609060101010101" pitchFamily="2" charset="-122"/>
              </a:rPr>
              <a:t>2</a:t>
            </a:fld>
            <a:endParaRPr lang="en-US" altLang="zh-CN">
              <a:latin typeface="Franklin Gothic Book"/>
              <a:ea typeface="黑体" panose="02010609060101010101" pitchFamily="2" charset="-122"/>
            </a:endParaRPr>
          </a:p>
        </p:txBody>
      </p:sp>
      <p:sp>
        <p:nvSpPr>
          <p:cNvPr id="2" name="标题 1"/>
          <p:cNvSpPr>
            <a:spLocks noGrp="1"/>
          </p:cNvSpPr>
          <p:nvPr>
            <p:ph type="ctrTitle"/>
          </p:nvPr>
        </p:nvSpPr>
        <p:spPr>
          <a:xfrm>
            <a:off x="713105" y="375920"/>
            <a:ext cx="7718425" cy="1152525"/>
          </a:xfrm>
        </p:spPr>
        <p:txBody>
          <a:bodyPr rtlCol="0">
            <a:normAutofit/>
          </a:bodyPr>
          <a:lstStyle/>
          <a:p>
            <a:pPr fontAlgn="auto">
              <a:spcAft>
                <a:spcPts val="0"/>
              </a:spcAft>
              <a:defRPr/>
            </a:pPr>
            <a:r>
              <a:rPr kumimoji="1" lang="zh-CN" altLang="en-US" sz="4800" b="1" dirty="0" smtClean="0">
                <a:solidFill>
                  <a:schemeClr val="tx1"/>
                </a:solidFill>
                <a:effectLst>
                  <a:outerShdw blurRad="38100" dist="38100" dir="2700000" algn="tl">
                    <a:srgbClr val="000000">
                      <a:alpha val="43137"/>
                    </a:srgbClr>
                  </a:outerShdw>
                </a:effectLst>
                <a:latin typeface="Tahoma" panose="020B0604030504040204" pitchFamily="34" charset="0"/>
                <a:ea typeface="楷体_GB2312" pitchFamily="49" charset="-122"/>
                <a:cs typeface="+mn-cs"/>
              </a:rPr>
              <a:t>一、主要功能介绍</a:t>
            </a:r>
          </a:p>
        </p:txBody>
      </p:sp>
      <p:sp>
        <p:nvSpPr>
          <p:cNvPr id="3082" name="AutoShape 10"/>
          <p:cNvSpPr>
            <a:spLocks noChangeArrowheads="1"/>
          </p:cNvSpPr>
          <p:nvPr/>
        </p:nvSpPr>
        <p:spPr bwMode="auto">
          <a:xfrm>
            <a:off x="713105" y="1878965"/>
            <a:ext cx="8173085" cy="4272280"/>
          </a:xfrm>
          <a:prstGeom prst="flowChartAlternateProcess">
            <a:avLst/>
          </a:prstGeom>
          <a:solidFill>
            <a:srgbClr val="FFFF99">
              <a:alpha val="52940"/>
            </a:srgbClr>
          </a:solidFill>
          <a:ln w="22225" algn="ctr">
            <a:solidFill>
              <a:srgbClr val="FFCC00"/>
            </a:solidFill>
            <a:miter lim="800000"/>
          </a:ln>
        </p:spPr>
        <p:txBody>
          <a:bodyPr wrap="none" anchor="ctr"/>
          <a:lstStyle/>
          <a:p>
            <a:pPr marL="0" marR="0" indent="0" algn="l" defTabSz="914400">
              <a:lnSpc>
                <a:spcPct val="150000"/>
              </a:lnSpc>
              <a:spcBef>
                <a:spcPct val="20000"/>
              </a:spcBef>
              <a:buClr>
                <a:schemeClr val="tx2"/>
              </a:buClr>
              <a:buSzPct val="50000"/>
              <a:buFontTx/>
              <a:buNone/>
              <a:defRPr/>
            </a:pPr>
            <a:r>
              <a:rPr lang="en-US" noProof="0" dirty="0">
                <a:cs typeface="+mn-lt"/>
                <a:sym typeface="+mn-ea"/>
              </a:rPr>
              <a:t>         </a:t>
            </a:r>
            <a:r>
              <a:rPr lang="en-US" sz="2800" noProof="0" dirty="0">
                <a:cs typeface="+mn-lt"/>
                <a:sym typeface="+mn-ea"/>
              </a:rPr>
              <a:t>   </a:t>
            </a:r>
            <a:r>
              <a:rPr sz="2800" noProof="0" dirty="0" smtClean="0">
                <a:latin typeface="+mn-ea"/>
                <a:ea typeface="+mn-ea"/>
                <a:cs typeface="+mn-ea"/>
                <a:sym typeface="+mn-ea"/>
              </a:rPr>
              <a:t>模拟一个终端发送数据</a:t>
            </a:r>
            <a:r>
              <a:rPr sz="2800" noProof="0" dirty="0">
                <a:latin typeface="+mn-ea"/>
                <a:ea typeface="+mn-ea"/>
                <a:cs typeface="+mn-ea"/>
                <a:sym typeface="+mn-ea"/>
              </a:rPr>
              <a:t>，</a:t>
            </a:r>
            <a:endParaRPr sz="2800" spc="0" noProof="0" dirty="0">
              <a:solidFill>
                <a:schemeClr val="tx1"/>
              </a:solidFill>
              <a:latin typeface="+mn-ea"/>
              <a:ea typeface="+mn-ea"/>
              <a:cs typeface="+mn-ea"/>
              <a:sym typeface="+mn-ea"/>
            </a:endParaRPr>
          </a:p>
          <a:p>
            <a:pPr marL="0" marR="0" indent="0" algn="l" defTabSz="914400">
              <a:lnSpc>
                <a:spcPct val="150000"/>
              </a:lnSpc>
              <a:spcBef>
                <a:spcPct val="20000"/>
              </a:spcBef>
              <a:buClr>
                <a:schemeClr val="tx2"/>
              </a:buClr>
              <a:buSzPct val="50000"/>
              <a:buFontTx/>
              <a:buNone/>
              <a:defRPr/>
            </a:pPr>
            <a:r>
              <a:rPr sz="2800" noProof="0" dirty="0">
                <a:latin typeface="+mn-ea"/>
                <a:ea typeface="+mn-ea"/>
                <a:cs typeface="+mn-ea"/>
                <a:sym typeface="+mn-ea"/>
              </a:rPr>
              <a:t>         服务器接收数据后，</a:t>
            </a:r>
            <a:endParaRPr sz="2800" spc="0" noProof="0" dirty="0">
              <a:solidFill>
                <a:schemeClr val="tx1"/>
              </a:solidFill>
              <a:latin typeface="+mn-ea"/>
              <a:ea typeface="+mn-ea"/>
              <a:cs typeface="+mn-ea"/>
              <a:sym typeface="+mn-ea"/>
            </a:endParaRPr>
          </a:p>
          <a:p>
            <a:pPr marL="0" marR="0" indent="0" algn="l" defTabSz="914400">
              <a:lnSpc>
                <a:spcPct val="150000"/>
              </a:lnSpc>
              <a:spcBef>
                <a:spcPct val="20000"/>
              </a:spcBef>
              <a:buClr>
                <a:schemeClr val="tx2"/>
              </a:buClr>
              <a:buSzPct val="50000"/>
              <a:buFontTx/>
              <a:buNone/>
              <a:defRPr/>
            </a:pPr>
            <a:r>
              <a:rPr sz="2800" noProof="0" dirty="0">
                <a:latin typeface="+mn-ea"/>
                <a:ea typeface="+mn-ea"/>
                <a:cs typeface="+mn-ea"/>
                <a:sym typeface="+mn-ea"/>
              </a:rPr>
              <a:t>         再把数据广播给所有显示数据的页面。</a:t>
            </a:r>
          </a:p>
          <a:p>
            <a:pPr marL="0" marR="0" indent="0" algn="l" defTabSz="914400">
              <a:lnSpc>
                <a:spcPct val="150000"/>
              </a:lnSpc>
              <a:spcBef>
                <a:spcPct val="20000"/>
              </a:spcBef>
              <a:buClr>
                <a:schemeClr val="tx2"/>
              </a:buClr>
              <a:buSzPct val="50000"/>
              <a:buFontTx/>
              <a:buNone/>
              <a:defRPr/>
            </a:pPr>
            <a:r>
              <a:rPr lang="zh-CN" altLang="en-US" sz="2400" dirty="0">
                <a:latin typeface="+mn-ea"/>
                <a:ea typeface="+mn-ea"/>
                <a:cs typeface="+mn-ea"/>
              </a:rPr>
              <a:t>   </a:t>
            </a:r>
            <a:r>
              <a:rPr lang="zh-CN" altLang="en-US" sz="2400" dirty="0" smtClean="0">
                <a:latin typeface="+mn-ea"/>
                <a:ea typeface="+mn-ea"/>
                <a:cs typeface="+mn-ea"/>
              </a:rPr>
              <a:t>（</a:t>
            </a:r>
            <a:r>
              <a:rPr lang="zh-CN" altLang="en-US" sz="2400" dirty="0">
                <a:latin typeface="+mn-ea"/>
                <a:ea typeface="+mn-ea"/>
                <a:cs typeface="+mn-ea"/>
              </a:rPr>
              <a:t>数</a:t>
            </a:r>
            <a:r>
              <a:rPr lang="zh-CN" altLang="en-US" sz="2400" dirty="0" smtClean="0">
                <a:latin typeface="+mn-ea"/>
                <a:ea typeface="+mn-ea"/>
                <a:cs typeface="+mn-ea"/>
              </a:rPr>
              <a:t>据种类</a:t>
            </a:r>
            <a:r>
              <a:rPr lang="zh-CN" altLang="en-US" sz="2400" dirty="0" smtClean="0">
                <a:latin typeface="+mn-ea"/>
                <a:ea typeface="+mn-ea"/>
                <a:cs typeface="+mn-ea"/>
              </a:rPr>
              <a:t>选</a:t>
            </a:r>
            <a:r>
              <a:rPr lang="zh-CN" altLang="en-US" sz="2400" dirty="0">
                <a:latin typeface="+mn-ea"/>
                <a:ea typeface="+mn-ea"/>
                <a:cs typeface="+mn-ea"/>
              </a:rPr>
              <a:t>取的是温度、湿度、光照强度和</a:t>
            </a:r>
          </a:p>
          <a:p>
            <a:pPr marL="0" marR="0" indent="0" algn="l" defTabSz="914400">
              <a:lnSpc>
                <a:spcPct val="150000"/>
              </a:lnSpc>
              <a:spcBef>
                <a:spcPct val="20000"/>
              </a:spcBef>
              <a:buClr>
                <a:schemeClr val="tx2"/>
              </a:buClr>
              <a:buSzPct val="50000"/>
              <a:buFontTx/>
              <a:buNone/>
              <a:defRPr/>
            </a:pPr>
            <a:r>
              <a:rPr lang="zh-CN" altLang="en-US" sz="2400" dirty="0">
                <a:latin typeface="+mn-ea"/>
                <a:ea typeface="+mn-ea"/>
                <a:cs typeface="+mn-ea"/>
              </a:rPr>
              <a:t>    二氧化碳浓度，并对这四种数据进行分析）</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Box 3"/>
          <p:cNvSpPr txBox="1">
            <a:spLocks noChangeArrowheads="1"/>
          </p:cNvSpPr>
          <p:nvPr/>
        </p:nvSpPr>
        <p:spPr bwMode="auto">
          <a:xfrm>
            <a:off x="8745538" y="6500813"/>
            <a:ext cx="327025" cy="400050"/>
          </a:xfrm>
          <a:prstGeom prst="rect">
            <a:avLst/>
          </a:prstGeom>
          <a:noFill/>
          <a:ln w="9525">
            <a:noFill/>
            <a:miter lim="800000"/>
          </a:ln>
        </p:spPr>
        <p:txBody>
          <a:bodyPr wrap="none">
            <a:spAutoFit/>
          </a:bodyPr>
          <a:lstStyle/>
          <a:p>
            <a:fld id="{A0E3C1EF-30B7-4823-A30E-11BDF2B576BD}" type="slidenum">
              <a:rPr lang="zh-CN" altLang="en-US">
                <a:latin typeface="Franklin Gothic Book"/>
                <a:ea typeface="黑体" panose="02010609060101010101" pitchFamily="2" charset="-122"/>
              </a:rPr>
              <a:t>3</a:t>
            </a:fld>
            <a:endParaRPr lang="en-US" altLang="zh-CN">
              <a:latin typeface="Franklin Gothic Book"/>
              <a:ea typeface="黑体" panose="02010609060101010101" pitchFamily="2" charset="-122"/>
            </a:endParaRPr>
          </a:p>
        </p:txBody>
      </p:sp>
      <p:sp>
        <p:nvSpPr>
          <p:cNvPr id="155652" name="TextBox 1"/>
          <p:cNvSpPr txBox="1">
            <a:spLocks noChangeArrowheads="1"/>
          </p:cNvSpPr>
          <p:nvPr/>
        </p:nvSpPr>
        <p:spPr bwMode="auto">
          <a:xfrm>
            <a:off x="469265" y="1433830"/>
            <a:ext cx="8275955" cy="3415030"/>
          </a:xfrm>
          <a:prstGeom prst="rect">
            <a:avLst/>
          </a:prstGeom>
          <a:noFill/>
          <a:ln w="9525">
            <a:noFill/>
            <a:miter lim="800000"/>
          </a:ln>
        </p:spPr>
        <p:txBody>
          <a:bodyPr wrap="square">
            <a:spAutoFit/>
          </a:bodyPr>
          <a:lstStyle/>
          <a:p>
            <a:pPr algn="l"/>
            <a:r>
              <a:rPr lang="zh-CN" altLang="en-US" sz="2400" b="1" dirty="0">
                <a:latin typeface="+mn-ea"/>
                <a:ea typeface="+mn-ea"/>
                <a:cs typeface="+mn-ea"/>
              </a:rPr>
              <a:t>（</a:t>
            </a:r>
            <a:r>
              <a:rPr lang="en-US" altLang="zh-CN" sz="2400" b="1" dirty="0">
                <a:latin typeface="+mn-ea"/>
                <a:ea typeface="+mn-ea"/>
                <a:cs typeface="+mn-ea"/>
              </a:rPr>
              <a:t>1</a:t>
            </a:r>
            <a:r>
              <a:rPr lang="zh-CN" altLang="en-US" sz="2400" b="1" dirty="0">
                <a:latin typeface="+mn-ea"/>
                <a:ea typeface="+mn-ea"/>
                <a:cs typeface="+mn-ea"/>
              </a:rPr>
              <a:t>）打开服务</a:t>
            </a:r>
            <a:r>
              <a:rPr lang="zh-CN" altLang="en-US" sz="2400" b="1" dirty="0" smtClean="0">
                <a:latin typeface="+mn-ea"/>
                <a:ea typeface="+mn-ea"/>
                <a:cs typeface="+mn-ea"/>
              </a:rPr>
              <a:t>器,</a:t>
            </a:r>
            <a:r>
              <a:rPr lang="zh-CN" altLang="en-US" sz="2400" b="1" dirty="0">
                <a:latin typeface="+mn-ea"/>
                <a:ea typeface="+mn-ea"/>
                <a:cs typeface="+mn-ea"/>
              </a:rPr>
              <a:t>访问显示数据的网页，（网页现在还没有接收到数据）。</a:t>
            </a: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p:txBody>
      </p:sp>
      <p:sp>
        <p:nvSpPr>
          <p:cNvPr id="2" name="标题 1"/>
          <p:cNvSpPr>
            <a:spLocks noGrp="1"/>
          </p:cNvSpPr>
          <p:nvPr>
            <p:ph type="ctrTitle"/>
          </p:nvPr>
        </p:nvSpPr>
        <p:spPr>
          <a:xfrm>
            <a:off x="713105" y="375920"/>
            <a:ext cx="7718425" cy="1152525"/>
          </a:xfrm>
        </p:spPr>
        <p:txBody>
          <a:bodyPr rtlCol="0">
            <a:normAutofit/>
          </a:bodyPr>
          <a:lstStyle/>
          <a:p>
            <a:pPr fontAlgn="auto">
              <a:spcAft>
                <a:spcPts val="0"/>
              </a:spcAft>
              <a:defRPr/>
            </a:pPr>
            <a:r>
              <a:rPr kumimoji="1" lang="zh-CN" altLang="en-US" sz="4800" b="1" dirty="0" smtClean="0">
                <a:solidFill>
                  <a:schemeClr val="tx1"/>
                </a:solidFill>
                <a:effectLst>
                  <a:outerShdw blurRad="38100" dist="38100" dir="2700000" algn="tl">
                    <a:srgbClr val="000000">
                      <a:alpha val="43137"/>
                    </a:srgbClr>
                  </a:outerShdw>
                </a:effectLst>
                <a:latin typeface="Tahoma" panose="020B0604030504040204" pitchFamily="34" charset="0"/>
                <a:ea typeface="楷体_GB2312" pitchFamily="49" charset="-122"/>
                <a:cs typeface="+mn-cs"/>
              </a:rPr>
              <a:t>二、模拟操作步骤</a:t>
            </a:r>
          </a:p>
        </p:txBody>
      </p:sp>
      <p:pic>
        <p:nvPicPr>
          <p:cNvPr id="6" name="图片 5"/>
          <p:cNvPicPr>
            <a:picLocks noChangeAspect="1"/>
          </p:cNvPicPr>
          <p:nvPr/>
        </p:nvPicPr>
        <p:blipFill>
          <a:blip r:embed="rId2"/>
          <a:stretch>
            <a:fillRect/>
          </a:stretch>
        </p:blipFill>
        <p:spPr>
          <a:xfrm>
            <a:off x="713740" y="2207260"/>
            <a:ext cx="7945755" cy="43719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Box 3"/>
          <p:cNvSpPr txBox="1">
            <a:spLocks noChangeArrowheads="1"/>
          </p:cNvSpPr>
          <p:nvPr/>
        </p:nvSpPr>
        <p:spPr bwMode="auto">
          <a:xfrm>
            <a:off x="8745538" y="6500813"/>
            <a:ext cx="327025" cy="400050"/>
          </a:xfrm>
          <a:prstGeom prst="rect">
            <a:avLst/>
          </a:prstGeom>
          <a:noFill/>
          <a:ln w="9525">
            <a:noFill/>
            <a:miter lim="800000"/>
          </a:ln>
        </p:spPr>
        <p:txBody>
          <a:bodyPr wrap="none">
            <a:spAutoFit/>
          </a:bodyPr>
          <a:lstStyle/>
          <a:p>
            <a:fld id="{A0E3C1EF-30B7-4823-A30E-11BDF2B576BD}" type="slidenum">
              <a:rPr lang="zh-CN" altLang="en-US">
                <a:latin typeface="Franklin Gothic Book"/>
                <a:ea typeface="黑体" panose="02010609060101010101" pitchFamily="2" charset="-122"/>
              </a:rPr>
              <a:t>4</a:t>
            </a:fld>
            <a:endParaRPr lang="en-US" altLang="zh-CN">
              <a:latin typeface="Franklin Gothic Book"/>
              <a:ea typeface="黑体" panose="02010609060101010101" pitchFamily="2" charset="-122"/>
            </a:endParaRPr>
          </a:p>
        </p:txBody>
      </p:sp>
      <p:sp>
        <p:nvSpPr>
          <p:cNvPr id="155652" name="TextBox 1"/>
          <p:cNvSpPr txBox="1">
            <a:spLocks noChangeArrowheads="1"/>
          </p:cNvSpPr>
          <p:nvPr/>
        </p:nvSpPr>
        <p:spPr bwMode="auto">
          <a:xfrm>
            <a:off x="375920" y="271145"/>
            <a:ext cx="8275955" cy="3415030"/>
          </a:xfrm>
          <a:prstGeom prst="rect">
            <a:avLst/>
          </a:prstGeom>
          <a:noFill/>
          <a:ln w="9525">
            <a:noFill/>
            <a:miter lim="800000"/>
          </a:ln>
        </p:spPr>
        <p:txBody>
          <a:bodyPr wrap="square">
            <a:spAutoFit/>
          </a:bodyPr>
          <a:lstStyle/>
          <a:p>
            <a:pPr algn="l"/>
            <a:r>
              <a:rPr lang="zh-CN" altLang="en-US" sz="2400" b="1">
                <a:latin typeface="+mn-ea"/>
                <a:ea typeface="+mn-ea"/>
                <a:cs typeface="+mn-ea"/>
              </a:rPr>
              <a:t>（</a:t>
            </a:r>
            <a:r>
              <a:rPr lang="en-US" altLang="zh-CN" sz="2400" b="1">
                <a:latin typeface="+mn-ea"/>
                <a:ea typeface="+mn-ea"/>
                <a:cs typeface="+mn-ea"/>
              </a:rPr>
              <a:t>2</a:t>
            </a:r>
            <a:r>
              <a:rPr lang="zh-CN" altLang="en-US" sz="2400" b="1">
                <a:latin typeface="+mn-ea"/>
                <a:ea typeface="+mn-ea"/>
                <a:cs typeface="+mn-ea"/>
              </a:rPr>
              <a:t>）点击</a:t>
            </a:r>
            <a:r>
              <a:rPr lang="en-US" altLang="zh-CN" sz="2400" b="1">
                <a:latin typeface="+mn-ea"/>
                <a:ea typeface="+mn-ea"/>
                <a:cs typeface="+mn-ea"/>
              </a:rPr>
              <a:t>“</a:t>
            </a:r>
            <a:r>
              <a:rPr lang="zh-CN" altLang="en-US" sz="2400" b="1">
                <a:latin typeface="+mn-ea"/>
                <a:ea typeface="+mn-ea"/>
                <a:cs typeface="+mn-ea"/>
              </a:rPr>
              <a:t>转到发送数据的页面</a:t>
            </a:r>
            <a:r>
              <a:rPr lang="en-US" altLang="zh-CN" sz="2400" b="1">
                <a:latin typeface="+mn-ea"/>
                <a:ea typeface="+mn-ea"/>
                <a:cs typeface="+mn-ea"/>
              </a:rPr>
              <a:t>”</a:t>
            </a:r>
            <a:r>
              <a:rPr lang="zh-CN" altLang="en-US" sz="2400" b="1">
                <a:latin typeface="+mn-ea"/>
                <a:ea typeface="+mn-ea"/>
                <a:cs typeface="+mn-ea"/>
              </a:rPr>
              <a:t>，跳转到发送数据页面。</a:t>
            </a:r>
          </a:p>
          <a:p>
            <a:pPr algn="l"/>
            <a:r>
              <a:rPr lang="zh-CN" altLang="en-US" sz="2400" b="1">
                <a:latin typeface="+mn-ea"/>
                <a:ea typeface="+mn-ea"/>
                <a:cs typeface="+mn-ea"/>
              </a:rPr>
              <a:t>（</a:t>
            </a:r>
            <a:r>
              <a:rPr lang="en-US" altLang="zh-CN" sz="2400" b="1">
                <a:latin typeface="+mn-ea"/>
                <a:ea typeface="+mn-ea"/>
                <a:cs typeface="+mn-ea"/>
              </a:rPr>
              <a:t>3</a:t>
            </a:r>
            <a:r>
              <a:rPr lang="zh-CN" altLang="en-US" sz="2400" b="1">
                <a:latin typeface="+mn-ea"/>
                <a:ea typeface="+mn-ea"/>
                <a:cs typeface="+mn-ea"/>
              </a:rPr>
              <a:t>）</a:t>
            </a:r>
            <a:r>
              <a:rPr lang="zh-CN" altLang="en-US" sz="2400" b="1">
                <a:latin typeface="+mn-ea"/>
                <a:ea typeface="+mn-ea"/>
                <a:cs typeface="+mn-ea"/>
                <a:sym typeface="+mn-ea"/>
              </a:rPr>
              <a:t>在发送数据的页面里，</a:t>
            </a:r>
            <a:r>
              <a:rPr lang="zh-CN" altLang="en-US" sz="2400" b="1">
                <a:solidFill>
                  <a:srgbClr val="FF0000"/>
                </a:solidFill>
                <a:latin typeface="+mn-ea"/>
                <a:ea typeface="+mn-ea"/>
                <a:cs typeface="+mn-ea"/>
                <a:sym typeface="+mn-ea"/>
              </a:rPr>
              <a:t>单击</a:t>
            </a:r>
            <a:r>
              <a:rPr lang="en-US" altLang="zh-CN" sz="2400" b="1">
                <a:solidFill>
                  <a:srgbClr val="FF0000"/>
                </a:solidFill>
                <a:latin typeface="+mn-ea"/>
                <a:ea typeface="+mn-ea"/>
                <a:cs typeface="+mn-ea"/>
                <a:sym typeface="+mn-ea"/>
              </a:rPr>
              <a:t>“</a:t>
            </a:r>
            <a:r>
              <a:rPr lang="zh-CN" altLang="en-US" sz="2400" b="1">
                <a:solidFill>
                  <a:srgbClr val="FF0000"/>
                </a:solidFill>
                <a:latin typeface="+mn-ea"/>
                <a:ea typeface="+mn-ea"/>
                <a:cs typeface="+mn-ea"/>
                <a:sym typeface="+mn-ea"/>
              </a:rPr>
              <a:t>发送数据</a:t>
            </a:r>
            <a:r>
              <a:rPr lang="en-US" altLang="zh-CN" sz="2400" b="1">
                <a:solidFill>
                  <a:srgbClr val="FF0000"/>
                </a:solidFill>
                <a:latin typeface="+mn-ea"/>
                <a:ea typeface="+mn-ea"/>
                <a:cs typeface="+mn-ea"/>
                <a:sym typeface="+mn-ea"/>
              </a:rPr>
              <a:t>”</a:t>
            </a:r>
            <a:r>
              <a:rPr lang="zh-CN" altLang="en-US" sz="2400" b="1">
                <a:solidFill>
                  <a:srgbClr val="FF0000"/>
                </a:solidFill>
                <a:latin typeface="+mn-ea"/>
                <a:ea typeface="+mn-ea"/>
                <a:cs typeface="+mn-ea"/>
                <a:sym typeface="+mn-ea"/>
              </a:rPr>
              <a:t>按钮</a:t>
            </a:r>
            <a:r>
              <a:rPr lang="zh-CN" altLang="en-US" sz="2400" b="1">
                <a:latin typeface="+mn-ea"/>
                <a:ea typeface="+mn-ea"/>
                <a:cs typeface="+mn-ea"/>
                <a:sym typeface="+mn-ea"/>
              </a:rPr>
              <a:t>，可以看到显示数据的页面如下：</a:t>
            </a:r>
          </a:p>
          <a:p>
            <a:pPr algn="l"/>
            <a:endParaRPr lang="zh-CN" altLang="en-US" sz="2400" b="1">
              <a:latin typeface="+mn-ea"/>
              <a:ea typeface="+mn-ea"/>
              <a:cs typeface="+mn-ea"/>
            </a:endParaRPr>
          </a:p>
          <a:p>
            <a:pPr algn="l"/>
            <a:endParaRPr lang="zh-CN" altLang="en-US" sz="2400" b="1">
              <a:latin typeface="+mn-ea"/>
              <a:ea typeface="+mn-ea"/>
              <a:cs typeface="+mn-ea"/>
            </a:endParaRPr>
          </a:p>
          <a:p>
            <a:pPr algn="l"/>
            <a:endParaRPr lang="zh-CN" altLang="en-US" sz="2400" b="1">
              <a:latin typeface="+mn-ea"/>
              <a:ea typeface="+mn-ea"/>
              <a:cs typeface="+mn-ea"/>
            </a:endParaRPr>
          </a:p>
          <a:p>
            <a:pPr algn="l"/>
            <a:endParaRPr lang="zh-CN" altLang="en-US" sz="2400" b="1">
              <a:latin typeface="+mn-ea"/>
              <a:ea typeface="+mn-ea"/>
              <a:cs typeface="+mn-ea"/>
            </a:endParaRPr>
          </a:p>
          <a:p>
            <a:pPr algn="l"/>
            <a:endParaRPr lang="zh-CN" altLang="en-US" sz="2400" b="1">
              <a:latin typeface="+mn-ea"/>
              <a:ea typeface="+mn-ea"/>
              <a:cs typeface="+mn-ea"/>
            </a:endParaRPr>
          </a:p>
          <a:p>
            <a:pPr algn="l"/>
            <a:endParaRPr lang="zh-CN" altLang="en-US" sz="2400" b="1">
              <a:latin typeface="+mn-ea"/>
              <a:ea typeface="+mn-ea"/>
              <a:cs typeface="+mn-ea"/>
            </a:endParaRPr>
          </a:p>
        </p:txBody>
      </p:sp>
      <p:pic>
        <p:nvPicPr>
          <p:cNvPr id="4" name="图片 3"/>
          <p:cNvPicPr>
            <a:picLocks noChangeAspect="1"/>
          </p:cNvPicPr>
          <p:nvPr/>
        </p:nvPicPr>
        <p:blipFill>
          <a:blip r:embed="rId2"/>
          <a:stretch>
            <a:fillRect/>
          </a:stretch>
        </p:blipFill>
        <p:spPr>
          <a:xfrm>
            <a:off x="469265" y="1418590"/>
            <a:ext cx="8182610" cy="50825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Box 3"/>
          <p:cNvSpPr txBox="1">
            <a:spLocks noChangeArrowheads="1"/>
          </p:cNvSpPr>
          <p:nvPr/>
        </p:nvSpPr>
        <p:spPr bwMode="auto">
          <a:xfrm>
            <a:off x="8745538" y="6500813"/>
            <a:ext cx="327025" cy="400050"/>
          </a:xfrm>
          <a:prstGeom prst="rect">
            <a:avLst/>
          </a:prstGeom>
          <a:noFill/>
          <a:ln w="9525">
            <a:noFill/>
            <a:miter lim="800000"/>
          </a:ln>
        </p:spPr>
        <p:txBody>
          <a:bodyPr wrap="none">
            <a:spAutoFit/>
          </a:bodyPr>
          <a:lstStyle/>
          <a:p>
            <a:fld id="{A0E3C1EF-30B7-4823-A30E-11BDF2B576BD}" type="slidenum">
              <a:rPr lang="zh-CN" altLang="en-US">
                <a:latin typeface="Franklin Gothic Book"/>
                <a:ea typeface="黑体" panose="02010609060101010101" pitchFamily="2" charset="-122"/>
              </a:rPr>
              <a:t>5</a:t>
            </a:fld>
            <a:endParaRPr lang="en-US" altLang="zh-CN">
              <a:latin typeface="Franklin Gothic Book"/>
              <a:ea typeface="黑体" panose="02010609060101010101" pitchFamily="2" charset="-122"/>
            </a:endParaRPr>
          </a:p>
        </p:txBody>
      </p:sp>
      <p:sp>
        <p:nvSpPr>
          <p:cNvPr id="155652" name="TextBox 1"/>
          <p:cNvSpPr txBox="1">
            <a:spLocks noChangeArrowheads="1"/>
          </p:cNvSpPr>
          <p:nvPr/>
        </p:nvSpPr>
        <p:spPr bwMode="auto">
          <a:xfrm>
            <a:off x="433705" y="440055"/>
            <a:ext cx="8275955" cy="3046095"/>
          </a:xfrm>
          <a:prstGeom prst="rect">
            <a:avLst/>
          </a:prstGeom>
          <a:noFill/>
          <a:ln w="9525">
            <a:noFill/>
            <a:miter lim="800000"/>
          </a:ln>
        </p:spPr>
        <p:txBody>
          <a:bodyPr wrap="square">
            <a:spAutoFit/>
          </a:bodyPr>
          <a:lstStyle/>
          <a:p>
            <a:pPr algn="l"/>
            <a:r>
              <a:rPr lang="zh-CN" altLang="en-US" sz="2400" b="1">
                <a:latin typeface="+mn-ea"/>
                <a:ea typeface="+mn-ea"/>
                <a:cs typeface="+mn-ea"/>
                <a:sym typeface="+mn-ea"/>
              </a:rPr>
              <a:t>（</a:t>
            </a:r>
            <a:r>
              <a:rPr lang="en-US" altLang="zh-CN" sz="2400" b="1">
                <a:latin typeface="+mn-ea"/>
                <a:ea typeface="+mn-ea"/>
                <a:cs typeface="+mn-ea"/>
                <a:sym typeface="+mn-ea"/>
              </a:rPr>
              <a:t>4</a:t>
            </a:r>
            <a:r>
              <a:rPr lang="zh-CN" altLang="en-US" sz="2400" b="1">
                <a:latin typeface="+mn-ea"/>
                <a:ea typeface="+mn-ea"/>
                <a:cs typeface="+mn-ea"/>
                <a:sym typeface="+mn-ea"/>
              </a:rPr>
              <a:t>）在发送数据的页面里，</a:t>
            </a:r>
            <a:r>
              <a:rPr lang="zh-CN" altLang="en-US" sz="2400" b="1">
                <a:solidFill>
                  <a:srgbClr val="FF0000"/>
                </a:solidFill>
                <a:latin typeface="+mn-ea"/>
                <a:ea typeface="+mn-ea"/>
                <a:cs typeface="+mn-ea"/>
                <a:sym typeface="+mn-ea"/>
              </a:rPr>
              <a:t>多次点击</a:t>
            </a:r>
            <a:r>
              <a:rPr lang="en-US" altLang="zh-CN" sz="2400" b="1">
                <a:solidFill>
                  <a:srgbClr val="FF0000"/>
                </a:solidFill>
                <a:latin typeface="+mn-ea"/>
                <a:ea typeface="+mn-ea"/>
                <a:cs typeface="+mn-ea"/>
                <a:sym typeface="+mn-ea"/>
              </a:rPr>
              <a:t>“</a:t>
            </a:r>
            <a:r>
              <a:rPr lang="zh-CN" altLang="en-US" sz="2400" b="1">
                <a:solidFill>
                  <a:srgbClr val="FF0000"/>
                </a:solidFill>
                <a:latin typeface="+mn-ea"/>
                <a:ea typeface="+mn-ea"/>
                <a:cs typeface="+mn-ea"/>
                <a:sym typeface="+mn-ea"/>
              </a:rPr>
              <a:t>发送数据</a:t>
            </a:r>
            <a:r>
              <a:rPr lang="en-US" altLang="zh-CN" sz="2400" b="1">
                <a:solidFill>
                  <a:srgbClr val="FF0000"/>
                </a:solidFill>
                <a:latin typeface="+mn-ea"/>
                <a:ea typeface="+mn-ea"/>
                <a:cs typeface="+mn-ea"/>
                <a:sym typeface="+mn-ea"/>
              </a:rPr>
              <a:t>”</a:t>
            </a:r>
            <a:r>
              <a:rPr lang="zh-CN" altLang="en-US" sz="2400" b="1">
                <a:solidFill>
                  <a:srgbClr val="FF0000"/>
                </a:solidFill>
                <a:latin typeface="+mn-ea"/>
                <a:ea typeface="+mn-ea"/>
                <a:cs typeface="+mn-ea"/>
                <a:sym typeface="+mn-ea"/>
              </a:rPr>
              <a:t>按钮</a:t>
            </a:r>
            <a:r>
              <a:rPr lang="zh-CN" altLang="en-US" sz="2400" b="1">
                <a:latin typeface="+mn-ea"/>
                <a:ea typeface="+mn-ea"/>
                <a:cs typeface="+mn-ea"/>
                <a:sym typeface="+mn-ea"/>
              </a:rPr>
              <a:t>，可以看到显示数据的页面会发生数据的连续分析变化：</a:t>
            </a:r>
          </a:p>
          <a:p>
            <a:pPr algn="l"/>
            <a:endParaRPr lang="zh-CN" altLang="en-US" sz="2400" b="1">
              <a:latin typeface="+mn-ea"/>
              <a:ea typeface="+mn-ea"/>
              <a:cs typeface="+mn-ea"/>
            </a:endParaRPr>
          </a:p>
          <a:p>
            <a:pPr algn="l"/>
            <a:endParaRPr lang="zh-CN" altLang="en-US" sz="2400" b="1">
              <a:latin typeface="+mn-ea"/>
              <a:ea typeface="+mn-ea"/>
              <a:cs typeface="+mn-ea"/>
            </a:endParaRPr>
          </a:p>
          <a:p>
            <a:pPr algn="l"/>
            <a:endParaRPr lang="zh-CN" altLang="en-US" sz="2400" b="1">
              <a:latin typeface="+mn-ea"/>
              <a:ea typeface="+mn-ea"/>
              <a:cs typeface="+mn-ea"/>
            </a:endParaRPr>
          </a:p>
          <a:p>
            <a:pPr algn="l"/>
            <a:endParaRPr lang="zh-CN" altLang="en-US" sz="2400" b="1">
              <a:latin typeface="+mn-ea"/>
              <a:ea typeface="+mn-ea"/>
              <a:cs typeface="+mn-ea"/>
            </a:endParaRPr>
          </a:p>
          <a:p>
            <a:pPr algn="l"/>
            <a:endParaRPr lang="zh-CN" altLang="en-US" sz="2400" b="1">
              <a:latin typeface="+mn-ea"/>
              <a:ea typeface="+mn-ea"/>
              <a:cs typeface="+mn-ea"/>
            </a:endParaRPr>
          </a:p>
          <a:p>
            <a:pPr algn="l"/>
            <a:endParaRPr lang="zh-CN" altLang="en-US" sz="2400" b="1">
              <a:latin typeface="+mn-ea"/>
              <a:ea typeface="+mn-ea"/>
              <a:cs typeface="+mn-ea"/>
            </a:endParaRPr>
          </a:p>
        </p:txBody>
      </p:sp>
      <p:pic>
        <p:nvPicPr>
          <p:cNvPr id="4" name="图片 3"/>
          <p:cNvPicPr>
            <a:picLocks noChangeAspect="1"/>
          </p:cNvPicPr>
          <p:nvPr/>
        </p:nvPicPr>
        <p:blipFill>
          <a:blip r:embed="rId2"/>
          <a:stretch>
            <a:fillRect/>
          </a:stretch>
        </p:blipFill>
        <p:spPr>
          <a:xfrm>
            <a:off x="612775" y="1356360"/>
            <a:ext cx="7948295" cy="53098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Box 3"/>
          <p:cNvSpPr txBox="1">
            <a:spLocks noChangeArrowheads="1"/>
          </p:cNvSpPr>
          <p:nvPr/>
        </p:nvSpPr>
        <p:spPr bwMode="auto">
          <a:xfrm>
            <a:off x="8745538" y="6500813"/>
            <a:ext cx="327025" cy="400050"/>
          </a:xfrm>
          <a:prstGeom prst="rect">
            <a:avLst/>
          </a:prstGeom>
          <a:noFill/>
          <a:ln w="9525">
            <a:noFill/>
            <a:miter lim="800000"/>
          </a:ln>
        </p:spPr>
        <p:txBody>
          <a:bodyPr wrap="none">
            <a:spAutoFit/>
          </a:bodyPr>
          <a:lstStyle/>
          <a:p>
            <a:fld id="{A0E3C1EF-30B7-4823-A30E-11BDF2B576BD}" type="slidenum">
              <a:rPr lang="zh-CN" altLang="en-US">
                <a:latin typeface="Franklin Gothic Book"/>
                <a:ea typeface="黑体" panose="02010609060101010101" pitchFamily="2" charset="-122"/>
              </a:rPr>
              <a:t>6</a:t>
            </a:fld>
            <a:endParaRPr lang="en-US" altLang="zh-CN">
              <a:latin typeface="Franklin Gothic Book"/>
              <a:ea typeface="黑体" panose="02010609060101010101" pitchFamily="2" charset="-122"/>
            </a:endParaRPr>
          </a:p>
        </p:txBody>
      </p:sp>
      <p:sp>
        <p:nvSpPr>
          <p:cNvPr id="155652" name="TextBox 1"/>
          <p:cNvSpPr txBox="1">
            <a:spLocks noChangeArrowheads="1"/>
          </p:cNvSpPr>
          <p:nvPr/>
        </p:nvSpPr>
        <p:spPr bwMode="auto">
          <a:xfrm>
            <a:off x="469900" y="211455"/>
            <a:ext cx="8275955" cy="2676525"/>
          </a:xfrm>
          <a:prstGeom prst="rect">
            <a:avLst/>
          </a:prstGeom>
          <a:noFill/>
          <a:ln w="9525">
            <a:noFill/>
            <a:miter lim="800000"/>
          </a:ln>
        </p:spPr>
        <p:txBody>
          <a:bodyPr wrap="square">
            <a:spAutoFit/>
          </a:bodyPr>
          <a:lstStyle/>
          <a:p>
            <a:pPr algn="l"/>
            <a:r>
              <a:rPr lang="zh-CN" altLang="en-US" sz="2400" b="1" dirty="0">
                <a:latin typeface="+mn-ea"/>
                <a:ea typeface="+mn-ea"/>
                <a:cs typeface="+mn-ea"/>
              </a:rPr>
              <a:t>（</a:t>
            </a:r>
            <a:r>
              <a:rPr lang="en-US" altLang="zh-CN" sz="2400" b="1" dirty="0">
                <a:latin typeface="+mn-ea"/>
                <a:ea typeface="+mn-ea"/>
                <a:cs typeface="+mn-ea"/>
              </a:rPr>
              <a:t>5</a:t>
            </a:r>
            <a:r>
              <a:rPr lang="zh-CN" altLang="en-US" sz="2400" b="1" dirty="0">
                <a:latin typeface="+mn-ea"/>
                <a:ea typeface="+mn-ea"/>
                <a:cs typeface="+mn-ea"/>
              </a:rPr>
              <a:t>）而</a:t>
            </a:r>
            <a:r>
              <a:rPr lang="zh-CN" altLang="en-US" sz="2400" b="1" dirty="0">
                <a:latin typeface="+mn-ea"/>
                <a:ea typeface="+mn-ea"/>
                <a:cs typeface="+mn-ea"/>
                <a:sym typeface="+mn-ea"/>
              </a:rPr>
              <a:t>在发送数据的页面里，</a:t>
            </a:r>
            <a:r>
              <a:rPr lang="zh-CN" altLang="en-US" sz="2400" b="1" dirty="0">
                <a:solidFill>
                  <a:srgbClr val="FF0000"/>
                </a:solidFill>
                <a:latin typeface="+mn-ea"/>
                <a:ea typeface="+mn-ea"/>
                <a:cs typeface="+mn-ea"/>
                <a:sym typeface="+mn-ea"/>
              </a:rPr>
              <a:t>点击</a:t>
            </a:r>
            <a:r>
              <a:rPr lang="en-US" altLang="zh-CN" sz="2400" b="1" dirty="0">
                <a:solidFill>
                  <a:srgbClr val="FF0000"/>
                </a:solidFill>
                <a:latin typeface="+mn-ea"/>
                <a:ea typeface="+mn-ea"/>
                <a:cs typeface="+mn-ea"/>
                <a:sym typeface="+mn-ea"/>
              </a:rPr>
              <a:t>“</a:t>
            </a:r>
            <a:r>
              <a:rPr lang="zh-CN" altLang="en-US" sz="2400" b="1" dirty="0">
                <a:solidFill>
                  <a:srgbClr val="FF0000"/>
                </a:solidFill>
                <a:latin typeface="+mn-ea"/>
                <a:ea typeface="+mn-ea"/>
                <a:cs typeface="+mn-ea"/>
                <a:sym typeface="+mn-ea"/>
              </a:rPr>
              <a:t>自动发送数据</a:t>
            </a:r>
            <a:r>
              <a:rPr lang="en-US" altLang="zh-CN" sz="2400" b="1" dirty="0">
                <a:solidFill>
                  <a:srgbClr val="FF0000"/>
                </a:solidFill>
                <a:latin typeface="+mn-ea"/>
                <a:ea typeface="+mn-ea"/>
                <a:cs typeface="+mn-ea"/>
                <a:sym typeface="+mn-ea"/>
              </a:rPr>
              <a:t>”</a:t>
            </a:r>
            <a:r>
              <a:rPr lang="zh-CN" altLang="en-US" sz="2400" b="1" dirty="0">
                <a:solidFill>
                  <a:srgbClr val="FF0000"/>
                </a:solidFill>
                <a:latin typeface="+mn-ea"/>
                <a:ea typeface="+mn-ea"/>
                <a:cs typeface="+mn-ea"/>
                <a:sym typeface="+mn-ea"/>
              </a:rPr>
              <a:t>按钮</a:t>
            </a:r>
            <a:r>
              <a:rPr lang="zh-CN" altLang="en-US" sz="2400" b="1" dirty="0">
                <a:latin typeface="+mn-ea"/>
                <a:ea typeface="+mn-ea"/>
                <a:cs typeface="+mn-ea"/>
                <a:sym typeface="+mn-ea"/>
              </a:rPr>
              <a:t>，可以看到显示数据的页面可以根据自动发送的数据进行动态变化分析：</a:t>
            </a: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p:txBody>
      </p:sp>
      <p:pic>
        <p:nvPicPr>
          <p:cNvPr id="6" name="图片 5"/>
          <p:cNvPicPr>
            <a:picLocks noChangeAspect="1"/>
          </p:cNvPicPr>
          <p:nvPr/>
        </p:nvPicPr>
        <p:blipFill>
          <a:blip r:embed="rId2"/>
          <a:stretch>
            <a:fillRect/>
          </a:stretch>
        </p:blipFill>
        <p:spPr>
          <a:xfrm>
            <a:off x="532130" y="1383665"/>
            <a:ext cx="8048625" cy="52647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Box 3"/>
          <p:cNvSpPr txBox="1">
            <a:spLocks noChangeArrowheads="1"/>
          </p:cNvSpPr>
          <p:nvPr/>
        </p:nvSpPr>
        <p:spPr bwMode="auto">
          <a:xfrm>
            <a:off x="8745538" y="6500813"/>
            <a:ext cx="327025" cy="400050"/>
          </a:xfrm>
          <a:prstGeom prst="rect">
            <a:avLst/>
          </a:prstGeom>
          <a:noFill/>
          <a:ln w="9525">
            <a:noFill/>
            <a:miter lim="800000"/>
          </a:ln>
        </p:spPr>
        <p:txBody>
          <a:bodyPr wrap="none">
            <a:spAutoFit/>
          </a:bodyPr>
          <a:lstStyle/>
          <a:p>
            <a:fld id="{A0E3C1EF-30B7-4823-A30E-11BDF2B576BD}" type="slidenum">
              <a:rPr lang="zh-CN" altLang="en-US">
                <a:latin typeface="Franklin Gothic Book"/>
                <a:ea typeface="黑体" panose="02010609060101010101" pitchFamily="2" charset="-122"/>
              </a:rPr>
              <a:t>7</a:t>
            </a:fld>
            <a:endParaRPr lang="en-US" altLang="zh-CN">
              <a:latin typeface="Franklin Gothic Book"/>
              <a:ea typeface="黑体" panose="02010609060101010101" pitchFamily="2" charset="-122"/>
            </a:endParaRPr>
          </a:p>
        </p:txBody>
      </p:sp>
      <p:sp>
        <p:nvSpPr>
          <p:cNvPr id="3" name="标题 2"/>
          <p:cNvSpPr>
            <a:spLocks noGrp="1"/>
          </p:cNvSpPr>
          <p:nvPr>
            <p:ph type="ctrTitle"/>
          </p:nvPr>
        </p:nvSpPr>
        <p:spPr>
          <a:xfrm>
            <a:off x="713105" y="375920"/>
            <a:ext cx="7718425" cy="1152525"/>
          </a:xfrm>
        </p:spPr>
        <p:txBody>
          <a:bodyPr rtlCol="0">
            <a:normAutofit/>
          </a:bodyPr>
          <a:lstStyle/>
          <a:p>
            <a:pPr fontAlgn="auto">
              <a:spcAft>
                <a:spcPts val="0"/>
              </a:spcAft>
              <a:defRPr/>
            </a:pPr>
            <a:r>
              <a:rPr kumimoji="1" lang="zh-CN" altLang="en-US" sz="4800" b="1" dirty="0" smtClean="0">
                <a:solidFill>
                  <a:schemeClr val="tx1"/>
                </a:solidFill>
                <a:effectLst>
                  <a:outerShdw blurRad="38100" dist="38100" dir="2700000" algn="tl">
                    <a:srgbClr val="000000">
                      <a:alpha val="43137"/>
                    </a:srgbClr>
                  </a:outerShdw>
                </a:effectLst>
                <a:latin typeface="Tahoma" panose="020B0604030504040204" pitchFamily="34" charset="0"/>
                <a:ea typeface="楷体_GB2312" pitchFamily="49" charset="-122"/>
                <a:cs typeface="+mn-cs"/>
              </a:rPr>
              <a:t>三、说明</a:t>
            </a:r>
          </a:p>
        </p:txBody>
      </p:sp>
      <p:sp>
        <p:nvSpPr>
          <p:cNvPr id="3082" name="AutoShape 10"/>
          <p:cNvSpPr>
            <a:spLocks noChangeArrowheads="1"/>
          </p:cNvSpPr>
          <p:nvPr/>
        </p:nvSpPr>
        <p:spPr bwMode="auto">
          <a:xfrm>
            <a:off x="1045210" y="1619885"/>
            <a:ext cx="7223760" cy="3129915"/>
          </a:xfrm>
          <a:prstGeom prst="flowChartAlternateProcess">
            <a:avLst/>
          </a:prstGeom>
          <a:solidFill>
            <a:srgbClr val="FFFF99">
              <a:alpha val="52940"/>
            </a:srgbClr>
          </a:solidFill>
          <a:ln w="22225" algn="ctr">
            <a:solidFill>
              <a:srgbClr val="FFCC00"/>
            </a:solidFill>
            <a:miter lim="800000"/>
          </a:ln>
        </p:spPr>
        <p:txBody>
          <a:bodyPr wrap="none" anchor="ctr"/>
          <a:lstStyle/>
          <a:p>
            <a:pPr marL="0" marR="0" indent="0" algn="l" defTabSz="914400">
              <a:lnSpc>
                <a:spcPct val="150000"/>
              </a:lnSpc>
              <a:spcBef>
                <a:spcPct val="20000"/>
              </a:spcBef>
              <a:buClr>
                <a:schemeClr val="tx2"/>
              </a:buClr>
              <a:buSzPct val="50000"/>
              <a:buFontTx/>
              <a:buNone/>
              <a:defRPr/>
            </a:pPr>
            <a:r>
              <a:rPr lang="en-US" noProof="0">
                <a:cs typeface="+mn-lt"/>
                <a:sym typeface="+mn-ea"/>
              </a:rPr>
              <a:t>         </a:t>
            </a:r>
            <a:r>
              <a:rPr lang="en-US" sz="2800" noProof="0">
                <a:cs typeface="+mn-lt"/>
                <a:sym typeface="+mn-ea"/>
              </a:rPr>
              <a:t>   </a:t>
            </a:r>
            <a:endParaRPr lang="zh-CN" altLang="en-US" sz="2400">
              <a:latin typeface="+mn-ea"/>
              <a:ea typeface="+mn-ea"/>
              <a:cs typeface="+mn-ea"/>
            </a:endParaRPr>
          </a:p>
        </p:txBody>
      </p:sp>
      <p:sp>
        <p:nvSpPr>
          <p:cNvPr id="2" name="TextBox 1"/>
          <p:cNvSpPr txBox="1">
            <a:spLocks noChangeArrowheads="1"/>
          </p:cNvSpPr>
          <p:nvPr/>
        </p:nvSpPr>
        <p:spPr bwMode="auto">
          <a:xfrm>
            <a:off x="1358900" y="2226945"/>
            <a:ext cx="6597015" cy="3291840"/>
          </a:xfrm>
          <a:prstGeom prst="rect">
            <a:avLst/>
          </a:prstGeom>
          <a:noFill/>
          <a:ln w="9525">
            <a:noFill/>
            <a:miter lim="800000"/>
          </a:ln>
        </p:spPr>
        <p:txBody>
          <a:bodyPr wrap="square">
            <a:spAutoFit/>
          </a:bodyPr>
          <a:lstStyle/>
          <a:p>
            <a:pPr algn="l"/>
            <a:r>
              <a:rPr lang="zh-CN" altLang="en-US" sz="2800" b="1" dirty="0">
                <a:latin typeface="+mn-ea"/>
                <a:ea typeface="+mn-ea"/>
                <a:cs typeface="+mn-ea"/>
              </a:rPr>
              <a:t>（</a:t>
            </a:r>
            <a:r>
              <a:rPr lang="en-US" altLang="zh-CN" sz="2800" b="1" dirty="0">
                <a:latin typeface="+mn-ea"/>
                <a:ea typeface="+mn-ea"/>
                <a:cs typeface="+mn-ea"/>
              </a:rPr>
              <a:t>1</a:t>
            </a:r>
            <a:r>
              <a:rPr lang="zh-CN" altLang="en-US" sz="2800" b="1" dirty="0">
                <a:latin typeface="+mn-ea"/>
                <a:ea typeface="+mn-ea"/>
                <a:cs typeface="+mn-ea"/>
              </a:rPr>
              <a:t>）作品内的图表使用的是</a:t>
            </a:r>
            <a:r>
              <a:rPr lang="en-US" altLang="zh-CN" sz="2800" b="1" dirty="0">
                <a:latin typeface="+mn-ea"/>
                <a:ea typeface="+mn-ea"/>
                <a:cs typeface="+mn-ea"/>
              </a:rPr>
              <a:t>chart.js</a:t>
            </a:r>
            <a:r>
              <a:rPr lang="zh-CN" altLang="en-US" sz="2800" b="1" dirty="0">
                <a:latin typeface="+mn-ea"/>
                <a:ea typeface="+mn-ea"/>
                <a:cs typeface="+mn-ea"/>
              </a:rPr>
              <a:t>这             个图表框架；</a:t>
            </a:r>
          </a:p>
          <a:p>
            <a:pPr algn="l"/>
            <a:r>
              <a:rPr lang="zh-CN" altLang="en-US" sz="2800" b="1" dirty="0">
                <a:latin typeface="+mn-ea"/>
                <a:ea typeface="+mn-ea"/>
                <a:cs typeface="+mn-ea"/>
              </a:rPr>
              <a:t>（</a:t>
            </a:r>
            <a:r>
              <a:rPr lang="en-US" altLang="zh-CN" sz="2800" b="1" dirty="0">
                <a:latin typeface="+mn-ea"/>
                <a:ea typeface="+mn-ea"/>
                <a:cs typeface="+mn-ea"/>
              </a:rPr>
              <a:t>2</a:t>
            </a:r>
            <a:r>
              <a:rPr lang="zh-CN" altLang="en-US" sz="2800" b="1" dirty="0">
                <a:latin typeface="+mn-ea"/>
                <a:ea typeface="+mn-ea"/>
                <a:cs typeface="+mn-ea"/>
              </a:rPr>
              <a:t>）表格和按</a:t>
            </a:r>
            <a:r>
              <a:rPr lang="zh-CN" altLang="en-US" sz="2800" b="1" dirty="0" smtClean="0">
                <a:latin typeface="+mn-ea"/>
                <a:ea typeface="+mn-ea"/>
                <a:cs typeface="+mn-ea"/>
              </a:rPr>
              <a:t>钮使</a:t>
            </a:r>
            <a:r>
              <a:rPr lang="zh-CN" altLang="en-US" sz="2800" b="1" dirty="0">
                <a:latin typeface="+mn-ea"/>
                <a:ea typeface="+mn-ea"/>
                <a:cs typeface="+mn-ea"/>
              </a:rPr>
              <a:t>用的是</a:t>
            </a:r>
            <a:r>
              <a:rPr lang="en-US" altLang="zh-CN" sz="2800" b="1" dirty="0">
                <a:latin typeface="+mn-ea"/>
                <a:ea typeface="+mn-ea"/>
                <a:cs typeface="+mn-ea"/>
              </a:rPr>
              <a:t>bootstrap4</a:t>
            </a:r>
            <a:r>
              <a:rPr lang="zh-CN" altLang="en-US" sz="2800" b="1" dirty="0">
                <a:latin typeface="+mn-ea"/>
                <a:ea typeface="+mn-ea"/>
                <a:cs typeface="+mn-ea"/>
              </a:rPr>
              <a:t>；（</a:t>
            </a:r>
            <a:r>
              <a:rPr lang="en-US" altLang="zh-CN" sz="2800" b="1" dirty="0">
                <a:latin typeface="+mn-ea"/>
                <a:ea typeface="+mn-ea"/>
                <a:cs typeface="+mn-ea"/>
              </a:rPr>
              <a:t>3</a:t>
            </a:r>
            <a:r>
              <a:rPr lang="zh-CN" altLang="en-US" sz="2800" b="1" dirty="0">
                <a:latin typeface="+mn-ea"/>
                <a:ea typeface="+mn-ea"/>
                <a:cs typeface="+mn-ea"/>
              </a:rPr>
              <a:t>）数据的发送和接收用的是</a:t>
            </a:r>
            <a:r>
              <a:rPr lang="en-US" altLang="zh-CN" sz="2800" b="1" dirty="0">
                <a:latin typeface="+mn-ea"/>
                <a:ea typeface="+mn-ea"/>
                <a:cs typeface="+mn-ea"/>
              </a:rPr>
              <a:t>soick.io.</a:t>
            </a:r>
            <a:endParaRPr lang="zh-CN" altLang="en-US" sz="2800" b="1" dirty="0">
              <a:latin typeface="+mn-ea"/>
              <a:ea typeface="+mn-ea"/>
              <a:cs typeface="+mn-ea"/>
              <a:sym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a:p>
            <a:pPr algn="l"/>
            <a:endParaRPr lang="zh-CN" altLang="en-US" sz="2400" b="1" dirty="0">
              <a:latin typeface="+mn-ea"/>
              <a:ea typeface="+mn-ea"/>
              <a:cs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Box 3"/>
          <p:cNvSpPr txBox="1">
            <a:spLocks noChangeArrowheads="1"/>
          </p:cNvSpPr>
          <p:nvPr/>
        </p:nvSpPr>
        <p:spPr bwMode="auto">
          <a:xfrm>
            <a:off x="8745538" y="6500813"/>
            <a:ext cx="327025" cy="400050"/>
          </a:xfrm>
          <a:prstGeom prst="rect">
            <a:avLst/>
          </a:prstGeom>
          <a:noFill/>
          <a:ln w="9525">
            <a:noFill/>
            <a:miter lim="800000"/>
          </a:ln>
        </p:spPr>
        <p:txBody>
          <a:bodyPr wrap="none">
            <a:spAutoFit/>
          </a:bodyPr>
          <a:lstStyle/>
          <a:p>
            <a:fld id="{A0E3C1EF-30B7-4823-A30E-11BDF2B576BD}" type="slidenum">
              <a:rPr lang="zh-CN" altLang="en-US">
                <a:latin typeface="Franklin Gothic Book"/>
                <a:ea typeface="黑体" panose="02010609060101010101" pitchFamily="2" charset="-122"/>
              </a:rPr>
              <a:t>8</a:t>
            </a:fld>
            <a:endParaRPr lang="en-US" altLang="zh-CN">
              <a:latin typeface="Franklin Gothic Book"/>
              <a:ea typeface="黑体" panose="02010609060101010101" pitchFamily="2" charset="-122"/>
            </a:endParaRPr>
          </a:p>
        </p:txBody>
      </p:sp>
      <p:sp>
        <p:nvSpPr>
          <p:cNvPr id="3082" name="AutoShape 10"/>
          <p:cNvSpPr>
            <a:spLocks noChangeArrowheads="1"/>
          </p:cNvSpPr>
          <p:nvPr/>
        </p:nvSpPr>
        <p:spPr bwMode="auto">
          <a:xfrm>
            <a:off x="1045210" y="1619885"/>
            <a:ext cx="7223760" cy="3129915"/>
          </a:xfrm>
          <a:prstGeom prst="flowChartAlternateProcess">
            <a:avLst/>
          </a:prstGeom>
          <a:solidFill>
            <a:srgbClr val="FFFF99">
              <a:alpha val="52940"/>
            </a:srgbClr>
          </a:solidFill>
          <a:ln w="22225" algn="ctr">
            <a:solidFill>
              <a:srgbClr val="FFCC00"/>
            </a:solidFill>
            <a:miter lim="800000"/>
          </a:ln>
        </p:spPr>
        <p:txBody>
          <a:bodyPr wrap="none" anchor="ctr"/>
          <a:lstStyle/>
          <a:p>
            <a:pPr marL="0" marR="0" indent="0" algn="l" defTabSz="914400">
              <a:lnSpc>
                <a:spcPct val="150000"/>
              </a:lnSpc>
              <a:spcBef>
                <a:spcPct val="20000"/>
              </a:spcBef>
              <a:buClr>
                <a:schemeClr val="tx2"/>
              </a:buClr>
              <a:buSzPct val="50000"/>
              <a:buFontTx/>
              <a:buNone/>
              <a:defRPr/>
            </a:pPr>
            <a:r>
              <a:rPr lang="en-US" noProof="0">
                <a:cs typeface="+mn-lt"/>
                <a:sym typeface="+mn-ea"/>
              </a:rPr>
              <a:t>         </a:t>
            </a:r>
            <a:r>
              <a:rPr lang="en-US" sz="2800" noProof="0">
                <a:cs typeface="+mn-lt"/>
                <a:sym typeface="+mn-ea"/>
              </a:rPr>
              <a:t>   </a:t>
            </a:r>
            <a:endParaRPr lang="zh-CN" altLang="en-US" sz="2400">
              <a:latin typeface="+mn-ea"/>
              <a:ea typeface="+mn-ea"/>
              <a:cs typeface="+mn-ea"/>
            </a:endParaRPr>
          </a:p>
        </p:txBody>
      </p:sp>
      <p:sp>
        <p:nvSpPr>
          <p:cNvPr id="2" name="TextBox 1"/>
          <p:cNvSpPr txBox="1">
            <a:spLocks noChangeArrowheads="1"/>
          </p:cNvSpPr>
          <p:nvPr/>
        </p:nvSpPr>
        <p:spPr bwMode="auto">
          <a:xfrm>
            <a:off x="1358265" y="2315845"/>
            <a:ext cx="6597015" cy="1476375"/>
          </a:xfrm>
          <a:prstGeom prst="rect">
            <a:avLst/>
          </a:prstGeom>
          <a:noFill/>
          <a:ln w="9525">
            <a:noFill/>
            <a:miter lim="800000"/>
          </a:ln>
        </p:spPr>
        <p:txBody>
          <a:bodyPr wrap="square">
            <a:spAutoFit/>
          </a:bodyPr>
          <a:lstStyle/>
          <a:p>
            <a:pPr algn="ctr"/>
            <a:endParaRPr lang="zh-CN" altLang="en-US" sz="2400" b="1">
              <a:latin typeface="+mn-ea"/>
              <a:ea typeface="+mn-ea"/>
              <a:cs typeface="+mn-ea"/>
            </a:endParaRPr>
          </a:p>
          <a:p>
            <a:pPr algn="ctr"/>
            <a:r>
              <a:rPr lang="en-US" altLang="zh-CN" sz="6600" b="1">
                <a:latin typeface="+mn-ea"/>
                <a:ea typeface="+mn-ea"/>
                <a:cs typeface="+mn-ea"/>
              </a:rPr>
              <a:t>Thank you!</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348</Words>
  <Application>Microsoft Office PowerPoint</Application>
  <PresentationFormat>全屏显示(4:3)</PresentationFormat>
  <Paragraphs>45</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黑体</vt:lpstr>
      <vt:lpstr>楷体_GB2312</vt:lpstr>
      <vt:lpstr>宋体</vt:lpstr>
      <vt:lpstr>微软雅黑</vt:lpstr>
      <vt:lpstr>Arial</vt:lpstr>
      <vt:lpstr>Calibri</vt:lpstr>
      <vt:lpstr>Franklin Gothic Book</vt:lpstr>
      <vt:lpstr>Franklin Gothic Medium</vt:lpstr>
      <vt:lpstr>Tahoma</vt:lpstr>
      <vt:lpstr>Times New Roman</vt:lpstr>
      <vt:lpstr>Wingdings 2</vt:lpstr>
      <vt:lpstr>暗香扑面</vt:lpstr>
      <vt:lpstr> 数据分析网站</vt:lpstr>
      <vt:lpstr>一、主要功能介绍</vt:lpstr>
      <vt:lpstr>二、模拟操作步骤</vt:lpstr>
      <vt:lpstr>PowerPoint 演示文稿</vt:lpstr>
      <vt:lpstr>PowerPoint 演示文稿</vt:lpstr>
      <vt:lpstr>PowerPoint 演示文稿</vt:lpstr>
      <vt:lpstr>三、说明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关系数据库</dc:title>
  <dc:creator>wjw</dc:creator>
  <cp:lastModifiedBy>李 乐飞</cp:lastModifiedBy>
  <cp:revision>139</cp:revision>
  <dcterms:created xsi:type="dcterms:W3CDTF">2012-08-28T16:22:00Z</dcterms:created>
  <dcterms:modified xsi:type="dcterms:W3CDTF">2019-11-16T14:16:28Z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