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2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1A91-708E-4BB9-9E26-880144F103F5}" type="datetimeFigureOut">
              <a:rPr lang="ru-RU" smtClean="0"/>
              <a:t>14.09.2025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9037-00EA-494D-AD95-ED2A1A217D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772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1A91-708E-4BB9-9E26-880144F103F5}" type="datetimeFigureOut">
              <a:rPr lang="ru-RU" smtClean="0"/>
              <a:t>14.09.2025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9037-00EA-494D-AD95-ED2A1A217D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509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1A91-708E-4BB9-9E26-880144F103F5}" type="datetimeFigureOut">
              <a:rPr lang="ru-RU" smtClean="0"/>
              <a:t>14.09.2025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9037-00EA-494D-AD95-ED2A1A217D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173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1A91-708E-4BB9-9E26-880144F103F5}" type="datetimeFigureOut">
              <a:rPr lang="ru-RU" smtClean="0"/>
              <a:t>14.09.2025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9037-00EA-494D-AD95-ED2A1A217D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661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1A91-708E-4BB9-9E26-880144F103F5}" type="datetimeFigureOut">
              <a:rPr lang="ru-RU" smtClean="0"/>
              <a:t>14.09.2025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9037-00EA-494D-AD95-ED2A1A217D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470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1A91-708E-4BB9-9E26-880144F103F5}" type="datetimeFigureOut">
              <a:rPr lang="ru-RU" smtClean="0"/>
              <a:t>14.09.2025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9037-00EA-494D-AD95-ED2A1A217D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204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1A91-708E-4BB9-9E26-880144F103F5}" type="datetimeFigureOut">
              <a:rPr lang="ru-RU" smtClean="0"/>
              <a:t>14.09.2025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9037-00EA-494D-AD95-ED2A1A217D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828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1A91-708E-4BB9-9E26-880144F103F5}" type="datetimeFigureOut">
              <a:rPr lang="ru-RU" smtClean="0"/>
              <a:t>14.09.2025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9037-00EA-494D-AD95-ED2A1A217D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154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1A91-708E-4BB9-9E26-880144F103F5}" type="datetimeFigureOut">
              <a:rPr lang="ru-RU" smtClean="0"/>
              <a:t>14.09.2025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9037-00EA-494D-AD95-ED2A1A217D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089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1A91-708E-4BB9-9E26-880144F103F5}" type="datetimeFigureOut">
              <a:rPr lang="ru-RU" smtClean="0"/>
              <a:t>14.09.2025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9037-00EA-494D-AD95-ED2A1A217D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06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1A91-708E-4BB9-9E26-880144F103F5}" type="datetimeFigureOut">
              <a:rPr lang="ru-RU" smtClean="0"/>
              <a:t>14.09.2025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9037-00EA-494D-AD95-ED2A1A217D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800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1A91-708E-4BB9-9E26-880144F103F5}" type="datetimeFigureOut">
              <a:rPr lang="ru-RU" smtClean="0"/>
              <a:t>14.09.2025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9037-00EA-494D-AD95-ED2A1A217D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994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81A91-708E-4BB9-9E26-880144F103F5}" type="datetimeFigureOut">
              <a:rPr lang="ru-RU" smtClean="0"/>
              <a:t>14.09.2025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69037-00EA-494D-AD95-ED2A1A217D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94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8B81A91-708E-4BB9-9E26-880144F103F5}" type="datetimeFigureOut">
              <a:rPr lang="ru-RU" smtClean="0"/>
              <a:t>14.09.2025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AAD69037-00EA-494D-AD95-ED2A1A217D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88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8B81A91-708E-4BB9-9E26-880144F103F5}" type="datetimeFigureOut">
              <a:rPr lang="ru-RU" smtClean="0"/>
              <a:t>14.09.2025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AD69037-00EA-494D-AD95-ED2A1A217D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2289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AI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Temirbekov</a:t>
            </a:r>
            <a:r>
              <a:rPr lang="en-US" dirty="0" smtClean="0"/>
              <a:t> </a:t>
            </a:r>
            <a:r>
              <a:rPr lang="en-US" dirty="0" err="1" smtClean="0"/>
              <a:t>Nurzhigit</a:t>
            </a:r>
            <a:r>
              <a:rPr lang="en-US" dirty="0" smtClean="0"/>
              <a:t> CS-33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8523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Экспертные системы (1980-е)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AI вернулся благодаря "экспертным системам". Это были программы, которые имитировали работу специалистов в узких областях.</a:t>
            </a:r>
          </a:p>
          <a:p>
            <a:r>
              <a:rPr lang="ru-RU" dirty="0"/>
              <a:t>MYCIN (США) помогала врачам диагностировать болезни и назначать лекарства.</a:t>
            </a:r>
          </a:p>
          <a:p>
            <a:r>
              <a:rPr lang="ru-RU" dirty="0"/>
              <a:t>XCON (</a:t>
            </a:r>
            <a:r>
              <a:rPr lang="ru-RU" dirty="0" err="1"/>
              <a:t>Digital</a:t>
            </a:r>
            <a:r>
              <a:rPr lang="ru-RU" dirty="0"/>
              <a:t> </a:t>
            </a:r>
            <a:r>
              <a:rPr lang="ru-RU" dirty="0" err="1"/>
              <a:t>Equipment</a:t>
            </a:r>
            <a:r>
              <a:rPr lang="ru-RU" dirty="0"/>
              <a:t> </a:t>
            </a:r>
            <a:r>
              <a:rPr lang="ru-RU" dirty="0" err="1"/>
              <a:t>Corporation</a:t>
            </a:r>
            <a:r>
              <a:rPr lang="ru-RU" dirty="0"/>
              <a:t>) использовалась для настройки компьютерных систем и принесла компании миллионы долларов.</a:t>
            </a:r>
          </a:p>
          <a:p>
            <a:pPr marL="0" indent="0">
              <a:buNone/>
            </a:pPr>
            <a:r>
              <a:rPr lang="ru-RU" dirty="0"/>
              <a:t>Это был первый пример коммерческого успеха AI. Компании начали использовать экспертные системы в бизнесе, медицине, инженерии.</a:t>
            </a:r>
          </a:p>
        </p:txBody>
      </p:sp>
      <p:pic>
        <p:nvPicPr>
          <p:cNvPr id="9218" name="Picture 2" descr="MYCIN an Expert System(HINDI)#27 | EMYCIN | Artificial Intelligence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225" y="2327275"/>
            <a:ext cx="4208399" cy="3156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73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Подъём машинного обучения (1990-е)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В 1990-х годах акцент сместился на машинное обучение — подход, где программы не просто выполняют инструкции, а "обучаются" на примерах.</a:t>
            </a:r>
            <a:br>
              <a:rPr lang="ru-RU" dirty="0"/>
            </a:br>
            <a:r>
              <a:rPr lang="ru-RU" dirty="0"/>
              <a:t>Нейронные сети, вдохновлённые устройством мозга, начали развиваться быстрее благодаря росту вычислительных мощностей.</a:t>
            </a:r>
          </a:p>
          <a:p>
            <a:pPr marL="0" indent="0">
              <a:buNone/>
            </a:pPr>
            <a:r>
              <a:rPr lang="ru-RU" dirty="0"/>
              <a:t>Ключевое событие десятилетия — победа IBM </a:t>
            </a:r>
            <a:r>
              <a:rPr lang="ru-RU" dirty="0" err="1"/>
              <a:t>Deep</a:t>
            </a:r>
            <a:r>
              <a:rPr lang="ru-RU" dirty="0"/>
              <a:t> </a:t>
            </a:r>
            <a:r>
              <a:rPr lang="ru-RU" dirty="0" err="1"/>
              <a:t>Blue</a:t>
            </a:r>
            <a:r>
              <a:rPr lang="ru-RU" dirty="0"/>
              <a:t> над чемпионом мира по шахматам Гарри Каспаровым в 1997 году. Это событие стало сенсацией и доказало, что компьютер может превзойти человека в "игре разума".</a:t>
            </a:r>
          </a:p>
          <a:p>
            <a:endParaRPr lang="ru-RU" dirty="0"/>
          </a:p>
        </p:txBody>
      </p:sp>
      <p:pic>
        <p:nvPicPr>
          <p:cNvPr id="10242" name="Picture 2" descr="Deep Blue | Шахматный суперкомпьютер: создание, матч с Каспаровым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299" y="3412989"/>
            <a:ext cx="3824605" cy="224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Файл:IBM logo.svg — Википеди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299" y="2222287"/>
            <a:ext cx="2304724" cy="86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745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Эпоха больших данных (2000-е)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С приходом интернета началась новая эра. Миллиарды пользователей создавали огромные массивы данных: тексты, фото, видео. AI получил "топливо" для обучения.</a:t>
            </a:r>
          </a:p>
          <a:p>
            <a:pPr marL="0" indent="0">
              <a:buNone/>
            </a:pPr>
            <a:r>
              <a:rPr lang="ru-RU" dirty="0" err="1"/>
              <a:t>Google</a:t>
            </a:r>
            <a:r>
              <a:rPr lang="ru-RU" dirty="0"/>
              <a:t>, </a:t>
            </a:r>
            <a:r>
              <a:rPr lang="ru-RU" dirty="0" err="1"/>
              <a:t>Amazon</a:t>
            </a:r>
            <a:r>
              <a:rPr lang="ru-RU" dirty="0"/>
              <a:t>, </a:t>
            </a:r>
            <a:r>
              <a:rPr lang="ru-RU" dirty="0" err="1"/>
              <a:t>Facebook</a:t>
            </a:r>
            <a:r>
              <a:rPr lang="ru-RU" dirty="0"/>
              <a:t> начали применять AI для рекламы, рекомендаций и поиска информации. Машинное обучение стало реальным бизнес-инструментом.</a:t>
            </a:r>
          </a:p>
          <a:p>
            <a:pPr marL="0" indent="0">
              <a:buNone/>
            </a:pPr>
            <a:r>
              <a:rPr lang="ru-RU" dirty="0"/>
              <a:t>Благодаря "большим данным" алгоритмы стали умнее: они научились распознавать изображения, предлагать музыку и фильмы, прогнозировать покупки.</a:t>
            </a:r>
          </a:p>
        </p:txBody>
      </p:sp>
      <p:pic>
        <p:nvPicPr>
          <p:cNvPr id="11266" name="Picture 2" descr="Word Cloud Big Data Stock Illustrations – 1,926 Word Cloud Big Data Stock  Illustrations, Vectors &amp; Clipart - Dreamstime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923" y="2222500"/>
            <a:ext cx="2502513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Как работает хранилище интернета: 13 вопросов и ответов о том, как устроены  дата-центры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9448" y="2222287"/>
            <a:ext cx="2600628" cy="155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527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Современный прорыв (2010-е)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В 2010-е годы произошёл настоящий взрыв благодаря "глубокому обучению" (</a:t>
            </a:r>
            <a:r>
              <a:rPr lang="ru-RU" dirty="0" err="1"/>
              <a:t>Deep</a:t>
            </a:r>
            <a:r>
              <a:rPr lang="ru-RU" dirty="0"/>
              <a:t> </a:t>
            </a:r>
            <a:r>
              <a:rPr lang="ru-RU" dirty="0" err="1"/>
              <a:t>Learning</a:t>
            </a:r>
            <a:r>
              <a:rPr lang="ru-RU" dirty="0"/>
              <a:t>).</a:t>
            </a:r>
          </a:p>
          <a:p>
            <a:r>
              <a:rPr lang="ru-RU" dirty="0"/>
              <a:t>В 2012 году </a:t>
            </a:r>
            <a:r>
              <a:rPr lang="ru-RU" dirty="0" err="1"/>
              <a:t>нейросеть</a:t>
            </a:r>
            <a:r>
              <a:rPr lang="ru-RU" dirty="0"/>
              <a:t> </a:t>
            </a:r>
            <a:r>
              <a:rPr lang="ru-RU" dirty="0" err="1"/>
              <a:t>AlexNet</a:t>
            </a:r>
            <a:r>
              <a:rPr lang="ru-RU" dirty="0"/>
              <a:t> победила на конкурсе распознавания изображений, показав революционные результаты.</a:t>
            </a:r>
          </a:p>
          <a:p>
            <a:r>
              <a:rPr lang="ru-RU" dirty="0"/>
              <a:t>В 2016 году </a:t>
            </a:r>
            <a:r>
              <a:rPr lang="ru-RU" dirty="0" err="1"/>
              <a:t>AlphaGo</a:t>
            </a:r>
            <a:r>
              <a:rPr lang="ru-RU" dirty="0"/>
              <a:t> (</a:t>
            </a:r>
            <a:r>
              <a:rPr lang="ru-RU" dirty="0" err="1"/>
              <a:t>Google</a:t>
            </a:r>
            <a:r>
              <a:rPr lang="ru-RU" dirty="0"/>
              <a:t> </a:t>
            </a:r>
            <a:r>
              <a:rPr lang="ru-RU" dirty="0" err="1"/>
              <a:t>DeepMind</a:t>
            </a:r>
            <a:r>
              <a:rPr lang="ru-RU" dirty="0"/>
              <a:t>) обыграл чемпиона мира Ли </a:t>
            </a:r>
            <a:r>
              <a:rPr lang="ru-RU" dirty="0" err="1"/>
              <a:t>Седоля</a:t>
            </a:r>
            <a:r>
              <a:rPr lang="ru-RU" dirty="0"/>
              <a:t> в игре </a:t>
            </a:r>
            <a:r>
              <a:rPr lang="ru-RU" dirty="0" err="1"/>
              <a:t>го</a:t>
            </a:r>
            <a:r>
              <a:rPr lang="ru-RU" dirty="0"/>
              <a:t>, считавшейся слишком сложной для компьютеров.</a:t>
            </a:r>
          </a:p>
          <a:p>
            <a:pPr marL="0" indent="0">
              <a:buNone/>
            </a:pPr>
            <a:r>
              <a:rPr lang="ru-RU" dirty="0"/>
              <a:t>Эти достижения доказали: AI способен на то, что раньше считалось невозможным. Он вошёл в медицину, образование, транспорт, искусство.</a:t>
            </a:r>
          </a:p>
        </p:txBody>
      </p:sp>
      <p:pic>
        <p:nvPicPr>
          <p:cNvPr id="12290" name="Picture 2" descr="ИИ AlphaGo от Deep Mind обыграл чемпиона мира по логической игре го -  Hi-News.ru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443" y="2222287"/>
            <a:ext cx="2892741" cy="191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Приходите в ВятГУ, чтобы научиться играть в Го - Официальный сайт ВятГУ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443" y="4282440"/>
            <a:ext cx="2892741" cy="193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073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</a:t>
            </a:r>
            <a:r>
              <a:rPr lang="ru-RU" dirty="0"/>
              <a:t>сегодня (2020-е)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Сегодня AI окружает нас повсюду:</a:t>
            </a:r>
          </a:p>
          <a:p>
            <a:r>
              <a:rPr lang="ru-RU" dirty="0" err="1"/>
              <a:t>ChatGPT</a:t>
            </a:r>
            <a:r>
              <a:rPr lang="ru-RU" dirty="0"/>
              <a:t> и другие языковые модели умеют вести диалог, писать тексты, переводить и программировать.</a:t>
            </a:r>
          </a:p>
          <a:p>
            <a:r>
              <a:rPr lang="ru-RU" dirty="0" err="1"/>
              <a:t>MidJourney</a:t>
            </a:r>
            <a:r>
              <a:rPr lang="ru-RU" dirty="0"/>
              <a:t>, </a:t>
            </a:r>
            <a:r>
              <a:rPr lang="ru-RU" dirty="0" err="1"/>
              <a:t>Stable</a:t>
            </a:r>
            <a:r>
              <a:rPr lang="ru-RU" dirty="0"/>
              <a:t> </a:t>
            </a:r>
            <a:r>
              <a:rPr lang="ru-RU" dirty="0" err="1"/>
              <a:t>Diffusion</a:t>
            </a:r>
            <a:r>
              <a:rPr lang="ru-RU" dirty="0"/>
              <a:t>, DALL·E создают картины и фото.</a:t>
            </a:r>
          </a:p>
          <a:p>
            <a:r>
              <a:rPr lang="ru-RU" dirty="0" err="1"/>
              <a:t>Tesla</a:t>
            </a:r>
            <a:r>
              <a:rPr lang="ru-RU" dirty="0"/>
              <a:t>, </a:t>
            </a:r>
            <a:r>
              <a:rPr lang="ru-RU" dirty="0" err="1"/>
              <a:t>Waymo</a:t>
            </a:r>
            <a:r>
              <a:rPr lang="ru-RU" dirty="0"/>
              <a:t> и другие компании развивают автономные автомобили.</a:t>
            </a:r>
          </a:p>
          <a:p>
            <a:r>
              <a:rPr lang="ru-RU" dirty="0"/>
              <a:t>В медицине AI помогает диагностировать рак, анализировать рентген и предсказывать болезни.</a:t>
            </a:r>
          </a:p>
          <a:p>
            <a:pPr marL="0" indent="0">
              <a:buNone/>
            </a:pPr>
            <a:r>
              <a:rPr lang="ru-RU" dirty="0" smtClean="0"/>
              <a:t>AI </a:t>
            </a:r>
            <a:r>
              <a:rPr lang="ru-RU" dirty="0"/>
              <a:t>перестал быть научной фантастикой — он стал частью нашей повседневной жизни.</a:t>
            </a:r>
          </a:p>
        </p:txBody>
      </p:sp>
      <p:pic>
        <p:nvPicPr>
          <p:cNvPr id="13316" name="Picture 4" descr="Файл:ChatGPT-Logo.svg — Википедия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118" y="2427669"/>
            <a:ext cx="1713802" cy="171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 descr="Баттл «художников»: сравниваем Midjourney, DALL-E 2 и Stable Diffusion /  Хабр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504" y="2427669"/>
            <a:ext cx="2535936" cy="1688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 descr="Tesla-супергерой: автономная Model Y приходит на помощь в критических  ситуациях - Анна Калинина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118" y="4254587"/>
            <a:ext cx="3323145" cy="184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421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Будущее </a:t>
            </a:r>
            <a:r>
              <a:rPr lang="en-US" dirty="0"/>
              <a:t>AI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Будущее искусственного интеллекта связано с большими надеждами и опасениями.</a:t>
            </a:r>
          </a:p>
          <a:p>
            <a:r>
              <a:rPr lang="ru-RU" dirty="0"/>
              <a:t>В науке AI может ускорить открытия, моделировать лекарства, исследовать космос.</a:t>
            </a:r>
          </a:p>
          <a:p>
            <a:r>
              <a:rPr lang="ru-RU" dirty="0"/>
              <a:t>В обществе — улучшить образование, медицину, транспорт.</a:t>
            </a:r>
          </a:p>
          <a:p>
            <a:r>
              <a:rPr lang="ru-RU" dirty="0"/>
              <a:t>Но есть и риски: этика, безопасность, контроль. Станет ли AI "</a:t>
            </a:r>
            <a:r>
              <a:rPr lang="ru-RU" dirty="0" err="1"/>
              <a:t>сверхразумом</a:t>
            </a:r>
            <a:r>
              <a:rPr lang="ru-RU" dirty="0"/>
              <a:t>"? Как регулировать его использование?</a:t>
            </a:r>
          </a:p>
          <a:p>
            <a:pPr marL="0" indent="0">
              <a:buNone/>
            </a:pPr>
            <a:r>
              <a:rPr lang="ru-RU" dirty="0"/>
              <a:t>Главный вопрос будущего — не только "что сможет AI", но и "как мы будем с ним сосуществовать".</a:t>
            </a:r>
          </a:p>
        </p:txBody>
      </p:sp>
      <p:pic>
        <p:nvPicPr>
          <p:cNvPr id="14338" name="Picture 2" descr="Робот пожимает руку человеку. | Премиум AI-сгенерированное изображение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2222287"/>
            <a:ext cx="2771853" cy="155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6" descr="Футуристический красочный город воображаемый мир мечтательный футуристический  город фантазий,созданный AI | иллюстрация PSD Бесплатная загрузка - Pikbest"/>
          <p:cNvSpPr>
            <a:spLocks noChangeAspect="1" noChangeArrowheads="1"/>
          </p:cNvSpPr>
          <p:nvPr/>
        </p:nvSpPr>
        <p:spPr bwMode="auto">
          <a:xfrm>
            <a:off x="8110855" y="6420930"/>
            <a:ext cx="92412" cy="9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4344" name="Picture 8" descr="Как искусственный интеллект формирует будущее городов? - SWI swissinfo.c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266" y="2222287"/>
            <a:ext cx="2866554" cy="2149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6" name="Picture 10" descr="Вымирание или бессмертие: революция искусственного интеллекта | АРГУМЕНТ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3904488"/>
            <a:ext cx="2771853" cy="1847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040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</a:t>
            </a:r>
            <a:r>
              <a:rPr lang="ru-RU" dirty="0" smtClean="0"/>
              <a:t> </a:t>
            </a:r>
            <a:r>
              <a:rPr lang="en-US" dirty="0" smtClean="0"/>
              <a:t>attention</a:t>
            </a:r>
            <a:r>
              <a:rPr lang="ru-RU" dirty="0" smtClean="0"/>
              <a:t>!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2720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37032" y="235395"/>
            <a:ext cx="8689848" cy="82530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45591" y="1060704"/>
            <a:ext cx="9625011" cy="3319272"/>
          </a:xfrm>
        </p:spPr>
        <p:txBody>
          <a:bodyPr>
            <a:noAutofit/>
          </a:bodyPr>
          <a:lstStyle/>
          <a:p>
            <a:r>
              <a:rPr lang="ru-RU" sz="2000" dirty="0" smtClean="0"/>
              <a:t>Искусственный интеллект (AI, </a:t>
            </a:r>
            <a:r>
              <a:rPr lang="ru-RU" sz="2000" dirty="0" err="1" smtClean="0"/>
              <a:t>Artificial</a:t>
            </a:r>
            <a:r>
              <a:rPr lang="ru-RU" sz="2000" dirty="0" smtClean="0"/>
              <a:t> </a:t>
            </a:r>
            <a:r>
              <a:rPr lang="ru-RU" sz="2000" dirty="0" err="1" smtClean="0"/>
              <a:t>Intelligence</a:t>
            </a:r>
            <a:r>
              <a:rPr lang="ru-RU" sz="2000" dirty="0" smtClean="0"/>
              <a:t>) — это область науки и технологий, которая изучает способы создания систем, способных выполнять задачи, требующие человеческого интеллекта: понимание речи, принятие решений, обучение, планирование, восприятие окружающего мира.</a:t>
            </a:r>
            <a:br>
              <a:rPr lang="ru-RU" sz="2000" dirty="0" smtClean="0"/>
            </a:br>
            <a:r>
              <a:rPr lang="ru-RU" sz="2000" dirty="0" smtClean="0"/>
              <a:t>Главная цель AI — научить машины "думать" и адаптироваться к новым условиям, а не просто выполнять заранее прописанные инструкции.</a:t>
            </a:r>
          </a:p>
          <a:p>
            <a:r>
              <a:rPr lang="ru-RU" sz="2000" dirty="0" smtClean="0"/>
              <a:t>Термин "</a:t>
            </a:r>
            <a:r>
              <a:rPr lang="ru-RU" sz="2000" dirty="0" err="1" smtClean="0"/>
              <a:t>Artificial</a:t>
            </a:r>
            <a:r>
              <a:rPr lang="ru-RU" sz="2000" dirty="0" smtClean="0"/>
              <a:t> </a:t>
            </a:r>
            <a:r>
              <a:rPr lang="ru-RU" sz="2000" dirty="0" err="1" smtClean="0"/>
              <a:t>Intelligence</a:t>
            </a:r>
            <a:r>
              <a:rPr lang="ru-RU" sz="2000" dirty="0" smtClean="0"/>
              <a:t>" впервые был предложен в 1956 году американским учёным Джоном Маккарти. С тех пор AI прошёл долгий путь: от философских рассуждений и механических игрушек до современных </a:t>
            </a:r>
            <a:r>
              <a:rPr lang="ru-RU" sz="2000" dirty="0" err="1" smtClean="0"/>
              <a:t>нейросетей</a:t>
            </a:r>
            <a:r>
              <a:rPr lang="ru-RU" sz="2000" dirty="0" smtClean="0"/>
              <a:t>, которые могут создавать тексты, изображения и даже управлять автомобилями.</a:t>
            </a:r>
            <a:endParaRPr lang="ru-RU" sz="2000" dirty="0"/>
          </a:p>
        </p:txBody>
      </p:sp>
      <p:pic>
        <p:nvPicPr>
          <p:cNvPr id="1026" name="Picture 2" descr="Мозг – Бесплатные иконки: технологии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947" y="235395"/>
            <a:ext cx="1458818" cy="145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563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Древние мифы и первые идеи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Мечты о разумных машинах появились задолго до технологий. В мифах разных народов описывались механические существа:</a:t>
            </a:r>
          </a:p>
          <a:p>
            <a:r>
              <a:rPr lang="ru-RU" dirty="0"/>
              <a:t>В Древней Греции — миф о бронзовом гиганте </a:t>
            </a:r>
            <a:r>
              <a:rPr lang="ru-RU" dirty="0" err="1"/>
              <a:t>Талосе</a:t>
            </a:r>
            <a:r>
              <a:rPr lang="ru-RU" dirty="0"/>
              <a:t>, охраняющем остров Крит.</a:t>
            </a:r>
          </a:p>
          <a:p>
            <a:r>
              <a:rPr lang="ru-RU" dirty="0"/>
              <a:t>В Египте — рассказы о статуях, которые "оживали" и могли предсказывать будущее.</a:t>
            </a:r>
          </a:p>
          <a:p>
            <a:r>
              <a:rPr lang="ru-RU" dirty="0"/>
              <a:t>В Китае легенды упоминали механических кукол, которые могли танцевать и играть на инструментах.</a:t>
            </a:r>
          </a:p>
          <a:p>
            <a:r>
              <a:rPr lang="ru-RU" dirty="0"/>
              <a:t>Уже тогда люди задавались вопросами: можно ли создать искусственную жизнь? Может ли механизм обладать разумом? Эти мифы стали философским фундаментом будущей науки об AI.</a:t>
            </a:r>
          </a:p>
        </p:txBody>
      </p:sp>
      <p:pic>
        <p:nvPicPr>
          <p:cNvPr id="2054" name="Picture 6" descr="Талос | мифологические боги и монстры вики | Fand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791" y="2462899"/>
            <a:ext cx="1206881" cy="157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Погребальное искусство Древнего Египта: путешествие в загробную жизнь on  HSE Desig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3546" y="2439888"/>
            <a:ext cx="1068862" cy="1601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Кукла-автомат Анри Маярде, предшественник роботов (6 фото) » Невседома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791" y="4322131"/>
            <a:ext cx="2533545" cy="162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798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Эпоха механических автоматов (XVII–XVIII вв.)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 развитием механики инженеры начали создавать настоящие "чудеса техники":</a:t>
            </a:r>
          </a:p>
          <a:p>
            <a:r>
              <a:rPr lang="ru-RU" dirty="0"/>
              <a:t>Жак де </a:t>
            </a:r>
            <a:r>
              <a:rPr lang="ru-RU" dirty="0" err="1"/>
              <a:t>Вокансон</a:t>
            </a:r>
            <a:r>
              <a:rPr lang="ru-RU" dirty="0"/>
              <a:t> в 1730-х годах сконструировал механическую утку, которая могла махать крыльями, есть и даже "переваривать пищу".</a:t>
            </a:r>
          </a:p>
          <a:p>
            <a:r>
              <a:rPr lang="ru-RU" dirty="0"/>
              <a:t>"Шахматный Турок" (1770) выглядел как кукла, играющая в шахматы. Он поражал публику умением выигрывать партии у людей.</a:t>
            </a:r>
          </a:p>
          <a:p>
            <a:r>
              <a:rPr lang="ru-RU" dirty="0"/>
              <a:t>Хотя "Турок" оказался обманом (внутри сидел человек-шахматист), эти проекты вдохновили многих учёных и показали: идея "разумной машины" захватывает воображение людей.</a:t>
            </a:r>
          </a:p>
        </p:txBody>
      </p:sp>
      <p:pic>
        <p:nvPicPr>
          <p:cNvPr id="3074" name="Picture 2" descr="Шахматный автомат Механический турок ⋆ Воспоминания о будущем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6261" y="2222287"/>
            <a:ext cx="2142323" cy="186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Жак Де Вокансон и его живые роботы: как в XVIII веке появились реалистичные  андроиды, и что о них думали люди | homs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614" y="4257588"/>
            <a:ext cx="2769616" cy="160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834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Логика и математика XIX века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XIX век подарил фундамент для будущих компьютеров:</a:t>
            </a:r>
          </a:p>
          <a:p>
            <a:r>
              <a:rPr lang="ru-RU" dirty="0"/>
              <a:t>Джордж Буль разработал булеву алгебру — математическую систему, где всё сводится к логическим операциям "да" и "нет". Именно она легла в основу компьютерной логики.</a:t>
            </a:r>
          </a:p>
          <a:p>
            <a:r>
              <a:rPr lang="ru-RU" dirty="0"/>
              <a:t>Чарльз Бэббидж создал проект "аналитической машины" — первого прообраза компьютера, который мог бы выполнять сложные вычисления.</a:t>
            </a:r>
          </a:p>
          <a:p>
            <a:r>
              <a:rPr lang="ru-RU" dirty="0"/>
              <a:t>Ада Лавлейс, работавшая с Бэббиджем, написала первые алгоритмы и предсказала, что такие машины однажды смогут "создавать музыку, картины и образы".</a:t>
            </a:r>
          </a:p>
          <a:p>
            <a:r>
              <a:rPr lang="ru-RU" dirty="0"/>
              <a:t>Эти идеи были намного опережающими время и стали фундаментом компьютерной науки.</a:t>
            </a:r>
          </a:p>
        </p:txBody>
      </p:sp>
      <p:pic>
        <p:nvPicPr>
          <p:cNvPr id="4098" name="Picture 2" descr="Буль, Джордж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993" y="2387092"/>
            <a:ext cx="1681051" cy="1947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Чарльз Бэббидж - портрет, биография, личная жизнь, причина смерти,  вычислительная машина - 24СМИ"/>
          <p:cNvSpPr>
            <a:spLocks noChangeAspect="1" noChangeArrowheads="1"/>
          </p:cNvSpPr>
          <p:nvPr/>
        </p:nvSpPr>
        <p:spPr bwMode="auto">
          <a:xfrm>
            <a:off x="0" y="-57423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Чарльз Бэббидж - портрет, биография, личная жизнь, причина смерти,  вычислительная машина - 24СМ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8" descr="Чарльз Бэббидж - портрет, биография, личная жизнь, причина смерти,  вычислительная машина - 24СМИ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10" descr="Чарльз Бэббидж - портрет, биография, личная жизнь, причина смерти,  вычислительная машина - 24СМИ"/>
          <p:cNvSpPr>
            <a:spLocks noChangeAspect="1" noChangeArrowheads="1"/>
          </p:cNvSpPr>
          <p:nvPr/>
        </p:nvSpPr>
        <p:spPr bwMode="auto">
          <a:xfrm>
            <a:off x="460374" y="160337"/>
            <a:ext cx="1348419" cy="1348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12" name="Picture 16" descr="История IT Ада Лавлейс и Чарльз Беббидж – EngineerSp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9807" y="2489136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Машина Чарльза Бэббиджа - первая в мире программируемая вычислительная  машина. 1822 год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813" y="4334256"/>
            <a:ext cx="2496185" cy="2115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039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1940-е – Рождение компьютеров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XX век принёс реальный прорыв — появление первых электронных компьютеров. ENIAC (1946) был способен выполнять тысячи операций в секунду, что казалось чудом.</a:t>
            </a:r>
            <a:br>
              <a:rPr lang="ru-RU" dirty="0"/>
            </a:br>
            <a:r>
              <a:rPr lang="ru-RU" dirty="0"/>
              <a:t>Алан Тьюринг, английский математик, предложил концепцию "универсальной машины", которая могла бы выполнять любые алгоритмы.</a:t>
            </a:r>
          </a:p>
          <a:p>
            <a:r>
              <a:rPr lang="ru-RU" dirty="0"/>
              <a:t>В 1950 году Тьюринг опубликовал знаменитую статью "Могут ли машины мыслить?", где предложил "Тест Тьюринга". Суть теста: если человек не может отличить ответы машины от ответов другого человека, то машина "мыслящая". Этот тест до сих пор используется как философская основа дискуссий о сознании машин.</a:t>
            </a:r>
          </a:p>
        </p:txBody>
      </p:sp>
      <p:pic>
        <p:nvPicPr>
          <p:cNvPr id="5122" name="Picture 2" descr="ЭНИАК — Википедия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375" y="2295651"/>
            <a:ext cx="2557250" cy="1954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Алан Тьюринг - подробный анализ личности человека искусственным интеллекто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4167" y="2295651"/>
            <a:ext cx="2381229" cy="3092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Тест Тьюринга: что это и как его проходит искусственный интеллект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375" y="4398285"/>
            <a:ext cx="2569539" cy="1746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777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1956 – Официальное рождение </a:t>
            </a:r>
            <a:r>
              <a:rPr lang="en-US" dirty="0"/>
              <a:t>AI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Летом 1956 года в Дартмутском колледже (США) состоялась научная конференция, собравшая лучших учёных. Именно здесь Джон Маккарти впервые использовал термин "</a:t>
            </a:r>
            <a:r>
              <a:rPr lang="ru-RU" dirty="0" err="1"/>
              <a:t>Artificial</a:t>
            </a:r>
            <a:r>
              <a:rPr lang="ru-RU" dirty="0"/>
              <a:t> </a:t>
            </a:r>
            <a:r>
              <a:rPr lang="ru-RU" dirty="0" err="1"/>
              <a:t>Intelligence</a:t>
            </a:r>
            <a:r>
              <a:rPr lang="ru-RU" dirty="0"/>
              <a:t>".</a:t>
            </a:r>
          </a:p>
          <a:p>
            <a:r>
              <a:rPr lang="ru-RU" dirty="0"/>
              <a:t>На конференции обсуждали, что компьютеры смогут не только считать, но и обучаться, решать задачи, планировать действия. Среди участников были </a:t>
            </a:r>
            <a:r>
              <a:rPr lang="ru-RU" dirty="0" err="1"/>
              <a:t>Марвин</a:t>
            </a:r>
            <a:r>
              <a:rPr lang="ru-RU" dirty="0"/>
              <a:t> Минский, Аллен </a:t>
            </a:r>
            <a:r>
              <a:rPr lang="ru-RU" dirty="0" err="1"/>
              <a:t>Ньюэлл</a:t>
            </a:r>
            <a:r>
              <a:rPr lang="ru-RU" dirty="0"/>
              <a:t>, Герберт </a:t>
            </a:r>
            <a:r>
              <a:rPr lang="ru-RU" dirty="0" err="1"/>
              <a:t>Саймон</a:t>
            </a:r>
            <a:r>
              <a:rPr lang="ru-RU" dirty="0"/>
              <a:t> — будущие "отцы-основатели AI".</a:t>
            </a:r>
          </a:p>
          <a:p>
            <a:r>
              <a:rPr lang="ru-RU" dirty="0"/>
              <a:t>Эта встреча считается официальным рождением искусственного интеллекта как науки.</a:t>
            </a:r>
          </a:p>
        </p:txBody>
      </p:sp>
      <p:pic>
        <p:nvPicPr>
          <p:cNvPr id="6146" name="Picture 2" descr="Краткая история ИИ от журнала The Economist / Хабр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064" y="2460878"/>
            <a:ext cx="4779934" cy="294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878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Оптимизм 1950–1960-х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После Дартмутской конференции началась эйфория. Учёные создавали первые программы:</a:t>
            </a:r>
          </a:p>
          <a:p>
            <a:r>
              <a:rPr lang="ru-RU" dirty="0" err="1"/>
              <a:t>Logic</a:t>
            </a:r>
            <a:r>
              <a:rPr lang="ru-RU" dirty="0"/>
              <a:t> </a:t>
            </a:r>
            <a:r>
              <a:rPr lang="ru-RU" dirty="0" err="1"/>
              <a:t>Theorist</a:t>
            </a:r>
            <a:r>
              <a:rPr lang="ru-RU" dirty="0"/>
              <a:t> (1956) — решал задачи математической логики.</a:t>
            </a:r>
          </a:p>
          <a:p>
            <a:r>
              <a:rPr lang="ru-RU" dirty="0" err="1"/>
              <a:t>General</a:t>
            </a:r>
            <a:r>
              <a:rPr lang="ru-RU" dirty="0"/>
              <a:t> </a:t>
            </a:r>
            <a:r>
              <a:rPr lang="ru-RU" dirty="0" err="1"/>
              <a:t>Problem</a:t>
            </a:r>
            <a:r>
              <a:rPr lang="ru-RU" dirty="0"/>
              <a:t> </a:t>
            </a:r>
            <a:r>
              <a:rPr lang="ru-RU" dirty="0" err="1"/>
              <a:t>Solver</a:t>
            </a:r>
            <a:r>
              <a:rPr lang="ru-RU" dirty="0"/>
              <a:t> (1957) — пытался решать широкий круг задач.</a:t>
            </a:r>
          </a:p>
          <a:p>
            <a:r>
              <a:rPr lang="ru-RU" dirty="0"/>
              <a:t>Первые шахматные программы делали простые ходы и удивляли публику.</a:t>
            </a:r>
          </a:p>
          <a:p>
            <a:pPr marL="0" indent="0">
              <a:buNone/>
            </a:pPr>
            <a:r>
              <a:rPr lang="ru-RU" dirty="0"/>
              <a:t>В 1966 году Джозеф Вейценбаум разработал программу ELIZA — чат-бота, имитирующего психотерапевта. Она "поддерживала беседу", задавая встречные вопросы. Многие пользователи считали, что она действительно понимает их.</a:t>
            </a:r>
          </a:p>
        </p:txBody>
      </p:sp>
      <p:pic>
        <p:nvPicPr>
          <p:cNvPr id="7170" name="Picture 2" descr="Разговор с машиной: история развития чат-ботов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604" y="2345475"/>
            <a:ext cx="3764056" cy="176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Olvik • О возможности и целесообразности создания сильного ИИ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604" y="4362681"/>
            <a:ext cx="3694049" cy="1939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635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Первый «зимний период AI» (1970-е)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Ожидания были слишком высокими: учёные обещали, что машины скоро будут разговаривать, переводить тексты и решать любые задачи. Но на деле компьютеры были слишком медленные, а алгоритмы не справлялись с реальностью.</a:t>
            </a:r>
          </a:p>
          <a:p>
            <a:pPr marL="0" indent="0">
              <a:buNone/>
            </a:pPr>
            <a:r>
              <a:rPr lang="ru-RU" dirty="0"/>
              <a:t>Результат — разочарование. Финансирование проектов резко сократилось, многие лаборатории закрылись. Этот период вошёл в историю как "AI </a:t>
            </a:r>
            <a:r>
              <a:rPr lang="ru-RU" dirty="0" err="1"/>
              <a:t>Winter</a:t>
            </a:r>
            <a:r>
              <a:rPr lang="ru-RU" dirty="0"/>
              <a:t>" — "зима искусственного интеллекта".</a:t>
            </a:r>
          </a:p>
        </p:txBody>
      </p:sp>
      <p:pic>
        <p:nvPicPr>
          <p:cNvPr id="8194" name="Picture 2" descr="Хакер объяснил преимущество старых компьютеров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539" y="2501977"/>
            <a:ext cx="4768793" cy="2911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87445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59</TotalTime>
  <Words>1026</Words>
  <Application>Microsoft Office PowerPoint</Application>
  <PresentationFormat>Широкоэкранный</PresentationFormat>
  <Paragraphs>69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2</vt:lpstr>
      <vt:lpstr>Цитаты</vt:lpstr>
      <vt:lpstr>History of AI</vt:lpstr>
      <vt:lpstr>Введение</vt:lpstr>
      <vt:lpstr>Древние мифы и первые идеи</vt:lpstr>
      <vt:lpstr>Эпоха механических автоматов (XVII–XVIII вв.)</vt:lpstr>
      <vt:lpstr>Логика и математика XIX века</vt:lpstr>
      <vt:lpstr>1940-е – Рождение компьютеров</vt:lpstr>
      <vt:lpstr>1956 – Официальное рождение AI</vt:lpstr>
      <vt:lpstr>Оптимизм 1950–1960-х</vt:lpstr>
      <vt:lpstr>Первый «зимний период AI» (1970-е)</vt:lpstr>
      <vt:lpstr>Экспертные системы (1980-е)</vt:lpstr>
      <vt:lpstr>Подъём машинного обучения (1990-е)</vt:lpstr>
      <vt:lpstr>Эпоха больших данных (2000-е)</vt:lpstr>
      <vt:lpstr>Современный прорыв (2010-е)</vt:lpstr>
      <vt:lpstr>AI сегодня (2020-е)</vt:lpstr>
      <vt:lpstr>Будущее AI</vt:lpstr>
      <vt:lpstr>Thank you for attention!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</dc:title>
  <dc:creator>Amin_stors</dc:creator>
  <cp:lastModifiedBy>Amin_stors</cp:lastModifiedBy>
  <cp:revision>7</cp:revision>
  <dcterms:created xsi:type="dcterms:W3CDTF">2025-09-14T15:28:41Z</dcterms:created>
  <dcterms:modified xsi:type="dcterms:W3CDTF">2025-09-14T16:28:37Z</dcterms:modified>
</cp:coreProperties>
</file>