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2ec2034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2ec2034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2ec2034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2ec2034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311700" y="445025"/>
            <a:ext cx="8520600" cy="65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Outline a user flow</a:t>
            </a:r>
            <a:endParaRPr b="1"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Copy and paste each image into your own user flow on the next slide, and edit as needed. 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7" name="Google Shape;57;p14"/>
          <p:cNvCxnSpPr>
            <a:stCxn id="58" idx="4"/>
            <a:endCxn id="58" idx="4"/>
          </p:cNvCxnSpPr>
          <p:nvPr/>
        </p:nvCxnSpPr>
        <p:spPr>
          <a:xfrm>
            <a:off x="1429809" y="278205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" name="Google Shape;59;p14"/>
          <p:cNvGrpSpPr/>
          <p:nvPr/>
        </p:nvGrpSpPr>
        <p:grpSpPr>
          <a:xfrm>
            <a:off x="927908" y="2038732"/>
            <a:ext cx="1003740" cy="743320"/>
            <a:chOff x="377675" y="1588421"/>
            <a:chExt cx="1396800" cy="1034400"/>
          </a:xfrm>
        </p:grpSpPr>
        <p:sp>
          <p:nvSpPr>
            <p:cNvPr id="58" name="Google Shape;58;p14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0" name="Google Shape;60;p14"/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Abrir la App</a:t>
              </a:r>
              <a:endParaRPr b="1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>
            <a:off x="2312472" y="2225569"/>
            <a:ext cx="1140068" cy="512002"/>
            <a:chOff x="2822502" y="1868177"/>
            <a:chExt cx="1396800" cy="627300"/>
          </a:xfrm>
        </p:grpSpPr>
        <p:sp>
          <p:nvSpPr>
            <p:cNvPr id="62" name="Google Shape;62;p14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Screen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64" name="Google Shape;64;p14"/>
          <p:cNvCxnSpPr/>
          <p:nvPr/>
        </p:nvCxnSpPr>
        <p:spPr>
          <a:xfrm>
            <a:off x="5313750" y="2429050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>
            <a:off x="6301413" y="2258050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 flipH="1" rot="5400000">
            <a:off x="7478552" y="1613392"/>
            <a:ext cx="130200" cy="1344900"/>
          </a:xfrm>
          <a:prstGeom prst="curvedConnector3">
            <a:avLst>
              <a:gd fmla="val -182892" name="adj1"/>
            </a:avLst>
          </a:prstGeom>
          <a:noFill/>
          <a:ln cap="flat" cmpd="sng" w="19050">
            <a:solidFill>
              <a:srgbClr val="E94335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67" name="Google Shape;67;p14"/>
          <p:cNvGrpSpPr/>
          <p:nvPr/>
        </p:nvGrpSpPr>
        <p:grpSpPr>
          <a:xfrm>
            <a:off x="3833377" y="1993635"/>
            <a:ext cx="1003704" cy="1156215"/>
            <a:chOff x="3833377" y="1993635"/>
            <a:chExt cx="1003704" cy="1156215"/>
          </a:xfrm>
        </p:grpSpPr>
        <p:grpSp>
          <p:nvGrpSpPr>
            <p:cNvPr id="68" name="Google Shape;68;p14"/>
            <p:cNvGrpSpPr/>
            <p:nvPr/>
          </p:nvGrpSpPr>
          <p:grpSpPr>
            <a:xfrm>
              <a:off x="3833377" y="1993635"/>
              <a:ext cx="1003704" cy="833520"/>
              <a:chOff x="5215584" y="1588400"/>
              <a:chExt cx="1245600" cy="1034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cap="flat" cmpd="sng" w="19050">
                <a:solidFill>
                  <a:srgbClr val="4285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70" name="Google Shape;70;p14"/>
              <p:cNvSpPr txBox="1"/>
              <p:nvPr/>
            </p:nvSpPr>
            <p:spPr>
              <a:xfrm>
                <a:off x="5215584" y="1893302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Decision</a:t>
                </a:r>
                <a:endParaRPr b="1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71" name="Google Shape;71;p14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b="1"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92625"/>
            <a:ext cx="8520600" cy="31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User task: </a:t>
            </a: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Write your user task here.</a:t>
            </a:r>
            <a:endParaRPr sz="140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11700" y="748182"/>
            <a:ext cx="776400" cy="743400"/>
          </a:xfrm>
          <a:prstGeom prst="ellipse">
            <a:avLst/>
          </a:prstGeom>
          <a:noFill/>
          <a:ln cap="flat" cmpd="sng" w="19050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rgbClr val="33A85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98008" y="942281"/>
            <a:ext cx="10038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Abrir la App</a:t>
            </a:r>
            <a:endParaRPr b="1" sz="11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1201800" y="1119875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1" name="Google Shape;81;p15"/>
          <p:cNvGrpSpPr/>
          <p:nvPr/>
        </p:nvGrpSpPr>
        <p:grpSpPr>
          <a:xfrm>
            <a:off x="1619711" y="783291"/>
            <a:ext cx="1140068" cy="673163"/>
            <a:chOff x="2822491" y="1868185"/>
            <a:chExt cx="1396800" cy="442695"/>
          </a:xfrm>
        </p:grpSpPr>
        <p:sp>
          <p:nvSpPr>
            <p:cNvPr id="82" name="Google Shape;82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2822491" y="1868185"/>
              <a:ext cx="1396800" cy="2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Página Principal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84" name="Google Shape;84;p15"/>
          <p:cNvCxnSpPr/>
          <p:nvPr/>
        </p:nvCxnSpPr>
        <p:spPr>
          <a:xfrm>
            <a:off x="2759775" y="1119875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/>
          <p:nvPr/>
        </p:nvSpPr>
        <p:spPr>
          <a:xfrm>
            <a:off x="3291375" y="783307"/>
            <a:ext cx="776400" cy="743400"/>
          </a:xfrm>
          <a:prstGeom prst="ellipse">
            <a:avLst/>
          </a:prstGeom>
          <a:noFill/>
          <a:ln cap="flat" cmpd="sng" w="19050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rgbClr val="33A85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177674" y="748170"/>
            <a:ext cx="11400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Accede a la sección de reservas de habitaciones</a:t>
            </a:r>
            <a:endParaRPr b="1" sz="11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4154100" y="1119875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8" name="Google Shape;88;p15"/>
          <p:cNvGrpSpPr/>
          <p:nvPr/>
        </p:nvGrpSpPr>
        <p:grpSpPr>
          <a:xfrm>
            <a:off x="4658327" y="783310"/>
            <a:ext cx="1003704" cy="833520"/>
            <a:chOff x="5215584" y="1588400"/>
            <a:chExt cx="1245600" cy="1034400"/>
          </a:xfrm>
        </p:grpSpPr>
        <p:sp>
          <p:nvSpPr>
            <p:cNvPr id="89" name="Google Shape;89;p15"/>
            <p:cNvSpPr/>
            <p:nvPr/>
          </p:nvSpPr>
          <p:spPr>
            <a:xfrm>
              <a:off x="5281670" y="1588400"/>
              <a:ext cx="1113300" cy="1034400"/>
            </a:xfrm>
            <a:prstGeom prst="diamond">
              <a:avLst/>
            </a:prstGeom>
            <a:noFill/>
            <a:ln cap="flat" cmpd="sng" w="19050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5215584" y="1715467"/>
              <a:ext cx="12456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Selecciona la fecha de entrada y salida</a:t>
              </a:r>
              <a:endParaRPr b="1" sz="11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91" name="Google Shape;91;p15"/>
          <p:cNvCxnSpPr>
            <a:stCxn id="89" idx="2"/>
          </p:cNvCxnSpPr>
          <p:nvPr/>
        </p:nvCxnSpPr>
        <p:spPr>
          <a:xfrm flipH="1">
            <a:off x="5010727" y="1616829"/>
            <a:ext cx="149400" cy="6054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 txBox="1"/>
          <p:nvPr/>
        </p:nvSpPr>
        <p:spPr>
          <a:xfrm>
            <a:off x="4067775" y="2137200"/>
            <a:ext cx="1626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Tipo de habitación </a:t>
            </a:r>
            <a:endParaRPr sz="1700">
              <a:solidFill>
                <a:schemeClr val="dk2"/>
              </a:solidFill>
            </a:endParaRPr>
          </a:p>
        </p:txBody>
      </p:sp>
      <p:cxnSp>
        <p:nvCxnSpPr>
          <p:cNvPr id="93" name="Google Shape;93;p15"/>
          <p:cNvCxnSpPr/>
          <p:nvPr/>
        </p:nvCxnSpPr>
        <p:spPr>
          <a:xfrm>
            <a:off x="5304913" y="1706013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 txBox="1"/>
          <p:nvPr/>
        </p:nvSpPr>
        <p:spPr>
          <a:xfrm>
            <a:off x="5114950" y="2137200"/>
            <a:ext cx="15423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Numero de camas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95" name="Google Shape;95;p15"/>
          <p:cNvGrpSpPr/>
          <p:nvPr/>
        </p:nvGrpSpPr>
        <p:grpSpPr>
          <a:xfrm>
            <a:off x="6002673" y="1051714"/>
            <a:ext cx="2891625" cy="1629765"/>
            <a:chOff x="2590558" y="1895381"/>
            <a:chExt cx="2229300" cy="1508204"/>
          </a:xfrm>
        </p:grpSpPr>
        <p:sp>
          <p:nvSpPr>
            <p:cNvPr id="96" name="Google Shape;96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2590558" y="1914685"/>
              <a:ext cx="2229300" cy="14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Se puede ver la lista de habitaciones disponibles según los criterios buscados. El usuario puede visualizar precios, imágenes y descripciones. 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98" name="Google Shape;98;p15"/>
          <p:cNvCxnSpPr/>
          <p:nvPr/>
        </p:nvCxnSpPr>
        <p:spPr>
          <a:xfrm>
            <a:off x="5694075" y="1155000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5"/>
          <p:cNvCxnSpPr/>
          <p:nvPr/>
        </p:nvCxnSpPr>
        <p:spPr>
          <a:xfrm>
            <a:off x="0" y="3271050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0" name="Google Shape;100;p15"/>
          <p:cNvGrpSpPr/>
          <p:nvPr/>
        </p:nvGrpSpPr>
        <p:grpSpPr>
          <a:xfrm>
            <a:off x="616002" y="2880610"/>
            <a:ext cx="1003704" cy="833520"/>
            <a:chOff x="5215584" y="1588400"/>
            <a:chExt cx="1245600" cy="1034400"/>
          </a:xfrm>
        </p:grpSpPr>
        <p:sp>
          <p:nvSpPr>
            <p:cNvPr id="101" name="Google Shape;101;p15"/>
            <p:cNvSpPr/>
            <p:nvPr/>
          </p:nvSpPr>
          <p:spPr>
            <a:xfrm>
              <a:off x="5281670" y="1588400"/>
              <a:ext cx="1113300" cy="1034400"/>
            </a:xfrm>
            <a:prstGeom prst="diamond">
              <a:avLst/>
            </a:prstGeom>
            <a:noFill/>
            <a:ln cap="flat" cmpd="sng" w="19050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5215584" y="1825885"/>
              <a:ext cx="12456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Elección de habitación</a:t>
              </a:r>
              <a:endParaRPr b="1" sz="11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03" name="Google Shape;103;p15"/>
          <p:cNvCxnSpPr/>
          <p:nvPr/>
        </p:nvCxnSpPr>
        <p:spPr>
          <a:xfrm>
            <a:off x="1804950" y="3271050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4" name="Google Shape;104;p15"/>
          <p:cNvGrpSpPr/>
          <p:nvPr/>
        </p:nvGrpSpPr>
        <p:grpSpPr>
          <a:xfrm>
            <a:off x="2320540" y="2934507"/>
            <a:ext cx="1997078" cy="1094524"/>
            <a:chOff x="2813090" y="1737266"/>
            <a:chExt cx="2446800" cy="1341000"/>
          </a:xfrm>
        </p:grpSpPr>
        <p:sp>
          <p:nvSpPr>
            <p:cNvPr id="105" name="Google Shape;105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06" name="Google Shape;106;p15"/>
            <p:cNvSpPr txBox="1"/>
            <p:nvPr/>
          </p:nvSpPr>
          <p:spPr>
            <a:xfrm>
              <a:off x="2813090" y="1737266"/>
              <a:ext cx="2446800" cy="134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Se visualiza el resumen de su reserva en la pantalla </a:t>
              </a:r>
              <a:r>
                <a:rPr lang="en" sz="1200">
                  <a:solidFill>
                    <a:srgbClr val="374151"/>
                  </a:solidFill>
                  <a:latin typeface="Roboto"/>
                  <a:ea typeface="Roboto"/>
                  <a:cs typeface="Roboto"/>
                  <a:sym typeface="Roboto"/>
                </a:rPr>
                <a:t>incluyendo fechas, tipo de habitación, precio total y políticas de cancelación.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07" name="Google Shape;107;p15"/>
          <p:cNvCxnSpPr/>
          <p:nvPr/>
        </p:nvCxnSpPr>
        <p:spPr>
          <a:xfrm>
            <a:off x="4240425" y="3271050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8" name="Google Shape;108;p15"/>
          <p:cNvGrpSpPr/>
          <p:nvPr/>
        </p:nvGrpSpPr>
        <p:grpSpPr>
          <a:xfrm>
            <a:off x="4591677" y="2885435"/>
            <a:ext cx="1003704" cy="833520"/>
            <a:chOff x="9960279" y="1405259"/>
            <a:chExt cx="1245600" cy="1034400"/>
          </a:xfrm>
        </p:grpSpPr>
        <p:sp>
          <p:nvSpPr>
            <p:cNvPr id="109" name="Google Shape;109;p15"/>
            <p:cNvSpPr/>
            <p:nvPr/>
          </p:nvSpPr>
          <p:spPr>
            <a:xfrm>
              <a:off x="10026427" y="1405259"/>
              <a:ext cx="1113300" cy="1034400"/>
            </a:xfrm>
            <a:prstGeom prst="diamond">
              <a:avLst/>
            </a:prstGeom>
            <a:noFill/>
            <a:ln cap="flat" cmpd="sng" w="19050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9960279" y="1667176"/>
              <a:ext cx="12456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Agregar servicios extras?</a:t>
              </a:r>
              <a:endParaRPr b="1" sz="11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11" name="Google Shape;111;p15"/>
          <p:cNvCxnSpPr/>
          <p:nvPr/>
        </p:nvCxnSpPr>
        <p:spPr>
          <a:xfrm flipH="1">
            <a:off x="4806227" y="3743029"/>
            <a:ext cx="149400" cy="6054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/>
          <p:nvPr/>
        </p:nvCxnSpPr>
        <p:spPr>
          <a:xfrm>
            <a:off x="5180727" y="3739429"/>
            <a:ext cx="248400" cy="6126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5"/>
          <p:cNvSpPr/>
          <p:nvPr/>
        </p:nvSpPr>
        <p:spPr>
          <a:xfrm>
            <a:off x="4712175" y="4382150"/>
            <a:ext cx="337500" cy="23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5304925" y="4412875"/>
            <a:ext cx="337500" cy="23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>
            <a:off x="5595375" y="3302175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6" name="Google Shape;116;p15"/>
          <p:cNvGrpSpPr/>
          <p:nvPr/>
        </p:nvGrpSpPr>
        <p:grpSpPr>
          <a:xfrm>
            <a:off x="5975311" y="2986266"/>
            <a:ext cx="1140068" cy="631825"/>
            <a:chOff x="2655038" y="1881774"/>
            <a:chExt cx="1396800" cy="415510"/>
          </a:xfrm>
        </p:grpSpPr>
        <p:sp>
          <p:nvSpPr>
            <p:cNvPr id="117" name="Google Shape;117;p15"/>
            <p:cNvSpPr/>
            <p:nvPr/>
          </p:nvSpPr>
          <p:spPr>
            <a:xfrm>
              <a:off x="2813142" y="1881784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18" name="Google Shape;118;p15"/>
            <p:cNvSpPr txBox="1"/>
            <p:nvPr/>
          </p:nvSpPr>
          <p:spPr>
            <a:xfrm>
              <a:off x="2655038" y="1881774"/>
              <a:ext cx="1396800" cy="2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Información </a:t>
              </a:r>
              <a:b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</a:b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Del</a:t>
              </a:r>
              <a:b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</a:b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huesped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19" name="Google Shape;119;p15"/>
          <p:cNvCxnSpPr/>
          <p:nvPr/>
        </p:nvCxnSpPr>
        <p:spPr>
          <a:xfrm>
            <a:off x="6971050" y="3255888"/>
            <a:ext cx="461100" cy="303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0" name="Google Shape;120;p15"/>
          <p:cNvGrpSpPr/>
          <p:nvPr/>
        </p:nvGrpSpPr>
        <p:grpSpPr>
          <a:xfrm>
            <a:off x="7432161" y="2986279"/>
            <a:ext cx="1140068" cy="631825"/>
            <a:chOff x="2655038" y="1881774"/>
            <a:chExt cx="1396800" cy="415510"/>
          </a:xfrm>
        </p:grpSpPr>
        <p:sp>
          <p:nvSpPr>
            <p:cNvPr id="121" name="Google Shape;121;p15"/>
            <p:cNvSpPr/>
            <p:nvPr/>
          </p:nvSpPr>
          <p:spPr>
            <a:xfrm>
              <a:off x="2813142" y="1881784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2655038" y="1881774"/>
              <a:ext cx="1396800" cy="2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Revisar y confirmar 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23" name="Google Shape;123;p15"/>
          <p:cNvCxnSpPr/>
          <p:nvPr/>
        </p:nvCxnSpPr>
        <p:spPr>
          <a:xfrm>
            <a:off x="7918338" y="3618088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4" name="Google Shape;124;p15"/>
          <p:cNvGrpSpPr/>
          <p:nvPr/>
        </p:nvGrpSpPr>
        <p:grpSpPr>
          <a:xfrm>
            <a:off x="7623327" y="3922910"/>
            <a:ext cx="1003704" cy="1156215"/>
            <a:chOff x="3833377" y="1993635"/>
            <a:chExt cx="1003704" cy="1156215"/>
          </a:xfrm>
        </p:grpSpPr>
        <p:grpSp>
          <p:nvGrpSpPr>
            <p:cNvPr id="125" name="Google Shape;125;p15"/>
            <p:cNvGrpSpPr/>
            <p:nvPr/>
          </p:nvGrpSpPr>
          <p:grpSpPr>
            <a:xfrm>
              <a:off x="3833377" y="1993635"/>
              <a:ext cx="1003704" cy="833520"/>
              <a:chOff x="5215584" y="1588400"/>
              <a:chExt cx="1245600" cy="1034400"/>
            </a:xfrm>
          </p:grpSpPr>
          <p:sp>
            <p:nvSpPr>
              <p:cNvPr id="126" name="Google Shape;126;p15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cap="flat" cmpd="sng" w="19050">
                <a:solidFill>
                  <a:srgbClr val="4285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27" name="Google Shape;127;p15"/>
              <p:cNvSpPr txBox="1"/>
              <p:nvPr/>
            </p:nvSpPr>
            <p:spPr>
              <a:xfrm>
                <a:off x="5215584" y="1853637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Realizar pago </a:t>
                </a:r>
                <a:endParaRPr b="1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128" name="Google Shape;128;p15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cxnSp>
        <p:nvCxnSpPr>
          <p:cNvPr id="129" name="Google Shape;129;p15"/>
          <p:cNvCxnSpPr/>
          <p:nvPr/>
        </p:nvCxnSpPr>
        <p:spPr>
          <a:xfrm rot="10800000">
            <a:off x="7223788" y="4352013"/>
            <a:ext cx="449400" cy="174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5"/>
          <p:cNvSpPr/>
          <p:nvPr/>
        </p:nvSpPr>
        <p:spPr>
          <a:xfrm>
            <a:off x="5933798" y="4044825"/>
            <a:ext cx="1140000" cy="63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rPr>
              <a:t>CONFIRMACIÓN</a:t>
            </a:r>
            <a:r>
              <a:rPr b="1" lang="en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rPr>
              <a:t> DE LA RESERVA (MEDIANTE CORREO O MENSAJE DE TEXTO)</a:t>
            </a:r>
            <a:endParaRPr b="1" sz="800">
              <a:solidFill>
                <a:srgbClr val="33A85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