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2" r:id="rId3"/>
    <p:sldId id="261" r:id="rId4"/>
    <p:sldId id="258" r:id="rId5"/>
    <p:sldId id="263" r:id="rId6"/>
    <p:sldId id="257" r:id="rId7"/>
    <p:sldId id="264" r:id="rId8"/>
    <p:sldId id="266"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0CAA99-B68A-4773-84B5-5F6F14C01F1B}" v="26" dt="2021-01-11T23:42:09.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26F50E3-A692-44A9-89EA-DD5BD014F094}" type="datetimeFigureOut">
              <a:rPr lang="ro-RO" smtClean="0"/>
              <a:t>11.01.2021</a:t>
            </a:fld>
            <a:endParaRPr lang="ro-RO"/>
          </a:p>
        </p:txBody>
      </p:sp>
      <p:sp>
        <p:nvSpPr>
          <p:cNvPr id="5" name="Footer Placeholder 4"/>
          <p:cNvSpPr>
            <a:spLocks noGrp="1"/>
          </p:cNvSpPr>
          <p:nvPr>
            <p:ph type="ftr" sz="quarter" idx="11"/>
          </p:nvPr>
        </p:nvSpPr>
        <p:spPr>
          <a:xfrm>
            <a:off x="1371600" y="4323845"/>
            <a:ext cx="6400800" cy="365125"/>
          </a:xfrm>
        </p:spPr>
        <p:txBody>
          <a:bodyPr/>
          <a:lstStyle/>
          <a:p>
            <a:endParaRPr lang="ro-RO"/>
          </a:p>
        </p:txBody>
      </p:sp>
      <p:sp>
        <p:nvSpPr>
          <p:cNvPr id="6" name="Slide Number Placeholder 5"/>
          <p:cNvSpPr>
            <a:spLocks noGrp="1"/>
          </p:cNvSpPr>
          <p:nvPr>
            <p:ph type="sldNum" sz="quarter" idx="12"/>
          </p:nvPr>
        </p:nvSpPr>
        <p:spPr>
          <a:xfrm>
            <a:off x="8077200" y="1430866"/>
            <a:ext cx="2743200" cy="365125"/>
          </a:xfrm>
        </p:spPr>
        <p:txBody>
          <a:bodyPr/>
          <a:lstStyle/>
          <a:p>
            <a:fld id="{619E9322-5C22-4D63-814F-188D4907C3AB}" type="slidenum">
              <a:rPr lang="ro-RO" smtClean="0"/>
              <a:t>‹#›</a:t>
            </a:fld>
            <a:endParaRPr lang="ro-RO"/>
          </a:p>
        </p:txBody>
      </p:sp>
    </p:spTree>
    <p:extLst>
      <p:ext uri="{BB962C8B-B14F-4D97-AF65-F5344CB8AC3E}">
        <p14:creationId xmlns:p14="http://schemas.microsoft.com/office/powerpoint/2010/main" val="592642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6F50E3-A692-44A9-89EA-DD5BD014F094}" type="datetimeFigureOut">
              <a:rPr lang="ro-RO" smtClean="0"/>
              <a:t>11.01.2021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19E9322-5C22-4D63-814F-188D4907C3AB}" type="slidenum">
              <a:rPr lang="ro-RO" smtClean="0"/>
              <a:t>‹#›</a:t>
            </a:fld>
            <a:endParaRPr lang="ro-RO"/>
          </a:p>
        </p:txBody>
      </p:sp>
    </p:spTree>
    <p:extLst>
      <p:ext uri="{BB962C8B-B14F-4D97-AF65-F5344CB8AC3E}">
        <p14:creationId xmlns:p14="http://schemas.microsoft.com/office/powerpoint/2010/main" val="278259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26F50E3-A692-44A9-89EA-DD5BD014F094}" type="datetimeFigureOut">
              <a:rPr lang="ro-RO" smtClean="0"/>
              <a:t>11.01.2021</a:t>
            </a:fld>
            <a:endParaRPr lang="ro-RO"/>
          </a:p>
        </p:txBody>
      </p:sp>
      <p:sp>
        <p:nvSpPr>
          <p:cNvPr id="6" name="Footer Placeholder 5"/>
          <p:cNvSpPr>
            <a:spLocks noGrp="1"/>
          </p:cNvSpPr>
          <p:nvPr>
            <p:ph type="ftr" sz="quarter" idx="11"/>
          </p:nvPr>
        </p:nvSpPr>
        <p:spPr>
          <a:xfrm>
            <a:off x="685800" y="379941"/>
            <a:ext cx="6991492" cy="365125"/>
          </a:xfrm>
        </p:spPr>
        <p:txBody>
          <a:bodyPr/>
          <a:lstStyle/>
          <a:p>
            <a:endParaRPr lang="ro-RO"/>
          </a:p>
        </p:txBody>
      </p:sp>
      <p:sp>
        <p:nvSpPr>
          <p:cNvPr id="7" name="Slide Number Placeholder 6"/>
          <p:cNvSpPr>
            <a:spLocks noGrp="1"/>
          </p:cNvSpPr>
          <p:nvPr>
            <p:ph type="sldNum" sz="quarter" idx="12"/>
          </p:nvPr>
        </p:nvSpPr>
        <p:spPr>
          <a:xfrm>
            <a:off x="10862452" y="381000"/>
            <a:ext cx="643748" cy="365125"/>
          </a:xfrm>
        </p:spPr>
        <p:txBody>
          <a:bodyPr/>
          <a:lstStyle/>
          <a:p>
            <a:fld id="{619E9322-5C22-4D63-814F-188D4907C3AB}" type="slidenum">
              <a:rPr lang="ro-RO" smtClean="0"/>
              <a:t>‹#›</a:t>
            </a:fld>
            <a:endParaRPr lang="ro-RO"/>
          </a:p>
        </p:txBody>
      </p:sp>
    </p:spTree>
    <p:extLst>
      <p:ext uri="{BB962C8B-B14F-4D97-AF65-F5344CB8AC3E}">
        <p14:creationId xmlns:p14="http://schemas.microsoft.com/office/powerpoint/2010/main" val="3216176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26F50E3-A692-44A9-89EA-DD5BD014F094}" type="datetimeFigureOut">
              <a:rPr lang="ro-RO" smtClean="0"/>
              <a:t>11.01.2021</a:t>
            </a:fld>
            <a:endParaRPr lang="ro-RO"/>
          </a:p>
        </p:txBody>
      </p:sp>
      <p:sp>
        <p:nvSpPr>
          <p:cNvPr id="6" name="Footer Placeholder 5"/>
          <p:cNvSpPr>
            <a:spLocks noGrp="1"/>
          </p:cNvSpPr>
          <p:nvPr>
            <p:ph type="ftr" sz="quarter" idx="11"/>
          </p:nvPr>
        </p:nvSpPr>
        <p:spPr>
          <a:xfrm>
            <a:off x="685800" y="379941"/>
            <a:ext cx="6991492" cy="365125"/>
          </a:xfrm>
        </p:spPr>
        <p:txBody>
          <a:bodyPr/>
          <a:lstStyle/>
          <a:p>
            <a:endParaRPr lang="ro-RO"/>
          </a:p>
        </p:txBody>
      </p:sp>
      <p:sp>
        <p:nvSpPr>
          <p:cNvPr id="7" name="Slide Number Placeholder 6"/>
          <p:cNvSpPr>
            <a:spLocks noGrp="1"/>
          </p:cNvSpPr>
          <p:nvPr>
            <p:ph type="sldNum" sz="quarter" idx="12"/>
          </p:nvPr>
        </p:nvSpPr>
        <p:spPr>
          <a:xfrm>
            <a:off x="10862452" y="381000"/>
            <a:ext cx="643748" cy="365125"/>
          </a:xfrm>
        </p:spPr>
        <p:txBody>
          <a:bodyPr/>
          <a:lstStyle/>
          <a:p>
            <a:fld id="{619E9322-5C22-4D63-814F-188D4907C3AB}" type="slidenum">
              <a:rPr lang="ro-RO" smtClean="0"/>
              <a:t>‹#›</a:t>
            </a:fld>
            <a:endParaRPr lang="ro-RO"/>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08453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26F50E3-A692-44A9-89EA-DD5BD014F094}" type="datetimeFigureOut">
              <a:rPr lang="ro-RO" smtClean="0"/>
              <a:t>11.01.2021</a:t>
            </a:fld>
            <a:endParaRPr lang="ro-RO"/>
          </a:p>
        </p:txBody>
      </p:sp>
      <p:sp>
        <p:nvSpPr>
          <p:cNvPr id="6" name="Footer Placeholder 5"/>
          <p:cNvSpPr>
            <a:spLocks noGrp="1"/>
          </p:cNvSpPr>
          <p:nvPr>
            <p:ph type="ftr" sz="quarter" idx="11"/>
          </p:nvPr>
        </p:nvSpPr>
        <p:spPr>
          <a:xfrm>
            <a:off x="685800" y="378883"/>
            <a:ext cx="6991492" cy="365125"/>
          </a:xfrm>
        </p:spPr>
        <p:txBody>
          <a:bodyPr/>
          <a:lstStyle/>
          <a:p>
            <a:endParaRPr lang="ro-RO"/>
          </a:p>
        </p:txBody>
      </p:sp>
      <p:sp>
        <p:nvSpPr>
          <p:cNvPr id="7" name="Slide Number Placeholder 6"/>
          <p:cNvSpPr>
            <a:spLocks noGrp="1"/>
          </p:cNvSpPr>
          <p:nvPr>
            <p:ph type="sldNum" sz="quarter" idx="12"/>
          </p:nvPr>
        </p:nvSpPr>
        <p:spPr>
          <a:xfrm>
            <a:off x="10862452" y="381000"/>
            <a:ext cx="643748" cy="365125"/>
          </a:xfrm>
        </p:spPr>
        <p:txBody>
          <a:bodyPr/>
          <a:lstStyle/>
          <a:p>
            <a:fld id="{619E9322-5C22-4D63-814F-188D4907C3AB}" type="slidenum">
              <a:rPr lang="ro-RO" smtClean="0"/>
              <a:t>‹#›</a:t>
            </a:fld>
            <a:endParaRPr lang="ro-RO"/>
          </a:p>
        </p:txBody>
      </p:sp>
    </p:spTree>
    <p:extLst>
      <p:ext uri="{BB962C8B-B14F-4D97-AF65-F5344CB8AC3E}">
        <p14:creationId xmlns:p14="http://schemas.microsoft.com/office/powerpoint/2010/main" val="1682229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26F50E3-A692-44A9-89EA-DD5BD014F094}" type="datetimeFigureOut">
              <a:rPr lang="ro-RO" smtClean="0"/>
              <a:t>11.01.2021</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619E9322-5C22-4D63-814F-188D4907C3AB}" type="slidenum">
              <a:rPr lang="ro-RO" smtClean="0"/>
              <a:t>‹#›</a:t>
            </a:fld>
            <a:endParaRPr lang="ro-RO"/>
          </a:p>
        </p:txBody>
      </p:sp>
    </p:spTree>
    <p:extLst>
      <p:ext uri="{BB962C8B-B14F-4D97-AF65-F5344CB8AC3E}">
        <p14:creationId xmlns:p14="http://schemas.microsoft.com/office/powerpoint/2010/main" val="1151469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26F50E3-A692-44A9-89EA-DD5BD014F094}" type="datetimeFigureOut">
              <a:rPr lang="ro-RO" smtClean="0"/>
              <a:t>11.01.2021</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619E9322-5C22-4D63-814F-188D4907C3AB}" type="slidenum">
              <a:rPr lang="ro-RO" smtClean="0"/>
              <a:t>‹#›</a:t>
            </a:fld>
            <a:endParaRPr lang="ro-RO"/>
          </a:p>
        </p:txBody>
      </p:sp>
    </p:spTree>
    <p:extLst>
      <p:ext uri="{BB962C8B-B14F-4D97-AF65-F5344CB8AC3E}">
        <p14:creationId xmlns:p14="http://schemas.microsoft.com/office/powerpoint/2010/main" val="203237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50E3-A692-44A9-89EA-DD5BD014F094}" type="datetimeFigureOut">
              <a:rPr lang="ro-RO" smtClean="0"/>
              <a:t>11.01.2021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19E9322-5C22-4D63-814F-188D4907C3AB}" type="slidenum">
              <a:rPr lang="ro-RO" smtClean="0"/>
              <a:t>‹#›</a:t>
            </a:fld>
            <a:endParaRPr lang="ro-RO"/>
          </a:p>
        </p:txBody>
      </p:sp>
    </p:spTree>
    <p:extLst>
      <p:ext uri="{BB962C8B-B14F-4D97-AF65-F5344CB8AC3E}">
        <p14:creationId xmlns:p14="http://schemas.microsoft.com/office/powerpoint/2010/main" val="4029872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26F50E3-A692-44A9-89EA-DD5BD014F094}" type="datetimeFigureOut">
              <a:rPr lang="ro-RO" smtClean="0"/>
              <a:t>11.01.2021</a:t>
            </a:fld>
            <a:endParaRPr lang="ro-RO"/>
          </a:p>
        </p:txBody>
      </p:sp>
      <p:sp>
        <p:nvSpPr>
          <p:cNvPr id="5" name="Footer Placeholder 4"/>
          <p:cNvSpPr>
            <a:spLocks noGrp="1"/>
          </p:cNvSpPr>
          <p:nvPr>
            <p:ph type="ftr" sz="quarter" idx="11"/>
          </p:nvPr>
        </p:nvSpPr>
        <p:spPr>
          <a:xfrm>
            <a:off x="685800" y="381000"/>
            <a:ext cx="6991492" cy="365125"/>
          </a:xfrm>
        </p:spPr>
        <p:txBody>
          <a:bodyPr/>
          <a:lstStyle/>
          <a:p>
            <a:endParaRPr lang="ro-RO"/>
          </a:p>
        </p:txBody>
      </p:sp>
      <p:sp>
        <p:nvSpPr>
          <p:cNvPr id="6" name="Slide Number Placeholder 5"/>
          <p:cNvSpPr>
            <a:spLocks noGrp="1"/>
          </p:cNvSpPr>
          <p:nvPr>
            <p:ph type="sldNum" sz="quarter" idx="12"/>
          </p:nvPr>
        </p:nvSpPr>
        <p:spPr>
          <a:xfrm>
            <a:off x="10862452" y="381000"/>
            <a:ext cx="643748" cy="365125"/>
          </a:xfrm>
        </p:spPr>
        <p:txBody>
          <a:bodyPr/>
          <a:lstStyle/>
          <a:p>
            <a:fld id="{619E9322-5C22-4D63-814F-188D4907C3AB}" type="slidenum">
              <a:rPr lang="ro-RO" smtClean="0"/>
              <a:t>‹#›</a:t>
            </a:fld>
            <a:endParaRPr lang="ro-RO"/>
          </a:p>
        </p:txBody>
      </p:sp>
    </p:spTree>
    <p:extLst>
      <p:ext uri="{BB962C8B-B14F-4D97-AF65-F5344CB8AC3E}">
        <p14:creationId xmlns:p14="http://schemas.microsoft.com/office/powerpoint/2010/main" val="1284713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50E3-A692-44A9-89EA-DD5BD014F094}" type="datetimeFigureOut">
              <a:rPr lang="ro-RO" smtClean="0"/>
              <a:t>11.01.2021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19E9322-5C22-4D63-814F-188D4907C3AB}" type="slidenum">
              <a:rPr lang="ro-RO" smtClean="0"/>
              <a:t>‹#›</a:t>
            </a:fld>
            <a:endParaRPr lang="ro-RO"/>
          </a:p>
        </p:txBody>
      </p:sp>
    </p:spTree>
    <p:extLst>
      <p:ext uri="{BB962C8B-B14F-4D97-AF65-F5344CB8AC3E}">
        <p14:creationId xmlns:p14="http://schemas.microsoft.com/office/powerpoint/2010/main" val="259803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26F50E3-A692-44A9-89EA-DD5BD014F094}" type="datetimeFigureOut">
              <a:rPr lang="ro-RO" smtClean="0"/>
              <a:t>11.01.2021</a:t>
            </a:fld>
            <a:endParaRPr lang="ro-RO"/>
          </a:p>
        </p:txBody>
      </p:sp>
      <p:sp>
        <p:nvSpPr>
          <p:cNvPr id="5" name="Footer Placeholder 4"/>
          <p:cNvSpPr>
            <a:spLocks noGrp="1"/>
          </p:cNvSpPr>
          <p:nvPr>
            <p:ph type="ftr" sz="quarter" idx="11"/>
          </p:nvPr>
        </p:nvSpPr>
        <p:spPr>
          <a:xfrm>
            <a:off x="685800" y="381001"/>
            <a:ext cx="6991492" cy="364065"/>
          </a:xfrm>
        </p:spPr>
        <p:txBody>
          <a:bodyPr/>
          <a:lstStyle/>
          <a:p>
            <a:endParaRPr lang="ro-RO"/>
          </a:p>
        </p:txBody>
      </p:sp>
      <p:sp>
        <p:nvSpPr>
          <p:cNvPr id="6" name="Slide Number Placeholder 5"/>
          <p:cNvSpPr>
            <a:spLocks noGrp="1"/>
          </p:cNvSpPr>
          <p:nvPr>
            <p:ph type="sldNum" sz="quarter" idx="12"/>
          </p:nvPr>
        </p:nvSpPr>
        <p:spPr>
          <a:xfrm>
            <a:off x="10862452" y="381000"/>
            <a:ext cx="643748" cy="365125"/>
          </a:xfrm>
        </p:spPr>
        <p:txBody>
          <a:bodyPr/>
          <a:lstStyle/>
          <a:p>
            <a:fld id="{619E9322-5C22-4D63-814F-188D4907C3AB}" type="slidenum">
              <a:rPr lang="ro-RO" smtClean="0"/>
              <a:t>‹#›</a:t>
            </a:fld>
            <a:endParaRPr lang="ro-RO"/>
          </a:p>
        </p:txBody>
      </p:sp>
    </p:spTree>
    <p:extLst>
      <p:ext uri="{BB962C8B-B14F-4D97-AF65-F5344CB8AC3E}">
        <p14:creationId xmlns:p14="http://schemas.microsoft.com/office/powerpoint/2010/main" val="2501580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6F50E3-A692-44A9-89EA-DD5BD014F094}" type="datetimeFigureOut">
              <a:rPr lang="ro-RO" smtClean="0"/>
              <a:t>11.01.2021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19E9322-5C22-4D63-814F-188D4907C3AB}" type="slidenum">
              <a:rPr lang="ro-RO" smtClean="0"/>
              <a:t>‹#›</a:t>
            </a:fld>
            <a:endParaRPr lang="ro-RO"/>
          </a:p>
        </p:txBody>
      </p:sp>
    </p:spTree>
    <p:extLst>
      <p:ext uri="{BB962C8B-B14F-4D97-AF65-F5344CB8AC3E}">
        <p14:creationId xmlns:p14="http://schemas.microsoft.com/office/powerpoint/2010/main" val="183268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6F50E3-A692-44A9-89EA-DD5BD014F094}" type="datetimeFigureOut">
              <a:rPr lang="ro-RO" smtClean="0"/>
              <a:t>11.01.2021</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619E9322-5C22-4D63-814F-188D4907C3AB}" type="slidenum">
              <a:rPr lang="ro-RO" smtClean="0"/>
              <a:t>‹#›</a:t>
            </a:fld>
            <a:endParaRPr lang="ro-RO"/>
          </a:p>
        </p:txBody>
      </p:sp>
    </p:spTree>
    <p:extLst>
      <p:ext uri="{BB962C8B-B14F-4D97-AF65-F5344CB8AC3E}">
        <p14:creationId xmlns:p14="http://schemas.microsoft.com/office/powerpoint/2010/main" val="2552595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6F50E3-A692-44A9-89EA-DD5BD014F094}" type="datetimeFigureOut">
              <a:rPr lang="ro-RO" smtClean="0"/>
              <a:t>11.01.2021</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619E9322-5C22-4D63-814F-188D4907C3AB}" type="slidenum">
              <a:rPr lang="ro-RO" smtClean="0"/>
              <a:t>‹#›</a:t>
            </a:fld>
            <a:endParaRPr lang="ro-RO"/>
          </a:p>
        </p:txBody>
      </p:sp>
    </p:spTree>
    <p:extLst>
      <p:ext uri="{BB962C8B-B14F-4D97-AF65-F5344CB8AC3E}">
        <p14:creationId xmlns:p14="http://schemas.microsoft.com/office/powerpoint/2010/main" val="3543702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F50E3-A692-44A9-89EA-DD5BD014F094}" type="datetimeFigureOut">
              <a:rPr lang="ro-RO" smtClean="0"/>
              <a:t>11.01.2021</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619E9322-5C22-4D63-814F-188D4907C3AB}" type="slidenum">
              <a:rPr lang="ro-RO" smtClean="0"/>
              <a:t>‹#›</a:t>
            </a:fld>
            <a:endParaRPr lang="ro-RO"/>
          </a:p>
        </p:txBody>
      </p:sp>
    </p:spTree>
    <p:extLst>
      <p:ext uri="{BB962C8B-B14F-4D97-AF65-F5344CB8AC3E}">
        <p14:creationId xmlns:p14="http://schemas.microsoft.com/office/powerpoint/2010/main" val="540703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6F50E3-A692-44A9-89EA-DD5BD014F094}" type="datetimeFigureOut">
              <a:rPr lang="ro-RO" smtClean="0"/>
              <a:t>11.01.2021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19E9322-5C22-4D63-814F-188D4907C3AB}" type="slidenum">
              <a:rPr lang="ro-RO" smtClean="0"/>
              <a:t>‹#›</a:t>
            </a:fld>
            <a:endParaRPr lang="ro-RO"/>
          </a:p>
        </p:txBody>
      </p:sp>
    </p:spTree>
    <p:extLst>
      <p:ext uri="{BB962C8B-B14F-4D97-AF65-F5344CB8AC3E}">
        <p14:creationId xmlns:p14="http://schemas.microsoft.com/office/powerpoint/2010/main" val="2899927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6F50E3-A692-44A9-89EA-DD5BD014F094}" type="datetimeFigureOut">
              <a:rPr lang="ro-RO" smtClean="0"/>
              <a:t>11.01.2021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19E9322-5C22-4D63-814F-188D4907C3AB}" type="slidenum">
              <a:rPr lang="ro-RO" smtClean="0"/>
              <a:t>‹#›</a:t>
            </a:fld>
            <a:endParaRPr lang="ro-RO"/>
          </a:p>
        </p:txBody>
      </p:sp>
    </p:spTree>
    <p:extLst>
      <p:ext uri="{BB962C8B-B14F-4D97-AF65-F5344CB8AC3E}">
        <p14:creationId xmlns:p14="http://schemas.microsoft.com/office/powerpoint/2010/main" val="427786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6F50E3-A692-44A9-89EA-DD5BD014F094}" type="datetimeFigureOut">
              <a:rPr lang="ro-RO" smtClean="0"/>
              <a:t>11.01.2021</a:t>
            </a:fld>
            <a:endParaRPr lang="ro-RO"/>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9E9322-5C22-4D63-814F-188D4907C3AB}" type="slidenum">
              <a:rPr lang="ro-RO" smtClean="0"/>
              <a:t>‹#›</a:t>
            </a:fld>
            <a:endParaRPr lang="ro-RO"/>
          </a:p>
        </p:txBody>
      </p:sp>
    </p:spTree>
    <p:extLst>
      <p:ext uri="{BB962C8B-B14F-4D97-AF65-F5344CB8AC3E}">
        <p14:creationId xmlns:p14="http://schemas.microsoft.com/office/powerpoint/2010/main" val="380233960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306" y="2369975"/>
            <a:ext cx="9069388" cy="1059025"/>
          </a:xfrm>
        </p:spPr>
        <p:txBody>
          <a:bodyPr>
            <a:normAutofit fontScale="90000"/>
          </a:bodyPr>
          <a:lstStyle/>
          <a:p>
            <a:r>
              <a:rPr lang="en-US" sz="5400" dirty="0" err="1"/>
              <a:t>Sistem</a:t>
            </a:r>
            <a:r>
              <a:rPr lang="en-US" sz="5400" dirty="0"/>
              <a:t> de </a:t>
            </a:r>
            <a:r>
              <a:rPr lang="en-US" sz="5400" dirty="0" err="1"/>
              <a:t>alarma</a:t>
            </a:r>
            <a:r>
              <a:rPr lang="en-US" sz="5400" dirty="0"/>
              <a:t> anti-</a:t>
            </a:r>
            <a:r>
              <a:rPr lang="en-US" sz="5400" dirty="0" err="1"/>
              <a:t>gaz</a:t>
            </a:r>
            <a:endParaRPr lang="ro-RO" sz="5400" dirty="0"/>
          </a:p>
        </p:txBody>
      </p:sp>
      <p:sp>
        <p:nvSpPr>
          <p:cNvPr id="3" name="Subtitle 2"/>
          <p:cNvSpPr>
            <a:spLocks noGrp="1"/>
          </p:cNvSpPr>
          <p:nvPr>
            <p:ph type="subTitle" idx="1"/>
          </p:nvPr>
        </p:nvSpPr>
        <p:spPr>
          <a:xfrm>
            <a:off x="777376" y="4365172"/>
            <a:ext cx="8825658" cy="1726729"/>
          </a:xfrm>
        </p:spPr>
        <p:txBody>
          <a:bodyPr>
            <a:noAutofit/>
          </a:bodyPr>
          <a:lstStyle/>
          <a:p>
            <a:r>
              <a:rPr lang="en-US" sz="1600" dirty="0" err="1"/>
              <a:t>Membrii</a:t>
            </a:r>
            <a:r>
              <a:rPr lang="en-US" sz="1600" dirty="0"/>
              <a:t> </a:t>
            </a:r>
            <a:r>
              <a:rPr lang="en-US" sz="1600" dirty="0" err="1"/>
              <a:t>proiect</a:t>
            </a:r>
            <a:r>
              <a:rPr lang="en-US" sz="1600" dirty="0"/>
              <a:t>:</a:t>
            </a:r>
          </a:p>
          <a:p>
            <a:r>
              <a:rPr lang="en-US" sz="1600" dirty="0"/>
              <a:t>Ailenei Razvan-Sebastian</a:t>
            </a:r>
          </a:p>
          <a:p>
            <a:r>
              <a:rPr lang="en-US" sz="1600" dirty="0"/>
              <a:t>Filip David</a:t>
            </a:r>
          </a:p>
          <a:p>
            <a:r>
              <a:rPr lang="en-US" sz="1600" dirty="0" err="1"/>
              <a:t>Grupa</a:t>
            </a:r>
            <a:r>
              <a:rPr lang="en-US" sz="1600" dirty="0"/>
              <a:t> 3132A</a:t>
            </a:r>
          </a:p>
        </p:txBody>
      </p:sp>
    </p:spTree>
    <p:extLst>
      <p:ext uri="{BB962C8B-B14F-4D97-AF65-F5344CB8AC3E}">
        <p14:creationId xmlns:p14="http://schemas.microsoft.com/office/powerpoint/2010/main" val="1653474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E6B0-FCA7-41A9-96D8-33BFB0922CC4}"/>
              </a:ext>
            </a:extLst>
          </p:cNvPr>
          <p:cNvSpPr>
            <a:spLocks noGrp="1"/>
          </p:cNvSpPr>
          <p:nvPr>
            <p:ph type="title"/>
          </p:nvPr>
        </p:nvSpPr>
        <p:spPr>
          <a:xfrm>
            <a:off x="2" y="179012"/>
            <a:ext cx="12192000" cy="1400530"/>
          </a:xfrm>
        </p:spPr>
        <p:txBody>
          <a:bodyPr/>
          <a:lstStyle/>
          <a:p>
            <a:pPr algn="ctr"/>
            <a:r>
              <a:rPr lang="en-US" dirty="0"/>
              <a:t>STM32F429 Layout</a:t>
            </a:r>
          </a:p>
        </p:txBody>
      </p:sp>
      <p:sp>
        <p:nvSpPr>
          <p:cNvPr id="3" name="Content Placeholder 2">
            <a:extLst>
              <a:ext uri="{FF2B5EF4-FFF2-40B4-BE49-F238E27FC236}">
                <a16:creationId xmlns:a16="http://schemas.microsoft.com/office/drawing/2014/main" id="{C51B189F-EB51-4F48-ADF6-10C406B04A20}"/>
              </a:ext>
            </a:extLst>
          </p:cNvPr>
          <p:cNvSpPr>
            <a:spLocks noGrp="1"/>
          </p:cNvSpPr>
          <p:nvPr>
            <p:ph idx="1"/>
          </p:nvPr>
        </p:nvSpPr>
        <p:spPr/>
        <p:txBody>
          <a:bodyPr/>
          <a:lstStyle/>
          <a:p>
            <a:r>
              <a:rPr lang="en-US" dirty="0"/>
              <a:t> </a:t>
            </a:r>
          </a:p>
        </p:txBody>
      </p:sp>
      <p:pic>
        <p:nvPicPr>
          <p:cNvPr id="5" name="Picture 4">
            <a:extLst>
              <a:ext uri="{FF2B5EF4-FFF2-40B4-BE49-F238E27FC236}">
                <a16:creationId xmlns:a16="http://schemas.microsoft.com/office/drawing/2014/main" id="{62E08910-8ECD-4A13-B063-3B6D5F29D9A1}"/>
              </a:ext>
            </a:extLst>
          </p:cNvPr>
          <p:cNvPicPr>
            <a:picLocks noChangeAspect="1"/>
          </p:cNvPicPr>
          <p:nvPr/>
        </p:nvPicPr>
        <p:blipFill>
          <a:blip r:embed="rId2"/>
          <a:stretch>
            <a:fillRect/>
          </a:stretch>
        </p:blipFill>
        <p:spPr>
          <a:xfrm>
            <a:off x="144757" y="1296612"/>
            <a:ext cx="5595643" cy="5382376"/>
          </a:xfrm>
          <a:prstGeom prst="rect">
            <a:avLst/>
          </a:prstGeom>
        </p:spPr>
      </p:pic>
      <p:pic>
        <p:nvPicPr>
          <p:cNvPr id="7" name="Picture 6">
            <a:extLst>
              <a:ext uri="{FF2B5EF4-FFF2-40B4-BE49-F238E27FC236}">
                <a16:creationId xmlns:a16="http://schemas.microsoft.com/office/drawing/2014/main" id="{AEFFCD2C-132E-4353-9151-03E31D470E47}"/>
              </a:ext>
            </a:extLst>
          </p:cNvPr>
          <p:cNvPicPr>
            <a:picLocks noChangeAspect="1"/>
          </p:cNvPicPr>
          <p:nvPr/>
        </p:nvPicPr>
        <p:blipFill>
          <a:blip r:embed="rId3"/>
          <a:stretch>
            <a:fillRect/>
          </a:stretch>
        </p:blipFill>
        <p:spPr>
          <a:xfrm>
            <a:off x="5871311" y="1296612"/>
            <a:ext cx="6175932" cy="5382376"/>
          </a:xfrm>
          <a:prstGeom prst="rect">
            <a:avLst/>
          </a:prstGeom>
        </p:spPr>
      </p:pic>
    </p:spTree>
    <p:extLst>
      <p:ext uri="{BB962C8B-B14F-4D97-AF65-F5344CB8AC3E}">
        <p14:creationId xmlns:p14="http://schemas.microsoft.com/office/powerpoint/2010/main" val="1053091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01668-99DC-45FD-8342-6CC67627D052}"/>
              </a:ext>
            </a:extLst>
          </p:cNvPr>
          <p:cNvSpPr>
            <a:spLocks noGrp="1"/>
          </p:cNvSpPr>
          <p:nvPr>
            <p:ph type="title"/>
          </p:nvPr>
        </p:nvSpPr>
        <p:spPr>
          <a:xfrm>
            <a:off x="147320" y="281228"/>
            <a:ext cx="11897360" cy="1293028"/>
          </a:xfrm>
        </p:spPr>
        <p:txBody>
          <a:bodyPr/>
          <a:lstStyle/>
          <a:p>
            <a:pPr algn="ctr"/>
            <a:r>
              <a:rPr lang="en-US" dirty="0"/>
              <a:t>STM32F429 Discovery board </a:t>
            </a:r>
          </a:p>
        </p:txBody>
      </p:sp>
      <p:sp>
        <p:nvSpPr>
          <p:cNvPr id="18" name="Content Placeholder 17">
            <a:extLst>
              <a:ext uri="{FF2B5EF4-FFF2-40B4-BE49-F238E27FC236}">
                <a16:creationId xmlns:a16="http://schemas.microsoft.com/office/drawing/2014/main" id="{53635B47-7068-417E-9A4B-11DB2E8B116B}"/>
              </a:ext>
            </a:extLst>
          </p:cNvPr>
          <p:cNvSpPr>
            <a:spLocks noGrp="1"/>
          </p:cNvSpPr>
          <p:nvPr>
            <p:ph idx="1"/>
          </p:nvPr>
        </p:nvSpPr>
        <p:spPr/>
        <p:txBody>
          <a:bodyPr/>
          <a:lstStyle/>
          <a:p>
            <a:endParaRPr lang="en-US"/>
          </a:p>
        </p:txBody>
      </p:sp>
      <p:pic>
        <p:nvPicPr>
          <p:cNvPr id="20" name="Picture 19">
            <a:extLst>
              <a:ext uri="{FF2B5EF4-FFF2-40B4-BE49-F238E27FC236}">
                <a16:creationId xmlns:a16="http://schemas.microsoft.com/office/drawing/2014/main" id="{283296CC-725A-4A0F-8B7D-B6083A3DC0C3}"/>
              </a:ext>
            </a:extLst>
          </p:cNvPr>
          <p:cNvPicPr>
            <a:picLocks noChangeAspect="1"/>
          </p:cNvPicPr>
          <p:nvPr/>
        </p:nvPicPr>
        <p:blipFill>
          <a:blip r:embed="rId2"/>
          <a:stretch>
            <a:fillRect/>
          </a:stretch>
        </p:blipFill>
        <p:spPr>
          <a:xfrm rot="16200000">
            <a:off x="3630288" y="1146071"/>
            <a:ext cx="4644428" cy="5853673"/>
          </a:xfrm>
          <a:prstGeom prst="rect">
            <a:avLst/>
          </a:prstGeom>
        </p:spPr>
      </p:pic>
    </p:spTree>
    <p:extLst>
      <p:ext uri="{BB962C8B-B14F-4D97-AF65-F5344CB8AC3E}">
        <p14:creationId xmlns:p14="http://schemas.microsoft.com/office/powerpoint/2010/main" val="426227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2813" y="1816981"/>
            <a:ext cx="8534400" cy="4797458"/>
          </a:xfrm>
        </p:spPr>
        <p:txBody>
          <a:bodyPr>
            <a:normAutofit/>
          </a:bodyPr>
          <a:lstStyle/>
          <a:p>
            <a:r>
              <a:rPr lang="en-US" dirty="0"/>
              <a:t>Microcontrolerul </a:t>
            </a:r>
            <a:r>
              <a:rPr lang="en-US" dirty="0" err="1"/>
              <a:t>este</a:t>
            </a:r>
            <a:r>
              <a:rPr lang="en-US" dirty="0"/>
              <a:t> </a:t>
            </a:r>
            <a:r>
              <a:rPr lang="en-US" dirty="0" err="1"/>
              <a:t>bazat</a:t>
            </a:r>
            <a:r>
              <a:rPr lang="en-US" dirty="0"/>
              <a:t> </a:t>
            </a:r>
            <a:r>
              <a:rPr lang="en-US" dirty="0" err="1"/>
              <a:t>pe</a:t>
            </a:r>
            <a:r>
              <a:rPr lang="en-US" dirty="0"/>
              <a:t> un Cortex ARM M4 </a:t>
            </a:r>
            <a:r>
              <a:rPr lang="en-US" dirty="0" err="1"/>
              <a:t>pe</a:t>
            </a:r>
            <a:r>
              <a:rPr lang="en-US" dirty="0"/>
              <a:t> 32 de </a:t>
            </a:r>
            <a:r>
              <a:rPr lang="en-US" dirty="0" err="1"/>
              <a:t>biti</a:t>
            </a:r>
            <a:r>
              <a:rPr lang="en-US" dirty="0"/>
              <a:t> </a:t>
            </a:r>
            <a:r>
              <a:rPr lang="en-US" dirty="0" err="1"/>
              <a:t>si</a:t>
            </a:r>
            <a:r>
              <a:rPr lang="en-US" dirty="0"/>
              <a:t> </a:t>
            </a:r>
            <a:r>
              <a:rPr lang="en-US" dirty="0" err="1"/>
              <a:t>opereaza</a:t>
            </a:r>
            <a:r>
              <a:rPr lang="en-US" dirty="0"/>
              <a:t> cu o </a:t>
            </a:r>
            <a:r>
              <a:rPr lang="en-US" dirty="0" err="1"/>
              <a:t>frecventa</a:t>
            </a:r>
            <a:r>
              <a:rPr lang="en-US" dirty="0"/>
              <a:t> de </a:t>
            </a:r>
            <a:r>
              <a:rPr lang="en-US" dirty="0" err="1"/>
              <a:t>pana</a:t>
            </a:r>
            <a:r>
              <a:rPr lang="en-US" dirty="0"/>
              <a:t> la 180MHz. </a:t>
            </a:r>
            <a:r>
              <a:rPr lang="en-US" dirty="0" err="1"/>
              <a:t>Cortexul</a:t>
            </a:r>
            <a:r>
              <a:rPr lang="en-US" dirty="0"/>
              <a:t> M4 </a:t>
            </a:r>
            <a:r>
              <a:rPr lang="en-US" dirty="0" err="1"/>
              <a:t>prezinta</a:t>
            </a:r>
            <a:r>
              <a:rPr lang="en-US" dirty="0"/>
              <a:t> FPU (Floating point unit) cu </a:t>
            </a:r>
            <a:r>
              <a:rPr lang="en-US" dirty="0" err="1"/>
              <a:t>simpla</a:t>
            </a:r>
            <a:r>
              <a:rPr lang="en-US" dirty="0"/>
              <a:t> </a:t>
            </a:r>
            <a:r>
              <a:rPr lang="en-US" dirty="0" err="1"/>
              <a:t>precizie</a:t>
            </a:r>
            <a:r>
              <a:rPr lang="en-US" dirty="0"/>
              <a:t> care </a:t>
            </a:r>
            <a:r>
              <a:rPr lang="en-US" dirty="0" err="1"/>
              <a:t>suporta</a:t>
            </a:r>
            <a:r>
              <a:rPr lang="en-US" dirty="0"/>
              <a:t> </a:t>
            </a:r>
            <a:r>
              <a:rPr lang="en-US" dirty="0" err="1"/>
              <a:t>toate</a:t>
            </a:r>
            <a:r>
              <a:rPr lang="en-US" dirty="0"/>
              <a:t> </a:t>
            </a:r>
            <a:r>
              <a:rPr lang="en-US" dirty="0" err="1"/>
              <a:t>instructiunile</a:t>
            </a:r>
            <a:r>
              <a:rPr lang="en-US" dirty="0"/>
              <a:t> </a:t>
            </a:r>
            <a:r>
              <a:rPr lang="en-US" dirty="0" err="1"/>
              <a:t>si</a:t>
            </a:r>
            <a:r>
              <a:rPr lang="en-US" dirty="0"/>
              <a:t> </a:t>
            </a:r>
            <a:r>
              <a:rPr lang="en-US" dirty="0" err="1"/>
              <a:t>datele</a:t>
            </a:r>
            <a:r>
              <a:rPr lang="en-US" dirty="0"/>
              <a:t> ARM. </a:t>
            </a:r>
          </a:p>
          <a:p>
            <a:pPr marL="0" indent="0">
              <a:buNone/>
            </a:pPr>
            <a:endParaRPr lang="en-US" dirty="0"/>
          </a:p>
          <a:p>
            <a:pPr marL="0" indent="0">
              <a:buNone/>
            </a:pPr>
            <a:r>
              <a:rPr lang="en-US" dirty="0"/>
              <a:t>Buzzer</a:t>
            </a:r>
          </a:p>
          <a:p>
            <a:r>
              <a:rPr lang="ro-RO" dirty="0"/>
              <a:t>Un buzzer este un dispozitiv de semnalizare audio, care poate fi mecanic, electromecanic sau piezoelcetric. Utilizarile tipice ale buzzerelor si semnalele sonore includ dispozitive de alarma, temporizatoare si confirmarea intrarii utilizatorului, cum ar fi un click de mouse sau o apasare de tasta.</a:t>
            </a:r>
          </a:p>
          <a:p>
            <a:pPr marL="0" indent="0">
              <a:buNone/>
            </a:pPr>
            <a:endParaRPr lang="ro-RO" dirty="0"/>
          </a:p>
        </p:txBody>
      </p:sp>
      <p:sp>
        <p:nvSpPr>
          <p:cNvPr id="2" name="TextBox 1">
            <a:extLst>
              <a:ext uri="{FF2B5EF4-FFF2-40B4-BE49-F238E27FC236}">
                <a16:creationId xmlns:a16="http://schemas.microsoft.com/office/drawing/2014/main" id="{45C833FA-0C6D-4857-81C0-A8588AE68113}"/>
              </a:ext>
            </a:extLst>
          </p:cNvPr>
          <p:cNvSpPr txBox="1"/>
          <p:nvPr/>
        </p:nvSpPr>
        <p:spPr>
          <a:xfrm>
            <a:off x="121920" y="274320"/>
            <a:ext cx="11866880" cy="738664"/>
          </a:xfrm>
          <a:prstGeom prst="rect">
            <a:avLst/>
          </a:prstGeom>
          <a:noFill/>
        </p:spPr>
        <p:txBody>
          <a:bodyPr wrap="square" rtlCol="0">
            <a:spAutoFit/>
          </a:bodyPr>
          <a:lstStyle/>
          <a:p>
            <a:pPr algn="ctr"/>
            <a:r>
              <a:rPr lang="en-US" sz="4200" dirty="0" err="1"/>
              <a:t>Notiuni</a:t>
            </a:r>
            <a:r>
              <a:rPr lang="en-US" sz="4200" dirty="0"/>
              <a:t> </a:t>
            </a:r>
            <a:r>
              <a:rPr lang="en-US" sz="4200" dirty="0" err="1"/>
              <a:t>teoretice</a:t>
            </a:r>
            <a:endParaRPr lang="en-US" sz="4200" dirty="0"/>
          </a:p>
        </p:txBody>
      </p:sp>
    </p:spTree>
    <p:extLst>
      <p:ext uri="{BB962C8B-B14F-4D97-AF65-F5344CB8AC3E}">
        <p14:creationId xmlns:p14="http://schemas.microsoft.com/office/powerpoint/2010/main" val="2169047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8AAF-154E-4EC6-A8B0-9271159710B3}"/>
              </a:ext>
            </a:extLst>
          </p:cNvPr>
          <p:cNvSpPr>
            <a:spLocks noGrp="1"/>
          </p:cNvSpPr>
          <p:nvPr>
            <p:ph type="title"/>
          </p:nvPr>
        </p:nvSpPr>
        <p:spPr>
          <a:xfrm>
            <a:off x="558800" y="246213"/>
            <a:ext cx="10947400" cy="1293028"/>
          </a:xfrm>
        </p:spPr>
        <p:txBody>
          <a:bodyPr/>
          <a:lstStyle/>
          <a:p>
            <a:pPr algn="ctr"/>
            <a:r>
              <a:rPr lang="en-US" dirty="0" err="1"/>
              <a:t>Senzor</a:t>
            </a:r>
            <a:r>
              <a:rPr lang="en-US" dirty="0"/>
              <a:t> de </a:t>
            </a:r>
            <a:r>
              <a:rPr lang="en-US" dirty="0" err="1"/>
              <a:t>gaz</a:t>
            </a:r>
            <a:r>
              <a:rPr lang="en-US" dirty="0"/>
              <a:t> mq-5</a:t>
            </a:r>
          </a:p>
        </p:txBody>
      </p:sp>
      <p:sp>
        <p:nvSpPr>
          <p:cNvPr id="3" name="Content Placeholder 2">
            <a:extLst>
              <a:ext uri="{FF2B5EF4-FFF2-40B4-BE49-F238E27FC236}">
                <a16:creationId xmlns:a16="http://schemas.microsoft.com/office/drawing/2014/main" id="{A3944FCF-96F1-41B6-BDCB-FC2E799A4F97}"/>
              </a:ext>
            </a:extLst>
          </p:cNvPr>
          <p:cNvSpPr>
            <a:spLocks noGrp="1"/>
          </p:cNvSpPr>
          <p:nvPr>
            <p:ph idx="1"/>
          </p:nvPr>
        </p:nvSpPr>
        <p:spPr>
          <a:xfrm>
            <a:off x="685800" y="1635760"/>
            <a:ext cx="10820400" cy="5222240"/>
          </a:xfrm>
        </p:spPr>
        <p:txBody>
          <a:bodyPr>
            <a:normAutofit lnSpcReduction="10000"/>
          </a:bodyPr>
          <a:lstStyle/>
          <a:p>
            <a:r>
              <a:rPr lang="en-US" dirty="0"/>
              <a:t>Un sensor de </a:t>
            </a:r>
            <a:r>
              <a:rPr lang="en-US" dirty="0" err="1"/>
              <a:t>gaz</a:t>
            </a:r>
            <a:r>
              <a:rPr lang="en-US" dirty="0"/>
              <a:t> </a:t>
            </a:r>
            <a:r>
              <a:rPr lang="en-US" dirty="0" err="1"/>
              <a:t>este</a:t>
            </a:r>
            <a:r>
              <a:rPr lang="en-US" dirty="0"/>
              <a:t> un </a:t>
            </a:r>
            <a:r>
              <a:rPr lang="en-US" dirty="0" err="1"/>
              <a:t>dispozitiv</a:t>
            </a:r>
            <a:r>
              <a:rPr lang="en-US" dirty="0"/>
              <a:t> </a:t>
            </a:r>
            <a:r>
              <a:rPr lang="en-US" dirty="0" err="1"/>
              <a:t>ce</a:t>
            </a:r>
            <a:r>
              <a:rPr lang="en-US" dirty="0"/>
              <a:t> </a:t>
            </a:r>
            <a:r>
              <a:rPr lang="en-US" dirty="0" err="1"/>
              <a:t>detecteaza</a:t>
            </a:r>
            <a:r>
              <a:rPr lang="en-US" dirty="0"/>
              <a:t> </a:t>
            </a:r>
            <a:r>
              <a:rPr lang="en-US" dirty="0" err="1"/>
              <a:t>prezenta</a:t>
            </a:r>
            <a:r>
              <a:rPr lang="en-US" dirty="0"/>
              <a:t> </a:t>
            </a:r>
            <a:r>
              <a:rPr lang="en-US" dirty="0" err="1"/>
              <a:t>gazului</a:t>
            </a:r>
            <a:r>
              <a:rPr lang="en-US" dirty="0"/>
              <a:t> </a:t>
            </a:r>
            <a:r>
              <a:rPr lang="en-US" dirty="0" err="1"/>
              <a:t>dintr</a:t>
            </a:r>
            <a:r>
              <a:rPr lang="en-US" dirty="0"/>
              <a:t>-o zona </a:t>
            </a:r>
            <a:r>
              <a:rPr lang="en-US" dirty="0" err="1"/>
              <a:t>specifica</a:t>
            </a:r>
            <a:r>
              <a:rPr lang="en-US" dirty="0"/>
              <a:t>. </a:t>
            </a:r>
            <a:r>
              <a:rPr lang="en-US" dirty="0" err="1"/>
              <a:t>Acest</a:t>
            </a:r>
            <a:r>
              <a:rPr lang="en-US" dirty="0"/>
              <a:t> sensor </a:t>
            </a:r>
            <a:r>
              <a:rPr lang="en-US" dirty="0" err="1"/>
              <a:t>interactioneaza</a:t>
            </a:r>
            <a:r>
              <a:rPr lang="en-US" dirty="0"/>
              <a:t> cu un </a:t>
            </a:r>
            <a:r>
              <a:rPr lang="en-US" dirty="0" err="1"/>
              <a:t>gaz</a:t>
            </a:r>
            <a:r>
              <a:rPr lang="en-US" dirty="0"/>
              <a:t> </a:t>
            </a:r>
            <a:r>
              <a:rPr lang="en-US" dirty="0" err="1"/>
              <a:t>si</a:t>
            </a:r>
            <a:r>
              <a:rPr lang="en-US" dirty="0"/>
              <a:t> ii </a:t>
            </a:r>
            <a:r>
              <a:rPr lang="en-US" dirty="0" err="1"/>
              <a:t>masoara</a:t>
            </a:r>
            <a:r>
              <a:rPr lang="en-US" dirty="0"/>
              <a:t> </a:t>
            </a:r>
            <a:r>
              <a:rPr lang="en-US" dirty="0" err="1"/>
              <a:t>nivelul</a:t>
            </a:r>
            <a:r>
              <a:rPr lang="en-US" dirty="0"/>
              <a:t> de </a:t>
            </a:r>
            <a:r>
              <a:rPr lang="en-US" dirty="0" err="1"/>
              <a:t>concentratie</a:t>
            </a:r>
            <a:r>
              <a:rPr lang="en-US" dirty="0"/>
              <a:t>. </a:t>
            </a:r>
            <a:r>
              <a:rPr lang="en-US" dirty="0" err="1"/>
              <a:t>Senzorul</a:t>
            </a:r>
            <a:r>
              <a:rPr lang="en-US" dirty="0"/>
              <a:t> </a:t>
            </a:r>
            <a:r>
              <a:rPr lang="en-US" dirty="0" err="1"/>
              <a:t>identifica</a:t>
            </a:r>
            <a:r>
              <a:rPr lang="en-US" dirty="0"/>
              <a:t> </a:t>
            </a:r>
            <a:r>
              <a:rPr lang="en-US" dirty="0" err="1"/>
              <a:t>gazul</a:t>
            </a:r>
            <a:r>
              <a:rPr lang="en-US" dirty="0"/>
              <a:t> </a:t>
            </a:r>
            <a:r>
              <a:rPr lang="en-US" dirty="0" err="1"/>
              <a:t>masurand</a:t>
            </a:r>
            <a:r>
              <a:rPr lang="en-US" dirty="0"/>
              <a:t> </a:t>
            </a:r>
            <a:r>
              <a:rPr lang="en-US" dirty="0" err="1"/>
              <a:t>voltajul</a:t>
            </a:r>
            <a:r>
              <a:rPr lang="en-US" dirty="0"/>
              <a:t> la care </a:t>
            </a:r>
            <a:r>
              <a:rPr lang="en-US" dirty="0" err="1"/>
              <a:t>gazul</a:t>
            </a:r>
            <a:r>
              <a:rPr lang="en-US" dirty="0"/>
              <a:t> se </a:t>
            </a:r>
            <a:r>
              <a:rPr lang="en-US" dirty="0" err="1"/>
              <a:t>ionizeaza</a:t>
            </a:r>
            <a:r>
              <a:rPr lang="en-US" dirty="0"/>
              <a:t>.</a:t>
            </a:r>
          </a:p>
          <a:p>
            <a:r>
              <a:rPr lang="en-US" dirty="0" err="1"/>
              <a:t>Senzorul</a:t>
            </a:r>
            <a:r>
              <a:rPr lang="en-US" dirty="0"/>
              <a:t> de </a:t>
            </a:r>
            <a:r>
              <a:rPr lang="en-US" dirty="0" err="1"/>
              <a:t>gaz</a:t>
            </a:r>
            <a:r>
              <a:rPr lang="en-US" dirty="0"/>
              <a:t> MQ-5 </a:t>
            </a:r>
            <a:r>
              <a:rPr lang="en-US" dirty="0" err="1"/>
              <a:t>aplica</a:t>
            </a:r>
            <a:r>
              <a:rPr lang="en-US" dirty="0"/>
              <a:t> SnO2 care are o </a:t>
            </a:r>
            <a:r>
              <a:rPr lang="en-US" dirty="0" err="1"/>
              <a:t>conductivitate</a:t>
            </a:r>
            <a:r>
              <a:rPr lang="en-US" dirty="0"/>
              <a:t> </a:t>
            </a:r>
            <a:r>
              <a:rPr lang="en-US" dirty="0" err="1"/>
              <a:t>mai</a:t>
            </a:r>
            <a:r>
              <a:rPr lang="en-US" dirty="0"/>
              <a:t> </a:t>
            </a:r>
            <a:r>
              <a:rPr lang="en-US" dirty="0" err="1"/>
              <a:t>joasa</a:t>
            </a:r>
            <a:r>
              <a:rPr lang="en-US" dirty="0"/>
              <a:t> in </a:t>
            </a:r>
            <a:r>
              <a:rPr lang="en-US" dirty="0" err="1"/>
              <a:t>aerul</a:t>
            </a:r>
            <a:r>
              <a:rPr lang="en-US" dirty="0"/>
              <a:t> liber ca material de </a:t>
            </a:r>
            <a:r>
              <a:rPr lang="en-US" dirty="0" err="1"/>
              <a:t>detectare</a:t>
            </a:r>
            <a:r>
              <a:rPr lang="en-US" dirty="0"/>
              <a:t> a </a:t>
            </a:r>
            <a:r>
              <a:rPr lang="en-US" dirty="0" err="1"/>
              <a:t>gazelor</a:t>
            </a:r>
            <a:r>
              <a:rPr lang="en-US" dirty="0"/>
              <a:t>. </a:t>
            </a:r>
            <a:r>
              <a:rPr lang="en-US" dirty="0" err="1"/>
              <a:t>Intr</a:t>
            </a:r>
            <a:r>
              <a:rPr lang="en-US" dirty="0"/>
              <a:t>-o </a:t>
            </a:r>
            <a:r>
              <a:rPr lang="en-US" dirty="0" err="1"/>
              <a:t>atmosfera</a:t>
            </a:r>
            <a:r>
              <a:rPr lang="en-US" dirty="0"/>
              <a:t> in care pot fi </a:t>
            </a:r>
            <a:r>
              <a:rPr lang="en-US" dirty="0" err="1"/>
              <a:t>inflamabile</a:t>
            </a:r>
            <a:r>
              <a:rPr lang="en-US" dirty="0"/>
              <a:t> </a:t>
            </a:r>
            <a:r>
              <a:rPr lang="en-US" dirty="0" err="1"/>
              <a:t>gazele</a:t>
            </a:r>
            <a:r>
              <a:rPr lang="en-US" dirty="0"/>
              <a:t>, </a:t>
            </a:r>
            <a:r>
              <a:rPr lang="en-US" dirty="0" err="1"/>
              <a:t>conductivitatea</a:t>
            </a:r>
            <a:r>
              <a:rPr lang="en-US" dirty="0"/>
              <a:t> </a:t>
            </a:r>
            <a:r>
              <a:rPr lang="en-US" dirty="0" err="1"/>
              <a:t>senzorului</a:t>
            </a:r>
            <a:r>
              <a:rPr lang="en-US" dirty="0"/>
              <a:t> de </a:t>
            </a:r>
            <a:r>
              <a:rPr lang="en-US" dirty="0" err="1"/>
              <a:t>gaz</a:t>
            </a:r>
            <a:r>
              <a:rPr lang="en-US" dirty="0"/>
              <a:t> </a:t>
            </a:r>
            <a:r>
              <a:rPr lang="en-US" dirty="0" err="1"/>
              <a:t>creste</a:t>
            </a:r>
            <a:r>
              <a:rPr lang="en-US" dirty="0"/>
              <a:t> in </a:t>
            </a:r>
            <a:r>
              <a:rPr lang="en-US" dirty="0" err="1"/>
              <a:t>acelasi</a:t>
            </a:r>
            <a:r>
              <a:rPr lang="en-US" dirty="0"/>
              <a:t> </a:t>
            </a:r>
            <a:r>
              <a:rPr lang="en-US" dirty="0" err="1"/>
              <a:t>timp</a:t>
            </a:r>
            <a:r>
              <a:rPr lang="en-US" dirty="0"/>
              <a:t> cu </a:t>
            </a:r>
            <a:r>
              <a:rPr lang="en-US" dirty="0" err="1"/>
              <a:t>cea</a:t>
            </a:r>
            <a:r>
              <a:rPr lang="en-US" dirty="0"/>
              <a:t> </a:t>
            </a:r>
            <a:r>
              <a:rPr lang="en-US" dirty="0" err="1"/>
              <a:t>inflamabila</a:t>
            </a:r>
            <a:r>
              <a:rPr lang="en-US" dirty="0"/>
              <a:t>. MQ-5 are o </a:t>
            </a:r>
            <a:r>
              <a:rPr lang="en-US" dirty="0" err="1"/>
              <a:t>performanta</a:t>
            </a:r>
            <a:r>
              <a:rPr lang="en-US" dirty="0"/>
              <a:t> </a:t>
            </a:r>
            <a:r>
              <a:rPr lang="en-US" dirty="0" err="1"/>
              <a:t>ridicata</a:t>
            </a:r>
            <a:r>
              <a:rPr lang="en-US" dirty="0"/>
              <a:t> in </a:t>
            </a:r>
            <a:r>
              <a:rPr lang="en-US" dirty="0" err="1"/>
              <a:t>detectarea</a:t>
            </a:r>
            <a:r>
              <a:rPr lang="en-US" dirty="0"/>
              <a:t> </a:t>
            </a:r>
            <a:r>
              <a:rPr lang="en-US" dirty="0" err="1"/>
              <a:t>butanului</a:t>
            </a:r>
            <a:r>
              <a:rPr lang="en-US" dirty="0"/>
              <a:t>, </a:t>
            </a:r>
            <a:r>
              <a:rPr lang="en-US" dirty="0" err="1"/>
              <a:t>propanului</a:t>
            </a:r>
            <a:r>
              <a:rPr lang="en-US" dirty="0"/>
              <a:t> </a:t>
            </a:r>
            <a:r>
              <a:rPr lang="en-US" dirty="0" err="1"/>
              <a:t>si</a:t>
            </a:r>
            <a:r>
              <a:rPr lang="en-US" dirty="0"/>
              <a:t> </a:t>
            </a:r>
            <a:r>
              <a:rPr lang="en-US" dirty="0" err="1"/>
              <a:t>metanului</a:t>
            </a:r>
            <a:r>
              <a:rPr lang="en-US" dirty="0"/>
              <a:t>. </a:t>
            </a:r>
            <a:r>
              <a:rPr lang="en-US" dirty="0" err="1"/>
              <a:t>Senzorul</a:t>
            </a:r>
            <a:r>
              <a:rPr lang="en-US" dirty="0"/>
              <a:t> </a:t>
            </a:r>
            <a:r>
              <a:rPr lang="en-US" dirty="0" err="1"/>
              <a:t>este</a:t>
            </a:r>
            <a:r>
              <a:rPr lang="en-US" dirty="0"/>
              <a:t> </a:t>
            </a:r>
            <a:r>
              <a:rPr lang="en-US" dirty="0" err="1"/>
              <a:t>foarte</a:t>
            </a:r>
            <a:r>
              <a:rPr lang="en-US" dirty="0"/>
              <a:t> </a:t>
            </a:r>
            <a:r>
              <a:rPr lang="en-US" dirty="0" err="1"/>
              <a:t>sensibil</a:t>
            </a:r>
            <a:r>
              <a:rPr lang="en-US" dirty="0"/>
              <a:t> la </a:t>
            </a:r>
            <a:r>
              <a:rPr lang="en-US" dirty="0" err="1"/>
              <a:t>gazele</a:t>
            </a:r>
            <a:r>
              <a:rPr lang="en-US" dirty="0"/>
              <a:t> </a:t>
            </a:r>
            <a:r>
              <a:rPr lang="en-US" dirty="0" err="1"/>
              <a:t>naturale</a:t>
            </a:r>
            <a:r>
              <a:rPr lang="en-US" dirty="0"/>
              <a:t>. </a:t>
            </a:r>
            <a:r>
              <a:rPr lang="en-US" dirty="0" err="1"/>
              <a:t>Acest</a:t>
            </a:r>
            <a:r>
              <a:rPr lang="en-US" dirty="0"/>
              <a:t> </a:t>
            </a:r>
            <a:r>
              <a:rPr lang="en-US" dirty="0" err="1"/>
              <a:t>senzor</a:t>
            </a:r>
            <a:r>
              <a:rPr lang="en-US" dirty="0"/>
              <a:t> </a:t>
            </a:r>
            <a:r>
              <a:rPr lang="en-US" dirty="0" err="1"/>
              <a:t>este</a:t>
            </a:r>
            <a:r>
              <a:rPr lang="en-US" dirty="0"/>
              <a:t> </a:t>
            </a:r>
            <a:r>
              <a:rPr lang="en-US" dirty="0" err="1"/>
              <a:t>alegerea</a:t>
            </a:r>
            <a:r>
              <a:rPr lang="en-US" dirty="0"/>
              <a:t> </a:t>
            </a:r>
            <a:r>
              <a:rPr lang="en-US" dirty="0" err="1"/>
              <a:t>ideala</a:t>
            </a:r>
            <a:r>
              <a:rPr lang="en-US" dirty="0"/>
              <a:t> </a:t>
            </a:r>
            <a:r>
              <a:rPr lang="en-US" dirty="0" err="1"/>
              <a:t>datorita</a:t>
            </a:r>
            <a:r>
              <a:rPr lang="en-US" dirty="0"/>
              <a:t>  </a:t>
            </a:r>
            <a:r>
              <a:rPr lang="en-US" dirty="0" err="1"/>
              <a:t>costului</a:t>
            </a:r>
            <a:r>
              <a:rPr lang="en-US" dirty="0"/>
              <a:t> </a:t>
            </a:r>
            <a:r>
              <a:rPr lang="en-US" dirty="0" err="1"/>
              <a:t>redus</a:t>
            </a:r>
            <a:r>
              <a:rPr lang="en-US" dirty="0"/>
              <a:t> de </a:t>
            </a:r>
            <a:r>
              <a:rPr lang="en-US" dirty="0" err="1"/>
              <a:t>productie</a:t>
            </a:r>
            <a:r>
              <a:rPr lang="en-US" dirty="0"/>
              <a:t> </a:t>
            </a:r>
            <a:r>
              <a:rPr lang="en-US" dirty="0" err="1"/>
              <a:t>si</a:t>
            </a:r>
            <a:r>
              <a:rPr lang="en-US" dirty="0"/>
              <a:t> </a:t>
            </a:r>
            <a:r>
              <a:rPr lang="en-US" dirty="0" err="1"/>
              <a:t>abilitatii</a:t>
            </a:r>
            <a:r>
              <a:rPr lang="en-US" dirty="0"/>
              <a:t> de a </a:t>
            </a:r>
            <a:r>
              <a:rPr lang="en-US" dirty="0" err="1"/>
              <a:t>detecta</a:t>
            </a:r>
            <a:r>
              <a:rPr lang="en-US" dirty="0"/>
              <a:t> </a:t>
            </a:r>
            <a:r>
              <a:rPr lang="en-US" dirty="0" err="1"/>
              <a:t>diferite</a:t>
            </a:r>
            <a:r>
              <a:rPr lang="en-US" dirty="0"/>
              <a:t> gaze. </a:t>
            </a:r>
          </a:p>
          <a:p>
            <a:endParaRPr lang="en-US" dirty="0"/>
          </a:p>
          <a:p>
            <a:r>
              <a:rPr lang="en-US" dirty="0" err="1"/>
              <a:t>Specificatii</a:t>
            </a:r>
            <a:r>
              <a:rPr lang="en-US" dirty="0"/>
              <a:t>:</a:t>
            </a:r>
          </a:p>
          <a:p>
            <a:pPr lvl="1"/>
            <a:r>
              <a:rPr lang="en-US" dirty="0"/>
              <a:t>Supply Voltage: 5V</a:t>
            </a:r>
          </a:p>
          <a:p>
            <a:pPr lvl="1"/>
            <a:r>
              <a:rPr lang="en-US" dirty="0" err="1"/>
              <a:t>Detectare</a:t>
            </a:r>
            <a:r>
              <a:rPr lang="en-US" dirty="0"/>
              <a:t> </a:t>
            </a:r>
            <a:r>
              <a:rPr lang="en-US" dirty="0" err="1"/>
              <a:t>concentratie</a:t>
            </a:r>
            <a:r>
              <a:rPr lang="en-US" dirty="0"/>
              <a:t>: 200-10000ppm LPG, LNG, </a:t>
            </a:r>
            <a:r>
              <a:rPr lang="en-US" dirty="0" err="1"/>
              <a:t>gaz</a:t>
            </a:r>
            <a:r>
              <a:rPr lang="en-US" dirty="0"/>
              <a:t> natural, iso-</a:t>
            </a:r>
            <a:r>
              <a:rPr lang="en-US" dirty="0" err="1"/>
              <a:t>butan</a:t>
            </a:r>
            <a:endParaRPr lang="en-US" dirty="0"/>
          </a:p>
          <a:p>
            <a:pPr lvl="1"/>
            <a:r>
              <a:rPr lang="en-US" dirty="0"/>
              <a:t>Output Analog </a:t>
            </a:r>
            <a:r>
              <a:rPr lang="en-US" dirty="0" err="1"/>
              <a:t>si</a:t>
            </a:r>
            <a:r>
              <a:rPr lang="en-US" dirty="0"/>
              <a:t> Digital</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913976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79421"/>
            <a:ext cx="8534400" cy="1507067"/>
          </a:xfrm>
        </p:spPr>
        <p:txBody>
          <a:bodyPr/>
          <a:lstStyle/>
          <a:p>
            <a:pPr algn="ctr"/>
            <a:r>
              <a:rPr lang="en-US" dirty="0" err="1"/>
              <a:t>Aplicatie</a:t>
            </a:r>
            <a:r>
              <a:rPr lang="en-US" dirty="0"/>
              <a:t> </a:t>
            </a:r>
            <a:r>
              <a:rPr lang="en-US" dirty="0" err="1"/>
              <a:t>practica</a:t>
            </a:r>
            <a:endParaRPr lang="ro-RO" dirty="0"/>
          </a:p>
        </p:txBody>
      </p:sp>
      <p:sp>
        <p:nvSpPr>
          <p:cNvPr id="3" name="Content Placeholder 2"/>
          <p:cNvSpPr>
            <a:spLocks noGrp="1"/>
          </p:cNvSpPr>
          <p:nvPr>
            <p:ph idx="1"/>
          </p:nvPr>
        </p:nvSpPr>
        <p:spPr>
          <a:xfrm>
            <a:off x="404293" y="2602308"/>
            <a:ext cx="8534400" cy="3615267"/>
          </a:xfrm>
        </p:spPr>
        <p:txBody>
          <a:bodyPr vert="horz" lIns="91440" tIns="45720" rIns="91440" bIns="45720" rtlCol="0" anchor="t">
            <a:normAutofit lnSpcReduction="10000"/>
          </a:bodyPr>
          <a:lstStyle/>
          <a:p>
            <a:pPr marL="0" indent="0">
              <a:buNone/>
            </a:pPr>
            <a:r>
              <a:rPr lang="en-US" dirty="0" err="1"/>
              <a:t>Atunci</a:t>
            </a:r>
            <a:r>
              <a:rPr lang="en-US" dirty="0"/>
              <a:t> </a:t>
            </a:r>
            <a:r>
              <a:rPr lang="en-US" dirty="0" err="1"/>
              <a:t>cand</a:t>
            </a:r>
            <a:r>
              <a:rPr lang="en-US" dirty="0"/>
              <a:t> </a:t>
            </a:r>
            <a:r>
              <a:rPr lang="en-US" dirty="0" err="1"/>
              <a:t>intr</a:t>
            </a:r>
            <a:r>
              <a:rPr lang="en-US" dirty="0"/>
              <a:t>-o </a:t>
            </a:r>
            <a:r>
              <a:rPr lang="en-US" dirty="0" err="1"/>
              <a:t>incapere</a:t>
            </a:r>
            <a:r>
              <a:rPr lang="en-US" dirty="0"/>
              <a:t> </a:t>
            </a:r>
            <a:r>
              <a:rPr lang="en-US" dirty="0" err="1"/>
              <a:t>exista</a:t>
            </a:r>
            <a:r>
              <a:rPr lang="en-US" dirty="0"/>
              <a:t> un </a:t>
            </a:r>
            <a:r>
              <a:rPr lang="en-US" dirty="0" err="1"/>
              <a:t>nivel</a:t>
            </a:r>
            <a:r>
              <a:rPr lang="en-US" dirty="0"/>
              <a:t> de </a:t>
            </a:r>
            <a:r>
              <a:rPr lang="en-US" dirty="0" err="1"/>
              <a:t>gaz</a:t>
            </a:r>
            <a:r>
              <a:rPr lang="en-US" dirty="0"/>
              <a:t> </a:t>
            </a:r>
            <a:r>
              <a:rPr lang="en-US" dirty="0" err="1"/>
              <a:t>ridicat</a:t>
            </a:r>
            <a:r>
              <a:rPr lang="en-US" dirty="0"/>
              <a:t>, </a:t>
            </a:r>
            <a:r>
              <a:rPr lang="en-US" dirty="0" err="1"/>
              <a:t>senzorul</a:t>
            </a:r>
            <a:r>
              <a:rPr lang="en-US" dirty="0"/>
              <a:t> MQ-5 il </a:t>
            </a:r>
            <a:r>
              <a:rPr lang="en-US" dirty="0" err="1"/>
              <a:t>detecteaza</a:t>
            </a:r>
            <a:r>
              <a:rPr lang="en-US" dirty="0"/>
              <a:t> </a:t>
            </a:r>
            <a:r>
              <a:rPr lang="en-US" dirty="0" err="1"/>
              <a:t>si</a:t>
            </a:r>
            <a:r>
              <a:rPr lang="en-US" dirty="0"/>
              <a:t> </a:t>
            </a:r>
            <a:r>
              <a:rPr lang="en-US" dirty="0" err="1"/>
              <a:t>buzzerul</a:t>
            </a:r>
            <a:r>
              <a:rPr lang="en-US" dirty="0"/>
              <a:t> </a:t>
            </a:r>
            <a:r>
              <a:rPr lang="en-US" dirty="0" err="1"/>
              <a:t>va</a:t>
            </a:r>
            <a:r>
              <a:rPr lang="en-US" dirty="0"/>
              <a:t> </a:t>
            </a:r>
            <a:r>
              <a:rPr lang="en-US" dirty="0" err="1"/>
              <a:t>emite</a:t>
            </a:r>
            <a:r>
              <a:rPr lang="en-US" dirty="0"/>
              <a:t> un </a:t>
            </a:r>
            <a:r>
              <a:rPr lang="en-US" dirty="0" err="1"/>
              <a:t>semnal</a:t>
            </a:r>
            <a:r>
              <a:rPr lang="en-US" dirty="0"/>
              <a:t> </a:t>
            </a:r>
            <a:r>
              <a:rPr lang="en-US" dirty="0" err="1"/>
              <a:t>sonor</a:t>
            </a:r>
            <a:r>
              <a:rPr lang="en-US" dirty="0"/>
              <a:t> </a:t>
            </a:r>
            <a:r>
              <a:rPr lang="en-US" dirty="0" err="1"/>
              <a:t>pentru</a:t>
            </a:r>
            <a:r>
              <a:rPr lang="en-US" dirty="0"/>
              <a:t> a </a:t>
            </a:r>
            <a:r>
              <a:rPr lang="en-US" dirty="0" err="1"/>
              <a:t>ne</a:t>
            </a:r>
            <a:r>
              <a:rPr lang="en-US" dirty="0"/>
              <a:t> </a:t>
            </a:r>
            <a:r>
              <a:rPr lang="en-US" dirty="0" err="1"/>
              <a:t>anunta</a:t>
            </a:r>
            <a:r>
              <a:rPr lang="en-US" dirty="0"/>
              <a:t> de </a:t>
            </a:r>
            <a:r>
              <a:rPr lang="en-US" dirty="0" err="1"/>
              <a:t>pericolul</a:t>
            </a:r>
            <a:r>
              <a:rPr lang="en-US" dirty="0"/>
              <a:t> </a:t>
            </a:r>
            <a:r>
              <a:rPr lang="en-US" dirty="0" err="1"/>
              <a:t>iminent</a:t>
            </a:r>
            <a:r>
              <a:rPr lang="en-US" dirty="0"/>
              <a:t>, </a:t>
            </a:r>
            <a:r>
              <a:rPr lang="en-US" dirty="0" err="1"/>
              <a:t>iar</a:t>
            </a:r>
            <a:r>
              <a:rPr lang="en-US" dirty="0"/>
              <a:t> in </a:t>
            </a:r>
            <a:r>
              <a:rPr lang="en-US" dirty="0" err="1"/>
              <a:t>acelasi</a:t>
            </a:r>
            <a:r>
              <a:rPr lang="en-US" dirty="0"/>
              <a:t> </a:t>
            </a:r>
            <a:r>
              <a:rPr lang="en-US" dirty="0" err="1"/>
              <a:t>timp</a:t>
            </a:r>
            <a:r>
              <a:rPr lang="en-US" dirty="0"/>
              <a:t> se </a:t>
            </a:r>
            <a:r>
              <a:rPr lang="en-US" dirty="0" err="1"/>
              <a:t>va</a:t>
            </a:r>
            <a:r>
              <a:rPr lang="en-US" dirty="0"/>
              <a:t> </a:t>
            </a:r>
            <a:r>
              <a:rPr lang="en-US" dirty="0" err="1"/>
              <a:t>aprinde</a:t>
            </a:r>
            <a:r>
              <a:rPr lang="en-US" dirty="0"/>
              <a:t> LED-ul </a:t>
            </a:r>
            <a:r>
              <a:rPr lang="en-US" dirty="0" err="1"/>
              <a:t>rosu</a:t>
            </a:r>
            <a:r>
              <a:rPr lang="en-US" dirty="0"/>
              <a:t>.</a:t>
            </a:r>
          </a:p>
          <a:p>
            <a:pPr marL="0" indent="0">
              <a:buNone/>
            </a:pPr>
            <a:r>
              <a:rPr lang="en-US" dirty="0"/>
              <a:t>In </a:t>
            </a:r>
            <a:r>
              <a:rPr lang="en-US" dirty="0" err="1"/>
              <a:t>acest</a:t>
            </a:r>
            <a:r>
              <a:rPr lang="en-US" dirty="0"/>
              <a:t> </a:t>
            </a:r>
            <a:r>
              <a:rPr lang="en-US" dirty="0" err="1"/>
              <a:t>proiect</a:t>
            </a:r>
            <a:r>
              <a:rPr lang="en-US" dirty="0"/>
              <a:t> </a:t>
            </a:r>
            <a:r>
              <a:rPr lang="en-US" dirty="0" err="1"/>
              <a:t>vom</a:t>
            </a:r>
            <a:r>
              <a:rPr lang="en-US" dirty="0"/>
              <a:t> </a:t>
            </a:r>
            <a:r>
              <a:rPr lang="en-US" dirty="0" err="1"/>
              <a:t>folosi</a:t>
            </a:r>
            <a:r>
              <a:rPr lang="en-US" dirty="0"/>
              <a:t>:</a:t>
            </a:r>
          </a:p>
          <a:p>
            <a:r>
              <a:rPr lang="en-US" dirty="0" err="1"/>
              <a:t>Microcontrolerul</a:t>
            </a:r>
            <a:r>
              <a:rPr lang="en-US" dirty="0"/>
              <a:t> </a:t>
            </a:r>
            <a:r>
              <a:rPr lang="ro-RO" dirty="0"/>
              <a:t>STM32f429</a:t>
            </a:r>
            <a:endParaRPr lang="en-US" dirty="0"/>
          </a:p>
          <a:p>
            <a:r>
              <a:rPr lang="en-US" dirty="0"/>
              <a:t>Un </a:t>
            </a:r>
            <a:r>
              <a:rPr lang="en-US" dirty="0" err="1"/>
              <a:t>senzor</a:t>
            </a:r>
            <a:r>
              <a:rPr lang="en-US" dirty="0"/>
              <a:t> de </a:t>
            </a:r>
            <a:r>
              <a:rPr lang="en-US" dirty="0" err="1"/>
              <a:t>gaz</a:t>
            </a:r>
            <a:r>
              <a:rPr lang="en-US" dirty="0"/>
              <a:t> MQ-5</a:t>
            </a:r>
          </a:p>
          <a:p>
            <a:r>
              <a:rPr lang="en-US" dirty="0"/>
              <a:t>Un buzzer</a:t>
            </a:r>
          </a:p>
          <a:p>
            <a:r>
              <a:rPr lang="en-US" dirty="0"/>
              <a:t>Un Led</a:t>
            </a:r>
          </a:p>
          <a:p>
            <a:r>
              <a:rPr lang="en-US" dirty="0"/>
              <a:t>Un resistor 220 ohm</a:t>
            </a:r>
          </a:p>
        </p:txBody>
      </p:sp>
    </p:spTree>
    <p:extLst>
      <p:ext uri="{BB962C8B-B14F-4D97-AF65-F5344CB8AC3E}">
        <p14:creationId xmlns:p14="http://schemas.microsoft.com/office/powerpoint/2010/main" val="423845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41F0-A34E-4BA4-9DC1-BE86264965DE}"/>
              </a:ext>
            </a:extLst>
          </p:cNvPr>
          <p:cNvSpPr>
            <a:spLocks noGrp="1"/>
          </p:cNvSpPr>
          <p:nvPr>
            <p:ph type="title"/>
          </p:nvPr>
        </p:nvSpPr>
        <p:spPr>
          <a:xfrm>
            <a:off x="756920" y="363193"/>
            <a:ext cx="10820400" cy="1293028"/>
          </a:xfrm>
        </p:spPr>
        <p:txBody>
          <a:bodyPr/>
          <a:lstStyle/>
          <a:p>
            <a:pPr algn="ctr"/>
            <a:r>
              <a:rPr lang="en-US" dirty="0"/>
              <a:t>Schema</a:t>
            </a:r>
          </a:p>
        </p:txBody>
      </p:sp>
      <p:sp>
        <p:nvSpPr>
          <p:cNvPr id="3" name="Content Placeholder 2">
            <a:extLst>
              <a:ext uri="{FF2B5EF4-FFF2-40B4-BE49-F238E27FC236}">
                <a16:creationId xmlns:a16="http://schemas.microsoft.com/office/drawing/2014/main" id="{AA81F8E5-486E-4DF4-BF47-598842739B2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A5A3EC9-E31C-4678-A80B-CC3E8025A8A6}"/>
              </a:ext>
            </a:extLst>
          </p:cNvPr>
          <p:cNvPicPr>
            <a:picLocks noChangeAspect="1"/>
          </p:cNvPicPr>
          <p:nvPr/>
        </p:nvPicPr>
        <p:blipFill>
          <a:blip r:embed="rId2"/>
          <a:stretch>
            <a:fillRect/>
          </a:stretch>
        </p:blipFill>
        <p:spPr>
          <a:xfrm>
            <a:off x="939102" y="1872571"/>
            <a:ext cx="10456036" cy="4346114"/>
          </a:xfrm>
          <a:prstGeom prst="rect">
            <a:avLst/>
          </a:prstGeom>
        </p:spPr>
      </p:pic>
    </p:spTree>
    <p:extLst>
      <p:ext uri="{BB962C8B-B14F-4D97-AF65-F5344CB8AC3E}">
        <p14:creationId xmlns:p14="http://schemas.microsoft.com/office/powerpoint/2010/main" val="130091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167-EB9C-4AEE-8861-24ADA4DE765E}"/>
              </a:ext>
            </a:extLst>
          </p:cNvPr>
          <p:cNvSpPr>
            <a:spLocks noGrp="1"/>
          </p:cNvSpPr>
          <p:nvPr>
            <p:ph type="title"/>
          </p:nvPr>
        </p:nvSpPr>
        <p:spPr>
          <a:xfrm>
            <a:off x="685800" y="764373"/>
            <a:ext cx="10820400" cy="1293028"/>
          </a:xfrm>
        </p:spPr>
        <p:txBody>
          <a:bodyPr/>
          <a:lstStyle/>
          <a:p>
            <a:pPr algn="ctr"/>
            <a:r>
              <a:rPr lang="en-US" dirty="0" err="1"/>
              <a:t>Declarare</a:t>
            </a:r>
            <a:r>
              <a:rPr lang="en-US" dirty="0"/>
              <a:t> </a:t>
            </a:r>
            <a:r>
              <a:rPr lang="en-US" dirty="0" err="1"/>
              <a:t>pini</a:t>
            </a:r>
            <a:r>
              <a:rPr lang="en-US" dirty="0"/>
              <a:t> </a:t>
            </a:r>
          </a:p>
        </p:txBody>
      </p:sp>
      <p:sp>
        <p:nvSpPr>
          <p:cNvPr id="3" name="Content Placeholder 2">
            <a:extLst>
              <a:ext uri="{FF2B5EF4-FFF2-40B4-BE49-F238E27FC236}">
                <a16:creationId xmlns:a16="http://schemas.microsoft.com/office/drawing/2014/main" id="{863DFC2E-5FA2-41AD-94E6-FEC8C69F1278}"/>
              </a:ext>
            </a:extLst>
          </p:cNvPr>
          <p:cNvSpPr>
            <a:spLocks noGrp="1"/>
          </p:cNvSpPr>
          <p:nvPr>
            <p:ph idx="1"/>
          </p:nvPr>
        </p:nvSpPr>
        <p:spPr/>
        <p:txBody>
          <a:bodyPr/>
          <a:lstStyle/>
          <a:p>
            <a:endParaRPr lang="en-US" dirty="0"/>
          </a:p>
          <a:p>
            <a:endParaRPr lang="en-US" dirty="0"/>
          </a:p>
          <a:p>
            <a:r>
              <a:rPr lang="en-US" dirty="0"/>
              <a:t>PG13  -&gt; LED</a:t>
            </a:r>
          </a:p>
          <a:p>
            <a:r>
              <a:rPr lang="en-US" dirty="0"/>
              <a:t>PG14  -&gt; Buzzer</a:t>
            </a:r>
          </a:p>
          <a:p>
            <a:endParaRPr lang="en-US" dirty="0"/>
          </a:p>
          <a:p>
            <a:r>
              <a:rPr lang="en-US" dirty="0"/>
              <a:t>PA6    -&gt; </a:t>
            </a:r>
            <a:r>
              <a:rPr lang="en-US" dirty="0" err="1"/>
              <a:t>Senzor</a:t>
            </a:r>
            <a:r>
              <a:rPr lang="en-US" dirty="0"/>
              <a:t> de </a:t>
            </a:r>
            <a:r>
              <a:rPr lang="en-US" dirty="0" err="1"/>
              <a:t>gaz</a:t>
            </a:r>
            <a:endParaRPr lang="en-US" dirty="0"/>
          </a:p>
          <a:p>
            <a:r>
              <a:rPr lang="en-US" dirty="0"/>
              <a:t>PA7    -&gt; </a:t>
            </a:r>
            <a:r>
              <a:rPr lang="en-US" dirty="0" err="1"/>
              <a:t>Senzor</a:t>
            </a:r>
            <a:r>
              <a:rPr lang="en-US" dirty="0"/>
              <a:t> de </a:t>
            </a:r>
            <a:r>
              <a:rPr lang="en-US" dirty="0" err="1"/>
              <a:t>gaz</a:t>
            </a:r>
            <a:endParaRPr lang="en-US" dirty="0"/>
          </a:p>
        </p:txBody>
      </p:sp>
      <p:pic>
        <p:nvPicPr>
          <p:cNvPr id="5" name="Picture 4">
            <a:extLst>
              <a:ext uri="{FF2B5EF4-FFF2-40B4-BE49-F238E27FC236}">
                <a16:creationId xmlns:a16="http://schemas.microsoft.com/office/drawing/2014/main" id="{5F24AC57-9D5E-4755-AD2A-DB31E9E7AEA7}"/>
              </a:ext>
            </a:extLst>
          </p:cNvPr>
          <p:cNvPicPr>
            <a:picLocks noChangeAspect="1"/>
          </p:cNvPicPr>
          <p:nvPr/>
        </p:nvPicPr>
        <p:blipFill>
          <a:blip r:embed="rId2"/>
          <a:stretch>
            <a:fillRect/>
          </a:stretch>
        </p:blipFill>
        <p:spPr>
          <a:xfrm>
            <a:off x="5730240" y="2592822"/>
            <a:ext cx="6223656" cy="1836938"/>
          </a:xfrm>
          <a:prstGeom prst="rect">
            <a:avLst/>
          </a:prstGeom>
        </p:spPr>
      </p:pic>
    </p:spTree>
    <p:extLst>
      <p:ext uri="{BB962C8B-B14F-4D97-AF65-F5344CB8AC3E}">
        <p14:creationId xmlns:p14="http://schemas.microsoft.com/office/powerpoint/2010/main" val="2512418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54BEE-C437-4C48-8579-36866113408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8821368-9233-4B98-9352-035F66E818FB}"/>
              </a:ext>
            </a:extLst>
          </p:cNvPr>
          <p:cNvPicPr>
            <a:picLocks noGrp="1" noChangeAspect="1"/>
          </p:cNvPicPr>
          <p:nvPr>
            <p:ph idx="1"/>
          </p:nvPr>
        </p:nvPicPr>
        <p:blipFill>
          <a:blip r:embed="rId2"/>
          <a:stretch>
            <a:fillRect/>
          </a:stretch>
        </p:blipFill>
        <p:spPr>
          <a:xfrm>
            <a:off x="497840" y="148648"/>
            <a:ext cx="11338560" cy="3990329"/>
          </a:xfrm>
        </p:spPr>
      </p:pic>
      <p:sp>
        <p:nvSpPr>
          <p:cNvPr id="6" name="TextBox 5">
            <a:extLst>
              <a:ext uri="{FF2B5EF4-FFF2-40B4-BE49-F238E27FC236}">
                <a16:creationId xmlns:a16="http://schemas.microsoft.com/office/drawing/2014/main" id="{C514FAB0-F37D-4CDE-90E1-2093D09140A5}"/>
              </a:ext>
            </a:extLst>
          </p:cNvPr>
          <p:cNvSpPr txBox="1"/>
          <p:nvPr/>
        </p:nvSpPr>
        <p:spPr>
          <a:xfrm>
            <a:off x="568960" y="4744720"/>
            <a:ext cx="11267440" cy="923330"/>
          </a:xfrm>
          <a:prstGeom prst="rect">
            <a:avLst/>
          </a:prstGeom>
          <a:noFill/>
        </p:spPr>
        <p:txBody>
          <a:bodyPr wrap="square" rtlCol="0">
            <a:spAutoFit/>
          </a:bodyPr>
          <a:lstStyle/>
          <a:p>
            <a:r>
              <a:rPr lang="en-US" dirty="0" err="1"/>
              <a:t>Prin</a:t>
            </a:r>
            <a:r>
              <a:rPr lang="en-US" dirty="0"/>
              <a:t> “if-ul” de </a:t>
            </a:r>
            <a:r>
              <a:rPr lang="en-US" dirty="0" err="1"/>
              <a:t>mai</a:t>
            </a:r>
            <a:r>
              <a:rPr lang="en-US" dirty="0"/>
              <a:t> sus </a:t>
            </a:r>
            <a:r>
              <a:rPr lang="en-US" dirty="0" err="1"/>
              <a:t>verificam</a:t>
            </a:r>
            <a:r>
              <a:rPr lang="en-US" dirty="0"/>
              <a:t> </a:t>
            </a:r>
            <a:r>
              <a:rPr lang="en-US" dirty="0" err="1"/>
              <a:t>concentratia</a:t>
            </a:r>
            <a:r>
              <a:rPr lang="en-US" dirty="0"/>
              <a:t> de </a:t>
            </a:r>
            <a:r>
              <a:rPr lang="en-US" dirty="0" err="1"/>
              <a:t>gaz</a:t>
            </a:r>
            <a:r>
              <a:rPr lang="en-US" dirty="0"/>
              <a:t> din </a:t>
            </a:r>
            <a:r>
              <a:rPr lang="en-US" dirty="0" err="1"/>
              <a:t>incapere</a:t>
            </a:r>
            <a:r>
              <a:rPr lang="en-US" dirty="0"/>
              <a:t>. </a:t>
            </a:r>
            <a:r>
              <a:rPr lang="en-US" dirty="0" err="1"/>
              <a:t>Atunci</a:t>
            </a:r>
            <a:r>
              <a:rPr lang="en-US" dirty="0"/>
              <a:t> cand </a:t>
            </a:r>
            <a:r>
              <a:rPr lang="en-US" dirty="0" err="1"/>
              <a:t>valoarea</a:t>
            </a:r>
            <a:r>
              <a:rPr lang="en-US" dirty="0"/>
              <a:t> </a:t>
            </a:r>
            <a:r>
              <a:rPr lang="en-US" dirty="0" err="1"/>
              <a:t>variabilei</a:t>
            </a:r>
            <a:r>
              <a:rPr lang="en-US" dirty="0"/>
              <a:t> “ad2” </a:t>
            </a:r>
            <a:r>
              <a:rPr lang="en-US" dirty="0" err="1"/>
              <a:t>este</a:t>
            </a:r>
            <a:r>
              <a:rPr lang="en-US" dirty="0"/>
              <a:t> </a:t>
            </a:r>
            <a:r>
              <a:rPr lang="en-US" dirty="0" err="1"/>
              <a:t>mai</a:t>
            </a:r>
            <a:r>
              <a:rPr lang="en-US" dirty="0"/>
              <a:t> mica </a:t>
            </a:r>
            <a:r>
              <a:rPr lang="en-US" dirty="0" err="1"/>
              <a:t>decat</a:t>
            </a:r>
            <a:r>
              <a:rPr lang="en-US" dirty="0"/>
              <a:t> 2, se </a:t>
            </a:r>
            <a:r>
              <a:rPr lang="en-US" dirty="0" err="1"/>
              <a:t>aprinde</a:t>
            </a:r>
            <a:r>
              <a:rPr lang="en-US" dirty="0"/>
              <a:t> un led </a:t>
            </a:r>
            <a:r>
              <a:rPr lang="en-US" dirty="0" err="1"/>
              <a:t>rosu</a:t>
            </a:r>
            <a:r>
              <a:rPr lang="en-US" dirty="0"/>
              <a:t> </a:t>
            </a:r>
            <a:r>
              <a:rPr lang="en-US" dirty="0" err="1"/>
              <a:t>si</a:t>
            </a:r>
            <a:r>
              <a:rPr lang="en-US" dirty="0"/>
              <a:t> se </a:t>
            </a:r>
            <a:r>
              <a:rPr lang="en-US" dirty="0" err="1"/>
              <a:t>declanseaza</a:t>
            </a:r>
            <a:r>
              <a:rPr lang="en-US" dirty="0"/>
              <a:t> </a:t>
            </a:r>
            <a:r>
              <a:rPr lang="en-US" dirty="0" err="1"/>
              <a:t>buzzerul</a:t>
            </a:r>
            <a:r>
              <a:rPr lang="en-US" dirty="0"/>
              <a:t>. </a:t>
            </a:r>
            <a:r>
              <a:rPr lang="en-US" dirty="0" err="1"/>
              <a:t>Dupa</a:t>
            </a:r>
            <a:r>
              <a:rPr lang="en-US" dirty="0"/>
              <a:t> un delay o </a:t>
            </a:r>
            <a:r>
              <a:rPr lang="en-US" dirty="0" err="1"/>
              <a:t>secunda</a:t>
            </a:r>
            <a:r>
              <a:rPr lang="en-US" dirty="0"/>
              <a:t>, </a:t>
            </a:r>
            <a:r>
              <a:rPr lang="en-US" dirty="0" err="1"/>
              <a:t>ledul</a:t>
            </a:r>
            <a:r>
              <a:rPr lang="en-US" dirty="0"/>
              <a:t> </a:t>
            </a:r>
            <a:r>
              <a:rPr lang="en-US" dirty="0" err="1"/>
              <a:t>rosu</a:t>
            </a:r>
            <a:r>
              <a:rPr lang="en-US" dirty="0"/>
              <a:t> se stinge, </a:t>
            </a:r>
            <a:r>
              <a:rPr lang="en-US" dirty="0" err="1"/>
              <a:t>iar</a:t>
            </a:r>
            <a:r>
              <a:rPr lang="en-US" dirty="0"/>
              <a:t> </a:t>
            </a:r>
            <a:r>
              <a:rPr lang="en-US" dirty="0" err="1"/>
              <a:t>buzzerul</a:t>
            </a:r>
            <a:r>
              <a:rPr lang="en-US" dirty="0"/>
              <a:t> se </a:t>
            </a:r>
            <a:r>
              <a:rPr lang="en-US" dirty="0" err="1"/>
              <a:t>opreste</a:t>
            </a:r>
            <a:r>
              <a:rPr lang="en-US" dirty="0"/>
              <a:t>. </a:t>
            </a:r>
          </a:p>
        </p:txBody>
      </p:sp>
    </p:spTree>
    <p:extLst>
      <p:ext uri="{BB962C8B-B14F-4D97-AF65-F5344CB8AC3E}">
        <p14:creationId xmlns:p14="http://schemas.microsoft.com/office/powerpoint/2010/main" val="109522201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179</TotalTime>
  <Words>400</Words>
  <Application>Microsoft Office PowerPoint</Application>
  <PresentationFormat>Widescreen</PresentationFormat>
  <Paragraphs>39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Vapor Trail</vt:lpstr>
      <vt:lpstr>Sistem de alarma anti-gaz</vt:lpstr>
      <vt:lpstr>STM32F429 Layout</vt:lpstr>
      <vt:lpstr>STM32F429 Discovery board </vt:lpstr>
      <vt:lpstr>PowerPoint Presentation</vt:lpstr>
      <vt:lpstr>Senzor de gaz mq-5</vt:lpstr>
      <vt:lpstr>Aplicatie practica</vt:lpstr>
      <vt:lpstr>Schema</vt:lpstr>
      <vt:lpstr>Declarare pini </vt:lpstr>
      <vt:lpstr>PowerPoint Presentation</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de alarma anti-gaz</dc:title>
  <dc:creator>Ailenei Razvan</dc:creator>
  <cp:lastModifiedBy>David</cp:lastModifiedBy>
  <cp:revision>23</cp:revision>
  <dcterms:created xsi:type="dcterms:W3CDTF">2020-11-05T15:54:10Z</dcterms:created>
  <dcterms:modified xsi:type="dcterms:W3CDTF">2021-01-11T23:42:51Z</dcterms:modified>
</cp:coreProperties>
</file>