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9" r:id="rId3"/>
    <p:sldId id="349" r:id="rId4"/>
    <p:sldId id="408" r:id="rId5"/>
    <p:sldId id="407" r:id="rId6"/>
    <p:sldId id="409" r:id="rId7"/>
    <p:sldId id="345" r:id="rId8"/>
    <p:sldId id="410" r:id="rId9"/>
    <p:sldId id="380" r:id="rId10"/>
    <p:sldId id="412" r:id="rId11"/>
    <p:sldId id="413" r:id="rId12"/>
    <p:sldId id="414" r:id="rId13"/>
    <p:sldId id="415" r:id="rId14"/>
    <p:sldId id="417" r:id="rId15"/>
    <p:sldId id="418" r:id="rId16"/>
    <p:sldId id="416" r:id="rId17"/>
    <p:sldId id="419" r:id="rId18"/>
    <p:sldId id="420" r:id="rId19"/>
    <p:sldId id="421" r:id="rId20"/>
    <p:sldId id="3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CD2"/>
    <a:srgbClr val="F2E2F0"/>
    <a:srgbClr val="D6A8D0"/>
    <a:srgbClr val="8E99DD"/>
    <a:srgbClr val="B9ADDE"/>
    <a:srgbClr val="FFFFFF"/>
    <a:srgbClr val="6600CC"/>
    <a:srgbClr val="394087"/>
    <a:srgbClr val="9DC1EF"/>
    <a:srgbClr val="657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2525" autoAdjust="0"/>
  </p:normalViewPr>
  <p:slideViewPr>
    <p:cSldViewPr snapToGrid="0">
      <p:cViewPr varScale="1">
        <p:scale>
          <a:sx n="105" d="100"/>
          <a:sy n="105" d="100"/>
        </p:scale>
        <p:origin x="12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EC67-585D-4A21-B037-41328538D440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862E6-B653-4617-9189-F9F6678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06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2C1AB-7C11-4974-B4BA-C5239A225578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0572-194A-4E80-A256-163E77B12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75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46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6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19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8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1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1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1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5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80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50572-194A-4E80-A256-163E77B121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6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26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7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1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1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0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1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2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F4DBE-7201-4125-AD3A-DCD0FAF3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7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11382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10000"/>
                </a:srgbClr>
              </a:gs>
              <a:gs pos="35000">
                <a:srgbClr val="9DC1EF">
                  <a:alpha val="10000"/>
                </a:srgbClr>
              </a:gs>
              <a:gs pos="74000">
                <a:srgbClr val="B9ADDE">
                  <a:alpha val="10000"/>
                </a:srgbClr>
              </a:gs>
              <a:gs pos="100000">
                <a:srgbClr val="D7ACD2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20000"/>
                </a:srgbClr>
              </a:gs>
              <a:gs pos="35000">
                <a:srgbClr val="9DC1EF">
                  <a:alpha val="20000"/>
                </a:srgbClr>
              </a:gs>
              <a:gs pos="74000">
                <a:srgbClr val="B9ADDE">
                  <a:alpha val="20000"/>
                </a:srgbClr>
              </a:gs>
              <a:gs pos="100000">
                <a:srgbClr val="D7ACD2">
                  <a:lumMod val="40000"/>
                  <a:lumOff val="60000"/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0"/>
            <a:ext cx="2628902" cy="2628900"/>
            <a:chOff x="8711382" y="3377381"/>
            <a:chExt cx="3480621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10000"/>
                  </a:srgbClr>
                </a:gs>
                <a:gs pos="35000">
                  <a:srgbClr val="9DC1EF">
                    <a:alpha val="10000"/>
                  </a:srgbClr>
                </a:gs>
                <a:gs pos="74000">
                  <a:srgbClr val="B9ADDE">
                    <a:alpha val="10000"/>
                  </a:srgbClr>
                </a:gs>
                <a:gs pos="100000">
                  <a:srgbClr val="D7ACD2">
                    <a:alpha val="1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3" y="4105529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20000"/>
                  </a:srgbClr>
                </a:gs>
                <a:gs pos="35000">
                  <a:srgbClr val="9DC1EF">
                    <a:alpha val="20000"/>
                  </a:srgbClr>
                </a:gs>
                <a:gs pos="74000">
                  <a:srgbClr val="B9ADDE">
                    <a:alpha val="20000"/>
                  </a:srgbClr>
                </a:gs>
                <a:gs pos="100000">
                  <a:srgbClr val="D7ACD2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99BD77-46A2-4AE6-B779-96BA63566D19}"/>
              </a:ext>
            </a:extLst>
          </p:cNvPr>
          <p:cNvSpPr txBox="1"/>
          <p:nvPr/>
        </p:nvSpPr>
        <p:spPr>
          <a:xfrm>
            <a:off x="1608997" y="2614718"/>
            <a:ext cx="8974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394087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Show XX tell series:</a:t>
            </a:r>
            <a:br>
              <a:rPr lang="en-US" altLang="ko-KR" sz="4000" b="1" dirty="0">
                <a:solidFill>
                  <a:srgbClr val="394087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</a:br>
            <a:r>
              <a:rPr lang="en-US" altLang="ko-KR" sz="4000" b="1" dirty="0">
                <a:solidFill>
                  <a:srgbClr val="394087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Baseline for image captioning</a:t>
            </a:r>
            <a:endParaRPr lang="ko-KR" altLang="en-US" sz="4000" b="1" dirty="0">
              <a:solidFill>
                <a:srgbClr val="394087"/>
              </a:solidFill>
              <a:latin typeface="Times New Roman" panose="02020603050405020304" pitchFamily="18" charset="0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8" name="부제목 21">
            <a:extLst>
              <a:ext uri="{FF2B5EF4-FFF2-40B4-BE49-F238E27FC236}">
                <a16:creationId xmlns:a16="http://schemas.microsoft.com/office/drawing/2014/main" id="{773B4E1B-145C-4D95-82C4-544E5DF4C0CC}"/>
              </a:ext>
            </a:extLst>
          </p:cNvPr>
          <p:cNvSpPr txBox="1">
            <a:spLocks/>
          </p:cNvSpPr>
          <p:nvPr/>
        </p:nvSpPr>
        <p:spPr>
          <a:xfrm>
            <a:off x="4034481" y="4243282"/>
            <a:ext cx="4019624" cy="1326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9000"/>
              </a:lnSpc>
              <a:buNone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Media system Lab.</a:t>
            </a:r>
          </a:p>
          <a:p>
            <a:pPr marL="0" indent="0" algn="ctr">
              <a:lnSpc>
                <a:spcPct val="89000"/>
              </a:lnSpc>
              <a:buNone/>
            </a:pPr>
            <a:r>
              <a:rPr lang="en-US" altLang="ja-JP" sz="2000" dirty="0" err="1"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Haegyeong</a:t>
            </a:r>
            <a:r>
              <a:rPr lang="en-US" altLang="ja-JP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 Hwang</a:t>
            </a:r>
          </a:p>
          <a:p>
            <a:pPr marL="0" indent="0" algn="ctr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rPr>
              <a:t>ristar1234@skku.edu</a:t>
            </a:r>
            <a:endParaRPr lang="en-US" altLang="ja-JP" sz="2400" b="1" dirty="0">
              <a:latin typeface="Times New Roman" panose="02020603050405020304" pitchFamily="18" charset="0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E81D2BC0-3EDC-4254-937C-BA216EE95DC0}"/>
              </a:ext>
            </a:extLst>
          </p:cNvPr>
          <p:cNvSpPr/>
          <p:nvPr/>
        </p:nvSpPr>
        <p:spPr>
          <a:xfrm rot="5400000">
            <a:off x="47910" y="4181169"/>
            <a:ext cx="2728450" cy="272844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10000"/>
                </a:srgbClr>
              </a:gs>
              <a:gs pos="35000">
                <a:srgbClr val="9DC1EF">
                  <a:alpha val="10000"/>
                </a:srgbClr>
              </a:gs>
              <a:gs pos="74000">
                <a:srgbClr val="B9ADDE">
                  <a:alpha val="10000"/>
                </a:srgbClr>
              </a:gs>
              <a:gs pos="100000">
                <a:srgbClr val="D7ACD2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1C20C34A-BF78-4F93-97F3-6BE1397E0428}"/>
              </a:ext>
            </a:extLst>
          </p:cNvPr>
          <p:cNvSpPr/>
          <p:nvPr/>
        </p:nvSpPr>
        <p:spPr>
          <a:xfrm rot="16200000">
            <a:off x="10098433" y="-25520"/>
            <a:ext cx="2068047" cy="2119085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20000"/>
                </a:srgbClr>
              </a:gs>
              <a:gs pos="35000">
                <a:srgbClr val="9DC1EF">
                  <a:alpha val="20000"/>
                </a:srgbClr>
              </a:gs>
              <a:gs pos="74000">
                <a:srgbClr val="B9ADDE">
                  <a:alpha val="20000"/>
                </a:srgbClr>
              </a:gs>
              <a:gs pos="100000">
                <a:srgbClr val="D7ACD2">
                  <a:lumMod val="40000"/>
                  <a:lumOff val="60000"/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08422BD-19CC-4E12-B7B8-2CCB5E45D303}"/>
              </a:ext>
            </a:extLst>
          </p:cNvPr>
          <p:cNvSpPr/>
          <p:nvPr/>
        </p:nvSpPr>
        <p:spPr>
          <a:xfrm rot="5400000">
            <a:off x="25517" y="4816053"/>
            <a:ext cx="2068047" cy="2119085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20000"/>
                </a:srgbClr>
              </a:gs>
              <a:gs pos="35000">
                <a:srgbClr val="9DC1EF">
                  <a:alpha val="20000"/>
                </a:srgbClr>
              </a:gs>
              <a:gs pos="74000">
                <a:srgbClr val="B9ADDE">
                  <a:alpha val="20000"/>
                </a:srgbClr>
              </a:gs>
              <a:gs pos="100000">
                <a:srgbClr val="D7ACD2">
                  <a:lumMod val="40000"/>
                  <a:lumOff val="60000"/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4E2349F4-BDAE-447E-A444-E856A8704662}"/>
              </a:ext>
            </a:extLst>
          </p:cNvPr>
          <p:cNvSpPr/>
          <p:nvPr/>
        </p:nvSpPr>
        <p:spPr>
          <a:xfrm rot="16200000">
            <a:off x="9463551" y="-49775"/>
            <a:ext cx="2728450" cy="272844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10000"/>
                </a:srgbClr>
              </a:gs>
              <a:gs pos="35000">
                <a:srgbClr val="9DC1EF">
                  <a:alpha val="10000"/>
                </a:srgbClr>
              </a:gs>
              <a:gs pos="74000">
                <a:srgbClr val="B9ADDE">
                  <a:alpha val="10000"/>
                </a:srgbClr>
              </a:gs>
              <a:gs pos="100000">
                <a:srgbClr val="D7ACD2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10A8BC-D5D0-4993-BE56-6DB598F6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CD5C39-6CCC-4EA9-BF6D-CCB15119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8302" y="907155"/>
            <a:ext cx="10665463" cy="5401428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How to make sentence for inference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- 8 -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AD44-769E-4554-9E93-6CE20523C003}"/>
              </a:ext>
            </a:extLst>
          </p:cNvPr>
          <p:cNvSpPr/>
          <p:nvPr/>
        </p:nvSpPr>
        <p:spPr>
          <a:xfrm>
            <a:off x="1121144" y="961531"/>
            <a:ext cx="10442621" cy="510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Sampling 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  	- p_1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로 첫번째 단어를 만들고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이를 다시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으로 넣어줘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p_2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 만들면서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	end-of-sentence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토큰이 나오거나 최대 길이가 </a:t>
            </a:r>
            <a:r>
              <a:rPr lang="ko-KR" altLang="en-US" sz="2200" dirty="0" err="1">
                <a:latin typeface="HY강M" panose="02030600000101010101" pitchFamily="18" charset="-127"/>
                <a:ea typeface="HY강M" panose="02030600000101010101" pitchFamily="18" charset="-127"/>
              </a:rPr>
              <a:t>될때까지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 반복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(greedy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방법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b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	-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하나의 단어가 잘못될 경우 그에 기반한 모든 결과가 망가지는 위험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BeamSearch</a:t>
            </a:r>
            <a:r>
              <a:rPr lang="en-US" altLang="ko-KR" sz="2200" b="1" dirty="0">
                <a:latin typeface="HY강M" panose="02030600000101010101" pitchFamily="18" charset="-127"/>
                <a:ea typeface="HY강M" panose="02030600000101010101" pitchFamily="18" charset="-127"/>
              </a:rPr>
              <a:t> (</a:t>
            </a:r>
            <a:r>
              <a:rPr lang="ko-KR" altLang="en-US" sz="2200" b="1" dirty="0">
                <a:latin typeface="HY강M" panose="02030600000101010101" pitchFamily="18" charset="-127"/>
                <a:ea typeface="HY강M" panose="02030600000101010101" pitchFamily="18" charset="-127"/>
              </a:rPr>
              <a:t>이 논문에서 사용함</a:t>
            </a:r>
            <a:r>
              <a:rPr lang="en-US" altLang="ko-KR" sz="2200" b="1" dirty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HY강M" panose="02030600000101010101" pitchFamily="18" charset="-127"/>
                <a:ea typeface="HY강M" panose="02030600000101010101" pitchFamily="18" charset="-127"/>
              </a:rPr>
              <a:t>	-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매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번째까지의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으로 만든 최적의 문장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개를 후보로 저장하고 또 그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후보들로 만든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t+1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번째까지의 문장 중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개의 문장을 반환함 </a:t>
            </a: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	- k=20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for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논문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, k=3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for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대회</a:t>
            </a: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	- k=1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일 경우 결과의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BLEU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수치는 평균적으로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점 하락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93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10290629" y="5123542"/>
            <a:ext cx="1901372" cy="1734457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10000"/>
                </a:srgbClr>
              </a:gs>
              <a:gs pos="35000">
                <a:srgbClr val="9DC1EF">
                  <a:alpha val="10000"/>
                </a:srgbClr>
              </a:gs>
              <a:gs pos="74000">
                <a:srgbClr val="B9ADDE">
                  <a:alpha val="10000"/>
                </a:srgbClr>
              </a:gs>
              <a:gs pos="100000">
                <a:srgbClr val="D7ACD2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10813143" y="5646057"/>
            <a:ext cx="1378857" cy="1211943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20000"/>
                </a:srgbClr>
              </a:gs>
              <a:gs pos="35000">
                <a:srgbClr val="9DC1EF">
                  <a:alpha val="20000"/>
                </a:srgbClr>
              </a:gs>
              <a:gs pos="74000">
                <a:srgbClr val="B9ADDE">
                  <a:alpha val="20000"/>
                </a:srgbClr>
              </a:gs>
              <a:gs pos="100000">
                <a:srgbClr val="D7ACD2">
                  <a:lumMod val="40000"/>
                  <a:lumOff val="60000"/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-26095"/>
            <a:ext cx="5239657" cy="4876801"/>
            <a:chOff x="8711382" y="3377381"/>
            <a:chExt cx="3480621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1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3" y="4105529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91A0E0">
                    <a:alpha val="3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528154D-8EA0-45EB-8CDA-102BB5E8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D2B5E0-9F7B-4EAF-A670-AC697D50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322B32C-0D36-4365-8184-2A470BFDF26F}"/>
              </a:ext>
            </a:extLst>
          </p:cNvPr>
          <p:cNvGrpSpPr/>
          <p:nvPr/>
        </p:nvGrpSpPr>
        <p:grpSpPr>
          <a:xfrm>
            <a:off x="2293857" y="2291024"/>
            <a:ext cx="7806085" cy="2527021"/>
            <a:chOff x="2484544" y="1885924"/>
            <a:chExt cx="7806085" cy="25270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DD6C82F-C433-4DBC-B6BB-DD8046080F17}"/>
                </a:ext>
              </a:extLst>
            </p:cNvPr>
            <p:cNvGrpSpPr/>
            <p:nvPr/>
          </p:nvGrpSpPr>
          <p:grpSpPr>
            <a:xfrm>
              <a:off x="2484544" y="1885924"/>
              <a:ext cx="7806085" cy="2527021"/>
              <a:chOff x="1465972" y="995689"/>
              <a:chExt cx="7806085" cy="18049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C1FA4-3B6C-4703-AFC8-85834671918B}"/>
                  </a:ext>
                </a:extLst>
              </p:cNvPr>
              <p:cNvSpPr txBox="1"/>
              <p:nvPr/>
            </p:nvSpPr>
            <p:spPr>
              <a:xfrm>
                <a:off x="1465972" y="995689"/>
                <a:ext cx="7641769" cy="65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Show attend Tell (2018)</a:t>
                </a:r>
                <a:endParaRPr lang="ko-KR" altLang="en-US" sz="54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48E20A-8D26-44D1-8AF6-855DF7186C38}"/>
                  </a:ext>
                </a:extLst>
              </p:cNvPr>
              <p:cNvSpPr txBox="1"/>
              <p:nvPr/>
            </p:nvSpPr>
            <p:spPr>
              <a:xfrm>
                <a:off x="2713420" y="1713459"/>
                <a:ext cx="5615208" cy="3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Ⅰ. Problem setting &amp; LSTM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CDD24A-7AD3-4134-83E2-2DD099CC833B}"/>
                  </a:ext>
                </a:extLst>
              </p:cNvPr>
              <p:cNvSpPr txBox="1"/>
              <p:nvPr/>
            </p:nvSpPr>
            <p:spPr>
              <a:xfrm>
                <a:off x="2713420" y="2426908"/>
                <a:ext cx="6558637" cy="3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맑은 고딕" panose="020B0503020000020004" pitchFamily="50" charset="-127"/>
                    <a:cs typeface="Arial" panose="020B0604020202020204" pitchFamily="34" charset="0"/>
                  </a:rPr>
                  <a:t>Ⅲ</a:t>
                </a:r>
                <a:r>
                  <a:rPr lang="en-US" altLang="ko-K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How to make sentence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84F49D-DA51-45A1-A908-BEAB9E314084}"/>
                </a:ext>
              </a:extLst>
            </p:cNvPr>
            <p:cNvSpPr txBox="1"/>
            <p:nvPr/>
          </p:nvSpPr>
          <p:spPr>
            <a:xfrm>
              <a:off x="3731992" y="3390287"/>
              <a:ext cx="4904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cs typeface="Arial" panose="020B0604020202020204" pitchFamily="34" charset="0"/>
                </a:rPr>
                <a:t>Ⅱ</a:t>
              </a:r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. Loss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12A4D3-1380-4706-966F-4F881C30BB9D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- 9 -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1326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8302" y="907155"/>
            <a:ext cx="10665463" cy="5401428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Contribution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- 8 -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AD44-769E-4554-9E93-6CE20523C003}"/>
              </a:ext>
            </a:extLst>
          </p:cNvPr>
          <p:cNvSpPr/>
          <p:nvPr/>
        </p:nvSpPr>
        <p:spPr>
          <a:xfrm>
            <a:off x="1098372" y="897112"/>
            <a:ext cx="10442621" cy="204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/>
              <a:t>Show and Tell </a:t>
            </a:r>
            <a:r>
              <a:rPr lang="ko-KR" altLang="en-US" sz="2400" dirty="0"/>
              <a:t>과 차이나는 부분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모델이 어디를 볼지를 스스로 학습함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설명문의 한 단어</a:t>
            </a:r>
            <a:r>
              <a:rPr lang="en-US" altLang="ko-KR" sz="2000" dirty="0"/>
              <a:t>, </a:t>
            </a:r>
            <a:r>
              <a:rPr lang="ko-KR" altLang="en-US" sz="2000" dirty="0"/>
              <a:t>한 단어를 만들 때 이미지에서 강조되는 부분도 달라짐</a:t>
            </a:r>
            <a:endParaRPr lang="en-US" altLang="ko-KR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HY강M" panose="02030600000101010101" pitchFamily="18" charset="-127"/>
                <a:ea typeface="HY강M" panose="02030600000101010101" pitchFamily="18" charset="-127"/>
              </a:rPr>
              <a:t>Attention Mechanism!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85224-7C11-42C4-A2C9-E9FFEC823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587" y="3092878"/>
            <a:ext cx="7088029" cy="291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8302" y="907155"/>
            <a:ext cx="10665463" cy="5401428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Encoder + Decoder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- 8 -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AD44-769E-4554-9E93-6CE20523C003}"/>
              </a:ext>
            </a:extLst>
          </p:cNvPr>
          <p:cNvSpPr/>
          <p:nvPr/>
        </p:nvSpPr>
        <p:spPr>
          <a:xfrm>
            <a:off x="1121144" y="961531"/>
            <a:ext cx="10442621" cy="4999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Encoder : VGG19 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  	-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Input : Image </a:t>
            </a:r>
            <a:r>
              <a:rPr lang="en-US" altLang="ko-KR" dirty="0"/>
              <a:t>(3, H, W)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-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Output : Encoded Image (Feature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with (2048, 14, 14))</a:t>
            </a: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Decoder : LSTM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   Attention is added!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F79E36-B089-4E39-A64F-D6FF64233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626" y="2523892"/>
            <a:ext cx="6366890" cy="37846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2B8513E-D70E-4AF0-B280-53A5C42E709C}"/>
              </a:ext>
            </a:extLst>
          </p:cNvPr>
          <p:cNvGrpSpPr/>
          <p:nvPr/>
        </p:nvGrpSpPr>
        <p:grpSpPr>
          <a:xfrm>
            <a:off x="2940605" y="3570473"/>
            <a:ext cx="1040269" cy="826851"/>
            <a:chOff x="2993340" y="3377381"/>
            <a:chExt cx="1040269" cy="826851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343791F1-F82F-47F5-8141-15781851B189}"/>
                </a:ext>
              </a:extLst>
            </p:cNvPr>
            <p:cNvSpPr/>
            <p:nvPr/>
          </p:nvSpPr>
          <p:spPr>
            <a:xfrm>
              <a:off x="2993340" y="3654814"/>
              <a:ext cx="1040269" cy="5494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048829-1586-4808-802B-88491D70B662}"/>
                </a:ext>
              </a:extLst>
            </p:cNvPr>
            <p:cNvSpPr/>
            <p:nvPr/>
          </p:nvSpPr>
          <p:spPr>
            <a:xfrm>
              <a:off x="2993340" y="3377381"/>
              <a:ext cx="321171" cy="6619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49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Attention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- 8 -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AD44-769E-4554-9E93-6CE20523C003}"/>
              </a:ext>
            </a:extLst>
          </p:cNvPr>
          <p:cNvSpPr/>
          <p:nvPr/>
        </p:nvSpPr>
        <p:spPr>
          <a:xfrm>
            <a:off x="1121145" y="961531"/>
            <a:ext cx="10172553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Attention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이 없는 경우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이미지 전체의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pixel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을 단순평균해서 사용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Attention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이 있는 경우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sequence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의 각 시점에 따라 이미지의 다른 부분을 봄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97C6F0-D5E0-4F69-B9FD-5A2B3245F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15"/>
          <a:stretch/>
        </p:blipFill>
        <p:spPr>
          <a:xfrm>
            <a:off x="148038" y="1965961"/>
            <a:ext cx="7117276" cy="417248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EFF0BDF-49C3-47FA-B30B-6CE5CAE4C0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0" t="4126" r="3966" b="5453"/>
          <a:stretch/>
        </p:blipFill>
        <p:spPr>
          <a:xfrm>
            <a:off x="7319310" y="3227780"/>
            <a:ext cx="4724652" cy="324496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1AE681E-C73E-4FC8-8A19-E14F943DBE32}"/>
              </a:ext>
            </a:extLst>
          </p:cNvPr>
          <p:cNvSpPr/>
          <p:nvPr/>
        </p:nvSpPr>
        <p:spPr>
          <a:xfrm>
            <a:off x="94042" y="5582763"/>
            <a:ext cx="43364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33333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context vector z</a:t>
            </a:r>
            <a:r>
              <a:rPr lang="ko-KR" altLang="en-US" dirty="0">
                <a:solidFill>
                  <a:srgbClr val="33333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LSTM cell</a:t>
            </a:r>
            <a:r>
              <a:rPr lang="ko-KR" altLang="en-US" dirty="0">
                <a:solidFill>
                  <a:srgbClr val="33333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en-US" altLang="ko-KR" dirty="0">
                <a:solidFill>
                  <a:srgbClr val="33333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</a:p>
          <a:p>
            <a:pPr algn="r"/>
            <a:r>
              <a:rPr lang="en-US" altLang="ko-KR" dirty="0">
                <a:solidFill>
                  <a:srgbClr val="333333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[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바로 전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state h,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바로 전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caption word y, </a:t>
            </a:r>
          </a:p>
          <a:p>
            <a:pPr algn="r"/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attention model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에 의해 생성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]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B7FA352-2209-45B7-9EDE-DF98A7EB7F4C}"/>
              </a:ext>
            </a:extLst>
          </p:cNvPr>
          <p:cNvCxnSpPr>
            <a:cxnSpLocks/>
          </p:cNvCxnSpPr>
          <p:nvPr/>
        </p:nvCxnSpPr>
        <p:spPr>
          <a:xfrm>
            <a:off x="4425696" y="5711887"/>
            <a:ext cx="1291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8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98302" y="907155"/>
            <a:ext cx="10665463" cy="5401428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General Concept of Attention Mechanism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- 8 -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AD44-769E-4554-9E93-6CE20523C003}"/>
              </a:ext>
            </a:extLst>
          </p:cNvPr>
          <p:cNvSpPr/>
          <p:nvPr/>
        </p:nvSpPr>
        <p:spPr>
          <a:xfrm>
            <a:off x="1058127" y="977361"/>
            <a:ext cx="10172553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Attention :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두 벡터 사이의 유사도 구하기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C26230C-C8C2-4646-8D9B-56DA1DD6C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1752355"/>
            <a:ext cx="6141385" cy="19907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BDCAE0-2F94-42DC-BED2-9C8579D70FF9}"/>
              </a:ext>
            </a:extLst>
          </p:cNvPr>
          <p:cNvSpPr/>
          <p:nvPr/>
        </p:nvSpPr>
        <p:spPr>
          <a:xfrm>
            <a:off x="1166584" y="3926083"/>
            <a:ext cx="10172553" cy="140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Dot :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내적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비슷할수록 큼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General: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Weight parameter 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추가해서 학습을 통한 두 벡터 사이의 연관성 표현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HY강M" panose="02030600000101010101" pitchFamily="18" charset="-127"/>
                <a:ea typeface="HY강M" panose="02030600000101010101" pitchFamily="18" charset="-127"/>
              </a:rPr>
              <a:t>Concat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: 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두 벡터를 </a:t>
            </a:r>
            <a:r>
              <a:rPr lang="en-US" altLang="ko-KR" sz="2000" dirty="0" err="1">
                <a:latin typeface="HY강M" panose="02030600000101010101" pitchFamily="18" charset="-127"/>
                <a:ea typeface="HY강M" panose="02030600000101010101" pitchFamily="18" charset="-127"/>
              </a:rPr>
              <a:t>concat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한 후 학습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2000" dirty="0" err="1">
                <a:latin typeface="HY강M" panose="02030600000101010101" pitchFamily="18" charset="-127"/>
                <a:ea typeface="HY강M" panose="02030600000101010101" pitchFamily="18" charset="-127"/>
              </a:rPr>
              <a:t>Concat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빼고는 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genera</a:t>
            </a:r>
            <a:r>
              <a:rPr lang="ko-KR" altLang="en-US" sz="2000" dirty="0">
                <a:latin typeface="HY강M" panose="02030600000101010101" pitchFamily="18" charset="-127"/>
                <a:ea typeface="HY강M" panose="02030600000101010101" pitchFamily="18" charset="-127"/>
              </a:rPr>
              <a:t>과 동일</a:t>
            </a:r>
            <a:r>
              <a:rPr lang="en-US" altLang="ko-KR" sz="2000" dirty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22AA83-CD38-4528-A6F5-A9724BD20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05" y="1214595"/>
            <a:ext cx="3810000" cy="295275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E9F4A18-AC1A-4FC7-9F33-E20AEB816D91}"/>
              </a:ext>
            </a:extLst>
          </p:cNvPr>
          <p:cNvCxnSpPr/>
          <p:nvPr/>
        </p:nvCxnSpPr>
        <p:spPr>
          <a:xfrm rot="5400000" flipH="1" flipV="1">
            <a:off x="9135371" y="4181210"/>
            <a:ext cx="988140" cy="884820"/>
          </a:xfrm>
          <a:prstGeom prst="bentConnector3">
            <a:avLst>
              <a:gd name="adj1" fmla="val 10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8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37827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Hard Attention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- 8 -</a:t>
            </a:r>
            <a:endParaRPr lang="ko-KR" altLang="en-US" sz="105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3F8402-89C0-4611-B278-7BBD9B420D3A}"/>
              </a:ext>
            </a:extLst>
          </p:cNvPr>
          <p:cNvGrpSpPr/>
          <p:nvPr/>
        </p:nvGrpSpPr>
        <p:grpSpPr>
          <a:xfrm>
            <a:off x="7724305" y="1051269"/>
            <a:ext cx="4425490" cy="5070209"/>
            <a:chOff x="231533" y="1116691"/>
            <a:chExt cx="4425490" cy="507020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1872B8A-DFC1-4716-8CFD-09992A3A4C02}"/>
                </a:ext>
              </a:extLst>
            </p:cNvPr>
            <p:cNvSpPr/>
            <p:nvPr/>
          </p:nvSpPr>
          <p:spPr>
            <a:xfrm>
              <a:off x="231533" y="1116691"/>
              <a:ext cx="4425490" cy="5070209"/>
            </a:xfrm>
            <a:prstGeom prst="roundRect">
              <a:avLst>
                <a:gd name="adj" fmla="val 255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8595AD44-769E-4554-9E93-6CE20523C003}"/>
                    </a:ext>
                  </a:extLst>
                </p:cNvPr>
                <p:cNvSpPr/>
                <p:nvPr/>
              </p:nvSpPr>
              <p:spPr>
                <a:xfrm>
                  <a:off x="231533" y="1116692"/>
                  <a:ext cx="4425490" cy="32643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*  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어느 부분만 집중 할 지 고르겠다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! </a:t>
                  </a:r>
                  <a:b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</a:b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   =&gt; location variable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에서 한군데만 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1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이고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, 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나머지 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0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인 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one-hot vector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 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HY강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강M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강M" panose="02030600000101010101" pitchFamily="18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)</a:t>
                  </a:r>
                  <a:b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</a:b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   =&gt;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HY강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강M" panose="02030600000101010101" pitchFamily="18" charset="-127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강M" panose="02030600000101010101" pitchFamily="18" charset="-127"/>
                            </a:rPr>
                            <m:t>𝑡</m:t>
                          </m:r>
                        </m:sub>
                      </m:sSub>
                      <m:r>
                        <a:rPr lang="ko-KR" altLang="en-US" sz="2000" i="1" smtClean="0">
                          <a:latin typeface="Cambria Math" panose="02040503050406030204" pitchFamily="18" charset="0"/>
                          <a:ea typeface="HY강M" panose="02030600000101010101" pitchFamily="18" charset="-127"/>
                        </a:rPr>
                        <m:t>의</m:t>
                      </m:r>
                    </m:oMath>
                  </a14:m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 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 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i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번째 인덱스 값 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=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 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1 </a:t>
                  </a:r>
                  <a:b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</a:b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     : </a:t>
                  </a:r>
                  <a:r>
                    <a:rPr lang="en-US" altLang="ko-KR" sz="2000" dirty="0" err="1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i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번째 </a:t>
                  </a:r>
                  <a:r>
                    <a:rPr lang="en-US" altLang="ko-KR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feature vector</a:t>
                  </a:r>
                  <a:r>
                    <a:rPr lang="ko-KR" altLang="en-US" sz="20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를 선택</a:t>
                  </a:r>
                  <a:endParaRPr lang="en-US" altLang="ko-KR" sz="2000" dirty="0">
                    <a:latin typeface="HY강M" panose="02030600000101010101" pitchFamily="18" charset="-127"/>
                    <a:ea typeface="HY강M" panose="0203060000010101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2000" dirty="0">
                    <a:solidFill>
                      <a:srgbClr val="FF00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>
                      <a:solidFill>
                        <a:srgbClr val="FF0000"/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</a:rPr>
                    <a:t>*  </a:t>
                  </a:r>
                  <a:r>
                    <a:rPr lang="ko-KR" altLang="en-US" sz="2000" dirty="0">
                      <a:solidFill>
                        <a:srgbClr val="FF0000"/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</a:rPr>
                    <a:t>매번 위치 </a:t>
                  </a:r>
                  <a:r>
                    <a:rPr lang="en-US" altLang="ko-KR" sz="2000" dirty="0">
                      <a:solidFill>
                        <a:srgbClr val="FF0000"/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</a:rPr>
                    <a:t>sampling </a:t>
                  </a:r>
                  <a:r>
                    <a:rPr lang="ko-KR" altLang="en-US" sz="2000" dirty="0">
                      <a:solidFill>
                        <a:srgbClr val="FF0000"/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</a:rPr>
                    <a:t>해줘야 함</a:t>
                  </a:r>
                  <a:r>
                    <a:rPr lang="en-US" altLang="ko-KR" sz="2000" dirty="0">
                      <a:solidFill>
                        <a:srgbClr val="FF0000"/>
                      </a:solidFill>
                      <a:latin typeface="HY강M" panose="02030600000101010101" pitchFamily="18" charset="-127"/>
                      <a:ea typeface="HY강M" panose="02030600000101010101" pitchFamily="18" charset="-127"/>
                      <a:sym typeface="Wingdings" panose="05000000000000000000" pitchFamily="2" charset="2"/>
                    </a:rPr>
                    <a:t></a:t>
                  </a:r>
                  <a:endParaRPr lang="en-US" altLang="ko-KR" sz="2000" dirty="0">
                    <a:solidFill>
                      <a:srgbClr val="FF0000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8595AD44-769E-4554-9E93-6CE20523C0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33" y="1116692"/>
                  <a:ext cx="4425490" cy="3264355"/>
                </a:xfrm>
                <a:prstGeom prst="rect">
                  <a:avLst/>
                </a:prstGeom>
                <a:blipFill>
                  <a:blip r:embed="rId5"/>
                  <a:stretch>
                    <a:fillRect l="-1377" b="-24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4A5DA2E2-C388-4327-BC3E-F3AB00B6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7" y="968962"/>
            <a:ext cx="7306555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6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743097" y="901865"/>
            <a:ext cx="10665463" cy="5401428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Soft Attention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- 8 -</a:t>
            </a:r>
            <a:endParaRPr lang="ko-KR" altLang="en-US" sz="1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AD44-769E-4554-9E93-6CE20523C003}"/>
              </a:ext>
            </a:extLst>
          </p:cNvPr>
          <p:cNvSpPr/>
          <p:nvPr/>
        </p:nvSpPr>
        <p:spPr>
          <a:xfrm>
            <a:off x="1162612" y="2393443"/>
            <a:ext cx="10172553" cy="2991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Hard attention</a:t>
            </a:r>
            <a:r>
              <a:rPr lang="ko-KR" altLang="en-US" dirty="0"/>
              <a:t>은 먼저 </a:t>
            </a:r>
            <a:r>
              <a:rPr lang="en-US" altLang="ko-KR" dirty="0"/>
              <a:t>location variable s</a:t>
            </a:r>
            <a:r>
              <a:rPr lang="ko-KR" altLang="en-US" dirty="0"/>
              <a:t>를 정의하고</a:t>
            </a:r>
            <a:r>
              <a:rPr lang="en-US" altLang="ko-KR" dirty="0"/>
              <a:t>, </a:t>
            </a:r>
            <a:r>
              <a:rPr lang="ko-KR" altLang="en-US" dirty="0"/>
              <a:t>이것을 사용해 </a:t>
            </a:r>
            <a:r>
              <a:rPr lang="en-US" altLang="ko-KR" dirty="0"/>
              <a:t>log-</a:t>
            </a:r>
            <a:r>
              <a:rPr lang="en-US" altLang="ko-KR" dirty="0" err="1"/>
              <a:t>likelhood</a:t>
            </a:r>
            <a:r>
              <a:rPr lang="ko-KR" altLang="en-US" dirty="0"/>
              <a:t>의 </a:t>
            </a:r>
            <a:r>
              <a:rPr lang="en-US" altLang="ko-KR" dirty="0"/>
              <a:t>lower bound Ls</a:t>
            </a:r>
            <a:r>
              <a:rPr lang="ko-KR" altLang="en-US" dirty="0"/>
              <a:t>를 계산한다</a:t>
            </a:r>
            <a:r>
              <a:rPr lang="en-US" altLang="ko-KR" dirty="0"/>
              <a:t>. Ls</a:t>
            </a:r>
            <a:r>
              <a:rPr lang="ko-KR" altLang="en-US" dirty="0"/>
              <a:t>를 </a:t>
            </a:r>
            <a:r>
              <a:rPr lang="en-US" altLang="ko-KR" dirty="0"/>
              <a:t>optimization</a:t>
            </a:r>
            <a:r>
              <a:rPr lang="ko-KR" altLang="en-US" dirty="0"/>
              <a:t>하기 위해 </a:t>
            </a:r>
            <a:r>
              <a:rPr lang="en-US" altLang="ko-KR" dirty="0"/>
              <a:t>gradient</a:t>
            </a:r>
            <a:r>
              <a:rPr lang="ko-KR" altLang="en-US" dirty="0"/>
              <a:t>를 </a:t>
            </a:r>
            <a:r>
              <a:rPr lang="ko-KR" altLang="en-US" dirty="0" err="1"/>
              <a:t>구해야하는데</a:t>
            </a:r>
            <a:r>
              <a:rPr lang="en-US" altLang="ko-KR" dirty="0"/>
              <a:t>, </a:t>
            </a:r>
            <a:r>
              <a:rPr lang="ko-KR" altLang="en-US" dirty="0"/>
              <a:t>이 값을 정확하게 구하는 것이 까다롭기 때문에 </a:t>
            </a:r>
            <a:r>
              <a:rPr lang="en-US" altLang="ko-KR" dirty="0"/>
              <a:t>Monte Carlo based sampling approximation</a:t>
            </a:r>
            <a:r>
              <a:rPr lang="ko-KR" altLang="en-US" dirty="0"/>
              <a:t>을 사용해 문제를 해결하게 된다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update rule</a:t>
            </a:r>
            <a:r>
              <a:rPr lang="ko-KR" altLang="en-US" dirty="0"/>
              <a:t>은 </a:t>
            </a:r>
            <a:r>
              <a:rPr lang="en-US" altLang="ko-KR" dirty="0"/>
              <a:t>reinforcement learning</a:t>
            </a:r>
            <a:r>
              <a:rPr lang="ko-KR" altLang="en-US" dirty="0"/>
              <a:t>의 </a:t>
            </a:r>
            <a:r>
              <a:rPr lang="en-US" altLang="ko-KR" dirty="0"/>
              <a:t>update rule</a:t>
            </a:r>
            <a:r>
              <a:rPr lang="ko-KR" altLang="en-US" dirty="0"/>
              <a:t>과 일치한다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Soft attention</a:t>
            </a:r>
            <a:r>
              <a:rPr lang="ko-KR" altLang="en-US" dirty="0"/>
              <a:t>은 매 </a:t>
            </a:r>
            <a:r>
              <a:rPr lang="en-US" altLang="ko-KR" dirty="0"/>
              <a:t>iteration</a:t>
            </a:r>
            <a:r>
              <a:rPr lang="ko-KR" altLang="en-US" dirty="0"/>
              <a:t>마다 </a:t>
            </a:r>
            <a:r>
              <a:rPr lang="en-US" altLang="ko-KR" dirty="0"/>
              <a:t>sampling</a:t>
            </a:r>
            <a:r>
              <a:rPr lang="ko-KR" altLang="en-US" dirty="0"/>
              <a:t>을 하는 대신</a:t>
            </a:r>
            <a:r>
              <a:rPr lang="en-US" altLang="ko-KR" dirty="0"/>
              <a:t>, s</a:t>
            </a:r>
            <a:r>
              <a:rPr lang="ko-KR" altLang="en-US" dirty="0"/>
              <a:t>의 확률 </a:t>
            </a:r>
            <a:r>
              <a:rPr lang="en-US" altLang="ko-KR" dirty="0"/>
              <a:t>alpha</a:t>
            </a:r>
            <a:r>
              <a:rPr lang="ko-KR" altLang="en-US" dirty="0"/>
              <a:t>를 직접 사용하여 </a:t>
            </a:r>
            <a:r>
              <a:rPr lang="en-US" altLang="ko-KR" dirty="0"/>
              <a:t>z</a:t>
            </a:r>
            <a:r>
              <a:rPr lang="ko-KR" altLang="en-US" dirty="0"/>
              <a:t>를 계산한다</a:t>
            </a:r>
            <a:endParaRPr lang="en-US" altLang="ko-KR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B905D9-8E14-4DE4-B444-FD12D2892D7A}"/>
              </a:ext>
            </a:extLst>
          </p:cNvPr>
          <p:cNvGrpSpPr/>
          <p:nvPr/>
        </p:nvGrpSpPr>
        <p:grpSpPr>
          <a:xfrm>
            <a:off x="1251940" y="1093668"/>
            <a:ext cx="3238623" cy="858753"/>
            <a:chOff x="4967287" y="2935557"/>
            <a:chExt cx="3238623" cy="85875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C467355-3FB0-4F9E-B8B4-44DA180DB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7287" y="3200400"/>
              <a:ext cx="2257425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1AF811-853C-4AD7-9D45-C80C6F8E6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860"/>
            <a:stretch/>
          </p:blipFill>
          <p:spPr>
            <a:xfrm>
              <a:off x="5577840" y="2935557"/>
              <a:ext cx="2628070" cy="85875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9F3C388-1BE4-42DE-BF6D-A241CA1788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8475"/>
          <a:stretch/>
        </p:blipFill>
        <p:spPr>
          <a:xfrm>
            <a:off x="5649472" y="1354326"/>
            <a:ext cx="2476500" cy="4023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B14CFB-5C8A-4123-9CFE-8016D1BDC9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8236" r="4681"/>
          <a:stretch/>
        </p:blipFill>
        <p:spPr>
          <a:xfrm>
            <a:off x="8110994" y="1241391"/>
            <a:ext cx="2360576" cy="78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93A10-29E7-4296-8AEB-C245DFADA847}"/>
              </a:ext>
            </a:extLst>
          </p:cNvPr>
          <p:cNvSpPr txBox="1"/>
          <p:nvPr/>
        </p:nvSpPr>
        <p:spPr>
          <a:xfrm>
            <a:off x="4723121" y="1411712"/>
            <a:ext cx="10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where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6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10290629" y="5123542"/>
            <a:ext cx="1901372" cy="1734457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10000"/>
                </a:srgbClr>
              </a:gs>
              <a:gs pos="35000">
                <a:srgbClr val="9DC1EF">
                  <a:alpha val="10000"/>
                </a:srgbClr>
              </a:gs>
              <a:gs pos="74000">
                <a:srgbClr val="B9ADDE">
                  <a:alpha val="10000"/>
                </a:srgbClr>
              </a:gs>
              <a:gs pos="100000">
                <a:srgbClr val="D7ACD2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10813143" y="5646057"/>
            <a:ext cx="1378857" cy="1211943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20000"/>
                </a:srgbClr>
              </a:gs>
              <a:gs pos="35000">
                <a:srgbClr val="9DC1EF">
                  <a:alpha val="20000"/>
                </a:srgbClr>
              </a:gs>
              <a:gs pos="74000">
                <a:srgbClr val="B9ADDE">
                  <a:alpha val="20000"/>
                </a:srgbClr>
              </a:gs>
              <a:gs pos="100000">
                <a:srgbClr val="D7ACD2">
                  <a:lumMod val="40000"/>
                  <a:lumOff val="60000"/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-26095"/>
            <a:ext cx="5239657" cy="4876801"/>
            <a:chOff x="8711382" y="3377381"/>
            <a:chExt cx="3480621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1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3" y="4105529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91A0E0">
                    <a:alpha val="3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528154D-8EA0-45EB-8CDA-102BB5E8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D2B5E0-9F7B-4EAF-A670-AC697D50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322B32C-0D36-4365-8184-2A470BFDF26F}"/>
              </a:ext>
            </a:extLst>
          </p:cNvPr>
          <p:cNvGrpSpPr/>
          <p:nvPr/>
        </p:nvGrpSpPr>
        <p:grpSpPr>
          <a:xfrm>
            <a:off x="2293857" y="2291024"/>
            <a:ext cx="7806085" cy="2527021"/>
            <a:chOff x="2484544" y="1885924"/>
            <a:chExt cx="7806085" cy="25270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DD6C82F-C433-4DBC-B6BB-DD8046080F17}"/>
                </a:ext>
              </a:extLst>
            </p:cNvPr>
            <p:cNvGrpSpPr/>
            <p:nvPr/>
          </p:nvGrpSpPr>
          <p:grpSpPr>
            <a:xfrm>
              <a:off x="2484544" y="1885924"/>
              <a:ext cx="7806085" cy="2527021"/>
              <a:chOff x="1465972" y="995689"/>
              <a:chExt cx="7806085" cy="18049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C1FA4-3B6C-4703-AFC8-85834671918B}"/>
                  </a:ext>
                </a:extLst>
              </p:cNvPr>
              <p:cNvSpPr txBox="1"/>
              <p:nvPr/>
            </p:nvSpPr>
            <p:spPr>
              <a:xfrm>
                <a:off x="1465972" y="995689"/>
                <a:ext cx="7806085" cy="65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Show control Tell (2019)</a:t>
                </a:r>
                <a:endParaRPr lang="ko-KR" altLang="en-US" sz="54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48E20A-8D26-44D1-8AF6-855DF7186C38}"/>
                  </a:ext>
                </a:extLst>
              </p:cNvPr>
              <p:cNvSpPr txBox="1"/>
              <p:nvPr/>
            </p:nvSpPr>
            <p:spPr>
              <a:xfrm>
                <a:off x="2713420" y="1713459"/>
                <a:ext cx="5615208" cy="3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Ⅰ. Problem setting &amp; LSTM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CDD24A-7AD3-4134-83E2-2DD099CC833B}"/>
                  </a:ext>
                </a:extLst>
              </p:cNvPr>
              <p:cNvSpPr txBox="1"/>
              <p:nvPr/>
            </p:nvSpPr>
            <p:spPr>
              <a:xfrm>
                <a:off x="2713420" y="2426908"/>
                <a:ext cx="6558637" cy="3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맑은 고딕" panose="020B0503020000020004" pitchFamily="50" charset="-127"/>
                    <a:cs typeface="Arial" panose="020B0604020202020204" pitchFamily="34" charset="0"/>
                  </a:rPr>
                  <a:t>Ⅲ</a:t>
                </a:r>
                <a:r>
                  <a:rPr lang="en-US" altLang="ko-K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How to make sentence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84F49D-DA51-45A1-A908-BEAB9E314084}"/>
                </a:ext>
              </a:extLst>
            </p:cNvPr>
            <p:cNvSpPr txBox="1"/>
            <p:nvPr/>
          </p:nvSpPr>
          <p:spPr>
            <a:xfrm>
              <a:off x="3731992" y="3390287"/>
              <a:ext cx="4904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cs typeface="Arial" panose="020B0604020202020204" pitchFamily="34" charset="0"/>
                </a:rPr>
                <a:t>Ⅱ</a:t>
              </a:r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. Loss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12A4D3-1380-4706-966F-4F881C30BB9D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- 9 -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9045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10290629" y="5123542"/>
            <a:ext cx="1901372" cy="1734457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10000"/>
                </a:srgbClr>
              </a:gs>
              <a:gs pos="35000">
                <a:srgbClr val="9DC1EF">
                  <a:alpha val="10000"/>
                </a:srgbClr>
              </a:gs>
              <a:gs pos="74000">
                <a:srgbClr val="B9ADDE">
                  <a:alpha val="10000"/>
                </a:srgbClr>
              </a:gs>
              <a:gs pos="100000">
                <a:srgbClr val="D7ACD2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10813143" y="5646057"/>
            <a:ext cx="1378857" cy="1211943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20000"/>
                </a:srgbClr>
              </a:gs>
              <a:gs pos="35000">
                <a:srgbClr val="9DC1EF">
                  <a:alpha val="20000"/>
                </a:srgbClr>
              </a:gs>
              <a:gs pos="74000">
                <a:srgbClr val="B9ADDE">
                  <a:alpha val="20000"/>
                </a:srgbClr>
              </a:gs>
              <a:gs pos="100000">
                <a:srgbClr val="D7ACD2">
                  <a:lumMod val="40000"/>
                  <a:lumOff val="60000"/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-26095"/>
            <a:ext cx="5239657" cy="4876801"/>
            <a:chOff x="8711382" y="3377381"/>
            <a:chExt cx="3480621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1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3" y="4105529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91A0E0">
                    <a:alpha val="3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528154D-8EA0-45EB-8CDA-102BB5E8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D2B5E0-9F7B-4EAF-A670-AC697D50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322B32C-0D36-4365-8184-2A470BFDF26F}"/>
              </a:ext>
            </a:extLst>
          </p:cNvPr>
          <p:cNvGrpSpPr/>
          <p:nvPr/>
        </p:nvGrpSpPr>
        <p:grpSpPr>
          <a:xfrm>
            <a:off x="2293857" y="2291024"/>
            <a:ext cx="7806085" cy="2527021"/>
            <a:chOff x="2484544" y="1885924"/>
            <a:chExt cx="7806085" cy="25270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DD6C82F-C433-4DBC-B6BB-DD8046080F17}"/>
                </a:ext>
              </a:extLst>
            </p:cNvPr>
            <p:cNvGrpSpPr/>
            <p:nvPr/>
          </p:nvGrpSpPr>
          <p:grpSpPr>
            <a:xfrm>
              <a:off x="2484544" y="1885924"/>
              <a:ext cx="7806085" cy="2527021"/>
              <a:chOff x="1465972" y="995689"/>
              <a:chExt cx="7806085" cy="18049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C1FA4-3B6C-4703-AFC8-85834671918B}"/>
                  </a:ext>
                </a:extLst>
              </p:cNvPr>
              <p:cNvSpPr txBox="1"/>
              <p:nvPr/>
            </p:nvSpPr>
            <p:spPr>
              <a:xfrm>
                <a:off x="1465972" y="995689"/>
                <a:ext cx="7641769" cy="65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Show edit Tell (2020)</a:t>
                </a:r>
                <a:endParaRPr lang="ko-KR" altLang="en-US" sz="54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48E20A-8D26-44D1-8AF6-855DF7186C38}"/>
                  </a:ext>
                </a:extLst>
              </p:cNvPr>
              <p:cNvSpPr txBox="1"/>
              <p:nvPr/>
            </p:nvSpPr>
            <p:spPr>
              <a:xfrm>
                <a:off x="2713420" y="1713459"/>
                <a:ext cx="5615208" cy="3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Ⅰ. Problem setting &amp; LSTM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CDD24A-7AD3-4134-83E2-2DD099CC833B}"/>
                  </a:ext>
                </a:extLst>
              </p:cNvPr>
              <p:cNvSpPr txBox="1"/>
              <p:nvPr/>
            </p:nvSpPr>
            <p:spPr>
              <a:xfrm>
                <a:off x="2713420" y="2426908"/>
                <a:ext cx="6558637" cy="3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맑은 고딕" panose="020B0503020000020004" pitchFamily="50" charset="-127"/>
                    <a:cs typeface="Arial" panose="020B0604020202020204" pitchFamily="34" charset="0"/>
                  </a:rPr>
                  <a:t>Ⅲ</a:t>
                </a:r>
                <a:r>
                  <a:rPr lang="en-US" altLang="ko-K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How to make sentence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84F49D-DA51-45A1-A908-BEAB9E314084}"/>
                </a:ext>
              </a:extLst>
            </p:cNvPr>
            <p:cNvSpPr txBox="1"/>
            <p:nvPr/>
          </p:nvSpPr>
          <p:spPr>
            <a:xfrm>
              <a:off x="3731992" y="3390287"/>
              <a:ext cx="4904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cs typeface="Arial" panose="020B0604020202020204" pitchFamily="34" charset="0"/>
                </a:rPr>
                <a:t>Ⅱ</a:t>
              </a:r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. Loss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12A4D3-1380-4706-966F-4F881C30BB9D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- 9 -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8695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10290629" y="5123542"/>
            <a:ext cx="1901372" cy="1734457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10000"/>
                </a:srgbClr>
              </a:gs>
              <a:gs pos="35000">
                <a:srgbClr val="9DC1EF">
                  <a:alpha val="10000"/>
                </a:srgbClr>
              </a:gs>
              <a:gs pos="74000">
                <a:srgbClr val="B9ADDE">
                  <a:alpha val="10000"/>
                </a:srgbClr>
              </a:gs>
              <a:gs pos="100000">
                <a:srgbClr val="D7ACD2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10813143" y="5646057"/>
            <a:ext cx="1378857" cy="1211943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20000"/>
                </a:srgbClr>
              </a:gs>
              <a:gs pos="35000">
                <a:srgbClr val="9DC1EF">
                  <a:alpha val="20000"/>
                </a:srgbClr>
              </a:gs>
              <a:gs pos="74000">
                <a:srgbClr val="B9ADDE">
                  <a:alpha val="20000"/>
                </a:srgbClr>
              </a:gs>
              <a:gs pos="100000">
                <a:srgbClr val="D7ACD2">
                  <a:lumMod val="40000"/>
                  <a:lumOff val="60000"/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-26095"/>
            <a:ext cx="5239657" cy="4876801"/>
            <a:chOff x="8711382" y="3377381"/>
            <a:chExt cx="3480621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1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3" y="4105529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91A0E0">
                    <a:alpha val="3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528154D-8EA0-45EB-8CDA-102BB5E8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DCB728D-6DA4-411D-BD69-1272F74C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2304A17-9BF9-4AA1-8FAC-027EE2476081}"/>
              </a:ext>
            </a:extLst>
          </p:cNvPr>
          <p:cNvGrpSpPr/>
          <p:nvPr/>
        </p:nvGrpSpPr>
        <p:grpSpPr>
          <a:xfrm>
            <a:off x="2115884" y="1272469"/>
            <a:ext cx="7782432" cy="3691582"/>
            <a:chOff x="2204784" y="1907469"/>
            <a:chExt cx="7782432" cy="369158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CABB8F4-7927-4A77-8E3B-0C6D4753852A}"/>
                </a:ext>
              </a:extLst>
            </p:cNvPr>
            <p:cNvGrpSpPr/>
            <p:nvPr/>
          </p:nvGrpSpPr>
          <p:grpSpPr>
            <a:xfrm>
              <a:off x="2204784" y="1907469"/>
              <a:ext cx="7782432" cy="2433123"/>
              <a:chOff x="1622825" y="2090638"/>
              <a:chExt cx="7782432" cy="243312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C1FA4-3B6C-4703-AFC8-85834671918B}"/>
                  </a:ext>
                </a:extLst>
              </p:cNvPr>
              <p:cNvSpPr txBox="1"/>
              <p:nvPr/>
            </p:nvSpPr>
            <p:spPr>
              <a:xfrm>
                <a:off x="1622825" y="2090638"/>
                <a:ext cx="33031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b="1" dirty="0"/>
                  <a:t>Contents</a:t>
                </a:r>
                <a:endParaRPr lang="ko-KR" altLang="en-US" sz="5400" b="1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5876C0D-433C-4576-8BD3-DFCAD058EC7D}"/>
                  </a:ext>
                </a:extLst>
              </p:cNvPr>
              <p:cNvGrpSpPr/>
              <p:nvPr/>
            </p:nvGrpSpPr>
            <p:grpSpPr>
              <a:xfrm>
                <a:off x="3758911" y="3340914"/>
                <a:ext cx="5646346" cy="1182847"/>
                <a:chOff x="4145069" y="1866636"/>
                <a:chExt cx="5646346" cy="118284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D48E20A-8D26-44D1-8AF6-855DF7186C38}"/>
                    </a:ext>
                  </a:extLst>
                </p:cNvPr>
                <p:cNvSpPr txBox="1"/>
                <p:nvPr/>
              </p:nvSpPr>
              <p:spPr>
                <a:xfrm>
                  <a:off x="4145069" y="1866636"/>
                  <a:ext cx="37590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Ⅰ. Show and Tell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CCDD24A-7AD3-4134-83E2-2DD099CC833B}"/>
                    </a:ext>
                  </a:extLst>
                </p:cNvPr>
                <p:cNvSpPr txBox="1"/>
                <p:nvPr/>
              </p:nvSpPr>
              <p:spPr>
                <a:xfrm>
                  <a:off x="4145069" y="2526263"/>
                  <a:ext cx="564634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Ⅱ</a:t>
                  </a:r>
                  <a:r>
                    <a:rPr lang="en-US" altLang="ko-KR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 Show attend Tell</a:t>
                  </a: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1B9E13-4826-4053-BE74-60A283671B24}"/>
                </a:ext>
              </a:extLst>
            </p:cNvPr>
            <p:cNvSpPr txBox="1"/>
            <p:nvPr/>
          </p:nvSpPr>
          <p:spPr>
            <a:xfrm>
              <a:off x="4340870" y="4446601"/>
              <a:ext cx="5646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Ⅲ</a:t>
              </a:r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. Show control Tell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A08EFA-754C-4B25-8D93-19335EFA368C}"/>
                </a:ext>
              </a:extLst>
            </p:cNvPr>
            <p:cNvSpPr txBox="1"/>
            <p:nvPr/>
          </p:nvSpPr>
          <p:spPr>
            <a:xfrm>
              <a:off x="4340870" y="5075831"/>
              <a:ext cx="5646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Ⅳ</a:t>
              </a:r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. Show edit Tell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38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AE0AE89-6CAF-4CF8-B110-233569040A63}"/>
              </a:ext>
            </a:extLst>
          </p:cNvPr>
          <p:cNvSpPr/>
          <p:nvPr/>
        </p:nvSpPr>
        <p:spPr>
          <a:xfrm>
            <a:off x="1823270" y="0"/>
            <a:ext cx="8886640" cy="6858000"/>
          </a:xfrm>
          <a:custGeom>
            <a:avLst/>
            <a:gdLst>
              <a:gd name="connsiteX0" fmla="*/ 1642122 w 8886640"/>
              <a:gd name="connsiteY0" fmla="*/ 0 h 6858000"/>
              <a:gd name="connsiteX1" fmla="*/ 7244518 w 8886640"/>
              <a:gd name="connsiteY1" fmla="*/ 0 h 6858000"/>
              <a:gd name="connsiteX2" fmla="*/ 7269684 w 8886640"/>
              <a:gd name="connsiteY2" fmla="*/ 20174 h 6858000"/>
              <a:gd name="connsiteX3" fmla="*/ 8886640 w 8886640"/>
              <a:gd name="connsiteY3" fmla="*/ 3517680 h 6858000"/>
              <a:gd name="connsiteX4" fmla="*/ 7585222 w 8886640"/>
              <a:gd name="connsiteY4" fmla="*/ 6722650 h 6858000"/>
              <a:gd name="connsiteX5" fmla="*/ 7446051 w 8886640"/>
              <a:gd name="connsiteY5" fmla="*/ 6858000 h 6858000"/>
              <a:gd name="connsiteX6" fmla="*/ 1440589 w 8886640"/>
              <a:gd name="connsiteY6" fmla="*/ 6858000 h 6858000"/>
              <a:gd name="connsiteX7" fmla="*/ 1301419 w 8886640"/>
              <a:gd name="connsiteY7" fmla="*/ 6722650 h 6858000"/>
              <a:gd name="connsiteX8" fmla="*/ 0 w 8886640"/>
              <a:gd name="connsiteY8" fmla="*/ 3517680 h 6858000"/>
              <a:gd name="connsiteX9" fmla="*/ 1616956 w 8886640"/>
              <a:gd name="connsiteY9" fmla="*/ 201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86640" h="6858000">
                <a:moveTo>
                  <a:pt x="1642122" y="0"/>
                </a:moveTo>
                <a:lnTo>
                  <a:pt x="7244518" y="0"/>
                </a:lnTo>
                <a:lnTo>
                  <a:pt x="7269684" y="20174"/>
                </a:lnTo>
                <a:cubicBezTo>
                  <a:pt x="8257200" y="851503"/>
                  <a:pt x="8886640" y="2109609"/>
                  <a:pt x="8886640" y="3517680"/>
                </a:cubicBezTo>
                <a:cubicBezTo>
                  <a:pt x="8886640" y="4769299"/>
                  <a:pt x="8389305" y="5902427"/>
                  <a:pt x="7585222" y="6722650"/>
                </a:cubicBezTo>
                <a:lnTo>
                  <a:pt x="7446051" y="6858000"/>
                </a:lnTo>
                <a:lnTo>
                  <a:pt x="1440589" y="6858000"/>
                </a:lnTo>
                <a:lnTo>
                  <a:pt x="1301419" y="6722650"/>
                </a:lnTo>
                <a:cubicBezTo>
                  <a:pt x="497336" y="5902427"/>
                  <a:pt x="0" y="4769299"/>
                  <a:pt x="0" y="3517680"/>
                </a:cubicBezTo>
                <a:cubicBezTo>
                  <a:pt x="0" y="2109609"/>
                  <a:pt x="629441" y="851503"/>
                  <a:pt x="1616956" y="20174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30000"/>
                </a:srgbClr>
              </a:gs>
              <a:gs pos="35000">
                <a:srgbClr val="9DC1EF">
                  <a:alpha val="30000"/>
                </a:srgbClr>
              </a:gs>
              <a:gs pos="74000">
                <a:srgbClr val="B9ADDE">
                  <a:alpha val="3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ADC67C8-0CDC-45CC-AA7F-6670CE9D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F72E75-5DC6-47D8-8522-BF41211851F3}"/>
              </a:ext>
            </a:extLst>
          </p:cNvPr>
          <p:cNvSpPr/>
          <p:nvPr/>
        </p:nvSpPr>
        <p:spPr>
          <a:xfrm>
            <a:off x="817316" y="2228671"/>
            <a:ext cx="108985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ko-KR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94E66E-D809-46D9-8485-C644D1AF09D6}"/>
              </a:ext>
            </a:extLst>
          </p:cNvPr>
          <p:cNvSpPr/>
          <p:nvPr/>
        </p:nvSpPr>
        <p:spPr>
          <a:xfrm>
            <a:off x="4615336" y="3627432"/>
            <a:ext cx="33025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520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10290629" y="5123542"/>
            <a:ext cx="1901372" cy="1734457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10000"/>
                </a:srgbClr>
              </a:gs>
              <a:gs pos="35000">
                <a:srgbClr val="9DC1EF">
                  <a:alpha val="10000"/>
                </a:srgbClr>
              </a:gs>
              <a:gs pos="74000">
                <a:srgbClr val="B9ADDE">
                  <a:alpha val="10000"/>
                </a:srgbClr>
              </a:gs>
              <a:gs pos="100000">
                <a:srgbClr val="D7ACD2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10813143" y="5646057"/>
            <a:ext cx="1378857" cy="1211943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20000"/>
                </a:srgbClr>
              </a:gs>
              <a:gs pos="35000">
                <a:srgbClr val="9DC1EF">
                  <a:alpha val="20000"/>
                </a:srgbClr>
              </a:gs>
              <a:gs pos="74000">
                <a:srgbClr val="B9ADDE">
                  <a:alpha val="20000"/>
                </a:srgbClr>
              </a:gs>
              <a:gs pos="100000">
                <a:srgbClr val="D7ACD2">
                  <a:lumMod val="40000"/>
                  <a:lumOff val="60000"/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 rot="10800000">
            <a:off x="0" y="-26095"/>
            <a:ext cx="5239657" cy="4876801"/>
            <a:chOff x="8711382" y="3377381"/>
            <a:chExt cx="3480621" cy="3480619"/>
          </a:xfrm>
        </p:grpSpPr>
        <p:sp>
          <p:nvSpPr>
            <p:cNvPr id="9" name="자유형: 도형 8"/>
            <p:cNvSpPr/>
            <p:nvPr/>
          </p:nvSpPr>
          <p:spPr>
            <a:xfrm>
              <a:off x="8711382" y="3377381"/>
              <a:ext cx="3480619" cy="3480619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8E99DD">
                    <a:alpha val="1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9463553" y="4105529"/>
              <a:ext cx="2728450" cy="2728450"/>
            </a:xfrm>
            <a:custGeom>
              <a:avLst/>
              <a:gdLst>
                <a:gd name="connsiteX0" fmla="*/ 3480619 w 3480619"/>
                <a:gd name="connsiteY0" fmla="*/ 0 h 3480619"/>
                <a:gd name="connsiteX1" fmla="*/ 3480619 w 3480619"/>
                <a:gd name="connsiteY1" fmla="*/ 3480619 h 3480619"/>
                <a:gd name="connsiteX2" fmla="*/ 0 w 3480619"/>
                <a:gd name="connsiteY2" fmla="*/ 3480619 h 3480619"/>
                <a:gd name="connsiteX3" fmla="*/ 3480619 w 3480619"/>
                <a:gd name="connsiteY3" fmla="*/ 0 h 348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619" h="3480619">
                  <a:moveTo>
                    <a:pt x="3480619" y="0"/>
                  </a:moveTo>
                  <a:lnTo>
                    <a:pt x="3480619" y="3480619"/>
                  </a:lnTo>
                  <a:lnTo>
                    <a:pt x="0" y="3480619"/>
                  </a:lnTo>
                  <a:cubicBezTo>
                    <a:pt x="0" y="1558326"/>
                    <a:pt x="1558326" y="0"/>
                    <a:pt x="3480619" y="0"/>
                  </a:cubicBezTo>
                  <a:close/>
                </a:path>
              </a:pathLst>
            </a:custGeom>
            <a:gradFill>
              <a:gsLst>
                <a:gs pos="0">
                  <a:srgbClr val="91A0E0">
                    <a:alpha val="30000"/>
                  </a:srgbClr>
                </a:gs>
                <a:gs pos="35000">
                  <a:srgbClr val="9DC1EF">
                    <a:alpha val="30000"/>
                  </a:srgbClr>
                </a:gs>
                <a:gs pos="74000">
                  <a:srgbClr val="B9ADDE">
                    <a:alpha val="30000"/>
                  </a:srgbClr>
                </a:gs>
                <a:gs pos="100000">
                  <a:srgbClr val="D7ACD2">
                    <a:alpha val="3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528154D-8EA0-45EB-8CDA-102BB5E8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D2B5E0-9F7B-4EAF-A670-AC697D50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322B32C-0D36-4365-8184-2A470BFDF26F}"/>
              </a:ext>
            </a:extLst>
          </p:cNvPr>
          <p:cNvGrpSpPr/>
          <p:nvPr/>
        </p:nvGrpSpPr>
        <p:grpSpPr>
          <a:xfrm>
            <a:off x="2416640" y="2165489"/>
            <a:ext cx="7806085" cy="2527021"/>
            <a:chOff x="2484544" y="1885924"/>
            <a:chExt cx="7806085" cy="25270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DD6C82F-C433-4DBC-B6BB-DD8046080F17}"/>
                </a:ext>
              </a:extLst>
            </p:cNvPr>
            <p:cNvGrpSpPr/>
            <p:nvPr/>
          </p:nvGrpSpPr>
          <p:grpSpPr>
            <a:xfrm>
              <a:off x="2484544" y="1885924"/>
              <a:ext cx="7806085" cy="2527021"/>
              <a:chOff x="1465972" y="995689"/>
              <a:chExt cx="7806085" cy="18049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C1FA4-3B6C-4703-AFC8-85834671918B}"/>
                  </a:ext>
                </a:extLst>
              </p:cNvPr>
              <p:cNvSpPr txBox="1"/>
              <p:nvPr/>
            </p:nvSpPr>
            <p:spPr>
              <a:xfrm>
                <a:off x="1465972" y="995689"/>
                <a:ext cx="7000749" cy="65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Show and Tell (2015)</a:t>
                </a:r>
                <a:endParaRPr lang="ko-KR" altLang="en-US" sz="54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48E20A-8D26-44D1-8AF6-855DF7186C38}"/>
                  </a:ext>
                </a:extLst>
              </p:cNvPr>
              <p:cNvSpPr txBox="1"/>
              <p:nvPr/>
            </p:nvSpPr>
            <p:spPr>
              <a:xfrm>
                <a:off x="2713420" y="1713459"/>
                <a:ext cx="5615208" cy="3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Ⅰ. Problem setting &amp; LSTM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CDD24A-7AD3-4134-83E2-2DD099CC833B}"/>
                  </a:ext>
                </a:extLst>
              </p:cNvPr>
              <p:cNvSpPr txBox="1"/>
              <p:nvPr/>
            </p:nvSpPr>
            <p:spPr>
              <a:xfrm>
                <a:off x="2713420" y="2426908"/>
                <a:ext cx="6558637" cy="3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맑은 고딕" panose="020B0503020000020004" pitchFamily="50" charset="-127"/>
                    <a:cs typeface="Arial" panose="020B0604020202020204" pitchFamily="34" charset="0"/>
                  </a:rPr>
                  <a:t>Ⅲ</a:t>
                </a:r>
                <a:r>
                  <a:rPr lang="en-US" altLang="ko-K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How to make sentence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84F49D-DA51-45A1-A908-BEAB9E314084}"/>
                </a:ext>
              </a:extLst>
            </p:cNvPr>
            <p:cNvSpPr txBox="1"/>
            <p:nvPr/>
          </p:nvSpPr>
          <p:spPr>
            <a:xfrm>
              <a:off x="3731992" y="3390287"/>
              <a:ext cx="4904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cs typeface="Arial" panose="020B0604020202020204" pitchFamily="34" charset="0"/>
                </a:rPr>
                <a:t>Ⅱ</a:t>
              </a:r>
              <a:r>
                <a:rPr lang="en-US" altLang="ko-K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. Loss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12A4D3-1380-4706-966F-4F881C30BB9D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- 1 -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419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11672" y="883978"/>
            <a:ext cx="10665463" cy="5401428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Captioning?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- 2 -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20C6DE-DD87-4CA2-909F-B257AFBA014A}"/>
              </a:ext>
            </a:extLst>
          </p:cNvPr>
          <p:cNvSpPr/>
          <p:nvPr/>
        </p:nvSpPr>
        <p:spPr>
          <a:xfrm>
            <a:off x="1030985" y="1006628"/>
            <a:ext cx="1013002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object recognition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에서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attribute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와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location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도 인식할 수 있게 되면서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이를 이용하여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description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을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generate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하려는 시도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수작업 多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text generation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의 표현력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bad.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이미지와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description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을 같은 벡터공간에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co-embedding,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이미지와 비슷한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embedding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공간에 있는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description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을 반환하려는 시도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새로운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description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X, training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내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object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라도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unseen composition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이면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description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을 생성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X,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반환된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description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의 평가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X</a:t>
            </a:r>
          </a:p>
          <a:p>
            <a:pPr marL="800100" lvl="1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 index = 0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 index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문장길이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+ 1</a:t>
            </a:r>
            <a:endParaRPr lang="ko-KR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pad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&gt;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문장 길이 다 다르니 맞춰 주기 위한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tool.</a:t>
            </a:r>
            <a:b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E.g.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&gt; 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man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holds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football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&lt;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&gt; &lt;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pad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&gt; &lt;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pad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&gt; &lt;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pad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&gt;.</a:t>
            </a:r>
            <a:b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코퍼스(단어뭉치)의 각 단어에 대한 색인 매핑(단어사전)인 </a:t>
            </a:r>
            <a:r>
              <a:rPr lang="ko-KR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vocab</a:t>
            </a:r>
            <a:r>
              <a:rPr lang="ko-KR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생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성</a:t>
            </a:r>
            <a:endParaRPr lang="ko-KR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29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11672" y="883978"/>
            <a:ext cx="10665463" cy="5401428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Encoder</a:t>
            </a:r>
            <a:r>
              <a:rPr lang="ko-KR" altLang="en-US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RNN</a:t>
            </a:r>
            <a:r>
              <a:rPr lang="ko-KR" altLang="en-US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</a:t>
            </a:r>
            <a:r>
              <a:rPr lang="ko-KR" altLang="en-US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CNN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- 3 -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20C6DE-DD87-4CA2-909F-B257AFBA014A}"/>
              </a:ext>
            </a:extLst>
          </p:cNvPr>
          <p:cNvSpPr/>
          <p:nvPr/>
        </p:nvSpPr>
        <p:spPr>
          <a:xfrm>
            <a:off x="1045971" y="1058200"/>
            <a:ext cx="10130029" cy="4596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Machine translation: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	Encoder RNN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이 입력 문장을 받고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, Decoder RNN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이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translated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문장을 생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	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성함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This paper :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입력을 이미지로 바꾸면서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Encoder RNN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부분을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CNN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으로 변경</a:t>
            </a:r>
            <a:b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		e.g.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200" dirty="0" err="1">
                <a:latin typeface="HY강M" panose="02030600000101010101" pitchFamily="18" charset="-127"/>
                <a:ea typeface="HY강M" panose="02030600000101010101" pitchFamily="18" charset="-127"/>
              </a:rPr>
              <a:t>GoogleNet</a:t>
            </a: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Image classification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목적으로 형성된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pre-trained CNN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의 마지막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layer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를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decoder RNN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의 입력으로 사용하여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sentence 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만들게 함</a:t>
            </a:r>
            <a:endParaRPr lang="en-US" altLang="ko-KR" sz="22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CNN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은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pre-trained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를 사용하고 </a:t>
            </a:r>
            <a:r>
              <a:rPr lang="en-US" altLang="ko-KR" sz="2200" dirty="0">
                <a:latin typeface="HY강M" panose="02030600000101010101" pitchFamily="18" charset="-127"/>
                <a:ea typeface="HY강M" panose="02030600000101010101" pitchFamily="18" charset="-127"/>
              </a:rPr>
              <a:t>RNN</a:t>
            </a:r>
            <a:r>
              <a:rPr lang="ko-KR" altLang="en-US" sz="2200" dirty="0">
                <a:latin typeface="HY강M" panose="02030600000101010101" pitchFamily="18" charset="-127"/>
                <a:ea typeface="HY강M" panose="02030600000101010101" pitchFamily="18" charset="-127"/>
              </a:rPr>
              <a:t>만 학습</a:t>
            </a:r>
            <a:r>
              <a:rPr lang="en-US" altLang="ko-KR" sz="2200" dirty="0">
                <a:latin typeface="Century" panose="020406040505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426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11672" y="883978"/>
            <a:ext cx="10665463" cy="5401428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Problem Setting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- 4 -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20C6DE-DD87-4CA2-909F-B257AFBA014A}"/>
              </a:ext>
            </a:extLst>
          </p:cNvPr>
          <p:cNvSpPr/>
          <p:nvPr/>
        </p:nvSpPr>
        <p:spPr>
          <a:xfrm>
            <a:off x="1045971" y="1058200"/>
            <a:ext cx="10130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사진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가 입력으로 주어졌을 때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해당 이미지에 대한 정답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‘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설명문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(description) S’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을 만들어 낼 가능성이 최대가 되도록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학습데이터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(I, S)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를 사용하여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Network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의 변수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w( or theta)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를 찾아내는 과정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Century" panose="02040604050505020304" pitchFamily="18" charset="0"/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48DD34-11BB-47EA-A83D-1D37E2180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250" y="3574123"/>
            <a:ext cx="4505325" cy="1000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17E48D-11EC-42D1-BF44-5AF9F6B36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125" y="2759916"/>
            <a:ext cx="4022541" cy="91314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927CC8-0BBB-4531-9039-4F0D5DC7B01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628900" y="4074186"/>
            <a:ext cx="1102350" cy="850569"/>
          </a:xfrm>
          <a:prstGeom prst="straightConnector1">
            <a:avLst/>
          </a:prstGeom>
          <a:ln>
            <a:solidFill>
              <a:srgbClr val="D7AC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3C41F-E0BF-40DD-A8B8-512B1E233BA5}"/>
              </a:ext>
            </a:extLst>
          </p:cNvPr>
          <p:cNvSpPr/>
          <p:nvPr/>
        </p:nvSpPr>
        <p:spPr>
          <a:xfrm>
            <a:off x="934316" y="4958744"/>
            <a:ext cx="10446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 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description S</a:t>
            </a:r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는 길이는 유동적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최적의 문장이 포함하는 단어 수는 매번 다름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b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	=&gt; </a:t>
            </a:r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실제 답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(description)</a:t>
            </a:r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길이가 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단어라면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그 답에 대한 확률은 단어 수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0</a:t>
            </a:r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부터 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까지의 확률의 결합확률로 나타내야 함</a:t>
            </a:r>
            <a:r>
              <a:rPr lang="en-US" altLang="ko-KR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b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     (Given I =&gt;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번째 단어가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S_0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일 확률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) X (Given I, S_0 =&gt;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번째 단어가 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S_1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일 확률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) X ...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의 형태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AF1116-D431-4BF1-9958-B1383FCEADC0}"/>
              </a:ext>
            </a:extLst>
          </p:cNvPr>
          <p:cNvCxnSpPr/>
          <p:nvPr/>
        </p:nvCxnSpPr>
        <p:spPr>
          <a:xfrm flipV="1">
            <a:off x="4389120" y="4398264"/>
            <a:ext cx="4507992" cy="128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A50DD9-A87E-458E-8826-8D2A92DEA8F6}"/>
              </a:ext>
            </a:extLst>
          </p:cNvPr>
          <p:cNvSpPr txBox="1"/>
          <p:nvPr/>
        </p:nvSpPr>
        <p:spPr>
          <a:xfrm>
            <a:off x="8894445" y="4129550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RNN</a:t>
            </a:r>
            <a:r>
              <a:rPr lang="ko-KR" altLang="en-US" dirty="0">
                <a:solidFill>
                  <a:srgbClr val="FF0000"/>
                </a:solidFill>
              </a:rPr>
              <a:t>으로 표현 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EB130A-4A44-4CDF-93B0-C6FF990F8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3302" y="4523744"/>
            <a:ext cx="2019300" cy="4286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11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713494" y="1007617"/>
            <a:ext cx="10665463" cy="5228006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9" y="151040"/>
            <a:ext cx="78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LSTM-based Sentence Generator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12390D65-AA23-40F5-BB9F-22D424C35ABC}"/>
              </a:ext>
            </a:extLst>
          </p:cNvPr>
          <p:cNvSpPr txBox="1">
            <a:spLocks/>
          </p:cNvSpPr>
          <p:nvPr/>
        </p:nvSpPr>
        <p:spPr>
          <a:xfrm>
            <a:off x="988442" y="1076268"/>
            <a:ext cx="10228022" cy="5616625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endParaRPr lang="en-US" altLang="ko-KR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93495" y="86602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A3800-6080-4554-BDB0-DD20A38E1AEB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- 5 -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821C3-9080-4445-9A1E-9D41914FE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765" y="1033882"/>
            <a:ext cx="7162800" cy="3057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D9E8E7-A060-44A1-8742-BA643E861AED}"/>
              </a:ext>
            </a:extLst>
          </p:cNvPr>
          <p:cNvSpPr txBox="1"/>
          <p:nvPr/>
        </p:nvSpPr>
        <p:spPr>
          <a:xfrm>
            <a:off x="769721" y="4250969"/>
            <a:ext cx="105528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LSTM: 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매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마다 업데이트 되는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memory cell C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가 핵심 요소</a:t>
            </a:r>
            <a:endParaRPr kumimoji="1"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endParaRPr kumimoji="1"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How to control cell C? 3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개의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gate 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사이의 곱 사용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. Gate =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0 ~ 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값 반영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X, Gate = 1 ~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값 반영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O.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Gate 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종류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1. forget gate(f) : 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현재의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cell 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값을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'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잊을지 말지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결정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b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            2. input gate(</a:t>
            </a:r>
            <a:r>
              <a:rPr kumimoji="1" lang="en-US" altLang="ko-KR" dirty="0" err="1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) : 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어떤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을 반영할지 결정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lvl="1"/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	            3. output gate(o) : 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어떤 것을 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output</a:t>
            </a:r>
            <a:r>
              <a:rPr kumimoji="1"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으로 내보낼지 결정</a:t>
            </a:r>
            <a:r>
              <a:rPr kumimoji="1"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C3DEB4-2722-4ED9-B51B-EADE6206703B}"/>
              </a:ext>
            </a:extLst>
          </p:cNvPr>
          <p:cNvCxnSpPr/>
          <p:nvPr/>
        </p:nvCxnSpPr>
        <p:spPr>
          <a:xfrm flipV="1">
            <a:off x="2162287" y="2753958"/>
            <a:ext cx="2839399" cy="430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F8858B-0587-46F3-887A-3204240AC5F3}"/>
              </a:ext>
            </a:extLst>
          </p:cNvPr>
          <p:cNvSpPr/>
          <p:nvPr/>
        </p:nvSpPr>
        <p:spPr>
          <a:xfrm>
            <a:off x="741470" y="302585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forget gate(f)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C8CAB-1137-4AD2-86BE-5A54F0E55CB9}"/>
              </a:ext>
            </a:extLst>
          </p:cNvPr>
          <p:cNvSpPr/>
          <p:nvPr/>
        </p:nvSpPr>
        <p:spPr>
          <a:xfrm>
            <a:off x="4795210" y="1075125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 gate(</a:t>
            </a:r>
            <a:r>
              <a:rPr kumimoji="1" lang="en-US" altLang="ko-KR" dirty="0" err="1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kumimoji="1" lang="en-US" altLang="ko-KR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04BA0B-1023-4888-83EE-9DDA9A3426A9}"/>
              </a:ext>
            </a:extLst>
          </p:cNvPr>
          <p:cNvCxnSpPr/>
          <p:nvPr/>
        </p:nvCxnSpPr>
        <p:spPr>
          <a:xfrm>
            <a:off x="5421147" y="1494144"/>
            <a:ext cx="0" cy="1134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984361-AA15-4720-A77D-6CC5A9CF2590}"/>
              </a:ext>
            </a:extLst>
          </p:cNvPr>
          <p:cNvSpPr/>
          <p:nvPr/>
        </p:nvSpPr>
        <p:spPr>
          <a:xfrm>
            <a:off x="8444213" y="3302948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output gate(o)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629EBA-B996-419F-A4F9-24433F380BA3}"/>
              </a:ext>
            </a:extLst>
          </p:cNvPr>
          <p:cNvCxnSpPr/>
          <p:nvPr/>
        </p:nvCxnSpPr>
        <p:spPr>
          <a:xfrm flipH="1" flipV="1">
            <a:off x="6203264" y="2794328"/>
            <a:ext cx="2187701" cy="722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C9A05DC-5527-4E56-AC69-CC2C9614A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94" y="1053990"/>
            <a:ext cx="3268792" cy="59982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7B19C7-FD70-4CA0-B353-0EFE85F59BFE}"/>
                  </a:ext>
                </a:extLst>
              </p:cNvPr>
              <p:cNvSpPr txBox="1"/>
              <p:nvPr/>
            </p:nvSpPr>
            <p:spPr>
              <a:xfrm>
                <a:off x="6742115" y="175063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7B19C7-FD70-4CA0-B353-0EFE85F59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15" y="1750632"/>
                <a:ext cx="49077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891FBA-C362-44C5-BB15-B554C7EB8D9C}"/>
                  </a:ext>
                </a:extLst>
              </p:cNvPr>
              <p:cNvSpPr txBox="1"/>
              <p:nvPr/>
            </p:nvSpPr>
            <p:spPr>
              <a:xfrm>
                <a:off x="4362041" y="1742685"/>
                <a:ext cx="713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891FBA-C362-44C5-BB15-B554C7EB8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41" y="1742685"/>
                <a:ext cx="713592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FFFA7E-41EC-4D99-AB22-B759A2860BDD}"/>
                  </a:ext>
                </a:extLst>
              </p:cNvPr>
              <p:cNvSpPr txBox="1"/>
              <p:nvPr/>
            </p:nvSpPr>
            <p:spPr>
              <a:xfrm>
                <a:off x="4259344" y="2883583"/>
                <a:ext cx="767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FFFA7E-41EC-4D99-AB22-B759A2860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44" y="2883583"/>
                <a:ext cx="76777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24C646-3935-4F04-8DE7-49C8820F128A}"/>
                  </a:ext>
                </a:extLst>
              </p:cNvPr>
              <p:cNvSpPr txBox="1"/>
              <p:nvPr/>
            </p:nvSpPr>
            <p:spPr>
              <a:xfrm>
                <a:off x="6630706" y="2883583"/>
                <a:ext cx="548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24C646-3935-4F04-8DE7-49C8820F1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06" y="2883583"/>
                <a:ext cx="548162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5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713494" y="1007617"/>
            <a:ext cx="10665463" cy="5228006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9" y="151040"/>
            <a:ext cx="787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LSTM-based Sentence Generator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12390D65-AA23-40F5-BB9F-22D424C35ABC}"/>
              </a:ext>
            </a:extLst>
          </p:cNvPr>
          <p:cNvSpPr txBox="1">
            <a:spLocks/>
          </p:cNvSpPr>
          <p:nvPr/>
        </p:nvSpPr>
        <p:spPr>
          <a:xfrm>
            <a:off x="988442" y="1076268"/>
            <a:ext cx="10228022" cy="5616625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endParaRPr lang="en-US" altLang="ko-KR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93495" y="86602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A3800-6080-4554-BDB0-DD20A38E1AEB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- 6 -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9E8E7-A060-44A1-8742-BA643E861AED}"/>
              </a:ext>
            </a:extLst>
          </p:cNvPr>
          <p:cNvSpPr txBox="1"/>
          <p:nvPr/>
        </p:nvSpPr>
        <p:spPr>
          <a:xfrm>
            <a:off x="5210289" y="5124443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ko-KR" dirty="0" err="1">
                <a:latin typeface="Times New Roman" panose="02020603050405020304" pitchFamily="18" charset="0"/>
                <a:ea typeface="HY강M" panose="02030600000101010101" pitchFamily="18" charset="-127"/>
                <a:cs typeface="Times New Roman" panose="02020603050405020304" pitchFamily="18" charset="0"/>
              </a:rPr>
              <a:t>m_t</a:t>
            </a:r>
            <a:r>
              <a:rPr kumimoji="1" lang="en-US" altLang="ko-KR" dirty="0">
                <a:latin typeface="Times New Roman" panose="02020603050405020304" pitchFamily="18" charset="0"/>
                <a:ea typeface="HY강M" panose="02030600000101010101" pitchFamily="18" charset="-127"/>
                <a:cs typeface="Times New Roman" panose="02020603050405020304" pitchFamily="18" charset="0"/>
              </a:rPr>
              <a:t> = hidden state of 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974077-4190-43E9-8FC4-835BE4A0E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008" y="2304222"/>
            <a:ext cx="5676900" cy="2314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203257-815D-4FB2-97CE-3ADC67FA19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29" t="3670" r="3889"/>
          <a:stretch/>
        </p:blipFill>
        <p:spPr>
          <a:xfrm>
            <a:off x="1025092" y="1176634"/>
            <a:ext cx="4226377" cy="48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3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/>
          <p:cNvSpPr/>
          <p:nvPr/>
        </p:nvSpPr>
        <p:spPr>
          <a:xfrm>
            <a:off x="8731261" y="3377381"/>
            <a:ext cx="3480619" cy="3480619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/>
          <p:cNvSpPr/>
          <p:nvPr/>
        </p:nvSpPr>
        <p:spPr>
          <a:xfrm>
            <a:off x="9463550" y="4129550"/>
            <a:ext cx="2728450" cy="272845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70000"/>
                </a:srgbClr>
              </a:gs>
              <a:gs pos="35000">
                <a:srgbClr val="9DC1EF">
                  <a:alpha val="50000"/>
                </a:srgbClr>
              </a:gs>
              <a:gs pos="74000">
                <a:srgbClr val="B9ADDE">
                  <a:alpha val="50000"/>
                </a:srgbClr>
              </a:gs>
              <a:gs pos="100000">
                <a:srgbClr val="D7ACD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/>
          <p:cNvSpPr/>
          <p:nvPr/>
        </p:nvSpPr>
        <p:spPr>
          <a:xfrm rot="10800000">
            <a:off x="0" y="0"/>
            <a:ext cx="2628900" cy="2628900"/>
          </a:xfrm>
          <a:custGeom>
            <a:avLst/>
            <a:gdLst>
              <a:gd name="connsiteX0" fmla="*/ 3480619 w 3480619"/>
              <a:gd name="connsiteY0" fmla="*/ 0 h 3480619"/>
              <a:gd name="connsiteX1" fmla="*/ 3480619 w 3480619"/>
              <a:gd name="connsiteY1" fmla="*/ 3480619 h 3480619"/>
              <a:gd name="connsiteX2" fmla="*/ 0 w 3480619"/>
              <a:gd name="connsiteY2" fmla="*/ 3480619 h 3480619"/>
              <a:gd name="connsiteX3" fmla="*/ 3480619 w 3480619"/>
              <a:gd name="connsiteY3" fmla="*/ 0 h 348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9" h="3480619">
                <a:moveTo>
                  <a:pt x="3480619" y="0"/>
                </a:moveTo>
                <a:lnTo>
                  <a:pt x="3480619" y="3480619"/>
                </a:lnTo>
                <a:lnTo>
                  <a:pt x="0" y="3480619"/>
                </a:lnTo>
                <a:cubicBezTo>
                  <a:pt x="0" y="1558326"/>
                  <a:pt x="1558326" y="0"/>
                  <a:pt x="3480619" y="0"/>
                </a:cubicBezTo>
                <a:close/>
              </a:path>
            </a:pathLst>
          </a:custGeom>
          <a:gradFill>
            <a:gsLst>
              <a:gs pos="0">
                <a:srgbClr val="8E99DD">
                  <a:alpha val="40000"/>
                </a:srgbClr>
              </a:gs>
              <a:gs pos="35000">
                <a:srgbClr val="9DC1EF">
                  <a:alpha val="40000"/>
                </a:srgbClr>
              </a:gs>
              <a:gs pos="74000">
                <a:srgbClr val="B9ADDE">
                  <a:alpha val="40000"/>
                </a:srgbClr>
              </a:gs>
              <a:gs pos="100000">
                <a:srgbClr val="D7ACD2">
                  <a:alpha val="4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811672" y="948410"/>
            <a:ext cx="10665463" cy="5336995"/>
          </a:xfrm>
          <a:prstGeom prst="roundRect">
            <a:avLst>
              <a:gd name="adj" fmla="val 255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59158" y="151040"/>
            <a:ext cx="97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Model Architecture &amp; Loss</a:t>
            </a:r>
            <a:endParaRPr lang="ko-KR" altLang="en-US" sz="3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2E92C1-9F1B-4AE5-8D1F-EA5FD6E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472743"/>
            <a:ext cx="2871254" cy="38525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369250-A5BF-4598-BCB8-1066A3036C2A}"/>
              </a:ext>
            </a:extLst>
          </p:cNvPr>
          <p:cNvCxnSpPr/>
          <p:nvPr/>
        </p:nvCxnSpPr>
        <p:spPr>
          <a:xfrm>
            <a:off x="634635" y="797371"/>
            <a:ext cx="11019538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86E6B50-A313-4811-A560-28BEA0B6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590" y="6506093"/>
            <a:ext cx="12763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E085EC-59A3-486A-8ADE-51660EE3063F}"/>
              </a:ext>
            </a:extLst>
          </p:cNvPr>
          <p:cNvSpPr txBox="1"/>
          <p:nvPr/>
        </p:nvSpPr>
        <p:spPr>
          <a:xfrm>
            <a:off x="5001686" y="6546235"/>
            <a:ext cx="1317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- 7 -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08C2C-6FF4-421B-8E4C-2E5A3F8AF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36" y="963759"/>
            <a:ext cx="5139633" cy="41512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01FB13-E026-4A34-9C00-3155012AADC2}"/>
              </a:ext>
            </a:extLst>
          </p:cNvPr>
          <p:cNvSpPr/>
          <p:nvPr/>
        </p:nvSpPr>
        <p:spPr>
          <a:xfrm>
            <a:off x="6331641" y="1257185"/>
            <a:ext cx="504868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S_t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ko-KR" altLang="en-US" sz="1600" b="1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dictionary size</a:t>
            </a:r>
            <a:r>
              <a:rPr lang="ko-KR" altLang="en-US" sz="1600" b="1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en-US" altLang="ko-KR" sz="1600" b="1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one-hot vector</a:t>
            </a:r>
            <a:endParaRPr lang="en-US" altLang="ko-KR" sz="1600" dirty="0">
              <a:solidFill>
                <a:srgbClr val="24292E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S_0,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S_N : 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끝 나타내는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special stop word</a:t>
            </a:r>
          </a:p>
          <a:p>
            <a:endParaRPr lang="en-US" altLang="ko-KR" sz="1600" dirty="0">
              <a:solidFill>
                <a:srgbClr val="24292E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word embedding (</a:t>
            </a:r>
            <a:r>
              <a:rPr lang="en-US" altLang="ko-KR" sz="1600" dirty="0" err="1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W_e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</a:t>
            </a:r>
            <a:r>
              <a:rPr lang="ko-KR" altLang="en-US" sz="1600" dirty="0" err="1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해줌</a:t>
            </a:r>
            <a:b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CNN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통한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image representation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word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같은 차원</a:t>
            </a:r>
            <a:b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e.g.  S_{-1} =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CNN(I)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이고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여기서 나온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hidden state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두번째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S_0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와 합쳐져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output S_1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 새로운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hidden state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만듦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4292E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 loss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는 각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step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에서의 </a:t>
            </a:r>
            <a:r>
              <a:rPr lang="en-US" altLang="ko-KR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negative log likelihood</a:t>
            </a:r>
            <a:r>
              <a:rPr lang="ko-KR" altLang="en-US" sz="1600" dirty="0">
                <a:solidFill>
                  <a:srgbClr val="24292E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합</a:t>
            </a:r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 </a:t>
            </a: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Loss 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최소화 </a:t>
            </a: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=&gt; LSTM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parameter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와 </a:t>
            </a: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word embedding(</a:t>
            </a:r>
            <a:r>
              <a:rPr lang="en-US" altLang="ko-KR" sz="1600" dirty="0" err="1">
                <a:latin typeface="HY강M" panose="02030600000101010101" pitchFamily="18" charset="-127"/>
                <a:ea typeface="HY강M" panose="02030600000101010101" pitchFamily="18" charset="-127"/>
              </a:rPr>
              <a:t>W_e</a:t>
            </a: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_, CNN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image embedding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을 하는 </a:t>
            </a: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top layer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를 학습한다</a:t>
            </a: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16A5FB-29E6-41B0-9819-C330324C2E06}"/>
              </a:ext>
            </a:extLst>
          </p:cNvPr>
          <p:cNvGrpSpPr/>
          <p:nvPr/>
        </p:nvGrpSpPr>
        <p:grpSpPr>
          <a:xfrm>
            <a:off x="1931183" y="4223892"/>
            <a:ext cx="1263837" cy="2001066"/>
            <a:chOff x="1931183" y="4223892"/>
            <a:chExt cx="1263837" cy="2001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A27A64-6BE5-474A-A3A6-65BF87B032F8}"/>
                    </a:ext>
                  </a:extLst>
                </p:cNvPr>
                <p:cNvSpPr txBox="1"/>
                <p:nvPr/>
              </p:nvSpPr>
              <p:spPr>
                <a:xfrm>
                  <a:off x="1931183" y="4624520"/>
                  <a:ext cx="1263837" cy="1600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dirty="0">
                    <a:latin typeface="HY강M" panose="02030600000101010101" pitchFamily="18" charset="-127"/>
                    <a:ea typeface="HY강M" panose="02030600000101010101" pitchFamily="18" charset="-127"/>
                  </a:endParaRPr>
                </a:p>
                <a:p>
                  <a:r>
                    <a:rPr lang="en-US" altLang="ko-KR" sz="1600" dirty="0">
                      <a:latin typeface="HY강M" panose="02030600000101010101" pitchFamily="18" charset="-127"/>
                      <a:ea typeface="HY강M" panose="02030600000101010101" pitchFamily="18" charset="-127"/>
                    </a:rPr>
                    <a:t>+ image embedding top layer(fc in CNN to h0)</a:t>
                  </a:r>
                  <a:endParaRPr lang="ko-KR" altLang="en-US" sz="1600" dirty="0">
                    <a:latin typeface="HY강M" panose="02030600000101010101" pitchFamily="18" charset="-127"/>
                    <a:ea typeface="HY강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A27A64-6BE5-474A-A3A6-65BF87B03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183" y="4624520"/>
                  <a:ext cx="1263837" cy="1600438"/>
                </a:xfrm>
                <a:prstGeom prst="rect">
                  <a:avLst/>
                </a:prstGeom>
                <a:blipFill>
                  <a:blip r:embed="rId6"/>
                  <a:stretch>
                    <a:fillRect l="-2899" b="-41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07A2869-3A4E-42B9-A751-4CAA0AA37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4842" y="4223892"/>
              <a:ext cx="99567" cy="417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1474546-1A38-40D1-9C8D-6175B1F13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4165" y="4874876"/>
            <a:ext cx="3781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869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975FC089-EBD0-475C-80CF-AD4DF092DF67}" vid="{25719E7B-9A44-49C5-9B8A-62421F52E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2752</TotalTime>
  <Words>1242</Words>
  <Application>Microsoft Office PowerPoint</Application>
  <PresentationFormat>와이드스크린</PresentationFormat>
  <Paragraphs>149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HY강M</vt:lpstr>
      <vt:lpstr>HY헤드라인M</vt:lpstr>
      <vt:lpstr>나눔스퀘어 Light</vt:lpstr>
      <vt:lpstr>맑은 고딕</vt:lpstr>
      <vt:lpstr>Arial</vt:lpstr>
      <vt:lpstr>Cambria Math</vt:lpstr>
      <vt:lpstr>Century</vt:lpstr>
      <vt:lpstr>Symbol</vt:lpstr>
      <vt:lpstr>Times New Roman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 혜경</cp:lastModifiedBy>
  <cp:revision>162</cp:revision>
  <dcterms:created xsi:type="dcterms:W3CDTF">2017-09-11T08:07:01Z</dcterms:created>
  <dcterms:modified xsi:type="dcterms:W3CDTF">2020-04-10T11:35:09Z</dcterms:modified>
</cp:coreProperties>
</file>