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1" r:id="rId5"/>
    <p:sldId id="264" r:id="rId6"/>
    <p:sldId id="263" r:id="rId7"/>
    <p:sldId id="266" r:id="rId8"/>
    <p:sldId id="267" r:id="rId9"/>
    <p:sldId id="269" r:id="rId10"/>
    <p:sldId id="265" r:id="rId11"/>
    <p:sldId id="25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D2108-D6AD-4D66-9CCB-4C59BF35E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E7D1E4-54DD-4FAF-8327-40C9F6BBE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4C668-1B56-4EEB-BCFA-9A728B05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F9E7-5732-45C3-AC22-84E2294DCAC4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EBFFAD-F9DE-4C25-9AF4-43F79DF75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ACE0D2-6C7F-4475-B0B7-5DFAA1B65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C9FA-E367-45B1-8974-9FD45A4F2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316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1ADEF-5BCE-4FF8-B7C9-CF62DAA36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F3B053-A045-4244-96BE-933886FEB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91F361-89DD-481D-802B-5CFE0680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F9E7-5732-45C3-AC22-84E2294DCAC4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461ABD-2A1B-42F3-A9F9-242F0B6A3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A4E58-620F-4EE6-988D-78BA0C2BA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C9FA-E367-45B1-8974-9FD45A4F2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57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4F6501-403D-4521-AC85-8E6F87AEB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EB702F-85D5-498A-B87E-6A09CE92A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668E3-5D7F-4B03-A035-92D566F5D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F9E7-5732-45C3-AC22-84E2294DCAC4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B48828-C05C-4F82-8E50-C8DC7AB06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F7427F-E11E-4047-9CB7-84CB8EF37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C9FA-E367-45B1-8974-9FD45A4F2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59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B6A48-E249-438B-8BE8-D7409DCB1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1B11D6-024E-491C-8AA1-F7A131AB0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6148A-FE29-46D7-8F97-B02A5F8AB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F9E7-5732-45C3-AC22-84E2294DCAC4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79269D-30FF-466B-B6ED-4D78ABDA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3123A8-6796-4955-92BD-9EBCB3247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C9FA-E367-45B1-8974-9FD45A4F2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87513-679C-4060-83E4-D7F02CBB4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9BD081-C118-47D4-809D-474A5D11C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B12F5-AB09-4394-B505-1A370832E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F9E7-5732-45C3-AC22-84E2294DCAC4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216B11-C40C-4694-8224-97B01422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EE5C08-E14A-4B53-A72C-C8FB7055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C9FA-E367-45B1-8974-9FD45A4F2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85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93ACE-CBF4-42BA-AF30-401E6AC8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17DFD7-5927-4263-ABCD-4BDCCC4C6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5F561D-0ACD-448D-8E5F-74F1B3468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4FBA12-E572-4C9F-BC25-F4BCADEF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F9E7-5732-45C3-AC22-84E2294DCAC4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5B0DB3-88B5-43B0-AB42-B68AFD8E9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ED4346-7096-4C78-A0C5-D6FF0909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C9FA-E367-45B1-8974-9FD45A4F2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657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36F2F-1CC1-4505-A260-9B2EF2496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8182D4-8950-4424-BFD1-6E3BD35E6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5501FF-143E-4465-809E-107A254A5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00EFAC-DE57-47EF-BE35-7ED4453EE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DE42DE-62A0-4A8C-9363-7B0B6609A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E3D167-6F3A-4D4C-B171-E4DEA2139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F9E7-5732-45C3-AC22-84E2294DCAC4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DE05F5-211E-410A-9EAA-A35AB2DFC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C34BD9-8B64-4F1F-8032-64AE3461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C9FA-E367-45B1-8974-9FD45A4F2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63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BC8F6-1683-4C59-8FB4-FE1D98CD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E7194F-BEB7-4297-AF09-F931B987A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F9E7-5732-45C3-AC22-84E2294DCAC4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E6D248-2F99-4726-9002-E3300AB5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DE589D-279E-42E4-86E7-BF84E707E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C9FA-E367-45B1-8974-9FD45A4F2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11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8FA9DB-DFAE-409E-B82D-02D2BF407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F9E7-5732-45C3-AC22-84E2294DCAC4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D42B38-2CB8-4728-BF7A-35882E0A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21654A-5345-4389-B63A-B1392F61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C9FA-E367-45B1-8974-9FD45A4F2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51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308F4-AE86-46D6-8FE8-FD78D6A73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D18A16-D79C-4498-9E2C-95113339B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8843F0-6A59-4C4D-BC71-1B3CBFF1C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1C85F1-D4F8-4A59-9679-528CA7DA1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F9E7-5732-45C3-AC22-84E2294DCAC4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A1DA3-16FD-4FC3-8D60-2E0138F6C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4027F7-EE60-4F4D-AC2D-08989667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C9FA-E367-45B1-8974-9FD45A4F2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03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4A91B-C430-4480-955E-497DAC1C9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06A957-DE4B-4B1A-9D48-8EF1B11A5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493AA5-BB3C-4794-AAF8-6D1DD5E0A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FC51BB-02AA-4C7F-A6FA-6EB9DD09A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F9E7-5732-45C3-AC22-84E2294DCAC4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13435E-056F-4E88-AAFD-2ADCFC19B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F7F031-814E-4E94-B20C-596260BFE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C9FA-E367-45B1-8974-9FD45A4F2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48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F74689-31CE-48BE-8C89-8C2484059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D667A-86D5-4820-82BA-6D5664DFE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ACD575-6E61-4339-8EAC-5EF1B8DA9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0F9E7-5732-45C3-AC22-84E2294DCAC4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D7F260-A73C-41FB-A60B-74A33933B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55AC0F-4730-41A5-971F-37206DB26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9C9FA-E367-45B1-8974-9FD45A4F2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75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ABE0A-F113-4E1C-9E9C-A4C1A4710A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Rethinking the Inception Architecture for Computer Vision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5BC261-AB6C-4776-B55F-E6B638CE3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4985"/>
            <a:ext cx="9144000" cy="1655762"/>
          </a:xfrm>
        </p:spPr>
        <p:txBody>
          <a:bodyPr/>
          <a:lstStyle/>
          <a:p>
            <a:pPr algn="r"/>
            <a:r>
              <a:rPr lang="en-US" altLang="ko-KR" dirty="0"/>
              <a:t>2020-05-12 W-3</a:t>
            </a:r>
          </a:p>
          <a:p>
            <a:pPr algn="r"/>
            <a:r>
              <a:rPr lang="ko-KR" altLang="en-US" dirty="0" err="1"/>
              <a:t>이충헌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968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BA856-CE9F-4AF6-9E5E-D5FF94EE1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Whole</a:t>
            </a:r>
            <a:r>
              <a:rPr lang="ko-KR" altLang="en-US" dirty="0"/>
              <a:t> </a:t>
            </a:r>
            <a:r>
              <a:rPr lang="en-US" altLang="ko-KR" dirty="0"/>
              <a:t>Procedure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33A38E-7A52-41AD-9D1C-97C4FA643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597" y="1855739"/>
            <a:ext cx="9028805" cy="39578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855058-2142-4499-8B89-376D83087807}"/>
              </a:ext>
            </a:extLst>
          </p:cNvPr>
          <p:cNvSpPr txBox="1"/>
          <p:nvPr/>
        </p:nvSpPr>
        <p:spPr>
          <a:xfrm>
            <a:off x="1181930" y="5021811"/>
            <a:ext cx="74755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초반에는 손대지 않음</a:t>
            </a:r>
            <a:endParaRPr lang="en-US" altLang="ko-KR" sz="1400" dirty="0"/>
          </a:p>
          <a:p>
            <a:r>
              <a:rPr lang="en-US" altLang="ko-KR" sz="1400" dirty="0"/>
              <a:t>inception</a:t>
            </a:r>
            <a:r>
              <a:rPr lang="ko-KR" altLang="en-US" sz="1400" dirty="0"/>
              <a:t>의 효과가 없음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초반에는 기본적 </a:t>
            </a:r>
            <a:r>
              <a:rPr lang="en-US" altLang="ko-KR" sz="1400" dirty="0"/>
              <a:t>conv, </a:t>
            </a:r>
            <a:r>
              <a:rPr lang="ko-KR" altLang="en-US" sz="1400" dirty="0"/>
              <a:t>중간중간에 </a:t>
            </a:r>
            <a:r>
              <a:rPr lang="en-US" altLang="ko-KR" sz="1400" dirty="0" err="1"/>
              <a:t>softmax</a:t>
            </a:r>
            <a:r>
              <a:rPr lang="ko-KR" altLang="en-US" sz="1400" dirty="0"/>
              <a:t>로 결과 </a:t>
            </a:r>
            <a:r>
              <a:rPr lang="ko-KR" altLang="en-US" sz="1400" dirty="0" err="1"/>
              <a:t>뽑아냄</a:t>
            </a:r>
            <a:r>
              <a:rPr lang="en-US" altLang="ko-KR" sz="1400" dirty="0"/>
              <a:t>. – Auxiliary classifier(</a:t>
            </a:r>
            <a:r>
              <a:rPr lang="ko-KR" altLang="en-US" sz="1400" dirty="0"/>
              <a:t>보조분류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중간의 </a:t>
            </a:r>
            <a:r>
              <a:rPr lang="en-US" altLang="ko-KR" sz="1400" dirty="0" err="1"/>
              <a:t>softmax</a:t>
            </a:r>
            <a:r>
              <a:rPr lang="ko-KR" altLang="en-US" sz="1400" dirty="0"/>
              <a:t>는 네트워크 깊이에서 </a:t>
            </a:r>
            <a:r>
              <a:rPr lang="en-US" altLang="ko-KR" sz="1400" dirty="0"/>
              <a:t>Vanishing Gradient </a:t>
            </a:r>
            <a:r>
              <a:rPr lang="ko-KR" altLang="en-US" sz="1400" dirty="0"/>
              <a:t>문제를 걱정한 것</a:t>
            </a:r>
            <a:r>
              <a:rPr lang="en-US" altLang="ko-KR" sz="1400" dirty="0"/>
              <a:t>. – </a:t>
            </a:r>
            <a:r>
              <a:rPr lang="ko-KR" altLang="en-US" sz="1400" dirty="0" err="1"/>
              <a:t>확인차</a:t>
            </a:r>
            <a:r>
              <a:rPr lang="ko-KR" altLang="en-US" sz="1400" dirty="0"/>
              <a:t> 진행</a:t>
            </a:r>
          </a:p>
        </p:txBody>
      </p:sp>
    </p:spTree>
    <p:extLst>
      <p:ext uri="{BB962C8B-B14F-4D97-AF65-F5344CB8AC3E}">
        <p14:creationId xmlns:p14="http://schemas.microsoft.com/office/powerpoint/2010/main" val="1743455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25E1B-83A5-4CD4-8231-DC5B620EB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질문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C8E8BA-2927-4723-9DC4-6E1B67745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초반의 </a:t>
            </a:r>
            <a:r>
              <a:rPr lang="en-US" altLang="ko-KR" dirty="0"/>
              <a:t>inception</a:t>
            </a:r>
            <a:r>
              <a:rPr lang="ko-KR" altLang="en-US" dirty="0"/>
              <a:t>에는 왜 효과가 없을까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5742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7D684-1262-4D1F-9636-792766D0E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85CDD-A2D1-4D8E-AD87-720F6B241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 Inference – 25 million parameters</a:t>
            </a:r>
          </a:p>
          <a:p>
            <a:r>
              <a:rPr lang="en-US" altLang="ko-KR" dirty="0"/>
              <a:t>Single frame evaluation</a:t>
            </a:r>
          </a:p>
          <a:p>
            <a:pPr lvl="1"/>
            <a:r>
              <a:rPr lang="en-US" altLang="ko-KR" dirty="0"/>
              <a:t>top-1 error -</a:t>
            </a:r>
            <a:r>
              <a:rPr lang="ko-KR" altLang="en-US" dirty="0"/>
              <a:t> </a:t>
            </a:r>
            <a:r>
              <a:rPr lang="en-US" altLang="ko-KR" dirty="0"/>
              <a:t>21.2%</a:t>
            </a:r>
          </a:p>
          <a:p>
            <a:pPr lvl="1"/>
            <a:r>
              <a:rPr lang="en-US" altLang="ko-KR" dirty="0"/>
              <a:t>top-5 error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5.6%</a:t>
            </a:r>
          </a:p>
          <a:p>
            <a:r>
              <a:rPr lang="en-US" altLang="ko-KR" dirty="0"/>
              <a:t>multi-crop evaluation in</a:t>
            </a:r>
            <a:r>
              <a:rPr lang="ko-KR" altLang="en-US" dirty="0"/>
              <a:t> </a:t>
            </a:r>
            <a:r>
              <a:rPr lang="en-US" altLang="ko-KR" dirty="0"/>
              <a:t>ensemble of four models.</a:t>
            </a:r>
          </a:p>
          <a:p>
            <a:pPr lvl="1"/>
            <a:r>
              <a:rPr lang="en-US" altLang="ko-KR" dirty="0"/>
              <a:t>top-1 error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17.3%</a:t>
            </a:r>
          </a:p>
          <a:p>
            <a:pPr lvl="1"/>
            <a:r>
              <a:rPr lang="en-US" altLang="ko-KR" dirty="0"/>
              <a:t>top-5 error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3.5%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4204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25E1B-83A5-4CD4-8231-DC5B620EB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C8E8BA-2927-4723-9DC4-6E1B67745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/>
              <a:t>CNN</a:t>
            </a:r>
            <a:r>
              <a:rPr lang="ko-KR" altLang="en-US" sz="2400" b="1" dirty="0"/>
              <a:t> 확장</a:t>
            </a:r>
            <a:r>
              <a:rPr lang="en-US" altLang="ko-KR" sz="2400" b="1" dirty="0"/>
              <a:t>, Inception </a:t>
            </a:r>
            <a:r>
              <a:rPr lang="ko-KR" altLang="en-US" sz="2400" b="1" dirty="0"/>
              <a:t>구조</a:t>
            </a:r>
            <a:r>
              <a:rPr lang="en-US" altLang="ko-KR" sz="2400" dirty="0"/>
              <a:t>: </a:t>
            </a:r>
            <a:r>
              <a:rPr lang="ko-KR" altLang="en-US" sz="2400" b="1" dirty="0"/>
              <a:t>원칙</a:t>
            </a:r>
            <a:r>
              <a:rPr lang="ko-KR" altLang="en-US" sz="2400" dirty="0"/>
              <a:t>에 따라 단순하고 일체화된 구조</a:t>
            </a:r>
            <a:r>
              <a:rPr lang="en-US" altLang="ko-KR" sz="2400" dirty="0"/>
              <a:t>, </a:t>
            </a:r>
            <a:r>
              <a:rPr lang="ko-KR" altLang="en-US" sz="2400" dirty="0"/>
              <a:t>적은 계산 비용</a:t>
            </a:r>
            <a:r>
              <a:rPr lang="en-US" altLang="ko-KR" sz="2400" dirty="0"/>
              <a:t>,</a:t>
            </a:r>
            <a:r>
              <a:rPr lang="ko-KR" altLang="en-US" sz="2400" dirty="0"/>
              <a:t> 고성능 비전 네트워크 구성 가능</a:t>
            </a:r>
            <a:endParaRPr lang="en-US" altLang="ko-KR" sz="2400" dirty="0"/>
          </a:p>
          <a:p>
            <a:r>
              <a:rPr lang="en-US" altLang="ko-KR" sz="2400" b="1" dirty="0"/>
              <a:t>Inception-v3</a:t>
            </a:r>
            <a:r>
              <a:rPr lang="en-US" altLang="ko-KR" sz="2400" dirty="0"/>
              <a:t>: </a:t>
            </a:r>
            <a:r>
              <a:rPr lang="ko-KR" altLang="en-US" sz="2400" dirty="0"/>
              <a:t>계산 비용이 </a:t>
            </a:r>
            <a:r>
              <a:rPr lang="en-US" altLang="ko-KR" sz="2400" dirty="0"/>
              <a:t>6</a:t>
            </a:r>
            <a:r>
              <a:rPr lang="ko-KR" altLang="en-US" sz="2400" dirty="0"/>
              <a:t>배 저렴하고</a:t>
            </a:r>
            <a:r>
              <a:rPr lang="en-US" altLang="ko-KR" sz="2400" dirty="0"/>
              <a:t>, </a:t>
            </a:r>
            <a:r>
              <a:rPr lang="ko-KR" altLang="en-US" sz="2400" dirty="0"/>
              <a:t>최소 </a:t>
            </a:r>
            <a:r>
              <a:rPr lang="en-US" altLang="ko-KR" sz="2400" dirty="0"/>
              <a:t>5</a:t>
            </a:r>
            <a:r>
              <a:rPr lang="ko-KR" altLang="en-US" sz="2400" dirty="0"/>
              <a:t>배는 적은 </a:t>
            </a:r>
            <a:r>
              <a:rPr lang="en-US" altLang="ko-KR" sz="2400" dirty="0"/>
              <a:t>parameter</a:t>
            </a:r>
            <a:r>
              <a:rPr lang="ko-KR" altLang="en-US" sz="2400" dirty="0"/>
              <a:t>를 사용하면서도 </a:t>
            </a:r>
            <a:r>
              <a:rPr lang="en-US" altLang="ko-KR" sz="2400" dirty="0"/>
              <a:t>top-5 error</a:t>
            </a:r>
            <a:r>
              <a:rPr lang="ko-KR" altLang="en-US" sz="2400" dirty="0"/>
              <a:t>와 </a:t>
            </a:r>
            <a:r>
              <a:rPr lang="en-US" altLang="ko-KR" sz="2400" dirty="0"/>
              <a:t>top-1 error</a:t>
            </a:r>
            <a:r>
              <a:rPr lang="ko-KR" altLang="en-US" sz="2400" dirty="0"/>
              <a:t>가 각각 상대적으로 </a:t>
            </a:r>
            <a:r>
              <a:rPr lang="en-US" altLang="ko-KR" sz="2400" dirty="0"/>
              <a:t>25%</a:t>
            </a:r>
            <a:r>
              <a:rPr lang="ko-KR" altLang="en-US" sz="2400" dirty="0"/>
              <a:t>와 </a:t>
            </a:r>
            <a:r>
              <a:rPr lang="en-US" altLang="ko-KR" sz="2400" dirty="0"/>
              <a:t>14% </a:t>
            </a:r>
            <a:r>
              <a:rPr lang="ko-KR" altLang="en-US" sz="2400" dirty="0"/>
              <a:t>만큼 낮아졌다</a:t>
            </a:r>
            <a:r>
              <a:rPr lang="en-US" altLang="ko-KR" sz="2400" dirty="0"/>
              <a:t>.</a:t>
            </a:r>
          </a:p>
          <a:p>
            <a:r>
              <a:rPr lang="ko-KR" altLang="en-US" sz="2400" b="1" dirty="0"/>
              <a:t>네트워크 내부</a:t>
            </a:r>
            <a:r>
              <a:rPr lang="ko-KR" altLang="en-US" sz="2400" dirty="0"/>
              <a:t>의 </a:t>
            </a:r>
            <a:r>
              <a:rPr lang="en-US" altLang="ko-KR" sz="2400" b="1" dirty="0"/>
              <a:t>factorizing convolution </a:t>
            </a:r>
            <a:r>
              <a:rPr lang="ko-KR" altLang="en-US" sz="2400" b="1" dirty="0"/>
              <a:t>기법</a:t>
            </a:r>
            <a:r>
              <a:rPr lang="en-US" altLang="ko-KR" sz="2400" dirty="0"/>
              <a:t>, </a:t>
            </a:r>
            <a:r>
              <a:rPr lang="en-US" altLang="ko-KR" sz="2400" b="1" dirty="0"/>
              <a:t>dimension reduction.</a:t>
            </a:r>
          </a:p>
          <a:p>
            <a:r>
              <a:rPr lang="ko-KR" altLang="ko-KR" sz="2400" b="1" dirty="0"/>
              <a:t>Inception-v3 모델 4개를 </a:t>
            </a:r>
            <a:r>
              <a:rPr lang="ko-KR" altLang="ko-KR" sz="2400" b="1" dirty="0" err="1"/>
              <a:t>ensemble</a:t>
            </a:r>
            <a:r>
              <a:rPr lang="en-US" altLang="ko-KR" sz="2400" dirty="0"/>
              <a:t>:</a:t>
            </a:r>
            <a:r>
              <a:rPr lang="ko-KR" altLang="ko-KR" sz="2400" dirty="0"/>
              <a:t> top-5 </a:t>
            </a:r>
            <a:r>
              <a:rPr lang="ko-KR" altLang="ko-KR" sz="2400" dirty="0" err="1"/>
              <a:t>error</a:t>
            </a:r>
            <a:r>
              <a:rPr lang="en-US" altLang="ko-KR" sz="2400" dirty="0"/>
              <a:t> -</a:t>
            </a:r>
            <a:r>
              <a:rPr lang="ko-KR" altLang="ko-KR" sz="2400" dirty="0"/>
              <a:t> 3.5%.</a:t>
            </a:r>
            <a:r>
              <a:rPr lang="en-US" altLang="ko-KR" sz="2400" dirty="0"/>
              <a:t> - </a:t>
            </a:r>
            <a:r>
              <a:rPr lang="ko-KR" altLang="ko-KR" sz="2400" dirty="0"/>
              <a:t>이는 당시의 최고 성능을 25% 이상 줄인 것으로, ILSVRC 2014 </a:t>
            </a:r>
            <a:r>
              <a:rPr lang="ko-KR" altLang="ko-KR" sz="2400" dirty="0" err="1"/>
              <a:t>GoogLeNet</a:t>
            </a:r>
            <a:r>
              <a:rPr lang="ko-KR" altLang="ko-KR" sz="2400" dirty="0"/>
              <a:t> </a:t>
            </a:r>
            <a:r>
              <a:rPr lang="ko-KR" altLang="ko-KR" sz="2400" dirty="0" err="1"/>
              <a:t>ensemble</a:t>
            </a:r>
            <a:r>
              <a:rPr lang="ko-KR" altLang="ko-KR" sz="2400" dirty="0"/>
              <a:t> </a:t>
            </a:r>
            <a:r>
              <a:rPr lang="ko-KR" altLang="ko-KR" sz="2400" dirty="0" err="1"/>
              <a:t>error에</a:t>
            </a:r>
            <a:r>
              <a:rPr lang="ko-KR" altLang="ko-KR" sz="2400" dirty="0"/>
              <a:t> 비해 거의 절반이다.</a:t>
            </a:r>
            <a:endParaRPr lang="en-US" altLang="ko-KR" sz="2400" dirty="0"/>
          </a:p>
          <a:p>
            <a:r>
              <a:rPr lang="ko-KR" altLang="en-US" sz="2400" dirty="0"/>
              <a:t>적은 </a:t>
            </a:r>
            <a:r>
              <a:rPr lang="en-US" altLang="ko-KR" sz="2400" dirty="0"/>
              <a:t>parameter,</a:t>
            </a:r>
            <a:r>
              <a:rPr lang="ko-KR" altLang="en-US" sz="2400" dirty="0"/>
              <a:t> </a:t>
            </a:r>
            <a:r>
              <a:rPr lang="en-US" altLang="ko-KR" sz="2400" b="1" dirty="0"/>
              <a:t>BN(Batch Normalization)</a:t>
            </a:r>
            <a:r>
              <a:rPr lang="ko-KR" altLang="en-US" sz="2400" b="1" dirty="0"/>
              <a:t> </a:t>
            </a:r>
            <a:r>
              <a:rPr lang="ko-KR" altLang="en-US" sz="2400" dirty="0"/>
              <a:t>사용</a:t>
            </a:r>
            <a:r>
              <a:rPr lang="en-US" altLang="ko-KR" sz="2400" dirty="0"/>
              <a:t>. </a:t>
            </a:r>
            <a:r>
              <a:rPr lang="en-US" altLang="ko-KR" sz="2400" b="1" dirty="0"/>
              <a:t>label-smoothing</a:t>
            </a:r>
            <a:r>
              <a:rPr lang="en-US" altLang="ko-KR" sz="2400" dirty="0"/>
              <a:t> </a:t>
            </a:r>
            <a:r>
              <a:rPr lang="ko-KR" altLang="en-US" sz="2400" dirty="0"/>
              <a:t>기법</a:t>
            </a:r>
          </a:p>
        </p:txBody>
      </p:sp>
    </p:spTree>
    <p:extLst>
      <p:ext uri="{BB962C8B-B14F-4D97-AF65-F5344CB8AC3E}">
        <p14:creationId xmlns:p14="http://schemas.microsoft.com/office/powerpoint/2010/main" val="3573478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C4E8B3-E0D8-4955-9522-BD38EE20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in</a:t>
            </a:r>
            <a:r>
              <a:rPr lang="ko-KR" altLang="en-US" dirty="0"/>
              <a:t> </a:t>
            </a:r>
            <a:r>
              <a:rPr lang="en-US" altLang="ko-KR" dirty="0"/>
              <a:t>Network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ECD2FA-5AC1-43AB-BC90-FF025F4A4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010" y="1424524"/>
            <a:ext cx="6049219" cy="23339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C5F48BF-F971-46C8-9036-DA133EDD3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173" y="3717925"/>
            <a:ext cx="2853580" cy="26465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8B6494-24E4-486D-8894-89C8E830D87E}"/>
              </a:ext>
            </a:extLst>
          </p:cNvPr>
          <p:cNvSpPr txBox="1"/>
          <p:nvPr/>
        </p:nvSpPr>
        <p:spPr>
          <a:xfrm>
            <a:off x="1900372" y="6338986"/>
            <a:ext cx="3757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And </a:t>
            </a:r>
            <a:r>
              <a:rPr lang="ko-KR" altLang="en-US" sz="1400" dirty="0"/>
              <a:t>연산은 가능하지만 </a:t>
            </a:r>
            <a:r>
              <a:rPr lang="en-US" altLang="ko-KR" sz="1400" dirty="0"/>
              <a:t>XOR </a:t>
            </a:r>
            <a:r>
              <a:rPr lang="ko-KR" altLang="en-US" sz="1400" dirty="0"/>
              <a:t>연산이 불가능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1C9FBDD-CD51-46B1-9F68-D49455B3B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58475"/>
            <a:ext cx="3921043" cy="23514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D2E2CD-5045-4D2A-9EE0-F6163CBB67CC}"/>
              </a:ext>
            </a:extLst>
          </p:cNvPr>
          <p:cNvSpPr txBox="1"/>
          <p:nvPr/>
        </p:nvSpPr>
        <p:spPr>
          <a:xfrm>
            <a:off x="6539485" y="6338985"/>
            <a:ext cx="2498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MLP(Multi Layer Perceptron)</a:t>
            </a:r>
            <a:endParaRPr lang="ko-KR" altLang="en-US" sz="1400" dirty="0"/>
          </a:p>
        </p:txBody>
      </p:sp>
      <p:sp>
        <p:nvSpPr>
          <p:cNvPr id="12" name="화살표: 왼쪽 11">
            <a:extLst>
              <a:ext uri="{FF2B5EF4-FFF2-40B4-BE49-F238E27FC236}">
                <a16:creationId xmlns:a16="http://schemas.microsoft.com/office/drawing/2014/main" id="{7C19BE05-EAD9-425E-B8A9-E70972334294}"/>
              </a:ext>
            </a:extLst>
          </p:cNvPr>
          <p:cNvSpPr/>
          <p:nvPr/>
        </p:nvSpPr>
        <p:spPr>
          <a:xfrm rot="10800000">
            <a:off x="5156433" y="3455769"/>
            <a:ext cx="939567" cy="805343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7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B72B335-6BB4-4A12-B1EA-B78B0EA26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433" y="1140218"/>
            <a:ext cx="3677176" cy="21600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DD4CC6-B6B8-4CD7-B457-A7A4C71AE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646" y="1154605"/>
            <a:ext cx="3842481" cy="23834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221C57-1A4F-43D7-BB60-43D14FE395F3}"/>
              </a:ext>
            </a:extLst>
          </p:cNvPr>
          <p:cNvSpPr txBox="1"/>
          <p:nvPr/>
        </p:nvSpPr>
        <p:spPr>
          <a:xfrm>
            <a:off x="1408433" y="5650985"/>
            <a:ext cx="6364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각</a:t>
            </a:r>
            <a:r>
              <a:rPr lang="en-US" altLang="ko-KR" sz="1400" dirty="0"/>
              <a:t> </a:t>
            </a:r>
            <a:r>
              <a:rPr lang="ko-KR" altLang="en-US" sz="1400" dirty="0"/>
              <a:t>분기의 출력 크기는 하나로 통일 되어야 </a:t>
            </a:r>
            <a:r>
              <a:rPr lang="en-US" altLang="ko-KR" sz="1400" dirty="0"/>
              <a:t>Concatenation</a:t>
            </a:r>
            <a:r>
              <a:rPr lang="ko-KR" altLang="en-US" sz="1400" dirty="0"/>
              <a:t>이 가능해진다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4098" name="Picture 2" descr="Notes on the Implementation of DenseNet in TensorFlow. : 네이버 블로그">
            <a:extLst>
              <a:ext uri="{FF2B5EF4-FFF2-40B4-BE49-F238E27FC236}">
                <a16:creationId xmlns:a16="http://schemas.microsoft.com/office/drawing/2014/main" id="{5568CEBB-BCA4-4CF1-9A82-13D12DF20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328" y="4051794"/>
            <a:ext cx="3677175" cy="156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ECA54B47-13CA-4B50-80A1-98DC309496AC}"/>
              </a:ext>
            </a:extLst>
          </p:cNvPr>
          <p:cNvSpPr/>
          <p:nvPr/>
        </p:nvSpPr>
        <p:spPr>
          <a:xfrm rot="10800000">
            <a:off x="5561959" y="2087737"/>
            <a:ext cx="939567" cy="805343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7B2826-F1EB-4DF6-AE90-AC50F1C30C8F}"/>
              </a:ext>
            </a:extLst>
          </p:cNvPr>
          <p:cNvSpPr txBox="1"/>
          <p:nvPr/>
        </p:nvSpPr>
        <p:spPr>
          <a:xfrm>
            <a:off x="1408433" y="3264522"/>
            <a:ext cx="305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지나치게 깊으면 </a:t>
            </a:r>
            <a:r>
              <a:rPr lang="ko-KR" altLang="en-US" sz="1400" dirty="0" err="1"/>
              <a:t>오버피팅의</a:t>
            </a:r>
            <a:r>
              <a:rPr lang="ko-KR" altLang="en-US" sz="1400" dirty="0"/>
              <a:t> 위험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36DFF0-8433-4894-BB29-E33548C8700A}"/>
              </a:ext>
            </a:extLst>
          </p:cNvPr>
          <p:cNvSpPr txBox="1"/>
          <p:nvPr/>
        </p:nvSpPr>
        <p:spPr>
          <a:xfrm>
            <a:off x="1408433" y="3603658"/>
            <a:ext cx="3482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Dropout</a:t>
            </a:r>
            <a:r>
              <a:rPr lang="ko-KR" altLang="en-US" sz="1400" dirty="0"/>
              <a:t>처럼 서로 떨어진 구조 만들고 </a:t>
            </a:r>
            <a:r>
              <a:rPr lang="en-US" altLang="ko-KR" sz="1400" dirty="0"/>
              <a:t>feature</a:t>
            </a:r>
            <a:r>
              <a:rPr lang="ko-KR" altLang="en-US" sz="1400" dirty="0"/>
              <a:t>를 합치기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2FD358-0898-49B2-91C2-73A1762B7DC8}"/>
              </a:ext>
            </a:extLst>
          </p:cNvPr>
          <p:cNvSpPr txBox="1"/>
          <p:nvPr/>
        </p:nvSpPr>
        <p:spPr>
          <a:xfrm>
            <a:off x="6936778" y="3584720"/>
            <a:ext cx="3482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1x1</a:t>
            </a:r>
            <a:r>
              <a:rPr lang="ko-KR" altLang="en-US" sz="1400" dirty="0"/>
              <a:t> </a:t>
            </a:r>
            <a:r>
              <a:rPr lang="en-US" altLang="ko-KR" sz="1400" dirty="0"/>
              <a:t>convolution</a:t>
            </a:r>
            <a:r>
              <a:rPr lang="ko-KR" altLang="en-US" sz="1400" dirty="0"/>
              <a:t>으로 </a:t>
            </a:r>
            <a:r>
              <a:rPr lang="ko-KR" altLang="en-US" sz="1400" dirty="0" err="1"/>
              <a:t>연산량</a:t>
            </a:r>
            <a:r>
              <a:rPr lang="ko-KR" altLang="en-US" sz="1400" dirty="0"/>
              <a:t> 낮추기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C09CE70B-E9CE-4DD1-AD5F-DEF85F97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Inception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268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476AA-1F3D-40A4-81F1-F2B70E96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1x1 Convolution</a:t>
            </a:r>
            <a:endParaRPr lang="ko-KR" altLang="en-US" dirty="0"/>
          </a:p>
        </p:txBody>
      </p:sp>
      <p:pic>
        <p:nvPicPr>
          <p:cNvPr id="3074" name="Picture 2" descr="1X1 Convolution, CNN, CV, Neural Networks | Analytics Vidhya">
            <a:extLst>
              <a:ext uri="{FF2B5EF4-FFF2-40B4-BE49-F238E27FC236}">
                <a16:creationId xmlns:a16="http://schemas.microsoft.com/office/drawing/2014/main" id="{44DD2C48-9AB3-44F4-A8E2-36FD04F69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1566863"/>
            <a:ext cx="10772775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690C66-EC0E-4B9A-AFF7-44084EB455E4}"/>
              </a:ext>
            </a:extLst>
          </p:cNvPr>
          <p:cNvSpPr txBox="1"/>
          <p:nvPr/>
        </p:nvSpPr>
        <p:spPr>
          <a:xfrm>
            <a:off x="1190319" y="5449649"/>
            <a:ext cx="87254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Dimension</a:t>
            </a:r>
            <a:r>
              <a:rPr lang="ko-KR" altLang="en-US" sz="1400" dirty="0"/>
              <a:t>의 대폭 축소</a:t>
            </a:r>
          </a:p>
          <a:p>
            <a:r>
              <a:rPr lang="ko-KR" altLang="en-US" sz="1400" dirty="0"/>
              <a:t>인풋 이미지를 그대로 연산하게 되면</a:t>
            </a:r>
            <a:r>
              <a:rPr lang="en-US" altLang="ko-KR" sz="1400" dirty="0"/>
              <a:t>? – 28*28*32*5*5*192 = 120,422,400(120million) ops</a:t>
            </a:r>
          </a:p>
          <a:p>
            <a:r>
              <a:rPr lang="en-US" altLang="ko-KR" sz="1400" dirty="0"/>
              <a:t>5*5, 3*3, 1*1 </a:t>
            </a:r>
            <a:r>
              <a:rPr lang="ko-KR" altLang="en-US" sz="1400" dirty="0"/>
              <a:t>다 병렬로 해도 결국 연산은 매우 적다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9011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679E0-17BB-4472-A9D0-E7739621B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Factorization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684538-9656-4600-AEAF-3287240050E5}"/>
              </a:ext>
            </a:extLst>
          </p:cNvPr>
          <p:cNvSpPr txBox="1"/>
          <p:nvPr/>
        </p:nvSpPr>
        <p:spPr>
          <a:xfrm>
            <a:off x="1299376" y="4949423"/>
            <a:ext cx="87254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VGG</a:t>
            </a:r>
            <a:r>
              <a:rPr lang="ko-KR" altLang="en-US" sz="1400" dirty="0"/>
              <a:t>의 교훈 </a:t>
            </a:r>
            <a:r>
              <a:rPr lang="en-US" altLang="ko-KR" sz="1400" dirty="0"/>
              <a:t>– </a:t>
            </a:r>
            <a:r>
              <a:rPr lang="ko-KR" altLang="en-US" sz="1400" dirty="0"/>
              <a:t>필터는 작을수록 좋다</a:t>
            </a:r>
            <a:r>
              <a:rPr lang="en-US" altLang="ko-KR" sz="1400" dirty="0"/>
              <a:t>!</a:t>
            </a:r>
          </a:p>
          <a:p>
            <a:r>
              <a:rPr lang="ko-KR" altLang="en-US" sz="1400" dirty="0"/>
              <a:t>작은 수의 필터를 여러 개 사용하는 방법을 선택</a:t>
            </a:r>
            <a:r>
              <a:rPr lang="en-US" altLang="ko-KR" sz="1400" dirty="0"/>
              <a:t>.</a:t>
            </a:r>
          </a:p>
          <a:p>
            <a:endParaRPr lang="ko-KR" altLang="en-US" sz="1400" dirty="0"/>
          </a:p>
        </p:txBody>
      </p: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A50238B8-2A5E-4E84-B079-65298B95906B}"/>
              </a:ext>
            </a:extLst>
          </p:cNvPr>
          <p:cNvSpPr/>
          <p:nvPr/>
        </p:nvSpPr>
        <p:spPr>
          <a:xfrm rot="10800000">
            <a:off x="5335456" y="2716911"/>
            <a:ext cx="939567" cy="805343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D5BA9ED-742A-4D92-9AE3-026D98C9B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479" y="1612910"/>
            <a:ext cx="3927771" cy="30071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0FE765E-EC1D-487C-AF78-0912FE4CA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537" y="1298209"/>
            <a:ext cx="4030056" cy="352544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2354340-2C3C-49C0-B0A2-55E9EF2E45B8}"/>
              </a:ext>
            </a:extLst>
          </p:cNvPr>
          <p:cNvSpPr/>
          <p:nvPr/>
        </p:nvSpPr>
        <p:spPr>
          <a:xfrm>
            <a:off x="1514054" y="2660448"/>
            <a:ext cx="889233" cy="494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73C4E2-7E01-4375-B1F6-A25BD8F850E1}"/>
              </a:ext>
            </a:extLst>
          </p:cNvPr>
          <p:cNvSpPr/>
          <p:nvPr/>
        </p:nvSpPr>
        <p:spPr>
          <a:xfrm>
            <a:off x="6852013" y="2869034"/>
            <a:ext cx="889233" cy="494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BBD4CC-7050-40FA-BD29-113EF4B4B061}"/>
              </a:ext>
            </a:extLst>
          </p:cNvPr>
          <p:cNvSpPr/>
          <p:nvPr/>
        </p:nvSpPr>
        <p:spPr>
          <a:xfrm>
            <a:off x="6852013" y="2260848"/>
            <a:ext cx="889233" cy="494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934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B15B5-6198-4E62-B77B-14359355C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Representation bottleneck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244F5D-8E49-4153-97B7-22B36DB16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159" y="1765709"/>
            <a:ext cx="3229426" cy="30865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4B48A6-E219-4680-9292-BC0C8765545E}"/>
              </a:ext>
            </a:extLst>
          </p:cNvPr>
          <p:cNvSpPr txBox="1"/>
          <p:nvPr/>
        </p:nvSpPr>
        <p:spPr>
          <a:xfrm>
            <a:off x="2512211" y="5134095"/>
            <a:ext cx="7167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차원을 급격하게 줄이면서 병목현상이 일어나고 데이터 손실이 야기됨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Pooling</a:t>
            </a:r>
            <a:r>
              <a:rPr lang="ko-KR" altLang="en-US" sz="1600" dirty="0"/>
              <a:t> 먼저 하면 </a:t>
            </a:r>
            <a:r>
              <a:rPr lang="en-US" altLang="ko-KR" sz="1600" dirty="0"/>
              <a:t>bottleneck, conv</a:t>
            </a:r>
            <a:r>
              <a:rPr lang="ko-KR" altLang="en-US" sz="1600" dirty="0"/>
              <a:t> 먼저 하면 과다연산</a:t>
            </a:r>
            <a:endParaRPr lang="en-US" altLang="ko-KR" sz="1600" dirty="0"/>
          </a:p>
          <a:p>
            <a:r>
              <a:rPr lang="ko-KR" altLang="en-US" sz="1600" dirty="0"/>
              <a:t>둘을 병렬적으로 실행하게 됨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5122" name="Picture 2" descr="What are CPU and GPU Bottlenecks? – A Simple Explanation – PCGuide">
            <a:extLst>
              <a:ext uri="{FF2B5EF4-FFF2-40B4-BE49-F238E27FC236}">
                <a16:creationId xmlns:a16="http://schemas.microsoft.com/office/drawing/2014/main" id="{4B716CCA-8DA6-48EE-8AC0-8F57F9EDE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437" y="2388042"/>
            <a:ext cx="3683728" cy="184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004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17CAD-0C14-4D5B-9C5D-A01ADA72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Asymmetric Convolution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9F6D95-302D-4FA7-8F7E-A7D2E6F5B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506" y="2009026"/>
            <a:ext cx="3305636" cy="3553321"/>
          </a:xfrm>
          <a:prstGeom prst="rect">
            <a:avLst/>
          </a:prstGeom>
        </p:spPr>
      </p:pic>
      <p:pic>
        <p:nvPicPr>
          <p:cNvPr id="5" name="Picture 4" descr="Inception_v2_v3 · Dcom-KHU/2018-1-DeepLearning-Study Wiki · GitHub">
            <a:extLst>
              <a:ext uri="{FF2B5EF4-FFF2-40B4-BE49-F238E27FC236}">
                <a16:creationId xmlns:a16="http://schemas.microsoft.com/office/drawing/2014/main" id="{65625DF6-DD18-4D55-829E-6AFC2662B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698" y="2612803"/>
            <a:ext cx="332422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330DB07-BA2B-4FB2-A0E7-05AC77D95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904" y="2009026"/>
            <a:ext cx="2913398" cy="37602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741B45-62A3-4055-B4DB-97E9B87EF1DF}"/>
              </a:ext>
            </a:extLst>
          </p:cNvPr>
          <p:cNvSpPr txBox="1"/>
          <p:nvPr/>
        </p:nvSpPr>
        <p:spPr>
          <a:xfrm>
            <a:off x="967326" y="5359934"/>
            <a:ext cx="71675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3x3</a:t>
            </a:r>
            <a:r>
              <a:rPr lang="ko-KR" altLang="en-US" sz="1600" dirty="0"/>
              <a:t>을 </a:t>
            </a:r>
            <a:r>
              <a:rPr lang="en-US" altLang="ko-KR" sz="1600" dirty="0"/>
              <a:t>2x2 </a:t>
            </a:r>
            <a:r>
              <a:rPr lang="ko-KR" altLang="en-US" sz="1600" dirty="0"/>
              <a:t>등으로 줄이는 것보다 </a:t>
            </a:r>
            <a:r>
              <a:rPr lang="en-US" altLang="ko-KR" sz="1600" dirty="0"/>
              <a:t>3x1</a:t>
            </a:r>
            <a:r>
              <a:rPr lang="ko-KR" altLang="en-US" sz="1600" dirty="0"/>
              <a:t>로 하는 게 훨씬 계산 효율이 좋다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Receptive field</a:t>
            </a:r>
            <a:r>
              <a:rPr lang="ko-KR" altLang="en-US" sz="1600" dirty="0"/>
              <a:t>는 동일하다</a:t>
            </a:r>
            <a:r>
              <a:rPr lang="en-US" altLang="ko-KR" sz="1600" dirty="0"/>
              <a:t>.</a:t>
            </a:r>
          </a:p>
          <a:p>
            <a:r>
              <a:rPr lang="ko-KR" altLang="en-US" dirty="0"/>
              <a:t>동일한 입출력 </a:t>
            </a:r>
            <a:r>
              <a:rPr lang="en-US" altLang="ko-KR" dirty="0"/>
              <a:t>filter: (3+3)/9=0.66</a:t>
            </a:r>
            <a:r>
              <a:rPr lang="ko-KR" altLang="en-US" dirty="0"/>
              <a:t>배의 연산</a:t>
            </a:r>
            <a:endParaRPr lang="en-US" altLang="ko-KR" dirty="0"/>
          </a:p>
          <a:p>
            <a:r>
              <a:rPr lang="en-US" altLang="ko-KR" dirty="0"/>
              <a:t>2x2 filter: (4+4)/9=0.89</a:t>
            </a:r>
            <a:r>
              <a:rPr lang="ko-KR" altLang="en-US" dirty="0"/>
              <a:t>배의 연산</a:t>
            </a:r>
            <a:endParaRPr lang="en-US" altLang="ko-KR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6154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363</Words>
  <Application>Microsoft Office PowerPoint</Application>
  <PresentationFormat>와이드스크린</PresentationFormat>
  <Paragraphs>49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Rethinking the Inception Architecture for Computer Vision </vt:lpstr>
      <vt:lpstr>성능 정리</vt:lpstr>
      <vt:lpstr>결론</vt:lpstr>
      <vt:lpstr>Network in Network</vt:lpstr>
      <vt:lpstr>Inception</vt:lpstr>
      <vt:lpstr>1x1 Convolution</vt:lpstr>
      <vt:lpstr>Factorization</vt:lpstr>
      <vt:lpstr>Representation bottleneck</vt:lpstr>
      <vt:lpstr>Asymmetric Convolution </vt:lpstr>
      <vt:lpstr>Whole Procedure</vt:lpstr>
      <vt:lpstr>질문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H-LAB</dc:creator>
  <cp:lastModifiedBy>H-LAB</cp:lastModifiedBy>
  <cp:revision>16</cp:revision>
  <dcterms:created xsi:type="dcterms:W3CDTF">2020-05-12T00:25:05Z</dcterms:created>
  <dcterms:modified xsi:type="dcterms:W3CDTF">2020-05-12T03:04:11Z</dcterms:modified>
</cp:coreProperties>
</file>