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7CB9-BB19-4C4F-BF00-21E5D86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AAD0D-38E5-44B2-9702-F9BA95336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A943-B433-43FD-90BE-47B6028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C5E6-EEA9-4A26-A80E-FF7B211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678D8-E850-46C0-8E20-FCB56285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BB762-F85D-4704-BF48-C58ABAFE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24F42-D186-4198-8C0D-A9A01CD8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94DAB-EC4A-4DAB-951C-C27964F8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CE5AB-A57F-4974-89C9-CF69BD15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A3F5A-A102-45C4-AB15-CC4DAE2A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5829BC-167B-4973-887C-0AA86F2C1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0C55C-5DBB-4551-B09E-734B7F03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22BCB-C985-4D04-8580-F283866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5EB60-2144-40C9-9BE8-0AE59BB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30D90-2A92-459E-91D6-F127839E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5E48-E9AB-4EF3-A9A6-6CD9B4B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37C1-C838-4ACD-87CF-FB33243D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CDE63-B2D5-4CC2-A99C-455D3DE9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9CC4D-0ACE-4650-9538-BF833DE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9269F-2812-498A-8794-12881D2A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1410C-9CEE-43C8-BB7E-4EC12068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754D4-1F8C-46E3-86E5-AB65AAEE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50581-BD5A-40FF-A94A-76C66BDD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CB3F2-79F1-4A0F-BE4F-36BF7385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839D7-F241-4F4F-86A0-B54BFD4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0583-94BA-4E57-A4FD-2433827C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E322B-483C-4D3F-89D2-BB283AB3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D7FD7-9F79-48E4-880B-11658039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554A2-23BB-4ACF-8118-49D7ACC0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224CF-7883-4801-9EC1-510E9091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42179-EC4B-4EDA-81CA-6D14D761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75407-9465-4310-938E-28ECDB8A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C090-982F-42D2-ADBA-28E0513E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01C36-73DC-4694-B76C-63BFD60A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A65EED-6150-4A9D-8843-F59C434C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2DED1-8FE3-4E15-9188-039711967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0351C3-77DA-4F65-ADEF-FAC5E156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64F3C-610C-4B0A-8E6B-7A6BD6EB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5D1B20-C223-43E3-BBDE-A771E208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8712-0D3A-4E33-AC3D-03D67973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C5915E-204C-4DAA-94E2-32477466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EA5E5-3864-41E6-B2F4-EB5CEA6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93467-6B57-4D09-A7CF-082E214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CDFA9-2BC0-48A6-8F8B-04854E2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B10A6-A2D6-4A48-BD2C-158A46B1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6A62B-C6DF-4C57-9317-44E48770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E0DF-404E-4A50-B9A5-1661733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2D996-83FC-48C2-B26C-2436A4A6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BE71F-7542-483E-9D6A-A774F1F0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6E2AA-E4AF-4E56-BF44-6CFB3452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DB19E-F3B5-4148-A038-F8AFB1A1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BA587-3C29-4DBB-9961-D903B963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FC59-1973-474C-9322-538FBD4C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76C266-307D-4259-BD06-CD09CE73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CA889-1014-4CC1-923A-155E73AA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E2B49-C0A7-40C8-B62F-2F86DEBA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57D85-BA9D-4E48-AF06-2F5A5587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29155-E8FD-4160-AA49-EDA6A9D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8C539-C20D-43A3-A531-9440E8BC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506DB-4BD4-4EB9-8F16-D6E7C0C6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19562-57CA-425C-87D4-A1DE3680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4CCD-4B2B-4F81-A872-6085467966A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B5805-0476-402C-83B0-BD7C250E7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BE9CE-01FC-4696-A2FF-052027AFE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01A9-1D16-4EB3-8C10-124C81BD5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9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C0056-55D5-4F24-96ED-722ED1C27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Very Deep Convolutional Networks For Large-scale Image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705BA6-4AF8-491A-86F0-D6B5C5029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성균관대학교 휴먼</a:t>
            </a:r>
            <a:r>
              <a:rPr lang="en-US" altLang="ko-KR" dirty="0"/>
              <a:t>ICT</a:t>
            </a:r>
            <a:r>
              <a:rPr lang="ko-KR" altLang="en-US" dirty="0"/>
              <a:t>융합센터 </a:t>
            </a:r>
            <a:r>
              <a:rPr lang="en-US" altLang="ko-KR" dirty="0"/>
              <a:t>H-lab </a:t>
            </a:r>
            <a:r>
              <a:rPr lang="ko-KR" altLang="en-US" dirty="0"/>
              <a:t>논문세미나</a:t>
            </a:r>
            <a:endParaRPr lang="en-US" altLang="ko-KR" dirty="0"/>
          </a:p>
          <a:p>
            <a:pPr algn="r"/>
            <a:r>
              <a:rPr lang="ko-KR" altLang="en-US" dirty="0"/>
              <a:t>전자전기컴퓨터공학과 석사과정</a:t>
            </a:r>
            <a:endParaRPr lang="en-US" altLang="ko-KR" dirty="0"/>
          </a:p>
          <a:p>
            <a:pPr algn="r"/>
            <a:r>
              <a:rPr lang="ko-KR" altLang="en-US" dirty="0"/>
              <a:t>이충헌</a:t>
            </a:r>
          </a:p>
        </p:txBody>
      </p:sp>
    </p:spTree>
    <p:extLst>
      <p:ext uri="{BB962C8B-B14F-4D97-AF65-F5344CB8AC3E}">
        <p14:creationId xmlns:p14="http://schemas.microsoft.com/office/powerpoint/2010/main" val="23819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04F7-C228-44E3-9AC4-238547C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E339C-E4FD-43C8-9F66-80729E14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Utilizing 3x3 small filters only.</a:t>
            </a:r>
          </a:p>
          <a:p>
            <a:r>
              <a:rPr lang="en-US" altLang="ko-KR" dirty="0"/>
              <a:t>Deep 16 layered model. – VGG16</a:t>
            </a:r>
          </a:p>
          <a:p>
            <a:pPr lvl="1"/>
            <a:r>
              <a:rPr lang="en-US" altLang="ko-KR" dirty="0"/>
              <a:t>Paradigm shift – use of deep layers in many cases from this model.</a:t>
            </a:r>
          </a:p>
          <a:p>
            <a:r>
              <a:rPr lang="en-US" altLang="ko-KR" dirty="0"/>
              <a:t>½ less error rate than </a:t>
            </a:r>
            <a:r>
              <a:rPr lang="en-US" altLang="ko-KR" dirty="0" err="1"/>
              <a:t>AlexNet</a:t>
            </a:r>
            <a:r>
              <a:rPr lang="en-US" altLang="ko-KR" dirty="0"/>
              <a:t>(8 layers)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58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04F7-C228-44E3-9AC4-238547C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E339C-E4FD-43C8-9F66-80729E14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conv. Layers, 3 fc. Layers.</a:t>
            </a:r>
          </a:p>
          <a:p>
            <a:r>
              <a:rPr lang="en-US" altLang="ko-KR" dirty="0"/>
              <a:t>3x3 filters</a:t>
            </a:r>
          </a:p>
          <a:p>
            <a:r>
              <a:rPr lang="en-US" altLang="ko-KR" dirty="0"/>
              <a:t>Stride 1, padding 1</a:t>
            </a:r>
          </a:p>
          <a:p>
            <a:r>
              <a:rPr lang="en-US" altLang="ko-KR" dirty="0"/>
              <a:t>2x2 max pooling(stride 2)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47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74B20-66F6-4ABB-AC6F-9E0D1F3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Strategies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1FD57-BA1A-459C-A7FE-5C165FA5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Optimizing multinomial logistic regression</a:t>
            </a:r>
          </a:p>
          <a:p>
            <a:r>
              <a:rPr lang="en-US" altLang="ko-KR" dirty="0"/>
              <a:t>mini-batch gradient descent</a:t>
            </a:r>
          </a:p>
          <a:p>
            <a:r>
              <a:rPr lang="en-US" altLang="ko-KR" dirty="0"/>
              <a:t>Momentum(0.9)</a:t>
            </a:r>
          </a:p>
          <a:p>
            <a:r>
              <a:rPr lang="en-US" altLang="ko-KR" dirty="0"/>
              <a:t>Weight Decay(L2 Norm)</a:t>
            </a:r>
          </a:p>
          <a:p>
            <a:r>
              <a:rPr lang="en-US" altLang="ko-KR" dirty="0"/>
              <a:t>Dropout(0.5)</a:t>
            </a:r>
          </a:p>
          <a:p>
            <a:r>
              <a:rPr lang="en-US" altLang="ko-KR" dirty="0"/>
              <a:t>Learning rate 0.01</a:t>
            </a:r>
            <a:r>
              <a:rPr lang="ko-KR" altLang="en-US" dirty="0"/>
              <a:t>로 초기화 후 서서히 줄임</a:t>
            </a:r>
          </a:p>
        </p:txBody>
      </p:sp>
    </p:spTree>
    <p:extLst>
      <p:ext uri="{BB962C8B-B14F-4D97-AF65-F5344CB8AC3E}">
        <p14:creationId xmlns:p14="http://schemas.microsoft.com/office/powerpoint/2010/main" val="100267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B5DA-CE23-4332-99AA-0AAB6F9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8461D-2138-44C0-8ED0-944C5131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21322"/>
          </a:xfrm>
        </p:spPr>
        <p:txBody>
          <a:bodyPr/>
          <a:lstStyle/>
          <a:p>
            <a:r>
              <a:rPr lang="en-US" altLang="ko-KR" dirty="0"/>
              <a:t>SVM(Support Vector machine)</a:t>
            </a:r>
            <a:endParaRPr lang="ko-KR" altLang="en-US" dirty="0"/>
          </a:p>
        </p:txBody>
      </p:sp>
      <p:pic>
        <p:nvPicPr>
          <p:cNvPr id="2050" name="Picture 2" descr="SVM(Support Vector Machine), 커널법 : 네이버 블로그">
            <a:extLst>
              <a:ext uri="{FF2B5EF4-FFF2-40B4-BE49-F238E27FC236}">
                <a16:creationId xmlns:a16="http://schemas.microsoft.com/office/drawing/2014/main" id="{A24C1905-8BD9-45E8-80AF-663D1F8E6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236286"/>
            <a:ext cx="7629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B5DA-CE23-4332-99AA-0AAB6F9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8461D-2138-44C0-8ED0-944C5131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3000"/>
              </a:lnSpc>
            </a:pPr>
            <a:r>
              <a:rPr lang="en-US" altLang="ko-KR" dirty="0"/>
              <a:t>Difference of Fine Tuning and Learning rate</a:t>
            </a:r>
          </a:p>
          <a:p>
            <a:pPr lvl="1">
              <a:lnSpc>
                <a:spcPct val="133000"/>
              </a:lnSpc>
            </a:pPr>
            <a:r>
              <a:rPr lang="en-US" altLang="ko-KR" dirty="0"/>
              <a:t>Fine</a:t>
            </a:r>
            <a:r>
              <a:rPr lang="ko-KR" altLang="en-US" dirty="0"/>
              <a:t> </a:t>
            </a:r>
            <a:r>
              <a:rPr lang="en-US" altLang="ko-KR" dirty="0"/>
              <a:t>tuning:</a:t>
            </a:r>
            <a:r>
              <a:rPr lang="ko-KR" altLang="en-US" dirty="0"/>
              <a:t> 기존의 학습 모델을 기반으로 </a:t>
            </a:r>
            <a:r>
              <a:rPr lang="ko-KR" altLang="en-US" dirty="0" err="1"/>
              <a:t>아키텍쳐를</a:t>
            </a:r>
            <a:r>
              <a:rPr lang="ko-KR" altLang="en-US" dirty="0"/>
              <a:t> 새로운 목적으로 변형해 </a:t>
            </a:r>
            <a:r>
              <a:rPr lang="en-US" altLang="ko-KR" dirty="0"/>
              <a:t>weight</a:t>
            </a:r>
            <a:r>
              <a:rPr lang="ko-KR" altLang="en-US" dirty="0"/>
              <a:t>를 사용한 학습</a:t>
            </a:r>
            <a:r>
              <a:rPr lang="en-US" altLang="ko-KR" dirty="0"/>
              <a:t>	</a:t>
            </a:r>
            <a:r>
              <a:rPr lang="ko-KR" altLang="en-US" dirty="0"/>
              <a:t>을 업데이트하는 것</a:t>
            </a:r>
            <a:r>
              <a:rPr lang="en-US" altLang="ko-KR" dirty="0"/>
              <a:t>. Parameter</a:t>
            </a:r>
            <a:r>
              <a:rPr lang="ko-KR" altLang="en-US" dirty="0"/>
              <a:t>를 미세하게 조정한다</a:t>
            </a:r>
            <a:r>
              <a:rPr lang="en-US" altLang="ko-KR" dirty="0"/>
              <a:t>.</a:t>
            </a:r>
          </a:p>
          <a:p>
            <a:pPr lvl="1">
              <a:lnSpc>
                <a:spcPct val="133000"/>
              </a:lnSpc>
            </a:pPr>
            <a:r>
              <a:rPr lang="en-US" altLang="ko-KR" dirty="0"/>
              <a:t>Learning rate: hyper parameter</a:t>
            </a:r>
            <a:r>
              <a:rPr lang="ko-KR" altLang="en-US" dirty="0"/>
              <a:t>로써 </a:t>
            </a:r>
            <a:r>
              <a:rPr lang="en-US" altLang="ko-KR" dirty="0"/>
              <a:t>model</a:t>
            </a:r>
            <a:r>
              <a:rPr lang="ko-KR" altLang="en-US" dirty="0"/>
              <a:t>을 어느정도 바꿀지 보는 것이다</a:t>
            </a:r>
            <a:r>
              <a:rPr lang="en-US" altLang="ko-KR" dirty="0"/>
              <a:t>. 0.0~0.1</a:t>
            </a:r>
            <a:r>
              <a:rPr lang="ko-KR" altLang="en-US" dirty="0"/>
              <a:t>의 작은 양수</a:t>
            </a:r>
            <a:r>
              <a:rPr lang="en-US" altLang="ko-KR" dirty="0"/>
              <a:t>. </a:t>
            </a:r>
            <a:r>
              <a:rPr lang="ko-KR" altLang="en-US" dirty="0"/>
              <a:t>작을수록 많은 </a:t>
            </a:r>
            <a:r>
              <a:rPr lang="en-US" altLang="ko-KR" dirty="0"/>
              <a:t>training epoch</a:t>
            </a:r>
            <a:r>
              <a:rPr lang="ko-KR" altLang="en-US" dirty="0"/>
              <a:t>가 요구된다</a:t>
            </a:r>
            <a:r>
              <a:rPr lang="en-US" altLang="ko-KR" dirty="0"/>
              <a:t>.</a:t>
            </a:r>
          </a:p>
          <a:p>
            <a:pPr>
              <a:lnSpc>
                <a:spcPct val="133000"/>
              </a:lnSpc>
            </a:pP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transformation:</a:t>
            </a:r>
          </a:p>
          <a:p>
            <a:pPr lvl="1">
              <a:lnSpc>
                <a:spcPct val="133000"/>
              </a:lnSpc>
            </a:pPr>
            <a:r>
              <a:rPr lang="ko-KR" altLang="en-US" dirty="0"/>
              <a:t>선형대수에서 선형변환</a:t>
            </a:r>
            <a:r>
              <a:rPr lang="en-US" altLang="ko-KR" dirty="0"/>
              <a:t>. </a:t>
            </a:r>
            <a:r>
              <a:rPr lang="ko-KR" altLang="en-US" dirty="0"/>
              <a:t>선형 결합을 보존하는 두 벡터 사이의 공간 사이의 함수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filtering</a:t>
            </a:r>
            <a:r>
              <a:rPr lang="ko-KR" altLang="en-US" dirty="0"/>
              <a:t>을 통해 </a:t>
            </a:r>
            <a:r>
              <a:rPr lang="en-US" altLang="ko-KR" dirty="0"/>
              <a:t>3</a:t>
            </a:r>
            <a:r>
              <a:rPr lang="ko-KR" altLang="en-US" dirty="0"/>
              <a:t>차원을 </a:t>
            </a:r>
            <a:r>
              <a:rPr lang="en-US" altLang="ko-KR" dirty="0"/>
              <a:t>2</a:t>
            </a:r>
            <a:r>
              <a:rPr lang="ko-KR" altLang="en-US" dirty="0"/>
              <a:t>차원으로 바꿔주는 것을 의미한다</a:t>
            </a:r>
            <a:r>
              <a:rPr lang="en-US" altLang="ko-KR" dirty="0"/>
              <a:t>. </a:t>
            </a:r>
            <a:r>
              <a:rPr lang="ko-KR" altLang="en-US" dirty="0"/>
              <a:t>선형 결합을 보존한다는 것은 기저를 바꾸지 않겠다는 뜻이다</a:t>
            </a:r>
            <a:r>
              <a:rPr lang="en-US" altLang="ko-KR" dirty="0"/>
              <a:t>. </a:t>
            </a:r>
            <a:r>
              <a:rPr lang="ko-KR" altLang="en-US" dirty="0"/>
              <a:t>기저가 보존되면 편향</a:t>
            </a:r>
            <a:r>
              <a:rPr lang="en-US" altLang="ko-KR" dirty="0"/>
              <a:t>(bias)</a:t>
            </a:r>
            <a:r>
              <a:rPr lang="ko-KR" altLang="en-US" dirty="0"/>
              <a:t>이 없게 된다</a:t>
            </a:r>
            <a:r>
              <a:rPr lang="en-US" altLang="ko-KR" dirty="0"/>
              <a:t>. </a:t>
            </a:r>
            <a:r>
              <a:rPr lang="ko-KR" altLang="en-US" dirty="0"/>
              <a:t>편향이</a:t>
            </a:r>
            <a:r>
              <a:rPr lang="en-US" altLang="ko-KR" dirty="0"/>
              <a:t> </a:t>
            </a:r>
            <a:r>
              <a:rPr lang="ko-KR" altLang="en-US" dirty="0"/>
              <a:t>없으면 활성화함수의 활성화에 도움이 되어 망이 깊어지게 만들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33000"/>
              </a:lnSpc>
            </a:pPr>
            <a:r>
              <a:rPr lang="ko-KR" altLang="en-US" dirty="0"/>
              <a:t>그렇다면 왜 선형시스템은 되지 않는 것일까</a:t>
            </a:r>
            <a:r>
              <a:rPr lang="en-US" altLang="ko-KR" dirty="0"/>
              <a:t>?</a:t>
            </a:r>
          </a:p>
          <a:p>
            <a:pPr>
              <a:lnSpc>
                <a:spcPct val="133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B5DA-CE23-4332-99AA-0AAB6F9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Concepts (2)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C9CE18-4062-47DA-B8A0-F3A7B511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33000"/>
              </a:lnSpc>
            </a:pPr>
            <a:r>
              <a:rPr lang="en-US" altLang="ko-KR" dirty="0"/>
              <a:t>SGD iteration (stochastic gradient descent):</a:t>
            </a:r>
          </a:p>
          <a:p>
            <a:pPr lvl="1">
              <a:lnSpc>
                <a:spcPct val="133000"/>
              </a:lnSpc>
            </a:pPr>
            <a:r>
              <a:rPr lang="en-US" altLang="ko-KR" dirty="0"/>
              <a:t>Loss </a:t>
            </a:r>
            <a:r>
              <a:rPr lang="en-US" altLang="ko-KR" dirty="0" err="1"/>
              <a:t>functio</a:t>
            </a:r>
            <a:r>
              <a:rPr lang="ko-KR" altLang="en-US" dirty="0"/>
              <a:t>의 최소화를 위해 </a:t>
            </a:r>
            <a:r>
              <a:rPr lang="en-US" altLang="ko-KR" dirty="0" err="1"/>
              <a:t>gradien</a:t>
            </a:r>
            <a:r>
              <a:rPr lang="ko-KR" altLang="en-US" dirty="0"/>
              <a:t>의 반대방향으로 </a:t>
            </a:r>
            <a:r>
              <a:rPr lang="en-US" altLang="ko-KR" dirty="0"/>
              <a:t>learning rate</a:t>
            </a:r>
            <a:r>
              <a:rPr lang="ko-KR" altLang="en-US" dirty="0"/>
              <a:t>만큼 </a:t>
            </a:r>
            <a:r>
              <a:rPr lang="en-US" altLang="ko-KR" dirty="0" err="1"/>
              <a:t>paramete</a:t>
            </a:r>
            <a:r>
              <a:rPr lang="ko-KR" altLang="en-US" dirty="0"/>
              <a:t>를 업데이트한다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iteration</a:t>
            </a:r>
            <a:r>
              <a:rPr lang="ko-KR" altLang="en-US" dirty="0"/>
              <a:t>의 계산양이 많아지게 되고</a:t>
            </a:r>
            <a:r>
              <a:rPr lang="en-US" altLang="ko-KR" dirty="0"/>
              <a:t>,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예시만 사용한다</a:t>
            </a:r>
            <a:r>
              <a:rPr lang="en-US" altLang="ko-KR" dirty="0"/>
              <a:t>.</a:t>
            </a:r>
          </a:p>
          <a:p>
            <a:pPr>
              <a:lnSpc>
                <a:spcPct val="133000"/>
              </a:lnSpc>
            </a:pPr>
            <a:r>
              <a:rPr lang="en-US" altLang="ko-KR" dirty="0"/>
              <a:t>Scale Jittering:</a:t>
            </a:r>
          </a:p>
          <a:p>
            <a:pPr lvl="1">
              <a:lnSpc>
                <a:spcPct val="133000"/>
              </a:lnSpc>
            </a:pPr>
            <a:r>
              <a:rPr lang="en-US" altLang="ko-KR" dirty="0" err="1"/>
              <a:t>Smin</a:t>
            </a:r>
            <a:r>
              <a:rPr lang="en-US" altLang="ko-KR" dirty="0"/>
              <a:t>(256), Smax(512) </a:t>
            </a:r>
            <a:r>
              <a:rPr lang="ko-KR" altLang="en-US" dirty="0"/>
              <a:t>범위에서 무작위로 </a:t>
            </a:r>
            <a:r>
              <a:rPr lang="en-US" altLang="ko-KR" dirty="0"/>
              <a:t>scale</a:t>
            </a:r>
            <a:r>
              <a:rPr lang="ko-KR" altLang="en-US" dirty="0"/>
              <a:t>을 정할 수 있도록 한다</a:t>
            </a:r>
            <a:r>
              <a:rPr lang="en-US" altLang="ko-KR" dirty="0"/>
              <a:t>. </a:t>
            </a:r>
            <a:r>
              <a:rPr lang="ko-KR" altLang="en-US" dirty="0"/>
              <a:t>그렇게 되면 정확도가 향상된다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jittering(</a:t>
            </a:r>
            <a:r>
              <a:rPr lang="ko-KR" altLang="en-US" dirty="0"/>
              <a:t>조금씩 움직이다</a:t>
            </a:r>
            <a:r>
              <a:rPr lang="en-US" altLang="ko-KR" dirty="0"/>
              <a:t>.)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33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265D09-79F9-45EF-97A1-9F7EE00C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2266"/>
            <a:ext cx="12192000" cy="55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D8B14CF-4934-4410-9940-5EE5A84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78"/>
            <a:ext cx="10515600" cy="167172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Advantages</a:t>
            </a:r>
          </a:p>
          <a:p>
            <a:pPr lvl="1"/>
            <a:r>
              <a:rPr lang="en-US" altLang="ko-KR" dirty="0"/>
              <a:t>Data augmentation</a:t>
            </a:r>
          </a:p>
          <a:p>
            <a:pPr lvl="1"/>
            <a:r>
              <a:rPr lang="en-US" altLang="ko-KR" dirty="0"/>
              <a:t>Variety of learning. </a:t>
            </a:r>
          </a:p>
          <a:p>
            <a:r>
              <a:rPr lang="en-US" altLang="ko-KR" dirty="0"/>
              <a:t>Q: Subsampling(pooling?)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604F7-C228-44E3-9AC4-238547C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E339C-E4FD-43C8-9F66-80729E14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former researchers didn’t use smaller filters?</a:t>
            </a:r>
          </a:p>
          <a:p>
            <a:r>
              <a:rPr lang="en-US" altLang="ko-KR" dirty="0"/>
              <a:t>Class score map?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1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344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Very Deep Convolutional Networks For Large-scale Image Recognition</vt:lpstr>
      <vt:lpstr>Main features</vt:lpstr>
      <vt:lpstr>structure</vt:lpstr>
      <vt:lpstr>Strategies</vt:lpstr>
      <vt:lpstr>Concepts</vt:lpstr>
      <vt:lpstr>Concepts (1)</vt:lpstr>
      <vt:lpstr>Concepts (2)</vt:lpstr>
      <vt:lpstr>PowerPoint 프레젠테이션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Deep Convolutional Networks For Large-scale Image Recognition</dc:title>
  <dc:creator>이충헌</dc:creator>
  <cp:lastModifiedBy>CHLEE</cp:lastModifiedBy>
  <cp:revision>5</cp:revision>
  <dcterms:created xsi:type="dcterms:W3CDTF">2020-05-05T08:00:43Z</dcterms:created>
  <dcterms:modified xsi:type="dcterms:W3CDTF">2020-05-05T17:19:35Z</dcterms:modified>
</cp:coreProperties>
</file>