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72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0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2292F-8043-4611-9089-7EAE80EC1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042E10-17FE-4E65-8860-46B1299CD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A29B1-F28F-48E8-850D-FA75D0D6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DD3F6-2BC4-42D2-B9D0-07F615AF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8BA1A-12D0-4B15-B9FA-1959AA07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16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84860-E11F-4E85-995E-8C675A0B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97A59A-E79E-4D50-8584-298B02E77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CDCB2-045A-4103-8146-2C76C193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94E4F-7907-44A0-8D2A-A704E546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E6EC-E39B-4E61-A19B-992FC4B3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3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311556-5F3F-4B4B-A6F5-7557CC0E0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5C7FF5-00A1-4B0E-9CF9-33982F418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F43AD-748F-4863-89A2-932F6C7A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156DF-C714-4F9F-9DAE-6CB2E67A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910A9-6E34-46FD-9919-01D020EE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89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31D49-AB44-41C7-93A3-B559A96D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95E34-D510-43C5-9EDF-62312AD7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77D71-6DA0-4495-9308-5940BE51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A83CD-113B-4224-8180-F2B83AAF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CEEC7-9345-4EC6-9414-959F3607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82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5E036-58E2-46FC-A50F-5B3F1C76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8E9CF-0773-4F6A-A55B-D386B0B5A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46AE2-10C9-4CCA-9F01-9699C433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E77D2-A72B-4C42-9D22-54E7C533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0C9BF-500E-4846-AF2A-F3E39E3B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6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9DA09-6CDE-4AD2-A633-34DF493C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77049-E7E4-471E-B294-B2311773D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3EB535-8EE0-42FA-9B8B-6FCFB71FB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5C3E5-5E0F-4377-B54A-B7D90C50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148F1-1EA5-4565-A329-63AAA31D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15C254-80F9-412C-AFCD-CFD2D4A1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19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28263-ABAC-4E6B-B3BC-18363274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EB261-AC3B-4297-A18B-C6A0D2DEA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E0A6E-CBF8-4221-AB83-FB7777FA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0FB69-01A1-4922-9674-FF4F3D436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51FCE8-42EB-4EDF-B434-E9DF783D8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E14B7E-7895-421F-9453-BA98CC69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017F02-BE0E-4084-BF67-394AA2C4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5095B8-4D26-42A0-A793-F0EBAF0F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5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5F152-0AF8-4469-9A27-0289FA24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ECC113-693A-414D-9C05-7C9A6006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3BC69A-0ABB-4F5E-830E-929C5BCD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CFCD51-E144-4D16-8651-C1DD8361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4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652FBA-86A7-40A4-80CC-F6233D23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0D9F0C-26E6-4A7D-AEC4-33410E62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E7F268-47A3-4B78-B69C-22B9B802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36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E4105-764A-44EC-941A-5F505536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09068-9DC3-4D12-92D1-89D1EF8F4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C03A1B-4E88-4DCE-85EC-7914523DF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97056A-1FFE-4DE6-83C7-70AB5241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CC635-4942-459A-B7BE-6D987F76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F09B5E-61BF-480C-9D6B-0B22D063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9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D6EC2-173D-4755-986F-59A1B0AC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95CD47-F9B6-4D2A-A18C-EA3FCCEBD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E2BBAF-AECA-43E6-876B-2D265945B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ED945-95C7-4E23-A93A-0A2D9F5A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6FBD-6FE6-40FB-8BA3-373A91B6D42C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BF8AF7-5C32-4904-BF74-267202A1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BFC9BD-33AE-4FE8-81BA-6934B21D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78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E7507E-311E-4914-BD89-843A9102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4C53D-BC88-4968-A78B-6E5D8A4DC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958D5-5773-4504-846A-13308BE87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A6FBD-6FE6-40FB-8BA3-373A91B6D42C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C14F4-201D-40DE-B573-3AE9FC567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0C29D-A586-4274-BD72-6AC58E9E0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BE11A-8369-43D8-A9F4-F3DF3B55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0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35BD69A-3B88-4E72-B1B6-312C3D92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220" y="1221196"/>
            <a:ext cx="9109560" cy="383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24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DDF80D5-A273-4CFF-8357-17E10E54D877}"/>
              </a:ext>
            </a:extLst>
          </p:cNvPr>
          <p:cNvGrpSpPr/>
          <p:nvPr/>
        </p:nvGrpSpPr>
        <p:grpSpPr>
          <a:xfrm>
            <a:off x="159192" y="182880"/>
            <a:ext cx="1852487" cy="854227"/>
            <a:chOff x="640080" y="-971550"/>
            <a:chExt cx="1660746" cy="7658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4FFEBC-AF58-4C6D-B375-B17C696589BB}"/>
                </a:ext>
              </a:extLst>
            </p:cNvPr>
            <p:cNvSpPr txBox="1"/>
            <p:nvPr/>
          </p:nvSpPr>
          <p:spPr>
            <a:xfrm>
              <a:off x="980645" y="-878362"/>
              <a:ext cx="1165339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800" b="1" i="0" u="none" strike="noStrike" baseline="0" dirty="0">
                  <a:latin typeface="NimbusRomNo9L-Medi"/>
                </a:rPr>
                <a:t>Reducing </a:t>
              </a:r>
            </a:p>
            <a:p>
              <a:pPr algn="l"/>
              <a:r>
                <a:rPr lang="en-US" altLang="ko-KR" sz="1800" b="1" i="0" u="none" strike="noStrike" baseline="0" dirty="0">
                  <a:latin typeface="NimbusRomNo9L-Medi"/>
                </a:rPr>
                <a:t>Overfitting</a:t>
              </a:r>
              <a:endParaRPr lang="en-US" altLang="ko-KR" sz="2000" b="1" i="0" dirty="0">
                <a:solidFill>
                  <a:srgbClr val="24292E"/>
                </a:solidFill>
                <a:effectLst/>
                <a:latin typeface="-apple-system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4C7E015-2E20-431F-B0D0-E4B31051A1F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2D6DEC0-02CA-4D9B-B950-1A93EEB0CB07}"/>
              </a:ext>
            </a:extLst>
          </p:cNvPr>
          <p:cNvSpPr txBox="1"/>
          <p:nvPr/>
        </p:nvSpPr>
        <p:spPr>
          <a:xfrm>
            <a:off x="71717" y="1154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>
                <a:latin typeface="NimbusRomNo9L-Medi"/>
              </a:rPr>
              <a:t>- Data Augmentation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77521-0F2F-461B-AF2A-C16D2DFF2D8E}"/>
              </a:ext>
            </a:extLst>
          </p:cNvPr>
          <p:cNvSpPr txBox="1"/>
          <p:nvPr/>
        </p:nvSpPr>
        <p:spPr>
          <a:xfrm>
            <a:off x="2218845" y="4253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parameter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가 많은 모델은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overfitting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 문제의 발생이 높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음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A15B18-8D6F-4A4E-8904-C6422A97B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744392"/>
            <a:ext cx="11229975" cy="3427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136775-AB5D-476C-ABC2-37A7AB229ECD}"/>
              </a:ext>
            </a:extLst>
          </p:cNvPr>
          <p:cNvSpPr txBox="1"/>
          <p:nvPr/>
        </p:nvSpPr>
        <p:spPr>
          <a:xfrm>
            <a:off x="4535325" y="5509344"/>
            <a:ext cx="377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data set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을 늘리는 것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-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translation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,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reflection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사용</a:t>
            </a:r>
          </a:p>
          <a:p>
            <a:pPr algn="l"/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 RGB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의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intensity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423227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EE5E4D-BD2B-4697-8039-421CCF617965}"/>
              </a:ext>
            </a:extLst>
          </p:cNvPr>
          <p:cNvSpPr txBox="1"/>
          <p:nvPr/>
        </p:nvSpPr>
        <p:spPr>
          <a:xfrm>
            <a:off x="3688080" y="5601560"/>
            <a:ext cx="5531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각각 </a:t>
            </a:r>
            <a:r>
              <a:rPr lang="ko-KR" altLang="en-US" sz="1600" dirty="0" err="1"/>
              <a:t>히든</a:t>
            </a:r>
            <a:r>
              <a:rPr lang="ko-KR" altLang="en-US" sz="1600" dirty="0"/>
              <a:t> 뉴런 값을 </a:t>
            </a:r>
            <a:r>
              <a:rPr lang="en-US" altLang="ko-KR" sz="1600" dirty="0"/>
              <a:t>50%</a:t>
            </a:r>
            <a:r>
              <a:rPr lang="ko-KR" altLang="en-US" sz="1600" dirty="0"/>
              <a:t>확률로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셋팅</a:t>
            </a:r>
            <a:endParaRPr lang="en-US" altLang="ko-KR" sz="1600" dirty="0"/>
          </a:p>
          <a:p>
            <a:r>
              <a:rPr lang="ko-KR" altLang="en-US" sz="1600" dirty="0"/>
              <a:t>첫 두개의 </a:t>
            </a:r>
            <a:r>
              <a:rPr lang="en-US" altLang="ko-KR" sz="1600" dirty="0"/>
              <a:t>FC layer</a:t>
            </a:r>
            <a:r>
              <a:rPr lang="ko-KR" altLang="en-US" sz="1600" dirty="0"/>
              <a:t>에 적용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D6DEC0-02CA-4D9B-B950-1A93EEB0CB07}"/>
              </a:ext>
            </a:extLst>
          </p:cNvPr>
          <p:cNvSpPr txBox="1"/>
          <p:nvPr/>
        </p:nvSpPr>
        <p:spPr>
          <a:xfrm>
            <a:off x="71717" y="1154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>
                <a:latin typeface="NimbusRomNo9L-Medi"/>
              </a:rPr>
              <a:t>- Dropout</a:t>
            </a:r>
            <a:endParaRPr lang="ko-KR" altLang="en-US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56E280-9245-4BBD-9FE0-1A181115BD9B}"/>
              </a:ext>
            </a:extLst>
          </p:cNvPr>
          <p:cNvGrpSpPr/>
          <p:nvPr/>
        </p:nvGrpSpPr>
        <p:grpSpPr>
          <a:xfrm>
            <a:off x="159192" y="182880"/>
            <a:ext cx="1852487" cy="854227"/>
            <a:chOff x="640080" y="-971550"/>
            <a:chExt cx="1660746" cy="7658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DBBB68-3F36-4AFB-815D-2C1550F17D18}"/>
                </a:ext>
              </a:extLst>
            </p:cNvPr>
            <p:cNvSpPr txBox="1"/>
            <p:nvPr/>
          </p:nvSpPr>
          <p:spPr>
            <a:xfrm>
              <a:off x="980645" y="-878362"/>
              <a:ext cx="1165339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800" b="1" i="0" u="none" strike="noStrike" baseline="0" dirty="0">
                  <a:latin typeface="NimbusRomNo9L-Medi"/>
                </a:rPr>
                <a:t>Reducing </a:t>
              </a:r>
            </a:p>
            <a:p>
              <a:pPr algn="l"/>
              <a:r>
                <a:rPr lang="en-US" altLang="ko-KR" sz="1800" b="1" i="0" u="none" strike="noStrike" baseline="0" dirty="0">
                  <a:latin typeface="NimbusRomNo9L-Medi"/>
                </a:rPr>
                <a:t>Overfitting</a:t>
              </a:r>
              <a:endParaRPr lang="en-US" altLang="ko-KR" sz="2000" b="1" i="0" dirty="0">
                <a:solidFill>
                  <a:srgbClr val="24292E"/>
                </a:solidFill>
                <a:effectLst/>
                <a:latin typeface="-apple-system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EB6101A-6339-44B4-85E5-76BF27F328C1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A056AA5-70F5-4A0A-A28C-C83E588E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77" y="1659739"/>
            <a:ext cx="10847070" cy="353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4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356E280-9245-4BBD-9FE0-1A181115BD9B}"/>
              </a:ext>
            </a:extLst>
          </p:cNvPr>
          <p:cNvGrpSpPr/>
          <p:nvPr/>
        </p:nvGrpSpPr>
        <p:grpSpPr>
          <a:xfrm>
            <a:off x="159192" y="182880"/>
            <a:ext cx="1852487" cy="854227"/>
            <a:chOff x="640080" y="-971550"/>
            <a:chExt cx="1660746" cy="7658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DBBB68-3F36-4AFB-815D-2C1550F17D18}"/>
                </a:ext>
              </a:extLst>
            </p:cNvPr>
            <p:cNvSpPr txBox="1"/>
            <p:nvPr/>
          </p:nvSpPr>
          <p:spPr>
            <a:xfrm>
              <a:off x="1135487" y="-754198"/>
              <a:ext cx="1165339" cy="33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800" b="1" i="0" u="none" strike="noStrike" baseline="0" dirty="0">
                  <a:latin typeface="NimbusRomNo9L-Medi"/>
                </a:rPr>
                <a:t>Results</a:t>
              </a:r>
              <a:endParaRPr lang="en-US" altLang="ko-KR" sz="2000" b="1" i="0" dirty="0">
                <a:solidFill>
                  <a:srgbClr val="24292E"/>
                </a:solidFill>
                <a:effectLst/>
                <a:latin typeface="-apple-system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EB6101A-6339-44B4-85E5-76BF27F328C1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4FE54FC-A1FD-40E1-B819-CAB795F5E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" y="1838837"/>
            <a:ext cx="4962525" cy="2867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7A57E8-86FB-49EE-B1B4-C5A2E1EA7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160" y="1338775"/>
            <a:ext cx="6360160" cy="3867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4F778E-3A16-436D-AD52-B9248A2DA0C3}"/>
              </a:ext>
            </a:extLst>
          </p:cNvPr>
          <p:cNvSpPr txBox="1"/>
          <p:nvPr/>
        </p:nvSpPr>
        <p:spPr>
          <a:xfrm>
            <a:off x="7051039" y="5260730"/>
            <a:ext cx="4084321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i="0" dirty="0">
                <a:effectLst/>
                <a:latin typeface="Noto Sans KR"/>
              </a:rPr>
              <a:t>CNN</a:t>
            </a:r>
            <a:r>
              <a:rPr lang="ko-KR" altLang="en-US" sz="1600" dirty="0">
                <a:latin typeface="Noto Sans KR"/>
              </a:rPr>
              <a:t>은</a:t>
            </a:r>
            <a:r>
              <a:rPr lang="ko-KR" altLang="en-US" sz="1600" b="0" i="0" dirty="0">
                <a:effectLst/>
                <a:latin typeface="Noto Sans KR"/>
              </a:rPr>
              <a:t> </a:t>
            </a:r>
            <a:r>
              <a:rPr lang="en-US" altLang="ko-KR" sz="1600" b="0" i="0" dirty="0">
                <a:effectLst/>
                <a:latin typeface="Noto Sans KR"/>
              </a:rPr>
              <a:t>top-5 </a:t>
            </a:r>
            <a:r>
              <a:rPr lang="ko-KR" altLang="en-US" sz="1600" b="0" i="0" dirty="0" err="1">
                <a:effectLst/>
                <a:latin typeface="Noto Sans KR"/>
              </a:rPr>
              <a:t>에러율</a:t>
            </a:r>
            <a:r>
              <a:rPr lang="ko-KR" altLang="en-US" sz="1600" b="0" i="0" dirty="0">
                <a:effectLst/>
                <a:latin typeface="Noto Sans KR"/>
              </a:rPr>
              <a:t> </a:t>
            </a:r>
            <a:r>
              <a:rPr lang="en-US" altLang="ko-KR" sz="1600" b="0" i="0" dirty="0">
                <a:effectLst/>
                <a:latin typeface="Noto Sans KR"/>
              </a:rPr>
              <a:t>18.2%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effectLst/>
                <a:latin typeface="Noto Sans KR"/>
              </a:rPr>
              <a:t>5</a:t>
            </a:r>
            <a:r>
              <a:rPr lang="ko-KR" altLang="en-US" sz="1600" b="0" i="0" dirty="0">
                <a:effectLst/>
                <a:latin typeface="Noto Sans KR"/>
              </a:rPr>
              <a:t>개의 </a:t>
            </a:r>
            <a:r>
              <a:rPr lang="en-US" altLang="ko-KR" sz="1600" b="0" i="0" dirty="0">
                <a:effectLst/>
                <a:latin typeface="Noto Sans KR"/>
              </a:rPr>
              <a:t>CNN</a:t>
            </a:r>
            <a:r>
              <a:rPr lang="ko-KR" altLang="en-US" sz="1600" b="0" i="0" dirty="0">
                <a:effectLst/>
                <a:latin typeface="Noto Sans KR"/>
              </a:rPr>
              <a:t>의 </a:t>
            </a:r>
            <a:r>
              <a:rPr lang="ko-KR" altLang="en-US" sz="1600" b="0" i="0" dirty="0" err="1">
                <a:effectLst/>
                <a:latin typeface="Noto Sans KR"/>
              </a:rPr>
              <a:t>에러율</a:t>
            </a:r>
            <a:r>
              <a:rPr lang="ko-KR" altLang="en-US" sz="1600" b="0" i="0" dirty="0">
                <a:effectLst/>
                <a:latin typeface="Noto Sans KR"/>
              </a:rPr>
              <a:t> </a:t>
            </a:r>
            <a:r>
              <a:rPr lang="en-US" altLang="ko-KR" sz="1600" b="0" i="0" dirty="0">
                <a:effectLst/>
                <a:latin typeface="Noto Sans KR"/>
              </a:rPr>
              <a:t>16.4%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849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2D6DEC0-02CA-4D9B-B950-1A93EEB0CB07}"/>
              </a:ext>
            </a:extLst>
          </p:cNvPr>
          <p:cNvSpPr txBox="1"/>
          <p:nvPr/>
        </p:nvSpPr>
        <p:spPr>
          <a:xfrm>
            <a:off x="71717" y="1154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>
                <a:latin typeface="NimbusRomNo9L-Medi"/>
              </a:rPr>
              <a:t>- Qualitative Evaluations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915EFD-CD3C-4AA9-AD01-0F54A5575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77" y="1640443"/>
            <a:ext cx="5334000" cy="456247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F9E3F3D-F821-4A19-9B3D-EF14DA8DB6E8}"/>
              </a:ext>
            </a:extLst>
          </p:cNvPr>
          <p:cNvGrpSpPr/>
          <p:nvPr/>
        </p:nvGrpSpPr>
        <p:grpSpPr>
          <a:xfrm>
            <a:off x="159192" y="182880"/>
            <a:ext cx="1852487" cy="854227"/>
            <a:chOff x="640080" y="-971550"/>
            <a:chExt cx="1660746" cy="7658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1F7512-6226-4E0B-B74E-CADE1F547B82}"/>
                </a:ext>
              </a:extLst>
            </p:cNvPr>
            <p:cNvSpPr txBox="1"/>
            <p:nvPr/>
          </p:nvSpPr>
          <p:spPr>
            <a:xfrm>
              <a:off x="1135487" y="-754198"/>
              <a:ext cx="1165339" cy="33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800" b="1" i="0" u="none" strike="noStrike" baseline="0" dirty="0">
                  <a:latin typeface="NimbusRomNo9L-Medi"/>
                </a:rPr>
                <a:t>Results</a:t>
              </a:r>
              <a:endParaRPr lang="en-US" altLang="ko-KR" sz="2000" b="1" i="0" dirty="0">
                <a:solidFill>
                  <a:srgbClr val="24292E"/>
                </a:solidFill>
                <a:effectLst/>
                <a:latin typeface="-apple-system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A79CEF5-3374-4AFD-9F07-5E752FB24A7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5848162-35DC-42CE-BE88-58461488A2B2}"/>
              </a:ext>
            </a:extLst>
          </p:cNvPr>
          <p:cNvSpPr txBox="1"/>
          <p:nvPr/>
        </p:nvSpPr>
        <p:spPr>
          <a:xfrm>
            <a:off x="6411557" y="3295134"/>
            <a:ext cx="6096000" cy="1154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Noto Sans KR"/>
              </a:rPr>
              <a:t>8</a:t>
            </a:r>
            <a:r>
              <a:rPr lang="ko-KR" altLang="en-US" sz="1600" dirty="0">
                <a:latin typeface="Noto Sans KR"/>
              </a:rPr>
              <a:t>개의 테</a:t>
            </a:r>
            <a:r>
              <a:rPr lang="ko-KR" altLang="en-US" sz="1600" b="0" i="0" dirty="0">
                <a:effectLst/>
                <a:latin typeface="Noto Sans KR"/>
              </a:rPr>
              <a:t>스트 이미지 들에서 </a:t>
            </a:r>
            <a:r>
              <a:rPr lang="en-US" altLang="ko-KR" sz="1600" b="0" i="0" dirty="0">
                <a:effectLst/>
                <a:latin typeface="Noto Sans KR"/>
              </a:rPr>
              <a:t>top-5 </a:t>
            </a:r>
            <a:r>
              <a:rPr lang="ko-KR" altLang="en-US" sz="1600" b="0" i="0" dirty="0">
                <a:effectLst/>
                <a:latin typeface="Noto Sans KR"/>
              </a:rPr>
              <a:t>예측들을 계산</a:t>
            </a:r>
            <a:r>
              <a:rPr lang="ko-KR" altLang="en-US" sz="1600" dirty="0">
                <a:latin typeface="Noto Sans KR"/>
              </a:rPr>
              <a:t>함</a:t>
            </a:r>
            <a:endParaRPr lang="en-US" altLang="ko-KR" sz="1600" dirty="0"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top-5</a:t>
            </a:r>
            <a:r>
              <a:rPr lang="ko-KR" altLang="en-US" sz="1600" b="0" i="0" dirty="0">
                <a:effectLst/>
                <a:latin typeface="Arial" panose="020B0604020202020204" pitchFamily="34" charset="0"/>
              </a:rPr>
              <a:t>에서 정답을 맞춘 것들은 빨간색</a:t>
            </a:r>
            <a:endParaRPr lang="en-US" altLang="ko-KR" sz="16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446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EE5E4D-BD2B-4697-8039-421CCF617965}"/>
              </a:ext>
            </a:extLst>
          </p:cNvPr>
          <p:cNvSpPr txBox="1"/>
          <p:nvPr/>
        </p:nvSpPr>
        <p:spPr>
          <a:xfrm>
            <a:off x="6414396" y="2067627"/>
            <a:ext cx="553122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비쥬얼로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증명하는 방법</a:t>
            </a:r>
            <a:endParaRPr lang="en-US" altLang="ko-KR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마지막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4096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차원의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히든레이어에서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이미지로 부터 만들어진 </a:t>
            </a:r>
            <a:r>
              <a:rPr lang="en-US" altLang="ko-KR" sz="1600" b="0" i="0" u="none" strike="noStrike" baseline="0" dirty="0">
                <a:latin typeface="NimbusRomNo9L-Regu"/>
              </a:rPr>
              <a:t>feature activation</a:t>
            </a:r>
            <a:r>
              <a:rPr lang="ko-KR" altLang="en-US" sz="1600" b="0" i="0" u="none" strike="noStrike" baseline="0" dirty="0">
                <a:latin typeface="NimbusRomNo9L-Regu"/>
              </a:rPr>
              <a:t>를 고려</a:t>
            </a:r>
            <a:endParaRPr lang="en-US" altLang="ko-KR" sz="1600" b="0" i="0" u="none" strike="noStrike" baseline="0" dirty="0">
              <a:latin typeface="NimbusRomNo9L-Regu"/>
            </a:endParaRPr>
          </a:p>
          <a:p>
            <a:pPr algn="l"/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만약 두 이미지가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유클리디안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거리가 작은 </a:t>
            </a:r>
            <a:r>
              <a:rPr lang="en-US" altLang="ko-KR" sz="1600" b="0" i="0" u="none" strike="noStrike" baseline="0" dirty="0">
                <a:latin typeface="NimbusRomNo9L-Regu"/>
              </a:rPr>
              <a:t>feature activation</a:t>
            </a:r>
            <a:r>
              <a:rPr lang="ko-KR" altLang="en-US" sz="1600" b="0" i="0" dirty="0">
                <a:solidFill>
                  <a:srgbClr val="000000"/>
                </a:solidFill>
                <a:latin typeface="Arial" panose="020B0604020202020204" pitchFamily="34" charset="0"/>
              </a:rPr>
              <a:t>를 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가진다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 두 이미지가 하이 레벨에서 매우 유사하다고 말할 수 있음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altLang="ko-KR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첫번재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열 사진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테스트 이미지</a:t>
            </a:r>
            <a:endParaRPr lang="en-US" altLang="ko-KR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나머지 열 사진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첫번째 열과 비슷한 마지막 </a:t>
            </a:r>
            <a:r>
              <a:rPr lang="en-US" altLang="ko-KR" sz="1600" b="0" i="0" u="none" strike="noStrike" baseline="0" dirty="0">
                <a:latin typeface="NimbusRomNo9L-Regu"/>
              </a:rPr>
              <a:t> feature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activation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벡터를 갖는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training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이미지들</a:t>
            </a:r>
            <a:endParaRPr lang="en-US" altLang="ko-KR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D73A39-6BF7-4560-A27F-3B6CEE27A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36" y="1523441"/>
            <a:ext cx="5981700" cy="431600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416C5CF-8F97-494D-8C15-69C8BEEC52D1}"/>
              </a:ext>
            </a:extLst>
          </p:cNvPr>
          <p:cNvGrpSpPr/>
          <p:nvPr/>
        </p:nvGrpSpPr>
        <p:grpSpPr>
          <a:xfrm>
            <a:off x="159192" y="182880"/>
            <a:ext cx="1852487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C637A5-37E1-4F21-A144-888932EC8805}"/>
                </a:ext>
              </a:extLst>
            </p:cNvPr>
            <p:cNvSpPr txBox="1"/>
            <p:nvPr/>
          </p:nvSpPr>
          <p:spPr>
            <a:xfrm>
              <a:off x="1062620" y="-754198"/>
              <a:ext cx="1165339" cy="33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800" b="1" i="0" u="none" strike="noStrike" baseline="0" dirty="0">
                  <a:latin typeface="NimbusRomNo9L-Medi"/>
                </a:rPr>
                <a:t>Results</a:t>
              </a:r>
              <a:endParaRPr lang="en-US" altLang="ko-KR" sz="2000" b="1" i="0" dirty="0">
                <a:solidFill>
                  <a:srgbClr val="24292E"/>
                </a:solidFill>
                <a:effectLst/>
                <a:latin typeface="-apple-system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7AC8585-78BF-4675-BBFF-AA3FAAAB467C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D023A8A-7E48-464C-80EF-8A3E7BFE05A9}"/>
              </a:ext>
            </a:extLst>
          </p:cNvPr>
          <p:cNvSpPr txBox="1"/>
          <p:nvPr/>
        </p:nvSpPr>
        <p:spPr>
          <a:xfrm>
            <a:off x="71717" y="1154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>
                <a:latin typeface="NimbusRomNo9L-Medi"/>
              </a:rPr>
              <a:t>- Qualitative Evaluations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2837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356E280-9245-4BBD-9FE0-1A181115BD9B}"/>
              </a:ext>
            </a:extLst>
          </p:cNvPr>
          <p:cNvGrpSpPr/>
          <p:nvPr/>
        </p:nvGrpSpPr>
        <p:grpSpPr>
          <a:xfrm>
            <a:off x="159192" y="182880"/>
            <a:ext cx="1852487" cy="854227"/>
            <a:chOff x="640080" y="-971550"/>
            <a:chExt cx="1660746" cy="7658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DBBB68-3F36-4AFB-815D-2C1550F17D18}"/>
                </a:ext>
              </a:extLst>
            </p:cNvPr>
            <p:cNvSpPr txBox="1"/>
            <p:nvPr/>
          </p:nvSpPr>
          <p:spPr>
            <a:xfrm>
              <a:off x="998862" y="-754198"/>
              <a:ext cx="1165339" cy="33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800" b="1" i="0" u="none" strike="noStrike" baseline="0" dirty="0">
                  <a:latin typeface="NimbusRomNo9L-Medi"/>
                </a:rPr>
                <a:t>Discussion</a:t>
              </a:r>
              <a:endParaRPr lang="en-US" altLang="ko-KR" sz="2000" b="1" i="0" dirty="0">
                <a:solidFill>
                  <a:srgbClr val="24292E"/>
                </a:solidFill>
                <a:effectLst/>
                <a:latin typeface="-apple-system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EB6101A-6339-44B4-85E5-76BF27F328C1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F97F8E-2C5B-493D-9838-4768448F313C}"/>
              </a:ext>
            </a:extLst>
          </p:cNvPr>
          <p:cNvSpPr txBox="1"/>
          <p:nvPr/>
        </p:nvSpPr>
        <p:spPr>
          <a:xfrm>
            <a:off x="2631440" y="4600476"/>
            <a:ext cx="868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effectLst/>
                <a:latin typeface="Noto Sans KR"/>
              </a:rPr>
              <a:t>네트워크에서 </a:t>
            </a:r>
            <a:r>
              <a:rPr lang="en-US" altLang="ko-KR" sz="1600" b="0" i="0" dirty="0">
                <a:effectLst/>
                <a:latin typeface="Noto Sans KR"/>
              </a:rPr>
              <a:t>Conv </a:t>
            </a:r>
            <a:r>
              <a:rPr lang="en-US" altLang="ko-KR" sz="1600" dirty="0">
                <a:latin typeface="Noto Sans KR"/>
              </a:rPr>
              <a:t>layer</a:t>
            </a:r>
            <a:r>
              <a:rPr lang="ko-KR" altLang="en-US" sz="1600" b="0" i="0" dirty="0">
                <a:effectLst/>
                <a:latin typeface="Noto Sans KR"/>
              </a:rPr>
              <a:t>가 한개라도 제거되면 네트워크 성능이 저하</a:t>
            </a:r>
            <a:r>
              <a:rPr lang="ko-KR" altLang="en-US" sz="1600" dirty="0">
                <a:latin typeface="Noto Sans KR"/>
              </a:rPr>
              <a:t>됨</a:t>
            </a:r>
            <a:endParaRPr lang="en-US" altLang="ko-KR" sz="1600" dirty="0">
              <a:latin typeface="Noto Sans KR"/>
            </a:endParaRPr>
          </a:p>
          <a:p>
            <a:endParaRPr lang="en-US" altLang="ko-KR" sz="1600" dirty="0">
              <a:latin typeface="Noto Sans KR"/>
            </a:endParaRPr>
          </a:p>
          <a:p>
            <a:r>
              <a:rPr lang="ko-KR" altLang="en-US" sz="1600" b="1" dirty="0"/>
              <a:t>네트워크의 깊이가 중요</a:t>
            </a:r>
            <a:endParaRPr lang="en-US" altLang="ko-KR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63D86D-5A57-45BE-8549-987EB1FD7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97" y="2216884"/>
            <a:ext cx="114204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0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42C9311-E66F-49F2-A9E5-919723911AFB}"/>
              </a:ext>
            </a:extLst>
          </p:cNvPr>
          <p:cNvGrpSpPr/>
          <p:nvPr/>
        </p:nvGrpSpPr>
        <p:grpSpPr>
          <a:xfrm>
            <a:off x="159192" y="182880"/>
            <a:ext cx="2174321" cy="854227"/>
            <a:chOff x="640080" y="-971550"/>
            <a:chExt cx="1949268" cy="7658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B7B7D8D-FE3D-4C4F-8453-716E5A1FC53E}"/>
                </a:ext>
              </a:extLst>
            </p:cNvPr>
            <p:cNvSpPr txBox="1"/>
            <p:nvPr/>
          </p:nvSpPr>
          <p:spPr>
            <a:xfrm>
              <a:off x="1012835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1" i="0" dirty="0">
                  <a:solidFill>
                    <a:srgbClr val="24292E"/>
                  </a:solidFill>
                  <a:effectLst/>
                  <a:latin typeface="-apple-system"/>
                </a:rPr>
                <a:t>Abstract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9FF41-5557-4443-81D0-C61573F6F99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B1D440-5B11-4D91-86F2-3DA4F97628DD}"/>
              </a:ext>
            </a:extLst>
          </p:cNvPr>
          <p:cNvSpPr txBox="1"/>
          <p:nvPr/>
        </p:nvSpPr>
        <p:spPr>
          <a:xfrm>
            <a:off x="3805957" y="5668495"/>
            <a:ext cx="4720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딥러닝에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GPU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를 통한 연산을 사용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ctr"/>
            <a:r>
              <a:rPr lang="en-US" altLang="ko-KR" b="1" dirty="0"/>
              <a:t>Dropout</a:t>
            </a:r>
            <a:r>
              <a:rPr lang="en-US" altLang="ko-KR" dirty="0"/>
              <a:t> </a:t>
            </a:r>
            <a:r>
              <a:rPr lang="ko-KR" altLang="en-US" dirty="0"/>
              <a:t>기법 사용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D804A4-57AC-4A8F-ACCC-B3CF0CFF7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3" b="6109"/>
          <a:stretch/>
        </p:blipFill>
        <p:spPr>
          <a:xfrm>
            <a:off x="1454248" y="1152120"/>
            <a:ext cx="9477375" cy="399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0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42C9311-E66F-49F2-A9E5-919723911AFB}"/>
              </a:ext>
            </a:extLst>
          </p:cNvPr>
          <p:cNvGrpSpPr/>
          <p:nvPr/>
        </p:nvGrpSpPr>
        <p:grpSpPr>
          <a:xfrm>
            <a:off x="159192" y="182880"/>
            <a:ext cx="2048814" cy="854227"/>
            <a:chOff x="640080" y="-971550"/>
            <a:chExt cx="1836752" cy="7658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B7B7D8D-FE3D-4C4F-8453-716E5A1FC53E}"/>
                </a:ext>
              </a:extLst>
            </p:cNvPr>
            <p:cNvSpPr txBox="1"/>
            <p:nvPr/>
          </p:nvSpPr>
          <p:spPr>
            <a:xfrm>
              <a:off x="900319" y="-754198"/>
              <a:ext cx="1576513" cy="33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800" b="1" i="0" u="none" strike="noStrike" baseline="0" dirty="0">
                  <a:latin typeface="NimbusRomNo9L-Medi"/>
                </a:rPr>
                <a:t>Introduction</a:t>
              </a:r>
              <a:endParaRPr lang="en-US" altLang="ko-KR" sz="2000" b="1" i="0" dirty="0">
                <a:solidFill>
                  <a:srgbClr val="24292E"/>
                </a:solidFill>
                <a:effectLst/>
                <a:latin typeface="-apple-system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89FF41-5557-4443-81D0-C61573F6F99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D4D5F24-F0CC-4DE8-AC26-AF8BB5EC4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139" b="3737"/>
          <a:stretch/>
        </p:blipFill>
        <p:spPr>
          <a:xfrm>
            <a:off x="2186716" y="508588"/>
            <a:ext cx="9555807" cy="24766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660FB6-5A32-4C91-A880-ECB387512CA1}"/>
              </a:ext>
            </a:extLst>
          </p:cNvPr>
          <p:cNvSpPr txBox="1"/>
          <p:nvPr/>
        </p:nvSpPr>
        <p:spPr>
          <a:xfrm>
            <a:off x="2896351" y="3211034"/>
            <a:ext cx="7135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많은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image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를 학습하기 위해서는 모델의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capacity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가 </a:t>
            </a:r>
            <a:r>
              <a:rPr lang="ko-KR" altLang="en-US" sz="1600" b="0" i="0" dirty="0" err="1">
                <a:solidFill>
                  <a:srgbClr val="24292E"/>
                </a:solidFill>
                <a:effectLst/>
                <a:latin typeface="-apple-system"/>
              </a:rPr>
              <a:t>커야함</a:t>
            </a:r>
            <a:endParaRPr lang="en-US" altLang="ko-KR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 algn="l"/>
            <a:r>
              <a:rPr lang="en-US" altLang="ko-KR" sz="1600" b="1" i="0" dirty="0">
                <a:solidFill>
                  <a:srgbClr val="24292E"/>
                </a:solidFill>
                <a:effectLst/>
                <a:latin typeface="-apple-system"/>
              </a:rPr>
              <a:t>CNN</a:t>
            </a:r>
          </a:p>
          <a:p>
            <a:pPr marL="742950" lvl="1" indent="-285750" algn="l">
              <a:buFontTx/>
              <a:buChar char="-"/>
            </a:pP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depth, </a:t>
            </a: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-apple-system"/>
              </a:rPr>
              <a:t>breadrh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를 조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절</a:t>
            </a:r>
            <a:endParaRPr lang="en-US" altLang="ko-KR" sz="1600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 algn="l">
              <a:buFontTx/>
              <a:buChar char="-"/>
            </a:pP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더 적은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connection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과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parameter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를 가지고 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있음 → 학습 하기 쉬움</a:t>
            </a:r>
            <a:endParaRPr lang="en-US" altLang="ko-KR" sz="16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7E0B4-E09D-4A2C-AE9F-204B9F611062}"/>
              </a:ext>
            </a:extLst>
          </p:cNvPr>
          <p:cNvSpPr txBox="1"/>
          <p:nvPr/>
        </p:nvSpPr>
        <p:spPr>
          <a:xfrm>
            <a:off x="2896351" y="6180135"/>
            <a:ext cx="65307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많은 </a:t>
            </a:r>
            <a:r>
              <a:rPr lang="ko-KR" altLang="en-US" sz="1600" b="0" i="0" dirty="0" err="1">
                <a:solidFill>
                  <a:srgbClr val="24292E"/>
                </a:solidFill>
                <a:effectLst/>
                <a:latin typeface="-apple-system"/>
              </a:rPr>
              <a:t>연산량을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 가진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CNN 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→ </a:t>
            </a:r>
            <a:r>
              <a:rPr lang="en-US" altLang="ko-KR" sz="1600" b="1" i="0" dirty="0">
                <a:solidFill>
                  <a:srgbClr val="24292E"/>
                </a:solidFill>
                <a:effectLst/>
                <a:latin typeface="-apple-system"/>
              </a:rPr>
              <a:t>GPU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로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 해결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1369696-9EA1-49AE-8976-E4E60C4CC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716" y="4735996"/>
            <a:ext cx="926054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4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00FA68-0681-4F63-9069-8C1A909BAE60}"/>
              </a:ext>
            </a:extLst>
          </p:cNvPr>
          <p:cNvGrpSpPr/>
          <p:nvPr/>
        </p:nvGrpSpPr>
        <p:grpSpPr>
          <a:xfrm>
            <a:off x="159192" y="182880"/>
            <a:ext cx="1968131" cy="854227"/>
            <a:chOff x="640080" y="-971550"/>
            <a:chExt cx="1764420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C3C84F-0EC3-4652-A58A-D5DC50F767F7}"/>
                </a:ext>
              </a:extLst>
            </p:cNvPr>
            <p:cNvSpPr txBox="1"/>
            <p:nvPr/>
          </p:nvSpPr>
          <p:spPr>
            <a:xfrm>
              <a:off x="827987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1" i="0" dirty="0">
                  <a:solidFill>
                    <a:srgbClr val="24292E"/>
                  </a:solidFill>
                  <a:effectLst/>
                  <a:latin typeface="-apple-system"/>
                </a:rPr>
                <a:t>The Dataset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5CD86A1-A2D7-416B-890C-78427EA228CB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885195B3-8FBE-48AF-B680-45D144333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011" y="2120154"/>
            <a:ext cx="9239250" cy="18764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BEE43E-44EA-4F9F-9F3D-BC732C13FE9B}"/>
              </a:ext>
            </a:extLst>
          </p:cNvPr>
          <p:cNvSpPr txBox="1"/>
          <p:nvPr/>
        </p:nvSpPr>
        <p:spPr>
          <a:xfrm>
            <a:off x="2534771" y="4951970"/>
            <a:ext cx="7936006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>
              <a:lnSpc>
                <a:spcPct val="150000"/>
              </a:lnSpc>
            </a:pP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ImageNet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에서 주는 이미지는 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22000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개 카테고리에 포함되는 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15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개의 미지</a:t>
            </a:r>
            <a:endParaRPr lang="en-US" altLang="ko-KR" sz="1600" dirty="0">
              <a:solidFill>
                <a:srgbClr val="24292E"/>
              </a:solidFill>
              <a:latin typeface="-apple-system"/>
            </a:endParaRPr>
          </a:p>
          <a:p>
            <a:pPr lvl="1" algn="l">
              <a:lnSpc>
                <a:spcPct val="150000"/>
              </a:lnSpc>
            </a:pP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ILSVRC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대회에서는 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1000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개의 카테고리에 포함되는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이미지들로 학습</a:t>
            </a:r>
            <a:endParaRPr lang="ko-KR" altLang="en-US" sz="16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4088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00FA68-0681-4F63-9069-8C1A909BAE60}"/>
              </a:ext>
            </a:extLst>
          </p:cNvPr>
          <p:cNvGrpSpPr/>
          <p:nvPr/>
        </p:nvGrpSpPr>
        <p:grpSpPr>
          <a:xfrm>
            <a:off x="159192" y="182880"/>
            <a:ext cx="1852487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C3C84F-0EC3-4652-A58A-D5DC50F767F7}"/>
                </a:ext>
              </a:extLst>
            </p:cNvPr>
            <p:cNvSpPr txBox="1"/>
            <p:nvPr/>
          </p:nvSpPr>
          <p:spPr>
            <a:xfrm>
              <a:off x="724313" y="-754198"/>
              <a:ext cx="1576513" cy="33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800" b="1" i="0" u="none" strike="noStrike" baseline="0" dirty="0">
                  <a:latin typeface="NimbusRomNo9L-Medi"/>
                </a:rPr>
                <a:t>The Architecture</a:t>
              </a:r>
              <a:endParaRPr lang="en-US" altLang="ko-KR" sz="2000" b="1" i="0" dirty="0">
                <a:solidFill>
                  <a:srgbClr val="24292E"/>
                </a:solidFill>
                <a:effectLst/>
                <a:latin typeface="-apple-system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5CD86A1-A2D7-416B-890C-78427EA228CB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ABEE43E-44EA-4F9F-9F3D-BC732C13FE9B}"/>
              </a:ext>
            </a:extLst>
          </p:cNvPr>
          <p:cNvSpPr txBox="1"/>
          <p:nvPr/>
        </p:nvSpPr>
        <p:spPr>
          <a:xfrm>
            <a:off x="2495932" y="6154014"/>
            <a:ext cx="79360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-apple-system"/>
              </a:rPr>
              <a:t>ReLU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가 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tanh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보다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activation function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으로 사용 했을 때  더 빠르게 학습됨</a:t>
            </a:r>
            <a:endParaRPr lang="en-US" altLang="ko-KR" sz="1600" dirty="0">
              <a:solidFill>
                <a:srgbClr val="24292E"/>
              </a:solidFill>
              <a:latin typeface="-apple-system"/>
            </a:endParaRPr>
          </a:p>
          <a:p>
            <a:pPr lvl="1" algn="l"/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빠른 학습은 많은 데이터 셋과 큰 모델에서 많은 영향을 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D402F7-D81A-4898-9800-96E85E2FF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33" b="1935"/>
          <a:stretch/>
        </p:blipFill>
        <p:spPr>
          <a:xfrm>
            <a:off x="2768235" y="609992"/>
            <a:ext cx="7391400" cy="5301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8EBD35-8DA0-4443-BE09-A1EAB981B2D0}"/>
              </a:ext>
            </a:extLst>
          </p:cNvPr>
          <p:cNvSpPr txBox="1"/>
          <p:nvPr/>
        </p:nvSpPr>
        <p:spPr>
          <a:xfrm>
            <a:off x="159192" y="114482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>
                <a:latin typeface="NimbusRomNo9L-Medi"/>
              </a:rPr>
              <a:t>- </a:t>
            </a:r>
            <a:r>
              <a:rPr lang="en-US" altLang="ko-KR" sz="1800" b="1" i="0" u="none" strike="noStrike" baseline="0" dirty="0" err="1">
                <a:latin typeface="NimbusRomNo9L-Medi"/>
              </a:rPr>
              <a:t>ReLU</a:t>
            </a:r>
            <a:r>
              <a:rPr lang="en-US" altLang="ko-KR" sz="1800" b="1" i="0" u="none" strike="noStrike" baseline="0" dirty="0">
                <a:latin typeface="NimbusRomNo9L-Medi"/>
              </a:rPr>
              <a:t> Nonlinearity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2086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ABEE43E-44EA-4F9F-9F3D-BC732C13FE9B}"/>
              </a:ext>
            </a:extLst>
          </p:cNvPr>
          <p:cNvSpPr txBox="1"/>
          <p:nvPr/>
        </p:nvSpPr>
        <p:spPr>
          <a:xfrm>
            <a:off x="3615417" y="4885034"/>
            <a:ext cx="4817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GPU 2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개 병렬</a:t>
            </a:r>
            <a:endParaRPr lang="en-US" altLang="ko-KR" sz="1600" dirty="0">
              <a:solidFill>
                <a:srgbClr val="24292E"/>
              </a:solidFill>
              <a:latin typeface="-apple-system"/>
            </a:endParaRPr>
          </a:p>
          <a:p>
            <a:pPr lvl="1" algn="l"/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Kernel 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절반으로 나누어 계산</a:t>
            </a:r>
            <a:endParaRPr lang="en-US" altLang="ko-KR" sz="1600" dirty="0">
              <a:solidFill>
                <a:srgbClr val="24292E"/>
              </a:solidFill>
              <a:latin typeface="-apple-system"/>
            </a:endParaRPr>
          </a:p>
          <a:p>
            <a:pPr lvl="1" algn="l"/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특정 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layer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에서는 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G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PU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끼리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communicate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함</a:t>
            </a:r>
            <a:endParaRPr lang="en-US" altLang="ko-KR" sz="16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B0C53F-81AE-4474-9C17-0851CB75208A}"/>
              </a:ext>
            </a:extLst>
          </p:cNvPr>
          <p:cNvSpPr txBox="1"/>
          <p:nvPr/>
        </p:nvSpPr>
        <p:spPr>
          <a:xfrm>
            <a:off x="89647" y="1136589"/>
            <a:ext cx="291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>
                <a:latin typeface="NimbusRomNo9L-Medi"/>
              </a:rPr>
              <a:t>- Training on Multiple GPUs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68FF5B-DAB5-492C-A634-BEAD35354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04" y="2109190"/>
            <a:ext cx="8371355" cy="237396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59B1360-A511-4D2C-8051-2A86D3536611}"/>
              </a:ext>
            </a:extLst>
          </p:cNvPr>
          <p:cNvGrpSpPr/>
          <p:nvPr/>
        </p:nvGrpSpPr>
        <p:grpSpPr>
          <a:xfrm>
            <a:off x="159192" y="182880"/>
            <a:ext cx="1852487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ABCBAE-4BAC-4676-8295-C5C635BCDF31}"/>
                </a:ext>
              </a:extLst>
            </p:cNvPr>
            <p:cNvSpPr txBox="1"/>
            <p:nvPr/>
          </p:nvSpPr>
          <p:spPr>
            <a:xfrm>
              <a:off x="724313" y="-754198"/>
              <a:ext cx="1576513" cy="33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800" b="1" i="0" u="none" strike="noStrike" baseline="0" dirty="0">
                  <a:latin typeface="NimbusRomNo9L-Medi"/>
                </a:rPr>
                <a:t>The Architecture</a:t>
              </a:r>
              <a:endParaRPr lang="en-US" altLang="ko-KR" sz="2000" b="1" i="0" dirty="0">
                <a:solidFill>
                  <a:srgbClr val="24292E"/>
                </a:solidFill>
                <a:effectLst/>
                <a:latin typeface="-apple-system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A51D856-2596-483B-A9E9-AD18FE83CB01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105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EB301B7-5832-40F6-9517-2A2D6012F5F0}"/>
              </a:ext>
            </a:extLst>
          </p:cNvPr>
          <p:cNvSpPr txBox="1"/>
          <p:nvPr/>
        </p:nvSpPr>
        <p:spPr>
          <a:xfrm>
            <a:off x="159192" y="1200381"/>
            <a:ext cx="3155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>
                <a:latin typeface="NimbusRomNo9L-Medi"/>
              </a:rPr>
              <a:t>- Local Response Normalization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F89416-B941-44CB-A8C5-EA9DD2DC9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68" y="1037107"/>
            <a:ext cx="7391400" cy="472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8CB9A6-49A0-42FE-AA51-EC0EB814E83B}"/>
              </a:ext>
            </a:extLst>
          </p:cNvPr>
          <p:cNvSpPr txBox="1"/>
          <p:nvPr/>
        </p:nvSpPr>
        <p:spPr>
          <a:xfrm>
            <a:off x="2429435" y="5783163"/>
            <a:ext cx="9762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-apple-system"/>
              </a:rPr>
              <a:t>ReLU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에 입력 값에 비례하여 출력 값이 증가함 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높은 </a:t>
            </a:r>
            <a:r>
              <a:rPr lang="ko-KR" altLang="en-US" sz="1600" dirty="0">
                <a:solidFill>
                  <a:srgbClr val="24292E"/>
                </a:solidFill>
                <a:latin typeface="-apple-system"/>
              </a:rPr>
              <a:t>하나의 픽셀 값이 주변 값에 영향을 미침</a:t>
            </a:r>
            <a:r>
              <a:rPr lang="en-US" altLang="ko-KR" sz="1600" dirty="0">
                <a:solidFill>
                  <a:srgbClr val="24292E"/>
                </a:solidFill>
                <a:latin typeface="-apple-system"/>
              </a:rPr>
              <a:t>)</a:t>
            </a:r>
            <a:endParaRPr lang="en-US" altLang="ko-KR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ctr"/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normalization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을 해주어 성능 개선</a:t>
            </a:r>
            <a:endParaRPr lang="en-US" altLang="ko-KR" sz="16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0EFE30-72DC-4A58-A186-C1C57627004E}"/>
              </a:ext>
            </a:extLst>
          </p:cNvPr>
          <p:cNvGrpSpPr/>
          <p:nvPr/>
        </p:nvGrpSpPr>
        <p:grpSpPr>
          <a:xfrm>
            <a:off x="159192" y="182880"/>
            <a:ext cx="1852487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8E5AC8-C1CE-4289-945A-A818FF10D661}"/>
                </a:ext>
              </a:extLst>
            </p:cNvPr>
            <p:cNvSpPr txBox="1"/>
            <p:nvPr/>
          </p:nvSpPr>
          <p:spPr>
            <a:xfrm>
              <a:off x="724313" y="-754198"/>
              <a:ext cx="1576513" cy="33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800" b="1" i="0" u="none" strike="noStrike" baseline="0" dirty="0">
                  <a:latin typeface="NimbusRomNo9L-Medi"/>
                </a:rPr>
                <a:t>The Architecture</a:t>
              </a:r>
              <a:endParaRPr lang="en-US" altLang="ko-KR" sz="2000" b="1" i="0" dirty="0">
                <a:solidFill>
                  <a:srgbClr val="24292E"/>
                </a:solidFill>
                <a:effectLst/>
                <a:latin typeface="-apple-system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FCBCF1-50E2-4463-BDED-A2526EE14F5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927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EB301B7-5832-40F6-9517-2A2D6012F5F0}"/>
              </a:ext>
            </a:extLst>
          </p:cNvPr>
          <p:cNvSpPr txBox="1"/>
          <p:nvPr/>
        </p:nvSpPr>
        <p:spPr>
          <a:xfrm>
            <a:off x="159192" y="1200381"/>
            <a:ext cx="3155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>
                <a:latin typeface="NimbusRomNo9L-Medi"/>
              </a:rPr>
              <a:t>- Overlapping Pooling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CB9A6-49A0-42FE-AA51-EC0EB814E83B}"/>
              </a:ext>
            </a:extLst>
          </p:cNvPr>
          <p:cNvSpPr txBox="1"/>
          <p:nvPr/>
        </p:nvSpPr>
        <p:spPr>
          <a:xfrm>
            <a:off x="1495985" y="5573613"/>
            <a:ext cx="97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Overlapping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하여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pooling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함</a:t>
            </a:r>
            <a:endParaRPr lang="en-US" altLang="ko-KR" sz="16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0EFE30-72DC-4A58-A186-C1C57627004E}"/>
              </a:ext>
            </a:extLst>
          </p:cNvPr>
          <p:cNvGrpSpPr/>
          <p:nvPr/>
        </p:nvGrpSpPr>
        <p:grpSpPr>
          <a:xfrm>
            <a:off x="159192" y="182880"/>
            <a:ext cx="1852487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8E5AC8-C1CE-4289-945A-A818FF10D661}"/>
                </a:ext>
              </a:extLst>
            </p:cNvPr>
            <p:cNvSpPr txBox="1"/>
            <p:nvPr/>
          </p:nvSpPr>
          <p:spPr>
            <a:xfrm>
              <a:off x="724313" y="-754198"/>
              <a:ext cx="1576513" cy="33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800" b="1" i="0" u="none" strike="noStrike" baseline="0" dirty="0">
                  <a:latin typeface="NimbusRomNo9L-Medi"/>
                </a:rPr>
                <a:t>The Architecture</a:t>
              </a:r>
              <a:endParaRPr lang="en-US" altLang="ko-KR" sz="2000" b="1" i="0" dirty="0">
                <a:solidFill>
                  <a:srgbClr val="24292E"/>
                </a:solidFill>
                <a:effectLst/>
                <a:latin typeface="-apple-system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FCBCF1-50E2-4463-BDED-A2526EE14F5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87BA240-5634-4613-87C8-190744C3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981200"/>
            <a:ext cx="94964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5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DDF80D5-A273-4CFF-8357-17E10E54D877}"/>
              </a:ext>
            </a:extLst>
          </p:cNvPr>
          <p:cNvGrpSpPr/>
          <p:nvPr/>
        </p:nvGrpSpPr>
        <p:grpSpPr>
          <a:xfrm>
            <a:off x="159192" y="182880"/>
            <a:ext cx="1852487" cy="854227"/>
            <a:chOff x="640080" y="-971550"/>
            <a:chExt cx="1660746" cy="7658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4FFEBC-AF58-4C6D-B375-B17C696589BB}"/>
                </a:ext>
              </a:extLst>
            </p:cNvPr>
            <p:cNvSpPr txBox="1"/>
            <p:nvPr/>
          </p:nvSpPr>
          <p:spPr>
            <a:xfrm>
              <a:off x="724313" y="-754198"/>
              <a:ext cx="1576513" cy="33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800" b="1" i="0" u="none" strike="noStrike" baseline="0" dirty="0">
                  <a:latin typeface="NimbusRomNo9L-Medi"/>
                </a:rPr>
                <a:t>The Architecture</a:t>
              </a:r>
              <a:endParaRPr lang="en-US" altLang="ko-KR" sz="2000" b="1" i="0" dirty="0">
                <a:solidFill>
                  <a:srgbClr val="24292E"/>
                </a:solidFill>
                <a:effectLst/>
                <a:latin typeface="-apple-system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4C7E015-2E20-431F-B0D0-E4B31051A1F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2D6DEC0-02CA-4D9B-B950-1A93EEB0CB07}"/>
              </a:ext>
            </a:extLst>
          </p:cNvPr>
          <p:cNvSpPr txBox="1"/>
          <p:nvPr/>
        </p:nvSpPr>
        <p:spPr>
          <a:xfrm>
            <a:off x="71717" y="1154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>
                <a:latin typeface="NimbusRomNo9L-Medi"/>
              </a:rPr>
              <a:t>- Overall Architecture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05FBCC-2B3D-44E1-AC65-B4E709D7E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1523441"/>
            <a:ext cx="9918622" cy="36067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EBDBEC-4235-47DD-898F-02ED812FA28E}"/>
              </a:ext>
            </a:extLst>
          </p:cNvPr>
          <p:cNvSpPr txBox="1"/>
          <p:nvPr/>
        </p:nvSpPr>
        <p:spPr>
          <a:xfrm>
            <a:off x="2397163" y="5130150"/>
            <a:ext cx="82301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8 layers : 5</a:t>
            </a:r>
            <a:r>
              <a:rPr lang="ko-KR" altLang="en-US" sz="1600" dirty="0"/>
              <a:t>개의 </a:t>
            </a:r>
            <a:r>
              <a:rPr lang="en-US" altLang="ko-KR" sz="1600" dirty="0"/>
              <a:t>conv, 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r>
              <a:rPr lang="ko-KR" altLang="en-US" sz="1600" dirty="0"/>
              <a:t>개의 </a:t>
            </a:r>
            <a:r>
              <a:rPr lang="en-US" altLang="ko-KR" sz="1600" dirty="0"/>
              <a:t>FC layer</a:t>
            </a:r>
          </a:p>
          <a:p>
            <a:r>
              <a:rPr lang="ko-KR" altLang="en-US" sz="1600" dirty="0"/>
              <a:t>마지막 </a:t>
            </a:r>
            <a:r>
              <a:rPr lang="en-US" altLang="ko-KR" sz="1600" dirty="0"/>
              <a:t>FC layer</a:t>
            </a:r>
            <a:r>
              <a:rPr lang="ko-KR" altLang="en-US" sz="1600" dirty="0"/>
              <a:t> </a:t>
            </a:r>
            <a:r>
              <a:rPr lang="en-US" altLang="ko-KR" sz="1600" dirty="0"/>
              <a:t>output</a:t>
            </a:r>
            <a:r>
              <a:rPr lang="ko-KR" altLang="en-US" sz="1600" dirty="0"/>
              <a:t>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1000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softmax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들어가서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1000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개의 클래스로 나누어짐</a:t>
            </a:r>
            <a:endParaRPr lang="en-US" altLang="ko-KR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600" dirty="0"/>
              <a:t>conv3</a:t>
            </a:r>
            <a:r>
              <a:rPr lang="ko-KR" altLang="en-US" sz="1600" dirty="0"/>
              <a:t>에서는</a:t>
            </a:r>
            <a:r>
              <a:rPr lang="en-US" altLang="ko-KR" sz="1600" dirty="0"/>
              <a:t> </a:t>
            </a:r>
            <a:r>
              <a:rPr lang="ko-KR" altLang="en-US" sz="1600" dirty="0"/>
              <a:t>모든 커널이 </a:t>
            </a:r>
            <a:r>
              <a:rPr lang="en-US" altLang="ko-KR" sz="1600" dirty="0"/>
              <a:t>conv4</a:t>
            </a:r>
            <a:r>
              <a:rPr lang="ko-KR" altLang="en-US" sz="1600" dirty="0"/>
              <a:t>에 연결</a:t>
            </a:r>
            <a:r>
              <a:rPr lang="en-US" altLang="ko-KR" sz="1600" dirty="0"/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왜</a:t>
            </a:r>
            <a:r>
              <a:rPr lang="en-US" altLang="ko-KR" sz="1600" b="1" dirty="0">
                <a:solidFill>
                  <a:srgbClr val="FF0000"/>
                </a:solidFill>
              </a:rPr>
              <a:t>?</a:t>
            </a:r>
            <a:endParaRPr lang="ko-KR" altLang="en-US" sz="1600" b="1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conv2,4,5</a:t>
            </a:r>
            <a:r>
              <a:rPr lang="ko-KR" altLang="en-US" sz="1600" dirty="0"/>
              <a:t>는 다 같은 </a:t>
            </a:r>
            <a:r>
              <a:rPr lang="en-US" altLang="ko-KR" sz="1600" dirty="0"/>
              <a:t>GPU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6347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352</Words>
  <Application>Microsoft Office PowerPoint</Application>
  <PresentationFormat>와이드스크린</PresentationFormat>
  <Paragraphs>69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-apple-system</vt:lpstr>
      <vt:lpstr>NimbusRomNo9L-Medi</vt:lpstr>
      <vt:lpstr>NimbusRomNo9L-Regu</vt:lpstr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Hayoung</dc:creator>
  <cp:lastModifiedBy>Jeong Hayoung</cp:lastModifiedBy>
  <cp:revision>22</cp:revision>
  <dcterms:created xsi:type="dcterms:W3CDTF">2020-04-23T05:42:06Z</dcterms:created>
  <dcterms:modified xsi:type="dcterms:W3CDTF">2020-04-24T06:36:52Z</dcterms:modified>
</cp:coreProperties>
</file>