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4" r:id="rId5"/>
    <p:sldId id="277" r:id="rId6"/>
    <p:sldId id="273" r:id="rId7"/>
    <p:sldId id="276" r:id="rId8"/>
    <p:sldId id="27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2292F-8043-4611-9089-7EAE80EC1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042E10-17FE-4E65-8860-46B1299CD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1A29B1-F28F-48E8-850D-FA75D0D6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6FBD-6FE6-40FB-8BA3-373A91B6D42C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7DD3F6-2BC4-42D2-B9D0-07F615AF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8BA1A-12D0-4B15-B9FA-1959AA07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11A-8369-43D8-A9F4-F3DF3B55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16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84860-E11F-4E85-995E-8C675A0B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97A59A-E79E-4D50-8584-298B02E77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FCDCB2-045A-4103-8146-2C76C193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6FBD-6FE6-40FB-8BA3-373A91B6D42C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94E4F-7907-44A0-8D2A-A704E546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5E6EC-E39B-4E61-A19B-992FC4B3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11A-8369-43D8-A9F4-F3DF3B55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53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311556-5F3F-4B4B-A6F5-7557CC0E0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5C7FF5-00A1-4B0E-9CF9-33982F418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F43AD-748F-4863-89A2-932F6C7A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6FBD-6FE6-40FB-8BA3-373A91B6D42C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156DF-C714-4F9F-9DAE-6CB2E67A6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910A9-6E34-46FD-9919-01D020EE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11A-8369-43D8-A9F4-F3DF3B55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89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31D49-AB44-41C7-93A3-B559A96D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95E34-D510-43C5-9EDF-62312AD70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977D71-6DA0-4495-9308-5940BE51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6FBD-6FE6-40FB-8BA3-373A91B6D42C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5A83CD-113B-4224-8180-F2B83AAF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CEEC7-9345-4EC6-9414-959F3607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11A-8369-43D8-A9F4-F3DF3B55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82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5E036-58E2-46FC-A50F-5B3F1C76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88E9CF-0773-4F6A-A55B-D386B0B5A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146AE2-10C9-4CCA-9F01-9699C433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6FBD-6FE6-40FB-8BA3-373A91B6D42C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4E77D2-A72B-4C42-9D22-54E7C533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0C9BF-500E-4846-AF2A-F3E39E3B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11A-8369-43D8-A9F4-F3DF3B55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6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9DA09-6CDE-4AD2-A633-34DF493CA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477049-E7E4-471E-B294-B2311773D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3EB535-8EE0-42FA-9B8B-6FCFB71FB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E5C3E5-5E0F-4377-B54A-B7D90C50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6FBD-6FE6-40FB-8BA3-373A91B6D42C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148F1-1EA5-4565-A329-63AAA31D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15C254-80F9-412C-AFCD-CFD2D4A1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11A-8369-43D8-A9F4-F3DF3B55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19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28263-ABAC-4E6B-B3BC-18363274D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8EB261-AC3B-4297-A18B-C6A0D2DEA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E0A6E-CBF8-4221-AB83-FB7777FA5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50FB69-01A1-4922-9674-FF4F3D436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51FCE8-42EB-4EDF-B434-E9DF783D8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E14B7E-7895-421F-9453-BA98CC69B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6FBD-6FE6-40FB-8BA3-373A91B6D42C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017F02-BE0E-4084-BF67-394AA2C4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5095B8-4D26-42A0-A793-F0EBAF0F5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11A-8369-43D8-A9F4-F3DF3B55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75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5F152-0AF8-4469-9A27-0289FA24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ECC113-693A-414D-9C05-7C9A6006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6FBD-6FE6-40FB-8BA3-373A91B6D42C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3BC69A-0ABB-4F5E-830E-929C5BCD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CFCD51-E144-4D16-8651-C1DD8361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11A-8369-43D8-A9F4-F3DF3B55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04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652FBA-86A7-40A4-80CC-F6233D23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6FBD-6FE6-40FB-8BA3-373A91B6D42C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0D9F0C-26E6-4A7D-AEC4-33410E62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E7F268-47A3-4B78-B69C-22B9B802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11A-8369-43D8-A9F4-F3DF3B55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36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E4105-764A-44EC-941A-5F5055360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09068-9DC3-4D12-92D1-89D1EF8F4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C03A1B-4E88-4DCE-85EC-7914523DF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97056A-1FFE-4DE6-83C7-70AB5241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6FBD-6FE6-40FB-8BA3-373A91B6D42C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ECC635-4942-459A-B7BE-6D987F76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F09B5E-61BF-480C-9D6B-0B22D0632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11A-8369-43D8-A9F4-F3DF3B55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9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D6EC2-173D-4755-986F-59A1B0AC4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95CD47-F9B6-4D2A-A18C-EA3FCCEBD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E2BBAF-AECA-43E6-876B-2D265945B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DED945-95C7-4E23-A93A-0A2D9F5A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6FBD-6FE6-40FB-8BA3-373A91B6D42C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BF8AF7-5C32-4904-BF74-267202A1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BFC9BD-33AE-4FE8-81BA-6934B21D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11A-8369-43D8-A9F4-F3DF3B55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78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E7507E-311E-4914-BD89-843A9102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74C53D-BC88-4968-A78B-6E5D8A4DC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9958D5-5773-4504-846A-13308BE87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A6FBD-6FE6-40FB-8BA3-373A91B6D42C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9C14F4-201D-40DE-B573-3AE9FC567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0C29D-A586-4274-BD72-6AC58E9E0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BE11A-8369-43D8-A9F4-F3DF3B55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00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9207430-C5F0-482C-B440-F37396812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050" y="1540052"/>
            <a:ext cx="9113357" cy="302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2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42C9311-E66F-49F2-A9E5-919723911AFB}"/>
              </a:ext>
            </a:extLst>
          </p:cNvPr>
          <p:cNvGrpSpPr/>
          <p:nvPr/>
        </p:nvGrpSpPr>
        <p:grpSpPr>
          <a:xfrm>
            <a:off x="159192" y="182880"/>
            <a:ext cx="2174321" cy="854227"/>
            <a:chOff x="640080" y="-971550"/>
            <a:chExt cx="1949268" cy="7658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B7B7D8D-FE3D-4C4F-8453-716E5A1FC53E}"/>
                </a:ext>
              </a:extLst>
            </p:cNvPr>
            <p:cNvSpPr txBox="1"/>
            <p:nvPr/>
          </p:nvSpPr>
          <p:spPr>
            <a:xfrm>
              <a:off x="1012835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b="1" i="0" dirty="0">
                  <a:solidFill>
                    <a:srgbClr val="24292E"/>
                  </a:solidFill>
                  <a:effectLst/>
                  <a:latin typeface="-apple-system"/>
                </a:rPr>
                <a:t>Abstract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A89FF41-5557-4443-81D0-C61573F6F99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C4CCFB-22F4-443F-84EB-B76B042E65C2}"/>
              </a:ext>
            </a:extLst>
          </p:cNvPr>
          <p:cNvSpPr txBox="1"/>
          <p:nvPr/>
        </p:nvSpPr>
        <p:spPr>
          <a:xfrm>
            <a:off x="1942489" y="5054091"/>
            <a:ext cx="89288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+mn-ea"/>
              </a:rPr>
              <a:t>깊이의 영향을 확인하고자 </a:t>
            </a:r>
            <a:r>
              <a:rPr lang="en-US" altLang="ko-KR" sz="1600" b="0" i="0" dirty="0">
                <a:effectLst/>
                <a:latin typeface="Noto Sans KR"/>
              </a:rPr>
              <a:t>Conv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lang="en-US" altLang="ko-KR" sz="1600" b="0" i="0" dirty="0">
                <a:effectLst/>
                <a:latin typeface="+mn-ea"/>
              </a:rPr>
              <a:t>filter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+mn-ea"/>
              </a:rPr>
              <a:t>커널의 사이즈는 가장 작은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+mn-ea"/>
              </a:rPr>
              <a:t>3 x 3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+mn-ea"/>
              </a:rPr>
              <a:t>으로 고정</a:t>
            </a:r>
            <a:endParaRPr lang="en-US" altLang="ko-KR" sz="1600" b="0" i="0" dirty="0">
              <a:solidFill>
                <a:srgbClr val="333333"/>
              </a:solidFill>
              <a:effectLst/>
              <a:latin typeface="+mn-ea"/>
            </a:endParaRPr>
          </a:p>
          <a:p>
            <a:r>
              <a:rPr lang="ko-KR" altLang="en-US" sz="1600" b="0" i="0" dirty="0">
                <a:solidFill>
                  <a:srgbClr val="333333"/>
                </a:solidFill>
                <a:effectLst/>
                <a:latin typeface="+mn-ea"/>
              </a:rPr>
              <a:t> → </a:t>
            </a:r>
            <a:r>
              <a:rPr lang="en-US" altLang="ko-KR" sz="1600" b="0" i="0" dirty="0">
                <a:effectLst/>
                <a:latin typeface="+mn-ea"/>
              </a:rPr>
              <a:t>3x3</a:t>
            </a:r>
            <a:r>
              <a:rPr lang="ko-KR" altLang="en-US" sz="1600" b="0" i="0" dirty="0">
                <a:effectLst/>
                <a:latin typeface="+mn-ea"/>
              </a:rPr>
              <a:t>의 작은 </a:t>
            </a:r>
            <a:r>
              <a:rPr lang="en-US" altLang="ko-KR" sz="1600" b="0" i="0" dirty="0">
                <a:effectLst/>
                <a:latin typeface="+mn-ea"/>
              </a:rPr>
              <a:t>filter</a:t>
            </a:r>
            <a:r>
              <a:rPr lang="ko-KR" altLang="en-US" sz="1600" b="0" i="0" dirty="0">
                <a:effectLst/>
                <a:latin typeface="+mn-ea"/>
              </a:rPr>
              <a:t>만을 사용한 </a:t>
            </a:r>
            <a:r>
              <a:rPr lang="en-US" altLang="ko-KR" sz="1600" b="0" i="0" dirty="0">
                <a:effectLst/>
                <a:latin typeface="+mn-ea"/>
              </a:rPr>
              <a:t>CNN</a:t>
            </a:r>
            <a:r>
              <a:rPr lang="ko-KR" altLang="en-US" sz="1600" b="0" i="0" dirty="0">
                <a:effectLst/>
                <a:latin typeface="+mn-ea"/>
              </a:rPr>
              <a:t>모델</a:t>
            </a:r>
            <a:endParaRPr lang="en-US" altLang="ko-KR" sz="1600" b="0" i="0" dirty="0">
              <a:effectLst/>
              <a:latin typeface="+mn-ea"/>
            </a:endParaRPr>
          </a:p>
          <a:p>
            <a:endParaRPr lang="en-US" altLang="ko-KR" sz="1600" b="0" i="0" dirty="0">
              <a:effectLst/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+mn-ea"/>
              </a:rPr>
              <a:t>16, 19</a:t>
            </a:r>
            <a:r>
              <a:rPr lang="ko-KR" altLang="en-US" sz="1600" b="0" i="0" dirty="0">
                <a:effectLst/>
                <a:latin typeface="+mn-ea"/>
              </a:rPr>
              <a:t>개의 깊은 </a:t>
            </a:r>
            <a:r>
              <a:rPr lang="en-US" altLang="ko-KR" sz="1600" b="0" i="0" dirty="0">
                <a:effectLst/>
                <a:latin typeface="+mn-ea"/>
              </a:rPr>
              <a:t>layers </a:t>
            </a:r>
            <a:r>
              <a:rPr lang="ko-KR" altLang="en-US" sz="1600" b="0" i="0" dirty="0">
                <a:effectLst/>
                <a:latin typeface="+mn-ea"/>
              </a:rPr>
              <a:t>사용</a:t>
            </a:r>
            <a:endParaRPr lang="en-US" altLang="ko-KR" sz="1600" b="0" i="0" dirty="0">
              <a:effectLst/>
              <a:latin typeface="+mn-ea"/>
            </a:endParaRPr>
          </a:p>
          <a:p>
            <a:r>
              <a:rPr lang="en-US" altLang="ko-KR" sz="1600" b="0" i="0" dirty="0">
                <a:effectLst/>
                <a:latin typeface="+mn-ea"/>
              </a:rPr>
              <a:t>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+mn-ea"/>
              </a:rPr>
              <a:t>→ </a:t>
            </a:r>
            <a:r>
              <a:rPr lang="en-US" altLang="ko-KR" sz="1600" b="0" i="0" dirty="0">
                <a:effectLst/>
                <a:latin typeface="+mn-ea"/>
              </a:rPr>
              <a:t>VGG16 / VGG19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00B7502-CDD9-414E-B4CD-DD4189248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248" y="1150634"/>
            <a:ext cx="8621214" cy="356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0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00EFE30-72DC-4A58-A186-C1C57627004E}"/>
              </a:ext>
            </a:extLst>
          </p:cNvPr>
          <p:cNvGrpSpPr/>
          <p:nvPr/>
        </p:nvGrpSpPr>
        <p:grpSpPr>
          <a:xfrm>
            <a:off x="159192" y="182880"/>
            <a:ext cx="2085569" cy="854227"/>
            <a:chOff x="640080" y="-971550"/>
            <a:chExt cx="1869703" cy="7658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8E5AC8-C1CE-4289-945A-A818FF10D661}"/>
                </a:ext>
              </a:extLst>
            </p:cNvPr>
            <p:cNvSpPr txBox="1"/>
            <p:nvPr/>
          </p:nvSpPr>
          <p:spPr>
            <a:xfrm>
              <a:off x="933270" y="-754198"/>
              <a:ext cx="1576513" cy="33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800" b="1" i="0" u="none" strike="noStrike" baseline="0" dirty="0">
                  <a:latin typeface="NimbusRomNo9L-Medi"/>
                </a:rPr>
                <a:t>Architecture</a:t>
              </a:r>
              <a:endParaRPr lang="en-US" altLang="ko-KR" sz="2000" b="1" i="0" dirty="0">
                <a:solidFill>
                  <a:srgbClr val="24292E"/>
                </a:solidFill>
                <a:effectLst/>
                <a:latin typeface="-apple-system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FCBCF1-50E2-4463-BDED-A2526EE14F5F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773BBAEA-C01C-48F0-A65D-F3E7D5F64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737" y="1127152"/>
            <a:ext cx="5057775" cy="53955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7AFBF2-D5F9-4BAF-BC71-AAFBEF583260}"/>
              </a:ext>
            </a:extLst>
          </p:cNvPr>
          <p:cNvSpPr txBox="1"/>
          <p:nvPr/>
        </p:nvSpPr>
        <p:spPr>
          <a:xfrm>
            <a:off x="6540049" y="1127152"/>
            <a:ext cx="4888103" cy="503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medium-content-serif-font"/>
              </a:rPr>
              <a:t>D : VGG16</a:t>
            </a:r>
            <a:r>
              <a:rPr lang="ko-KR" altLang="en-US" dirty="0">
                <a:latin typeface="medium-content-serif-font"/>
              </a:rPr>
              <a:t> </a:t>
            </a:r>
            <a:endParaRPr lang="en-US" altLang="ko-KR" b="0" i="0" dirty="0">
              <a:effectLst/>
              <a:latin typeface="medium-content-serif-font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medium-content-serif-font"/>
              </a:rPr>
              <a:t> 13 Convolution Layers + 3 Fully-connected Layers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medium-content-serif-font"/>
              </a:rPr>
              <a:t> max pooling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medium-content-serif-font"/>
              </a:rPr>
              <a:t> 3x3 convolution filters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medium-content-serif-font"/>
              </a:rPr>
              <a:t> stride: 1 </a:t>
            </a:r>
            <a:endParaRPr lang="en-US" altLang="ko-KR" dirty="0">
              <a:latin typeface="medium-content-serif-font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medium-content-serif-font"/>
              </a:rPr>
              <a:t> padding: 1</a:t>
            </a:r>
            <a:endParaRPr lang="en-US" altLang="ko-KR" dirty="0">
              <a:latin typeface="medium-content-serif-font"/>
            </a:endParaRPr>
          </a:p>
          <a:p>
            <a:pPr algn="ctr"/>
            <a:endParaRPr lang="en-US" altLang="ko-KR" dirty="0">
              <a:latin typeface="medium-content-serif-font"/>
            </a:endParaRPr>
          </a:p>
          <a:p>
            <a:pPr algn="ctr"/>
            <a:r>
              <a:rPr lang="en-US" altLang="ko-KR" dirty="0">
                <a:latin typeface="medium-content-serif-font"/>
              </a:rPr>
              <a:t>E : VGG19</a:t>
            </a:r>
            <a:r>
              <a:rPr lang="ko-KR" altLang="en-US" dirty="0">
                <a:latin typeface="medium-content-serif-font"/>
              </a:rPr>
              <a:t> </a:t>
            </a:r>
            <a:endParaRPr lang="en-US" altLang="ko-KR" b="0" i="0" dirty="0">
              <a:effectLst/>
              <a:latin typeface="medium-content-serif-font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medium-content-serif-font"/>
              </a:rPr>
              <a:t> 16 Convolution Layers + 3 Fully-connected Layers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medium-content-serif-font"/>
              </a:rPr>
              <a:t> max pooling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medium-content-serif-font"/>
              </a:rPr>
              <a:t> 3x3 convolution filters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medium-content-serif-font"/>
              </a:rPr>
              <a:t> stride: 1 </a:t>
            </a:r>
            <a:endParaRPr lang="en-US" altLang="ko-KR" dirty="0">
              <a:latin typeface="medium-content-serif-font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medium-content-serif-font"/>
              </a:rPr>
              <a:t> padding: 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5E8D1F1-1E79-4E48-80CE-9D6EF0969A98}"/>
              </a:ext>
            </a:extLst>
          </p:cNvPr>
          <p:cNvSpPr/>
          <p:nvPr/>
        </p:nvSpPr>
        <p:spPr>
          <a:xfrm>
            <a:off x="4541520" y="1330960"/>
            <a:ext cx="843280" cy="50393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F706A1-C2C8-40C8-9940-FCE43B8944F8}"/>
              </a:ext>
            </a:extLst>
          </p:cNvPr>
          <p:cNvSpPr/>
          <p:nvPr/>
        </p:nvSpPr>
        <p:spPr>
          <a:xfrm>
            <a:off x="5397952" y="1330960"/>
            <a:ext cx="843280" cy="50393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27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6EED811-D1B3-4128-AD53-49EE2E7F2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53" y="1112518"/>
            <a:ext cx="7706878" cy="4938432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00EFE30-72DC-4A58-A186-C1C57627004E}"/>
              </a:ext>
            </a:extLst>
          </p:cNvPr>
          <p:cNvGrpSpPr/>
          <p:nvPr/>
        </p:nvGrpSpPr>
        <p:grpSpPr>
          <a:xfrm>
            <a:off x="159192" y="182880"/>
            <a:ext cx="2205642" cy="854227"/>
            <a:chOff x="640080" y="-971550"/>
            <a:chExt cx="1977348" cy="7658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8E5AC8-C1CE-4289-945A-A818FF10D661}"/>
                </a:ext>
              </a:extLst>
            </p:cNvPr>
            <p:cNvSpPr txBox="1"/>
            <p:nvPr/>
          </p:nvSpPr>
          <p:spPr>
            <a:xfrm>
              <a:off x="1040915" y="-754198"/>
              <a:ext cx="1576513" cy="33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b="1" i="0" dirty="0">
                  <a:effectLst/>
                  <a:latin typeface="medium-content-serif-font"/>
                </a:rPr>
                <a:t>3x3 Conv</a:t>
              </a:r>
              <a:endParaRPr lang="en-US" altLang="ko-KR" sz="2000" b="1" i="0" dirty="0">
                <a:solidFill>
                  <a:srgbClr val="24292E"/>
                </a:solidFill>
                <a:effectLst/>
                <a:latin typeface="-apple-system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FCBCF1-50E2-4463-BDED-A2526EE14F5F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CEC92ED-5B81-45A0-A95C-081B9623E93C}"/>
              </a:ext>
            </a:extLst>
          </p:cNvPr>
          <p:cNvSpPr txBox="1"/>
          <p:nvPr/>
        </p:nvSpPr>
        <p:spPr>
          <a:xfrm>
            <a:off x="3730449" y="6288555"/>
            <a:ext cx="5922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Roboto"/>
              </a:rPr>
              <a:t>결과적으로 동일한 사이즈의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oboto"/>
              </a:rPr>
              <a:t>feature map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Roboto"/>
              </a:rPr>
              <a:t>추출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EF5F0-A4F3-4FDF-B164-191F80AD70F4}"/>
              </a:ext>
            </a:extLst>
          </p:cNvPr>
          <p:cNvSpPr txBox="1"/>
          <p:nvPr/>
        </p:nvSpPr>
        <p:spPr>
          <a:xfrm>
            <a:off x="8721831" y="2040216"/>
            <a:ext cx="3048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edium-content-serif-font"/>
              </a:rPr>
              <a:t>2</a:t>
            </a:r>
            <a:r>
              <a:rPr lang="en-US" altLang="ko-KR" sz="1800" b="0" i="0" dirty="0">
                <a:effectLst/>
                <a:latin typeface="medium-content-serif-font"/>
              </a:rPr>
              <a:t>-layer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oboto"/>
              </a:rPr>
              <a:t>3 x 3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/>
              </a:rPr>
              <a:t>필터로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oboto"/>
              </a:rPr>
              <a:t>conv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09F9FF-F31D-434B-8812-770149021338}"/>
              </a:ext>
            </a:extLst>
          </p:cNvPr>
          <p:cNvSpPr txBox="1"/>
          <p:nvPr/>
        </p:nvSpPr>
        <p:spPr>
          <a:xfrm>
            <a:off x="8590230" y="4448453"/>
            <a:ext cx="3048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effectLst/>
                <a:latin typeface="medium-content-serif-font"/>
              </a:rPr>
              <a:t>1-layer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oboto"/>
              </a:rPr>
              <a:t>5 x 5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/>
              </a:rPr>
              <a:t>필터로 </a:t>
            </a:r>
            <a:r>
              <a:rPr lang="en-US" altLang="ko-KR" dirty="0">
                <a:solidFill>
                  <a:srgbClr val="333333"/>
                </a:solidFill>
                <a:latin typeface="Roboto"/>
              </a:rPr>
              <a:t>conv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99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5AB2B95-CA3B-43E3-8C8F-1B1B2F56DD4A}"/>
              </a:ext>
            </a:extLst>
          </p:cNvPr>
          <p:cNvSpPr txBox="1"/>
          <p:nvPr/>
        </p:nvSpPr>
        <p:spPr>
          <a:xfrm>
            <a:off x="2117292" y="1499737"/>
            <a:ext cx="8192120" cy="4232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i="0" dirty="0">
                <a:effectLst/>
                <a:latin typeface="medium-content-serif-font"/>
              </a:rPr>
              <a:t>비선형성 증가</a:t>
            </a:r>
            <a:endParaRPr lang="ko-KR" altLang="en-US" sz="1600" b="0" i="0" dirty="0">
              <a:effectLst/>
              <a:latin typeface="medium-content-serif-font"/>
            </a:endParaRPr>
          </a:p>
          <a:p>
            <a:pPr algn="l"/>
            <a:r>
              <a:rPr lang="ko-KR" altLang="en-US" sz="1600" b="0" i="0" dirty="0">
                <a:effectLst/>
                <a:latin typeface="medium-content-serif-font"/>
              </a:rPr>
              <a:t> </a:t>
            </a:r>
            <a:r>
              <a:rPr lang="en-US" altLang="ko-KR" sz="1600" b="0" i="0" dirty="0">
                <a:effectLst/>
                <a:latin typeface="medium-content-serif-font"/>
              </a:rPr>
              <a:t>Convolution </a:t>
            </a:r>
            <a:r>
              <a:rPr lang="ko-KR" altLang="en-US" sz="1600" b="0" i="0" dirty="0">
                <a:effectLst/>
                <a:latin typeface="medium-content-serif-font"/>
              </a:rPr>
              <a:t>연산은 </a:t>
            </a:r>
            <a:r>
              <a:rPr lang="en-US" altLang="ko-KR" sz="1600" b="0" i="0" dirty="0" err="1">
                <a:effectLst/>
                <a:latin typeface="medium-content-serif-font"/>
              </a:rPr>
              <a:t>ReLU</a:t>
            </a:r>
            <a:r>
              <a:rPr lang="en-US" altLang="ko-KR" sz="1600" b="0" i="0" dirty="0">
                <a:effectLst/>
                <a:latin typeface="medium-content-serif-font"/>
              </a:rPr>
              <a:t> </a:t>
            </a:r>
            <a:r>
              <a:rPr lang="ko-KR" altLang="en-US" sz="1600" b="0" i="0" dirty="0">
                <a:effectLst/>
                <a:latin typeface="medium-content-serif-font"/>
              </a:rPr>
              <a:t>함수를 포함</a:t>
            </a:r>
            <a:endParaRPr lang="en-US" altLang="ko-KR" sz="1600" b="0" i="0" dirty="0">
              <a:effectLst/>
              <a:latin typeface="medium-content-serif-font"/>
            </a:endParaRPr>
          </a:p>
          <a:p>
            <a:pPr algn="l"/>
            <a:r>
              <a:rPr lang="en-US" altLang="ko-KR" sz="1600" b="0" i="0" dirty="0">
                <a:effectLst/>
                <a:latin typeface="medium-content-serif-font"/>
              </a:rPr>
              <a:t>1-layer 7x7 </a:t>
            </a:r>
            <a:r>
              <a:rPr lang="ko-KR" altLang="en-US" sz="1600" b="0" i="0" dirty="0">
                <a:effectLst/>
                <a:latin typeface="medium-content-serif-font"/>
              </a:rPr>
              <a:t>필터링의 경우 한 번의 비선형 함수가 적용되고</a:t>
            </a:r>
            <a:r>
              <a:rPr lang="en-US" altLang="ko-KR" sz="1600" b="0" i="0" dirty="0">
                <a:effectLst/>
                <a:latin typeface="medium-content-serif-font"/>
              </a:rPr>
              <a:t>,</a:t>
            </a:r>
          </a:p>
          <a:p>
            <a:pPr algn="l"/>
            <a:r>
              <a:rPr lang="en-US" altLang="ko-KR" sz="1600" b="0" i="0" dirty="0">
                <a:effectLst/>
                <a:latin typeface="medium-content-serif-font"/>
              </a:rPr>
              <a:t>3-layer 3x3 </a:t>
            </a:r>
            <a:r>
              <a:rPr lang="ko-KR" altLang="en-US" sz="1600" b="0" i="0" dirty="0">
                <a:effectLst/>
                <a:latin typeface="medium-content-serif-font"/>
              </a:rPr>
              <a:t>필터링은 세 번의 비선형 함수가 적용됨</a:t>
            </a:r>
            <a:endParaRPr lang="en-US" altLang="ko-KR" sz="1600" b="0" i="0" dirty="0">
              <a:effectLst/>
              <a:latin typeface="medium-content-serif-font"/>
            </a:endParaRPr>
          </a:p>
          <a:p>
            <a:pPr algn="l"/>
            <a:r>
              <a:rPr lang="ko-KR" altLang="en-US" sz="1600" b="0" i="0" dirty="0">
                <a:effectLst/>
                <a:latin typeface="medium-content-serif-font"/>
              </a:rPr>
              <a:t>→ 레이어가 증가함에 따라 비선형성이 증가하게 됨</a:t>
            </a:r>
            <a:endParaRPr lang="en-US" altLang="ko-KR" sz="1600" b="0" i="0" dirty="0">
              <a:effectLst/>
              <a:latin typeface="medium-content-serif-font"/>
            </a:endParaRPr>
          </a:p>
          <a:p>
            <a:pPr algn="l">
              <a:lnSpc>
                <a:spcPct val="150000"/>
              </a:lnSpc>
            </a:pPr>
            <a:endParaRPr lang="en-US" altLang="ko-KR" sz="1600" dirty="0">
              <a:solidFill>
                <a:srgbClr val="333333"/>
              </a:solidFill>
              <a:latin typeface="medium-content-serif-fon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i="0" dirty="0">
                <a:effectLst/>
                <a:latin typeface="medium-content-serif-font"/>
              </a:rPr>
              <a:t>학습 파라미터 수의 감소</a:t>
            </a:r>
            <a:endParaRPr lang="ko-KR" altLang="en-US" sz="1600" b="0" i="0" dirty="0">
              <a:effectLst/>
              <a:latin typeface="medium-content-serif-font"/>
            </a:endParaRPr>
          </a:p>
          <a:p>
            <a:r>
              <a:rPr lang="en-US" altLang="ko-KR" sz="1600" b="0" i="0" dirty="0">
                <a:effectLst/>
                <a:latin typeface="medium-content-serif-font"/>
              </a:rPr>
              <a:t>Convolutional Network</a:t>
            </a:r>
            <a:r>
              <a:rPr lang="ko-KR" altLang="en-US" sz="1600" b="0" i="0" dirty="0">
                <a:effectLst/>
                <a:latin typeface="medium-content-serif-font"/>
              </a:rPr>
              <a:t>를 학습할 때</a:t>
            </a:r>
            <a:r>
              <a:rPr lang="en-US" altLang="ko-KR" sz="1600" dirty="0">
                <a:latin typeface="medium-content-serif-font"/>
              </a:rPr>
              <a:t>, </a:t>
            </a:r>
            <a:r>
              <a:rPr lang="ko-KR" altLang="en-US" sz="1600" b="0" i="0" dirty="0">
                <a:effectLst/>
                <a:latin typeface="medium-content-serif-font"/>
              </a:rPr>
              <a:t>가중치는 </a:t>
            </a:r>
            <a:r>
              <a:rPr lang="en-US" altLang="ko-KR" sz="1600" b="0" i="0" dirty="0">
                <a:effectLst/>
                <a:latin typeface="medium-content-serif-font"/>
              </a:rPr>
              <a:t>filters</a:t>
            </a:r>
            <a:r>
              <a:rPr lang="ko-KR" altLang="en-US" sz="1600" b="0" i="0" dirty="0">
                <a:effectLst/>
                <a:latin typeface="medium-content-serif-font"/>
              </a:rPr>
              <a:t>의 크기에 해당</a:t>
            </a:r>
            <a:endParaRPr lang="en-US" altLang="ko-KR" sz="1600" b="0" i="0" dirty="0">
              <a:effectLst/>
              <a:latin typeface="medium-content-serif-font"/>
            </a:endParaRPr>
          </a:p>
          <a:p>
            <a:pPr algn="l"/>
            <a:r>
              <a:rPr lang="en-US" altLang="ko-KR" sz="1600" i="0" dirty="0">
                <a:effectLst/>
                <a:latin typeface="medium-content-serif-font"/>
              </a:rPr>
              <a:t>1-layer 7x7</a:t>
            </a:r>
            <a:r>
              <a:rPr lang="ko-KR" altLang="en-US" sz="1600" i="0" dirty="0">
                <a:effectLst/>
                <a:latin typeface="medium-content-serif-font"/>
              </a:rPr>
              <a:t>에 대한 학습 파라미터 수는 </a:t>
            </a:r>
            <a:r>
              <a:rPr lang="en-US" altLang="ko-KR" sz="1600" i="0" dirty="0">
                <a:effectLst/>
                <a:latin typeface="medium-content-serif-font"/>
              </a:rPr>
              <a:t>49</a:t>
            </a:r>
            <a:endParaRPr lang="en-US" altLang="ko-KR" sz="1600" dirty="0">
              <a:latin typeface="medium-content-serif-font"/>
            </a:endParaRPr>
          </a:p>
          <a:p>
            <a:pPr algn="l"/>
            <a:r>
              <a:rPr lang="en-US" altLang="ko-KR" sz="1600" i="0" dirty="0">
                <a:effectLst/>
                <a:latin typeface="medium-content-serif-font"/>
              </a:rPr>
              <a:t>3-layer 3x3</a:t>
            </a:r>
            <a:r>
              <a:rPr lang="ko-KR" altLang="en-US" sz="1600" i="0" dirty="0">
                <a:effectLst/>
                <a:latin typeface="medium-content-serif-font"/>
              </a:rPr>
              <a:t>에 대한 학습 파라미터 수는 </a:t>
            </a:r>
            <a:r>
              <a:rPr lang="en-US" altLang="ko-KR" sz="1600" i="0" dirty="0">
                <a:effectLst/>
                <a:latin typeface="medium-content-serif-font"/>
              </a:rPr>
              <a:t>27(3x3x3)</a:t>
            </a:r>
          </a:p>
          <a:p>
            <a:pPr algn="l"/>
            <a:r>
              <a:rPr lang="ko-KR" altLang="en-US" sz="1600" i="0" dirty="0">
                <a:effectLst/>
                <a:latin typeface="medium-content-serif-font"/>
              </a:rPr>
              <a:t>→ 파라미터 수가 크게 감소</a:t>
            </a:r>
            <a:endParaRPr lang="en-US" altLang="ko-KR" sz="1600" i="0" dirty="0">
              <a:effectLst/>
              <a:latin typeface="medium-content-serif-font"/>
            </a:endParaRPr>
          </a:p>
          <a:p>
            <a:pPr algn="l">
              <a:lnSpc>
                <a:spcPct val="150000"/>
              </a:lnSpc>
            </a:pPr>
            <a:endParaRPr lang="en-US" altLang="ko-KR" sz="1600" b="0" i="0" dirty="0">
              <a:solidFill>
                <a:srgbClr val="333333"/>
              </a:solidFill>
              <a:effectLst/>
              <a:latin typeface="Roboto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/>
              </a:rPr>
              <a:t>가중치가 적다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/>
              </a:rPr>
              <a:t>=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/>
              </a:rPr>
              <a:t>훈련시켜야 할 것의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Roboto"/>
              </a:rPr>
              <a:t>갯수가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/>
              </a:rPr>
              <a:t> 작아진다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Roboto"/>
              </a:rPr>
              <a:t>=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Roboto"/>
              </a:rPr>
              <a:t>학습의 속도가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Roboto"/>
              </a:rPr>
              <a:t>빨라짐</a:t>
            </a:r>
            <a:endParaRPr lang="en-US" altLang="ko-KR" sz="1600" b="0" i="0" dirty="0">
              <a:solidFill>
                <a:srgbClr val="333333"/>
              </a:solidFill>
              <a:effectLst/>
              <a:latin typeface="Roboto"/>
            </a:endParaRPr>
          </a:p>
          <a:p>
            <a:pPr algn="l">
              <a:lnSpc>
                <a:spcPct val="150000"/>
              </a:lnSpc>
            </a:pPr>
            <a:endParaRPr lang="en-US" altLang="ko-KR" sz="1600" b="0" i="0" dirty="0">
              <a:solidFill>
                <a:srgbClr val="333333"/>
              </a:solidFill>
              <a:effectLst/>
              <a:latin typeface="Roboto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1C6EFE1-C75B-4367-999C-5630C766431F}"/>
              </a:ext>
            </a:extLst>
          </p:cNvPr>
          <p:cNvGrpSpPr/>
          <p:nvPr/>
        </p:nvGrpSpPr>
        <p:grpSpPr>
          <a:xfrm>
            <a:off x="159192" y="182880"/>
            <a:ext cx="2205642" cy="854227"/>
            <a:chOff x="640080" y="-971550"/>
            <a:chExt cx="1977348" cy="7658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7D1AE6-F18B-4414-98DB-0514239048E5}"/>
                </a:ext>
              </a:extLst>
            </p:cNvPr>
            <p:cNvSpPr txBox="1"/>
            <p:nvPr/>
          </p:nvSpPr>
          <p:spPr>
            <a:xfrm>
              <a:off x="1040915" y="-754198"/>
              <a:ext cx="1576513" cy="33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b="1" i="0" dirty="0">
                  <a:effectLst/>
                  <a:latin typeface="medium-content-serif-font"/>
                </a:rPr>
                <a:t>3x3 Conv</a:t>
              </a:r>
              <a:endParaRPr lang="en-US" altLang="ko-KR" sz="2000" b="1" i="0" dirty="0">
                <a:solidFill>
                  <a:srgbClr val="24292E"/>
                </a:solidFill>
                <a:effectLst/>
                <a:latin typeface="-apple-system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092226E-A37B-4699-81C4-95B101BFEAC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983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00EFE30-72DC-4A58-A186-C1C57627004E}"/>
              </a:ext>
            </a:extLst>
          </p:cNvPr>
          <p:cNvGrpSpPr/>
          <p:nvPr/>
        </p:nvGrpSpPr>
        <p:grpSpPr>
          <a:xfrm>
            <a:off x="159192" y="182880"/>
            <a:ext cx="2214878" cy="854227"/>
            <a:chOff x="640080" y="-971550"/>
            <a:chExt cx="1985628" cy="7658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8E5AC8-C1CE-4289-945A-A818FF10D661}"/>
                </a:ext>
              </a:extLst>
            </p:cNvPr>
            <p:cNvSpPr txBox="1"/>
            <p:nvPr/>
          </p:nvSpPr>
          <p:spPr>
            <a:xfrm>
              <a:off x="1049195" y="-767995"/>
              <a:ext cx="1576513" cy="358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b="1" i="0" dirty="0">
                  <a:solidFill>
                    <a:srgbClr val="24292E"/>
                  </a:solidFill>
                  <a:effectLst/>
                  <a:latin typeface="-apple-system"/>
                </a:rPr>
                <a:t>Results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FCBCF1-50E2-4463-BDED-A2526EE14F5F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99B34E6-5E82-42B4-BDCC-72480203F55A}"/>
              </a:ext>
            </a:extLst>
          </p:cNvPr>
          <p:cNvSpPr txBox="1"/>
          <p:nvPr/>
        </p:nvSpPr>
        <p:spPr>
          <a:xfrm>
            <a:off x="1875306" y="4593232"/>
            <a:ext cx="863567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0" i="0" dirty="0">
                <a:effectLst/>
                <a:latin typeface="+mn-ea"/>
              </a:rPr>
              <a:t>깊이가 깊어질 수록 </a:t>
            </a:r>
            <a:r>
              <a:rPr lang="en-US" altLang="ko-KR" sz="1600" b="0" i="0" dirty="0">
                <a:effectLst/>
                <a:latin typeface="+mn-ea"/>
              </a:rPr>
              <a:t>error</a:t>
            </a:r>
            <a:r>
              <a:rPr lang="ko-KR" altLang="en-US" sz="1600" b="0" i="0" dirty="0">
                <a:effectLst/>
                <a:latin typeface="+mn-ea"/>
              </a:rPr>
              <a:t>율 감소</a:t>
            </a:r>
            <a:endParaRPr lang="ko-KR" altLang="en-US" sz="1600" dirty="0">
              <a:latin typeface="+mn-ea"/>
            </a:endParaRPr>
          </a:p>
          <a:p>
            <a:endParaRPr lang="en-US" altLang="ko-KR" sz="1600" b="1" i="0" dirty="0">
              <a:effectLst/>
              <a:latin typeface="+mn-ea"/>
            </a:endParaRPr>
          </a:p>
          <a:p>
            <a:r>
              <a:rPr lang="en-US" altLang="ko-KR" sz="1600" b="1" i="0" dirty="0">
                <a:effectLst/>
                <a:latin typeface="+mn-ea"/>
              </a:rPr>
              <a:t>D (</a:t>
            </a:r>
            <a:r>
              <a:rPr lang="en-US" altLang="ko-KR" sz="1600" b="1" dirty="0">
                <a:latin typeface="+mn-ea"/>
              </a:rPr>
              <a:t>VGG16)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vs</a:t>
            </a:r>
            <a:r>
              <a:rPr lang="ko-KR" altLang="en-US" sz="1600" b="1" i="0" dirty="0">
                <a:effectLst/>
                <a:latin typeface="+mn-ea"/>
              </a:rPr>
              <a:t> </a:t>
            </a:r>
            <a:r>
              <a:rPr lang="en-US" altLang="ko-KR" sz="1600" b="1" i="0" dirty="0">
                <a:effectLst/>
                <a:latin typeface="+mn-ea"/>
              </a:rPr>
              <a:t>E (</a:t>
            </a:r>
            <a:r>
              <a:rPr lang="en-US" altLang="ko-KR" sz="1600" b="1" dirty="0">
                <a:latin typeface="+mn-ea"/>
              </a:rPr>
              <a:t>VGG19)</a:t>
            </a:r>
            <a:r>
              <a:rPr lang="ko-KR" altLang="en-US" sz="1600" b="1" dirty="0">
                <a:latin typeface="+mn-ea"/>
              </a:rPr>
              <a:t> </a:t>
            </a:r>
            <a:endParaRPr lang="en-US" altLang="ko-KR" sz="16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+mn-ea"/>
              </a:rPr>
              <a:t>error</a:t>
            </a:r>
            <a:r>
              <a:rPr lang="ko-KR" altLang="en-US" sz="1600" b="0" i="0" dirty="0">
                <a:effectLst/>
                <a:latin typeface="+mn-ea"/>
              </a:rPr>
              <a:t>율이 같거나 나쁜 성능을 보임</a:t>
            </a:r>
            <a:endParaRPr lang="en-US" altLang="ko-KR" sz="1600" b="0" i="0" dirty="0">
              <a:effectLst/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+mn-ea"/>
              </a:rPr>
              <a:t>Vanishing-gradient</a:t>
            </a:r>
            <a:r>
              <a:rPr lang="ko-KR" altLang="en-US" sz="1600" b="0" i="0" dirty="0">
                <a:effectLst/>
                <a:latin typeface="+mn-ea"/>
              </a:rPr>
              <a:t>의 현상으로  해석 가능</a:t>
            </a:r>
            <a:endParaRPr lang="en-US" altLang="ko-KR" sz="1600" b="0" i="0" dirty="0">
              <a:effectLst/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+mn-ea"/>
              </a:rPr>
              <a:t>Activation-function</a:t>
            </a:r>
            <a:r>
              <a:rPr lang="ko-KR" altLang="en-US" sz="1600" b="0" i="0" dirty="0">
                <a:effectLst/>
                <a:latin typeface="+mn-ea"/>
              </a:rPr>
              <a:t>으로  </a:t>
            </a:r>
            <a:r>
              <a:rPr lang="en-US" altLang="ko-KR" sz="1600" b="0" i="0" dirty="0" err="1">
                <a:effectLst/>
                <a:latin typeface="+mn-ea"/>
              </a:rPr>
              <a:t>ReLU</a:t>
            </a:r>
            <a:r>
              <a:rPr lang="ko-KR" altLang="en-US" sz="1600" dirty="0">
                <a:latin typeface="+mn-ea"/>
              </a:rPr>
              <a:t>를 사용 하였지만</a:t>
            </a:r>
            <a:r>
              <a:rPr lang="en-US" altLang="ko-KR" sz="1600" b="0" i="0" dirty="0">
                <a:effectLst/>
                <a:latin typeface="+mn-ea"/>
              </a:rPr>
              <a:t>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+mn-ea"/>
              </a:rPr>
              <a:t>gradient vanishing</a:t>
            </a:r>
            <a:r>
              <a:rPr lang="en-US" altLang="ko-KR" sz="1600" b="0" i="0" dirty="0">
                <a:effectLst/>
                <a:latin typeface="+mn-ea"/>
              </a:rPr>
              <a:t> </a:t>
            </a:r>
            <a:r>
              <a:rPr lang="ko-KR" altLang="en-US" sz="1600" b="0" i="0" dirty="0">
                <a:effectLst/>
                <a:latin typeface="+mn-ea"/>
              </a:rPr>
              <a:t>현상</a:t>
            </a:r>
            <a:r>
              <a:rPr lang="ko-KR" altLang="en-US" sz="1600" dirty="0">
                <a:latin typeface="+mn-ea"/>
              </a:rPr>
              <a:t> 발생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→</a:t>
            </a:r>
            <a:r>
              <a:rPr lang="en-US" altLang="ko-KR" sz="1600" b="0" i="0" dirty="0">
                <a:effectLst/>
                <a:latin typeface="+mn-ea"/>
              </a:rPr>
              <a:t> E (</a:t>
            </a:r>
            <a:r>
              <a:rPr lang="en-US" altLang="ko-KR" sz="1600" dirty="0">
                <a:latin typeface="+mn-ea"/>
              </a:rPr>
              <a:t>VGG19)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b="0" i="0" dirty="0">
                <a:effectLst/>
                <a:latin typeface="+mn-ea"/>
              </a:rPr>
              <a:t>이후로 더이상 </a:t>
            </a:r>
            <a:r>
              <a:rPr lang="en-US" altLang="ko-KR" sz="1600" dirty="0">
                <a:latin typeface="+mn-ea"/>
              </a:rPr>
              <a:t>layer</a:t>
            </a:r>
            <a:r>
              <a:rPr lang="ko-KR" altLang="en-US" sz="1600" dirty="0">
                <a:latin typeface="+mn-ea"/>
              </a:rPr>
              <a:t>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b="0" i="0" dirty="0">
                <a:effectLst/>
                <a:latin typeface="+mn-ea"/>
              </a:rPr>
              <a:t>늘리는 것을 멈춤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0658F1-89DF-4585-8D77-AF90A67BE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0"/>
          <a:stretch/>
        </p:blipFill>
        <p:spPr>
          <a:xfrm>
            <a:off x="2815163" y="872397"/>
            <a:ext cx="6755960" cy="365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1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00EFE30-72DC-4A58-A186-C1C57627004E}"/>
              </a:ext>
            </a:extLst>
          </p:cNvPr>
          <p:cNvGrpSpPr/>
          <p:nvPr/>
        </p:nvGrpSpPr>
        <p:grpSpPr>
          <a:xfrm>
            <a:off x="159192" y="182880"/>
            <a:ext cx="2214878" cy="854227"/>
            <a:chOff x="640080" y="-971550"/>
            <a:chExt cx="1985628" cy="7658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8E5AC8-C1CE-4289-945A-A818FF10D661}"/>
                </a:ext>
              </a:extLst>
            </p:cNvPr>
            <p:cNvSpPr txBox="1"/>
            <p:nvPr/>
          </p:nvSpPr>
          <p:spPr>
            <a:xfrm>
              <a:off x="1049195" y="-767995"/>
              <a:ext cx="1576513" cy="358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b="1" i="0" dirty="0">
                  <a:solidFill>
                    <a:srgbClr val="24292E"/>
                  </a:solidFill>
                  <a:effectLst/>
                  <a:latin typeface="-apple-system"/>
                </a:rPr>
                <a:t>Results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FCBCF1-50E2-4463-BDED-A2526EE14F5F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EB54AA9-DF98-496F-82B0-E58E39602E2D}"/>
              </a:ext>
            </a:extLst>
          </p:cNvPr>
          <p:cNvSpPr txBox="1"/>
          <p:nvPr/>
        </p:nvSpPr>
        <p:spPr>
          <a:xfrm>
            <a:off x="5859276" y="2131402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i="0" dirty="0">
                <a:solidFill>
                  <a:srgbClr val="333333"/>
                </a:solidFill>
                <a:effectLst/>
                <a:latin typeface="Noto Serif KR"/>
              </a:rPr>
              <a:t>VGG</a:t>
            </a:r>
            <a:r>
              <a:rPr lang="ko-KR" altLang="en-US" sz="1600" b="1" dirty="0">
                <a:solidFill>
                  <a:srgbClr val="333333"/>
                </a:solidFill>
                <a:latin typeface="Noto Serif KR"/>
              </a:rPr>
              <a:t> 단점</a:t>
            </a:r>
            <a:endParaRPr lang="en-US" altLang="ko-KR" sz="1600" b="1" dirty="0">
              <a:solidFill>
                <a:srgbClr val="333333"/>
              </a:solidFill>
              <a:latin typeface="Noto Serif KR"/>
            </a:endParaRPr>
          </a:p>
          <a:p>
            <a:endParaRPr lang="en-US" altLang="ko-KR" sz="1600" dirty="0">
              <a:solidFill>
                <a:srgbClr val="333333"/>
              </a:solidFill>
              <a:latin typeface="Noto Serif KR"/>
            </a:endParaRPr>
          </a:p>
          <a:p>
            <a:r>
              <a:rPr lang="en-US" altLang="ko-KR" sz="1600" b="0" i="0" dirty="0">
                <a:solidFill>
                  <a:srgbClr val="FF0000"/>
                </a:solidFill>
                <a:effectLst/>
                <a:latin typeface="Noto Serif KR"/>
              </a:rPr>
              <a:t>fully connected layer</a:t>
            </a:r>
            <a:r>
              <a:rPr lang="ko-KR" altLang="en-US" sz="1600" b="0" i="0" dirty="0">
                <a:solidFill>
                  <a:srgbClr val="FF0000"/>
                </a:solidFill>
                <a:effectLst/>
                <a:latin typeface="Noto Serif KR"/>
              </a:rPr>
              <a:t>가 </a:t>
            </a:r>
            <a:r>
              <a:rPr lang="en-US" altLang="ko-KR" sz="1600" b="0" i="0" dirty="0">
                <a:solidFill>
                  <a:srgbClr val="FF0000"/>
                </a:solidFill>
                <a:effectLst/>
                <a:latin typeface="Noto Serif KR"/>
              </a:rPr>
              <a:t>3</a:t>
            </a:r>
            <a:r>
              <a:rPr lang="ko-KR" altLang="en-US" sz="1600" b="0" i="0" dirty="0">
                <a:solidFill>
                  <a:srgbClr val="FF0000"/>
                </a:solidFill>
                <a:effectLst/>
                <a:latin typeface="Noto Serif KR"/>
              </a:rPr>
              <a:t>개</a:t>
            </a:r>
            <a:r>
              <a:rPr lang="en-US" altLang="ko-KR" sz="1600" dirty="0">
                <a:solidFill>
                  <a:srgbClr val="FF0000"/>
                </a:solidFill>
                <a:latin typeface="Noto Serif KR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Noto Serif KR"/>
              </a:rPr>
              <a:t>→ </a:t>
            </a:r>
            <a:r>
              <a:rPr lang="ko-KR" altLang="en-US" sz="1600" b="0" i="0" dirty="0" err="1">
                <a:solidFill>
                  <a:srgbClr val="FF0000"/>
                </a:solidFill>
                <a:effectLst/>
                <a:latin typeface="Noto Sans KR"/>
              </a:rPr>
              <a:t>연산량이</a:t>
            </a:r>
            <a:r>
              <a:rPr lang="ko-KR" altLang="en-US" sz="1600" b="0" i="0" dirty="0">
                <a:solidFill>
                  <a:srgbClr val="FF0000"/>
                </a:solidFill>
                <a:effectLst/>
                <a:latin typeface="Noto Sans KR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Noto Sans KR"/>
              </a:rPr>
              <a:t>많아짐</a:t>
            </a:r>
            <a:endParaRPr lang="en-US" altLang="ko-KR" sz="1600" b="0" i="0" dirty="0">
              <a:solidFill>
                <a:srgbClr val="FF0000"/>
              </a:solidFill>
              <a:effectLst/>
              <a:latin typeface="Noto Serif KR"/>
            </a:endParaRPr>
          </a:p>
          <a:p>
            <a:endParaRPr lang="en-US" altLang="ko-KR" sz="1600" b="0" i="0" dirty="0">
              <a:solidFill>
                <a:srgbClr val="FF0000"/>
              </a:solidFill>
              <a:effectLst/>
              <a:latin typeface="Noto Serif KR"/>
            </a:endParaRPr>
          </a:p>
          <a:p>
            <a:r>
              <a:rPr lang="en-US" altLang="ko-KR" sz="1600" b="0" i="0" dirty="0">
                <a:solidFill>
                  <a:srgbClr val="FF0000"/>
                </a:solidFill>
                <a:effectLst/>
                <a:latin typeface="Noto Serif KR"/>
              </a:rPr>
              <a:t>Pooling</a:t>
            </a:r>
            <a:r>
              <a:rPr lang="ko-KR" altLang="en-US" sz="1600" dirty="0">
                <a:solidFill>
                  <a:srgbClr val="FF0000"/>
                </a:solidFill>
                <a:latin typeface="Noto Serif KR"/>
              </a:rPr>
              <a:t> 후</a:t>
            </a:r>
            <a:r>
              <a:rPr lang="ko-KR" altLang="en-US" sz="1600" b="0" i="0" dirty="0">
                <a:solidFill>
                  <a:srgbClr val="FF0000"/>
                </a:solidFill>
                <a:effectLst/>
                <a:latin typeface="Noto Serif KR"/>
              </a:rPr>
              <a:t> </a:t>
            </a:r>
            <a:r>
              <a:rPr lang="en-US" altLang="ko-KR" sz="1600" b="0" i="0" dirty="0">
                <a:solidFill>
                  <a:srgbClr val="FF0000"/>
                </a:solidFill>
                <a:effectLst/>
                <a:latin typeface="Noto Serif KR"/>
              </a:rPr>
              <a:t>Feature Map</a:t>
            </a:r>
            <a:r>
              <a:rPr lang="ko-KR" altLang="en-US" sz="1600" b="0" i="0" dirty="0">
                <a:solidFill>
                  <a:srgbClr val="FF0000"/>
                </a:solidFill>
                <a:effectLst/>
                <a:latin typeface="Noto Serif KR"/>
              </a:rPr>
              <a:t> </a:t>
            </a:r>
            <a:r>
              <a:rPr lang="ko-KR" altLang="en-US" sz="1600" b="0" i="0" dirty="0" err="1">
                <a:solidFill>
                  <a:srgbClr val="FF0000"/>
                </a:solidFill>
                <a:effectLst/>
                <a:latin typeface="Noto Serif KR"/>
              </a:rPr>
              <a:t>갯수가</a:t>
            </a:r>
            <a:r>
              <a:rPr lang="ko-KR" altLang="en-US" sz="1600" b="0" i="0" dirty="0">
                <a:solidFill>
                  <a:srgbClr val="FF0000"/>
                </a:solidFill>
                <a:effectLst/>
                <a:latin typeface="Noto Serif KR"/>
              </a:rPr>
              <a:t> </a:t>
            </a:r>
            <a:r>
              <a:rPr lang="en-US" altLang="ko-KR" sz="1600" b="0" i="0" dirty="0">
                <a:solidFill>
                  <a:srgbClr val="FF0000"/>
                </a:solidFill>
                <a:effectLst/>
                <a:latin typeface="Noto Serif KR"/>
              </a:rPr>
              <a:t>2</a:t>
            </a:r>
            <a:r>
              <a:rPr lang="ko-KR" altLang="en-US" sz="1600" b="0" i="0" dirty="0">
                <a:solidFill>
                  <a:srgbClr val="FF0000"/>
                </a:solidFill>
                <a:effectLst/>
                <a:latin typeface="Noto Serif KR"/>
              </a:rPr>
              <a:t>배로 커짐</a:t>
            </a:r>
            <a:endParaRPr lang="en-US" altLang="ko-KR" sz="1600" b="0" i="0" dirty="0">
              <a:solidFill>
                <a:srgbClr val="FF0000"/>
              </a:solidFill>
              <a:effectLst/>
              <a:latin typeface="Noto Serif KR"/>
            </a:endParaRPr>
          </a:p>
          <a:p>
            <a:r>
              <a:rPr lang="ko-KR" altLang="en-US" sz="1600" dirty="0">
                <a:solidFill>
                  <a:srgbClr val="333333"/>
                </a:solidFill>
                <a:latin typeface="Noto Serif KR"/>
              </a:rPr>
              <a:t>→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Noto Serif KR"/>
              </a:rPr>
              <a:t>필요한 파라미터가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Noto Serif KR"/>
              </a:rPr>
              <a:t>많아짐</a:t>
            </a:r>
            <a:endParaRPr lang="en-US" altLang="ko-KR" sz="1600" b="0" i="0" dirty="0">
              <a:solidFill>
                <a:srgbClr val="333333"/>
              </a:solidFill>
              <a:effectLst/>
              <a:latin typeface="Noto Serif KR"/>
            </a:endParaRPr>
          </a:p>
          <a:p>
            <a:r>
              <a:rPr lang="ko-KR" altLang="en-US" sz="1600" dirty="0">
                <a:solidFill>
                  <a:srgbClr val="333333"/>
                </a:solidFill>
                <a:latin typeface="Noto Serif KR"/>
              </a:rPr>
              <a:t>→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Noto Serif KR"/>
              </a:rPr>
              <a:t>gradient vanishing, overfitting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Noto Serif KR"/>
              </a:rPr>
              <a:t> 등의 문제가 발생할 가능성이 높음</a:t>
            </a:r>
            <a:endParaRPr lang="ko-KR" altLang="en-US" sz="16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D858CA1-656B-463A-91BA-EB2F31845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41" y="1264164"/>
            <a:ext cx="5057775" cy="5395567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489C0898-7638-43E5-8BE0-ECA46D1B1471}"/>
              </a:ext>
            </a:extLst>
          </p:cNvPr>
          <p:cNvSpPr/>
          <p:nvPr/>
        </p:nvSpPr>
        <p:spPr>
          <a:xfrm>
            <a:off x="2563904" y="5705040"/>
            <a:ext cx="1120590" cy="82370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9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00EFE30-72DC-4A58-A186-C1C57627004E}"/>
              </a:ext>
            </a:extLst>
          </p:cNvPr>
          <p:cNvGrpSpPr/>
          <p:nvPr/>
        </p:nvGrpSpPr>
        <p:grpSpPr>
          <a:xfrm>
            <a:off x="159192" y="182880"/>
            <a:ext cx="2085569" cy="854227"/>
            <a:chOff x="640080" y="-971550"/>
            <a:chExt cx="1869703" cy="7658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8E5AC8-C1CE-4289-945A-A818FF10D661}"/>
                </a:ext>
              </a:extLst>
            </p:cNvPr>
            <p:cNvSpPr txBox="1"/>
            <p:nvPr/>
          </p:nvSpPr>
          <p:spPr>
            <a:xfrm>
              <a:off x="933270" y="-754198"/>
              <a:ext cx="1576513" cy="33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800" b="1" i="0" u="none" strike="noStrike" baseline="0" dirty="0">
                  <a:latin typeface="NimbusRomNo9L-Medi"/>
                </a:rPr>
                <a:t>Conclusion</a:t>
              </a:r>
              <a:endParaRPr lang="en-US" altLang="ko-KR" sz="2000" b="1" i="0" dirty="0">
                <a:solidFill>
                  <a:srgbClr val="24292E"/>
                </a:solidFill>
                <a:effectLst/>
                <a:latin typeface="-apple-system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FCBCF1-50E2-4463-BDED-A2526EE14F5F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41BDC3C-C076-45F2-AE2E-5B04B0F9A0EE}"/>
              </a:ext>
            </a:extLst>
          </p:cNvPr>
          <p:cNvSpPr txBox="1"/>
          <p:nvPr/>
        </p:nvSpPr>
        <p:spPr>
          <a:xfrm>
            <a:off x="2327386" y="2816932"/>
            <a:ext cx="78347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실험 데이터에서 </a:t>
            </a:r>
            <a:r>
              <a:rPr lang="en-US" altLang="ko-KR" sz="1800" b="0" i="0" dirty="0">
                <a:effectLst/>
                <a:latin typeface="+mn-ea"/>
              </a:rPr>
              <a:t>error</a:t>
            </a:r>
            <a:r>
              <a:rPr lang="ko-KR" altLang="en-US" sz="1800" b="0" i="0" dirty="0">
                <a:effectLst/>
                <a:latin typeface="+mn-ea"/>
              </a:rPr>
              <a:t>율이 </a:t>
            </a:r>
            <a:r>
              <a:rPr lang="en-US" altLang="ko-KR" b="0" i="0" dirty="0">
                <a:effectLst/>
                <a:latin typeface="medium-content-serif-font"/>
              </a:rPr>
              <a:t>VGG19</a:t>
            </a:r>
            <a:r>
              <a:rPr lang="ko-KR" altLang="en-US" b="0" i="0" dirty="0">
                <a:effectLst/>
                <a:latin typeface="medium-content-serif-font"/>
              </a:rPr>
              <a:t>에서 수렴했기 때문에 </a:t>
            </a:r>
            <a:r>
              <a:rPr lang="en-US" altLang="ko-KR" b="0" i="0" dirty="0">
                <a:effectLst/>
                <a:latin typeface="medium-content-serif-font"/>
              </a:rPr>
              <a:t>19 layers</a:t>
            </a:r>
            <a:r>
              <a:rPr lang="ko-KR" altLang="en-US" b="0" i="0" dirty="0">
                <a:effectLst/>
                <a:latin typeface="medium-content-serif-font"/>
              </a:rPr>
              <a:t>까지만 사용</a:t>
            </a:r>
            <a:endParaRPr lang="en-US" altLang="ko-KR" b="0" i="0" dirty="0">
              <a:effectLst/>
              <a:latin typeface="medium-content-serif-font"/>
            </a:endParaRPr>
          </a:p>
          <a:p>
            <a:endParaRPr lang="en-US" altLang="ko-KR" dirty="0">
              <a:latin typeface="medium-content-serif-font"/>
            </a:endParaRPr>
          </a:p>
          <a:p>
            <a:r>
              <a:rPr lang="ko-KR" altLang="en-US" b="0" i="0" dirty="0">
                <a:effectLst/>
                <a:latin typeface="medium-content-serif-font"/>
              </a:rPr>
              <a:t>네트워크의 깊이가 깊어질수록 이미지 분류 정확도가 높아지는 것 확인</a:t>
            </a:r>
            <a:endParaRPr lang="en-US" altLang="ko-KR" b="0" i="0" dirty="0">
              <a:effectLst/>
              <a:latin typeface="medium-content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264881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299</Words>
  <Application>Microsoft Office PowerPoint</Application>
  <PresentationFormat>와이드스크린</PresentationFormat>
  <Paragraphs>59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-apple-system</vt:lpstr>
      <vt:lpstr>medium-content-serif-font</vt:lpstr>
      <vt:lpstr>NimbusRomNo9L-Medi</vt:lpstr>
      <vt:lpstr>Noto Sans KR</vt:lpstr>
      <vt:lpstr>Noto Serif KR</vt:lpstr>
      <vt:lpstr>Roboto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Hayoung</dc:creator>
  <cp:lastModifiedBy>Jeong Hayoung</cp:lastModifiedBy>
  <cp:revision>36</cp:revision>
  <dcterms:created xsi:type="dcterms:W3CDTF">2020-04-23T05:42:06Z</dcterms:created>
  <dcterms:modified xsi:type="dcterms:W3CDTF">2020-05-06T04:38:47Z</dcterms:modified>
</cp:coreProperties>
</file>