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0" r:id="rId5"/>
    <p:sldId id="272" r:id="rId6"/>
    <p:sldId id="271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2292F-8043-4611-9089-7EAE80EC1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042E10-17FE-4E65-8860-46B1299CD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A29B1-F28F-48E8-850D-FA75D0D6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DD3F6-2BC4-42D2-B9D0-07F615AF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8BA1A-12D0-4B15-B9FA-1959AA07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16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84860-E11F-4E85-995E-8C675A0B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97A59A-E79E-4D50-8584-298B02E77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CDCB2-045A-4103-8146-2C76C193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94E4F-7907-44A0-8D2A-A704E546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E6EC-E39B-4E61-A19B-992FC4B3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3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311556-5F3F-4B4B-A6F5-7557CC0E0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C7FF5-00A1-4B0E-9CF9-33982F418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F43AD-748F-4863-89A2-932F6C7A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156DF-C714-4F9F-9DAE-6CB2E67A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910A9-6E34-46FD-9919-01D020EE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9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31D49-AB44-41C7-93A3-B559A96D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95E34-D510-43C5-9EDF-62312AD7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77D71-6DA0-4495-9308-5940BE51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A83CD-113B-4224-8180-F2B83AAF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CEEC7-9345-4EC6-9414-959F3607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82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5E036-58E2-46FC-A50F-5B3F1C76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8E9CF-0773-4F6A-A55B-D386B0B5A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46AE2-10C9-4CCA-9F01-9699C433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E77D2-A72B-4C42-9D22-54E7C533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0C9BF-500E-4846-AF2A-F3E39E3B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6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9DA09-6CDE-4AD2-A633-34DF493C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77049-E7E4-471E-B294-B2311773D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3EB535-8EE0-42FA-9B8B-6FCFB71FB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5C3E5-5E0F-4377-B54A-B7D90C50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148F1-1EA5-4565-A329-63AAA31D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15C254-80F9-412C-AFCD-CFD2D4A1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19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28263-ABAC-4E6B-B3BC-18363274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EB261-AC3B-4297-A18B-C6A0D2DEA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E0A6E-CBF8-4221-AB83-FB7777FA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0FB69-01A1-4922-9674-FF4F3D436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51FCE8-42EB-4EDF-B434-E9DF783D8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E14B7E-7895-421F-9453-BA98CC69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017F02-BE0E-4084-BF67-394AA2C4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5095B8-4D26-42A0-A793-F0EBAF0F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5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5F152-0AF8-4469-9A27-0289FA24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ECC113-693A-414D-9C05-7C9A6006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3BC69A-0ABB-4F5E-830E-929C5BCD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CFCD51-E144-4D16-8651-C1DD8361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4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652FBA-86A7-40A4-80CC-F6233D23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0D9F0C-26E6-4A7D-AEC4-33410E62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E7F268-47A3-4B78-B69C-22B9B802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36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E4105-764A-44EC-941A-5F505536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09068-9DC3-4D12-92D1-89D1EF8F4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C03A1B-4E88-4DCE-85EC-7914523DF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97056A-1FFE-4DE6-83C7-70AB5241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CC635-4942-459A-B7BE-6D987F76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F09B5E-61BF-480C-9D6B-0B22D063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9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D6EC2-173D-4755-986F-59A1B0AC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95CD47-F9B6-4D2A-A18C-EA3FCCEBD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E2BBAF-AECA-43E6-876B-2D265945B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ED945-95C7-4E23-A93A-0A2D9F5A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F8AF7-5C32-4904-BF74-267202A1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BFC9BD-33AE-4FE8-81BA-6934B21D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8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E7507E-311E-4914-BD89-843A9102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4C53D-BC88-4968-A78B-6E5D8A4DC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958D5-5773-4504-846A-13308BE87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6FBD-6FE6-40FB-8BA3-373A91B6D42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C14F4-201D-40DE-B573-3AE9FC567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0C29D-A586-4274-BD72-6AC58E9E0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0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6DE614-9395-4C6D-B595-2CE2E653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55" y="2066876"/>
            <a:ext cx="9191475" cy="27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2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7B7D8D-FE3D-4C4F-8453-716E5A1FC53E}"/>
              </a:ext>
            </a:extLst>
          </p:cNvPr>
          <p:cNvSpPr txBox="1"/>
          <p:nvPr/>
        </p:nvSpPr>
        <p:spPr>
          <a:xfrm>
            <a:off x="461862" y="409937"/>
            <a:ext cx="175852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24292E"/>
                </a:solidFill>
                <a:effectLst/>
                <a:latin typeface="+mn-ea"/>
              </a:rPr>
              <a:t>Abstract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B43750-9A74-482E-AF33-B0E08AE70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190950"/>
            <a:ext cx="5038725" cy="5191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C7FFE9-691B-4ABF-A505-562392FBEB4F}"/>
              </a:ext>
            </a:extLst>
          </p:cNvPr>
          <p:cNvSpPr txBox="1"/>
          <p:nvPr/>
        </p:nvSpPr>
        <p:spPr>
          <a:xfrm>
            <a:off x="6269822" y="2551837"/>
            <a:ext cx="57964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네트워크의 크기를 키우게 되면 </a:t>
            </a:r>
            <a:endParaRPr lang="en-US" altLang="ko-KR" b="0" i="0" dirty="0">
              <a:solidFill>
                <a:srgbClr val="494E52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494E5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Representational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bottleneck</a:t>
            </a:r>
          </a:p>
          <a:p>
            <a:r>
              <a:rPr lang="en-US" altLang="ko-KR" b="1" dirty="0">
                <a:latin typeface="+mn-ea"/>
              </a:rPr>
              <a:t>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</a:rPr>
              <a:t> 차원을 줄였을 때 정보의 양이 크게 줄어드는 현상</a:t>
            </a:r>
            <a:endParaRPr lang="en-US" altLang="ko-KR" b="0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 i="0" dirty="0" err="1">
                <a:solidFill>
                  <a:srgbClr val="333333"/>
                </a:solidFill>
                <a:effectLst/>
                <a:latin typeface="+mn-ea"/>
              </a:rPr>
              <a:t>연산량이</a:t>
            </a:r>
            <a:r>
              <a:rPr lang="ko-KR" altLang="en-US" sz="1800" b="1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ko-KR" altLang="en-US" sz="1800" b="1" i="0" dirty="0" err="1">
                <a:solidFill>
                  <a:srgbClr val="333333"/>
                </a:solidFill>
                <a:effectLst/>
                <a:latin typeface="+mn-ea"/>
              </a:rPr>
              <a:t>많아짐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950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3C3698-E0D9-497D-B317-2308F39F3F8A}"/>
              </a:ext>
            </a:extLst>
          </p:cNvPr>
          <p:cNvSpPr txBox="1"/>
          <p:nvPr/>
        </p:nvSpPr>
        <p:spPr>
          <a:xfrm>
            <a:off x="6097572" y="2576020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ko-KR" b="0" i="0" dirty="0"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effectLst/>
                <a:latin typeface="Noto Sans KR"/>
              </a:rPr>
              <a:t>1. channel </a:t>
            </a:r>
            <a:r>
              <a:rPr lang="ko-KR" altLang="en-US" dirty="0">
                <a:latin typeface="Noto Sans KR"/>
              </a:rPr>
              <a:t>수 </a:t>
            </a:r>
            <a:r>
              <a:rPr lang="ko-KR" altLang="en-US" b="0" i="0" dirty="0">
                <a:effectLst/>
                <a:latin typeface="Noto Sans KR"/>
              </a:rPr>
              <a:t>조절 → 차원감소 →</a:t>
            </a:r>
            <a:r>
              <a:rPr lang="en-US" altLang="ko-KR" dirty="0">
                <a:latin typeface="Noto Sans KR"/>
              </a:rPr>
              <a:t> </a:t>
            </a:r>
            <a:r>
              <a:rPr lang="ko-KR" altLang="en-US" b="0" i="0" dirty="0" err="1">
                <a:effectLst/>
                <a:latin typeface="Noto Sans KR"/>
              </a:rPr>
              <a:t>연</a:t>
            </a:r>
            <a:r>
              <a:rPr lang="ko-KR" altLang="en-US" dirty="0" err="1">
                <a:latin typeface="Noto Sans KR"/>
              </a:rPr>
              <a:t>산량</a:t>
            </a:r>
            <a:r>
              <a:rPr lang="ko-KR" altLang="en-US" dirty="0">
                <a:latin typeface="Noto Sans KR"/>
              </a:rPr>
              <a:t> 감소</a:t>
            </a:r>
            <a:endParaRPr lang="en-US" altLang="ko-KR" dirty="0">
              <a:latin typeface="Noto Sans KR"/>
            </a:endParaRPr>
          </a:p>
          <a:p>
            <a:pPr algn="l"/>
            <a:endParaRPr lang="en-US" altLang="ko-KR" dirty="0">
              <a:latin typeface="Noto Sans KR"/>
            </a:endParaRPr>
          </a:p>
          <a:p>
            <a:pPr algn="l"/>
            <a:r>
              <a:rPr lang="en-US" altLang="ko-KR" dirty="0">
                <a:latin typeface="Noto Sans KR"/>
              </a:rPr>
              <a:t>2. </a:t>
            </a:r>
            <a:r>
              <a:rPr lang="ko-KR" altLang="en-US" dirty="0">
                <a:latin typeface="Noto Sans KR"/>
              </a:rPr>
              <a:t>비선형성 증가</a:t>
            </a:r>
            <a:endParaRPr lang="ko-KR" altLang="en-US" b="0" i="0" dirty="0">
              <a:effectLst/>
              <a:latin typeface="Noto Sans KR"/>
            </a:endParaRPr>
          </a:p>
          <a:p>
            <a:r>
              <a:rPr lang="en-US" altLang="ko-KR" dirty="0"/>
              <a:t>  -</a:t>
            </a:r>
            <a:r>
              <a:rPr lang="ko-KR" altLang="en-US" b="0" i="0" dirty="0">
                <a:effectLst/>
                <a:latin typeface="Ubuntu Condensed"/>
              </a:rPr>
              <a:t> </a:t>
            </a:r>
            <a:r>
              <a:rPr lang="en-US" altLang="ko-KR" b="0" i="0" dirty="0" err="1">
                <a:effectLst/>
                <a:latin typeface="Ubuntu Condensed"/>
              </a:rPr>
              <a:t>Relu</a:t>
            </a:r>
            <a:r>
              <a:rPr lang="en-US" altLang="ko-KR" b="0" i="0" dirty="0">
                <a:effectLst/>
                <a:latin typeface="Ubuntu Condensed"/>
              </a:rPr>
              <a:t> </a:t>
            </a:r>
            <a:r>
              <a:rPr lang="ko-KR" altLang="en-US" b="0" i="0" dirty="0">
                <a:effectLst/>
                <a:latin typeface="Ubuntu Condensed"/>
              </a:rPr>
              <a:t>계속해서 사용하여 비선형성이 증가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1B0F6-0A92-4E80-84B4-4404FAD5B9BD}"/>
              </a:ext>
            </a:extLst>
          </p:cNvPr>
          <p:cNvSpPr txBox="1"/>
          <p:nvPr/>
        </p:nvSpPr>
        <p:spPr>
          <a:xfrm>
            <a:off x="473697" y="41864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effectLst/>
                <a:latin typeface="+mn-ea"/>
              </a:rPr>
              <a:t>1X1 convolution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95252D-68E4-4F3F-A65D-E3407F2B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79" y="2141137"/>
            <a:ext cx="4625812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7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86B7C8-A58C-4CE4-88E9-46C01EE2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50" y="1632494"/>
            <a:ext cx="3924300" cy="31075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30D96E-BD1E-439F-8664-269D1F14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68" y="1555571"/>
            <a:ext cx="4133850" cy="3537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96B811-7553-496A-95E2-D44E0DE5CE35}"/>
              </a:ext>
            </a:extLst>
          </p:cNvPr>
          <p:cNvSpPr txBox="1"/>
          <p:nvPr/>
        </p:nvSpPr>
        <p:spPr>
          <a:xfrm>
            <a:off x="231547" y="370562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effectLst/>
                <a:latin typeface="+mn-ea"/>
              </a:rPr>
              <a:t> Factorizing Convolutions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1605D-BE74-47F5-980E-34E48BADB359}"/>
              </a:ext>
            </a:extLst>
          </p:cNvPr>
          <p:cNvSpPr txBox="1"/>
          <p:nvPr/>
        </p:nvSpPr>
        <p:spPr>
          <a:xfrm>
            <a:off x="1608350" y="5302429"/>
            <a:ext cx="979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5x5 </a:t>
            </a:r>
            <a:r>
              <a:rPr lang="ko-KR" altLang="en-US" sz="1600" b="1" dirty="0"/>
              <a:t>→</a:t>
            </a:r>
            <a:r>
              <a:rPr lang="en-US" altLang="ko-KR" sz="1600" b="1" dirty="0"/>
              <a:t>3x3 2 layer(</a:t>
            </a:r>
            <a:r>
              <a:rPr lang="ko-KR" altLang="en-US" sz="1600" b="1" dirty="0"/>
              <a:t>이전 </a:t>
            </a:r>
            <a:r>
              <a:rPr lang="en-US" altLang="ko-KR" sz="1600" b="1" dirty="0"/>
              <a:t>VGG</a:t>
            </a:r>
            <a:r>
              <a:rPr lang="ko-KR" altLang="en-US" sz="1600" b="1" dirty="0"/>
              <a:t>에서 증명됨</a:t>
            </a:r>
            <a:r>
              <a:rPr lang="en-US" altLang="ko-KR" sz="1600" b="1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>
                <a:latin typeface="Trebuchet MS" panose="020B0603020202020204" pitchFamily="34" charset="0"/>
              </a:rPr>
              <a:t>큰 </a:t>
            </a:r>
            <a:r>
              <a:rPr lang="en-US" altLang="ko-KR" sz="1600" i="0" dirty="0">
                <a:effectLst/>
                <a:latin typeface="Trebuchet MS" panose="020B0603020202020204" pitchFamily="34" charset="0"/>
              </a:rPr>
              <a:t>filter</a:t>
            </a:r>
            <a:r>
              <a:rPr lang="ko-KR" altLang="en-US" sz="1600" i="0" dirty="0">
                <a:effectLst/>
                <a:latin typeface="Trebuchet MS" panose="020B0603020202020204" pitchFamily="34" charset="0"/>
              </a:rPr>
              <a:t>를 </a:t>
            </a:r>
            <a:r>
              <a:rPr lang="ko-KR" altLang="en-US" sz="1600" b="0" i="0" dirty="0">
                <a:effectLst/>
                <a:latin typeface="Helvetica Neue"/>
              </a:rPr>
              <a:t>갖는 </a:t>
            </a:r>
            <a:r>
              <a:rPr lang="en-US" altLang="ko-KR" sz="1600" b="0" i="0" dirty="0">
                <a:effectLst/>
                <a:latin typeface="Helvetica Neue"/>
              </a:rPr>
              <a:t>convolution </a:t>
            </a:r>
            <a:r>
              <a:rPr lang="ko-KR" altLang="en-US" sz="1600" b="0" i="0" dirty="0">
                <a:effectLst/>
                <a:latin typeface="Helvetica Neue"/>
              </a:rPr>
              <a:t>커널을 인수 분해 하면</a:t>
            </a:r>
            <a:r>
              <a:rPr lang="en-US" altLang="ko-KR" sz="1600" b="0" i="0" dirty="0">
                <a:effectLst/>
                <a:latin typeface="Helvetica Neue"/>
              </a:rPr>
              <a:t>, </a:t>
            </a:r>
            <a:r>
              <a:rPr lang="ko-KR" altLang="en-US" sz="1600" b="0" i="0" dirty="0">
                <a:effectLst/>
                <a:latin typeface="Helvetica Neue"/>
              </a:rPr>
              <a:t>작은 커널 여러 개로 구성된 </a:t>
            </a:r>
            <a:r>
              <a:rPr lang="en-US" altLang="ko-KR" sz="1600" b="0" i="0" dirty="0">
                <a:effectLst/>
                <a:latin typeface="Helvetica Neue"/>
              </a:rPr>
              <a:t>deep network</a:t>
            </a:r>
            <a:r>
              <a:rPr lang="ko-KR" altLang="en-US" sz="1600" b="0" i="0" dirty="0">
                <a:effectLst/>
                <a:latin typeface="Helvetica Neue"/>
              </a:rPr>
              <a:t>로 </a:t>
            </a:r>
            <a:r>
              <a:rPr lang="ko-KR" altLang="en-US" sz="1600" b="0" i="0" dirty="0" err="1">
                <a:effectLst/>
                <a:latin typeface="Helvetica Neue"/>
              </a:rPr>
              <a:t>만듬</a:t>
            </a:r>
            <a:endParaRPr lang="en-US" altLang="ko-KR" sz="1600" b="0" i="0" dirty="0">
              <a:effectLst/>
              <a:latin typeface="Helvetica Neue"/>
            </a:endParaRPr>
          </a:p>
          <a:p>
            <a:r>
              <a:rPr lang="ko-KR" altLang="en-US" sz="1600" b="0" i="0" dirty="0">
                <a:effectLst/>
                <a:latin typeface="Helvetica Neue"/>
              </a:rPr>
              <a:t>→ </a:t>
            </a:r>
            <a:r>
              <a:rPr lang="en-US" altLang="ko-KR" sz="1600" b="0" i="0" dirty="0">
                <a:effectLst/>
                <a:latin typeface="Helvetica Neue"/>
              </a:rPr>
              <a:t>parameter</a:t>
            </a:r>
            <a:r>
              <a:rPr lang="ko-KR" altLang="en-US" sz="1600" b="0" i="0" dirty="0">
                <a:effectLst/>
                <a:latin typeface="Helvetica Neue"/>
              </a:rPr>
              <a:t>의 수가 더 감소</a:t>
            </a:r>
            <a:r>
              <a:rPr lang="en-US" altLang="ko-KR" sz="1600" b="0" i="0" dirty="0">
                <a:effectLst/>
                <a:latin typeface="Helvetica Neue"/>
              </a:rPr>
              <a:t>, </a:t>
            </a:r>
            <a:r>
              <a:rPr lang="ko-KR" altLang="en-US" sz="1600" dirty="0">
                <a:latin typeface="Helvetica Neue"/>
              </a:rPr>
              <a:t>네트워크 </a:t>
            </a:r>
            <a:r>
              <a:rPr lang="ko-KR" altLang="en-US" sz="1600" b="0" i="0" dirty="0">
                <a:effectLst/>
                <a:latin typeface="Helvetica Neue"/>
              </a:rPr>
              <a:t>망은 깊어짐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355193-1B91-4DC4-927E-DB7BA3BD08D0}"/>
              </a:ext>
            </a:extLst>
          </p:cNvPr>
          <p:cNvSpPr txBox="1"/>
          <p:nvPr/>
        </p:nvSpPr>
        <p:spPr>
          <a:xfrm>
            <a:off x="848412" y="927175"/>
            <a:ext cx="1006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Trebuchet MS" panose="020B0603020202020204" pitchFamily="34" charset="0"/>
              </a:rPr>
              <a:t>큰 </a:t>
            </a:r>
            <a:r>
              <a:rPr lang="en-US" altLang="ko-KR" i="0" dirty="0">
                <a:effectLst/>
                <a:latin typeface="Trebuchet MS" panose="020B0603020202020204" pitchFamily="34" charset="0"/>
              </a:rPr>
              <a:t>filter(=convolution kernel)</a:t>
            </a:r>
            <a:r>
              <a:rPr lang="ko-KR" altLang="en-US" i="0" dirty="0">
                <a:effectLst/>
                <a:latin typeface="Trebuchet MS" panose="020B0603020202020204" pitchFamily="34" charset="0"/>
              </a:rPr>
              <a:t>를 여러 계층의 작은 크기 </a:t>
            </a:r>
            <a:r>
              <a:rPr lang="en-US" altLang="ko-KR" i="0" dirty="0">
                <a:effectLst/>
                <a:latin typeface="Trebuchet MS" panose="020B0603020202020204" pitchFamily="34" charset="0"/>
              </a:rPr>
              <a:t>filter</a:t>
            </a:r>
            <a:r>
              <a:rPr lang="ko-KR" altLang="en-US" i="0" dirty="0">
                <a:effectLst/>
                <a:latin typeface="Trebuchet MS" panose="020B0603020202020204" pitchFamily="34" charset="0"/>
              </a:rPr>
              <a:t>로 대체하여 </a:t>
            </a:r>
            <a:r>
              <a:rPr lang="ko-KR" altLang="en-US" i="0" dirty="0" err="1">
                <a:effectLst/>
                <a:latin typeface="Trebuchet MS" panose="020B0603020202020204" pitchFamily="34" charset="0"/>
              </a:rPr>
              <a:t>연산량</a:t>
            </a:r>
            <a:r>
              <a:rPr lang="ko-KR" altLang="en-US" i="0" dirty="0">
                <a:effectLst/>
                <a:latin typeface="Trebuchet MS" panose="020B0603020202020204" pitchFamily="34" charset="0"/>
              </a:rPr>
              <a:t> </a:t>
            </a:r>
            <a:r>
              <a:rPr lang="ko-KR" altLang="en-US" dirty="0">
                <a:latin typeface="Trebuchet MS" panose="020B0603020202020204" pitchFamily="34" charset="0"/>
              </a:rPr>
              <a:t>감소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DF53F87-9DB6-45EB-873C-76576C7F17E1}"/>
              </a:ext>
            </a:extLst>
          </p:cNvPr>
          <p:cNvSpPr/>
          <p:nvPr/>
        </p:nvSpPr>
        <p:spPr>
          <a:xfrm>
            <a:off x="1706252" y="2394408"/>
            <a:ext cx="1150070" cy="7918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884AB3B-5419-4308-8CD8-1D8BA22BF072}"/>
              </a:ext>
            </a:extLst>
          </p:cNvPr>
          <p:cNvSpPr/>
          <p:nvPr/>
        </p:nvSpPr>
        <p:spPr>
          <a:xfrm>
            <a:off x="6325975" y="2242007"/>
            <a:ext cx="1150070" cy="9631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62A1D2-6C77-472A-B5C7-B16542528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01" y="565384"/>
            <a:ext cx="4261795" cy="36063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7C2F3B-F55B-41FD-9630-E588090F80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" t="-1426" r="-432" b="11666"/>
          <a:stretch/>
        </p:blipFill>
        <p:spPr>
          <a:xfrm>
            <a:off x="6286156" y="173761"/>
            <a:ext cx="4879198" cy="5649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1690DE-520D-47FB-A1B2-050FCE149A82}"/>
              </a:ext>
            </a:extLst>
          </p:cNvPr>
          <p:cNvSpPr txBox="1"/>
          <p:nvPr/>
        </p:nvSpPr>
        <p:spPr>
          <a:xfrm>
            <a:off x="761171" y="3900817"/>
            <a:ext cx="5524986" cy="172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비대칭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</a:rPr>
              <a:t> Conv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를 사용하여</a:t>
            </a:r>
            <a:endParaRPr lang="en-US" altLang="ko-KR" sz="1600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ctr"/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</a:rPr>
              <a:t>N x N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→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</a:rPr>
              <a:t>1 x N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과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</a:rPr>
              <a:t>N x 1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</a:rPr>
              <a:t>Factorization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함</a:t>
            </a:r>
            <a:endParaRPr lang="en-US" altLang="ko-KR" sz="1600" dirty="0">
              <a:solidFill>
                <a:srgbClr val="333333"/>
              </a:solidFill>
              <a:latin typeface="+mn-ea"/>
            </a:endParaRPr>
          </a:p>
          <a:p>
            <a:pPr algn="ctr"/>
            <a:endParaRPr lang="en-US" altLang="ko-KR" sz="1600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ctr"/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</a:rPr>
              <a:t>ex)</a:t>
            </a:r>
          </a:p>
          <a:p>
            <a:pPr algn="ctr"/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3x3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→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3x1 1x3</a:t>
            </a:r>
            <a:endParaRPr lang="en-US" altLang="ko-KR" sz="1600" b="0" i="0" dirty="0"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+mn-ea"/>
              </a:rPr>
              <a:t>2-layer</a:t>
            </a:r>
            <a:r>
              <a:rPr lang="ko-KR" altLang="en-US" sz="1600" dirty="0">
                <a:solidFill>
                  <a:srgbClr val="494E52"/>
                </a:solidFill>
                <a:latin typeface="+mn-ea"/>
              </a:rPr>
              <a:t>가 </a:t>
            </a:r>
            <a:r>
              <a:rPr lang="en-US" altLang="ko-KR" sz="1600" dirty="0">
                <a:solidFill>
                  <a:srgbClr val="494E52"/>
                </a:solidFill>
                <a:latin typeface="+mn-ea"/>
              </a:rPr>
              <a:t>3+3/9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+mn-ea"/>
              </a:rPr>
              <a:t>=0.66배로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494E52"/>
                </a:solidFill>
                <a:effectLst/>
                <a:latin typeface="+mn-ea"/>
              </a:rPr>
              <a:t>계산량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+mn-ea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+mn-ea"/>
              </a:rPr>
              <a:t>감소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9F518A-C24F-40E3-B4EC-0145B0D582B7}"/>
              </a:ext>
            </a:extLst>
          </p:cNvPr>
          <p:cNvSpPr txBox="1"/>
          <p:nvPr/>
        </p:nvSpPr>
        <p:spPr>
          <a:xfrm>
            <a:off x="1596322" y="6018106"/>
            <a:ext cx="9379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Trebuchet MS" panose="020B0603020202020204" pitchFamily="34" charset="0"/>
              </a:rPr>
              <a:t>큰 </a:t>
            </a:r>
            <a:r>
              <a:rPr lang="en-US" altLang="ko-KR" i="0" dirty="0">
                <a:effectLst/>
                <a:latin typeface="Trebuchet MS" panose="020B0603020202020204" pitchFamily="34" charset="0"/>
              </a:rPr>
              <a:t>filter</a:t>
            </a:r>
            <a:r>
              <a:rPr lang="ko-KR" altLang="en-US" i="0" dirty="0">
                <a:effectLst/>
                <a:latin typeface="Trebuchet MS" panose="020B0603020202020204" pitchFamily="34" charset="0"/>
              </a:rPr>
              <a:t>를 </a:t>
            </a:r>
            <a:r>
              <a:rPr lang="en-US" altLang="ko-KR" i="0" dirty="0"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dirty="0">
                <a:latin typeface="+mn-ea"/>
              </a:rPr>
              <a:t>f</a:t>
            </a:r>
            <a:r>
              <a:rPr lang="en-US" altLang="ko-KR" sz="1800" i="0" dirty="0">
                <a:effectLst/>
                <a:latin typeface="+mn-ea"/>
              </a:rPr>
              <a:t>actorizing</a:t>
            </a:r>
            <a:r>
              <a:rPr lang="ko-KR" altLang="en-US" sz="1800" i="0" dirty="0">
                <a:effectLst/>
                <a:latin typeface="+mn-ea"/>
              </a:rPr>
              <a:t>을</a:t>
            </a:r>
            <a:r>
              <a:rPr lang="en-US" altLang="ko-KR" sz="1800" i="0" dirty="0">
                <a:effectLst/>
                <a:latin typeface="+mn-ea"/>
              </a:rPr>
              <a:t> </a:t>
            </a:r>
            <a:r>
              <a:rPr lang="ko-KR" altLang="en-US" sz="1800" i="0" dirty="0">
                <a:effectLst/>
                <a:latin typeface="+mn-ea"/>
              </a:rPr>
              <a:t>통해 </a:t>
            </a:r>
            <a:r>
              <a:rPr lang="ko-KR" altLang="en-US" i="0" dirty="0">
                <a:effectLst/>
                <a:latin typeface="Trebuchet MS" panose="020B0603020202020204" pitchFamily="34" charset="0"/>
              </a:rPr>
              <a:t>여러 계층의 작은 크기 </a:t>
            </a:r>
            <a:r>
              <a:rPr lang="en-US" altLang="ko-KR" i="0" dirty="0">
                <a:effectLst/>
                <a:latin typeface="Trebuchet MS" panose="020B0603020202020204" pitchFamily="34" charset="0"/>
              </a:rPr>
              <a:t>filter</a:t>
            </a:r>
            <a:r>
              <a:rPr lang="ko-KR" altLang="en-US" i="0" dirty="0">
                <a:effectLst/>
                <a:latin typeface="Trebuchet MS" panose="020B0603020202020204" pitchFamily="34" charset="0"/>
              </a:rPr>
              <a:t>로 대체하여 </a:t>
            </a:r>
            <a:r>
              <a:rPr lang="ko-KR" altLang="en-US" i="0" dirty="0" err="1">
                <a:effectLst/>
                <a:latin typeface="Trebuchet MS" panose="020B0603020202020204" pitchFamily="34" charset="0"/>
              </a:rPr>
              <a:t>연산량</a:t>
            </a:r>
            <a:r>
              <a:rPr lang="ko-KR" altLang="en-US" i="0" dirty="0">
                <a:effectLst/>
                <a:latin typeface="Trebuchet MS" panose="020B0603020202020204" pitchFamily="34" charset="0"/>
              </a:rPr>
              <a:t> </a:t>
            </a:r>
            <a:r>
              <a:rPr lang="ko-KR" altLang="en-US" dirty="0">
                <a:latin typeface="Trebuchet MS" panose="020B0603020202020204" pitchFamily="34" charset="0"/>
              </a:rPr>
              <a:t>감소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98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A389200-5A6F-4023-8582-4C6CBAB8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05" y="1730801"/>
            <a:ext cx="5434601" cy="388658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963DCB-B7A7-415A-8F4A-536BD7F4D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10" y="-1109336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8FE2BA-7EBF-4E98-A288-FF1BE943B3AF}"/>
              </a:ext>
            </a:extLst>
          </p:cNvPr>
          <p:cNvSpPr txBox="1"/>
          <p:nvPr/>
        </p:nvSpPr>
        <p:spPr>
          <a:xfrm>
            <a:off x="426564" y="37100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solidFill>
                  <a:srgbClr val="333333"/>
                </a:solidFill>
                <a:effectLst/>
                <a:latin typeface="Noto Serif KR"/>
              </a:rPr>
              <a:t>Representational bottleneck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F8920-55A6-4B17-B5CD-60E40B830F58}"/>
              </a:ext>
            </a:extLst>
          </p:cNvPr>
          <p:cNvSpPr txBox="1"/>
          <p:nvPr/>
        </p:nvSpPr>
        <p:spPr>
          <a:xfrm>
            <a:off x="6021420" y="2047516"/>
            <a:ext cx="55829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35x35x320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→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17x17x640 줄이는 방법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1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.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Pooling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→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Inception</a:t>
            </a:r>
            <a:endParaRPr kumimoji="0" lang="ko-KR" altLang="ko-KR" sz="18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Pooling</a:t>
            </a:r>
            <a:r>
              <a:rPr kumimoji="0" lang="ko-KR" altLang="en-US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으로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크기 절반 줄임 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원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feature-map에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있는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정보 손실 많음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800" i="0" dirty="0">
                <a:solidFill>
                  <a:srgbClr val="333333"/>
                </a:solidFill>
                <a:effectLst/>
                <a:latin typeface="+mn-ea"/>
              </a:rPr>
              <a:t>Representational bottleneck</a:t>
            </a:r>
            <a:r>
              <a:rPr lang="ko-KR" altLang="en-US" dirty="0">
                <a:solidFill>
                  <a:srgbClr val="333333"/>
                </a:solidFill>
                <a:latin typeface="+mn-ea"/>
              </a:rPr>
              <a:t> 현상 발생</a:t>
            </a:r>
            <a:endParaRPr lang="ko-KR" altLang="en-US" sz="18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- </a:t>
            </a:r>
            <a:r>
              <a:rPr kumimoji="0" lang="ko-KR" altLang="en-US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연산량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효율적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endParaRPr lang="en-US" altLang="ko-KR" dirty="0">
              <a:solidFill>
                <a:srgbClr val="333333"/>
              </a:solidFill>
              <a:latin typeface="+mn-ea"/>
            </a:endParaRPr>
          </a:p>
          <a:p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2.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Inception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→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Pooling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feature-map</a:t>
            </a:r>
            <a:r>
              <a:rPr lang="en-US" altLang="ko-KR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+mn-ea"/>
              </a:rPr>
              <a:t>크기를 줄이기 전에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Inception</a:t>
            </a:r>
            <a:r>
              <a:rPr lang="ko-KR" altLang="en-US" dirty="0" err="1">
                <a:solidFill>
                  <a:srgbClr val="333333"/>
                </a:solidFill>
                <a:latin typeface="+mn-ea"/>
              </a:rPr>
              <a:t>적용</a:t>
            </a:r>
            <a:endParaRPr lang="en-US" altLang="ko-KR" dirty="0">
              <a:solidFill>
                <a:srgbClr val="333333"/>
              </a:solidFill>
              <a:latin typeface="+mn-ea"/>
            </a:endParaRPr>
          </a:p>
          <a:p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  →</a:t>
            </a:r>
            <a:r>
              <a:rPr lang="en-US" altLang="ko-KR" dirty="0">
                <a:solidFill>
                  <a:srgbClr val="333333"/>
                </a:solidFill>
                <a:latin typeface="+mn-ea"/>
              </a:rPr>
              <a:t>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원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feature-map에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있는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정보 손실 적음</a:t>
            </a:r>
            <a:endParaRPr lang="en-US" altLang="ko-KR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dirty="0" err="1">
                <a:solidFill>
                  <a:srgbClr val="333333"/>
                </a:solidFill>
                <a:latin typeface="+mn-ea"/>
              </a:rPr>
              <a:t>연산량</a:t>
            </a:r>
            <a:r>
              <a:rPr lang="ko-KR" altLang="en-US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333333"/>
                </a:solidFill>
                <a:latin typeface="+mn-ea"/>
              </a:rPr>
              <a:t>많아짐</a:t>
            </a:r>
            <a:endParaRPr lang="en-US" altLang="ko-KR" dirty="0">
              <a:solidFill>
                <a:srgbClr val="333333"/>
              </a:solidFill>
              <a:latin typeface="+mn-ea"/>
            </a:endParaRPr>
          </a:p>
          <a:p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727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5B3AAE-50DE-4854-85C1-97958C832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3" y="1065227"/>
            <a:ext cx="5671796" cy="5012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539573-F41B-49F5-A2C0-D7EEA761FE7A}"/>
              </a:ext>
            </a:extLst>
          </p:cNvPr>
          <p:cNvSpPr txBox="1"/>
          <p:nvPr/>
        </p:nvSpPr>
        <p:spPr>
          <a:xfrm>
            <a:off x="6520208" y="2171343"/>
            <a:ext cx="604572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rgbClr val="494E52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Pooling layer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>
                <a:latin typeface="+mn-ea"/>
              </a:rPr>
              <a:t>conv layer</a:t>
            </a:r>
            <a:r>
              <a:rPr lang="ko-KR" altLang="en-US" sz="1600" dirty="0">
                <a:latin typeface="+mn-ea"/>
              </a:rPr>
              <a:t>를 병렬로 배치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최종에 </a:t>
            </a:r>
            <a:r>
              <a:rPr lang="en-US" altLang="ko-KR" sz="1600" dirty="0">
                <a:latin typeface="+mn-ea"/>
              </a:rPr>
              <a:t>stride 2</a:t>
            </a:r>
            <a:r>
              <a:rPr lang="ko-KR" altLang="en-US" sz="1600" dirty="0">
                <a:latin typeface="+mn-ea"/>
              </a:rPr>
              <a:t>로 하여 크기를 줄임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-5x5, 3x3conv</a:t>
            </a:r>
            <a:r>
              <a:rPr lang="ko-KR" altLang="en-US" sz="1600" dirty="0">
                <a:latin typeface="+mn-ea"/>
              </a:rPr>
              <a:t>을 통해 </a:t>
            </a:r>
            <a:r>
              <a:rPr lang="en-US" altLang="ko-KR" sz="1600" dirty="0">
                <a:latin typeface="+mn-ea"/>
              </a:rPr>
              <a:t>feature</a:t>
            </a:r>
            <a:r>
              <a:rPr lang="ko-KR" altLang="en-US" sz="1600" dirty="0">
                <a:latin typeface="+mn-ea"/>
              </a:rPr>
              <a:t>추출하여 </a:t>
            </a:r>
            <a:r>
              <a:rPr lang="en-US" altLang="ko-KR" sz="1600" dirty="0">
                <a:latin typeface="+mn-ea"/>
              </a:rPr>
              <a:t>stride 2</a:t>
            </a:r>
            <a:r>
              <a:rPr lang="ko-KR" altLang="en-US" sz="1600" dirty="0">
                <a:latin typeface="+mn-ea"/>
              </a:rPr>
              <a:t>로 크기 줄임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-Pooling layer</a:t>
            </a:r>
            <a:r>
              <a:rPr lang="ko-KR" altLang="en-US" sz="1600" dirty="0">
                <a:latin typeface="+mn-ea"/>
              </a:rPr>
              <a:t>를 통해 </a:t>
            </a:r>
            <a:r>
              <a:rPr lang="ko-KR" altLang="en-US" sz="1600" dirty="0" err="1">
                <a:latin typeface="+mn-ea"/>
              </a:rPr>
              <a:t>크기줄임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→ 이를 결합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927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237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-apple-system</vt:lpstr>
      <vt:lpstr>Helvetica Neue</vt:lpstr>
      <vt:lpstr>Noto Sans KR</vt:lpstr>
      <vt:lpstr>Noto Serif KR</vt:lpstr>
      <vt:lpstr>Ubuntu Condensed</vt:lpstr>
      <vt:lpstr>맑은 고딕</vt:lpstr>
      <vt:lpstr>Arial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Hayoung</dc:creator>
  <cp:lastModifiedBy>Jeong Hayoung</cp:lastModifiedBy>
  <cp:revision>46</cp:revision>
  <dcterms:created xsi:type="dcterms:W3CDTF">2020-04-23T05:42:06Z</dcterms:created>
  <dcterms:modified xsi:type="dcterms:W3CDTF">2020-05-11T14:52:18Z</dcterms:modified>
</cp:coreProperties>
</file>