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0" r:id="rId6"/>
    <p:sldId id="262" r:id="rId7"/>
    <p:sldId id="263" r:id="rId8"/>
    <p:sldId id="261" r:id="rId9"/>
    <p:sldId id="265" r:id="rId10"/>
    <p:sldId id="268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F5C62-B862-4F49-9170-437006C4A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1F5A2F-2701-4C83-955D-1ED442129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3B68B-10F1-4222-88D3-996F180C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E0BC-5C3F-4353-99AE-D1E343A257D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AC9EEC-EA7D-41A2-9A9C-8C19E4DD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F8DF4-06EE-4CA2-AF0F-25F8AB63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F4A-0DFA-4EB7-852F-3D476081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76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F47D7-6026-4D63-AD59-9EEA19AB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7D0E2E-5D4E-4954-AD18-B6A8B80FE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43A5A-E26B-4D9C-A86E-429DDB0C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E0BC-5C3F-4353-99AE-D1E343A257D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33047-9D11-4422-95E9-ABABABDA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70712-7E9B-418D-9615-3377A0CB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F4A-0DFA-4EB7-852F-3D476081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4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2BAB06-E011-481B-93EE-E8F4B2CCF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1C5136-B431-402D-8DF0-0B61D999B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F79E0-334C-406B-AEFA-86838043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E0BC-5C3F-4353-99AE-D1E343A257D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BE538-8FD6-4CAC-8B98-B5B3428B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199C0-3EA3-4A48-B5AA-84F30EEF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F4A-0DFA-4EB7-852F-3D476081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55DB-900B-4224-A304-A2E56E76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0EBC0-57BD-4EDC-8404-13188721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D637A-D721-4E7B-9772-769A7B15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E0BC-5C3F-4353-99AE-D1E343A257D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22C4B-A0F2-445A-97D5-0161B1D3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9815C-A8C3-4F37-B073-431F4AED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F4A-0DFA-4EB7-852F-3D476081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18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23442-982C-4F80-AC87-53C31596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66AC4-DAD1-401D-B43C-39337A05F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25262-807D-4066-8897-01F7FA32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E0BC-5C3F-4353-99AE-D1E343A257D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EC4AD-9AA8-4391-B3B8-1E085887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E772A-4F71-4006-88C4-AF9BB458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F4A-0DFA-4EB7-852F-3D476081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5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A05D4-B717-42ED-B4A2-3304CC61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BCF4F-0B04-46B1-AF95-F80BBCD41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890681-C476-480F-B417-0A65E6514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356E92-BC51-49C1-AC13-44EBD602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E0BC-5C3F-4353-99AE-D1E343A257D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604B1-B44F-497A-B79E-AFE5A6D1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21872F-538A-4308-AE44-EED42529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F4A-0DFA-4EB7-852F-3D476081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33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143B4-1E53-4326-AEEB-DD272D90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F6D327-6354-4FE1-98ED-91CD11611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CA33E1-9E36-4F75-B15A-EE7BDC275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52F510-3CFD-4570-BC75-8877447D6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872FE8-A9E5-4890-9A68-3229E95C7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060704-6E53-43DB-AC72-A3BEE80B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E0BC-5C3F-4353-99AE-D1E343A257D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338105-A34D-4B7E-8FE0-EB0CD842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7C87DB-79F8-4AAE-AFDE-B1DE48D1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F4A-0DFA-4EB7-852F-3D476081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0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BE07B-E6BC-4AAA-9B1F-EFAB84C7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82FDC8-0370-4084-8F9C-DA151F59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E0BC-5C3F-4353-99AE-D1E343A257D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410B-ADC0-49F0-909F-22625B4A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10C821-290D-4A96-A9CE-405AFA7C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F4A-0DFA-4EB7-852F-3D476081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9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5CD452-0618-4761-8F64-CEADC783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E0BC-5C3F-4353-99AE-D1E343A257D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18C484-A0E4-4407-B9AF-7734C07E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0DC1A0-D514-4205-B04E-F8FD633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F4A-0DFA-4EB7-852F-3D476081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7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2FB1E-2FC6-42B9-83ED-5A8C4145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323B3-7B79-4C55-91BB-EBD62C0CF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85F06B-85CC-4D48-A02D-270C19373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37710D-67B8-45F4-A79E-24EFA1A2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E0BC-5C3F-4353-99AE-D1E343A257D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E6564-B237-4250-8971-6A6DC356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AB849-4982-4317-8E26-933758AD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F4A-0DFA-4EB7-852F-3D476081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7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FFE92-F733-4353-9682-758BE010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4E9907-5C4F-4892-9325-3D4110E3C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4C4B1-2F1E-47A0-BCE5-C5BA28469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7695F-2F26-4C22-97BE-1A8A0D20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E0BC-5C3F-4353-99AE-D1E343A257D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E9EBC4-BB40-4C65-A46F-2B5963E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D7AD5B-CD7C-40BB-931C-5F7C82DC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F4A-0DFA-4EB7-852F-3D476081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9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77052C-9B62-434E-8542-FEA4AD9B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8DE765-A3C8-4EA6-BCFE-796F8B8E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24C44-C84E-4794-989C-D5887F53F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DE0BC-5C3F-4353-99AE-D1E343A257D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42B52-37DF-439F-9520-FE6BF0DCE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74CEF-A7B0-4D77-9661-5D38B7979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D0F4A-0DFA-4EB7-852F-3D476081D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0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atascienceschool.net/view-notebook/958022040c544257aa7ba88643d6c032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school.net/view-notebook/958022040c544257aa7ba88643d6c032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0F4D3E0-4508-43BE-B03A-E54F8FC48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2020-05-12 W-3</a:t>
            </a:r>
          </a:p>
          <a:p>
            <a:pPr algn="r"/>
            <a:r>
              <a:rPr lang="ko-KR" altLang="en-US" dirty="0"/>
              <a:t>성균관대학교 전자전기컴퓨터공학과 석사과정</a:t>
            </a:r>
            <a:endParaRPr lang="en-US" altLang="ko-KR" dirty="0"/>
          </a:p>
          <a:p>
            <a:pPr algn="r"/>
            <a:r>
              <a:rPr lang="ko-KR" altLang="en-US" dirty="0" err="1"/>
              <a:t>이충헌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B714DA-A7B9-459D-A7A1-C9131C525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52" y="2127005"/>
            <a:ext cx="11050542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0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34D2D-A102-402A-B057-892FF47F7A30}"/>
              </a:ext>
            </a:extLst>
          </p:cNvPr>
          <p:cNvSpPr/>
          <p:nvPr/>
        </p:nvSpPr>
        <p:spPr>
          <a:xfrm>
            <a:off x="1131114" y="4058541"/>
            <a:ext cx="9447403" cy="245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inherit"/>
              </a:rPr>
              <a:t>병목 레이어</a:t>
            </a:r>
          </a:p>
          <a:p>
            <a:pPr algn="just">
              <a:lnSpc>
                <a:spcPct val="15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ResNet50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부터는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erif KR"/>
              </a:rPr>
              <a:t>연산량의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 줄이기 위해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Residual Block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내에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, 1x1, 3x3, 1x1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erif KR"/>
              </a:rPr>
              <a:t>컨볼루션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 연산을 쌓았다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. Inception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에서 배웠던 것과 같은 개념이다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. 1x1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erif KR"/>
              </a:rPr>
              <a:t>컨볼루션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 연산으로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erif KR"/>
              </a:rPr>
              <a:t>피쳐맵의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erif KR"/>
              </a:rPr>
              <a:t>갯수를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 줄였다가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3x3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을 거친 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, 1x1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erif KR"/>
              </a:rPr>
              <a:t>컨볼루션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 연산으로 차원을 늘려준다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이 과정이 병목 같다 하여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erif KR"/>
              </a:rPr>
              <a:t>병목레이어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(bottleneck layer)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라고 부른다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srgbClr val="333333"/>
                </a:solidFill>
                <a:latin typeface="Noto Serif KR"/>
              </a:rPr>
              <a:t>(</a:t>
            </a:r>
            <a:r>
              <a:rPr lang="en-US" altLang="ko-KR" sz="1400" dirty="0" err="1">
                <a:solidFill>
                  <a:srgbClr val="333333"/>
                </a:solidFill>
                <a:latin typeface="Noto Serif KR"/>
              </a:rPr>
              <a:t>ref.</a:t>
            </a:r>
            <a:r>
              <a:rPr lang="en-US" altLang="ko-KR" sz="1400" dirty="0" err="1">
                <a:hlinkClick r:id="rId2"/>
              </a:rPr>
              <a:t>https</a:t>
            </a:r>
            <a:r>
              <a:rPr lang="en-US" altLang="ko-KR" sz="1400" dirty="0">
                <a:hlinkClick r:id="rId2"/>
              </a:rPr>
              <a:t>://datascienceschool.net/view-notebook/958022040c544257aa7ba88643d6c032/</a:t>
            </a:r>
            <a:r>
              <a:rPr lang="en-US" altLang="ko-KR" sz="1400" dirty="0">
                <a:solidFill>
                  <a:srgbClr val="333333"/>
                </a:solidFill>
                <a:latin typeface="Noto Serif KR"/>
              </a:rPr>
              <a:t>)</a:t>
            </a:r>
            <a:endParaRPr lang="en-US" altLang="ko-KR" sz="1400" b="0" i="0" dirty="0">
              <a:solidFill>
                <a:srgbClr val="333333"/>
              </a:solidFill>
              <a:effectLst/>
              <a:latin typeface="Noto Serif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A55DAE-FC56-464F-89BF-0C5FC8B3D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8" y="328296"/>
            <a:ext cx="9144783" cy="375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6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1A487-7648-4024-B9DB-922C8BAA7DB6}"/>
              </a:ext>
            </a:extLst>
          </p:cNvPr>
          <p:cNvSpPr txBox="1"/>
          <p:nvPr/>
        </p:nvSpPr>
        <p:spPr>
          <a:xfrm>
            <a:off x="2753578" y="2055303"/>
            <a:ext cx="668484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/>
              <a:t>E.O.D.</a:t>
            </a:r>
            <a:endParaRPr lang="ko-KR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256318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4EC2F53-1AF8-4D70-835C-BBE53AF12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20" y="782318"/>
            <a:ext cx="72009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390A69-7863-49B2-8379-4212F659AB7B}"/>
              </a:ext>
            </a:extLst>
          </p:cNvPr>
          <p:cNvSpPr txBox="1"/>
          <p:nvPr/>
        </p:nvSpPr>
        <p:spPr>
          <a:xfrm>
            <a:off x="3781408" y="5429351"/>
            <a:ext cx="448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상당히 깊어진 레이어</a:t>
            </a:r>
            <a:endParaRPr lang="en-US" altLang="ko-KR" dirty="0"/>
          </a:p>
          <a:p>
            <a:r>
              <a:rPr lang="ko-KR" altLang="en-US" dirty="0"/>
              <a:t>높아진 정확도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5%</a:t>
            </a:r>
            <a:r>
              <a:rPr lang="ko-KR" altLang="en-US" dirty="0"/>
              <a:t>인 사람보다도 낫다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56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58C1F-6749-4E0A-BD93-68ECC1A6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오차와 </a:t>
            </a:r>
            <a:r>
              <a:rPr lang="ko-KR" altLang="en-US" dirty="0" err="1"/>
              <a:t>잔차의</a:t>
            </a:r>
            <a:r>
              <a:rPr lang="ko-KR" altLang="en-US" dirty="0"/>
              <a:t>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F0A5A-659F-481A-A714-E1B18BADA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모집단에서 회귀식을 얻었다면</a:t>
            </a:r>
            <a:r>
              <a:rPr lang="en-US" altLang="ko-KR" sz="2400" dirty="0"/>
              <a:t>, </a:t>
            </a:r>
            <a:r>
              <a:rPr lang="ko-KR" altLang="en-US" sz="2400" dirty="0"/>
              <a:t>그 회귀식을 통해 얻은 </a:t>
            </a:r>
            <a:r>
              <a:rPr lang="ko-KR" altLang="en-US" sz="2400" dirty="0" err="1"/>
              <a:t>예측값과</a:t>
            </a:r>
            <a:r>
              <a:rPr lang="ko-KR" altLang="en-US" sz="2400" dirty="0"/>
              <a:t> 실제 </a:t>
            </a:r>
            <a:r>
              <a:rPr lang="ko-KR" altLang="en-US" sz="2400" dirty="0" err="1"/>
              <a:t>관측값의</a:t>
            </a:r>
            <a:r>
              <a:rPr lang="ko-KR" altLang="en-US" sz="2400" dirty="0"/>
              <a:t> 차이가 </a:t>
            </a:r>
            <a:r>
              <a:rPr lang="ko-KR" altLang="en-US" sz="2400" b="1" dirty="0"/>
              <a:t>오차</a:t>
            </a:r>
            <a:r>
              <a:rPr lang="en-US" altLang="ko-KR" sz="2400" b="1" dirty="0"/>
              <a:t>(error)</a:t>
            </a:r>
            <a:r>
              <a:rPr lang="ko-KR" altLang="en-US" sz="2400" dirty="0"/>
              <a:t>이다</a:t>
            </a:r>
            <a:r>
              <a:rPr lang="en-US" altLang="ko-KR" sz="2400" dirty="0"/>
              <a:t>. </a:t>
            </a:r>
            <a:r>
              <a:rPr lang="ko-KR" altLang="en-US" sz="2400" dirty="0"/>
              <a:t>반면 표본집단에서 회귀식을 얻었다면</a:t>
            </a:r>
            <a:r>
              <a:rPr lang="en-US" altLang="ko-KR" sz="2400" dirty="0"/>
              <a:t>, </a:t>
            </a:r>
            <a:r>
              <a:rPr lang="ko-KR" altLang="en-US" sz="2400" dirty="0"/>
              <a:t>그 회귀식을 통해 얻은 </a:t>
            </a:r>
            <a:r>
              <a:rPr lang="ko-KR" altLang="en-US" sz="2400" dirty="0" err="1"/>
              <a:t>예측값과</a:t>
            </a:r>
            <a:r>
              <a:rPr lang="ko-KR" altLang="en-US" sz="2400" dirty="0"/>
              <a:t> 실제 </a:t>
            </a:r>
            <a:r>
              <a:rPr lang="ko-KR" altLang="en-US" sz="2400" dirty="0" err="1"/>
              <a:t>관측값의</a:t>
            </a:r>
            <a:r>
              <a:rPr lang="ko-KR" altLang="en-US" sz="2400" dirty="0"/>
              <a:t> 차이가 </a:t>
            </a:r>
            <a:r>
              <a:rPr lang="ko-KR" altLang="en-US" sz="2400" b="1" dirty="0" err="1"/>
              <a:t>잔차</a:t>
            </a:r>
            <a:r>
              <a:rPr lang="en-US" altLang="ko-KR" sz="2400" b="1" dirty="0"/>
              <a:t>(residual)</a:t>
            </a:r>
            <a:r>
              <a:rPr lang="ko-KR" altLang="en-US" sz="2400" dirty="0"/>
              <a:t>이다</a:t>
            </a:r>
            <a:r>
              <a:rPr lang="en-US" altLang="ko-KR" sz="2400" dirty="0"/>
              <a:t>.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370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94EF031-AD05-442E-88CB-D8F5E1ED3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089" y="231639"/>
            <a:ext cx="707707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CD1DDF-6AF2-4AE2-92A7-E8860AFD6068}"/>
              </a:ext>
            </a:extLst>
          </p:cNvPr>
          <p:cNvSpPr txBox="1"/>
          <p:nvPr/>
        </p:nvSpPr>
        <p:spPr>
          <a:xfrm>
            <a:off x="369457" y="2650989"/>
            <a:ext cx="10875093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Degradation</a:t>
            </a:r>
            <a:r>
              <a:rPr lang="ko-KR" altLang="en-US" dirty="0"/>
              <a:t> </a:t>
            </a:r>
            <a:r>
              <a:rPr lang="en-US" altLang="ko-KR" dirty="0"/>
              <a:t>Problem.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VGG - </a:t>
            </a:r>
            <a:r>
              <a:rPr lang="ko-KR" altLang="en-US" dirty="0"/>
              <a:t>모델의 깊이가 그 성능에 큰 영향을 미친다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그저 네트워크를 깊게 만들면</a:t>
            </a:r>
            <a:r>
              <a:rPr lang="en-US" altLang="ko-KR" dirty="0"/>
              <a:t>, </a:t>
            </a:r>
            <a:r>
              <a:rPr lang="en-US" altLang="ko-KR" u="sng" dirty="0"/>
              <a:t>gradient vanishing/exploding </a:t>
            </a:r>
            <a:r>
              <a:rPr lang="ko-KR" altLang="en-US" u="sng" dirty="0"/>
              <a:t>문제</a:t>
            </a:r>
            <a:endParaRPr lang="en-US" altLang="ko-KR" u="sng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다행히</a:t>
            </a:r>
            <a:r>
              <a:rPr lang="en-US" altLang="ko-KR" dirty="0"/>
              <a:t>, </a:t>
            </a:r>
            <a:r>
              <a:rPr lang="ko-KR" altLang="en-US" dirty="0"/>
              <a:t>이에 대한 해결책으로 </a:t>
            </a:r>
            <a:r>
              <a:rPr lang="ko-KR" altLang="en-US" u="sng" dirty="0"/>
              <a:t>정규화 레이어 추가</a:t>
            </a:r>
            <a:r>
              <a:rPr lang="en-US" altLang="ko-KR" u="sng" dirty="0"/>
              <a:t>, </a:t>
            </a:r>
            <a:r>
              <a:rPr lang="ko-KR" altLang="en-US" u="sng" dirty="0"/>
              <a:t>가중치 초기화 </a:t>
            </a:r>
            <a:r>
              <a:rPr lang="ko-KR" altLang="en-US" dirty="0"/>
              <a:t>방법 등이 소개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꽤 깊은 모델이라도 학습을 수렴시킬 수 있게 되었다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하지만 모델의 깊이가 깊어지다 보면 어느 순간 더 얕은 모델의 성능보다 더 나빠지는 현상이 발생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과적합</a:t>
            </a:r>
            <a:r>
              <a:rPr lang="ko-KR" altLang="en-US" dirty="0"/>
              <a:t> 문제는 </a:t>
            </a:r>
            <a:r>
              <a:rPr lang="ko-KR" altLang="en-US" u="sng" dirty="0"/>
              <a:t>테스트 성능에 </a:t>
            </a:r>
            <a:r>
              <a:rPr lang="ko-KR" altLang="en-US" dirty="0"/>
              <a:t>대한 문제이지만</a:t>
            </a:r>
            <a:r>
              <a:rPr lang="en-US" altLang="ko-KR" dirty="0"/>
              <a:t>, Degradation</a:t>
            </a:r>
            <a:r>
              <a:rPr lang="ko-KR" altLang="en-US" dirty="0"/>
              <a:t>은 </a:t>
            </a:r>
            <a:r>
              <a:rPr lang="ko-KR" altLang="en-US" u="sng" dirty="0"/>
              <a:t>훈련용 데이터에 </a:t>
            </a:r>
            <a:r>
              <a:rPr lang="ko-KR" altLang="en-US" dirty="0"/>
              <a:t>대한 </a:t>
            </a:r>
            <a:r>
              <a:rPr lang="ko-KR" altLang="en-US" u="sng" dirty="0"/>
              <a:t>성능</a:t>
            </a:r>
            <a:r>
              <a:rPr lang="ko-KR" altLang="en-US" dirty="0"/>
              <a:t>의 문제이다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ResNet</a:t>
            </a:r>
            <a:r>
              <a:rPr lang="ko-KR" altLang="en-US" dirty="0"/>
              <a:t>의 저자들은 이 </a:t>
            </a:r>
            <a:r>
              <a:rPr lang="en-US" altLang="ko-KR" dirty="0"/>
              <a:t>Degradation </a:t>
            </a:r>
            <a:r>
              <a:rPr lang="ko-KR" altLang="en-US" dirty="0"/>
              <a:t>문제를 해결하기 위한 구조를 제시했다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20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B99FBB1-985B-4653-80E6-C0FDD8242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515" y="822121"/>
            <a:ext cx="4944261" cy="412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09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00F30F9-C8F9-4289-A037-7FEB3AB61898}"/>
              </a:ext>
            </a:extLst>
          </p:cNvPr>
          <p:cNvSpPr/>
          <p:nvPr/>
        </p:nvSpPr>
        <p:spPr>
          <a:xfrm>
            <a:off x="604007" y="1023078"/>
            <a:ext cx="1330885" cy="1040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Activation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202E9F5-E495-49A6-B259-F086F90C6465}"/>
              </a:ext>
            </a:extLst>
          </p:cNvPr>
          <p:cNvSpPr/>
          <p:nvPr/>
        </p:nvSpPr>
        <p:spPr>
          <a:xfrm>
            <a:off x="2439798" y="992042"/>
            <a:ext cx="1330885" cy="1040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Linear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2A94F79-39FB-40DD-AF1C-76971EA2122B}"/>
              </a:ext>
            </a:extLst>
          </p:cNvPr>
          <p:cNvSpPr/>
          <p:nvPr/>
        </p:nvSpPr>
        <p:spPr>
          <a:xfrm>
            <a:off x="4275589" y="992042"/>
            <a:ext cx="1330885" cy="1040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ReLu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3E83557-59A8-448F-A3E9-7084303B931D}"/>
              </a:ext>
            </a:extLst>
          </p:cNvPr>
          <p:cNvSpPr/>
          <p:nvPr/>
        </p:nvSpPr>
        <p:spPr>
          <a:xfrm>
            <a:off x="6111380" y="992042"/>
            <a:ext cx="1330885" cy="1040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Linear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72A9083-DAC3-44B3-B95F-3204AE8FE11A}"/>
              </a:ext>
            </a:extLst>
          </p:cNvPr>
          <p:cNvSpPr/>
          <p:nvPr/>
        </p:nvSpPr>
        <p:spPr>
          <a:xfrm>
            <a:off x="7947171" y="992041"/>
            <a:ext cx="1330885" cy="1040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ReLu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7858FC-D544-4558-BA4D-FABEDBC102E4}"/>
              </a:ext>
            </a:extLst>
          </p:cNvPr>
          <p:cNvSpPr/>
          <p:nvPr/>
        </p:nvSpPr>
        <p:spPr>
          <a:xfrm>
            <a:off x="9782962" y="992041"/>
            <a:ext cx="1330885" cy="1040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Activation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A63FD88-5A4A-4B61-8141-62784E3E0854}"/>
              </a:ext>
            </a:extLst>
          </p:cNvPr>
          <p:cNvCxnSpPr/>
          <p:nvPr/>
        </p:nvCxnSpPr>
        <p:spPr>
          <a:xfrm flipV="1">
            <a:off x="2231472" y="452626"/>
            <a:ext cx="0" cy="107379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2696A82-6DB8-4639-A8C6-6E8A3E204930}"/>
              </a:ext>
            </a:extLst>
          </p:cNvPr>
          <p:cNvCxnSpPr/>
          <p:nvPr/>
        </p:nvCxnSpPr>
        <p:spPr>
          <a:xfrm flipV="1">
            <a:off x="7692705" y="461015"/>
            <a:ext cx="0" cy="107379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025DBE7-A746-48EB-9399-67068332ED98}"/>
              </a:ext>
            </a:extLst>
          </p:cNvPr>
          <p:cNvCxnSpPr>
            <a:cxnSpLocks/>
          </p:cNvCxnSpPr>
          <p:nvPr/>
        </p:nvCxnSpPr>
        <p:spPr>
          <a:xfrm flipH="1">
            <a:off x="2214694" y="477793"/>
            <a:ext cx="5503178" cy="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0FCC87DB-56BF-4FEC-A127-6E2C1CD57AF9}"/>
              </a:ext>
            </a:extLst>
          </p:cNvPr>
          <p:cNvSpPr/>
          <p:nvPr/>
        </p:nvSpPr>
        <p:spPr>
          <a:xfrm>
            <a:off x="7516536" y="1212677"/>
            <a:ext cx="343948" cy="34393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D5608F86-E492-4DC6-A079-CBE3A8B6E02F}"/>
              </a:ext>
            </a:extLst>
          </p:cNvPr>
          <p:cNvSpPr/>
          <p:nvPr/>
        </p:nvSpPr>
        <p:spPr>
          <a:xfrm rot="10800000">
            <a:off x="2062909" y="1209758"/>
            <a:ext cx="343948" cy="34393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8BD465E-DF53-406A-BFC8-DACC23C64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87"/>
          <a:stretch/>
        </p:blipFill>
        <p:spPr>
          <a:xfrm>
            <a:off x="568334" y="2375513"/>
            <a:ext cx="2536906" cy="3420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ED85BF-662F-4264-998B-C2E100D94E9A}"/>
              </a:ext>
            </a:extLst>
          </p:cNvPr>
          <p:cNvSpPr txBox="1"/>
          <p:nvPr/>
        </p:nvSpPr>
        <p:spPr>
          <a:xfrm>
            <a:off x="568334" y="3168706"/>
            <a:ext cx="10576870" cy="2035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입력과 출력이 더해진 것을 다음 레이어의 입력으로 사용하는 것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기존에는 </a:t>
            </a:r>
            <a:r>
              <a:rPr lang="en-US" altLang="ko-KR" dirty="0"/>
              <a:t>H(x)</a:t>
            </a:r>
            <a:r>
              <a:rPr lang="ko-KR" altLang="en-US" dirty="0"/>
              <a:t>를 정답과 같게 만드는 것이 목적이었지만 이제는 나머지</a:t>
            </a:r>
            <a:r>
              <a:rPr lang="en-US" altLang="ko-KR" dirty="0"/>
              <a:t>(residual)</a:t>
            </a:r>
            <a:r>
              <a:rPr lang="ko-KR" altLang="en-US" dirty="0"/>
              <a:t>를 학습하도록 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최적의 경우가 바로 </a:t>
            </a:r>
            <a:r>
              <a:rPr lang="en-US" altLang="ko-KR" dirty="0"/>
              <a:t>F(x)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만드는 것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네트워크가 </a:t>
            </a:r>
            <a:r>
              <a:rPr lang="ko-KR" altLang="en-US" dirty="0" err="1"/>
              <a:t>잔차를</a:t>
            </a:r>
            <a:r>
              <a:rPr lang="ko-KR" altLang="en-US" dirty="0"/>
              <a:t> 학습하게 되면 </a:t>
            </a:r>
            <a:r>
              <a:rPr lang="ko-KR" altLang="en-US" dirty="0" err="1"/>
              <a:t>입력값의</a:t>
            </a:r>
            <a:r>
              <a:rPr lang="ko-KR" altLang="en-US" dirty="0"/>
              <a:t> 작은 변화에도 민감하게 반응 할 것이다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(</a:t>
            </a:r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https://datascienceschool.net/view-notebook/958022040c544257aa7ba88643d6c032/</a:t>
            </a:r>
            <a:r>
              <a:rPr lang="en-US" altLang="ko-KR" sz="1400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06C54B-20AF-4E99-9134-65FCD2A717F3}"/>
              </a:ext>
            </a:extLst>
          </p:cNvPr>
          <p:cNvSpPr txBox="1"/>
          <p:nvPr/>
        </p:nvSpPr>
        <p:spPr>
          <a:xfrm>
            <a:off x="9278056" y="2237013"/>
            <a:ext cx="1937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Andrew Ng’s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011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B63318-B166-4A18-998F-0695BFEA2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35" y="1102146"/>
            <a:ext cx="10860016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0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A9B31C0-6583-4B74-9F9F-01A59E87A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91"/>
          <a:stretch/>
        </p:blipFill>
        <p:spPr bwMode="auto">
          <a:xfrm>
            <a:off x="453087" y="396380"/>
            <a:ext cx="5240623" cy="606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1528606-9C1D-42C5-B990-2E2A0CDD4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91"/>
          <a:stretch/>
        </p:blipFill>
        <p:spPr bwMode="auto">
          <a:xfrm>
            <a:off x="6390995" y="396380"/>
            <a:ext cx="5240622" cy="606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66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794E3522-DAF9-4072-9BB5-C4CD7FB9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94" y="338181"/>
            <a:ext cx="97631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31146AA-2FBC-44E7-A944-5FAF7105DDBC}"/>
              </a:ext>
            </a:extLst>
          </p:cNvPr>
          <p:cNvSpPr/>
          <p:nvPr/>
        </p:nvSpPr>
        <p:spPr>
          <a:xfrm>
            <a:off x="841694" y="4555281"/>
            <a:ext cx="103036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CNN: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앞선 부분의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feature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가 뒤쪽까지 영향이 직접적으로 전달되는 것이 아니라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중간을 거쳐 전달되기 때문에 학습의 과정에서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AppleSDGothicNeo"/>
              </a:rPr>
              <a:t>크게크게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AppleSDGothicNeo"/>
              </a:rPr>
              <a:t> 변합니다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그런데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ppleSDGothicNeo"/>
              </a:rPr>
              <a:t>shortcut connection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을 추가해주게 되면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수식적으로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AppleSDGothicNeo"/>
              </a:rPr>
              <a:t>이전으로부터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AppleSDGothicNeo"/>
              </a:rPr>
              <a:t> 얼만큼 변하는지 나머지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ppleSDGothicNeo"/>
              </a:rPr>
              <a:t>(residual)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AppleSDGothicNeo"/>
              </a:rPr>
              <a:t>만 계산하는 문제로 바뀌게 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즉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AppleSDGothicNeo"/>
              </a:rPr>
              <a:t>현재 레이어의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AppleSDGothicNeo"/>
              </a:rPr>
              <a:t>출력값과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AppleSDGothicNeo"/>
              </a:rPr>
              <a:t> 이전 스케일의 레이어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AppleSDGothicNeo"/>
              </a:rPr>
              <a:t>출력값을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AppleSDGothicNeo"/>
              </a:rPr>
              <a:t> 더해 입력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을 받기 때문에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그 차이를 볼 수 있게 되는 것이죠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따라서 학습하는 과정에서 그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'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AppleSDGothicNeo"/>
              </a:rPr>
              <a:t>조금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ppleSDGothicNeo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을 하면 되는 것이고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AppleSDGothicNeo"/>
              </a:rPr>
              <a:t>더 빠르게 학습한다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는 장점이 생깁니다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9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382</Words>
  <Application>Microsoft Office PowerPoint</Application>
  <PresentationFormat>와이드스크린</PresentationFormat>
  <Paragraphs>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AppleSDGothicNeo</vt:lpstr>
      <vt:lpstr>inherit</vt:lpstr>
      <vt:lpstr>Noto Serif KR</vt:lpstr>
      <vt:lpstr>맑은 고딕</vt:lpstr>
      <vt:lpstr>Arial</vt:lpstr>
      <vt:lpstr>Office 테마</vt:lpstr>
      <vt:lpstr>PowerPoint 프레젠테이션</vt:lpstr>
      <vt:lpstr>PowerPoint 프레젠테이션</vt:lpstr>
      <vt:lpstr>오차와 잔차의 차이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H-LAB</dc:creator>
  <cp:lastModifiedBy>H-LAB</cp:lastModifiedBy>
  <cp:revision>9</cp:revision>
  <dcterms:created xsi:type="dcterms:W3CDTF">2020-05-21T00:34:39Z</dcterms:created>
  <dcterms:modified xsi:type="dcterms:W3CDTF">2020-05-21T03:02:19Z</dcterms:modified>
</cp:coreProperties>
</file>