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7" r:id="rId6"/>
    <p:sldId id="262" r:id="rId7"/>
    <p:sldId id="263" r:id="rId8"/>
    <p:sldId id="265" r:id="rId9"/>
    <p:sldId id="266" r:id="rId10"/>
    <p:sldId id="259" r:id="rId11"/>
    <p:sldId id="261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/>
    <p:restoredTop sz="94693"/>
  </p:normalViewPr>
  <p:slideViewPr>
    <p:cSldViewPr snapToGrid="0" snapToObjects="1">
      <p:cViewPr varScale="1">
        <p:scale>
          <a:sx n="114" d="100"/>
          <a:sy n="114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5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25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3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5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0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8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0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4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646FE3-3DD3-2B47-BF6A-5AF32A350AA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1C20-D9E0-F748-89C3-0212391FE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Kafka Tuning Guide in Spring Cloud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D823-524D-7747-9868-7771D2A2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CLoudera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7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1D6E-F94E-1F49-B142-F8BE1F0D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Tuning -- Advanced Kafka producer Parameter tuning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1754DF-A475-DB41-B76D-D13FE991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0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AA4D-1A45-2D43-A063-9C6F607E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14AB-3332-D74E-99A5-877CCF52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 </a:t>
            </a:r>
          </a:p>
        </p:txBody>
      </p:sp>
    </p:spTree>
    <p:extLst>
      <p:ext uri="{BB962C8B-B14F-4D97-AF65-F5344CB8AC3E}">
        <p14:creationId xmlns:p14="http://schemas.microsoft.com/office/powerpoint/2010/main" val="113121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BD1F-8719-BC43-89C8-BCF07727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design review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7E69-D4AC-C840-A863-DD60707C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design need to make the following decision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Schema (Json, Avro)</a:t>
            </a:r>
          </a:p>
          <a:p>
            <a:pPr lvl="1"/>
            <a:r>
              <a:rPr lang="en-US" dirty="0"/>
              <a:t>Contents </a:t>
            </a:r>
          </a:p>
          <a:p>
            <a:pPr lvl="1"/>
            <a:r>
              <a:rPr lang="en-US" dirty="0"/>
              <a:t>Key/ordering</a:t>
            </a:r>
          </a:p>
          <a:p>
            <a:pPr lvl="1"/>
            <a:r>
              <a:rPr lang="en-US" dirty="0"/>
              <a:t>Number of partitions</a:t>
            </a:r>
          </a:p>
          <a:p>
            <a:pPr lvl="1"/>
            <a:r>
              <a:rPr lang="en-US" dirty="0"/>
              <a:t>Number of replicas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944D-BE9F-7F4B-AF80-A811EAD4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design review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762E-EB47-DF49-A37D-3F5019C7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b="1" dirty="0"/>
              <a:t>performance</a:t>
            </a:r>
            <a:r>
              <a:rPr lang="en-US" dirty="0"/>
              <a:t> and </a:t>
            </a:r>
            <a:r>
              <a:rPr lang="en-US" b="1" dirty="0"/>
              <a:t>order guarantee</a:t>
            </a:r>
            <a:r>
              <a:rPr lang="en-US" dirty="0"/>
              <a:t> are two key important requirements in MSE 3.0 project, we reviewed current topic design, considering the followings factors that relate the performance and order guarantee</a:t>
            </a:r>
          </a:p>
          <a:p>
            <a:pPr lvl="1"/>
            <a:r>
              <a:rPr lang="en-US" dirty="0"/>
              <a:t>Key/ordering</a:t>
            </a:r>
          </a:p>
          <a:p>
            <a:pPr lvl="1"/>
            <a:r>
              <a:rPr lang="en-US" dirty="0"/>
              <a:t># of partitions</a:t>
            </a:r>
          </a:p>
          <a:p>
            <a:pPr lvl="1"/>
            <a:r>
              <a:rPr lang="en-US" dirty="0"/>
              <a:t># of replicas (this factor is discussed in producer setting)</a:t>
            </a:r>
          </a:p>
        </p:txBody>
      </p:sp>
    </p:spTree>
    <p:extLst>
      <p:ext uri="{BB962C8B-B14F-4D97-AF65-F5344CB8AC3E}">
        <p14:creationId xmlns:p14="http://schemas.microsoft.com/office/powerpoint/2010/main" val="93959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FDDB-74C3-594F-9369-83CA0917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Key/Order – Review Conclusion and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F0-7D1B-6649-A0CC-8EB34239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discussed earlier in producer setting. There are two ways to guarantee order</a:t>
            </a:r>
          </a:p>
          <a:p>
            <a:pPr lvl="1"/>
            <a:r>
              <a:rPr lang="en-US" dirty="0"/>
              <a:t>Single-partition topic</a:t>
            </a:r>
          </a:p>
          <a:p>
            <a:pPr lvl="1"/>
            <a:r>
              <a:rPr lang="en-US" dirty="0"/>
              <a:t>Key-based method for partition-level order guarantee</a:t>
            </a:r>
          </a:p>
          <a:p>
            <a:r>
              <a:rPr lang="en-US" dirty="0"/>
              <a:t>Currently, 90% topics using the single-partition topic solutions</a:t>
            </a:r>
          </a:p>
          <a:p>
            <a:r>
              <a:rPr lang="en-US" dirty="0"/>
              <a:t>Conclusion and suggestions for single-partition topic solution</a:t>
            </a:r>
          </a:p>
          <a:p>
            <a:pPr lvl="1"/>
            <a:r>
              <a:rPr lang="en-US" dirty="0"/>
              <a:t>Order can always be guaranteed from the perspective of topic.  </a:t>
            </a:r>
          </a:p>
          <a:p>
            <a:pPr lvl="1"/>
            <a:r>
              <a:rPr lang="en-US" dirty="0"/>
              <a:t>However, there are some risks for single agent performance, order-guarantee and global Kafka cluster performance</a:t>
            </a:r>
          </a:p>
          <a:p>
            <a:r>
              <a:rPr lang="en-US" dirty="0"/>
              <a:t>Single agent performance risk</a:t>
            </a:r>
          </a:p>
          <a:p>
            <a:pPr lvl="1"/>
            <a:r>
              <a:rPr lang="en-US" dirty="0"/>
              <a:t>Event architecture is powerful if you can partition data into smaller subsets. But single-partition lost this advantage </a:t>
            </a:r>
          </a:p>
          <a:p>
            <a:pPr lvl="1"/>
            <a:r>
              <a:rPr lang="en-US" dirty="0"/>
              <a:t>Single-partition topic can only support single consumer instance in an agent. If the consumer instance process event slowly (i.e. writing data slowly to database). </a:t>
            </a:r>
            <a:r>
              <a:rPr lang="en-US" dirty="0">
                <a:solidFill>
                  <a:srgbClr val="FF0000"/>
                </a:solidFill>
              </a:rPr>
              <a:t>The performance is limited to the throughput of the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9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56BB84-F7BC-CC4E-A4E9-540B307AA960}"/>
              </a:ext>
            </a:extLst>
          </p:cNvPr>
          <p:cNvSpPr/>
          <p:nvPr/>
        </p:nvSpPr>
        <p:spPr>
          <a:xfrm>
            <a:off x="2077279" y="2930391"/>
            <a:ext cx="1645483" cy="127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AC30B-B9B9-464A-9EE9-7CBC1F9A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Key/Order -- Single agent performance risk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90B30-F53A-824B-9DB4-5BF1395B2FE7}"/>
              </a:ext>
            </a:extLst>
          </p:cNvPr>
          <p:cNvSpPr/>
          <p:nvPr/>
        </p:nvSpPr>
        <p:spPr>
          <a:xfrm>
            <a:off x="2256728" y="3347835"/>
            <a:ext cx="1313078" cy="39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0670E-F6C8-C04E-9A63-0CE9CE888476}"/>
              </a:ext>
            </a:extLst>
          </p:cNvPr>
          <p:cNvSpPr/>
          <p:nvPr/>
        </p:nvSpPr>
        <p:spPr>
          <a:xfrm>
            <a:off x="4764158" y="2930390"/>
            <a:ext cx="1940741" cy="127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14820-F648-CE44-936F-FC3B82F21C6D}"/>
              </a:ext>
            </a:extLst>
          </p:cNvPr>
          <p:cNvSpPr/>
          <p:nvPr/>
        </p:nvSpPr>
        <p:spPr>
          <a:xfrm>
            <a:off x="8181202" y="2908089"/>
            <a:ext cx="1860714" cy="127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084D2-58FF-6449-B89F-FFB0F382B736}"/>
              </a:ext>
            </a:extLst>
          </p:cNvPr>
          <p:cNvSpPr/>
          <p:nvPr/>
        </p:nvSpPr>
        <p:spPr>
          <a:xfrm>
            <a:off x="5076879" y="3245897"/>
            <a:ext cx="125434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 Kafka Consumer Client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C4BF76-27BC-5844-9BEE-B62C890ADCF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569806" y="3544071"/>
            <a:ext cx="1507073" cy="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5299AA-8B88-6347-873C-6D735765BBC3}"/>
              </a:ext>
            </a:extLst>
          </p:cNvPr>
          <p:cNvSpPr txBox="1"/>
          <p:nvPr/>
        </p:nvSpPr>
        <p:spPr>
          <a:xfrm>
            <a:off x="2474844" y="2425152"/>
            <a:ext cx="78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B63BB-B25A-0640-9679-87C768C88407}"/>
              </a:ext>
            </a:extLst>
          </p:cNvPr>
          <p:cNvSpPr txBox="1"/>
          <p:nvPr/>
        </p:nvSpPr>
        <p:spPr>
          <a:xfrm>
            <a:off x="5293541" y="2449735"/>
            <a:ext cx="107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354C1F-3760-AB41-94CB-D70702AA8E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704899" y="3545021"/>
            <a:ext cx="1476303" cy="2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50538-449C-D745-BB69-2F0FFEAEA1E0}"/>
              </a:ext>
            </a:extLst>
          </p:cNvPr>
          <p:cNvSpPr/>
          <p:nvPr/>
        </p:nvSpPr>
        <p:spPr>
          <a:xfrm>
            <a:off x="8180552" y="5017882"/>
            <a:ext cx="1860714" cy="882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AA1471-5A23-6F4F-B4B6-71F645824007}"/>
              </a:ext>
            </a:extLst>
          </p:cNvPr>
          <p:cNvSpPr txBox="1"/>
          <p:nvPr/>
        </p:nvSpPr>
        <p:spPr>
          <a:xfrm>
            <a:off x="8649106" y="4659060"/>
            <a:ext cx="120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598EC7-04DB-B345-B75F-837B0DC4DBC6}"/>
              </a:ext>
            </a:extLst>
          </p:cNvPr>
          <p:cNvSpPr txBox="1"/>
          <p:nvPr/>
        </p:nvSpPr>
        <p:spPr>
          <a:xfrm>
            <a:off x="8400778" y="2491761"/>
            <a:ext cx="130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848F5-809F-2B45-A332-629FFC11A366}"/>
              </a:ext>
            </a:extLst>
          </p:cNvPr>
          <p:cNvSpPr txBox="1"/>
          <p:nvPr/>
        </p:nvSpPr>
        <p:spPr>
          <a:xfrm>
            <a:off x="3818908" y="3279568"/>
            <a:ext cx="92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 read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4DE6D5-E90E-9C42-8908-2F1BFFA080A2}"/>
              </a:ext>
            </a:extLst>
          </p:cNvPr>
          <p:cNvSpPr txBox="1"/>
          <p:nvPr/>
        </p:nvSpPr>
        <p:spPr>
          <a:xfrm>
            <a:off x="6785814" y="3285603"/>
            <a:ext cx="148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 update 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E4406E-419F-414A-AED4-8548F0459410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6704899" y="3567323"/>
            <a:ext cx="1475653" cy="1891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9C0E58-ADF7-D144-BA4C-FCCB0A961363}"/>
              </a:ext>
            </a:extLst>
          </p:cNvPr>
          <p:cNvSpPr txBox="1"/>
          <p:nvPr/>
        </p:nvSpPr>
        <p:spPr>
          <a:xfrm>
            <a:off x="7528890" y="4549846"/>
            <a:ext cx="1200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 Write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20A93B-2B5D-C041-9B62-53C8CD6BD2A6}"/>
              </a:ext>
            </a:extLst>
          </p:cNvPr>
          <p:cNvSpPr txBox="1"/>
          <p:nvPr/>
        </p:nvSpPr>
        <p:spPr>
          <a:xfrm>
            <a:off x="1252330" y="4412974"/>
            <a:ext cx="5808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agent performance is affected by three parts: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Topic read throughput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database write throughput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topic write throughput</a:t>
            </a:r>
          </a:p>
        </p:txBody>
      </p:sp>
    </p:spTree>
    <p:extLst>
      <p:ext uri="{BB962C8B-B14F-4D97-AF65-F5344CB8AC3E}">
        <p14:creationId xmlns:p14="http://schemas.microsoft.com/office/powerpoint/2010/main" val="368084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0F71-7607-544A-ABB7-710ECD02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Key/order -- Single agent performance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3182-00C5-9E41-A612-98F990C1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45837" cy="38469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Benchmark test for Kafka read/write have been done</a:t>
            </a:r>
          </a:p>
          <a:p>
            <a:pPr lvl="1"/>
            <a:r>
              <a:rPr lang="en-US" dirty="0"/>
              <a:t>Kafka Read </a:t>
            </a:r>
          </a:p>
          <a:p>
            <a:pPr lvl="1"/>
            <a:r>
              <a:rPr lang="en-US" dirty="0"/>
              <a:t>Kafka Write</a:t>
            </a:r>
          </a:p>
          <a:p>
            <a:r>
              <a:rPr lang="en-US" dirty="0"/>
              <a:t>If database process take long time, the throughput will drop significantly.</a:t>
            </a:r>
          </a:p>
          <a:p>
            <a:r>
              <a:rPr lang="en-US" dirty="0"/>
              <a:t>What about if throughput can’t meet requirement?</a:t>
            </a:r>
          </a:p>
          <a:p>
            <a:pPr lvl="1"/>
            <a:r>
              <a:rPr lang="en-US" dirty="0"/>
              <a:t>Single partition topic is designed for strong data consistency for distributed micro-services. So, a big picture is </a:t>
            </a:r>
            <a:r>
              <a:rPr lang="en-US" b="1" dirty="0"/>
              <a:t>how to achieve strong data consistency in event-based microservices architecture</a:t>
            </a:r>
            <a:r>
              <a:rPr lang="en-US" dirty="0"/>
              <a:t>. Advanced Micro-services techniques (i.e. distributed transaction) for achieve and Spring components for achieve strong data consistency need to be explored. </a:t>
            </a:r>
          </a:p>
          <a:p>
            <a:pPr lvl="1"/>
            <a:r>
              <a:rPr lang="en-US" dirty="0"/>
              <a:t>From Kafka side, Kafka stream support maintain micro-services states for data consistency using Kafka stream’s internal database to replace traditional DB. But the feedback is that this project is not suitable for using Kafka Stream.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8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95CEEB-69E0-7F42-9C3B-92361472FAFC}"/>
              </a:ext>
            </a:extLst>
          </p:cNvPr>
          <p:cNvSpPr/>
          <p:nvPr/>
        </p:nvSpPr>
        <p:spPr>
          <a:xfrm>
            <a:off x="4439650" y="5180306"/>
            <a:ext cx="5933060" cy="126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90F71-7607-544A-ABB7-710ECD02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Key/order – Order Guarantee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3182-00C5-9E41-A612-98F990C1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45837" cy="384699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For single partition topic design for message order guarantee, How Kafka producer, consumer and Spring Cloud Stream containers work together to operate messages, might also affect order guarantee. Because</a:t>
            </a:r>
            <a:r>
              <a:rPr lang="en-US" b="1" dirty="0"/>
              <a:t> Kafka producer/consumer client read/write message in batch, and Spring container side provide multiple choices for processing the batch message processing.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53436-6C3C-4840-BC04-476ABD65C3F5}"/>
              </a:ext>
            </a:extLst>
          </p:cNvPr>
          <p:cNvSpPr/>
          <p:nvPr/>
        </p:nvSpPr>
        <p:spPr>
          <a:xfrm>
            <a:off x="832786" y="4193346"/>
            <a:ext cx="1645483" cy="438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AE3D1-C718-6143-8DD7-2DD62F01796C}"/>
              </a:ext>
            </a:extLst>
          </p:cNvPr>
          <p:cNvSpPr txBox="1"/>
          <p:nvPr/>
        </p:nvSpPr>
        <p:spPr>
          <a:xfrm>
            <a:off x="1262630" y="3765916"/>
            <a:ext cx="78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2F2CA0-5CAF-8D40-BB55-F3CBACD80829}"/>
              </a:ext>
            </a:extLst>
          </p:cNvPr>
          <p:cNvSpPr/>
          <p:nvPr/>
        </p:nvSpPr>
        <p:spPr>
          <a:xfrm>
            <a:off x="4426424" y="3818243"/>
            <a:ext cx="5933060" cy="126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EE5B9-BC72-B445-85BD-A7A2BE84012E}"/>
              </a:ext>
            </a:extLst>
          </p:cNvPr>
          <p:cNvSpPr txBox="1"/>
          <p:nvPr/>
        </p:nvSpPr>
        <p:spPr>
          <a:xfrm>
            <a:off x="10496497" y="4234474"/>
            <a:ext cx="143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5FACF-3F3B-4E4D-9C00-E75C46E21F48}"/>
              </a:ext>
            </a:extLst>
          </p:cNvPr>
          <p:cNvSpPr/>
          <p:nvPr/>
        </p:nvSpPr>
        <p:spPr>
          <a:xfrm>
            <a:off x="4621696" y="4036741"/>
            <a:ext cx="4589211" cy="8403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B9186-F052-D849-8215-E78A6BA41D00}"/>
              </a:ext>
            </a:extLst>
          </p:cNvPr>
          <p:cNvSpPr txBox="1"/>
          <p:nvPr/>
        </p:nvSpPr>
        <p:spPr>
          <a:xfrm>
            <a:off x="9311470" y="4232210"/>
            <a:ext cx="1263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Spring Cloud Containers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9563B-AE67-2541-988E-58746B920608}"/>
              </a:ext>
            </a:extLst>
          </p:cNvPr>
          <p:cNvSpPr/>
          <p:nvPr/>
        </p:nvSpPr>
        <p:spPr>
          <a:xfrm>
            <a:off x="5047576" y="4227306"/>
            <a:ext cx="1847265" cy="3710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Kafka Producer Client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395FA8-AA17-AD4F-A106-509C5F93504C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478269" y="4412833"/>
            <a:ext cx="25693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EE5D30-00CF-744C-A61F-2146A4CBED59}"/>
              </a:ext>
            </a:extLst>
          </p:cNvPr>
          <p:cNvSpPr txBox="1"/>
          <p:nvPr/>
        </p:nvSpPr>
        <p:spPr>
          <a:xfrm>
            <a:off x="2854213" y="4145808"/>
            <a:ext cx="1645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 read batch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5DAED-D9CE-0C44-8F41-6DABF2CCB724}"/>
              </a:ext>
            </a:extLst>
          </p:cNvPr>
          <p:cNvSpPr/>
          <p:nvPr/>
        </p:nvSpPr>
        <p:spPr>
          <a:xfrm>
            <a:off x="891209" y="5700151"/>
            <a:ext cx="1645483" cy="438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E8DED4-CB46-F94B-9C5B-F67E110BC2D3}"/>
              </a:ext>
            </a:extLst>
          </p:cNvPr>
          <p:cNvSpPr txBox="1"/>
          <p:nvPr/>
        </p:nvSpPr>
        <p:spPr>
          <a:xfrm>
            <a:off x="1160100" y="5350786"/>
            <a:ext cx="78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D023E2-79AC-FF41-A89E-6280267CCD4D}"/>
              </a:ext>
            </a:extLst>
          </p:cNvPr>
          <p:cNvSpPr/>
          <p:nvPr/>
        </p:nvSpPr>
        <p:spPr>
          <a:xfrm>
            <a:off x="4695218" y="5343140"/>
            <a:ext cx="4589211" cy="9303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6A6D9D-B6D6-D04F-9B04-B5FC5AE93F24}"/>
              </a:ext>
            </a:extLst>
          </p:cNvPr>
          <p:cNvSpPr txBox="1"/>
          <p:nvPr/>
        </p:nvSpPr>
        <p:spPr>
          <a:xfrm>
            <a:off x="2741436" y="5624440"/>
            <a:ext cx="1847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 write batch/single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3B1A98-A9DA-CB43-B55A-46C456DBF072}"/>
              </a:ext>
            </a:extLst>
          </p:cNvPr>
          <p:cNvSpPr/>
          <p:nvPr/>
        </p:nvSpPr>
        <p:spPr>
          <a:xfrm>
            <a:off x="7644403" y="4220910"/>
            <a:ext cx="1403322" cy="3710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process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1A7BD7-9012-864E-864D-902763DAB520}"/>
              </a:ext>
            </a:extLst>
          </p:cNvPr>
          <p:cNvCxnSpPr>
            <a:cxnSpLocks/>
            <a:stCxn id="14" idx="3"/>
            <a:endCxn id="38" idx="1"/>
          </p:cNvCxnSpPr>
          <p:nvPr/>
        </p:nvCxnSpPr>
        <p:spPr>
          <a:xfrm flipV="1">
            <a:off x="6894841" y="4406437"/>
            <a:ext cx="749562" cy="6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A0ABD4E-747E-0B44-B7C5-DCDE97930DB1}"/>
              </a:ext>
            </a:extLst>
          </p:cNvPr>
          <p:cNvSpPr txBox="1"/>
          <p:nvPr/>
        </p:nvSpPr>
        <p:spPr>
          <a:xfrm>
            <a:off x="9284428" y="5712619"/>
            <a:ext cx="1263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Spring Cloud Containers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F27BD3-2A5B-6741-AE86-B73CCA442129}"/>
              </a:ext>
            </a:extLst>
          </p:cNvPr>
          <p:cNvSpPr txBox="1"/>
          <p:nvPr/>
        </p:nvSpPr>
        <p:spPr>
          <a:xfrm>
            <a:off x="10496497" y="5656094"/>
            <a:ext cx="143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A88237-23C2-174F-93A3-76DCB19AAB8A}"/>
              </a:ext>
            </a:extLst>
          </p:cNvPr>
          <p:cNvSpPr/>
          <p:nvPr/>
        </p:nvSpPr>
        <p:spPr>
          <a:xfrm>
            <a:off x="5072666" y="5741675"/>
            <a:ext cx="1847265" cy="3710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Kafka Consumer Client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F2E304-4E96-234D-8211-B08CE63766D2}"/>
              </a:ext>
            </a:extLst>
          </p:cNvPr>
          <p:cNvSpPr/>
          <p:nvPr/>
        </p:nvSpPr>
        <p:spPr>
          <a:xfrm>
            <a:off x="7644403" y="5720118"/>
            <a:ext cx="1403322" cy="3710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process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D36D44-E6B1-5440-AE39-A989D62940B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950980" y="5905645"/>
            <a:ext cx="6934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DF879B-9153-F04D-AC6F-F73DA89D3914}"/>
              </a:ext>
            </a:extLst>
          </p:cNvPr>
          <p:cNvCxnSpPr>
            <a:cxnSpLocks/>
            <a:stCxn id="30" idx="1"/>
            <a:endCxn id="21" idx="3"/>
          </p:cNvCxnSpPr>
          <p:nvPr/>
        </p:nvCxnSpPr>
        <p:spPr>
          <a:xfrm flipH="1" flipV="1">
            <a:off x="2536692" y="5919638"/>
            <a:ext cx="2535974" cy="7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1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7DE0-F70D-3046-BE10-1FCC95EB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Key/order – Order Guarantee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2D46-7584-3947-AB46-24891691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  <a:p>
            <a:pPr lvl="1"/>
            <a:r>
              <a:rPr lang="en-US" dirty="0"/>
              <a:t>Check the parameters for Kafka that might affect order guarantee (i.e. </a:t>
            </a:r>
            <a:r>
              <a:rPr lang="en-AU" dirty="0" err="1"/>
              <a:t>max.in.flight.requests.per.connection</a:t>
            </a:r>
            <a:r>
              <a:rPr lang="en-AU" dirty="0"/>
              <a:t>, </a:t>
            </a:r>
            <a:r>
              <a:rPr lang="en-AU" dirty="0" err="1"/>
              <a:t>enable.idempotence</a:t>
            </a:r>
            <a:r>
              <a:rPr lang="en-AU" dirty="0"/>
              <a:t>). This parameters are not predefined in Spring Cloud Stream, so the default value are used. For example, </a:t>
            </a:r>
            <a:r>
              <a:rPr lang="en-AU" dirty="0" err="1"/>
              <a:t>max.in.flight.requests.per.connection</a:t>
            </a:r>
            <a:r>
              <a:rPr lang="en-AU" dirty="0"/>
              <a:t>=5. This value can lead to message out-of-order. So you need to check producer client  work in Spring Cloud Stream container with the default settings.</a:t>
            </a:r>
            <a:endParaRPr lang="en-US" dirty="0"/>
          </a:p>
          <a:p>
            <a:pPr lvl="1"/>
            <a:r>
              <a:rPr lang="en-US" dirty="0"/>
              <a:t>Check how </a:t>
            </a:r>
            <a:r>
              <a:rPr lang="en-US" dirty="0" err="1"/>
              <a:t>ListernerContainer</a:t>
            </a:r>
            <a:r>
              <a:rPr lang="en-US" dirty="0"/>
              <a:t> in Spring Cloud support batch message process polled by consumer for order guarantee</a:t>
            </a:r>
          </a:p>
        </p:txBody>
      </p:sp>
    </p:spTree>
    <p:extLst>
      <p:ext uri="{BB962C8B-B14F-4D97-AF65-F5344CB8AC3E}">
        <p14:creationId xmlns:p14="http://schemas.microsoft.com/office/powerpoint/2010/main" val="393266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1652-9C02-C841-994C-FFF4A427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Key/order – too many partitions that might affect broker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952C-4455-7A4D-8448-4C5F1AB9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partition topic and for message type might cause there are many partitions. If the partitions # become huge, this might affect broker performance, such as</a:t>
            </a:r>
          </a:p>
          <a:p>
            <a:pPr lvl="1"/>
            <a:r>
              <a:rPr lang="en-US" dirty="0"/>
              <a:t>If one Broker down for some reasons, the more partitions on a broker, the longer time will take to elect new partitions. For example, it might </a:t>
            </a:r>
            <a:r>
              <a:rPr lang="en-AU" dirty="0"/>
              <a:t>take up to 5 seconds to elect the new leader for all 1000 partitions. For more partitions, it take longer time. Before finding a new leader for the topic, the affected topic can not be used.</a:t>
            </a:r>
          </a:p>
          <a:p>
            <a:r>
              <a:rPr lang="en-AU" dirty="0"/>
              <a:t>Suggestion</a:t>
            </a:r>
          </a:p>
          <a:p>
            <a:pPr lvl="1"/>
            <a:r>
              <a:rPr lang="en-AU" dirty="0"/>
              <a:t>the partitions # for one broker  &lt; 1000 (this is to considering using VM instance, for physical server the number can be larger)</a:t>
            </a:r>
          </a:p>
          <a:p>
            <a:pPr lvl="1"/>
            <a:r>
              <a:rPr lang="en-AU" dirty="0"/>
              <a:t>If partitions # for one broker &gt; 1000, add more broker is the first choice</a:t>
            </a:r>
          </a:p>
          <a:p>
            <a:pPr lvl="1"/>
            <a:r>
              <a:rPr lang="en-US" dirty="0"/>
              <a:t>If partitions # for one broker &gt; 1000, you can consider merge topics. The topic merges relate with business logic and Spring Cloud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16378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4737-EE71-F74A-AE35-CABEFF02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CDA0F-82ED-3F42-A5FD-74F8658A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Producer Tuning</a:t>
            </a:r>
          </a:p>
          <a:p>
            <a:pPr lvl="1"/>
            <a:r>
              <a:rPr lang="en-US" dirty="0"/>
              <a:t>Parameter setting for reliability message deliver</a:t>
            </a:r>
          </a:p>
          <a:p>
            <a:pPr lvl="1"/>
            <a:r>
              <a:rPr lang="en-US" dirty="0"/>
              <a:t>Partitioning strategy configuration for order-guarantee</a:t>
            </a:r>
          </a:p>
          <a:p>
            <a:pPr lvl="1"/>
            <a:r>
              <a:rPr lang="en-US" dirty="0"/>
              <a:t>Advanced Kafka producer Parameter tuning</a:t>
            </a:r>
          </a:p>
          <a:p>
            <a:pPr lvl="1"/>
            <a:r>
              <a:rPr lang="en-US" dirty="0"/>
              <a:t>Producer client Monitoring</a:t>
            </a:r>
          </a:p>
          <a:p>
            <a:r>
              <a:rPr lang="en-US" dirty="0"/>
              <a:t>Consumer Tuning</a:t>
            </a:r>
          </a:p>
          <a:p>
            <a:pPr lvl="1"/>
            <a:r>
              <a:rPr lang="en-US" dirty="0"/>
              <a:t>Parameters settings for reliable message consumer</a:t>
            </a:r>
          </a:p>
          <a:p>
            <a:pPr lvl="1"/>
            <a:r>
              <a:rPr lang="en-US" dirty="0"/>
              <a:t>Rebalance Handling</a:t>
            </a:r>
          </a:p>
          <a:p>
            <a:pPr lvl="1"/>
            <a:r>
              <a:rPr lang="en-US" dirty="0"/>
              <a:t>Dead Letter Topic processing</a:t>
            </a:r>
          </a:p>
          <a:p>
            <a:pPr lvl="1"/>
            <a:r>
              <a:rPr lang="en-US" dirty="0"/>
              <a:t>Consumer group monitoring</a:t>
            </a:r>
          </a:p>
          <a:p>
            <a:r>
              <a:rPr lang="en-US" dirty="0"/>
              <a:t>Benchmark Tests</a:t>
            </a:r>
          </a:p>
          <a:p>
            <a:r>
              <a:rPr lang="en-US" dirty="0"/>
              <a:t>Further Improvements</a:t>
            </a:r>
          </a:p>
        </p:txBody>
      </p:sp>
    </p:spTree>
    <p:extLst>
      <p:ext uri="{BB962C8B-B14F-4D97-AF65-F5344CB8AC3E}">
        <p14:creationId xmlns:p14="http://schemas.microsoft.com/office/powerpoint/2010/main" val="371338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3841-E8EF-AD4F-9463-3C5ECDD7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Kafka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D75D-7323-9746-B2D4-1902B059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kafka binder">
            <a:extLst>
              <a:ext uri="{FF2B5EF4-FFF2-40B4-BE49-F238E27FC236}">
                <a16:creationId xmlns:a16="http://schemas.microsoft.com/office/drawing/2014/main" id="{EA53DDFF-7B99-6F4A-A60B-672BC6DED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60" y="2854493"/>
            <a:ext cx="38100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7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853C-8D00-FE46-BCE4-B794CDE4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Tuning – Current &amp; Recommend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8660-A7A2-F441-92E2-BDB620E2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6B2776-0E7D-264E-9282-C15B8CAA5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192550"/>
              </p:ext>
            </p:extLst>
          </p:nvPr>
        </p:nvGraphicFramePr>
        <p:xfrm>
          <a:off x="1602167" y="2459141"/>
          <a:ext cx="85150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59">
                  <a:extLst>
                    <a:ext uri="{9D8B030D-6E8A-4147-A177-3AD203B41FA5}">
                      <a16:colId xmlns:a16="http://schemas.microsoft.com/office/drawing/2014/main" val="4265013601"/>
                    </a:ext>
                  </a:extLst>
                </a:gridCol>
                <a:gridCol w="3007201">
                  <a:extLst>
                    <a:ext uri="{9D8B030D-6E8A-4147-A177-3AD203B41FA5}">
                      <a16:colId xmlns:a16="http://schemas.microsoft.com/office/drawing/2014/main" val="962439668"/>
                    </a:ext>
                  </a:extLst>
                </a:gridCol>
                <a:gridCol w="2831614">
                  <a:extLst>
                    <a:ext uri="{9D8B030D-6E8A-4147-A177-3AD203B41FA5}">
                      <a16:colId xmlns:a16="http://schemas.microsoft.com/office/drawing/2014/main" val="70856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2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replicationFactor</a:t>
                      </a:r>
                      <a:endParaRPr lang="en-A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or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min.insync.replica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3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37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B507-2459-4E4E-8CEF-545368E4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Tuning – How Producer write data to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04FD-0A7E-ED41-B8B1-A6EB2799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B488F-8957-CC43-B69A-21AF3721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92" y="2994800"/>
            <a:ext cx="7639877" cy="24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6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4EF3-92B6-4540-A1B5-E2D9F9C3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Tuning -- Parameter setting for reliability message deliver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CF9C-3E21-3040-9A4C-E4F2ABA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dk1"/>
                </a:solidFill>
              </a:rPr>
              <a:t>Replication Factor = 1</a:t>
            </a:r>
          </a:p>
          <a:p>
            <a:pPr lvl="1"/>
            <a:r>
              <a:rPr lang="en-AU" dirty="0">
                <a:solidFill>
                  <a:schemeClr val="dk1"/>
                </a:solidFill>
              </a:rPr>
              <a:t>Spring cloud default value is 1. </a:t>
            </a:r>
          </a:p>
          <a:p>
            <a:pPr lvl="1"/>
            <a:r>
              <a:rPr lang="en-AU" dirty="0">
                <a:solidFill>
                  <a:schemeClr val="dk1"/>
                </a:solidFill>
              </a:rPr>
              <a:t>With the default value set in producer agent, if a Kafka broker server is down, it will lead to producer agents can’t write data to the topic on the broker. </a:t>
            </a:r>
          </a:p>
          <a:p>
            <a:pPr lvl="1"/>
            <a:r>
              <a:rPr lang="en-AU" dirty="0">
                <a:solidFill>
                  <a:schemeClr val="dk1"/>
                </a:solidFill>
              </a:rPr>
              <a:t>For example, if broker1 is down. The agent can’t write data to topic A, which will cause pipeline stop.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5E8229-3FFB-3D41-B931-F36710720C3E}"/>
              </a:ext>
            </a:extLst>
          </p:cNvPr>
          <p:cNvSpPr/>
          <p:nvPr/>
        </p:nvSpPr>
        <p:spPr>
          <a:xfrm>
            <a:off x="4075043" y="4966252"/>
            <a:ext cx="983974" cy="105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F88EF-9B38-9540-9A76-84D96E8D0BEA}"/>
              </a:ext>
            </a:extLst>
          </p:cNvPr>
          <p:cNvSpPr/>
          <p:nvPr/>
        </p:nvSpPr>
        <p:spPr>
          <a:xfrm>
            <a:off x="5257800" y="4966252"/>
            <a:ext cx="983974" cy="10535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52F63-B086-8547-A8AC-F086E142DD7B}"/>
              </a:ext>
            </a:extLst>
          </p:cNvPr>
          <p:cNvSpPr/>
          <p:nvPr/>
        </p:nvSpPr>
        <p:spPr>
          <a:xfrm>
            <a:off x="6380921" y="4966252"/>
            <a:ext cx="983975" cy="10535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994CB-DF25-2145-90A6-0D3C636D6542}"/>
              </a:ext>
            </a:extLst>
          </p:cNvPr>
          <p:cNvSpPr/>
          <p:nvPr/>
        </p:nvSpPr>
        <p:spPr>
          <a:xfrm>
            <a:off x="4219160" y="5612296"/>
            <a:ext cx="695739" cy="2385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Topic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7A4F32-7BD3-874F-87C4-D34F1D2A3A94}"/>
              </a:ext>
            </a:extLst>
          </p:cNvPr>
          <p:cNvSpPr/>
          <p:nvPr/>
        </p:nvSpPr>
        <p:spPr>
          <a:xfrm>
            <a:off x="5401917" y="5602357"/>
            <a:ext cx="695739" cy="2385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Topic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A3A5-90B3-444D-88DD-E005192843AD}"/>
              </a:ext>
            </a:extLst>
          </p:cNvPr>
          <p:cNvSpPr/>
          <p:nvPr/>
        </p:nvSpPr>
        <p:spPr>
          <a:xfrm>
            <a:off x="6545780" y="5612296"/>
            <a:ext cx="695739" cy="2385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Topic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C3263-4F8F-E043-8E1B-5A380B67777D}"/>
              </a:ext>
            </a:extLst>
          </p:cNvPr>
          <p:cNvSpPr txBox="1"/>
          <p:nvPr/>
        </p:nvSpPr>
        <p:spPr>
          <a:xfrm>
            <a:off x="4060133" y="4385261"/>
            <a:ext cx="99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Broker1 (down)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7B5B6-67A4-0545-975F-9186C6A6D672}"/>
              </a:ext>
            </a:extLst>
          </p:cNvPr>
          <p:cNvSpPr txBox="1"/>
          <p:nvPr/>
        </p:nvSpPr>
        <p:spPr>
          <a:xfrm>
            <a:off x="5213073" y="4458564"/>
            <a:ext cx="9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08159-24A4-AD4D-A065-06DCE4B5F77D}"/>
              </a:ext>
            </a:extLst>
          </p:cNvPr>
          <p:cNvSpPr txBox="1"/>
          <p:nvPr/>
        </p:nvSpPr>
        <p:spPr>
          <a:xfrm>
            <a:off x="6366013" y="4458564"/>
            <a:ext cx="9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461906-5BCB-FF4A-8D95-845CDCD0022E}"/>
              </a:ext>
            </a:extLst>
          </p:cNvPr>
          <p:cNvSpPr/>
          <p:nvPr/>
        </p:nvSpPr>
        <p:spPr>
          <a:xfrm>
            <a:off x="1948613" y="6010229"/>
            <a:ext cx="815009" cy="3843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5CCD5D-0B4B-DF40-9F70-E8E2638CAE2B}"/>
              </a:ext>
            </a:extLst>
          </p:cNvPr>
          <p:cNvCxnSpPr>
            <a:stCxn id="16" idx="6"/>
            <a:endCxn id="9" idx="1"/>
          </p:cNvCxnSpPr>
          <p:nvPr/>
        </p:nvCxnSpPr>
        <p:spPr>
          <a:xfrm flipV="1">
            <a:off x="2763622" y="5731566"/>
            <a:ext cx="1455538" cy="470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8B1DF0-A447-AF4A-A4EB-A85776DE127D}"/>
              </a:ext>
            </a:extLst>
          </p:cNvPr>
          <p:cNvSpPr txBox="1"/>
          <p:nvPr/>
        </p:nvSpPr>
        <p:spPr>
          <a:xfrm>
            <a:off x="3151466" y="5761221"/>
            <a:ext cx="704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965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4EF3-92B6-4540-A1B5-E2D9F9C3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Tuning -- Parameter setting for reliability message deliver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CF9C-3E21-3040-9A4C-E4F2ABA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dk1"/>
                </a:solidFill>
              </a:rPr>
              <a:t>We recommend replication factor set to 3</a:t>
            </a:r>
          </a:p>
          <a:p>
            <a:pPr lvl="1"/>
            <a:r>
              <a:rPr lang="en-AU" dirty="0">
                <a:solidFill>
                  <a:schemeClr val="dk1"/>
                </a:solidFill>
              </a:rPr>
              <a:t>In Spring Cloud Stream, when Kafka topic auto-creation is enabled, we should set topic replication factor to 3. </a:t>
            </a:r>
          </a:p>
          <a:p>
            <a:pPr lvl="1"/>
            <a:r>
              <a:rPr lang="en-AU" dirty="0">
                <a:solidFill>
                  <a:schemeClr val="dk1"/>
                </a:solidFill>
              </a:rPr>
              <a:t>With the setting in agent, a Kafka broker failure will not affect agent writing data to the topic on that broker, because Kafka cluster will auto-elect a new leader on other Kafka broker to allow agent to write data to the topic.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5E8229-3FFB-3D41-B931-F36710720C3E}"/>
              </a:ext>
            </a:extLst>
          </p:cNvPr>
          <p:cNvSpPr/>
          <p:nvPr/>
        </p:nvSpPr>
        <p:spPr>
          <a:xfrm>
            <a:off x="4504020" y="5295225"/>
            <a:ext cx="983974" cy="105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F88EF-9B38-9540-9A76-84D96E8D0BEA}"/>
              </a:ext>
            </a:extLst>
          </p:cNvPr>
          <p:cNvSpPr/>
          <p:nvPr/>
        </p:nvSpPr>
        <p:spPr>
          <a:xfrm>
            <a:off x="5686777" y="5295225"/>
            <a:ext cx="983974" cy="10535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52F63-B086-8547-A8AC-F086E142DD7B}"/>
              </a:ext>
            </a:extLst>
          </p:cNvPr>
          <p:cNvSpPr/>
          <p:nvPr/>
        </p:nvSpPr>
        <p:spPr>
          <a:xfrm>
            <a:off x="6809898" y="5295225"/>
            <a:ext cx="983975" cy="10535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994CB-DF25-2145-90A6-0D3C636D6542}"/>
              </a:ext>
            </a:extLst>
          </p:cNvPr>
          <p:cNvSpPr/>
          <p:nvPr/>
        </p:nvSpPr>
        <p:spPr>
          <a:xfrm>
            <a:off x="4640681" y="5510572"/>
            <a:ext cx="755407" cy="5035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Topic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7A4F32-7BD3-874F-87C4-D34F1D2A3A94}"/>
              </a:ext>
            </a:extLst>
          </p:cNvPr>
          <p:cNvSpPr/>
          <p:nvPr/>
        </p:nvSpPr>
        <p:spPr>
          <a:xfrm>
            <a:off x="5783835" y="5540388"/>
            <a:ext cx="789858" cy="5035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Topic A Replica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C3263-4F8F-E043-8E1B-5A380B67777D}"/>
              </a:ext>
            </a:extLst>
          </p:cNvPr>
          <p:cNvSpPr txBox="1"/>
          <p:nvPr/>
        </p:nvSpPr>
        <p:spPr>
          <a:xfrm>
            <a:off x="4489110" y="4714234"/>
            <a:ext cx="99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Broker1 (down)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7B5B6-67A4-0545-975F-9186C6A6D672}"/>
              </a:ext>
            </a:extLst>
          </p:cNvPr>
          <p:cNvSpPr txBox="1"/>
          <p:nvPr/>
        </p:nvSpPr>
        <p:spPr>
          <a:xfrm>
            <a:off x="5642050" y="4787537"/>
            <a:ext cx="9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08159-24A4-AD4D-A065-06DCE4B5F77D}"/>
              </a:ext>
            </a:extLst>
          </p:cNvPr>
          <p:cNvSpPr txBox="1"/>
          <p:nvPr/>
        </p:nvSpPr>
        <p:spPr>
          <a:xfrm>
            <a:off x="6794990" y="4787537"/>
            <a:ext cx="9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461906-5BCB-FF4A-8D95-845CDCD0022E}"/>
              </a:ext>
            </a:extLst>
          </p:cNvPr>
          <p:cNvSpPr/>
          <p:nvPr/>
        </p:nvSpPr>
        <p:spPr>
          <a:xfrm>
            <a:off x="2377590" y="6395241"/>
            <a:ext cx="815009" cy="3843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5CCD5D-0B4B-DF40-9F70-E8E2638CAE2B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 flipV="1">
            <a:off x="3192599" y="6043971"/>
            <a:ext cx="2986165" cy="543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8B1DF0-A447-AF4A-A4EB-A85776DE127D}"/>
              </a:ext>
            </a:extLst>
          </p:cNvPr>
          <p:cNvSpPr txBox="1"/>
          <p:nvPr/>
        </p:nvSpPr>
        <p:spPr>
          <a:xfrm>
            <a:off x="3606739" y="6252866"/>
            <a:ext cx="704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Success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6B4F96-2EA1-2446-8750-CCD53AA8C81C}"/>
              </a:ext>
            </a:extLst>
          </p:cNvPr>
          <p:cNvSpPr/>
          <p:nvPr/>
        </p:nvSpPr>
        <p:spPr>
          <a:xfrm>
            <a:off x="6906956" y="5540389"/>
            <a:ext cx="789858" cy="5035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Topic A Replica 2</a:t>
            </a:r>
          </a:p>
        </p:txBody>
      </p:sp>
    </p:spTree>
    <p:extLst>
      <p:ext uri="{BB962C8B-B14F-4D97-AF65-F5344CB8AC3E}">
        <p14:creationId xmlns:p14="http://schemas.microsoft.com/office/powerpoint/2010/main" val="395264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4EF3-92B6-4540-A1B5-E2D9F9C3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Tuning -- Parameter setting for reliability message deliver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CF9C-3E21-3040-9A4C-E4F2ABA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dk1"/>
                </a:solidFill>
              </a:rPr>
              <a:t>How to set replication factor set to 3 in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Spring Cloud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Set </a:t>
            </a:r>
            <a:r>
              <a:rPr lang="en-AU" b="1" dirty="0" err="1"/>
              <a:t>spring.cloud.stream.kafka.binder.autoCreateTopics</a:t>
            </a:r>
            <a:r>
              <a:rPr lang="en-US" dirty="0">
                <a:solidFill>
                  <a:schemeClr val="dk1"/>
                </a:solidFill>
              </a:rPr>
              <a:t> to true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Set </a:t>
            </a:r>
            <a:r>
              <a:rPr lang="en-AU" b="1" dirty="0" err="1"/>
              <a:t>spring.cloud.stream.kafka.binder.replicationFactor</a:t>
            </a:r>
            <a:r>
              <a:rPr lang="en-AU" b="1" dirty="0"/>
              <a:t> </a:t>
            </a:r>
            <a:r>
              <a:rPr lang="en-AU" dirty="0"/>
              <a:t>to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5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85D3-E4EB-6742-95F1-BEA9F64B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Tuning -- Parameter setting for reliability message deliver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C850-5D13-FA4E-A524-2D5E0A63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6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1151</Words>
  <Application>Microsoft Macintosh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Kafka Tuning Guide in Spring Cloud Stream</vt:lpstr>
      <vt:lpstr>Table of contents</vt:lpstr>
      <vt:lpstr>Spring Cloud Kafka </vt:lpstr>
      <vt:lpstr>Producer Tuning – Current &amp; Recommend Settings</vt:lpstr>
      <vt:lpstr>Producer Tuning – How Producer write data to topic</vt:lpstr>
      <vt:lpstr>Producer Tuning -- Parameter setting for reliability message deliver </vt:lpstr>
      <vt:lpstr>Producer Tuning -- Parameter setting for reliability message deliver </vt:lpstr>
      <vt:lpstr>Producer Tuning -- Parameter setting for reliability message deliver </vt:lpstr>
      <vt:lpstr>Producer Tuning -- Parameter setting for reliability message deliver </vt:lpstr>
      <vt:lpstr>Producer Tuning -- Advanced Kafka producer Parameter tuning</vt:lpstr>
      <vt:lpstr>Consumer Tuning</vt:lpstr>
      <vt:lpstr>Topic design review and suggestions</vt:lpstr>
      <vt:lpstr>Topic design review and suggestions</vt:lpstr>
      <vt:lpstr>Key/Order – Review Conclusion and Risk</vt:lpstr>
      <vt:lpstr>Key/Order -- Single agent performance risk</vt:lpstr>
      <vt:lpstr>Key/order -- Single agent performance risk</vt:lpstr>
      <vt:lpstr>Key/order – Order Guarantee Risk</vt:lpstr>
      <vt:lpstr>Key/order – Order Guarantee Risk</vt:lpstr>
      <vt:lpstr>Key/order – too many partitions that might affect broker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Tuning Guide in Spring Cloud Stream</dc:title>
  <dc:creator>Lifeng Ai</dc:creator>
  <cp:lastModifiedBy>Lifeng Ai</cp:lastModifiedBy>
  <cp:revision>145</cp:revision>
  <dcterms:created xsi:type="dcterms:W3CDTF">2020-02-12T12:17:39Z</dcterms:created>
  <dcterms:modified xsi:type="dcterms:W3CDTF">2020-02-13T23:18:42Z</dcterms:modified>
</cp:coreProperties>
</file>