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62" r:id="rId7"/>
    <p:sldId id="263" r:id="rId8"/>
    <p:sldId id="265" r:id="rId9"/>
    <p:sldId id="266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3"/>
  </p:normalViewPr>
  <p:slideViewPr>
    <p:cSldViewPr snapToGrid="0" snapToObjects="1">
      <p:cViewPr varScale="1">
        <p:scale>
          <a:sx n="113" d="100"/>
          <a:sy n="113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3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5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646FE3-3DD3-2B47-BF6A-5AF32A350AA5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F4AA940-B2D2-E84B-BA7A-8B58082F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0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C20-D9E0-F748-89C3-0212391FE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 Tuning Guide in Spring Cloud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23-524D-7747-9868-7771D2A2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CLoudera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7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1D6E-F94E-1F49-B142-F8BE1F0D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Advanced Kafka producer 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754DF-A475-DB41-B76D-D13FE991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0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AA4D-1A45-2D43-A063-9C6F607E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4AB-3332-D74E-99A5-877CCF52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737-EE71-F74A-AE35-CABEFF02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DA0F-82ED-3F42-A5FD-74F8658A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Producer Tuning</a:t>
            </a:r>
          </a:p>
          <a:p>
            <a:pPr lvl="1"/>
            <a:r>
              <a:rPr lang="en-US" dirty="0"/>
              <a:t>Parameter setting for reliability message deliver</a:t>
            </a:r>
          </a:p>
          <a:p>
            <a:pPr lvl="1"/>
            <a:r>
              <a:rPr lang="en-US" dirty="0"/>
              <a:t>Partitioning strategy configuration for order-guarantee</a:t>
            </a:r>
          </a:p>
          <a:p>
            <a:pPr lvl="1"/>
            <a:r>
              <a:rPr lang="en-US" dirty="0"/>
              <a:t>Advanced Kafka producer Parameter tuning</a:t>
            </a:r>
          </a:p>
          <a:p>
            <a:pPr lvl="1"/>
            <a:r>
              <a:rPr lang="en-US" dirty="0"/>
              <a:t>Producer client Monitoring</a:t>
            </a:r>
          </a:p>
          <a:p>
            <a:r>
              <a:rPr lang="en-US" dirty="0"/>
              <a:t>Consumer Tuning</a:t>
            </a:r>
          </a:p>
          <a:p>
            <a:pPr lvl="1"/>
            <a:r>
              <a:rPr lang="en-US" dirty="0"/>
              <a:t>Parameters settings for reliable message consumer</a:t>
            </a:r>
          </a:p>
          <a:p>
            <a:pPr lvl="1"/>
            <a:r>
              <a:rPr lang="en-US" dirty="0"/>
              <a:t>Rebalance Handling</a:t>
            </a:r>
          </a:p>
          <a:p>
            <a:pPr lvl="1"/>
            <a:r>
              <a:rPr lang="en-US" dirty="0"/>
              <a:t>Dead Letter Topic processing</a:t>
            </a:r>
          </a:p>
          <a:p>
            <a:pPr lvl="1"/>
            <a:r>
              <a:rPr lang="en-US" dirty="0"/>
              <a:t>Consumer group monitoring</a:t>
            </a:r>
          </a:p>
          <a:p>
            <a:r>
              <a:rPr lang="en-US" dirty="0"/>
              <a:t>Benchmark Tests</a:t>
            </a:r>
          </a:p>
          <a:p>
            <a:r>
              <a:rPr lang="en-US" dirty="0"/>
              <a:t>Further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371338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3841-E8EF-AD4F-9463-3C5ECDD7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Kafka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D75D-7323-9746-B2D4-1902B059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kafka binder">
            <a:extLst>
              <a:ext uri="{FF2B5EF4-FFF2-40B4-BE49-F238E27FC236}">
                <a16:creationId xmlns:a16="http://schemas.microsoft.com/office/drawing/2014/main" id="{EA53DDFF-7B99-6F4A-A60B-672BC6DED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60" y="2854493"/>
            <a:ext cx="3810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07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853C-8D00-FE46-BCE4-B794CDE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– Current &amp; Recommend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8660-A7A2-F441-92E2-BDB620E2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6B2776-0E7D-264E-9282-C15B8CAA5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192550"/>
              </p:ext>
            </p:extLst>
          </p:nvPr>
        </p:nvGraphicFramePr>
        <p:xfrm>
          <a:off x="1602167" y="2459141"/>
          <a:ext cx="85150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59">
                  <a:extLst>
                    <a:ext uri="{9D8B030D-6E8A-4147-A177-3AD203B41FA5}">
                      <a16:colId xmlns:a16="http://schemas.microsoft.com/office/drawing/2014/main" val="4265013601"/>
                    </a:ext>
                  </a:extLst>
                </a:gridCol>
                <a:gridCol w="3007201">
                  <a:extLst>
                    <a:ext uri="{9D8B030D-6E8A-4147-A177-3AD203B41FA5}">
                      <a16:colId xmlns:a16="http://schemas.microsoft.com/office/drawing/2014/main" val="962439668"/>
                    </a:ext>
                  </a:extLst>
                </a:gridCol>
                <a:gridCol w="2831614">
                  <a:extLst>
                    <a:ext uri="{9D8B030D-6E8A-4147-A177-3AD203B41FA5}">
                      <a16:colId xmlns:a16="http://schemas.microsoft.com/office/drawing/2014/main" val="70856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2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replicationFactor</a:t>
                      </a:r>
                      <a:endParaRPr lang="en-A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or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min.insync.replica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3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B507-2459-4E4E-8CEF-545368E4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– How Producer write data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604FD-0A7E-ED41-B8B1-A6EB2799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488F-8957-CC43-B69A-21AF3721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92" y="2994800"/>
            <a:ext cx="7639877" cy="24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EF3-92B6-4540-A1B5-E2D9F9C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F9C-3E21-3040-9A4C-E4F2ABA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dk1"/>
                </a:solidFill>
              </a:rPr>
              <a:t>Replication Factor = 1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Spring cloud default value is 1. 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With the default value set in producer agent, if a Kafka broker server is down, it will lead to producer agents can’t write data to the topic on the broker. 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For example, if broker1 is down. The agent can’t write data to topic A, which will cause pipeline stop.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E8229-3FFB-3D41-B931-F36710720C3E}"/>
              </a:ext>
            </a:extLst>
          </p:cNvPr>
          <p:cNvSpPr/>
          <p:nvPr/>
        </p:nvSpPr>
        <p:spPr>
          <a:xfrm>
            <a:off x="4075043" y="4966252"/>
            <a:ext cx="983974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F88EF-9B38-9540-9A76-84D96E8D0BEA}"/>
              </a:ext>
            </a:extLst>
          </p:cNvPr>
          <p:cNvSpPr/>
          <p:nvPr/>
        </p:nvSpPr>
        <p:spPr>
          <a:xfrm>
            <a:off x="5257800" y="4966252"/>
            <a:ext cx="983974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52F63-B086-8547-A8AC-F086E142DD7B}"/>
              </a:ext>
            </a:extLst>
          </p:cNvPr>
          <p:cNvSpPr/>
          <p:nvPr/>
        </p:nvSpPr>
        <p:spPr>
          <a:xfrm>
            <a:off x="6380921" y="4966252"/>
            <a:ext cx="983975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994CB-DF25-2145-90A6-0D3C636D6542}"/>
              </a:ext>
            </a:extLst>
          </p:cNvPr>
          <p:cNvSpPr/>
          <p:nvPr/>
        </p:nvSpPr>
        <p:spPr>
          <a:xfrm>
            <a:off x="4219160" y="5612296"/>
            <a:ext cx="695739" cy="2385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A4F32-7BD3-874F-87C4-D34F1D2A3A94}"/>
              </a:ext>
            </a:extLst>
          </p:cNvPr>
          <p:cNvSpPr/>
          <p:nvPr/>
        </p:nvSpPr>
        <p:spPr>
          <a:xfrm>
            <a:off x="5401917" y="5602357"/>
            <a:ext cx="695739" cy="2385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A3A5-90B3-444D-88DD-E005192843AD}"/>
              </a:ext>
            </a:extLst>
          </p:cNvPr>
          <p:cNvSpPr/>
          <p:nvPr/>
        </p:nvSpPr>
        <p:spPr>
          <a:xfrm>
            <a:off x="6545780" y="5612296"/>
            <a:ext cx="695739" cy="2385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C3263-4F8F-E043-8E1B-5A380B67777D}"/>
              </a:ext>
            </a:extLst>
          </p:cNvPr>
          <p:cNvSpPr txBox="1"/>
          <p:nvPr/>
        </p:nvSpPr>
        <p:spPr>
          <a:xfrm>
            <a:off x="4060133" y="4385261"/>
            <a:ext cx="9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Broker1 (down)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B5B6-67A4-0545-975F-9186C6A6D672}"/>
              </a:ext>
            </a:extLst>
          </p:cNvPr>
          <p:cNvSpPr txBox="1"/>
          <p:nvPr/>
        </p:nvSpPr>
        <p:spPr>
          <a:xfrm>
            <a:off x="5213073" y="4458564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08159-24A4-AD4D-A065-06DCE4B5F77D}"/>
              </a:ext>
            </a:extLst>
          </p:cNvPr>
          <p:cNvSpPr txBox="1"/>
          <p:nvPr/>
        </p:nvSpPr>
        <p:spPr>
          <a:xfrm>
            <a:off x="6366013" y="4458564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461906-5BCB-FF4A-8D95-845CDCD0022E}"/>
              </a:ext>
            </a:extLst>
          </p:cNvPr>
          <p:cNvSpPr/>
          <p:nvPr/>
        </p:nvSpPr>
        <p:spPr>
          <a:xfrm>
            <a:off x="1948613" y="6010229"/>
            <a:ext cx="815009" cy="384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CCD5D-0B4B-DF40-9F70-E8E2638CAE2B}"/>
              </a:ext>
            </a:extLst>
          </p:cNvPr>
          <p:cNvCxnSpPr>
            <a:stCxn id="16" idx="6"/>
            <a:endCxn id="9" idx="1"/>
          </p:cNvCxnSpPr>
          <p:nvPr/>
        </p:nvCxnSpPr>
        <p:spPr>
          <a:xfrm flipV="1">
            <a:off x="2763622" y="5731566"/>
            <a:ext cx="1455538" cy="470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8B1DF0-A447-AF4A-A4EB-A85776DE127D}"/>
              </a:ext>
            </a:extLst>
          </p:cNvPr>
          <p:cNvSpPr txBox="1"/>
          <p:nvPr/>
        </p:nvSpPr>
        <p:spPr>
          <a:xfrm>
            <a:off x="3151466" y="5761221"/>
            <a:ext cx="70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965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EF3-92B6-4540-A1B5-E2D9F9C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F9C-3E21-3040-9A4C-E4F2ABA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dk1"/>
                </a:solidFill>
              </a:rPr>
              <a:t>We recommend replication factor set to 3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In Spring Cloud Stream, when Kafka topic auto-creation is enabled, we should set topic replication factor to 3. </a:t>
            </a:r>
          </a:p>
          <a:p>
            <a:pPr lvl="1"/>
            <a:r>
              <a:rPr lang="en-AU" dirty="0">
                <a:solidFill>
                  <a:schemeClr val="dk1"/>
                </a:solidFill>
              </a:rPr>
              <a:t>With the setting in agent, a Kafka broker failure will not affect agent writing data to the topic on that broker, because Kafka cluster will auto-elect a new leader on other Kafka broker to allow agent to write data to the topic.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5E8229-3FFB-3D41-B931-F36710720C3E}"/>
              </a:ext>
            </a:extLst>
          </p:cNvPr>
          <p:cNvSpPr/>
          <p:nvPr/>
        </p:nvSpPr>
        <p:spPr>
          <a:xfrm>
            <a:off x="4504020" y="5295225"/>
            <a:ext cx="983974" cy="105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F88EF-9B38-9540-9A76-84D96E8D0BEA}"/>
              </a:ext>
            </a:extLst>
          </p:cNvPr>
          <p:cNvSpPr/>
          <p:nvPr/>
        </p:nvSpPr>
        <p:spPr>
          <a:xfrm>
            <a:off x="5686777" y="5295225"/>
            <a:ext cx="983974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52F63-B086-8547-A8AC-F086E142DD7B}"/>
              </a:ext>
            </a:extLst>
          </p:cNvPr>
          <p:cNvSpPr/>
          <p:nvPr/>
        </p:nvSpPr>
        <p:spPr>
          <a:xfrm>
            <a:off x="6809898" y="5295225"/>
            <a:ext cx="983975" cy="105354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994CB-DF25-2145-90A6-0D3C636D6542}"/>
              </a:ext>
            </a:extLst>
          </p:cNvPr>
          <p:cNvSpPr/>
          <p:nvPr/>
        </p:nvSpPr>
        <p:spPr>
          <a:xfrm>
            <a:off x="4640681" y="5510572"/>
            <a:ext cx="755407" cy="50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7A4F32-7BD3-874F-87C4-D34F1D2A3A94}"/>
              </a:ext>
            </a:extLst>
          </p:cNvPr>
          <p:cNvSpPr/>
          <p:nvPr/>
        </p:nvSpPr>
        <p:spPr>
          <a:xfrm>
            <a:off x="5783835" y="5540388"/>
            <a:ext cx="789858" cy="50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 Replica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C3263-4F8F-E043-8E1B-5A380B67777D}"/>
              </a:ext>
            </a:extLst>
          </p:cNvPr>
          <p:cNvSpPr txBox="1"/>
          <p:nvPr/>
        </p:nvSpPr>
        <p:spPr>
          <a:xfrm>
            <a:off x="4489110" y="4714234"/>
            <a:ext cx="99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Broker1 (down)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B5B6-67A4-0545-975F-9186C6A6D672}"/>
              </a:ext>
            </a:extLst>
          </p:cNvPr>
          <p:cNvSpPr txBox="1"/>
          <p:nvPr/>
        </p:nvSpPr>
        <p:spPr>
          <a:xfrm>
            <a:off x="5642050" y="4787537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08159-24A4-AD4D-A065-06DCE4B5F77D}"/>
              </a:ext>
            </a:extLst>
          </p:cNvPr>
          <p:cNvSpPr txBox="1"/>
          <p:nvPr/>
        </p:nvSpPr>
        <p:spPr>
          <a:xfrm>
            <a:off x="6794990" y="4787537"/>
            <a:ext cx="99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Broker3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461906-5BCB-FF4A-8D95-845CDCD0022E}"/>
              </a:ext>
            </a:extLst>
          </p:cNvPr>
          <p:cNvSpPr/>
          <p:nvPr/>
        </p:nvSpPr>
        <p:spPr>
          <a:xfrm>
            <a:off x="2377590" y="6395241"/>
            <a:ext cx="815009" cy="384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agent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CCD5D-0B4B-DF40-9F70-E8E2638CAE2B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3192599" y="6043971"/>
            <a:ext cx="2986165" cy="543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8B1DF0-A447-AF4A-A4EB-A85776DE127D}"/>
              </a:ext>
            </a:extLst>
          </p:cNvPr>
          <p:cNvSpPr txBox="1"/>
          <p:nvPr/>
        </p:nvSpPr>
        <p:spPr>
          <a:xfrm>
            <a:off x="3606739" y="6252866"/>
            <a:ext cx="704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6B4F96-2EA1-2446-8750-CCD53AA8C81C}"/>
              </a:ext>
            </a:extLst>
          </p:cNvPr>
          <p:cNvSpPr/>
          <p:nvPr/>
        </p:nvSpPr>
        <p:spPr>
          <a:xfrm>
            <a:off x="6906956" y="5540389"/>
            <a:ext cx="789858" cy="503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Topic A Replica 2</a:t>
            </a:r>
          </a:p>
        </p:txBody>
      </p:sp>
    </p:spTree>
    <p:extLst>
      <p:ext uri="{BB962C8B-B14F-4D97-AF65-F5344CB8AC3E}">
        <p14:creationId xmlns:p14="http://schemas.microsoft.com/office/powerpoint/2010/main" val="395264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4EF3-92B6-4540-A1B5-E2D9F9C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CF9C-3E21-3040-9A4C-E4F2ABAE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dk1"/>
                </a:solidFill>
              </a:rPr>
              <a:t>How to set replication factor set to 3 in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Spring Cloud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Set </a:t>
            </a:r>
            <a:r>
              <a:rPr lang="en-AU" b="1" dirty="0" err="1"/>
              <a:t>spring.cloud.stream.kafka.binder.autoCreateTopics</a:t>
            </a:r>
            <a:r>
              <a:rPr lang="en-US" dirty="0">
                <a:solidFill>
                  <a:schemeClr val="dk1"/>
                </a:solidFill>
              </a:rPr>
              <a:t> to true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Set </a:t>
            </a:r>
            <a:r>
              <a:rPr lang="en-AU" b="1" dirty="0" err="1"/>
              <a:t>spring.cloud.stream.kafka.binder.replicationFactor</a:t>
            </a:r>
            <a:r>
              <a:rPr lang="en-AU" b="1" dirty="0"/>
              <a:t> </a:t>
            </a:r>
            <a:r>
              <a:rPr lang="en-AU" dirty="0"/>
              <a:t>to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5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85D3-E4EB-6742-95F1-BEA9F64B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Tuning -- Parameter setting for reliability message deliver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C850-5D13-FA4E-A524-2D5E0A63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6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351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Kafka Tuning Guide in Spring Cloud Stream</vt:lpstr>
      <vt:lpstr>Table of contents</vt:lpstr>
      <vt:lpstr>Spring Cloud Kafka </vt:lpstr>
      <vt:lpstr>Producer Tuning – Current &amp; Recommend Settings</vt:lpstr>
      <vt:lpstr>Producer Tuning – How Producer write data to topic</vt:lpstr>
      <vt:lpstr>Producer Tuning -- Parameter setting for reliability message deliver </vt:lpstr>
      <vt:lpstr>Producer Tuning -- Parameter setting for reliability message deliver </vt:lpstr>
      <vt:lpstr>Producer Tuning -- Parameter setting for reliability message deliver </vt:lpstr>
      <vt:lpstr>Producer Tuning -- Parameter setting for reliability message deliver </vt:lpstr>
      <vt:lpstr>Producer Tuning -- Advanced Kafka producer Parameter tuning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Tuning Guide in Spring Cloud Stream</dc:title>
  <dc:creator>Lifeng Ai</dc:creator>
  <cp:lastModifiedBy>Lifeng Ai</cp:lastModifiedBy>
  <cp:revision>30</cp:revision>
  <dcterms:created xsi:type="dcterms:W3CDTF">2020-02-12T12:17:39Z</dcterms:created>
  <dcterms:modified xsi:type="dcterms:W3CDTF">2020-02-12T23:14:06Z</dcterms:modified>
</cp:coreProperties>
</file>