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74" r:id="rId4"/>
    <p:sldId id="285" r:id="rId5"/>
    <p:sldId id="286" r:id="rId6"/>
    <p:sldId id="287" r:id="rId7"/>
    <p:sldId id="288" r:id="rId8"/>
    <p:sldId id="275" r:id="rId9"/>
    <p:sldId id="276" r:id="rId10"/>
    <p:sldId id="282" r:id="rId11"/>
    <p:sldId id="278" r:id="rId12"/>
    <p:sldId id="277" r:id="rId13"/>
    <p:sldId id="283" r:id="rId14"/>
    <p:sldId id="284" r:id="rId15"/>
    <p:sldId id="279" r:id="rId16"/>
    <p:sldId id="280" r:id="rId17"/>
  </p:sldIdLst>
  <p:sldSz cx="12090400" cy="7556500"/>
  <p:notesSz cx="9979025" cy="6834188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1pPr>
    <a:lvl2pPr marL="561304" algn="l" rtl="0" fontAlgn="base">
      <a:spcBef>
        <a:spcPct val="50000"/>
      </a:spcBef>
      <a:spcAft>
        <a:spcPct val="0"/>
      </a:spcAft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2pPr>
    <a:lvl3pPr marL="1122609" algn="l" rtl="0" fontAlgn="base">
      <a:spcBef>
        <a:spcPct val="50000"/>
      </a:spcBef>
      <a:spcAft>
        <a:spcPct val="0"/>
      </a:spcAft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3pPr>
    <a:lvl4pPr marL="1683913" algn="l" rtl="0" fontAlgn="base">
      <a:spcBef>
        <a:spcPct val="50000"/>
      </a:spcBef>
      <a:spcAft>
        <a:spcPct val="0"/>
      </a:spcAft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4pPr>
    <a:lvl5pPr marL="2245218" algn="l" rtl="0" fontAlgn="base">
      <a:spcBef>
        <a:spcPct val="50000"/>
      </a:spcBef>
      <a:spcAft>
        <a:spcPct val="0"/>
      </a:spcAft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5pPr>
    <a:lvl6pPr marL="2806522" algn="l" defTabSz="1122609" rtl="0" eaLnBrk="1" latinLnBrk="0" hangingPunct="1"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6pPr>
    <a:lvl7pPr marL="3367827" algn="l" defTabSz="1122609" rtl="0" eaLnBrk="1" latinLnBrk="0" hangingPunct="1"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7pPr>
    <a:lvl8pPr marL="3929131" algn="l" defTabSz="1122609" rtl="0" eaLnBrk="1" latinLnBrk="0" hangingPunct="1"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8pPr>
    <a:lvl9pPr marL="4490436" algn="l" defTabSz="1122609" rtl="0" eaLnBrk="1" latinLnBrk="0" hangingPunct="1">
      <a:defRPr sz="3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6600FF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6" autoAdjust="0"/>
    <p:restoredTop sz="98110" autoAdjust="0"/>
  </p:normalViewPr>
  <p:slideViewPr>
    <p:cSldViewPr>
      <p:cViewPr>
        <p:scale>
          <a:sx n="70" d="100"/>
          <a:sy n="70" d="100"/>
        </p:scale>
        <p:origin x="-36" y="120"/>
      </p:cViewPr>
      <p:guideLst>
        <p:guide orient="horz" pos="2380"/>
        <p:guide pos="3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CA209271-87A1-4E2B-BFCB-A8B3007BE5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10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61304" indent="0" algn="ctr">
              <a:buNone/>
              <a:defRPr/>
            </a:lvl2pPr>
            <a:lvl3pPr marL="1122609" indent="0" algn="ctr">
              <a:buNone/>
              <a:defRPr/>
            </a:lvl3pPr>
            <a:lvl4pPr marL="1683913" indent="0" algn="ctr">
              <a:buNone/>
              <a:defRPr/>
            </a:lvl4pPr>
            <a:lvl5pPr marL="2245218" indent="0" algn="ctr">
              <a:buNone/>
              <a:defRPr/>
            </a:lvl5pPr>
            <a:lvl6pPr marL="2806522" indent="0" algn="ctr">
              <a:buNone/>
              <a:defRPr/>
            </a:lvl6pPr>
            <a:lvl7pPr marL="3367827" indent="0" algn="ctr">
              <a:buNone/>
              <a:defRPr/>
            </a:lvl7pPr>
            <a:lvl8pPr marL="3929131" indent="0" algn="ctr">
              <a:buNone/>
              <a:defRPr/>
            </a:lvl8pPr>
            <a:lvl9pPr marL="449043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3501C-DEBE-4E7E-80AE-BFDE6DC2C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801FC-513E-48D6-9F76-28357A907D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2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540" y="302611"/>
            <a:ext cx="2720340" cy="64475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302611"/>
            <a:ext cx="7959513" cy="64475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D62A4-6154-49AC-A677-9EEE7B3858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25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D0E22-2B74-4ACA-88F6-232A07AA7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29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</p:spPr>
        <p:txBody>
          <a:bodyPr anchor="b"/>
          <a:lstStyle>
            <a:lvl1pPr marL="0" indent="0">
              <a:buNone/>
              <a:defRPr sz="2500"/>
            </a:lvl1pPr>
            <a:lvl2pPr marL="561304" indent="0">
              <a:buNone/>
              <a:defRPr sz="2200"/>
            </a:lvl2pPr>
            <a:lvl3pPr marL="1122609" indent="0">
              <a:buNone/>
              <a:defRPr sz="2000"/>
            </a:lvl3pPr>
            <a:lvl4pPr marL="1683913" indent="0">
              <a:buNone/>
              <a:defRPr sz="1700"/>
            </a:lvl4pPr>
            <a:lvl5pPr marL="2245218" indent="0">
              <a:buNone/>
              <a:defRPr sz="1700"/>
            </a:lvl5pPr>
            <a:lvl6pPr marL="2806522" indent="0">
              <a:buNone/>
              <a:defRPr sz="1700"/>
            </a:lvl6pPr>
            <a:lvl7pPr marL="3367827" indent="0">
              <a:buNone/>
              <a:defRPr sz="1700"/>
            </a:lvl7pPr>
            <a:lvl8pPr marL="3929131" indent="0">
              <a:buNone/>
              <a:defRPr sz="1700"/>
            </a:lvl8pPr>
            <a:lvl9pPr marL="449043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F936E-235B-4697-B4F9-D8DD4D67B1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33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520" y="1763184"/>
            <a:ext cx="5339927" cy="49869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1763184"/>
            <a:ext cx="5339927" cy="49869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98446-61B0-43A0-B30A-09EA9B402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9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87668-2C98-4667-9C03-BB279AD79F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54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326E6-94AD-4398-8225-27265E218A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5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FDDB-0708-422A-BB8B-24496A82FA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FFE87-0B0C-49BA-8D3B-7835126A9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4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</p:spPr>
        <p:txBody>
          <a:bodyPr/>
          <a:lstStyle>
            <a:lvl1pPr marL="0" indent="0">
              <a:buNone/>
              <a:defRPr sz="3900"/>
            </a:lvl1pPr>
            <a:lvl2pPr marL="561304" indent="0">
              <a:buNone/>
              <a:defRPr sz="3400"/>
            </a:lvl2pPr>
            <a:lvl3pPr marL="1122609" indent="0">
              <a:buNone/>
              <a:defRPr sz="2900"/>
            </a:lvl3pPr>
            <a:lvl4pPr marL="1683913" indent="0">
              <a:buNone/>
              <a:defRPr sz="2500"/>
            </a:lvl4pPr>
            <a:lvl5pPr marL="2245218" indent="0">
              <a:buNone/>
              <a:defRPr sz="2500"/>
            </a:lvl5pPr>
            <a:lvl6pPr marL="2806522" indent="0">
              <a:buNone/>
              <a:defRPr sz="2500"/>
            </a:lvl6pPr>
            <a:lvl7pPr marL="3367827" indent="0">
              <a:buNone/>
              <a:defRPr sz="2500"/>
            </a:lvl7pPr>
            <a:lvl8pPr marL="3929131" indent="0">
              <a:buNone/>
              <a:defRPr sz="2500"/>
            </a:lvl8pPr>
            <a:lvl9pPr marL="449043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13247-AA12-4604-B095-FB98E0B301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4520" y="302610"/>
            <a:ext cx="1088136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4520" y="1763184"/>
            <a:ext cx="10881360" cy="498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4520" y="6881313"/>
            <a:ext cx="2821093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30887" y="6881313"/>
            <a:ext cx="3828627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7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787" y="6881313"/>
            <a:ext cx="2821093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9E39D27-E543-4AE6-B770-DFB2145349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5pPr>
      <a:lvl6pPr marL="561304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6pPr>
      <a:lvl7pPr marL="1122609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7pPr>
      <a:lvl8pPr marL="1683913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8pPr>
      <a:lvl9pPr marL="2245218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20978" indent="-420978" algn="l" rtl="0" fontAlgn="base">
        <a:spcBef>
          <a:spcPct val="20000"/>
        </a:spcBef>
        <a:spcAft>
          <a:spcPct val="0"/>
        </a:spcAft>
        <a:buChar char="•"/>
        <a:defRPr sz="3900" b="1">
          <a:solidFill>
            <a:schemeClr val="tx1"/>
          </a:solidFill>
          <a:latin typeface="+mn-lt"/>
          <a:ea typeface="+mn-ea"/>
          <a:cs typeface="+mn-cs"/>
        </a:defRPr>
      </a:lvl1pPr>
      <a:lvl2pPr marL="912120" indent="-350815" algn="l" rtl="0" fontAlgn="base">
        <a:spcBef>
          <a:spcPct val="20000"/>
        </a:spcBef>
        <a:spcAft>
          <a:spcPct val="0"/>
        </a:spcAft>
        <a:buChar char="–"/>
        <a:defRPr sz="3400" b="1">
          <a:solidFill>
            <a:schemeClr val="tx1"/>
          </a:solidFill>
          <a:latin typeface="+mn-lt"/>
          <a:ea typeface="+mn-ea"/>
        </a:defRPr>
      </a:lvl2pPr>
      <a:lvl3pPr marL="1403261" indent="-280652" algn="l" rtl="0" fontAlgn="base">
        <a:spcBef>
          <a:spcPct val="20000"/>
        </a:spcBef>
        <a:spcAft>
          <a:spcPct val="0"/>
        </a:spcAft>
        <a:buChar char="•"/>
        <a:defRPr sz="2900" b="1">
          <a:solidFill>
            <a:schemeClr val="tx1"/>
          </a:solidFill>
          <a:latin typeface="+mn-lt"/>
          <a:ea typeface="+mn-ea"/>
        </a:defRPr>
      </a:lvl3pPr>
      <a:lvl4pPr marL="1964566" indent="-280652" algn="l" rtl="0" fontAlgn="base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latin typeface="+mn-lt"/>
          <a:ea typeface="+mn-ea"/>
        </a:defRPr>
      </a:lvl4pPr>
      <a:lvl5pPr marL="2525870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5pPr>
      <a:lvl6pPr marL="3087174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6pPr>
      <a:lvl7pPr marL="3648479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7pPr>
      <a:lvl8pPr marL="4209783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8pPr>
      <a:lvl9pPr marL="4771088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04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09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3913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218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522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27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131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436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507" y="1763184"/>
            <a:ext cx="11586633" cy="1619750"/>
          </a:xfrm>
        </p:spPr>
        <p:txBody>
          <a:bodyPr/>
          <a:lstStyle/>
          <a:p>
            <a:r>
              <a:rPr lang="zh-CN" altLang="en-US" sz="8800">
                <a:solidFill>
                  <a:srgbClr val="0000CC"/>
                </a:solidFill>
              </a:rPr>
              <a:t>第七章 </a:t>
            </a:r>
            <a:r>
              <a:rPr lang="en-US" altLang="zh-CN" sz="8800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zh-CN" altLang="en-US" sz="8800">
                <a:solidFill>
                  <a:srgbClr val="0000CC"/>
                </a:solidFill>
              </a:rPr>
              <a:t>元实二次型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3560" y="3697787"/>
            <a:ext cx="8463280" cy="1931106"/>
          </a:xfrm>
        </p:spPr>
        <p:txBody>
          <a:bodyPr/>
          <a:lstStyle/>
          <a:p>
            <a:r>
              <a:rPr lang="en-US" altLang="en-US" sz="6600"/>
              <a:t>§</a:t>
            </a:r>
            <a:r>
              <a:rPr lang="en-US" altLang="zh-CN" sz="6600"/>
              <a:t>7.2 </a:t>
            </a:r>
            <a:r>
              <a:rPr lang="zh-CN" altLang="en-US" sz="6600"/>
              <a:t>正定二次型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317327" y="3946173"/>
          <a:ext cx="4533900" cy="20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27" y="3946173"/>
                        <a:ext cx="4533900" cy="202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03766" y="335845"/>
            <a:ext cx="10780607" cy="79046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楷体_GB2312" pitchFamily="49" charset="-122"/>
              </a:rPr>
              <a:t>非标准形的二次型是否负定的判定方法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03767" y="1175456"/>
            <a:ext cx="513842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900">
                <a:solidFill>
                  <a:schemeClr val="tx2"/>
                </a:solidFill>
              </a:rPr>
              <a:t>○</a:t>
            </a:r>
            <a:r>
              <a:rPr lang="en-US" altLang="zh-CN" sz="2900"/>
              <a:t>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元实二次型负定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511300" y="1694965"/>
            <a:ext cx="59444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它的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负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惯性指数等于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  <a:endParaRPr lang="en-US" altLang="zh-CN">
              <a:latin typeface="Times New Roman" pitchFamily="18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705273" y="6179888"/>
            <a:ext cx="10075333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>
              <a:spcBef>
                <a:spcPct val="0"/>
              </a:spcBef>
            </a:pPr>
            <a:r>
              <a:rPr lang="en-US" altLang="zh-CN"/>
              <a:t>○  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元实二次型负定的</a:t>
            </a:r>
            <a:r>
              <a:rPr lang="zh-CN" altLang="en-US">
                <a:solidFill>
                  <a:srgbClr val="800000"/>
                </a:solidFill>
              </a:rPr>
              <a:t>必要条件</a:t>
            </a:r>
            <a:r>
              <a:rPr lang="zh-CN" altLang="en-US">
                <a:solidFill>
                  <a:schemeClr val="tx1"/>
                </a:solidFill>
              </a:rPr>
              <a:t>是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−</a:t>
            </a:r>
            <a:r>
              <a:rPr lang="en-US" altLang="zh-CN">
                <a:solidFill>
                  <a:schemeClr val="tx1"/>
                </a:solidFill>
              </a:rPr>
              <a:t>1)</a:t>
            </a:r>
            <a:r>
              <a:rPr lang="en-US" altLang="zh-CN" i="1" baseline="30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|&gt;0.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511300" y="2770717"/>
            <a:ext cx="957156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444500" indent="-4445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2509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4303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97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i="1" baseline="-25000">
                <a:latin typeface="Times New Roman" pitchFamily="18" charset="0"/>
                <a:ea typeface="黑体" pitchFamily="2" charset="-122"/>
              </a:rPr>
              <a:t>ij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)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奇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数阶顺序主子式为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负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，而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偶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数阶顺序主子式为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正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，即</a:t>
            </a: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6951980" y="4701823"/>
          <a:ext cx="2418080" cy="45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80" y="4701823"/>
                        <a:ext cx="2418080" cy="453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9672320" y="4365978"/>
            <a:ext cx="1712807" cy="1159797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霍尔维茨定理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1511300" y="2266950"/>
            <a:ext cx="332486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" pitchFamily="2" charset="2"/>
              </a:rPr>
              <a:t>−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&gt;0.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7" grpId="0" animBg="1"/>
      <p:bldP spid="860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2317327" y="923573"/>
          <a:ext cx="7052733" cy="57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3" name="Equation" r:id="rId3" imgW="5016240" imgH="495000" progId="Equation.3">
                  <p:embed/>
                </p:oleObj>
              </mc:Choice>
              <mc:Fallback>
                <p:oleObj name="Equation" r:id="rId3" imgW="501624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27" y="923573"/>
                        <a:ext cx="7052733" cy="578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04520" y="1931106"/>
            <a:ext cx="12090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解：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429438" y="2259953"/>
          <a:ext cx="2583903" cy="5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公式" r:id="rId5" imgW="787320" imgH="215640" progId="Equation.3">
                  <p:embed/>
                </p:oleObj>
              </mc:Choice>
              <mc:Fallback>
                <p:oleObj name="公式" r:id="rId5" imgW="7873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438" y="2259953"/>
                        <a:ext cx="2583903" cy="59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2082236" y="3946172"/>
          <a:ext cx="2451664" cy="41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Equation" r:id="rId7" imgW="1854000" imgH="380880" progId="Equation.3">
                  <p:embed/>
                </p:oleObj>
              </mc:Choice>
              <mc:Fallback>
                <p:oleObj name="Equation" r:id="rId7" imgW="185400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236" y="3946172"/>
                        <a:ext cx="2451664" cy="41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086009"/>
              </p:ext>
            </p:extLst>
          </p:nvPr>
        </p:nvGraphicFramePr>
        <p:xfrm>
          <a:off x="5283200" y="3549650"/>
          <a:ext cx="5843693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Equation" r:id="rId9" imgW="4419360" imgH="977760" progId="Equation.3">
                  <p:embed/>
                </p:oleObj>
              </mc:Choice>
              <mc:Fallback>
                <p:oleObj name="Equation" r:id="rId9" imgW="441936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549650"/>
                        <a:ext cx="5843693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038157" y="4750799"/>
          <a:ext cx="2596497" cy="6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" name="Equation" r:id="rId11" imgW="838080" imgH="241200" progId="Equation.DSMT4">
                  <p:embed/>
                </p:oleObj>
              </mc:Choice>
              <mc:Fallback>
                <p:oleObj name="Equation" r:id="rId11" imgW="838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157" y="4750799"/>
                        <a:ext cx="2596497" cy="62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4365978" y="1763183"/>
          <a:ext cx="4097302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Equation" r:id="rId13" imgW="3098520" imgH="1511280" progId="Equation.3">
                  <p:embed/>
                </p:oleObj>
              </mc:Choice>
              <mc:Fallback>
                <p:oleObj name="Equation" r:id="rId13" imgW="3098520" imgH="1511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978" y="1763183"/>
                        <a:ext cx="4097302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Rectangle 15"/>
          <p:cNvSpPr>
            <a:spLocks noGrp="1" noChangeArrowheads="1"/>
          </p:cNvSpPr>
          <p:nvPr>
            <p:ph type="title"/>
          </p:nvPr>
        </p:nvSpPr>
        <p:spPr>
          <a:xfrm>
            <a:off x="604520" y="302610"/>
            <a:ext cx="10881360" cy="537001"/>
          </a:xfrm>
        </p:spPr>
        <p:txBody>
          <a:bodyPr/>
          <a:lstStyle/>
          <a:p>
            <a:pPr algn="l"/>
            <a:r>
              <a:rPr lang="zh-CN" altLang="en-US" sz="340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3400">
                <a:latin typeface="Times New Roman" pitchFamily="18" charset="0"/>
                <a:ea typeface="黑体" pitchFamily="2" charset="-122"/>
              </a:rPr>
              <a:t>3 </a:t>
            </a:r>
            <a:r>
              <a:rPr lang="zh-CN" altLang="en-US" sz="3400">
                <a:latin typeface="Times New Roman" pitchFamily="18" charset="0"/>
                <a:ea typeface="黑体" pitchFamily="2" charset="-122"/>
              </a:rPr>
              <a:t>判定下面二次型是正定二次型还是负定二次型</a:t>
            </a:r>
            <a:r>
              <a:rPr lang="en-US" altLang="zh-CN" sz="340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1410547" y="5625395"/>
            <a:ext cx="604520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因此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zh-CN" altLang="en-US">
                <a:solidFill>
                  <a:schemeClr val="tx1"/>
                </a:solidFill>
              </a:rPr>
              <a:t>为负定二次型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utoUpdateAnimBg="0"/>
      <p:bldP spid="788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Rectangle 20"/>
          <p:cNvSpPr>
            <a:spLocks noGrp="1" noChangeArrowheads="1"/>
          </p:cNvSpPr>
          <p:nvPr>
            <p:ph type="title"/>
          </p:nvPr>
        </p:nvSpPr>
        <p:spPr>
          <a:xfrm>
            <a:off x="604520" y="167922"/>
            <a:ext cx="5138420" cy="755650"/>
          </a:xfrm>
          <a:solidFill>
            <a:schemeClr val="accent2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补充</a:t>
            </a:r>
            <a:r>
              <a:rPr lang="en-US" altLang="zh-CN" sz="4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需掌握知识</a:t>
            </a:r>
            <a:r>
              <a:rPr lang="en-US" altLang="zh-CN" sz="4400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302260" y="1007533"/>
            <a:ext cx="11485880" cy="16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marL="1107017" indent="-1107017">
              <a:spcBef>
                <a:spcPct val="0"/>
              </a:spcBef>
            </a:pPr>
            <a:r>
              <a:rPr lang="zh-CN" altLang="en-US" dirty="0">
                <a:solidFill>
                  <a:schemeClr val="hlink"/>
                </a:solidFill>
              </a:rPr>
              <a:t>定义</a:t>
            </a:r>
            <a:r>
              <a:rPr lang="zh-CN" altLang="en-US" dirty="0"/>
              <a:t>：对于实二次型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AX</a:t>
            </a:r>
            <a:r>
              <a:rPr lang="zh-CN" altLang="en-US" dirty="0"/>
              <a:t>，若对任意</a:t>
            </a:r>
            <a:r>
              <a:rPr lang="en-US" altLang="zh-CN" i="1" dirty="0"/>
              <a:t>X</a:t>
            </a:r>
            <a:r>
              <a:rPr lang="en-US" altLang="zh-CN" dirty="0"/>
              <a:t>≠0</a:t>
            </a:r>
            <a:r>
              <a:rPr lang="zh-CN" altLang="en-US" dirty="0"/>
              <a:t>，恒有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AX</a:t>
            </a:r>
            <a:r>
              <a:rPr lang="en-US" altLang="zh-CN" dirty="0"/>
              <a:t>≥0 (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AX</a:t>
            </a:r>
            <a:r>
              <a:rPr lang="en-US" altLang="zh-CN" dirty="0"/>
              <a:t>≤0)</a:t>
            </a:r>
            <a:r>
              <a:rPr lang="zh-CN" altLang="en-US" dirty="0"/>
              <a:t>，则实二次型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AX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FF"/>
                </a:solidFill>
              </a:rPr>
              <a:t>半正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负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定二次型</a:t>
            </a:r>
            <a:r>
              <a:rPr lang="en-US" altLang="zh-CN" dirty="0"/>
              <a:t>. </a:t>
            </a: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302260" y="3190522"/>
            <a:ext cx="11284373" cy="92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marL="1107017" indent="-1107017">
              <a:spcBef>
                <a:spcPct val="0"/>
              </a:spcBef>
            </a:pPr>
            <a:r>
              <a:rPr lang="zh-CN" altLang="en-US">
                <a:solidFill>
                  <a:schemeClr val="hlink"/>
                </a:solidFill>
              </a:rPr>
              <a:t>定义</a:t>
            </a:r>
            <a:r>
              <a:rPr lang="zh-CN" altLang="en-US"/>
              <a:t>：若二次型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既不是半正定的，也不是半负定的，则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FF"/>
                </a:solidFill>
              </a:rPr>
              <a:t>不定</a:t>
            </a:r>
            <a:r>
              <a:rPr lang="zh-CN" altLang="en-US"/>
              <a:t>的</a:t>
            </a:r>
            <a:r>
              <a:rPr lang="en-US" altLang="zh-CN"/>
              <a:t>.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1397000" y="2507328"/>
            <a:ext cx="1027054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 smtClean="0"/>
              <a:t>它</a:t>
            </a:r>
            <a:r>
              <a:rPr lang="zh-CN" altLang="en-US" dirty="0"/>
              <a:t>对应的矩阵称为</a:t>
            </a:r>
            <a:r>
              <a:rPr lang="zh-CN" altLang="en-US" dirty="0">
                <a:solidFill>
                  <a:srgbClr val="0000FF"/>
                </a:solidFill>
              </a:rPr>
              <a:t>半正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负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定矩阵</a:t>
            </a:r>
            <a:r>
              <a:rPr lang="zh-CN" altLang="en-US" dirty="0"/>
              <a:t>，记为</a:t>
            </a:r>
            <a:r>
              <a:rPr lang="en-US" altLang="zh-CN" i="1" dirty="0"/>
              <a:t>A</a:t>
            </a:r>
            <a:r>
              <a:rPr lang="en-US" altLang="zh-CN" dirty="0"/>
              <a:t>≥0 (</a:t>
            </a:r>
            <a:r>
              <a:rPr lang="en-US" altLang="zh-CN" i="1" dirty="0"/>
              <a:t>A</a:t>
            </a:r>
            <a:r>
              <a:rPr lang="en-US" altLang="zh-CN" dirty="0"/>
              <a:t>≤0).</a:t>
            </a: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403014" y="4381721"/>
            <a:ext cx="328845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zh-CN" altLang="en-US">
                <a:solidFill>
                  <a:schemeClr val="hlink"/>
                </a:solidFill>
                <a:latin typeface="Arial" charset="0"/>
              </a:rPr>
              <a:t>的主子式定义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:</a:t>
            </a: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906780" y="5121628"/>
            <a:ext cx="58436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A=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ij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 i="1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阶主子式指形为</a:t>
            </a:r>
          </a:p>
        </p:txBody>
      </p:sp>
      <p:graphicFrame>
        <p:nvGraphicFramePr>
          <p:cNvPr id="66601" name="Object 41"/>
          <p:cNvGraphicFramePr>
            <a:graphicFrameLocks noChangeAspect="1"/>
          </p:cNvGraphicFramePr>
          <p:nvPr/>
        </p:nvGraphicFramePr>
        <p:xfrm>
          <a:off x="6750474" y="4121091"/>
          <a:ext cx="3727873" cy="234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name="Equation" r:id="rId3" imgW="1346040" imgH="1015920" progId="Equation.DSMT4">
                  <p:embed/>
                </p:oleObj>
              </mc:Choice>
              <mc:Fallback>
                <p:oleObj name="Equation" r:id="rId3" imgW="1346040" imgH="101592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474" y="4121091"/>
                        <a:ext cx="3727873" cy="234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2" name="Object 42"/>
          <p:cNvGraphicFramePr>
            <a:graphicFrameLocks noChangeAspect="1"/>
          </p:cNvGraphicFramePr>
          <p:nvPr/>
        </p:nvGraphicFramePr>
        <p:xfrm>
          <a:off x="6750473" y="6548967"/>
          <a:ext cx="3828627" cy="47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1"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473" y="6548967"/>
                        <a:ext cx="3828627" cy="47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906780" y="6213123"/>
            <a:ext cx="29218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 i="1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阶子式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66597" grpId="0"/>
      <p:bldP spid="66598" grpId="0"/>
      <p:bldP spid="66599" grpId="0"/>
      <p:bldP spid="66600" grpId="0"/>
      <p:bldP spid="666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4520" y="0"/>
            <a:ext cx="10881360" cy="1007533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正定、半正定充要条件列举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170507" y="1040769"/>
            <a:ext cx="544068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二次型 </a:t>
            </a:r>
            <a:r>
              <a:rPr lang="en-US" altLang="zh-CN" i="1">
                <a:solidFill>
                  <a:srgbClr val="800000"/>
                </a:solidFill>
              </a:rPr>
              <a:t>f=X</a:t>
            </a:r>
            <a:r>
              <a:rPr lang="en-US" altLang="zh-CN" i="1" baseline="30000">
                <a:solidFill>
                  <a:srgbClr val="800000"/>
                </a:solidFill>
              </a:rPr>
              <a:t>T</a:t>
            </a:r>
            <a:r>
              <a:rPr lang="en-US" altLang="zh-CN" i="1">
                <a:solidFill>
                  <a:srgbClr val="800000"/>
                </a:solidFill>
              </a:rPr>
              <a:t>AX</a:t>
            </a:r>
            <a:r>
              <a:rPr lang="zh-CN" altLang="en-US">
                <a:solidFill>
                  <a:srgbClr val="800000"/>
                </a:solidFill>
              </a:rPr>
              <a:t>半正定的充要条件</a:t>
            </a:r>
            <a:r>
              <a:rPr lang="en-US" altLang="zh-CN">
                <a:solidFill>
                  <a:srgbClr val="800000"/>
                </a:solidFill>
              </a:rPr>
              <a:t>: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969000" y="2132263"/>
            <a:ext cx="57429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对任意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≠0,</a:t>
            </a:r>
            <a:r>
              <a:rPr lang="zh-CN" altLang="en-US">
                <a:solidFill>
                  <a:schemeClr val="tx1"/>
                </a:solidFill>
              </a:rPr>
              <a:t>恒有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≥0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069754" y="2686756"/>
            <a:ext cx="584369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265113" indent="-265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的正惯性指数等于</a:t>
            </a:r>
            <a:r>
              <a:rPr lang="en-US" altLang="zh-CN" i="1" dirty="0" err="1">
                <a:latin typeface="Times New Roman" pitchFamily="18" charset="0"/>
                <a:ea typeface="黑体" pitchFamily="2" charset="-122"/>
                <a:sym typeface="Wingdings" pitchFamily="2" charset="2"/>
              </a:rPr>
              <a:t>r</a:t>
            </a:r>
            <a:r>
              <a:rPr lang="en-US" altLang="zh-CN" i="1" baseline="-25000" dirty="0" err="1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，或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的负惯性指数等于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0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6069754" y="3694289"/>
            <a:ext cx="58436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存在矩阵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P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使得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A=P</a:t>
            </a:r>
            <a:r>
              <a:rPr lang="en-US" altLang="zh-CN" i="1" baseline="3000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P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altLang="zh-CN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069754" y="4701822"/>
            <a:ext cx="60206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91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的主子式全大于或等于零</a:t>
            </a:r>
            <a:endParaRPr lang="zh-CN" altLang="en-US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6069754" y="5877278"/>
            <a:ext cx="62238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91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的特征值全大于或等于零</a:t>
            </a:r>
            <a:endParaRPr lang="zh-CN" altLang="en-US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5855546" y="1044379"/>
            <a:ext cx="0" cy="5709356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201506" y="1040769"/>
            <a:ext cx="533992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二次型 </a:t>
            </a:r>
            <a:r>
              <a:rPr lang="en-US" altLang="zh-CN" i="1">
                <a:solidFill>
                  <a:srgbClr val="800000"/>
                </a:solidFill>
              </a:rPr>
              <a:t>f=X</a:t>
            </a:r>
            <a:r>
              <a:rPr lang="en-US" altLang="zh-CN" i="1" baseline="30000">
                <a:solidFill>
                  <a:srgbClr val="800000"/>
                </a:solidFill>
              </a:rPr>
              <a:t>T</a:t>
            </a:r>
            <a:r>
              <a:rPr lang="en-US" altLang="zh-CN" i="1">
                <a:solidFill>
                  <a:srgbClr val="800000"/>
                </a:solidFill>
              </a:rPr>
              <a:t>AX</a:t>
            </a:r>
            <a:r>
              <a:rPr lang="zh-CN" altLang="en-US">
                <a:solidFill>
                  <a:srgbClr val="800000"/>
                </a:solidFill>
              </a:rPr>
              <a:t>正定的充要条件</a:t>
            </a:r>
            <a:r>
              <a:rPr lang="en-US" altLang="zh-CN">
                <a:solidFill>
                  <a:srgbClr val="800000"/>
                </a:solidFill>
              </a:rPr>
              <a:t>: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100753" y="2148005"/>
            <a:ext cx="57429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对任意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≠0, </a:t>
            </a:r>
            <a:r>
              <a:rPr lang="zh-CN" altLang="en-US">
                <a:solidFill>
                  <a:schemeClr val="tx1"/>
                </a:solidFill>
              </a:rPr>
              <a:t>恒有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&gt;0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302260" y="2686756"/>
            <a:ext cx="5541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的正惯性指数等于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n</a:t>
            </a:r>
            <a:endParaRPr lang="en-US" altLang="zh-CN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302260" y="3190523"/>
            <a:ext cx="513842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合同于单位矩阵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E</a:t>
            </a:r>
            <a:endParaRPr lang="en-US" altLang="zh-CN" i="1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302260" y="3694289"/>
            <a:ext cx="523917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48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842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存在可逆矩阵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使得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A=C</a:t>
            </a:r>
            <a:r>
              <a:rPr lang="en-US" altLang="zh-CN" i="1" baseline="30000">
                <a:latin typeface="Times New Roman" pitchFamily="18" charset="0"/>
                <a:ea typeface="黑体" pitchFamily="2" charset="-122"/>
                <a:sym typeface="Wingdings" pitchFamily="2" charset="2"/>
              </a:rPr>
              <a:t>T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endParaRPr lang="en-US" altLang="zh-CN" i="1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302260" y="4701823"/>
            <a:ext cx="604520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的顺序主子式全大于零</a:t>
            </a:r>
            <a:endParaRPr lang="zh-CN" altLang="en-US"/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302260" y="5877278"/>
            <a:ext cx="52391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rgbClr val="0000FF"/>
                </a:solidFill>
                <a:sym typeface="Wingdings" pitchFamily="2" charset="2"/>
              </a:rPr>
              <a:t>的特征值全大于零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  <p:bldP spid="87048" grpId="0"/>
      <p:bldP spid="87049" grpId="0"/>
      <p:bldP spid="87050" grpId="0"/>
      <p:bldP spid="87051" grpId="0" animBg="1"/>
      <p:bldP spid="87052" grpId="0"/>
      <p:bldP spid="87053" grpId="0"/>
      <p:bldP spid="87054" grpId="0"/>
      <p:bldP spid="87055" grpId="0"/>
      <p:bldP spid="87056" grpId="0"/>
      <p:bldP spid="87057" grpId="0"/>
      <p:bldP spid="870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400">
                <a:solidFill>
                  <a:srgbClr val="0000FF"/>
                </a:solidFill>
              </a:rPr>
              <a:t>小结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520" y="1763183"/>
            <a:ext cx="11082867" cy="4365978"/>
          </a:xfrm>
        </p:spPr>
        <p:txBody>
          <a:bodyPr/>
          <a:lstStyle/>
          <a:p>
            <a:r>
              <a:rPr lang="zh-CN" altLang="en-US" sz="4400"/>
              <a:t>正定二次型和正定矩阵的定义</a:t>
            </a:r>
          </a:p>
          <a:p>
            <a:r>
              <a:rPr lang="zh-CN" altLang="en-US" sz="4400"/>
              <a:t>判定二次型</a:t>
            </a:r>
            <a:r>
              <a:rPr lang="en-US" altLang="zh-CN" sz="4400"/>
              <a:t>(</a:t>
            </a:r>
            <a:r>
              <a:rPr lang="zh-CN" altLang="en-US" sz="4400"/>
              <a:t>实对称矩阵</a:t>
            </a:r>
            <a:r>
              <a:rPr lang="en-US" altLang="zh-CN" sz="4400"/>
              <a:t>)</a:t>
            </a:r>
            <a:r>
              <a:rPr lang="zh-CN" altLang="en-US" sz="4400"/>
              <a:t>正定的判定方法和相关结论</a:t>
            </a:r>
            <a:r>
              <a:rPr lang="en-US" altLang="zh-CN" sz="4400"/>
              <a:t>(</a:t>
            </a:r>
            <a:r>
              <a:rPr lang="zh-CN" altLang="en-US" sz="4400"/>
              <a:t>重点</a:t>
            </a:r>
            <a:r>
              <a:rPr lang="en-US" altLang="zh-CN" sz="4400"/>
              <a:t>)</a:t>
            </a:r>
          </a:p>
          <a:p>
            <a:r>
              <a:rPr lang="zh-CN" altLang="en-US" sz="4400"/>
              <a:t>负定二次型和负定矩阵及其充要条件</a:t>
            </a:r>
          </a:p>
          <a:p>
            <a:r>
              <a:rPr lang="zh-CN" altLang="en-US" sz="4400"/>
              <a:t>了解半正定、半负定、不定二次型的概念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67209"/>
              </p:ext>
            </p:extLst>
          </p:nvPr>
        </p:nvGraphicFramePr>
        <p:xfrm>
          <a:off x="558800" y="2101850"/>
          <a:ext cx="11053480" cy="213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公式" r:id="rId3" imgW="3009600" imgH="698400" progId="Equation.3">
                  <p:embed/>
                </p:oleObj>
              </mc:Choice>
              <mc:Fallback>
                <p:oleObj name="公式" r:id="rId3" imgW="3009600" imgH="69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101850"/>
                        <a:ext cx="11053480" cy="2135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604520" y="755650"/>
            <a:ext cx="10881360" cy="1259417"/>
          </a:xfrm>
        </p:spPr>
        <p:txBody>
          <a:bodyPr/>
          <a:lstStyle/>
          <a:p>
            <a:r>
              <a:rPr lang="zh-CN" altLang="en-US" sz="6600">
                <a:solidFill>
                  <a:srgbClr val="0000FF"/>
                </a:solidFill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Rot="1" noChangeArrowheads="1"/>
          </p:cNvSpPr>
          <p:nvPr/>
        </p:nvSpPr>
        <p:spPr bwMode="auto">
          <a:xfrm>
            <a:off x="237192" y="208154"/>
            <a:ext cx="11252887" cy="146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algn="ctr">
              <a:spcBef>
                <a:spcPct val="0"/>
              </a:spcBef>
            </a:pPr>
            <a:r>
              <a:rPr lang="zh-CN" altLang="en-US" sz="54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思考题解答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04520" y="1427339"/>
          <a:ext cx="4130887" cy="6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" y="1427339"/>
                        <a:ext cx="4130887" cy="62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806027" y="2015067"/>
          <a:ext cx="10478347" cy="180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公式" r:id="rId5" imgW="3377880" imgH="698400" progId="Equation.3">
                  <p:embed/>
                </p:oleObj>
              </mc:Choice>
              <mc:Fallback>
                <p:oleObj name="公式" r:id="rId5" imgW="3377880" imgH="69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7" y="2015067"/>
                        <a:ext cx="10478347" cy="1805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123353" y="3358445"/>
          <a:ext cx="6246707" cy="136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公式" r:id="rId7" imgW="1790640" imgH="469800" progId="Equation.3">
                  <p:embed/>
                </p:oleObj>
              </mc:Choice>
              <mc:Fallback>
                <p:oleObj name="公式" r:id="rId7" imgW="17906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353" y="3358445"/>
                        <a:ext cx="6246707" cy="1367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265224" y="4869745"/>
          <a:ext cx="4500316" cy="5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9" imgW="3098520" imgH="495000" progId="Equation.3">
                  <p:embed/>
                </p:oleObj>
              </mc:Choice>
              <mc:Fallback>
                <p:oleObj name="Equation" r:id="rId9" imgW="30985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224" y="4869745"/>
                        <a:ext cx="4500316" cy="59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1183852" y="5674372"/>
          <a:ext cx="7883948" cy="531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Equation" r:id="rId11" imgW="5029200" imgH="406080" progId="Equation.3">
                  <p:embed/>
                </p:oleObj>
              </mc:Choice>
              <mc:Fallback>
                <p:oleObj name="Equation" r:id="rId11" imgW="50292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852" y="5674372"/>
                        <a:ext cx="7883948" cy="531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Rectangle 53"/>
          <p:cNvSpPr>
            <a:spLocks noGrp="1" noChangeArrowheads="1"/>
          </p:cNvSpPr>
          <p:nvPr>
            <p:ph type="title"/>
          </p:nvPr>
        </p:nvSpPr>
        <p:spPr>
          <a:xfrm>
            <a:off x="604520" y="302611"/>
            <a:ext cx="10881360" cy="1040767"/>
          </a:xfrm>
        </p:spPr>
        <p:txBody>
          <a:bodyPr/>
          <a:lstStyle/>
          <a:p>
            <a:pPr marL="1315558" indent="-1315558" algn="l"/>
            <a:r>
              <a:rPr lang="zh-CN" altLang="en-US" sz="3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3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：若对</a:t>
            </a: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任意 </a:t>
            </a:r>
            <a:r>
              <a:rPr lang="en-US" altLang="zh-CN" sz="3400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3400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 </a:t>
            </a:r>
            <a:r>
              <a:rPr lang="en-US" altLang="zh-CN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0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恒有</a:t>
            </a:r>
            <a:r>
              <a:rPr lang="en-US" altLang="zh-CN" sz="3400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3400" i="1" baseline="300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3400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AX</a:t>
            </a:r>
            <a:r>
              <a:rPr lang="en-US" altLang="zh-CN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&gt;0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，则实二次型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3400" i="1" baseline="30000" dirty="0"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AX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称为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正定二次型</a:t>
            </a:r>
            <a:r>
              <a:rPr lang="en-US" altLang="zh-CN" sz="3400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1108287" y="1343378"/>
            <a:ext cx="67525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正定二次型的矩阵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</a:rPr>
              <a:t>正定矩阵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8362527" y="1343378"/>
            <a:ext cx="27203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记为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&gt;0.</a:t>
            </a: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1108287" y="2182989"/>
            <a:ext cx="57202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已知：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元二次型的标准形为</a:t>
            </a:r>
          </a:p>
        </p:txBody>
      </p:sp>
      <p:graphicFrame>
        <p:nvGraphicFramePr>
          <p:cNvPr id="6201" name="Object 57"/>
          <p:cNvGraphicFramePr>
            <a:graphicFrameLocks noGrp="1" noChangeAspect="1"/>
          </p:cNvGraphicFramePr>
          <p:nvPr>
            <p:ph idx="1"/>
          </p:nvPr>
        </p:nvGraphicFramePr>
        <p:xfrm>
          <a:off x="2921847" y="2686756"/>
          <a:ext cx="6246707" cy="60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3" imgW="2070000" imgH="241200" progId="Equation.DSMT4">
                  <p:embed/>
                </p:oleObj>
              </mc:Choice>
              <mc:Fallback>
                <p:oleObj name="Equation" r:id="rId3" imgW="2070000" imgH="2412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47" y="2686756"/>
                        <a:ext cx="6246707" cy="606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667491" y="3342702"/>
            <a:ext cx="1022785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仅当所有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个系数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&gt;0 (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=1,2,…,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时，它才是正定的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302260" y="4114095"/>
            <a:ext cx="114858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* </a:t>
            </a:r>
            <a:r>
              <a:rPr lang="zh-CN" altLang="en-US">
                <a:solidFill>
                  <a:schemeClr val="tx1"/>
                </a:solidFill>
              </a:rPr>
              <a:t>坐标变换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非退化线性替换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保持二次型的正定性不变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604520" y="4892484"/>
            <a:ext cx="10075333" cy="713521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ctr"/>
            <a:r>
              <a:rPr lang="zh-CN" altLang="en-US" sz="3900">
                <a:solidFill>
                  <a:schemeClr val="tx1"/>
                </a:solidFill>
                <a:ea typeface="楷体_GB2312" pitchFamily="49" charset="-122"/>
              </a:rPr>
              <a:t>非标准形的二次型是否正定的判定方法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604520" y="5641137"/>
            <a:ext cx="1088136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1162050" indent="-11620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dirty="0">
                <a:latin typeface="Times New Roman" pitchFamily="18" charset="0"/>
                <a:ea typeface="黑体" pitchFamily="2" charset="-122"/>
              </a:rPr>
              <a:t>   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元实二次型正定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它的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正惯性指数等于</a:t>
            </a:r>
            <a:r>
              <a:rPr lang="en-US" altLang="zh-CN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620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095421"/>
              </p:ext>
            </p:extLst>
          </p:nvPr>
        </p:nvGraphicFramePr>
        <p:xfrm>
          <a:off x="2147306" y="6260286"/>
          <a:ext cx="5006181" cy="542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公式" r:id="rId5" imgW="1752480" imgH="228600" progId="Equation.3">
                  <p:embed/>
                </p:oleObj>
              </mc:Choice>
              <mc:Fallback>
                <p:oleObj name="公式" r:id="rId5" imgW="1752480" imgH="228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306" y="6260286"/>
                        <a:ext cx="5006181" cy="542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7153487" y="6213123"/>
            <a:ext cx="296143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为正定二次型</a:t>
            </a:r>
            <a:r>
              <a:rPr kumimoji="1"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906781" y="6213123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例如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8" grpId="0"/>
      <p:bldP spid="6199" grpId="0"/>
      <p:bldP spid="6200" grpId="0"/>
      <p:bldP spid="6203" grpId="0"/>
      <p:bldP spid="6204" grpId="0"/>
      <p:bldP spid="6205" grpId="0" animBg="1"/>
      <p:bldP spid="6206" grpId="0"/>
      <p:bldP spid="6208" grpId="0"/>
      <p:bldP spid="6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6" name="Rectangle 22"/>
          <p:cNvSpPr>
            <a:spLocks noGrp="1" noChangeArrowheads="1"/>
          </p:cNvSpPr>
          <p:nvPr>
            <p:ph type="title"/>
          </p:nvPr>
        </p:nvSpPr>
        <p:spPr>
          <a:xfrm>
            <a:off x="604520" y="302610"/>
            <a:ext cx="10881360" cy="620962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推论</a:t>
            </a:r>
            <a:r>
              <a:rPr lang="en-US" altLang="zh-CN" sz="3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340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3400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3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元实二次型正定的</a:t>
            </a:r>
            <a:r>
              <a:rPr lang="zh-CN" altLang="en-US" sz="34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必要</a:t>
            </a:r>
            <a:r>
              <a:rPr lang="zh-CN" altLang="en-US" sz="3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条件是 </a:t>
            </a:r>
            <a:r>
              <a:rPr lang="en-US" altLang="zh-CN" sz="3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|</a:t>
            </a:r>
            <a:r>
              <a:rPr lang="en-US" altLang="zh-CN" sz="3400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3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|&gt;0.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604520" y="923573"/>
            <a:ext cx="112843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推论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阶实对称矩阵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&gt;0 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与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n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阶单位矩阵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E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合同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04520" y="1511300"/>
            <a:ext cx="112843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981075" indent="-9810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604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398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192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推论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阶实对称矩阵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&gt;0 </a:t>
            </a: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存在可逆实矩阵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使得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A=C</a:t>
            </a:r>
            <a:r>
              <a:rPr lang="en-US" altLang="zh-CN" i="1" baseline="30000">
                <a:latin typeface="Times New Roman" pitchFamily="18" charset="0"/>
                <a:ea typeface="黑体" pitchFamily="2" charset="-122"/>
                <a:sym typeface="Wingdings" pitchFamily="2" charset="2"/>
              </a:rPr>
              <a:t>T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.</a:t>
            </a:r>
            <a:endParaRPr lang="en-US" altLang="zh-CN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16782" y="2534576"/>
            <a:ext cx="624670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</a:rPr>
              <a:t>定义</a:t>
            </a:r>
            <a:r>
              <a:rPr lang="en-US" altLang="zh-CN" dirty="0">
                <a:solidFill>
                  <a:schemeClr val="hlink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矩阵 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i="1" dirty="0" err="1">
                <a:solidFill>
                  <a:schemeClr val="tx1"/>
                </a:solidFill>
              </a:rPr>
              <a:t>a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i="1" baseline="-25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的子阵</a:t>
            </a:r>
          </a:p>
        </p:txBody>
      </p:sp>
      <p:graphicFrame>
        <p:nvGraphicFramePr>
          <p:cNvPr id="62490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58992"/>
              </p:ext>
            </p:extLst>
          </p:nvPr>
        </p:nvGraphicFramePr>
        <p:xfrm>
          <a:off x="5130800" y="3016250"/>
          <a:ext cx="3929380" cy="187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Equation" r:id="rId3" imgW="1638000" imgH="939600" progId="Equation.DSMT4">
                  <p:embed/>
                </p:oleObj>
              </mc:Choice>
              <mc:Fallback>
                <p:oleObj name="Equation" r:id="rId3" imgW="1638000" imgH="939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3016250"/>
                        <a:ext cx="3929380" cy="187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9269307" y="3610328"/>
          <a:ext cx="2418080" cy="45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307" y="3610328"/>
                        <a:ext cx="2418080" cy="453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015067" y="4801526"/>
            <a:ext cx="52391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顺序主子阵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2015067" y="5305293"/>
            <a:ext cx="82617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|, 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|,…, 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顺序主子式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604520" y="5926255"/>
            <a:ext cx="1128437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1071563" indent="-10715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2509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4303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97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dirty="0"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元实二次型正定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它的矩阵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i="1" dirty="0" err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ea typeface="黑体" pitchFamily="2" charset="-122"/>
              </a:rPr>
              <a:t>ij</a:t>
            </a:r>
            <a:r>
              <a:rPr lang="en-US" altLang="zh-CN" dirty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顺序主子式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都大于零</a:t>
            </a:r>
            <a:r>
              <a:rPr lang="en-US" altLang="zh-CN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7" grpId="0"/>
      <p:bldP spid="62488" grpId="0"/>
      <p:bldP spid="62489" grpId="0"/>
      <p:bldP spid="62494" grpId="0"/>
      <p:bldP spid="62495" grpId="0"/>
      <p:bldP spid="624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82776" y="167923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latin typeface="Arial" charset="0"/>
              </a:rPr>
              <a:t>证明：</a:t>
            </a:r>
            <a:r>
              <a:rPr lang="zh-CN" altLang="en-US">
                <a:solidFill>
                  <a:srgbClr val="800000"/>
                </a:solidFill>
                <a:latin typeface="Arial" charset="0"/>
              </a:rPr>
              <a:t>必要性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706883" y="192411"/>
            <a:ext cx="716932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设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)=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AX</a:t>
            </a:r>
            <a:r>
              <a:rPr lang="zh-CN" altLang="en-US" dirty="0"/>
              <a:t>正定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|&gt;0.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705273" y="874595"/>
            <a:ext cx="1096532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考察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zh-CN" altLang="en-US"/>
              <a:t>对称</a:t>
            </a:r>
            <a:r>
              <a:rPr lang="en-US" altLang="zh-CN"/>
              <a:t>)</a:t>
            </a:r>
            <a:r>
              <a:rPr lang="zh-CN" altLang="en-US">
                <a:solidFill>
                  <a:srgbClr val="0000FF"/>
                </a:solidFill>
              </a:rPr>
              <a:t>顺序主子阵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(</a:t>
            </a:r>
            <a:r>
              <a:rPr lang="en-US" altLang="zh-CN" i="1"/>
              <a:t>k</a:t>
            </a:r>
            <a:r>
              <a:rPr lang="en-US" altLang="zh-CN"/>
              <a:t>=1,2,…,</a:t>
            </a:r>
            <a:r>
              <a:rPr lang="en-US" altLang="zh-CN" i="1"/>
              <a:t>n</a:t>
            </a:r>
            <a:r>
              <a:rPr lang="en-US" altLang="zh-CN">
                <a:cs typeface="Times New Roman" pitchFamily="18" charset="0"/>
              </a:rPr>
              <a:t>−</a:t>
            </a:r>
            <a:r>
              <a:rPr lang="en-US" altLang="zh-CN"/>
              <a:t>1)</a:t>
            </a:r>
            <a:r>
              <a:rPr lang="zh-CN" altLang="en-US"/>
              <a:t>对应的二次型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2418080" y="1630245"/>
          <a:ext cx="6305479" cy="190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Equation" r:id="rId3" imgW="2628720" imgH="952200" progId="Equation.DSMT4">
                  <p:embed/>
                </p:oleObj>
              </mc:Choice>
              <mc:Fallback>
                <p:oleObj name="Equation" r:id="rId3" imgW="2628720" imgH="952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080" y="1630245"/>
                        <a:ext cx="6305479" cy="190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66426"/>
              </p:ext>
            </p:extLst>
          </p:nvPr>
        </p:nvGraphicFramePr>
        <p:xfrm>
          <a:off x="4976315" y="2940050"/>
          <a:ext cx="2315228" cy="88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315" y="2940050"/>
                        <a:ext cx="2315228" cy="88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4858"/>
              </p:ext>
            </p:extLst>
          </p:nvPr>
        </p:nvGraphicFramePr>
        <p:xfrm>
          <a:off x="4978400" y="3930650"/>
          <a:ext cx="3929380" cy="45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930650"/>
                        <a:ext cx="3929380" cy="45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1188051" y="4551392"/>
            <a:ext cx="1060009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/>
              <a:t>对任意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0</a:t>
            </a:r>
            <a:r>
              <a:rPr lang="zh-CN" altLang="en-US">
                <a:sym typeface="Symbol" pitchFamily="18" charset="2"/>
              </a:rPr>
              <a:t>时必有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 ,0…,0) </a:t>
            </a:r>
            <a:r>
              <a:rPr lang="en-US" altLang="zh-CN">
                <a:sym typeface="Symbol" pitchFamily="18" charset="2"/>
              </a:rPr>
              <a:t>0,</a:t>
            </a:r>
            <a:endParaRPr lang="en-US" altLang="zh-CN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583530" y="5072651"/>
            <a:ext cx="67685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而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正定，因此</a:t>
            </a:r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01375"/>
              </p:ext>
            </p:extLst>
          </p:nvPr>
        </p:nvGraphicFramePr>
        <p:xfrm>
          <a:off x="2463799" y="5744339"/>
          <a:ext cx="7010401" cy="5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Equation" r:id="rId9" imgW="2933640" imgH="228600" progId="Equation.DSMT4">
                  <p:embed/>
                </p:oleObj>
              </mc:Choice>
              <mc:Fallback>
                <p:oleObj name="Equation" r:id="rId9" imgW="293364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799" y="5744339"/>
                        <a:ext cx="7010401" cy="59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1188050" y="6321572"/>
            <a:ext cx="977420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即</a:t>
            </a:r>
            <a:r>
              <a:rPr lang="en-US" altLang="zh-CN" i="1"/>
              <a:t>f</a:t>
            </a:r>
            <a:r>
              <a:rPr lang="en-US" altLang="zh-CN" i="1" baseline="-25000"/>
              <a:t>k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) </a:t>
            </a:r>
            <a:r>
              <a:rPr lang="zh-CN" altLang="en-US"/>
              <a:t>正定</a:t>
            </a:r>
            <a:r>
              <a:rPr lang="en-US" altLang="zh-CN"/>
              <a:t>, </a:t>
            </a:r>
            <a:r>
              <a:rPr lang="zh-CN" altLang="en-US"/>
              <a:t>从而其矩阵的行列式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|&gt;0.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67" grpId="0"/>
      <p:bldP spid="92172" grpId="0"/>
      <p:bldP spid="92173" grpId="0"/>
      <p:bldP spid="92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604520" y="923573"/>
            <a:ext cx="11082867" cy="1683017"/>
          </a:xfrm>
          <a:prstGeom prst="rect">
            <a:avLst/>
          </a:prstGeom>
          <a:noFill/>
          <a:ln w="57150" cmpd="thinThick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/>
              <a:t>先说明一个结论：设</a:t>
            </a:r>
            <a:r>
              <a:rPr lang="en-US" altLang="zh-CN" i="1" dirty="0"/>
              <a:t>A</a:t>
            </a:r>
            <a:r>
              <a:rPr lang="zh-CN" altLang="en-US" dirty="0"/>
              <a:t>为对称矩阵，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zh-CN" altLang="en-US" dirty="0"/>
              <a:t>为同</a:t>
            </a:r>
            <a:r>
              <a:rPr lang="zh-CN" altLang="en-US" dirty="0" smtClean="0"/>
              <a:t>阶第三</a:t>
            </a:r>
            <a:r>
              <a:rPr lang="zh-CN" altLang="en-US" dirty="0"/>
              <a:t>类初等矩阵</a:t>
            </a:r>
            <a:r>
              <a:rPr lang="en-US" altLang="zh-CN" dirty="0"/>
              <a:t>(</a:t>
            </a:r>
            <a:r>
              <a:rPr lang="zh-CN" altLang="en-US" dirty="0"/>
              <a:t>单位矩阵某行倍数加到另一行上得到</a:t>
            </a:r>
            <a:r>
              <a:rPr lang="en-US" altLang="zh-CN" dirty="0"/>
              <a:t>)</a:t>
            </a:r>
            <a:r>
              <a:rPr lang="zh-CN" altLang="en-US" dirty="0"/>
              <a:t>，则合同变换得到的矩阵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T</a:t>
            </a:r>
            <a:r>
              <a:rPr lang="en-US" altLang="zh-CN" i="1" dirty="0"/>
              <a:t>AE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i="1" dirty="0"/>
              <a:t>A</a:t>
            </a:r>
            <a:r>
              <a:rPr lang="zh-CN" altLang="en-US" dirty="0"/>
              <a:t>有</a:t>
            </a:r>
            <a:r>
              <a:rPr lang="zh-CN" altLang="en-US" dirty="0" smtClean="0"/>
              <a:t>相同行列式</a:t>
            </a:r>
            <a:r>
              <a:rPr lang="zh-CN" altLang="en-US" dirty="0"/>
              <a:t>值</a:t>
            </a:r>
            <a:r>
              <a:rPr lang="en-US" altLang="zh-CN" dirty="0"/>
              <a:t>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82777" y="300861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  <a:latin typeface="Arial" charset="0"/>
              </a:rPr>
              <a:t>充分性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598596" y="325350"/>
            <a:ext cx="364111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对</a:t>
            </a:r>
            <a:r>
              <a:rPr lang="en-US" altLang="zh-CN" i="1"/>
              <a:t>n</a:t>
            </a:r>
            <a:r>
              <a:rPr lang="zh-CN" altLang="en-US"/>
              <a:t>用数学归纳法</a:t>
            </a:r>
            <a:r>
              <a:rPr lang="en-US" altLang="zh-CN"/>
              <a:t>.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88803" y="3272734"/>
            <a:ext cx="51110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=1</a:t>
            </a:r>
            <a:r>
              <a:rPr lang="zh-CN" altLang="en-US"/>
              <a:t>时，二次型为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,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6399868" y="3298972"/>
            <a:ext cx="392163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显然当</a:t>
            </a:r>
            <a:r>
              <a:rPr lang="en-US" altLang="zh-CN" i="1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&gt;0</a:t>
            </a:r>
            <a:r>
              <a:rPr lang="zh-CN" altLang="en-US" dirty="0"/>
              <a:t>时正定</a:t>
            </a:r>
            <a:r>
              <a:rPr lang="en-US" altLang="zh-CN" dirty="0"/>
              <a:t>.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309794" y="3954918"/>
            <a:ext cx="64287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设对</a:t>
            </a:r>
            <a:r>
              <a:rPr lang="en-US" altLang="zh-CN" i="1" dirty="0"/>
              <a:t>n</a:t>
            </a:r>
            <a:r>
              <a:rPr lang="en-US" altLang="zh-CN" dirty="0">
                <a:cs typeface="Times New Roman" pitchFamily="18" charset="0"/>
              </a:rPr>
              <a:t>−</a:t>
            </a:r>
            <a:r>
              <a:rPr lang="en-US" altLang="zh-CN" dirty="0"/>
              <a:t>1</a:t>
            </a:r>
            <a:r>
              <a:rPr lang="zh-CN" altLang="en-US" dirty="0"/>
              <a:t>定理结论</a:t>
            </a:r>
            <a:r>
              <a:rPr lang="zh-CN" altLang="en-US" dirty="0" smtClean="0"/>
              <a:t>成立</a:t>
            </a:r>
            <a:r>
              <a:rPr lang="zh-CN" altLang="en-US" dirty="0"/>
              <a:t>。</a:t>
            </a:r>
            <a:r>
              <a:rPr lang="zh-CN" altLang="en-US" dirty="0" smtClean="0"/>
              <a:t>对于</a:t>
            </a:r>
            <a:r>
              <a:rPr lang="en-US" altLang="zh-CN" i="1" dirty="0"/>
              <a:t>n</a:t>
            </a:r>
            <a:r>
              <a:rPr lang="zh-CN" altLang="en-US" dirty="0"/>
              <a:t>，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340600" y="3944423"/>
            <a:ext cx="33750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i="1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&gt;0</a:t>
            </a:r>
            <a:r>
              <a:rPr lang="zh-CN" altLang="en-US" dirty="0"/>
              <a:t>，故将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382024" y="4616112"/>
            <a:ext cx="1015250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1" dirty="0"/>
              <a:t>A</a:t>
            </a:r>
            <a:r>
              <a:rPr lang="zh-CN" altLang="en-US" dirty="0"/>
              <a:t>的第一列的         倍加到第 </a:t>
            </a:r>
            <a:r>
              <a:rPr lang="en-US" altLang="zh-CN" i="1" dirty="0"/>
              <a:t>j </a:t>
            </a:r>
            <a:r>
              <a:rPr lang="zh-CN" altLang="en-US" dirty="0"/>
              <a:t>列上，同时将第一行的</a:t>
            </a: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16762"/>
              </p:ext>
            </p:extLst>
          </p:nvPr>
        </p:nvGraphicFramePr>
        <p:xfrm>
          <a:off x="3073400" y="4476987"/>
          <a:ext cx="852205" cy="91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Equation" r:id="rId3" imgW="355320" imgH="457200" progId="Equation.DSMT4">
                  <p:embed/>
                </p:oleObj>
              </mc:Choice>
              <mc:Fallback>
                <p:oleObj name="Equation" r:id="rId3" imgW="3553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476987"/>
                        <a:ext cx="852205" cy="914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82646"/>
              </p:ext>
            </p:extLst>
          </p:nvPr>
        </p:nvGraphicFramePr>
        <p:xfrm>
          <a:off x="482776" y="5382257"/>
          <a:ext cx="1897521" cy="91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76" y="5382257"/>
                        <a:ext cx="1897521" cy="914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2518834" y="5550180"/>
            <a:ext cx="62796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倍加到第 </a:t>
            </a:r>
            <a:r>
              <a:rPr lang="en-US" altLang="zh-CN" i="1"/>
              <a:t>j </a:t>
            </a:r>
            <a:r>
              <a:rPr lang="zh-CN" altLang="en-US"/>
              <a:t>行</a:t>
            </a:r>
            <a:r>
              <a:rPr lang="en-US" altLang="zh-CN"/>
              <a:t>( </a:t>
            </a:r>
            <a:r>
              <a:rPr lang="en-US" altLang="zh-CN" i="1"/>
              <a:t>j</a:t>
            </a:r>
            <a:r>
              <a:rPr lang="en-US" altLang="zh-CN"/>
              <a:t>=2,3,…,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上得到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 animBg="1"/>
      <p:bldP spid="93189" grpId="0"/>
      <p:bldP spid="93190" grpId="0"/>
      <p:bldP spid="93191" grpId="0"/>
      <p:bldP spid="93192" grpId="0"/>
      <p:bldP spid="93193" grpId="0"/>
      <p:bldP spid="93194" grpId="0"/>
      <p:bldP spid="931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822819" y="167923"/>
          <a:ext cx="9857034" cy="213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Equation" r:id="rId3" imgW="3632040" imgH="939600" progId="Equation.DSMT4">
                  <p:embed/>
                </p:oleObj>
              </mc:Choice>
              <mc:Fallback>
                <p:oleObj name="Equation" r:id="rId3" imgW="363204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19" y="167923"/>
                        <a:ext cx="9857034" cy="2137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84284" y="2291439"/>
            <a:ext cx="543794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则坐标变换 </a:t>
            </a:r>
            <a:r>
              <a:rPr lang="en-US" altLang="zh-CN" i="1"/>
              <a:t>X=PY </a:t>
            </a:r>
            <a:r>
              <a:rPr lang="zh-CN" altLang="en-US"/>
              <a:t>化二次型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62856"/>
              </p:ext>
            </p:extLst>
          </p:nvPr>
        </p:nvGraphicFramePr>
        <p:xfrm>
          <a:off x="1574689" y="2625602"/>
          <a:ext cx="8509111" cy="108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5" imgW="3111480" imgH="444240" progId="Equation.DSMT4">
                  <p:embed/>
                </p:oleObj>
              </mc:Choice>
              <mc:Fallback>
                <p:oleObj name="Equation" r:id="rId5" imgW="31114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689" y="2625602"/>
                        <a:ext cx="8509111" cy="1082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4712"/>
              </p:ext>
            </p:extLst>
          </p:nvPr>
        </p:nvGraphicFramePr>
        <p:xfrm>
          <a:off x="1930400" y="3358445"/>
          <a:ext cx="4714416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7" imgW="1612800" imgH="241200" progId="Equation.DSMT4">
                  <p:embed/>
                </p:oleObj>
              </mc:Choice>
              <mc:Fallback>
                <p:oleObj name="Equation" r:id="rId7" imgW="16128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358445"/>
                        <a:ext cx="4714416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806027" y="3946173"/>
            <a:ext cx="71292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则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r>
              <a:rPr lang="en-US" altLang="zh-CN" dirty="0"/>
              <a:t>,…,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的各阶顺序主子式为</a:t>
            </a:r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2415982" y="4701823"/>
          <a:ext cx="6479698" cy="173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9" imgW="2387520" imgH="761760" progId="Equation.DSMT4">
                  <p:embed/>
                </p:oleObj>
              </mc:Choice>
              <mc:Fallback>
                <p:oleObj name="Equation" r:id="rId9" imgW="2387520" imgH="7617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982" y="4701823"/>
                        <a:ext cx="6479698" cy="1731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  <p:bldP spid="942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309793" y="4449939"/>
            <a:ext cx="669002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由归纳法假设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正定</a:t>
            </a:r>
            <a:r>
              <a:rPr lang="en-US" altLang="zh-CN"/>
              <a:t>. 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503767" y="5104136"/>
            <a:ext cx="10875434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对于</a:t>
            </a:r>
            <a:r>
              <a:rPr lang="zh-CN" altLang="en-US" dirty="0"/>
              <a:t>任意的</a:t>
            </a:r>
            <a:r>
              <a:rPr lang="en-US" altLang="zh-CN" i="1" dirty="0"/>
              <a:t>X</a:t>
            </a:r>
            <a:r>
              <a:rPr lang="en-US" altLang="zh-CN" dirty="0">
                <a:sym typeface="Symbol" pitchFamily="18" charset="2"/>
              </a:rPr>
              <a:t>0</a:t>
            </a:r>
            <a:r>
              <a:rPr lang="zh-CN" altLang="en-US" dirty="0">
                <a:sym typeface="Symbol" pitchFamily="18" charset="2"/>
              </a:rPr>
              <a:t>显然有</a:t>
            </a:r>
            <a:r>
              <a:rPr lang="en-US" altLang="zh-CN" i="1" dirty="0"/>
              <a:t>Y</a:t>
            </a:r>
            <a:r>
              <a:rPr lang="en-US" altLang="zh-CN" dirty="0">
                <a:sym typeface="Symbol" pitchFamily="18" charset="2"/>
              </a:rPr>
              <a:t>0, </a:t>
            </a:r>
            <a:r>
              <a:rPr lang="zh-CN" altLang="en-US" dirty="0">
                <a:sym typeface="Symbol" pitchFamily="18" charset="2"/>
              </a:rPr>
              <a:t>则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0, 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r>
              <a:rPr lang="en-US" altLang="zh-CN" dirty="0"/>
              <a:t>,…,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18" charset="2"/>
              </a:rPr>
              <a:t>0</a:t>
            </a:r>
            <a:r>
              <a:rPr lang="zh-CN" altLang="en-US" dirty="0">
                <a:sym typeface="Symbol" pitchFamily="18" charset="2"/>
              </a:rPr>
              <a:t>至少有一个成立</a:t>
            </a:r>
            <a:r>
              <a:rPr lang="en-US" altLang="zh-CN" dirty="0">
                <a:sym typeface="Symbol" pitchFamily="18" charset="2"/>
              </a:rPr>
              <a:t>,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759200" y="5653541"/>
            <a:ext cx="735687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因此恒有 </a:t>
            </a:r>
            <a:r>
              <a:rPr lang="en-US" altLang="zh-CN" i="1" dirty="0"/>
              <a:t>f</a:t>
            </a:r>
            <a:r>
              <a:rPr lang="en-US" altLang="zh-CN" dirty="0"/>
              <a:t> =</a:t>
            </a:r>
            <a:r>
              <a:rPr lang="en-US" altLang="zh-CN" i="1" dirty="0"/>
              <a:t>a</a:t>
            </a:r>
            <a:r>
              <a:rPr lang="en-US" altLang="zh-CN" baseline="-25000" dirty="0"/>
              <a:t>11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2</a:t>
            </a:r>
            <a:r>
              <a:rPr lang="en-US" altLang="zh-CN" dirty="0"/>
              <a:t>+</a:t>
            </a:r>
            <a:r>
              <a:rPr lang="en-US" altLang="zh-CN" i="1" dirty="0"/>
              <a:t>g 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r>
              <a:rPr lang="en-US" altLang="zh-CN" dirty="0"/>
              <a:t>,…,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)&gt;0</a:t>
            </a:r>
            <a:r>
              <a:rPr lang="zh-CN" altLang="en-US" dirty="0"/>
              <a:t>，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03767" y="6213123"/>
            <a:ext cx="50437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即 </a:t>
            </a:r>
            <a:r>
              <a:rPr lang="en-US" altLang="zh-CN" i="1"/>
              <a:t>f=X</a:t>
            </a:r>
            <a:r>
              <a:rPr lang="en-US" altLang="zh-CN" i="1" baseline="30000"/>
              <a:t>T</a:t>
            </a:r>
            <a:r>
              <a:rPr lang="en-US" altLang="zh-CN" i="1"/>
              <a:t>AX </a:t>
            </a:r>
            <a:r>
              <a:rPr lang="zh-CN" altLang="en-US"/>
              <a:t>为正定二次型</a:t>
            </a:r>
            <a:r>
              <a:rPr lang="en-US" altLang="zh-CN"/>
              <a:t>.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04521" y="251884"/>
            <a:ext cx="38975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由于对于 </a:t>
            </a:r>
            <a:r>
              <a:rPr lang="en-US" altLang="zh-CN" i="1"/>
              <a:t>j</a:t>
            </a:r>
            <a:r>
              <a:rPr lang="en-US" altLang="zh-CN"/>
              <a:t>=2,3,…,</a:t>
            </a:r>
            <a:r>
              <a:rPr lang="en-US" altLang="zh-CN" i="1"/>
              <a:t>n</a:t>
            </a:r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608719" y="801129"/>
          <a:ext cx="7823077" cy="228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3" imgW="2882880" imgH="1002960" progId="Equation.DSMT4">
                  <p:embed/>
                </p:oleObj>
              </mc:Choice>
              <mc:Fallback>
                <p:oleObj name="Equation" r:id="rId3" imgW="2882880" imgH="1002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19" y="801129"/>
                        <a:ext cx="7823077" cy="228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8345734" y="1014531"/>
          <a:ext cx="3240899" cy="173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5" imgW="1193760" imgH="761760" progId="Equation.DSMT4">
                  <p:embed/>
                </p:oleObj>
              </mc:Choice>
              <mc:Fallback>
                <p:oleObj name="Equation" r:id="rId5" imgW="1193760" imgH="7617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734" y="1014531"/>
                        <a:ext cx="3240899" cy="1731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604521" y="3542110"/>
            <a:ext cx="1041860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而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&gt;0</a:t>
            </a:r>
            <a:r>
              <a:rPr lang="zh-CN" altLang="en-US"/>
              <a:t>，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/>
              <a:t>|&gt;0, </a:t>
            </a:r>
            <a:r>
              <a:rPr lang="zh-CN" altLang="en-US"/>
              <a:t>因此二次型</a:t>
            </a:r>
            <a:r>
              <a:rPr lang="en-US" altLang="zh-CN" i="1"/>
              <a:t>g</a:t>
            </a:r>
            <a:r>
              <a:rPr lang="zh-CN" altLang="en-US"/>
              <a:t>的各阶顺序主子式大于</a:t>
            </a:r>
            <a:r>
              <a:rPr lang="en-US" altLang="zh-CN"/>
              <a:t>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9" grpId="0"/>
      <p:bldP spid="95240" grpId="0"/>
      <p:bldP spid="95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9" name="Rectangle 21"/>
          <p:cNvSpPr>
            <a:spLocks noGrp="1" noChangeArrowheads="1"/>
          </p:cNvSpPr>
          <p:nvPr>
            <p:ph type="title"/>
          </p:nvPr>
        </p:nvSpPr>
        <p:spPr>
          <a:xfrm>
            <a:off x="604520" y="335844"/>
            <a:ext cx="10881360" cy="587728"/>
          </a:xfrm>
        </p:spPr>
        <p:txBody>
          <a:bodyPr/>
          <a:lstStyle/>
          <a:p>
            <a:pPr algn="l"/>
            <a:r>
              <a:rPr lang="zh-CN" altLang="en-US" sz="340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3400">
                <a:latin typeface="Times New Roman" pitchFamily="18" charset="0"/>
                <a:ea typeface="黑体" pitchFamily="2" charset="-122"/>
              </a:rPr>
              <a:t>1 </a:t>
            </a:r>
            <a:r>
              <a:rPr lang="zh-CN" altLang="en-US" sz="3400">
                <a:latin typeface="Times New Roman" pitchFamily="18" charset="0"/>
                <a:ea typeface="黑体" pitchFamily="2" charset="-122"/>
              </a:rPr>
              <a:t>判别下面二次型是否正定</a:t>
            </a:r>
            <a:r>
              <a:rPr lang="en-US" altLang="zh-CN" sz="340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1318189" y="1002286"/>
          <a:ext cx="9865431" cy="59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公式" r:id="rId3" imgW="3429000" imgH="241200" progId="Equation.3">
                  <p:embed/>
                </p:oleObj>
              </mc:Choice>
              <mc:Fallback>
                <p:oleObj name="公式" r:id="rId3" imgW="34290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189" y="1002286"/>
                        <a:ext cx="9865431" cy="59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759849" y="2099028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解：</a:t>
            </a:r>
          </a:p>
        </p:txBody>
      </p: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1712807" y="2177742"/>
          <a:ext cx="4533900" cy="59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公式" r:id="rId5" imgW="1447560" imgH="228600" progId="Equation.3">
                  <p:embed/>
                </p:oleObj>
              </mc:Choice>
              <mc:Fallback>
                <p:oleObj name="公式" r:id="rId5" imgW="14475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807" y="2177742"/>
                        <a:ext cx="4533900" cy="59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6677008" y="1763183"/>
          <a:ext cx="3308068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7" imgW="2501640" imgH="1511280" progId="Equation.3">
                  <p:embed/>
                </p:oleObj>
              </mc:Choice>
              <mc:Fallback>
                <p:oleObj name="Equation" r:id="rId7" imgW="2501640" imgH="15112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08" y="1763183"/>
                        <a:ext cx="3308068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1701800" y="3468644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它的顺序主子式</a:t>
            </a:r>
          </a:p>
        </p:txBody>
      </p:sp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2000374" y="4533900"/>
          <a:ext cx="1408447" cy="60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公式" r:id="rId9" imgW="393480" imgH="203040" progId="Equation.3">
                  <p:embed/>
                </p:oleObj>
              </mc:Choice>
              <mc:Fallback>
                <p:oleObj name="公式" r:id="rId9" imgW="39348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374" y="4533900"/>
                        <a:ext cx="1408447" cy="605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/>
        </p:nvGraphicFramePr>
        <p:xfrm>
          <a:off x="3662805" y="4199805"/>
          <a:ext cx="2942837" cy="131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公式" r:id="rId11" imgW="876240" imgH="469800" progId="Equation.3">
                  <p:embed/>
                </p:oleObj>
              </mc:Choice>
              <mc:Fallback>
                <p:oleObj name="公式" r:id="rId11" imgW="87624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805" y="4199805"/>
                        <a:ext cx="2942837" cy="1315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7113606" y="3877955"/>
          <a:ext cx="4070014" cy="175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Equation" r:id="rId13" imgW="1346040" imgH="698400" progId="Equation.DSMT4">
                  <p:embed/>
                </p:oleObj>
              </mc:Choice>
              <mc:Fallback>
                <p:oleObj name="Equation" r:id="rId13" imgW="1346040" imgH="698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606" y="3877955"/>
                        <a:ext cx="4070014" cy="175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1861803" y="5759450"/>
            <a:ext cx="47119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solidFill>
                  <a:schemeClr val="tx1"/>
                </a:solidFill>
              </a:rPr>
              <a:t>故上述二次型是正定的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4" grpId="0" autoUpdateAnimBg="0"/>
      <p:bldP spid="63517" grpId="0" autoUpdateAnimBg="0"/>
      <p:bldP spid="635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53" name="Rectangle 41"/>
          <p:cNvSpPr>
            <a:spLocks noGrp="1" noChangeArrowheads="1"/>
          </p:cNvSpPr>
          <p:nvPr>
            <p:ph type="title"/>
          </p:nvPr>
        </p:nvSpPr>
        <p:spPr>
          <a:xfrm>
            <a:off x="604520" y="687432"/>
            <a:ext cx="10881360" cy="1259417"/>
          </a:xfrm>
        </p:spPr>
        <p:txBody>
          <a:bodyPr/>
          <a:lstStyle/>
          <a:p>
            <a:pPr marL="1315558" indent="-1315558" algn="l"/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3400" dirty="0">
                <a:latin typeface="Times New Roman" pitchFamily="18" charset="0"/>
                <a:ea typeface="黑体" pitchFamily="2" charset="-122"/>
              </a:rPr>
              <a:t>3: 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若对</a:t>
            </a: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任意</a:t>
            </a:r>
            <a:r>
              <a:rPr lang="en-US" altLang="zh-CN" sz="3400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≠0</a:t>
            </a: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，恒有</a:t>
            </a:r>
            <a:r>
              <a:rPr lang="en-US" altLang="zh-CN" sz="3400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3400" i="1" baseline="300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3400" i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AX</a:t>
            </a:r>
            <a:r>
              <a:rPr lang="en-US" altLang="zh-CN" sz="3400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&lt;0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，则实二次型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3400" i="1" baseline="30000" dirty="0"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AX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称为</a:t>
            </a:r>
            <a:r>
              <a:rPr lang="zh-CN" altLang="en-US" sz="3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负定二次型</a:t>
            </a:r>
            <a:r>
              <a:rPr lang="en-US" altLang="zh-CN" sz="3400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1879653" y="1949450"/>
            <a:ext cx="67525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负定二次型的矩阵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称为</a:t>
            </a:r>
            <a:r>
              <a:rPr lang="zh-CN" altLang="en-US" dirty="0">
                <a:solidFill>
                  <a:srgbClr val="0000FF"/>
                </a:solidFill>
              </a:rPr>
              <a:t>负定矩阵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8864600" y="1928151"/>
            <a:ext cx="231732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记为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&lt;0.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403013" y="2752543"/>
            <a:ext cx="114858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* </a:t>
            </a:r>
            <a:r>
              <a:rPr lang="zh-CN" altLang="en-US" dirty="0">
                <a:solidFill>
                  <a:schemeClr val="tx1"/>
                </a:solidFill>
              </a:rPr>
              <a:t>坐标变换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非退化线性替换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保持二次型的负定性不变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942</Words>
  <Application>Microsoft Office PowerPoint</Application>
  <PresentationFormat>自定义</PresentationFormat>
  <Paragraphs>88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默认设计模板</vt:lpstr>
      <vt:lpstr>Equation</vt:lpstr>
      <vt:lpstr>公式</vt:lpstr>
      <vt:lpstr>第七章 n元实二次型</vt:lpstr>
      <vt:lpstr>定义1：若对任意 X 0，恒有XTAX&gt;0，则实二次型XTAX称为正定二次型.</vt:lpstr>
      <vt:lpstr>推论1 n元实二次型正定的必要条件是 |A|&gt;0.</vt:lpstr>
      <vt:lpstr>PowerPoint 演示文稿</vt:lpstr>
      <vt:lpstr>PowerPoint 演示文稿</vt:lpstr>
      <vt:lpstr>PowerPoint 演示文稿</vt:lpstr>
      <vt:lpstr>PowerPoint 演示文稿</vt:lpstr>
      <vt:lpstr>例1 判别下面二次型是否正定.</vt:lpstr>
      <vt:lpstr>定义3: 若对任意X≠0，恒有XTAX&lt;0，则实二次型XTAX称为负定二次型.</vt:lpstr>
      <vt:lpstr>PowerPoint 演示文稿</vt:lpstr>
      <vt:lpstr>例3 判定下面二次型是正定二次型还是负定二次型.</vt:lpstr>
      <vt:lpstr>补充(需掌握知识)</vt:lpstr>
      <vt:lpstr>正定、半正定充要条件列举</vt:lpstr>
      <vt:lpstr>小结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Fan</cp:lastModifiedBy>
  <cp:revision>190</cp:revision>
  <cp:lastPrinted>1601-01-01T00:00:00Z</cp:lastPrinted>
  <dcterms:created xsi:type="dcterms:W3CDTF">1601-01-01T00:00:00Z</dcterms:created>
  <dcterms:modified xsi:type="dcterms:W3CDTF">2021-12-06T16:23:35Z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