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56" r:id="rId2"/>
    <p:sldId id="257" r:id="rId3"/>
    <p:sldId id="264" r:id="rId4"/>
    <p:sldId id="267" r:id="rId5"/>
    <p:sldId id="266" r:id="rId6"/>
    <p:sldId id="276" r:id="rId7"/>
    <p:sldId id="280" r:id="rId8"/>
    <p:sldId id="259" r:id="rId9"/>
    <p:sldId id="258" r:id="rId10"/>
    <p:sldId id="260" r:id="rId11"/>
    <p:sldId id="261" r:id="rId12"/>
    <p:sldId id="265" r:id="rId13"/>
    <p:sldId id="268" r:id="rId14"/>
    <p:sldId id="262" r:id="rId15"/>
    <p:sldId id="269" r:id="rId16"/>
    <p:sldId id="270" r:id="rId17"/>
    <p:sldId id="271" r:id="rId18"/>
    <p:sldId id="272" r:id="rId19"/>
    <p:sldId id="297" r:id="rId20"/>
    <p:sldId id="273" r:id="rId21"/>
    <p:sldId id="287" r:id="rId22"/>
    <p:sldId id="288" r:id="rId23"/>
    <p:sldId id="275" r:id="rId24"/>
    <p:sldId id="263" r:id="rId25"/>
    <p:sldId id="274" r:id="rId26"/>
    <p:sldId id="277" r:id="rId27"/>
    <p:sldId id="284" r:id="rId28"/>
    <p:sldId id="278" r:id="rId29"/>
    <p:sldId id="285" r:id="rId30"/>
    <p:sldId id="279" r:id="rId31"/>
    <p:sldId id="281" r:id="rId32"/>
    <p:sldId id="282" r:id="rId33"/>
    <p:sldId id="283" r:id="rId34"/>
    <p:sldId id="286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38" autoAdjust="0"/>
    <p:restoredTop sz="94682" autoAdjust="0"/>
  </p:normalViewPr>
  <p:slideViewPr>
    <p:cSldViewPr>
      <p:cViewPr varScale="1">
        <p:scale>
          <a:sx n="89" d="100"/>
          <a:sy n="89" d="100"/>
        </p:scale>
        <p:origin x="-193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912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8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12.wmf"/><Relationship Id="rId7" Type="http://schemas.openxmlformats.org/officeDocument/2006/relationships/image" Target="../media/image57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1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1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4.wmf"/><Relationship Id="rId4" Type="http://schemas.openxmlformats.org/officeDocument/2006/relationships/image" Target="../media/image11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4" Type="http://schemas.openxmlformats.org/officeDocument/2006/relationships/image" Target="../media/image123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2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992C6CC9-C30C-4F55-80A4-7516CBBF6A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72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6CF879-AF32-47D7-95CC-408ACF65453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48365-5324-4469-8ED6-7F0F7CE6F5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9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6E23E7-74E7-4F0F-94DC-A5361B4A166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36A7C-9DFF-4273-9C27-35A9AC7DE9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4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E025E9-9620-44D7-A874-47DE9EB61C3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3CFD4-0DB6-44C8-A43F-F1C02D8AF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5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36B829-514C-4278-9A8A-27699CE5C17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C0F1D-3810-4894-B208-F94650ED98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90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D95C96-099C-42A1-A4D0-E25EBB81243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8CE52-0240-440F-8E4D-9C7545DDCA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532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4FDA1F-2B3E-46D0-95F6-5F0501440B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BCC43-D57A-4157-9396-7AD23D14C1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03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ACA818-2F48-465F-BF96-50E813ED29A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65C22-8BCB-466B-B717-643E449A23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77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3A4D9C-EF03-400E-9686-6553AB1D9F8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8AF60-E0FE-40F0-AEA7-FC97B16819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41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F34B6D-235A-4FE2-8A96-E9B56D5A292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6C807-9095-468A-B67D-DE57456ABF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13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95035D-C635-4FF0-AFE0-76F7EB4FD5F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7F0C1-FE15-48D9-8C51-D91385A23D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59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EFD36B-4825-4620-9706-89139639FD3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08B70-42AF-420E-9592-9ADF2B91C3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08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fld id="{4D822257-3470-4517-AFD4-E1895C75D82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0475E267-1F4A-4C51-8E81-EB9ED01FD0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4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7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8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9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0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0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0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0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19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3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3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2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CDF306-EFF7-4A79-B945-EF853B30616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193925" y="1981200"/>
            <a:ext cx="4968875" cy="213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600" b="1">
                <a:ea typeface="宋体" pitchFamily="2" charset="-122"/>
              </a:rPr>
              <a:t>练习</a:t>
            </a:r>
          </a:p>
          <a:p>
            <a:pPr algn="ctr"/>
            <a:r>
              <a:rPr lang="en-US" altLang="zh-CN" b="1">
                <a:ea typeface="宋体" pitchFamily="2" charset="-122"/>
              </a:rPr>
              <a:t>(</a:t>
            </a:r>
            <a:r>
              <a:rPr lang="zh-CN" altLang="en-US" b="1">
                <a:ea typeface="宋体" pitchFamily="2" charset="-122"/>
              </a:rPr>
              <a:t>第三章</a:t>
            </a:r>
            <a:r>
              <a:rPr lang="en-US" altLang="zh-CN" b="1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4DB687F-67C6-493F-AB9A-2169F75E225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62000" y="404813"/>
            <a:ext cx="7639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(1)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当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)=3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时，向量组线性无关，此时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≠ 5.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908050"/>
            <a:ext cx="748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(2)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当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)&lt;3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时，向量组线性相关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 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此时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= 5.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62000" y="1773238"/>
            <a:ext cx="245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(3)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当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=5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时，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514600" y="1752600"/>
          <a:ext cx="4092575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3" imgW="1612800" imgH="812520" progId="Equation.DSMT4">
                  <p:embed/>
                </p:oleObj>
              </mc:Choice>
              <mc:Fallback>
                <p:oleObj name="Equation" r:id="rId3" imgW="1612800" imgH="812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4092575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857250" y="4038600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的列向量组与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的列向量组有相同的线性关系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933450" y="472440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所以</a:t>
            </a:r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2000250" y="4679950"/>
          <a:ext cx="2286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679950"/>
                        <a:ext cx="22860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/>
      <p:bldP spid="31752" grpId="0"/>
      <p:bldP spid="317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B56BAAD-C985-4216-B5CD-FB25517E628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85800" y="152400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39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设向量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线性相关，向量组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线性无关，问： 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33400" y="10668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</a:rPr>
              <a:t>(1) 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zh-CN" altLang="en-US" b="1">
                <a:latin typeface="黑体" pitchFamily="49" charset="-122"/>
              </a:rPr>
              <a:t>能否用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线性表示 ？证明你的结论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3400" y="153828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</a:rPr>
              <a:t>(2) 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4</a:t>
            </a:r>
            <a:r>
              <a:rPr kumimoji="1" lang="zh-CN" altLang="en-US" b="1">
                <a:latin typeface="黑体" pitchFamily="49" charset="-122"/>
              </a:rPr>
              <a:t>能否由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线性表示？证明你的结论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685800" y="2079625"/>
            <a:ext cx="8153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1) </a:t>
            </a:r>
            <a:r>
              <a:rPr kumimoji="1" lang="zh-CN" altLang="en-US" sz="2400" b="1">
                <a:latin typeface="Times New Roman" pitchFamily="18" charset="0"/>
              </a:rPr>
              <a:t>因为向量组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4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线性无关，所以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线性无关，又向量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en-US" altLang="zh-CN" sz="2400" b="1">
                <a:latin typeface="黑体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线性相关 ，所以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zh-CN" altLang="en-US" sz="2400" b="1">
                <a:latin typeface="黑体" pitchFamily="49" charset="-122"/>
              </a:rPr>
              <a:t>能用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en-US" altLang="zh-CN" sz="2400" b="1">
                <a:latin typeface="黑体" pitchFamily="49" charset="-122"/>
              </a:rPr>
              <a:t> </a:t>
            </a:r>
            <a:r>
              <a:rPr kumimoji="1" lang="zh-CN" altLang="en-US" sz="2400" b="1">
                <a:latin typeface="黑体" pitchFamily="49" charset="-122"/>
              </a:rPr>
              <a:t>线性表示</a:t>
            </a:r>
            <a:r>
              <a:rPr kumimoji="1" lang="en-US" altLang="zh-CN" sz="2400" b="1">
                <a:latin typeface="黑体" pitchFamily="49" charset="-122"/>
              </a:rPr>
              <a:t>.</a:t>
            </a:r>
            <a:endParaRPr kumimoji="1" lang="en-US" altLang="zh-CN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76200" y="2001838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宋体" pitchFamily="2" charset="-122"/>
              </a:rPr>
              <a:t>解：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(2)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4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不能由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线性表示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. 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5181600" y="3124200"/>
            <a:ext cx="165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否则，设</a:t>
            </a:r>
          </a:p>
        </p:txBody>
      </p:sp>
      <p:graphicFrame>
        <p:nvGraphicFramePr>
          <p:cNvPr id="32786" name="Object 18"/>
          <p:cNvGraphicFramePr>
            <a:graphicFrameLocks noChangeAspect="1"/>
          </p:cNvGraphicFramePr>
          <p:nvPr/>
        </p:nvGraphicFramePr>
        <p:xfrm>
          <a:off x="2209800" y="3657600"/>
          <a:ext cx="335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3" imgW="1701720" imgH="241200" progId="Equation.DSMT4">
                  <p:embed/>
                </p:oleObj>
              </mc:Choice>
              <mc:Fallback>
                <p:oleObj name="Equation" r:id="rId3" imgW="170172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57600"/>
                        <a:ext cx="33528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990600" y="4191000"/>
            <a:ext cx="7488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由</a:t>
            </a:r>
            <a:r>
              <a:rPr kumimoji="1" lang="en-US" altLang="zh-CN" sz="2400" b="1">
                <a:latin typeface="Times New Roman" pitchFamily="18" charset="0"/>
              </a:rPr>
              <a:t>(1)</a:t>
            </a:r>
            <a:r>
              <a:rPr kumimoji="1" lang="zh-CN" altLang="en-US" sz="2400" b="1">
                <a:latin typeface="Times New Roman" pitchFamily="18" charset="0"/>
              </a:rPr>
              <a:t>知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zh-CN" altLang="en-US" sz="2400" b="1">
                <a:latin typeface="黑体" pitchFamily="49" charset="-122"/>
              </a:rPr>
              <a:t>能用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en-US" altLang="zh-CN" sz="2400" b="1">
                <a:latin typeface="黑体" pitchFamily="49" charset="-122"/>
              </a:rPr>
              <a:t> </a:t>
            </a:r>
            <a:r>
              <a:rPr kumimoji="1" lang="zh-CN" altLang="en-US" sz="2400" b="1">
                <a:latin typeface="黑体" pitchFamily="49" charset="-122"/>
              </a:rPr>
              <a:t>线性表示</a:t>
            </a:r>
            <a:r>
              <a:rPr kumimoji="1" lang="en-US" altLang="zh-CN" sz="2400" b="1">
                <a:latin typeface="黑体" pitchFamily="49" charset="-122"/>
              </a:rPr>
              <a:t>.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设</a:t>
            </a: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aphicFrame>
        <p:nvGraphicFramePr>
          <p:cNvPr id="32788" name="Object 20"/>
          <p:cNvGraphicFramePr>
            <a:graphicFrameLocks noChangeAspect="1"/>
          </p:cNvGraphicFramePr>
          <p:nvPr/>
        </p:nvGraphicFramePr>
        <p:xfrm>
          <a:off x="5741988" y="4191000"/>
          <a:ext cx="22590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5" imgW="1130040" imgH="241200" progId="Equation.DSMT4">
                  <p:embed/>
                </p:oleObj>
              </mc:Choice>
              <mc:Fallback>
                <p:oleObj name="Equation" r:id="rId5" imgW="113004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4191000"/>
                        <a:ext cx="22590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0" name="Rectangle 2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563563"/>
          </a:xfrm>
        </p:spPr>
        <p:txBody>
          <a:bodyPr/>
          <a:lstStyle/>
          <a:p>
            <a:pPr algn="l"/>
            <a:r>
              <a:rPr lang="en-US" altLang="zh-CN" sz="2800" b="1"/>
              <a:t>2.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914400" y="4648200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则有</a:t>
            </a:r>
          </a:p>
        </p:txBody>
      </p:sp>
      <p:graphicFrame>
        <p:nvGraphicFramePr>
          <p:cNvPr id="32792" name="Object 24"/>
          <p:cNvGraphicFramePr>
            <a:graphicFrameLocks noChangeAspect="1"/>
          </p:cNvGraphicFramePr>
          <p:nvPr/>
        </p:nvGraphicFramePr>
        <p:xfrm>
          <a:off x="2082800" y="4648200"/>
          <a:ext cx="4648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7" imgW="2425680" imgH="241200" progId="Equation.DSMT4">
                  <p:embed/>
                </p:oleObj>
              </mc:Choice>
              <mc:Fallback>
                <p:oleObj name="Equation" r:id="rId7" imgW="2425680" imgH="241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648200"/>
                        <a:ext cx="4648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25"/>
          <p:cNvGraphicFramePr>
            <a:graphicFrameLocks noChangeAspect="1"/>
          </p:cNvGraphicFramePr>
          <p:nvPr/>
        </p:nvGraphicFramePr>
        <p:xfrm>
          <a:off x="2105025" y="5105400"/>
          <a:ext cx="45259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Equation" r:id="rId9" imgW="2361960" imgH="241200" progId="Equation.DSMT4">
                  <p:embed/>
                </p:oleObj>
              </mc:Choice>
              <mc:Fallback>
                <p:oleObj name="Equation" r:id="rId9" imgW="2361960" imgH="24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5105400"/>
                        <a:ext cx="45259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419600" y="5715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于是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4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/>
              <a:t>线性相关，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2971800" y="6248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所以，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4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/>
              <a:t>不能由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/>
              <a:t>线性表示</a:t>
            </a:r>
            <a:r>
              <a:rPr lang="en-US" altLang="zh-CN" sz="2400" b="1"/>
              <a:t>.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914400" y="51816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即：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914400" y="5715000"/>
            <a:ext cx="375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则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4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/>
              <a:t>可由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zh-CN" altLang="en-US" sz="2400" b="1">
                <a:latin typeface="黑体" pitchFamily="49" charset="-122"/>
              </a:rPr>
              <a:t>线性表出，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838200" y="6223000"/>
            <a:ext cx="210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这与题设矛盾</a:t>
            </a:r>
            <a:r>
              <a:rPr lang="en-US" altLang="zh-CN" sz="24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  <p:bldP spid="32783" grpId="0"/>
      <p:bldP spid="32784" grpId="0"/>
      <p:bldP spid="32785" grpId="0"/>
      <p:bldP spid="32787" grpId="0"/>
      <p:bldP spid="32791" grpId="0"/>
      <p:bldP spid="32794" grpId="0"/>
      <p:bldP spid="32795" grpId="0"/>
      <p:bldP spid="32796" grpId="0"/>
      <p:bldP spid="32797" grpId="0"/>
      <p:bldP spid="327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431379-698B-4CD0-A702-1F54114F5CD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" y="274638"/>
            <a:ext cx="8229600" cy="563562"/>
          </a:xfrm>
        </p:spPr>
        <p:txBody>
          <a:bodyPr/>
          <a:lstStyle/>
          <a:p>
            <a:pPr algn="l"/>
            <a:r>
              <a:rPr lang="en-US" altLang="zh-CN" sz="2800" b="1"/>
              <a:t>3.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92150" y="228600"/>
            <a:ext cx="8153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31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设向量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b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可以由向量组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>
                <a:latin typeface="Times New Roman"/>
                <a:ea typeface="黑体" pitchFamily="49" charset="-122"/>
              </a:rPr>
              <a:t>…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但是不能由向量组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>
                <a:latin typeface="Times New Roman"/>
                <a:ea typeface="黑体" pitchFamily="49" charset="-122"/>
              </a:rPr>
              <a:t>…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en-US" altLang="zh-CN" b="1" baseline="-25000"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.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证明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可以由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>
                <a:latin typeface="Times New Roman"/>
                <a:ea typeface="黑体" pitchFamily="49" charset="-122"/>
              </a:rPr>
              <a:t>…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en-US" altLang="zh-CN" b="1" baseline="-25000"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b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28600" y="1752600"/>
            <a:ext cx="168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证明：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225550" y="18288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向量</a:t>
            </a:r>
            <a:r>
              <a:rPr kumimoji="1" lang="en-US" altLang="zh-CN" b="1" i="1">
                <a:latin typeface="Symbol" pitchFamily="18" charset="2"/>
              </a:rPr>
              <a:t>b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可以由向量组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>
                <a:latin typeface="Times New Roman"/>
              </a:rPr>
              <a:t>…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m</a:t>
            </a:r>
            <a:r>
              <a:rPr kumimoji="1" lang="zh-CN" altLang="en-US" b="1">
                <a:latin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zh-CN" altLang="en-US" b="1">
                <a:latin typeface="黑体" pitchFamily="49" charset="-122"/>
              </a:rPr>
              <a:t>设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895475" y="2362200"/>
          <a:ext cx="55022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3" imgW="2831760" imgH="241200" progId="Equation.DSMT4">
                  <p:embed/>
                </p:oleObj>
              </mc:Choice>
              <mc:Fallback>
                <p:oleObj name="Equation" r:id="rId3" imgW="283176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2362200"/>
                        <a:ext cx="55022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1225550" y="2819400"/>
            <a:ext cx="676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若</a:t>
            </a:r>
            <a:r>
              <a:rPr kumimoji="1" lang="en-US" altLang="zh-CN" b="1" i="1">
                <a:latin typeface="Times New Roman" pitchFamily="18" charset="0"/>
              </a:rPr>
              <a:t>k</a:t>
            </a:r>
            <a:r>
              <a:rPr kumimoji="1" lang="en-US" altLang="zh-CN" b="1" i="1" baseline="-25000">
                <a:latin typeface="Times New Roman" pitchFamily="18" charset="0"/>
              </a:rPr>
              <a:t>m</a:t>
            </a:r>
            <a:r>
              <a:rPr kumimoji="1" lang="en-US" altLang="zh-CN" b="1" i="1">
                <a:latin typeface="Times New Roman" pitchFamily="18" charset="0"/>
              </a:rPr>
              <a:t>=</a:t>
            </a:r>
            <a:r>
              <a:rPr kumimoji="1" lang="en-US" altLang="zh-CN" b="1">
                <a:latin typeface="Times New Roman" pitchFamily="18" charset="0"/>
              </a:rPr>
              <a:t>0, </a:t>
            </a:r>
            <a:r>
              <a:rPr kumimoji="1" lang="zh-CN" altLang="en-US" b="1">
                <a:latin typeface="Times New Roman" pitchFamily="18" charset="0"/>
              </a:rPr>
              <a:t>则</a:t>
            </a:r>
            <a:r>
              <a:rPr kumimoji="1" lang="en-US" altLang="zh-CN" b="1">
                <a:latin typeface="Times New Roman" pitchFamily="18" charset="0"/>
              </a:rPr>
              <a:t>(1)</a:t>
            </a:r>
            <a:r>
              <a:rPr kumimoji="1" lang="zh-CN" altLang="en-US" b="1">
                <a:latin typeface="Times New Roman" pitchFamily="18" charset="0"/>
              </a:rPr>
              <a:t>式化为</a:t>
            </a:r>
            <a:endParaRPr kumimoji="1" lang="zh-CN" altLang="en-US" b="1">
              <a:latin typeface="黑体" pitchFamily="49" charset="-122"/>
            </a:endParaRP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1241425" y="3886200"/>
            <a:ext cx="768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这表示向量</a:t>
            </a:r>
            <a:r>
              <a:rPr kumimoji="1" lang="en-US" altLang="zh-CN" b="1" i="1">
                <a:latin typeface="Symbol" pitchFamily="18" charset="2"/>
              </a:rPr>
              <a:t>b</a:t>
            </a:r>
            <a:r>
              <a:rPr kumimoji="1" lang="zh-CN" altLang="en-US" b="1">
                <a:latin typeface="黑体" pitchFamily="49" charset="-122"/>
              </a:rPr>
              <a:t>可由向量组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>
                <a:latin typeface="Times New Roman"/>
              </a:rPr>
              <a:t>…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m</a:t>
            </a:r>
            <a:r>
              <a:rPr kumimoji="1" lang="en-US" altLang="zh-CN" b="1" baseline="-25000">
                <a:latin typeface="Times New Roman" pitchFamily="18" charset="0"/>
              </a:rPr>
              <a:t>-1</a:t>
            </a:r>
            <a:r>
              <a:rPr kumimoji="1" lang="zh-CN" altLang="en-US" b="1">
                <a:latin typeface="黑体" pitchFamily="49" charset="-122"/>
              </a:rPr>
              <a:t>线性表示</a:t>
            </a:r>
          </a:p>
        </p:txBody>
      </p:sp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1835150" y="3429000"/>
          <a:ext cx="4392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5" imgW="2260440" imgH="241200" progId="Equation.DSMT4">
                  <p:embed/>
                </p:oleObj>
              </mc:Choice>
              <mc:Fallback>
                <p:oleObj name="Equation" r:id="rId5" imgW="226044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429000"/>
                        <a:ext cx="4392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7915275" y="2274888"/>
            <a:ext cx="620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(1)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3816350" y="4495800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则</a:t>
            </a:r>
            <a:r>
              <a:rPr kumimoji="1" lang="en-US" altLang="zh-CN" b="1">
                <a:latin typeface="Times New Roman" pitchFamily="18" charset="0"/>
              </a:rPr>
              <a:t>(1)</a:t>
            </a:r>
            <a:r>
              <a:rPr kumimoji="1" lang="zh-CN" altLang="en-US" b="1">
                <a:latin typeface="Times New Roman" pitchFamily="18" charset="0"/>
              </a:rPr>
              <a:t>式</a:t>
            </a:r>
            <a:r>
              <a:rPr kumimoji="1" lang="zh-CN" altLang="en-US" b="1">
                <a:latin typeface="黑体" pitchFamily="49" charset="-122"/>
              </a:rPr>
              <a:t>必有</a:t>
            </a:r>
            <a:r>
              <a:rPr kumimoji="1" lang="en-US" altLang="zh-CN" b="1" i="1">
                <a:latin typeface="Times New Roman" pitchFamily="18" charset="0"/>
              </a:rPr>
              <a:t>k</a:t>
            </a:r>
            <a:r>
              <a:rPr kumimoji="1" lang="en-US" altLang="zh-CN" b="1" i="1" baseline="-25000">
                <a:latin typeface="Times New Roman" pitchFamily="18" charset="0"/>
              </a:rPr>
              <a:t>m</a:t>
            </a:r>
            <a:r>
              <a:rPr kumimoji="1" lang="en-US" altLang="zh-CN" b="1" i="1">
                <a:latin typeface="Times New Roman" pitchFamily="18" charset="0"/>
              </a:rPr>
              <a:t>≠</a:t>
            </a:r>
            <a:r>
              <a:rPr kumimoji="1" lang="en-US" altLang="zh-CN" b="1">
                <a:latin typeface="Times New Roman" pitchFamily="18" charset="0"/>
              </a:rPr>
              <a:t>0, </a:t>
            </a:r>
            <a:r>
              <a:rPr kumimoji="1" lang="zh-CN" altLang="en-US" b="1">
                <a:latin typeface="Times New Roman" pitchFamily="18" charset="0"/>
              </a:rPr>
              <a:t>故</a:t>
            </a: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539750" y="4510088"/>
            <a:ext cx="323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/>
              <a:t>这与给定条件矛盾</a:t>
            </a:r>
            <a:r>
              <a:rPr kumimoji="1" lang="en-US" altLang="zh-CN" b="1"/>
              <a:t>. </a:t>
            </a:r>
          </a:p>
        </p:txBody>
      </p:sp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1298575" y="4906963"/>
          <a:ext cx="59467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7" imgW="3149280" imgH="507960" progId="Equation.DSMT4">
                  <p:embed/>
                </p:oleObj>
              </mc:Choice>
              <mc:Fallback>
                <p:oleObj name="Equation" r:id="rId7" imgW="3149280" imgH="5079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4906963"/>
                        <a:ext cx="59467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1241425" y="5881688"/>
            <a:ext cx="6384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即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m</a:t>
            </a:r>
            <a:r>
              <a:rPr kumimoji="1" lang="zh-CN" altLang="en-US" b="1">
                <a:latin typeface="黑体" pitchFamily="49" charset="-122"/>
              </a:rPr>
              <a:t>可以由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>
                <a:latin typeface="Times New Roman"/>
              </a:rPr>
              <a:t>…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m</a:t>
            </a:r>
            <a:r>
              <a:rPr kumimoji="1" lang="en-US" altLang="zh-CN" b="1" baseline="-25000">
                <a:latin typeface="Times New Roman" pitchFamily="18" charset="0"/>
              </a:rPr>
              <a:t>-1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b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/>
      <p:bldP spid="38923" grpId="0"/>
      <p:bldP spid="38925" grpId="0"/>
      <p:bldP spid="38928" grpId="0"/>
      <p:bldP spid="38929" grpId="0"/>
      <p:bldP spid="38930" grpId="0"/>
      <p:bldP spid="389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A70AD7C-4F91-49D1-A96A-3A6A033B246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229600" cy="563562"/>
          </a:xfrm>
        </p:spPr>
        <p:txBody>
          <a:bodyPr/>
          <a:lstStyle/>
          <a:p>
            <a:pPr algn="l"/>
            <a:r>
              <a:rPr lang="en-US" altLang="zh-CN" sz="2800"/>
              <a:t>4.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33400" y="198438"/>
            <a:ext cx="8229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zh-CN" altLang="en-US" b="1">
                <a:latin typeface="黑体" pitchFamily="49" charset="-122"/>
              </a:rPr>
              <a:t>证明向量组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>
                <a:latin typeface="Times New Roman"/>
              </a:rPr>
              <a:t>…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s </a:t>
            </a:r>
            <a:r>
              <a:rPr kumimoji="1" lang="zh-CN" altLang="en-US" b="1">
                <a:latin typeface="Times New Roman" pitchFamily="18" charset="0"/>
              </a:rPr>
              <a:t>（其中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≠0, </a:t>
            </a:r>
            <a:r>
              <a:rPr kumimoji="1" lang="en-US" altLang="zh-CN" b="1" i="1">
                <a:latin typeface="Times New Roman" pitchFamily="18" charset="0"/>
              </a:rPr>
              <a:t>s</a:t>
            </a:r>
            <a:r>
              <a:rPr kumimoji="1" lang="en-US" altLang="zh-CN" b="1">
                <a:latin typeface="Times New Roman" pitchFamily="18" charset="0"/>
              </a:rPr>
              <a:t> &gt;1</a:t>
            </a:r>
            <a:r>
              <a:rPr kumimoji="1" lang="zh-CN" altLang="en-US" b="1">
                <a:latin typeface="Times New Roman" pitchFamily="18" charset="0"/>
              </a:rPr>
              <a:t>）线性相关的</a:t>
            </a:r>
            <a:r>
              <a:rPr kumimoji="1" lang="zh-CN" altLang="en-US" b="1">
                <a:latin typeface="黑体" pitchFamily="49" charset="-122"/>
              </a:rPr>
              <a:t>充要条件是至少有一个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i</a:t>
            </a:r>
            <a:r>
              <a:rPr kumimoji="1" lang="en-US" altLang="zh-CN" b="1">
                <a:latin typeface="黑体" pitchFamily="49" charset="-122"/>
              </a:rPr>
              <a:t>(</a:t>
            </a:r>
            <a:r>
              <a:rPr kumimoji="1" lang="en-US" altLang="zh-CN" b="1">
                <a:latin typeface="Times New Roman" pitchFamily="18" charset="0"/>
              </a:rPr>
              <a:t>1&lt;</a:t>
            </a:r>
            <a:r>
              <a:rPr kumimoji="1" lang="en-US" altLang="zh-CN" b="1" i="1">
                <a:latin typeface="Times New Roman" pitchFamily="18" charset="0"/>
              </a:rPr>
              <a:t>i≤s</a:t>
            </a:r>
            <a:r>
              <a:rPr kumimoji="1" lang="en-US" altLang="zh-CN" b="1">
                <a:latin typeface="Times New Roman" pitchFamily="18" charset="0"/>
              </a:rPr>
              <a:t>)</a:t>
            </a:r>
            <a:r>
              <a:rPr kumimoji="1" lang="zh-CN" altLang="en-US" b="1">
                <a:latin typeface="黑体" pitchFamily="49" charset="-122"/>
              </a:rPr>
              <a:t>可以由向量组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>
                <a:latin typeface="Times New Roman"/>
              </a:rPr>
              <a:t>…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i-1</a:t>
            </a:r>
            <a:r>
              <a:rPr kumimoji="1" lang="zh-CN" altLang="en-US" b="1">
                <a:latin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6200" y="1676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黑体" pitchFamily="49" charset="-122"/>
              </a:rPr>
              <a:t>证明：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836613" y="1752600"/>
            <a:ext cx="807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黑体" pitchFamily="49" charset="-122"/>
              </a:rPr>
              <a:t>必要性</a:t>
            </a:r>
            <a:r>
              <a:rPr kumimoji="1" lang="en-US" altLang="zh-CN" sz="2400" b="1">
                <a:latin typeface="黑体" pitchFamily="49" charset="-122"/>
              </a:rPr>
              <a:t>. </a:t>
            </a:r>
            <a:r>
              <a:rPr kumimoji="1" lang="zh-CN" altLang="en-US" sz="2400" b="1">
                <a:latin typeface="黑体" pitchFamily="49" charset="-122"/>
              </a:rPr>
              <a:t>向量组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>
                <a:latin typeface="Times New Roman"/>
              </a:rPr>
              <a:t>…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</a:rPr>
              <a:t>s </a:t>
            </a:r>
            <a:r>
              <a:rPr kumimoji="1" lang="zh-CN" altLang="en-US" sz="2400" b="1">
                <a:latin typeface="Times New Roman" pitchFamily="18" charset="0"/>
              </a:rPr>
              <a:t>线性相关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zh-CN" altLang="en-US" sz="2400" b="1">
                <a:latin typeface="黑体" pitchFamily="49" charset="-122"/>
              </a:rPr>
              <a:t>则有不全为</a:t>
            </a:r>
            <a:r>
              <a:rPr kumimoji="1" lang="en-US" altLang="zh-CN" sz="2400" b="1">
                <a:latin typeface="黑体" pitchFamily="49" charset="-122"/>
              </a:rPr>
              <a:t>0</a:t>
            </a:r>
            <a:r>
              <a:rPr kumimoji="1" lang="zh-CN" altLang="en-US" sz="2400" b="1">
                <a:latin typeface="黑体" pitchFamily="49" charset="-122"/>
              </a:rPr>
              <a:t>的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1143000" y="2209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黑体" pitchFamily="49" charset="-122"/>
              </a:rPr>
              <a:t>数 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en-US" altLang="zh-CN" sz="2400" b="1">
                <a:latin typeface="Times New Roman" pitchFamily="18" charset="0"/>
              </a:rPr>
              <a:t>, …, 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s</a:t>
            </a:r>
            <a:r>
              <a:rPr kumimoji="1" lang="en-US" altLang="zh-CN" sz="2400" b="1">
                <a:latin typeface="黑体" pitchFamily="49" charset="-122"/>
              </a:rPr>
              <a:t>, </a:t>
            </a:r>
            <a:r>
              <a:rPr kumimoji="1" lang="zh-CN" altLang="en-US" sz="2400" b="1">
                <a:latin typeface="黑体" pitchFamily="49" charset="-122"/>
              </a:rPr>
              <a:t>使</a:t>
            </a:r>
          </a:p>
        </p:txBody>
      </p:sp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1936750" y="2667000"/>
          <a:ext cx="40068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3" imgW="1942920" imgH="241200" progId="Equation.DSMT4">
                  <p:embed/>
                </p:oleObj>
              </mc:Choice>
              <mc:Fallback>
                <p:oleObj name="Equation" r:id="rId3" imgW="194292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667000"/>
                        <a:ext cx="40068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1127125" y="3124200"/>
            <a:ext cx="626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黑体" pitchFamily="49" charset="-122"/>
              </a:rPr>
              <a:t>在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en-US" altLang="zh-CN" sz="2400" b="1">
                <a:latin typeface="Times New Roman" pitchFamily="18" charset="0"/>
              </a:rPr>
              <a:t>, …, 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s</a:t>
            </a:r>
            <a:r>
              <a:rPr kumimoji="1" lang="zh-CN" altLang="en-US" sz="2400" b="1">
                <a:latin typeface="黑体" pitchFamily="49" charset="-122"/>
              </a:rPr>
              <a:t>中找最后一个不为</a:t>
            </a:r>
            <a:r>
              <a:rPr kumimoji="1" lang="en-US" altLang="zh-CN" sz="2400" b="1">
                <a:latin typeface="黑体" pitchFamily="49" charset="-122"/>
              </a:rPr>
              <a:t>0</a:t>
            </a:r>
            <a:r>
              <a:rPr kumimoji="1" lang="zh-CN" altLang="en-US" sz="2400" b="1">
                <a:latin typeface="黑体" pitchFamily="49" charset="-122"/>
              </a:rPr>
              <a:t>的数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i="1" baseline="-25000">
                <a:latin typeface="Times New Roman" pitchFamily="18" charset="0"/>
              </a:rPr>
              <a:t>i </a:t>
            </a:r>
            <a:r>
              <a:rPr kumimoji="1" lang="en-US" altLang="zh-CN" sz="2400" b="1">
                <a:latin typeface="黑体" pitchFamily="49" charset="-122"/>
              </a:rPr>
              <a:t>. </a:t>
            </a:r>
            <a:r>
              <a:rPr kumimoji="1" lang="zh-CN" altLang="en-US" sz="2400" b="1">
                <a:latin typeface="黑体" pitchFamily="49" charset="-122"/>
              </a:rPr>
              <a:t>即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1909763" y="3581400"/>
            <a:ext cx="662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i="1" baseline="-25000"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latin typeface="黑体" pitchFamily="49" charset="-122"/>
              </a:rPr>
              <a:t> </a:t>
            </a:r>
            <a:r>
              <a:rPr kumimoji="1" lang="en-US" altLang="zh-CN" sz="2400" b="1">
                <a:latin typeface="黑体" pitchFamily="49" charset="-122"/>
              </a:rPr>
              <a:t>≠0</a:t>
            </a:r>
            <a:r>
              <a:rPr kumimoji="1" lang="zh-CN" altLang="en-US" sz="2400" b="1">
                <a:latin typeface="黑体" pitchFamily="49" charset="-122"/>
              </a:rPr>
              <a:t>，而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i="1" baseline="-25000">
                <a:latin typeface="Times New Roman" pitchFamily="18" charset="0"/>
              </a:rPr>
              <a:t>i+1</a:t>
            </a:r>
            <a:r>
              <a:rPr kumimoji="1" lang="en-US" altLang="zh-CN" sz="2400" b="1" i="1">
                <a:latin typeface="Times New Roman" pitchFamily="18" charset="0"/>
              </a:rPr>
              <a:t>=…=k</a:t>
            </a:r>
            <a:r>
              <a:rPr kumimoji="1" lang="en-US" altLang="zh-CN" sz="2400" b="1" i="1" baseline="-25000">
                <a:latin typeface="Times New Roman" pitchFamily="18" charset="0"/>
              </a:rPr>
              <a:t>s</a:t>
            </a:r>
            <a:r>
              <a:rPr kumimoji="1" lang="en-US" altLang="zh-CN" sz="2400" b="1">
                <a:latin typeface="Times New Roman" pitchFamily="18" charset="0"/>
              </a:rPr>
              <a:t>=0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endParaRPr kumimoji="1" lang="zh-CN" altLang="en-US" sz="2400" b="1">
              <a:latin typeface="黑体" pitchFamily="49" charset="-122"/>
            </a:endParaRP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2590800" y="40386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黑体" pitchFamily="49" charset="-122"/>
              </a:rPr>
              <a:t>否则此时</a:t>
            </a:r>
            <a:r>
              <a:rPr kumimoji="1" lang="en-US" altLang="zh-CN" sz="2400" b="1">
                <a:latin typeface="黑体" pitchFamily="49" charset="-122"/>
              </a:rPr>
              <a:t>(1)</a:t>
            </a:r>
            <a:r>
              <a:rPr kumimoji="1" lang="zh-CN" altLang="en-US" sz="2400" b="1">
                <a:latin typeface="黑体" pitchFamily="49" charset="-122"/>
              </a:rPr>
              <a:t>化为 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en-US" altLang="zh-CN" sz="2400" b="1">
                <a:latin typeface="黑体" pitchFamily="49" charset="-122"/>
              </a:rPr>
              <a:t>=0, </a:t>
            </a:r>
            <a:r>
              <a:rPr kumimoji="1" lang="zh-CN" altLang="en-US" sz="2400" b="1">
                <a:latin typeface="黑体" pitchFamily="49" charset="-122"/>
              </a:rPr>
              <a:t>且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 baseline="-25000">
                <a:latin typeface="黑体" pitchFamily="49" charset="-122"/>
              </a:rPr>
              <a:t> </a:t>
            </a:r>
            <a:r>
              <a:rPr kumimoji="1" lang="en-US" altLang="zh-CN" sz="2400" b="1">
                <a:latin typeface="黑体" pitchFamily="49" charset="-122"/>
              </a:rPr>
              <a:t>≠0</a:t>
            </a:r>
            <a:r>
              <a:rPr kumimoji="1" lang="zh-CN" altLang="en-US" sz="2400" b="1">
                <a:latin typeface="黑体" pitchFamily="49" charset="-122"/>
              </a:rPr>
              <a:t>，故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1143000" y="5181600"/>
            <a:ext cx="463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黑体" pitchFamily="49" charset="-122"/>
              </a:rPr>
              <a:t>因此</a:t>
            </a:r>
            <a:r>
              <a:rPr kumimoji="1" lang="en-US" altLang="zh-CN" sz="2400" b="1">
                <a:latin typeface="黑体" pitchFamily="49" charset="-122"/>
              </a:rPr>
              <a:t>(1)</a:t>
            </a:r>
            <a:r>
              <a:rPr kumimoji="1" lang="zh-CN" altLang="en-US" sz="2400" b="1">
                <a:latin typeface="黑体" pitchFamily="49" charset="-122"/>
              </a:rPr>
              <a:t>化为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1143000" y="4038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显然</a:t>
            </a:r>
            <a:r>
              <a:rPr kumimoji="1" lang="en-US" altLang="zh-CN" sz="2400" b="1" i="1"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latin typeface="黑体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&gt;1</a:t>
            </a:r>
            <a:r>
              <a:rPr kumimoji="1" lang="en-US" altLang="zh-CN" sz="2400" b="1">
                <a:latin typeface="黑体" pitchFamily="49" charset="-122"/>
              </a:rPr>
              <a:t>.</a:t>
            </a: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7604125" y="26304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/>
              <a:t>(1)</a:t>
            </a: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533400" y="4510088"/>
            <a:ext cx="399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/>
              <a:t>只能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zh-CN" altLang="en-US" sz="2400" b="1">
                <a:latin typeface="黑体" pitchFamily="49" charset="-122"/>
              </a:rPr>
              <a:t>＝</a:t>
            </a:r>
            <a:r>
              <a:rPr kumimoji="1" lang="en-US" altLang="zh-CN" sz="2400" b="1">
                <a:latin typeface="黑体" pitchFamily="49" charset="-122"/>
              </a:rPr>
              <a:t>0. </a:t>
            </a:r>
            <a:r>
              <a:rPr kumimoji="1" lang="zh-CN" altLang="en-US" sz="2400" b="1">
                <a:latin typeface="黑体" pitchFamily="49" charset="-122"/>
              </a:rPr>
              <a:t>这与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en-US" altLang="zh-CN" sz="2400" b="1">
                <a:latin typeface="黑体" pitchFamily="49" charset="-122"/>
              </a:rPr>
              <a:t>≠0</a:t>
            </a:r>
            <a:r>
              <a:rPr kumimoji="1" lang="zh-CN" altLang="en-US" sz="2400" b="1">
                <a:latin typeface="黑体" pitchFamily="49" charset="-122"/>
              </a:rPr>
              <a:t>矛盾</a:t>
            </a:r>
            <a:r>
              <a:rPr kumimoji="1" lang="en-US" altLang="zh-CN" sz="2400" b="1">
                <a:latin typeface="黑体" pitchFamily="49" charset="-122"/>
              </a:rPr>
              <a:t>.</a:t>
            </a:r>
          </a:p>
        </p:txBody>
      </p:sp>
      <p:graphicFrame>
        <p:nvGraphicFramePr>
          <p:cNvPr id="44063" name="Object 31"/>
          <p:cNvGraphicFramePr>
            <a:graphicFrameLocks noChangeAspect="1"/>
          </p:cNvGraphicFramePr>
          <p:nvPr/>
        </p:nvGraphicFramePr>
        <p:xfrm>
          <a:off x="3200400" y="4986338"/>
          <a:ext cx="40894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Equation" r:id="rId5" imgW="2361960" imgH="507960" progId="Equation.DSMT4">
                  <p:embed/>
                </p:oleObj>
              </mc:Choice>
              <mc:Fallback>
                <p:oleObj name="Equation" r:id="rId5" imgW="2361960" imgH="50796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86338"/>
                        <a:ext cx="40894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533400" y="57912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/>
              <a:t>       </a:t>
            </a:r>
            <a:r>
              <a:rPr lang="zh-CN" altLang="en-US" sz="2400" b="1"/>
              <a:t>即</a:t>
            </a:r>
            <a:r>
              <a:rPr kumimoji="1" lang="zh-CN" altLang="en-US" sz="2400" b="1">
                <a:latin typeface="黑体" pitchFamily="49" charset="-122"/>
              </a:rPr>
              <a:t>至少有一个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</a:rPr>
              <a:t>i</a:t>
            </a:r>
            <a:r>
              <a:rPr kumimoji="1" lang="en-US" altLang="zh-CN" sz="2400" b="1">
                <a:latin typeface="黑体" pitchFamily="49" charset="-122"/>
              </a:rPr>
              <a:t>(</a:t>
            </a:r>
            <a:r>
              <a:rPr kumimoji="1" lang="en-US" altLang="zh-CN" sz="2400" b="1">
                <a:latin typeface="Times New Roman" pitchFamily="18" charset="0"/>
              </a:rPr>
              <a:t>1&lt;</a:t>
            </a:r>
            <a:r>
              <a:rPr kumimoji="1" lang="en-US" altLang="zh-CN" sz="2400" b="1" i="1">
                <a:latin typeface="Times New Roman" pitchFamily="18" charset="0"/>
              </a:rPr>
              <a:t>i≤s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r>
              <a:rPr kumimoji="1" lang="zh-CN" altLang="en-US" sz="2400" b="1">
                <a:latin typeface="黑体" pitchFamily="49" charset="-122"/>
              </a:rPr>
              <a:t>可以由向量组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>
                <a:latin typeface="Times New Roman"/>
              </a:rPr>
              <a:t>…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</a:rPr>
              <a:t>i-1</a:t>
            </a:r>
            <a:r>
              <a:rPr kumimoji="1" lang="zh-CN" altLang="en-US" sz="2400" b="1">
                <a:latin typeface="黑体" pitchFamily="49" charset="-122"/>
              </a:rPr>
              <a:t>线性表示</a:t>
            </a:r>
            <a:r>
              <a:rPr kumimoji="1" lang="en-US" altLang="zh-CN" sz="2400" b="1">
                <a:latin typeface="黑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  <p:bldP spid="44046" grpId="0"/>
      <p:bldP spid="44048" grpId="0"/>
      <p:bldP spid="44050" grpId="0"/>
      <p:bldP spid="44051" grpId="0"/>
      <p:bldP spid="44055" grpId="0"/>
      <p:bldP spid="44056" grpId="0"/>
      <p:bldP spid="44059" grpId="0"/>
      <p:bldP spid="44060" grpId="0"/>
      <p:bldP spid="44061" grpId="0"/>
      <p:bldP spid="440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1F0023E-E8DD-4F47-8FE5-B8D200676F6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609600" y="914400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A50021"/>
                </a:solidFill>
                <a:latin typeface="黑体" pitchFamily="49" charset="-122"/>
              </a:rPr>
              <a:t>充分性</a:t>
            </a:r>
            <a:r>
              <a:rPr kumimoji="1" lang="zh-CN" altLang="en-US" b="1">
                <a:latin typeface="黑体" pitchFamily="49" charset="-122"/>
              </a:rPr>
              <a:t>，如果有一个</a:t>
            </a:r>
          </a:p>
        </p:txBody>
      </p:sp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3937000" y="1012825"/>
          <a:ext cx="1625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3" imgW="901440" imgH="241200" progId="Equation.DSMT4">
                  <p:embed/>
                </p:oleObj>
              </mc:Choice>
              <mc:Fallback>
                <p:oleObj name="Equation" r:id="rId3" imgW="90144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1012825"/>
                        <a:ext cx="1625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5486400" y="9334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可以由向量组</a:t>
            </a:r>
            <a:endParaRPr kumimoji="1" lang="zh-CN" altLang="en-US">
              <a:latin typeface="黑体" pitchFamily="49" charset="-122"/>
            </a:endParaRPr>
          </a:p>
        </p:txBody>
      </p:sp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1003300" y="1420813"/>
          <a:ext cx="19653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5" imgW="977760" imgH="241200" progId="Equation.DSMT4">
                  <p:embed/>
                </p:oleObj>
              </mc:Choice>
              <mc:Fallback>
                <p:oleObj name="Equation" r:id="rId5" imgW="97776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420813"/>
                        <a:ext cx="19653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2949575" y="1371600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线性表示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4324350" y="1371600"/>
            <a:ext cx="390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由定义， 向量组</a:t>
            </a:r>
          </a:p>
        </p:txBody>
      </p:sp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1044575" y="1878013"/>
          <a:ext cx="18113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7" imgW="901440" imgH="241200" progId="Equation.DSMT4">
                  <p:embed/>
                </p:oleObj>
              </mc:Choice>
              <mc:Fallback>
                <p:oleObj name="Equation" r:id="rId7" imgW="90144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878013"/>
                        <a:ext cx="181133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949575" y="1828800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线性相关。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08A597A-1565-4F3A-A6DA-823EF9BBD45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8229600" cy="381000"/>
          </a:xfrm>
        </p:spPr>
        <p:txBody>
          <a:bodyPr/>
          <a:lstStyle/>
          <a:p>
            <a:pPr algn="l"/>
            <a:r>
              <a:rPr lang="en-US" altLang="zh-CN" sz="2800" b="1"/>
              <a:t>5.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461963" y="228600"/>
          <a:ext cx="84582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3" imgW="4431960" imgH="558720" progId="Equation.DSMT4">
                  <p:embed/>
                </p:oleObj>
              </mc:Choice>
              <mc:Fallback>
                <p:oleObj name="Equation" r:id="rId3" imgW="4431960" imgH="558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228600"/>
                        <a:ext cx="84582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76200" y="1347788"/>
            <a:ext cx="876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解：向量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的维数是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，故当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s &gt; n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时，向量组线性相关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 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800100" y="1995488"/>
            <a:ext cx="278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当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s≤ n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时，令</a:t>
            </a: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1600200" y="1981200"/>
          <a:ext cx="5045075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5" imgW="3149280" imgH="1346040" progId="Equation.DSMT4">
                  <p:embed/>
                </p:oleObj>
              </mc:Choice>
              <mc:Fallback>
                <p:oleObj name="Equation" r:id="rId5" imgW="3149280" imgH="1346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1200"/>
                        <a:ext cx="5045075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292100" y="4114800"/>
            <a:ext cx="443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的前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行构成的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阶子式为</a:t>
            </a: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533400" y="4724400"/>
          <a:ext cx="25908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7" imgW="1473120" imgH="1079280" progId="Equation.DSMT4">
                  <p:embed/>
                </p:oleObj>
              </mc:Choice>
              <mc:Fallback>
                <p:oleObj name="Equation" r:id="rId7" imgW="1473120" imgH="1079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24400"/>
                        <a:ext cx="259080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3200400" y="5175250"/>
          <a:ext cx="1676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Equation" r:id="rId9" imgW="1104840" imgH="406080" progId="Equation.DSMT4">
                  <p:embed/>
                </p:oleObj>
              </mc:Choice>
              <mc:Fallback>
                <p:oleObj name="Equation" r:id="rId9" imgW="1104840" imgH="406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75250"/>
                        <a:ext cx="16764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4876800" y="51816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≠ 0.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zh-CN" altLang="en-US" sz="2400" b="1">
                <a:latin typeface="Times New Roman" pitchFamily="18" charset="0"/>
                <a:ea typeface="宋体" pitchFamily="2" charset="-122"/>
              </a:rPr>
              <a:t>因</a:t>
            </a:r>
            <a:r>
              <a:rPr kumimoji="1" lang="en-US" altLang="zh-CN" sz="2400" b="1" i="1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sz="2400" b="1" i="1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,…,</a:t>
            </a:r>
            <a:r>
              <a:rPr kumimoji="1" lang="en-US" altLang="zh-CN" sz="2400" b="1" i="1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400" b="1" i="1" baseline="-25000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b="1">
                <a:latin typeface="Times New Roman" pitchFamily="18" charset="0"/>
                <a:ea typeface="宋体" pitchFamily="2" charset="-122"/>
              </a:rPr>
              <a:t>互不相同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429000" y="5791200"/>
            <a:ext cx="548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故其列向量组线性无关，从而其加长向量组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>
                <a:latin typeface="Times New Roman"/>
              </a:rPr>
              <a:t>…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s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线性无关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  <p:bldP spid="46087" grpId="0"/>
      <p:bldP spid="46089" grpId="0"/>
      <p:bldP spid="46092" grpId="0"/>
      <p:bldP spid="460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FC647ED-8E11-4918-930C-23034943177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563563"/>
          </a:xfrm>
        </p:spPr>
        <p:txBody>
          <a:bodyPr/>
          <a:lstStyle/>
          <a:p>
            <a:pPr algn="l"/>
            <a:r>
              <a:rPr lang="en-US" altLang="zh-CN" sz="2800" b="1"/>
              <a:t>6.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36588" y="2508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已知向量组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971800" y="304800"/>
          <a:ext cx="1890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3" imgW="1054080" imgH="241200" progId="Equation.DSMT4">
                  <p:embed/>
                </p:oleObj>
              </mc:Choice>
              <mc:Fallback>
                <p:oleObj name="Equation" r:id="rId3" imgW="105408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"/>
                        <a:ext cx="1890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822825" y="250825"/>
            <a:ext cx="194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的秩为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，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671513" y="738188"/>
          <a:ext cx="2400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Equation" r:id="rId5" imgW="1168200" imgH="241200" progId="Equation.DSMT4">
                  <p:embed/>
                </p:oleObj>
              </mc:Choice>
              <mc:Fallback>
                <p:oleObj name="Equation" r:id="rId5" imgW="116820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738188"/>
                        <a:ext cx="2400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6351588" y="25082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3033713" y="776288"/>
            <a:ext cx="5580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是向量组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的一个部分组，且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可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95313" y="1277938"/>
            <a:ext cx="792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/>
              <a:t>以由</a:t>
            </a:r>
            <a:r>
              <a:rPr kumimoji="1" lang="en-US" altLang="zh-CN" b="1"/>
              <a:t>B</a:t>
            </a:r>
            <a:r>
              <a:rPr kumimoji="1" lang="zh-CN" altLang="en-US" b="1">
                <a:latin typeface="黑体" pitchFamily="49" charset="-122"/>
              </a:rPr>
              <a:t>线性表示，证明</a:t>
            </a:r>
            <a:r>
              <a:rPr kumimoji="1" lang="en-US" altLang="zh-CN" b="1">
                <a:latin typeface="黑体" pitchFamily="49" charset="-122"/>
              </a:rPr>
              <a:t>: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B</a:t>
            </a:r>
            <a:r>
              <a:rPr kumimoji="1" lang="zh-CN" altLang="en-US" b="1">
                <a:latin typeface="黑体" pitchFamily="49" charset="-122"/>
              </a:rPr>
              <a:t>是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的一个极大线性无关组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354013" y="2462213"/>
            <a:ext cx="8104187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证明：要证明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的极大无关组，有两个条件，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            第一，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可以由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线性表示。（已经满足）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            第二，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是线性无关的向量组。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28600" y="4038600"/>
            <a:ext cx="8458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由于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的部分组，所以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可以由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线性表示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同时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可由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线性表示，故向量组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与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是等价的，因此其秩相同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914400" y="54102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的秩为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，且有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个向量，所以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线性无关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889000" y="5943600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所以</a:t>
            </a:r>
            <a:r>
              <a:rPr kumimoji="1" lang="zh-CN" altLang="en-US"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的一个极大线性无关组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  <a:endParaRPr kumimoji="1" lang="en-US" altLang="zh-CN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0" grpId="0"/>
      <p:bldP spid="48141" grpId="0"/>
      <p:bldP spid="48142" grpId="0"/>
      <p:bldP spid="481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86E5700-4C85-41B6-92AA-4CAFB6B5C59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50838"/>
            <a:ext cx="8229600" cy="487362"/>
          </a:xfrm>
        </p:spPr>
        <p:txBody>
          <a:bodyPr/>
          <a:lstStyle/>
          <a:p>
            <a:pPr algn="l"/>
            <a:r>
              <a:rPr lang="en-US" altLang="zh-CN" sz="2400" b="1"/>
              <a:t>7.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228600" y="274638"/>
            <a:ext cx="82296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7.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762000" y="304800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已知向量组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2971800" y="304800"/>
          <a:ext cx="21193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3" imgW="1054080" imgH="241200" progId="Equation.DSMT4">
                  <p:embed/>
                </p:oleObj>
              </mc:Choice>
              <mc:Fallback>
                <p:oleObj name="Equation" r:id="rId3" imgW="105408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"/>
                        <a:ext cx="21193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838200" y="762000"/>
          <a:ext cx="408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5" imgW="1854000" imgH="241200" progId="Equation.DSMT4">
                  <p:embed/>
                </p:oleObj>
              </mc:Choice>
              <mc:Fallback>
                <p:oleObj name="Equation" r:id="rId5" imgW="185400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762000"/>
                        <a:ext cx="408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953000" y="762000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有相同的秩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762000" y="1295400"/>
            <a:ext cx="604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与向量组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等价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228600" y="1905000"/>
            <a:ext cx="83534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400" b="1">
                <a:latin typeface="黑体" pitchFamily="49" charset="-122"/>
              </a:rPr>
              <a:t>证明：分析，</a:t>
            </a:r>
            <a:r>
              <a:rPr kumimoji="1" lang="en-US" altLang="zh-CN" sz="2400" b="1">
                <a:latin typeface="黑体" pitchFamily="49" charset="-122"/>
              </a:rPr>
              <a:t>A</a:t>
            </a:r>
            <a:r>
              <a:rPr kumimoji="1" lang="zh-CN" altLang="en-US" sz="2400" b="1">
                <a:latin typeface="黑体" pitchFamily="49" charset="-122"/>
              </a:rPr>
              <a:t>是</a:t>
            </a:r>
            <a:r>
              <a:rPr kumimoji="1" lang="en-US" altLang="zh-CN" sz="2400" b="1">
                <a:latin typeface="黑体" pitchFamily="49" charset="-122"/>
              </a:rPr>
              <a:t>B</a:t>
            </a:r>
            <a:r>
              <a:rPr kumimoji="1" lang="zh-CN" altLang="en-US" sz="2400" b="1">
                <a:latin typeface="黑体" pitchFamily="49" charset="-122"/>
              </a:rPr>
              <a:t>的部分组，所以</a:t>
            </a:r>
            <a:r>
              <a:rPr kumimoji="1" lang="en-US" altLang="zh-CN" sz="2400" b="1">
                <a:latin typeface="黑体" pitchFamily="49" charset="-122"/>
              </a:rPr>
              <a:t>A</a:t>
            </a:r>
            <a:r>
              <a:rPr kumimoji="1" lang="zh-CN" altLang="en-US" sz="2400" b="1">
                <a:latin typeface="黑体" pitchFamily="49" charset="-122"/>
              </a:rPr>
              <a:t>可由</a:t>
            </a:r>
            <a:r>
              <a:rPr kumimoji="1" lang="en-US" altLang="zh-CN" sz="2400" b="1">
                <a:latin typeface="黑体" pitchFamily="49" charset="-122"/>
              </a:rPr>
              <a:t>B</a:t>
            </a:r>
            <a:r>
              <a:rPr kumimoji="1" lang="zh-CN" altLang="en-US" sz="2400" b="1">
                <a:latin typeface="黑体" pitchFamily="49" charset="-122"/>
              </a:rPr>
              <a:t>线性表示，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400" b="1">
                <a:latin typeface="黑体" pitchFamily="49" charset="-122"/>
              </a:rPr>
              <a:t>            需证明</a:t>
            </a:r>
            <a:r>
              <a:rPr kumimoji="1" lang="en-US" altLang="zh-CN" sz="2400" b="1">
                <a:latin typeface="黑体" pitchFamily="49" charset="-122"/>
              </a:rPr>
              <a:t>B</a:t>
            </a:r>
            <a:r>
              <a:rPr kumimoji="1" lang="zh-CN" altLang="en-US" sz="2400" b="1">
                <a:latin typeface="黑体" pitchFamily="49" charset="-122"/>
              </a:rPr>
              <a:t>可以由</a:t>
            </a:r>
            <a:r>
              <a:rPr kumimoji="1" lang="en-US" altLang="zh-CN" sz="2400" b="1">
                <a:latin typeface="黑体" pitchFamily="49" charset="-122"/>
              </a:rPr>
              <a:t>A</a:t>
            </a:r>
            <a:r>
              <a:rPr kumimoji="1" lang="zh-CN" altLang="en-US" sz="2400" b="1">
                <a:latin typeface="黑体" pitchFamily="49" charset="-122"/>
              </a:rPr>
              <a:t>线性表示即可</a:t>
            </a:r>
            <a:r>
              <a:rPr kumimoji="1" lang="en-US" altLang="zh-CN" sz="2400" b="1">
                <a:latin typeface="黑体" pitchFamily="49" charset="-122"/>
              </a:rPr>
              <a:t>.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304800" y="2768600"/>
            <a:ext cx="883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设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(A)=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(B)=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, </a:t>
            </a:r>
            <a:r>
              <a:rPr kumimoji="1" lang="zh-CN" altLang="en-US" b="1">
                <a:latin typeface="黑体" pitchFamily="49" charset="-122"/>
              </a:rPr>
              <a:t>向量组</a:t>
            </a:r>
            <a:r>
              <a:rPr kumimoji="1" lang="en-US" altLang="zh-CN" b="1">
                <a:latin typeface="黑体" pitchFamily="49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和</a:t>
            </a:r>
            <a:r>
              <a:rPr kumimoji="1" lang="en-US" altLang="zh-CN" b="1">
                <a:latin typeface="黑体" pitchFamily="49" charset="-122"/>
              </a:rPr>
              <a:t>B</a:t>
            </a:r>
            <a:r>
              <a:rPr kumimoji="1" lang="zh-CN" altLang="en-US" b="1">
                <a:latin typeface="黑体" pitchFamily="49" charset="-122"/>
              </a:rPr>
              <a:t>的极大无关组有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zh-CN" altLang="en-US" b="1">
                <a:latin typeface="黑体" pitchFamily="49" charset="-122"/>
              </a:rPr>
              <a:t>个向量，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304800" y="32766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不妨设</a:t>
            </a:r>
            <a:r>
              <a:rPr kumimoji="1" lang="en-US" altLang="zh-CN" b="1">
                <a:latin typeface="黑体" pitchFamily="49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的极大无关组为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304800" y="384810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由于向量组</a:t>
            </a:r>
            <a:r>
              <a:rPr kumimoji="1" lang="en-US" altLang="zh-CN" b="1">
                <a:latin typeface="黑体" pitchFamily="49" charset="-122"/>
              </a:rPr>
              <a:t>A1</a:t>
            </a:r>
            <a:r>
              <a:rPr kumimoji="1" lang="zh-CN" altLang="en-US" b="1"/>
              <a:t>也是</a:t>
            </a:r>
            <a:r>
              <a:rPr kumimoji="1" lang="en-US" altLang="zh-CN" b="1"/>
              <a:t>B</a:t>
            </a:r>
            <a:r>
              <a:rPr kumimoji="1" lang="zh-CN" altLang="en-US" b="1"/>
              <a:t>的线性无关部分组，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284163" y="4343400"/>
            <a:ext cx="7488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且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(B)=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, </a:t>
            </a:r>
            <a:r>
              <a:rPr kumimoji="1" lang="zh-CN" altLang="en-US" b="1">
                <a:latin typeface="黑体" pitchFamily="49" charset="-122"/>
              </a:rPr>
              <a:t>所以它也是</a:t>
            </a:r>
            <a:r>
              <a:rPr kumimoji="1" lang="en-US" altLang="zh-CN" b="1">
                <a:latin typeface="黑体" pitchFamily="49" charset="-122"/>
              </a:rPr>
              <a:t>B</a:t>
            </a:r>
            <a:r>
              <a:rPr kumimoji="1" lang="zh-CN" altLang="en-US" b="1">
                <a:latin typeface="黑体" pitchFamily="49" charset="-122"/>
              </a:rPr>
              <a:t>的一个极大无关组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304800" y="4876800"/>
            <a:ext cx="632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所以</a:t>
            </a:r>
            <a:r>
              <a:rPr kumimoji="1" lang="en-US" altLang="zh-CN" b="1">
                <a:latin typeface="黑体" pitchFamily="49" charset="-122"/>
              </a:rPr>
              <a:t>B</a:t>
            </a:r>
            <a:r>
              <a:rPr kumimoji="1" lang="zh-CN" altLang="en-US" b="1">
                <a:latin typeface="黑体" pitchFamily="49" charset="-122"/>
              </a:rPr>
              <a:t>可以由向量组</a:t>
            </a:r>
            <a:r>
              <a:rPr kumimoji="1" lang="en-US" altLang="zh-CN" b="1">
                <a:latin typeface="黑体" pitchFamily="49" charset="-122"/>
              </a:rPr>
              <a:t>A1</a:t>
            </a:r>
            <a:r>
              <a:rPr kumimoji="1" lang="zh-CN" altLang="en-US" b="1"/>
              <a:t>线性表示</a:t>
            </a:r>
            <a:r>
              <a:rPr kumimoji="1" lang="en-US" altLang="zh-CN" b="1"/>
              <a:t>.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304800" y="5410200"/>
            <a:ext cx="7127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因此</a:t>
            </a:r>
            <a:r>
              <a:rPr kumimoji="1" lang="en-US" altLang="zh-CN" b="1">
                <a:latin typeface="黑体" pitchFamily="49" charset="-122"/>
              </a:rPr>
              <a:t>B</a:t>
            </a:r>
            <a:r>
              <a:rPr kumimoji="1" lang="zh-CN" altLang="en-US" b="1">
                <a:latin typeface="黑体" pitchFamily="49" charset="-122"/>
              </a:rPr>
              <a:t>可以由</a:t>
            </a:r>
            <a:r>
              <a:rPr kumimoji="1" lang="en-US" altLang="zh-CN" b="1">
                <a:latin typeface="黑体" pitchFamily="49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381000" y="5943600"/>
            <a:ext cx="691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所以</a:t>
            </a:r>
            <a:r>
              <a:rPr kumimoji="1" lang="zh-CN" altLang="en-US">
                <a:latin typeface="黑体" pitchFamily="49" charset="-122"/>
              </a:rPr>
              <a:t>，</a:t>
            </a:r>
            <a:r>
              <a:rPr kumimoji="1" lang="zh-CN" altLang="en-US" b="1">
                <a:latin typeface="黑体" pitchFamily="49" charset="-122"/>
              </a:rPr>
              <a:t>向量组</a:t>
            </a:r>
            <a:r>
              <a:rPr kumimoji="1" lang="en-US" altLang="zh-CN" b="1">
                <a:latin typeface="黑体" pitchFamily="49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与向量组</a:t>
            </a:r>
            <a:r>
              <a:rPr kumimoji="1" lang="en-US" altLang="zh-CN" b="1">
                <a:latin typeface="黑体" pitchFamily="49" charset="-122"/>
              </a:rPr>
              <a:t>B</a:t>
            </a:r>
            <a:r>
              <a:rPr kumimoji="1" lang="zh-CN" altLang="en-US" b="1">
                <a:latin typeface="黑体" pitchFamily="49" charset="-122"/>
              </a:rPr>
              <a:t>等价</a:t>
            </a:r>
            <a:r>
              <a:rPr kumimoji="1" lang="en-US" altLang="zh-CN" b="1">
                <a:latin typeface="黑体" pitchFamily="49" charset="-122"/>
              </a:rPr>
              <a:t>.</a:t>
            </a:r>
            <a:endParaRPr kumimoji="1" lang="en-US" altLang="zh-CN">
              <a:latin typeface="黑体" pitchFamily="49" charset="-122"/>
            </a:endParaRPr>
          </a:p>
        </p:txBody>
      </p:sp>
      <p:graphicFrame>
        <p:nvGraphicFramePr>
          <p:cNvPr id="50199" name="Object 23"/>
          <p:cNvGraphicFramePr>
            <a:graphicFrameLocks noChangeAspect="1"/>
          </p:cNvGraphicFramePr>
          <p:nvPr/>
        </p:nvGraphicFramePr>
        <p:xfrm>
          <a:off x="4495800" y="3352800"/>
          <a:ext cx="25241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Equation" r:id="rId7" imgW="1422360" imgH="241200" progId="Equation.DSMT4">
                  <p:embed/>
                </p:oleObj>
              </mc:Choice>
              <mc:Fallback>
                <p:oleObj name="Equation" r:id="rId7" imgW="1422360" imgH="241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52800"/>
                        <a:ext cx="25241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5181600" y="304800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与向量组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/>
      <p:bldP spid="50188" grpId="0"/>
      <p:bldP spid="50189" grpId="0"/>
      <p:bldP spid="50191" grpId="0"/>
      <p:bldP spid="50193" grpId="0"/>
      <p:bldP spid="50194" grpId="0"/>
      <p:bldP spid="50197" grpId="0"/>
      <p:bldP spid="501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3D7BB05-D832-41A3-8F8D-9A1A4ECB561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0" y="274638"/>
            <a:ext cx="8229600" cy="487362"/>
          </a:xfrm>
        </p:spPr>
        <p:txBody>
          <a:bodyPr/>
          <a:lstStyle/>
          <a:p>
            <a:pPr algn="l"/>
            <a:r>
              <a:rPr lang="en-US" altLang="zh-CN" sz="2400"/>
              <a:t>8.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733425" y="242888"/>
            <a:ext cx="331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设有向量组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3103563" y="265113"/>
          <a:ext cx="21193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3" imgW="1054080" imgH="241200" progId="Equation.DSMT4">
                  <p:embed/>
                </p:oleObj>
              </mc:Choice>
              <mc:Fallback>
                <p:oleObj name="Equation" r:id="rId3" imgW="105408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65113"/>
                        <a:ext cx="211931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1243013" y="749300"/>
          <a:ext cx="702786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5" imgW="3543120" imgH="533160" progId="Equation.DSMT4">
                  <p:embed/>
                </p:oleObj>
              </mc:Choice>
              <mc:Fallback>
                <p:oleObj name="Equation" r:id="rId5" imgW="3543120" imgH="533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749300"/>
                        <a:ext cx="702786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752475" y="1816100"/>
            <a:ext cx="698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与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有相同的秩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311150" y="23622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证明：构造矩阵</a:t>
            </a:r>
          </a:p>
        </p:txBody>
      </p:sp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2978150" y="2438400"/>
          <a:ext cx="28273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7" imgW="1396800" imgH="291960" progId="Equation.DSMT4">
                  <p:embed/>
                </p:oleObj>
              </mc:Choice>
              <mc:Fallback>
                <p:oleObj name="Equation" r:id="rId7" imgW="1396800" imgH="291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2438400"/>
                        <a:ext cx="28273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5875338" y="2536825"/>
          <a:ext cx="26654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Equation" r:id="rId9" imgW="1320480" imgH="253800" progId="Equation.DSMT4">
                  <p:embed/>
                </p:oleObj>
              </mc:Choice>
              <mc:Fallback>
                <p:oleObj name="Equation" r:id="rId9" imgW="132048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2536825"/>
                        <a:ext cx="26654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1765300" y="3048000"/>
          <a:ext cx="5605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Equation" r:id="rId11" imgW="2679480" imgH="291960" progId="Equation.DSMT4">
                  <p:embed/>
                </p:oleObj>
              </mc:Choice>
              <mc:Fallback>
                <p:oleObj name="Equation" r:id="rId11" imgW="2679480" imgH="2919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048000"/>
                        <a:ext cx="56054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482600" y="3886200"/>
          <a:ext cx="23431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Equation" r:id="rId13" imgW="1257120" imgH="406080" progId="Equation.DSMT4">
                  <p:embed/>
                </p:oleObj>
              </mc:Choice>
              <mc:Fallback>
                <p:oleObj name="Equation" r:id="rId13" imgW="1257120" imgH="4060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886200"/>
                        <a:ext cx="23431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2741613" y="3733800"/>
          <a:ext cx="53276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Equation" r:id="rId15" imgW="2425680" imgH="291960" progId="Equation.DSMT4">
                  <p:embed/>
                </p:oleObj>
              </mc:Choice>
              <mc:Fallback>
                <p:oleObj name="Equation" r:id="rId15" imgW="2425680" imgH="2919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3733800"/>
                        <a:ext cx="53276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304800" y="4814888"/>
          <a:ext cx="28257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Equation" r:id="rId17" imgW="1295280" imgH="380880" progId="Equation.DSMT4">
                  <p:embed/>
                </p:oleObj>
              </mc:Choice>
              <mc:Fallback>
                <p:oleObj name="Equation" r:id="rId17" imgW="1295280" imgH="3808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14888"/>
                        <a:ext cx="282575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3060700" y="4568825"/>
          <a:ext cx="26797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Equation" r:id="rId19" imgW="1066680" imgH="291960" progId="Equation.DSMT4">
                  <p:embed/>
                </p:oleObj>
              </mc:Choice>
              <mc:Fallback>
                <p:oleObj name="Equation" r:id="rId19" imgW="1066680" imgH="2919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4568825"/>
                        <a:ext cx="26797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5602288" y="4648200"/>
            <a:ext cx="1871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463550" y="5576888"/>
            <a:ext cx="845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矩阵的初等变换不改变矩阵的秩，所以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=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463550" y="6110288"/>
            <a:ext cx="436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故</a:t>
            </a:r>
            <a:r>
              <a:rPr kumimoji="1" lang="zh-CN" altLang="en-US" b="1"/>
              <a:t>向量组</a:t>
            </a:r>
            <a:r>
              <a:rPr kumimoji="1" lang="en-US" altLang="zh-CN" b="1"/>
              <a:t>A</a:t>
            </a:r>
            <a:r>
              <a:rPr kumimoji="1" lang="zh-CN" altLang="en-US" b="1"/>
              <a:t>与</a:t>
            </a:r>
            <a:r>
              <a:rPr kumimoji="1" lang="en-US" altLang="zh-CN" b="1"/>
              <a:t>B</a:t>
            </a:r>
            <a:r>
              <a:rPr kumimoji="1" lang="zh-CN" altLang="en-US" b="1"/>
              <a:t>有相同的秩</a:t>
            </a:r>
            <a:r>
              <a:rPr kumimoji="1"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3" grpId="0"/>
      <p:bldP spid="52241" grpId="0"/>
      <p:bldP spid="52242" grpId="0"/>
      <p:bldP spid="522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CECD1BC-F2DD-440C-958C-A08B79175DD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另证：显然                   可由                       线性表示</a:t>
            </a:r>
            <a:r>
              <a:rPr lang="en-US" altLang="zh-CN"/>
              <a:t>.</a:t>
            </a: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2438400" y="381000"/>
          <a:ext cx="17478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name="Equation" r:id="rId3" imgW="863280" imgH="241200" progId="Equation.DSMT4">
                  <p:embed/>
                </p:oleObj>
              </mc:Choice>
              <mc:Fallback>
                <p:oleObj name="Equation" r:id="rId3" imgW="86328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"/>
                        <a:ext cx="174783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5105400" y="381000"/>
          <a:ext cx="18129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Equation" r:id="rId5" imgW="901440" imgH="241200" progId="Equation.DSMT4">
                  <p:embed/>
                </p:oleObj>
              </mc:Choice>
              <mc:Fallback>
                <p:oleObj name="Equation" r:id="rId5" imgW="90144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"/>
                        <a:ext cx="18129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533400" y="12192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又</a:t>
            </a: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1219200" y="1057275"/>
          <a:ext cx="28781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7" name="Equation" r:id="rId7" imgW="1422360" imgH="495000" progId="Equation.DSMT4">
                  <p:embed/>
                </p:oleObj>
              </mc:Choice>
              <mc:Fallback>
                <p:oleObj name="Equation" r:id="rId7" imgW="1422360" imgH="495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57275"/>
                        <a:ext cx="287813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533400" y="21336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1524000" y="1905000"/>
          <a:ext cx="52689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8" name="Equation" r:id="rId9" imgW="2603160" imgH="495000" progId="Equation.DSMT4">
                  <p:embed/>
                </p:oleObj>
              </mc:Choice>
              <mc:Fallback>
                <p:oleObj name="Equation" r:id="rId9" imgW="2603160" imgH="495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526891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609600" y="2971800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                       可由                       线性表示</a:t>
            </a:r>
            <a:r>
              <a:rPr lang="en-US" altLang="zh-CN"/>
              <a:t>.</a:t>
            </a:r>
          </a:p>
        </p:txBody>
      </p:sp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4191000" y="3048000"/>
          <a:ext cx="17478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9" name="Equation" r:id="rId11" imgW="863280" imgH="241200" progId="Equation.DSMT4">
                  <p:embed/>
                </p:oleObj>
              </mc:Choice>
              <mc:Fallback>
                <p:oleObj name="Equation" r:id="rId11" imgW="8632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48000"/>
                        <a:ext cx="174783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1295400" y="3048000"/>
          <a:ext cx="18129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0" name="Equation" r:id="rId12" imgW="901440" imgH="241200" progId="Equation.DSMT4">
                  <p:embed/>
                </p:oleObj>
              </mc:Choice>
              <mc:Fallback>
                <p:oleObj name="Equation" r:id="rId12" imgW="90144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18129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609600" y="3733800"/>
            <a:ext cx="792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从而这两个向量组等价。再证明等价的向量组有相同的秩即可。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24971CC-4F1D-4AAB-9884-C11D7B41790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222250" y="304800"/>
            <a:ext cx="259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</a:rPr>
              <a:t>1. </a:t>
            </a:r>
            <a:r>
              <a:rPr kumimoji="1" lang="zh-CN" altLang="en-US" b="1">
                <a:latin typeface="黑体" pitchFamily="49" charset="-122"/>
              </a:rPr>
              <a:t>已知向量</a:t>
            </a:r>
          </a:p>
        </p:txBody>
      </p:sp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2444750" y="295275"/>
          <a:ext cx="5632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2768400" imgH="266400" progId="Equation.DSMT4">
                  <p:embed/>
                </p:oleObj>
              </mc:Choice>
              <mc:Fallback>
                <p:oleObj name="Equation" r:id="rId3" imgW="2768400" imgH="266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295275"/>
                        <a:ext cx="56324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366713" y="836613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（</a:t>
            </a:r>
            <a:r>
              <a:rPr kumimoji="1" lang="en-US" altLang="zh-CN" b="1">
                <a:latin typeface="黑体" pitchFamily="49" charset="-122"/>
              </a:rPr>
              <a:t>1</a:t>
            </a:r>
            <a:r>
              <a:rPr kumimoji="1" lang="zh-CN" altLang="en-US" b="1">
                <a:latin typeface="黑体" pitchFamily="49" charset="-122"/>
              </a:rPr>
              <a:t>）</a:t>
            </a:r>
            <a:r>
              <a:rPr kumimoji="1" lang="en-US" altLang="zh-CN" b="1" i="1">
                <a:latin typeface="Times New Roman" pitchFamily="18" charset="0"/>
              </a:rPr>
              <a:t>t </a:t>
            </a:r>
            <a:r>
              <a:rPr kumimoji="1" lang="zh-CN" altLang="en-US" b="1">
                <a:latin typeface="黑体" pitchFamily="49" charset="-122"/>
              </a:rPr>
              <a:t>为何值时，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 </a:t>
            </a:r>
            <a:r>
              <a:rPr kumimoji="1" lang="zh-CN" altLang="en-US" b="1">
                <a:latin typeface="黑体" pitchFamily="49" charset="-122"/>
              </a:rPr>
              <a:t>线性无关 ？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366713" y="130968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（</a:t>
            </a:r>
            <a:r>
              <a:rPr kumimoji="1" lang="en-US" altLang="zh-CN" b="1">
                <a:latin typeface="黑体" pitchFamily="49" charset="-122"/>
              </a:rPr>
              <a:t>2</a:t>
            </a:r>
            <a:r>
              <a:rPr kumimoji="1" lang="zh-CN" altLang="en-US" b="1">
                <a:latin typeface="黑体" pitchFamily="49" charset="-122"/>
              </a:rPr>
              <a:t>）</a:t>
            </a:r>
            <a:r>
              <a:rPr kumimoji="1" lang="en-US" altLang="zh-CN" b="1" i="1">
                <a:latin typeface="Times New Roman" pitchFamily="18" charset="0"/>
              </a:rPr>
              <a:t>t </a:t>
            </a:r>
            <a:r>
              <a:rPr kumimoji="1" lang="zh-CN" altLang="en-US" b="1">
                <a:latin typeface="黑体" pitchFamily="49" charset="-122"/>
              </a:rPr>
              <a:t>为何值时，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  </a:t>
            </a:r>
            <a:r>
              <a:rPr kumimoji="1" lang="zh-CN" altLang="en-US" b="1">
                <a:latin typeface="黑体" pitchFamily="49" charset="-122"/>
              </a:rPr>
              <a:t>线性相关 ？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366713" y="1843088"/>
            <a:ext cx="8548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（</a:t>
            </a:r>
            <a:r>
              <a:rPr kumimoji="1" lang="en-US" altLang="zh-CN" b="1">
                <a:latin typeface="黑体" pitchFamily="49" charset="-122"/>
              </a:rPr>
              <a:t>3</a:t>
            </a:r>
            <a:r>
              <a:rPr kumimoji="1" lang="zh-CN" altLang="en-US" b="1">
                <a:latin typeface="黑体" pitchFamily="49" charset="-122"/>
              </a:rPr>
              <a:t>）当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 </a:t>
            </a:r>
            <a:r>
              <a:rPr kumimoji="1" lang="zh-CN" altLang="en-US" b="1">
                <a:latin typeface="黑体" pitchFamily="49" charset="-122"/>
              </a:rPr>
              <a:t>线性相关时，用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线性表示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150813" y="2667000"/>
            <a:ext cx="86883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39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设向量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线性相关，向量组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线性无关，问： 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685800" y="35814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</a:rPr>
              <a:t>(1) 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zh-CN" altLang="en-US" b="1">
                <a:latin typeface="黑体" pitchFamily="49" charset="-122"/>
              </a:rPr>
              <a:t>能否用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线性表示 ？证明你的结论</a:t>
            </a: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685800" y="412908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</a:rPr>
              <a:t>(2) 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4</a:t>
            </a:r>
            <a:r>
              <a:rPr kumimoji="1" lang="zh-CN" altLang="en-US" b="1">
                <a:latin typeface="黑体" pitchFamily="49" charset="-122"/>
              </a:rPr>
              <a:t>能否由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线性表示？证明你的结论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150813" y="4724400"/>
            <a:ext cx="868838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2438" indent="-4524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31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3.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设向量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b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可以由向量组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>
                <a:latin typeface="Times New Roman"/>
                <a:ea typeface="黑体" pitchFamily="49" charset="-122"/>
              </a:rPr>
              <a:t>…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但是不能由向量组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>
                <a:latin typeface="Times New Roman"/>
                <a:ea typeface="黑体" pitchFamily="49" charset="-122"/>
              </a:rPr>
              <a:t>…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en-US" altLang="zh-CN" b="1" baseline="-25000"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.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证明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可以由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>
                <a:latin typeface="Times New Roman"/>
                <a:ea typeface="黑体" pitchFamily="49" charset="-122"/>
              </a:rPr>
              <a:t>…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en-US" altLang="zh-CN" b="1" baseline="-25000"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b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FC69528-0202-46F2-ABF0-8402E380F55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63563"/>
          </a:xfrm>
        </p:spPr>
        <p:txBody>
          <a:bodyPr/>
          <a:lstStyle/>
          <a:p>
            <a:pPr algn="l"/>
            <a:r>
              <a:rPr lang="en-US" altLang="zh-CN" sz="2800"/>
              <a:t>9.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993775" y="152400"/>
            <a:ext cx="266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设向量组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2514600" y="228600"/>
          <a:ext cx="27320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Equation" r:id="rId3" imgW="1358640" imgH="241200" progId="Equation.DSMT4">
                  <p:embed/>
                </p:oleObj>
              </mc:Choice>
              <mc:Fallback>
                <p:oleObj name="Equation" r:id="rId3" imgW="135864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"/>
                        <a:ext cx="27320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5426075" y="255588"/>
          <a:ext cx="27051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Equation" r:id="rId5" imgW="1346040" imgH="241200" progId="Equation.DSMT4">
                  <p:embed/>
                </p:oleObj>
              </mc:Choice>
              <mc:Fallback>
                <p:oleObj name="Equation" r:id="rId5" imgW="134604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255588"/>
                        <a:ext cx="27051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968375" y="685800"/>
          <a:ext cx="44688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Equation" r:id="rId7" imgW="2222280" imgH="241200" progId="Equation.DSMT4">
                  <p:embed/>
                </p:oleObj>
              </mc:Choice>
              <mc:Fallback>
                <p:oleObj name="Equation" r:id="rId7" imgW="222228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685800"/>
                        <a:ext cx="44688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387975" y="650875"/>
            <a:ext cx="3635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的秩分别为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3.</a:t>
            </a:r>
            <a:endParaRPr kumimoji="1" lang="en-US" altLang="zh-CN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685800" y="1246188"/>
            <a:ext cx="143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</a:t>
            </a:r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1928813" y="1246188"/>
          <a:ext cx="36877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7" name="Equation" r:id="rId9" imgW="1676160" imgH="241200" progId="Equation.DSMT4">
                  <p:embed/>
                </p:oleObj>
              </mc:Choice>
              <mc:Fallback>
                <p:oleObj name="Equation" r:id="rId9" imgW="167616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246188"/>
                        <a:ext cx="36877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517525" y="1817688"/>
            <a:ext cx="8456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证明：设向量组</a:t>
            </a:r>
            <a:r>
              <a:rPr lang="en-US" altLang="zh-CN" b="1"/>
              <a:t>A</a:t>
            </a:r>
            <a:r>
              <a:rPr lang="zh-CN" altLang="en-US" b="1"/>
              <a:t>，</a:t>
            </a:r>
            <a:r>
              <a:rPr lang="en-US" altLang="zh-CN" b="1"/>
              <a:t>B</a:t>
            </a:r>
            <a:r>
              <a:rPr lang="zh-CN" altLang="en-US" b="1"/>
              <a:t>，</a:t>
            </a:r>
            <a:r>
              <a:rPr lang="en-US" altLang="zh-CN" b="1"/>
              <a:t>C</a:t>
            </a:r>
            <a:r>
              <a:rPr lang="zh-CN" altLang="en-US" b="1"/>
              <a:t>的极大无关组依次为向量组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822325" y="2289175"/>
            <a:ext cx="230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A1, B1,C1</a:t>
            </a:r>
            <a:r>
              <a:rPr lang="zh-CN" altLang="en-US" b="1"/>
              <a:t>，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971800" y="2300288"/>
            <a:ext cx="4986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则它们依次含有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b="1"/>
              <a:t>个向量</a:t>
            </a:r>
            <a:r>
              <a:rPr lang="en-US" altLang="zh-CN" b="1"/>
              <a:t>.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762000" y="2833688"/>
            <a:ext cx="5897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由于向量组</a:t>
            </a:r>
            <a:r>
              <a:rPr lang="en-US" altLang="zh-CN" b="1"/>
              <a:t>A1</a:t>
            </a:r>
            <a:r>
              <a:rPr lang="zh-CN" altLang="en-US" b="1"/>
              <a:t>中向量也是</a:t>
            </a:r>
            <a:r>
              <a:rPr lang="en-US" altLang="zh-CN" b="1"/>
              <a:t>C</a:t>
            </a:r>
            <a:r>
              <a:rPr lang="zh-CN" altLang="en-US" b="1"/>
              <a:t>中向量，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6400800" y="281305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且线性无关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762000" y="3352800"/>
            <a:ext cx="8139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向量组</a:t>
            </a:r>
            <a:r>
              <a:rPr lang="en-US" altLang="zh-CN" b="1"/>
              <a:t>A1</a:t>
            </a:r>
            <a:r>
              <a:rPr lang="zh-CN" altLang="en-US" b="1"/>
              <a:t>可由向量组</a:t>
            </a:r>
            <a:r>
              <a:rPr lang="en-US" altLang="zh-CN" b="1"/>
              <a:t>C</a:t>
            </a:r>
            <a:r>
              <a:rPr lang="zh-CN" altLang="en-US" b="1"/>
              <a:t>的极大无关组</a:t>
            </a:r>
            <a:r>
              <a:rPr lang="en-US" altLang="zh-CN" b="1"/>
              <a:t>C1</a:t>
            </a:r>
            <a:r>
              <a:rPr lang="zh-CN" altLang="en-US" b="1"/>
              <a:t>线性表出，</a:t>
            </a:r>
          </a:p>
        </p:txBody>
      </p:sp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782638" y="3900488"/>
          <a:ext cx="18430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Equation" r:id="rId11" imgW="838080" imgH="253800" progId="Equation.DSMT4">
                  <p:embed/>
                </p:oleObj>
              </mc:Choice>
              <mc:Fallback>
                <p:oleObj name="Equation" r:id="rId11" imgW="838080" imgH="253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3900488"/>
                        <a:ext cx="18430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2728913" y="3962400"/>
          <a:ext cx="18716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Equation" r:id="rId13" imgW="850680" imgH="241200" progId="Equation.DSMT4">
                  <p:embed/>
                </p:oleObj>
              </mc:Choice>
              <mc:Fallback>
                <p:oleObj name="Equation" r:id="rId13" imgW="850680" imgH="241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3962400"/>
                        <a:ext cx="18716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414463" y="4433888"/>
            <a:ext cx="7424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C1</a:t>
            </a:r>
            <a:r>
              <a:rPr lang="zh-CN" altLang="en-US" b="1"/>
              <a:t>中向量若是</a:t>
            </a:r>
            <a:r>
              <a:rPr lang="en-US" altLang="zh-CN" b="1"/>
              <a:t>A</a:t>
            </a:r>
            <a:r>
              <a:rPr lang="zh-CN" altLang="en-US" b="1"/>
              <a:t>中向量，则可由</a:t>
            </a:r>
            <a:r>
              <a:rPr lang="en-US" altLang="zh-CN" b="1"/>
              <a:t>A1</a:t>
            </a:r>
            <a:r>
              <a:rPr lang="zh-CN" altLang="en-US" b="1"/>
              <a:t>线性表出，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685800" y="4953000"/>
            <a:ext cx="625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否则是</a:t>
            </a:r>
            <a:r>
              <a:rPr lang="en-US" altLang="zh-CN" b="1"/>
              <a:t>B</a:t>
            </a:r>
            <a:r>
              <a:rPr lang="zh-CN" altLang="en-US" b="1"/>
              <a:t>中向量，则可由</a:t>
            </a:r>
            <a:r>
              <a:rPr lang="en-US" altLang="zh-CN" b="1"/>
              <a:t>B1</a:t>
            </a:r>
            <a:r>
              <a:rPr lang="zh-CN" altLang="en-US" b="1"/>
              <a:t>线性表出，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6781800" y="49530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且线性无关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685800" y="5424488"/>
            <a:ext cx="666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向量组</a:t>
            </a:r>
            <a:r>
              <a:rPr lang="en-US" altLang="zh-CN" b="1"/>
              <a:t>C1</a:t>
            </a:r>
            <a:r>
              <a:rPr lang="zh-CN" altLang="en-US" b="1"/>
              <a:t>可由向量组</a:t>
            </a:r>
            <a:r>
              <a:rPr lang="en-US" altLang="zh-CN" b="1"/>
              <a:t>{A1,B1} </a:t>
            </a:r>
            <a:r>
              <a:rPr lang="zh-CN" altLang="en-US" b="1"/>
              <a:t>线性表出，</a:t>
            </a:r>
          </a:p>
        </p:txBody>
      </p:sp>
      <p:graphicFrame>
        <p:nvGraphicFramePr>
          <p:cNvPr id="54302" name="Object 30"/>
          <p:cNvGraphicFramePr>
            <a:graphicFrameLocks noChangeAspect="1"/>
          </p:cNvGraphicFramePr>
          <p:nvPr/>
        </p:nvGraphicFramePr>
        <p:xfrm>
          <a:off x="7075488" y="5475288"/>
          <a:ext cx="19923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Equation" r:id="rId15" imgW="1079280" imgH="253800" progId="Equation.DSMT4">
                  <p:embed/>
                </p:oleObj>
              </mc:Choice>
              <mc:Fallback>
                <p:oleObj name="Equation" r:id="rId15" imgW="1079280" imgH="253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88" y="5475288"/>
                        <a:ext cx="19923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3" name="Object 31"/>
          <p:cNvGraphicFramePr>
            <a:graphicFrameLocks noChangeAspect="1"/>
          </p:cNvGraphicFramePr>
          <p:nvPr/>
        </p:nvGraphicFramePr>
        <p:xfrm>
          <a:off x="1414463" y="6019800"/>
          <a:ext cx="39957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Equation" r:id="rId17" imgW="1815840" imgH="241200" progId="Equation.DSMT4">
                  <p:embed/>
                </p:oleObj>
              </mc:Choice>
              <mc:Fallback>
                <p:oleObj name="Equation" r:id="rId17" imgW="1815840" imgH="241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6019800"/>
                        <a:ext cx="39957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/>
      <p:bldP spid="54285" grpId="0"/>
      <p:bldP spid="54286" grpId="0"/>
      <p:bldP spid="54287" grpId="0"/>
      <p:bldP spid="54288" grpId="0"/>
      <p:bldP spid="54289" grpId="0"/>
      <p:bldP spid="54294" grpId="0"/>
      <p:bldP spid="54295" grpId="0"/>
      <p:bldP spid="54296" grpId="0"/>
      <p:bldP spid="542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5F9D3CE-193D-4799-9578-CA32F4430E8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zh-CN" altLang="en-US" sz="4000" b="1"/>
              <a:t>总结关于矩阵秩的几个结论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990600" y="736600"/>
          <a:ext cx="5638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Equation" r:id="rId3" imgW="2743200" imgH="533160" progId="Equation.DSMT4">
                  <p:embed/>
                </p:oleObj>
              </mc:Choice>
              <mc:Fallback>
                <p:oleObj name="Equation" r:id="rId3" imgW="2743200" imgH="533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736600"/>
                        <a:ext cx="56388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990600" y="1471613"/>
          <a:ext cx="426720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Equation" r:id="rId5" imgW="2120760" imgH="838080" progId="Equation.DSMT4">
                  <p:embed/>
                </p:oleObj>
              </mc:Choice>
              <mc:Fallback>
                <p:oleObj name="Equation" r:id="rId5" imgW="2120760" imgH="838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71613"/>
                        <a:ext cx="4267200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562600" y="1981200"/>
            <a:ext cx="1828800" cy="9461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根据上面例题可得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1006475" y="3413125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特别的</a:t>
            </a:r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2286000" y="3263900"/>
          <a:ext cx="36417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Equation" r:id="rId7" imgW="1930320" imgH="533160" progId="Equation.DSMT4">
                  <p:embed/>
                </p:oleObj>
              </mc:Choice>
              <mc:Fallback>
                <p:oleObj name="Equation" r:id="rId7" imgW="1930320" imgH="533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63900"/>
                        <a:ext cx="36417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609600" y="4175125"/>
            <a:ext cx="792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原因：设</a:t>
            </a:r>
            <a:r>
              <a:rPr lang="en-US" altLang="zh-CN" b="1"/>
              <a:t>A</a:t>
            </a:r>
            <a:r>
              <a:rPr lang="zh-CN" altLang="en-US" b="1"/>
              <a:t>的列向量某极大无关组为</a:t>
            </a:r>
            <a:r>
              <a:rPr lang="zh-CN" altLang="en-US" b="1" i="1">
                <a:sym typeface="Symbol" pitchFamily="18" charset="2"/>
              </a:rPr>
              <a:t></a:t>
            </a:r>
            <a:r>
              <a:rPr lang="en-US" altLang="zh-CN" b="1" baseline="-25000">
                <a:sym typeface="Symbol" pitchFamily="18" charset="2"/>
              </a:rPr>
              <a:t>1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en-US" altLang="zh-CN" b="1" i="1">
                <a:sym typeface="Symbol" pitchFamily="18" charset="2"/>
              </a:rPr>
              <a:t></a:t>
            </a:r>
            <a:r>
              <a:rPr lang="en-US" altLang="zh-CN" b="1" baseline="-25000">
                <a:sym typeface="Symbol" pitchFamily="18" charset="2"/>
              </a:rPr>
              <a:t>2 </a:t>
            </a:r>
            <a:r>
              <a:rPr lang="en-US" altLang="zh-CN" b="1">
                <a:sym typeface="Symbol" pitchFamily="18" charset="2"/>
              </a:rPr>
              <a:t>, …,</a:t>
            </a:r>
            <a:r>
              <a:rPr lang="en-US" altLang="zh-CN" b="1" i="1">
                <a:sym typeface="Symbol" pitchFamily="18" charset="2"/>
              </a:rPr>
              <a:t></a:t>
            </a:r>
            <a:r>
              <a:rPr lang="en-US" altLang="zh-CN" b="1" baseline="-25000">
                <a:sym typeface="Symbol" pitchFamily="18" charset="2"/>
              </a:rPr>
              <a:t>rA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1717675" y="4694238"/>
            <a:ext cx="706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设</a:t>
            </a:r>
            <a:r>
              <a:rPr lang="en-US" altLang="zh-CN" b="1"/>
              <a:t>B</a:t>
            </a:r>
            <a:r>
              <a:rPr lang="zh-CN" altLang="en-US" b="1"/>
              <a:t>的列向量某极大无关组为</a:t>
            </a:r>
            <a:r>
              <a:rPr lang="zh-CN" altLang="en-US" b="1" i="1">
                <a:sym typeface="Symbol" pitchFamily="18" charset="2"/>
              </a:rPr>
              <a:t></a:t>
            </a:r>
            <a:r>
              <a:rPr lang="en-US" altLang="zh-CN" b="1" baseline="-25000">
                <a:sym typeface="Symbol" pitchFamily="18" charset="2"/>
              </a:rPr>
              <a:t>1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en-US" altLang="zh-CN" b="1" i="1">
                <a:sym typeface="Symbol" pitchFamily="18" charset="2"/>
              </a:rPr>
              <a:t></a:t>
            </a:r>
            <a:r>
              <a:rPr lang="en-US" altLang="zh-CN" b="1">
                <a:sym typeface="Symbol" pitchFamily="18" charset="2"/>
              </a:rPr>
              <a:t> </a:t>
            </a:r>
            <a:r>
              <a:rPr lang="en-US" altLang="zh-CN" b="1" baseline="-25000">
                <a:sym typeface="Symbol" pitchFamily="18" charset="2"/>
              </a:rPr>
              <a:t>2 </a:t>
            </a:r>
            <a:r>
              <a:rPr lang="en-US" altLang="zh-CN" b="1">
                <a:sym typeface="Symbol" pitchFamily="18" charset="2"/>
              </a:rPr>
              <a:t>, …, </a:t>
            </a:r>
            <a:r>
              <a:rPr lang="en-US" altLang="zh-CN" b="1" i="1">
                <a:sym typeface="Symbol" pitchFamily="18" charset="2"/>
              </a:rPr>
              <a:t></a:t>
            </a:r>
            <a:r>
              <a:rPr lang="en-US" altLang="zh-CN" b="1">
                <a:sym typeface="Symbol" pitchFamily="18" charset="2"/>
              </a:rPr>
              <a:t> </a:t>
            </a:r>
            <a:r>
              <a:rPr lang="en-US" altLang="zh-CN" b="1" baseline="-25000">
                <a:sym typeface="Symbol" pitchFamily="18" charset="2"/>
              </a:rPr>
              <a:t>rB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1066800" y="527208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则</a:t>
            </a:r>
          </a:p>
        </p:txBody>
      </p:sp>
      <p:graphicFrame>
        <p:nvGraphicFramePr>
          <p:cNvPr id="79885" name="Object 13"/>
          <p:cNvGraphicFramePr>
            <a:graphicFrameLocks noChangeAspect="1"/>
          </p:cNvGraphicFramePr>
          <p:nvPr/>
        </p:nvGraphicFramePr>
        <p:xfrm>
          <a:off x="1698625" y="5233988"/>
          <a:ext cx="58928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Equation" r:id="rId9" imgW="3124080" imgH="571320" progId="Equation.DSMT4">
                  <p:embed/>
                </p:oleObj>
              </mc:Choice>
              <mc:Fallback>
                <p:oleObj name="Equation" r:id="rId9" imgW="3124080" imgH="5713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5233988"/>
                        <a:ext cx="589280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381000" y="6207125"/>
            <a:ext cx="8866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线性无关，且           中每个列向量都可被它们线性表出</a:t>
            </a:r>
            <a:r>
              <a:rPr lang="en-US" altLang="zh-CN" b="1"/>
              <a:t>.</a:t>
            </a:r>
          </a:p>
        </p:txBody>
      </p:sp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2667000" y="6172200"/>
          <a:ext cx="93503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2" name="Equation" r:id="rId11" imgW="660240" imgH="533160" progId="Equation.DSMT4">
                  <p:embed/>
                </p:oleObj>
              </mc:Choice>
              <mc:Fallback>
                <p:oleObj name="Equation" r:id="rId11" imgW="660240" imgH="5331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172200"/>
                        <a:ext cx="935038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/>
      <p:bldP spid="79879" grpId="0"/>
      <p:bldP spid="79881" grpId="0"/>
      <p:bldP spid="79883" grpId="0"/>
      <p:bldP spid="79884" grpId="0"/>
      <p:bldP spid="798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21ABEDC-52A3-46AA-AA10-6F69423DE0E0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685800" y="582613"/>
          <a:ext cx="43942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Equation" r:id="rId3" imgW="2184120" imgH="279360" progId="Equation.DSMT4">
                  <p:embed/>
                </p:oleObj>
              </mc:Choice>
              <mc:Fallback>
                <p:oleObj name="Equation" r:id="rId3" imgW="218412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82613"/>
                        <a:ext cx="43942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410200" y="304800"/>
            <a:ext cx="1828800" cy="9461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仿照上面例题可证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898525" y="1416050"/>
            <a:ext cx="801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另外证法：设</a:t>
            </a:r>
            <a:r>
              <a:rPr lang="en-US" altLang="zh-CN" b="1" i="1">
                <a:latin typeface="Times New Roman" pitchFamily="18" charset="0"/>
              </a:rPr>
              <a:t>A, B</a:t>
            </a:r>
            <a:r>
              <a:rPr lang="zh-CN" altLang="en-US" b="1"/>
              <a:t>为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en-US" altLang="zh-CN" b="1">
                <a:latin typeface="Times New Roman" pitchFamily="18" charset="0"/>
              </a:rPr>
              <a:t>×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 b="1"/>
              <a:t>矩阵则</a:t>
            </a:r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1917700" y="1981200"/>
          <a:ext cx="30924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Equation" r:id="rId5" imgW="1536480" imgH="558720" progId="Equation.DSMT4">
                  <p:embed/>
                </p:oleObj>
              </mc:Choice>
              <mc:Fallback>
                <p:oleObj name="Equation" r:id="rId5" imgW="1536480" imgH="558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981200"/>
                        <a:ext cx="309245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1389063" y="3200400"/>
          <a:ext cx="569753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Equation" r:id="rId7" imgW="2831760" imgH="279360" progId="Equation.DSMT4">
                  <p:embed/>
                </p:oleObj>
              </mc:Choice>
              <mc:Fallback>
                <p:oleObj name="Equation" r:id="rId7" imgW="2831760" imgH="279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3200400"/>
                        <a:ext cx="5697537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457200" y="411480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b="1">
                <a:solidFill>
                  <a:schemeClr val="tx2"/>
                </a:solidFill>
                <a:latin typeface="黑体" pitchFamily="49" charset="-122"/>
              </a:rPr>
              <a:t>(4)</a:t>
            </a:r>
            <a:r>
              <a:rPr kumimoji="1" lang="zh-CN" altLang="en-US" b="1">
                <a:latin typeface="黑体" pitchFamily="49" charset="-122"/>
              </a:rPr>
              <a:t>设矩阵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×</a:t>
            </a:r>
            <a:r>
              <a:rPr kumimoji="1" lang="en-US" altLang="zh-CN" b="1" i="1" baseline="-2500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b="1">
                <a:latin typeface="黑体" pitchFamily="49" charset="-122"/>
              </a:rPr>
              <a:t>与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b="1" i="1" baseline="-2500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×</a:t>
            </a:r>
            <a:r>
              <a:rPr kumimoji="1" lang="en-US" altLang="zh-CN" b="1" i="1" baseline="-25000">
                <a:latin typeface="Times New Roman" pitchFamily="18" charset="0"/>
                <a:ea typeface="宋体" pitchFamily="2" charset="-122"/>
              </a:rPr>
              <a:t>p</a:t>
            </a:r>
            <a:r>
              <a:rPr kumimoji="1" lang="zh-CN" altLang="en-US" b="1">
                <a:latin typeface="黑体" pitchFamily="49" charset="-122"/>
              </a:rPr>
              <a:t>满足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AB</a:t>
            </a:r>
            <a:r>
              <a:rPr kumimoji="1" lang="zh-CN" altLang="en-US" b="1" i="1"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zh-CN" altLang="en-US" b="1">
                <a:latin typeface="黑体" pitchFamily="49" charset="-122"/>
              </a:rPr>
              <a:t>证明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)+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≤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1447800" y="5105400"/>
            <a:ext cx="4510088" cy="5191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【</a:t>
            </a:r>
            <a:r>
              <a:rPr lang="zh-CN" altLang="en-US" b="1"/>
              <a:t>课本习题</a:t>
            </a:r>
            <a:r>
              <a:rPr lang="en-US" altLang="zh-CN" b="1"/>
              <a:t>26</a:t>
            </a:r>
            <a:r>
              <a:rPr lang="zh-CN" altLang="en-US" b="1"/>
              <a:t>，课上已证</a:t>
            </a:r>
            <a:r>
              <a:rPr lang="en-US" altLang="zh-CN" b="1"/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/>
      <p:bldP spid="80907" grpId="0"/>
      <p:bldP spid="8090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7F8656F-A207-4697-8BE3-81FE194A235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229600" cy="381000"/>
          </a:xfrm>
        </p:spPr>
        <p:txBody>
          <a:bodyPr/>
          <a:lstStyle/>
          <a:p>
            <a:pPr algn="l"/>
            <a:r>
              <a:rPr lang="en-US" altLang="zh-CN" sz="2800"/>
              <a:t>10.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62000" y="152400"/>
            <a:ext cx="7924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zh-CN" altLang="en-US" b="1">
                <a:latin typeface="黑体" pitchFamily="49" charset="-122"/>
              </a:rPr>
              <a:t>有三个向量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zh-CN" altLang="en-US" b="1">
                <a:latin typeface="黑体" pitchFamily="49" charset="-122"/>
              </a:rPr>
              <a:t>线性相关，且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zh-CN" altLang="en-US" b="1">
                <a:latin typeface="黑体" pitchFamily="49" charset="-122"/>
              </a:rPr>
              <a:t>不能被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zh-CN" altLang="en-US" b="1">
                <a:latin typeface="黑体" pitchFamily="49" charset="-122"/>
              </a:rPr>
              <a:t>线性表示，证明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线性相关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66688" y="1219200"/>
            <a:ext cx="8367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证明：由</a:t>
            </a:r>
            <a:r>
              <a:rPr kumimoji="1" lang="zh-CN" altLang="en-US" b="1">
                <a:latin typeface="黑体" pitchFamily="49" charset="-122"/>
              </a:rPr>
              <a:t>向量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zh-CN" altLang="en-US" b="1">
                <a:latin typeface="黑体" pitchFamily="49" charset="-122"/>
              </a:rPr>
              <a:t>线性相关知，存在非全零的数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308100" y="1736725"/>
            <a:ext cx="3659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itchFamily="18" charset="0"/>
              </a:rPr>
              <a:t>k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en-US" altLang="zh-CN" b="1" i="1">
                <a:latin typeface="Times New Roman" pitchFamily="18" charset="0"/>
              </a:rPr>
              <a:t>k</a:t>
            </a:r>
            <a:r>
              <a:rPr lang="en-US" altLang="zh-CN" b="1" baseline="-25000"/>
              <a:t>2</a:t>
            </a:r>
            <a:r>
              <a:rPr lang="en-US" altLang="zh-CN" b="1"/>
              <a:t>, </a:t>
            </a:r>
            <a:r>
              <a:rPr lang="en-US" altLang="zh-CN" b="1" i="1">
                <a:latin typeface="Times New Roman" pitchFamily="18" charset="0"/>
              </a:rPr>
              <a:t>k</a:t>
            </a:r>
            <a:r>
              <a:rPr lang="en-US" altLang="zh-CN" b="1" baseline="-25000"/>
              <a:t>3</a:t>
            </a:r>
            <a:r>
              <a:rPr lang="zh-CN" altLang="en-US" b="1"/>
              <a:t>使得下式成立</a:t>
            </a:r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2224088" y="2259013"/>
          <a:ext cx="35766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3" imgW="1625400" imgH="241200" progId="Equation.DSMT4">
                  <p:embed/>
                </p:oleObj>
              </mc:Choice>
              <mc:Fallback>
                <p:oleObj name="Equation" r:id="rId3" imgW="16254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2259013"/>
                        <a:ext cx="35766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309688" y="3032125"/>
            <a:ext cx="311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若</a:t>
            </a:r>
            <a:r>
              <a:rPr lang="en-US" altLang="zh-CN" b="1" i="1">
                <a:latin typeface="Times New Roman" pitchFamily="18" charset="0"/>
              </a:rPr>
              <a:t>k</a:t>
            </a:r>
            <a:r>
              <a:rPr lang="en-US" altLang="zh-CN" b="1" baseline="-25000"/>
              <a:t>3</a:t>
            </a:r>
            <a:r>
              <a:rPr lang="en-US" altLang="zh-CN" b="1"/>
              <a:t>≠0, </a:t>
            </a:r>
            <a:r>
              <a:rPr lang="zh-CN" altLang="en-US" b="1"/>
              <a:t>则</a:t>
            </a:r>
            <a:r>
              <a:rPr lang="en-US" altLang="zh-CN" b="1"/>
              <a:t>(1)</a:t>
            </a:r>
            <a:r>
              <a:rPr lang="zh-CN" altLang="en-US" b="1"/>
              <a:t>化为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772400" y="2209800"/>
            <a:ext cx="620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(1)</a:t>
            </a:r>
          </a:p>
        </p:txBody>
      </p:sp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4510088" y="2767013"/>
          <a:ext cx="31845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Equation" r:id="rId5" imgW="1447560" imgH="495000" progId="Equation.DSMT4">
                  <p:embed/>
                </p:oleObj>
              </mc:Choice>
              <mc:Fallback>
                <p:oleObj name="Equation" r:id="rId5" imgW="1447560" imgH="495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2767013"/>
                        <a:ext cx="318452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309688" y="3779838"/>
            <a:ext cx="5510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这与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zh-CN" altLang="en-US" b="1">
                <a:latin typeface="黑体" pitchFamily="49" charset="-122"/>
              </a:rPr>
              <a:t>不能被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zh-CN" altLang="en-US" b="1">
                <a:latin typeface="黑体" pitchFamily="49" charset="-122"/>
              </a:rPr>
              <a:t>线性表示矛盾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309688" y="4465638"/>
            <a:ext cx="5545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因此</a:t>
            </a:r>
            <a:r>
              <a:rPr lang="en-US" altLang="zh-CN" b="1"/>
              <a:t>(1)</a:t>
            </a:r>
            <a:r>
              <a:rPr lang="zh-CN" altLang="en-US" b="1"/>
              <a:t>式中必有</a:t>
            </a:r>
            <a:r>
              <a:rPr lang="en-US" altLang="zh-CN" b="1" i="1">
                <a:latin typeface="Times New Roman" pitchFamily="18" charset="0"/>
              </a:rPr>
              <a:t>k</a:t>
            </a:r>
            <a:r>
              <a:rPr lang="en-US" altLang="zh-CN" b="1" baseline="-25000"/>
              <a:t>3</a:t>
            </a:r>
            <a:r>
              <a:rPr lang="en-US" altLang="zh-CN" b="1"/>
              <a:t>=0, </a:t>
            </a:r>
            <a:r>
              <a:rPr lang="zh-CN" altLang="en-US" b="1"/>
              <a:t>此时</a:t>
            </a:r>
            <a:r>
              <a:rPr lang="en-US" altLang="zh-CN" b="1"/>
              <a:t>(1)</a:t>
            </a:r>
            <a:r>
              <a:rPr lang="zh-CN" altLang="en-US" b="1"/>
              <a:t>化为</a:t>
            </a:r>
          </a:p>
        </p:txBody>
      </p:sp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2452688" y="5002213"/>
          <a:ext cx="24590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Equation" r:id="rId7" imgW="1117440" imgH="241200" progId="Equation.DSMT4">
                  <p:embed/>
                </p:oleObj>
              </mc:Choice>
              <mc:Fallback>
                <p:oleObj name="Equation" r:id="rId7" imgW="111744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5002213"/>
                        <a:ext cx="24590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1370013" y="5368925"/>
            <a:ext cx="324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且其中</a:t>
            </a:r>
            <a:r>
              <a:rPr lang="en-US" altLang="zh-CN" b="1" i="1">
                <a:latin typeface="Times New Roman" pitchFamily="18" charset="0"/>
              </a:rPr>
              <a:t>k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en-US" altLang="zh-CN" b="1" i="1">
                <a:latin typeface="Times New Roman" pitchFamily="18" charset="0"/>
              </a:rPr>
              <a:t>k</a:t>
            </a:r>
            <a:r>
              <a:rPr lang="en-US" altLang="zh-CN" b="1" baseline="-25000"/>
              <a:t>2</a:t>
            </a:r>
            <a:r>
              <a:rPr lang="zh-CN" altLang="en-US" b="1"/>
              <a:t>非全零</a:t>
            </a:r>
            <a:r>
              <a:rPr lang="en-US" altLang="zh-CN" b="1"/>
              <a:t>.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1373188" y="5929313"/>
            <a:ext cx="4370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因此有： 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线性相关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5638800" y="5957888"/>
            <a:ext cx="3206750" cy="5191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另外可以用反证法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/>
      <p:bldP spid="57352" grpId="0"/>
      <p:bldP spid="57353" grpId="0"/>
      <p:bldP spid="57355" grpId="0"/>
      <p:bldP spid="57356" grpId="0"/>
      <p:bldP spid="57358" grpId="0"/>
      <p:bldP spid="57359" grpId="0"/>
      <p:bldP spid="573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D97C5C4-E5CB-4093-97C4-899B04E9BA0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763000" cy="990600"/>
          </a:xfrm>
        </p:spPr>
        <p:txBody>
          <a:bodyPr/>
          <a:lstStyle/>
          <a:p>
            <a:pPr marL="542925" indent="-542925" algn="l"/>
            <a:r>
              <a:rPr lang="en-US" altLang="zh-CN" sz="2800"/>
              <a:t>11.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设向量组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线性无关 ，当常数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zh-CN" altLang="en-US" sz="2800" b="1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 b="1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满足什么条件时，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线性相关 ？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52400" y="1219200"/>
            <a:ext cx="8459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解：要所求的三个向量线性相关，即是要求在关系式</a:t>
            </a: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955675" y="1739900"/>
          <a:ext cx="6664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3" imgW="3314520" imgH="241200" progId="Equation.DSMT4">
                  <p:embed/>
                </p:oleObj>
              </mc:Choice>
              <mc:Fallback>
                <p:oleObj name="Equation" r:id="rId3" imgW="331452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1739900"/>
                        <a:ext cx="66643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800100" y="2184400"/>
            <a:ext cx="7488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中，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有非零解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  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839788" y="2674938"/>
          <a:ext cx="71612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5" imgW="3251160" imgH="241200" progId="Equation.DSMT4">
                  <p:embed/>
                </p:oleObj>
              </mc:Choice>
              <mc:Fallback>
                <p:oleObj name="Equation" r:id="rId5" imgW="325116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674938"/>
                        <a:ext cx="71612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800100" y="3192463"/>
            <a:ext cx="5372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因为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线性无关 ，</a:t>
            </a:r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1279525" y="3733800"/>
          <a:ext cx="18446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7" imgW="1091880" imgH="812520" progId="Equation.DSMT4">
                  <p:embed/>
                </p:oleObj>
              </mc:Choice>
              <mc:Fallback>
                <p:oleObj name="Equation" r:id="rId7" imgW="1091880" imgH="8125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3733800"/>
                        <a:ext cx="18446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392488" y="4057650"/>
            <a:ext cx="2376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）</a:t>
            </a:r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4953000" y="3733800"/>
          <a:ext cx="33623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9" imgW="2031840" imgH="812520" progId="Equation.DSMT4">
                  <p:embed/>
                </p:oleObj>
              </mc:Choice>
              <mc:Fallback>
                <p:oleObj name="Equation" r:id="rId9" imgW="2031840" imgH="8125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3362325" cy="13430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800100" y="5065713"/>
            <a:ext cx="78867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方程组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(1)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是关于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的方程组，有非零解的条件是其系数行列式为零（克莱姆法则），由此可得</a:t>
            </a:r>
          </a:p>
        </p:txBody>
      </p:sp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3543300" y="5943600"/>
          <a:ext cx="14859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11" imgW="558720" imgH="190440" progId="Equation.DSMT4">
                  <p:embed/>
                </p:oleObj>
              </mc:Choice>
              <mc:Fallback>
                <p:oleObj name="Equation" r:id="rId11" imgW="558720" imgH="1904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5943600"/>
                        <a:ext cx="14859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4724400" y="2133600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/>
              <a:t>上述等式可以整理为：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029200" y="32004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所以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满足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34823" grpId="0"/>
      <p:bldP spid="34825" grpId="0"/>
      <p:bldP spid="34827" grpId="0"/>
      <p:bldP spid="34829" grpId="0"/>
      <p:bldP spid="34831" grpId="0"/>
      <p:bldP spid="348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0A728AB-10F1-4521-BC84-8D4703E9DEB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pPr algn="l"/>
            <a:r>
              <a:rPr lang="en-US" altLang="zh-CN" sz="2800"/>
              <a:t>12.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66800" y="258763"/>
            <a:ext cx="687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已知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a, b, c, d </a:t>
            </a:r>
            <a:r>
              <a:rPr kumimoji="1" lang="zh-CN" altLang="en-US" b="1">
                <a:latin typeface="Times New Roman" pitchFamily="18" charset="0"/>
              </a:rPr>
              <a:t>为不同的实数，判断方程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组</a:t>
            </a: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600200" y="731838"/>
          <a:ext cx="30480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Equation" r:id="rId3" imgW="1815840" imgH="1079280" progId="Equation.DSMT4">
                  <p:embed/>
                </p:oleObj>
              </mc:Choice>
              <mc:Fallback>
                <p:oleObj name="Equation" r:id="rId3" imgW="1815840" imgH="1079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731838"/>
                        <a:ext cx="304800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035550" y="1492250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是否有解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？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57200" y="2544763"/>
            <a:ext cx="7993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解：非齐次线性方程组有解的条件是  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Times New Roman" pitchFamily="18" charset="0"/>
              </a:rPr>
              <a:t>(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en-US" altLang="zh-CN" b="1">
                <a:latin typeface="Times New Roman" pitchFamily="18" charset="0"/>
              </a:rPr>
              <a:t>)=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Times New Roman" pitchFamily="18" charset="0"/>
              </a:rPr>
              <a:t>(</a:t>
            </a:r>
            <a:r>
              <a:rPr kumimoji="1" lang="en-US" altLang="zh-CN" b="1" i="1">
                <a:latin typeface="Times New Roman" pitchFamily="18" charset="0"/>
              </a:rPr>
              <a:t>B</a:t>
            </a:r>
            <a:r>
              <a:rPr kumimoji="1" lang="en-US" altLang="zh-CN" b="1">
                <a:latin typeface="Times New Roman" pitchFamily="18" charset="0"/>
              </a:rPr>
              <a:t>)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160463" y="3016250"/>
            <a:ext cx="684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矩阵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是</a:t>
            </a:r>
            <a:r>
              <a:rPr kumimoji="1" lang="en-US" altLang="zh-CN" b="1">
                <a:latin typeface="黑体" pitchFamily="49" charset="-122"/>
              </a:rPr>
              <a:t>4×3</a:t>
            </a:r>
            <a:r>
              <a:rPr kumimoji="1" lang="zh-CN" altLang="en-US" b="1">
                <a:latin typeface="黑体" pitchFamily="49" charset="-122"/>
              </a:rPr>
              <a:t>的矩阵，所以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(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en-US" altLang="zh-CN" b="1">
                <a:latin typeface="黑体" pitchFamily="49" charset="-122"/>
              </a:rPr>
              <a:t>) ≤ 3</a:t>
            </a:r>
            <a:r>
              <a:rPr kumimoji="1" lang="zh-CN" altLang="en-US" b="1">
                <a:latin typeface="黑体" pitchFamily="49" charset="-122"/>
              </a:rPr>
              <a:t>。</a:t>
            </a:r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2590800" y="3535363"/>
          <a:ext cx="2640013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5" imgW="1701720" imgH="1066680" progId="Equation.DSMT4">
                  <p:embed/>
                </p:oleObj>
              </mc:Choice>
              <mc:Fallback>
                <p:oleObj name="Equation" r:id="rId5" imgW="1701720" imgH="10666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35363"/>
                        <a:ext cx="2640013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73100" y="4056063"/>
            <a:ext cx="191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增广矩阵</a:t>
            </a:r>
          </a:p>
        </p:txBody>
      </p: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1196975" y="5197475"/>
          <a:ext cx="57372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7" imgW="3301920" imgH="279360" progId="Equation.DSMT4">
                  <p:embed/>
                </p:oleObj>
              </mc:Choice>
              <mc:Fallback>
                <p:oleObj name="Equation" r:id="rId7" imgW="3301920" imgH="2793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5197475"/>
                        <a:ext cx="57372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6869113" y="5208588"/>
            <a:ext cx="1512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黑体" pitchFamily="49" charset="-122"/>
              </a:rPr>
              <a:t>≠ 0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744538" y="5640388"/>
            <a:ext cx="4437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所以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(</a:t>
            </a:r>
            <a:r>
              <a:rPr kumimoji="1" lang="en-US" altLang="zh-CN" b="1" i="1">
                <a:latin typeface="Times New Roman" pitchFamily="18" charset="0"/>
              </a:rPr>
              <a:t>B</a:t>
            </a:r>
            <a:r>
              <a:rPr kumimoji="1" lang="en-US" altLang="zh-CN" b="1">
                <a:latin typeface="黑体" pitchFamily="49" charset="-122"/>
              </a:rPr>
              <a:t>) = 4 ≠ 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(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en-US" altLang="zh-CN" b="1">
                <a:latin typeface="黑体" pitchFamily="49" charset="-122"/>
              </a:rPr>
              <a:t>).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685800" y="6126163"/>
            <a:ext cx="5256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故方程组无解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/>
      <p:bldP spid="55304" grpId="0"/>
      <p:bldP spid="55306" grpId="0"/>
      <p:bldP spid="55308" grpId="0"/>
      <p:bldP spid="55309" grpId="0"/>
      <p:bldP spid="553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E933C0-3D36-494C-A0B5-89F7606E405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34400" cy="1143000"/>
          </a:xfrm>
        </p:spPr>
        <p:txBody>
          <a:bodyPr/>
          <a:lstStyle/>
          <a:p>
            <a:r>
              <a:rPr lang="en-US" altLang="zh-CN" sz="2800"/>
              <a:t>13.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取何值时方程组               有解，并求之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</a:t>
            </a:r>
            <a:b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</a:br>
            <a:endParaRPr kumimoji="1" lang="en-US" altLang="zh-CN" sz="28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3665538" y="0"/>
          <a:ext cx="2582862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Equation" r:id="rId3" imgW="1320480" imgH="812520" progId="Equation.DSMT4">
                  <p:embed/>
                </p:oleObj>
              </mc:Choice>
              <mc:Fallback>
                <p:oleObj name="Equation" r:id="rId3" imgW="1320480" imgH="8125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0"/>
                        <a:ext cx="2582862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234950" y="2071688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解：增广矩阵为</a:t>
            </a:r>
          </a:p>
        </p:txBody>
      </p:sp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2924175" y="1576388"/>
          <a:ext cx="2790825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Equation" r:id="rId5" imgW="1396800" imgH="812520" progId="Equation.DSMT4">
                  <p:embed/>
                </p:oleObj>
              </mc:Choice>
              <mc:Fallback>
                <p:oleObj name="Equation" r:id="rId5" imgW="1396800" imgH="8125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1576388"/>
                        <a:ext cx="2790825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5818188" y="1524000"/>
          <a:ext cx="17256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Equation" r:id="rId7" imgW="749160" imgH="482400" progId="Equation.DSMT4">
                  <p:embed/>
                </p:oleObj>
              </mc:Choice>
              <mc:Fallback>
                <p:oleObj name="Equation" r:id="rId7" imgW="749160" imgH="482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188" y="1524000"/>
                        <a:ext cx="1725612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473075" y="3243263"/>
          <a:ext cx="3271838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9" name="Equation" r:id="rId9" imgW="1892160" imgH="812520" progId="Equation.DSMT4">
                  <p:embed/>
                </p:oleObj>
              </mc:Choice>
              <mc:Fallback>
                <p:oleObj name="Equation" r:id="rId9" imgW="1892160" imgH="8125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243263"/>
                        <a:ext cx="3271838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3657600" y="3500438"/>
          <a:ext cx="13430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0" name="Equation" r:id="rId11" imgW="698400" imgH="241200" progId="Equation.DSMT4">
                  <p:embed/>
                </p:oleObj>
              </mc:Choice>
              <mc:Fallback>
                <p:oleObj name="Equation" r:id="rId11" imgW="69840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0438"/>
                        <a:ext cx="13430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4984750" y="3228975"/>
          <a:ext cx="40068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name="Equation" r:id="rId13" imgW="2425680" imgH="812520" progId="Equation.DSMT4">
                  <p:embed/>
                </p:oleObj>
              </mc:Choice>
              <mc:Fallback>
                <p:oleObj name="Equation" r:id="rId13" imgW="2425680" imgH="8125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3228975"/>
                        <a:ext cx="400685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81000" y="475615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当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en-US" altLang="zh-CN" b="1">
                <a:latin typeface="黑体" pitchFamily="49" charset="-122"/>
              </a:rPr>
              <a:t>= -2</a:t>
            </a:r>
            <a:r>
              <a:rPr kumimoji="1" lang="zh-CN" altLang="en-US" b="1">
                <a:latin typeface="黑体" pitchFamily="49" charset="-122"/>
              </a:rPr>
              <a:t>时，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(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en-US" altLang="zh-CN" b="1">
                <a:latin typeface="黑体" pitchFamily="49" charset="-122"/>
              </a:rPr>
              <a:t>)=2, 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(</a:t>
            </a:r>
            <a:r>
              <a:rPr kumimoji="1" lang="en-US" altLang="zh-CN" b="1" i="1">
                <a:latin typeface="Times New Roman" pitchFamily="18" charset="0"/>
              </a:rPr>
              <a:t>B</a:t>
            </a:r>
            <a:r>
              <a:rPr kumimoji="1" lang="en-US" altLang="zh-CN" b="1">
                <a:latin typeface="黑体" pitchFamily="49" charset="-122"/>
              </a:rPr>
              <a:t>)=3, </a:t>
            </a:r>
            <a:r>
              <a:rPr kumimoji="1" lang="zh-CN" altLang="en-US" b="1">
                <a:latin typeface="黑体" pitchFamily="49" charset="-122"/>
              </a:rPr>
              <a:t>方程组无解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377825" y="5332413"/>
            <a:ext cx="6556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当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en-US" altLang="zh-CN" b="1">
                <a:latin typeface="黑体" pitchFamily="49" charset="-122"/>
              </a:rPr>
              <a:t>=1</a:t>
            </a:r>
            <a:r>
              <a:rPr kumimoji="1" lang="zh-CN" altLang="en-US" b="1">
                <a:latin typeface="黑体" pitchFamily="49" charset="-122"/>
              </a:rPr>
              <a:t>时，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(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en-US" altLang="zh-CN" b="1">
                <a:latin typeface="黑体" pitchFamily="49" charset="-122"/>
              </a:rPr>
              <a:t>)=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(</a:t>
            </a:r>
            <a:r>
              <a:rPr kumimoji="1" lang="en-US" altLang="zh-CN" b="1" i="1">
                <a:latin typeface="Times New Roman" pitchFamily="18" charset="0"/>
              </a:rPr>
              <a:t>B</a:t>
            </a:r>
            <a:r>
              <a:rPr kumimoji="1" lang="en-US" altLang="zh-CN" b="1">
                <a:latin typeface="黑体" pitchFamily="49" charset="-122"/>
              </a:rPr>
              <a:t>)</a:t>
            </a:r>
            <a:r>
              <a:rPr kumimoji="1" lang="zh-CN" altLang="en-US" b="1">
                <a:latin typeface="黑体" pitchFamily="49" charset="-122"/>
              </a:rPr>
              <a:t>＝</a:t>
            </a:r>
            <a:r>
              <a:rPr kumimoji="1" lang="en-US" altLang="zh-CN" b="1">
                <a:latin typeface="黑体" pitchFamily="49" charset="-122"/>
              </a:rPr>
              <a:t>1</a:t>
            </a:r>
            <a:r>
              <a:rPr kumimoji="1" lang="zh-CN" altLang="en-US" b="1">
                <a:latin typeface="黑体" pitchFamily="49" charset="-122"/>
              </a:rPr>
              <a:t>，方程组变为</a:t>
            </a:r>
          </a:p>
        </p:txBody>
      </p:sp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2895600" y="5943600"/>
          <a:ext cx="27844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Equation" r:id="rId15" imgW="1155600" imgH="241200" progId="Equation.DSMT4">
                  <p:embed/>
                </p:oleObj>
              </mc:Choice>
              <mc:Fallback>
                <p:oleObj name="Equation" r:id="rId15" imgW="115560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943600"/>
                        <a:ext cx="27844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6" grpId="0"/>
      <p:bldP spid="60432" grpId="0"/>
      <p:bldP spid="604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63713C9-24AA-4167-B394-18A334C2C90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838200" y="7620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取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zh-CN" altLang="en-US" b="1">
                <a:latin typeface="黑体" pitchFamily="49" charset="-122"/>
              </a:rPr>
              <a:t>作为自由未知量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838200" y="228600"/>
            <a:ext cx="734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方程组的一个特解可以是：</a:t>
            </a:r>
            <a:r>
              <a:rPr kumimoji="1" lang="en-US" altLang="zh-CN" b="1">
                <a:latin typeface="Symbol" pitchFamily="18" charset="2"/>
              </a:rPr>
              <a:t>g</a:t>
            </a:r>
            <a:r>
              <a:rPr kumimoji="1" lang="en-US" altLang="zh-CN" b="1" baseline="30000">
                <a:latin typeface="黑体" pitchFamily="49" charset="-122"/>
              </a:rPr>
              <a:t>T</a:t>
            </a:r>
            <a:r>
              <a:rPr kumimoji="1" lang="zh-CN" altLang="en-US" b="1">
                <a:latin typeface="黑体" pitchFamily="49" charset="-122"/>
              </a:rPr>
              <a:t>＝</a:t>
            </a:r>
            <a:r>
              <a:rPr kumimoji="1" lang="en-US" altLang="zh-CN" b="1">
                <a:latin typeface="黑体" pitchFamily="49" charset="-122"/>
              </a:rPr>
              <a:t>(1,0,0)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846138" y="1377950"/>
          <a:ext cx="372586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Equation" r:id="rId3" imgW="1917360" imgH="545760" progId="Equation.DSMT4">
                  <p:embed/>
                </p:oleObj>
              </mc:Choice>
              <mc:Fallback>
                <p:oleObj name="Equation" r:id="rId3" imgW="1917360" imgH="545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1377950"/>
                        <a:ext cx="3725862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4703763" y="1577975"/>
            <a:ext cx="4211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得相应导出组的基础解系</a:t>
            </a:r>
          </a:p>
        </p:txBody>
      </p:sp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2362200" y="2514600"/>
          <a:ext cx="2855913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Equation" r:id="rId5" imgW="1511280" imgH="812520" progId="Equation.DSMT4">
                  <p:embed/>
                </p:oleObj>
              </mc:Choice>
              <mc:Fallback>
                <p:oleObj name="Equation" r:id="rId5" imgW="1511280" imgH="8125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14600"/>
                        <a:ext cx="2855913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228600" y="3962400"/>
            <a:ext cx="8496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</a:rPr>
              <a:t>    </a:t>
            </a:r>
            <a:r>
              <a:rPr kumimoji="1" lang="zh-CN" altLang="en-US" b="1">
                <a:latin typeface="黑体" pitchFamily="49" charset="-122"/>
              </a:rPr>
              <a:t>方程组的解为</a:t>
            </a:r>
            <a:r>
              <a:rPr kumimoji="1" lang="en-US" altLang="zh-CN" b="1">
                <a:latin typeface="黑体" pitchFamily="49" charset="-122"/>
              </a:rPr>
              <a:t>:</a:t>
            </a:r>
            <a:r>
              <a:rPr kumimoji="1" lang="en-US" altLang="zh-CN" b="1" i="1">
                <a:latin typeface="黑体" pitchFamily="49" charset="-122"/>
              </a:rPr>
              <a:t>ξ</a:t>
            </a:r>
            <a:r>
              <a:rPr kumimoji="1" lang="en-US" altLang="zh-CN" b="1">
                <a:latin typeface="黑体" pitchFamily="49" charset="-122"/>
              </a:rPr>
              <a:t>= </a:t>
            </a:r>
            <a:r>
              <a:rPr kumimoji="1" lang="en-US" altLang="zh-CN" b="1">
                <a:latin typeface="Symbol" pitchFamily="18" charset="2"/>
              </a:rPr>
              <a:t>g </a:t>
            </a:r>
            <a:r>
              <a:rPr kumimoji="1" lang="en-US" altLang="zh-CN" b="1">
                <a:latin typeface="黑体" pitchFamily="49" charset="-122"/>
              </a:rPr>
              <a:t>+</a:t>
            </a:r>
            <a:r>
              <a:rPr kumimoji="1" lang="en-US" altLang="zh-CN" b="1" i="1">
                <a:latin typeface="Times New Roman" pitchFamily="18" charset="0"/>
              </a:rPr>
              <a:t>k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 i="1">
                <a:latin typeface="黑体" pitchFamily="49" charset="-122"/>
              </a:rPr>
              <a:t>ξ</a:t>
            </a:r>
            <a:r>
              <a:rPr kumimoji="1" lang="en-US" altLang="zh-CN" b="1" baseline="-25000">
                <a:latin typeface="黑体" pitchFamily="49" charset="-122"/>
              </a:rPr>
              <a:t>1 </a:t>
            </a:r>
            <a:r>
              <a:rPr kumimoji="1" lang="en-US" altLang="zh-CN" b="1">
                <a:latin typeface="黑体" pitchFamily="49" charset="-122"/>
              </a:rPr>
              <a:t>+ </a:t>
            </a:r>
            <a:r>
              <a:rPr kumimoji="1" lang="en-US" altLang="zh-CN" b="1" i="1">
                <a:latin typeface="Times New Roman" pitchFamily="18" charset="0"/>
              </a:rPr>
              <a:t>k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 i="1">
                <a:latin typeface="黑体" pitchFamily="49" charset="-122"/>
              </a:rPr>
              <a:t>ξ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 </a:t>
            </a:r>
            <a:r>
              <a:rPr kumimoji="1" lang="zh-CN" altLang="en-US" b="1">
                <a:latin typeface="黑体" pitchFamily="49" charset="-122"/>
              </a:rPr>
              <a:t>其中</a:t>
            </a:r>
            <a:r>
              <a:rPr kumimoji="1" lang="en-US" altLang="zh-CN" b="1" i="1">
                <a:latin typeface="Times New Roman" pitchFamily="18" charset="0"/>
              </a:rPr>
              <a:t>k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Times New Roman" pitchFamily="18" charset="0"/>
              </a:rPr>
              <a:t>k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zh-CN" altLang="en-US" b="1">
                <a:latin typeface="黑体" pitchFamily="49" charset="-122"/>
              </a:rPr>
              <a:t>是任意常数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930275" y="4953000"/>
            <a:ext cx="668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当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en-US" altLang="zh-CN" b="1">
                <a:latin typeface="黑体" pitchFamily="49" charset="-122"/>
              </a:rPr>
              <a:t>≠1</a:t>
            </a:r>
            <a:r>
              <a:rPr kumimoji="1" lang="zh-CN" altLang="en-US" b="1">
                <a:latin typeface="黑体" pitchFamily="49" charset="-122"/>
              </a:rPr>
              <a:t>且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en-US" altLang="zh-CN" b="1">
                <a:latin typeface="黑体" pitchFamily="49" charset="-122"/>
              </a:rPr>
              <a:t>≠-2</a:t>
            </a:r>
            <a:r>
              <a:rPr kumimoji="1" lang="zh-CN" altLang="en-US" b="1">
                <a:latin typeface="黑体" pitchFamily="49" charset="-122"/>
              </a:rPr>
              <a:t>时，方程组有唯一解</a:t>
            </a:r>
          </a:p>
        </p:txBody>
      </p:sp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2209800" y="5410200"/>
          <a:ext cx="36449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Equation" r:id="rId7" imgW="1473120" imgH="444240" progId="Equation.DSMT4">
                  <p:embed/>
                </p:oleObj>
              </mc:Choice>
              <mc:Fallback>
                <p:oleObj name="Equation" r:id="rId7" imgW="147312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10200"/>
                        <a:ext cx="36449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/>
      <p:bldP spid="74759" grpId="0"/>
      <p:bldP spid="74761" grpId="0"/>
      <p:bldP spid="747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B01C6E-7B7C-4968-BC8B-407BFF323FB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229600" cy="1143000"/>
          </a:xfrm>
        </p:spPr>
        <p:txBody>
          <a:bodyPr/>
          <a:lstStyle/>
          <a:p>
            <a:pPr algn="l"/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14.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求方程组的通解</a:t>
            </a: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3413125" y="76200"/>
          <a:ext cx="5121275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Equation" r:id="rId3" imgW="2679480" imgH="1079280" progId="Equation.DSMT4">
                  <p:embed/>
                </p:oleObj>
              </mc:Choice>
              <mc:Fallback>
                <p:oleObj name="Equation" r:id="rId3" imgW="2679480" imgH="1079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76200"/>
                        <a:ext cx="5121275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04800" y="20574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解：增广矩阵</a:t>
            </a:r>
          </a:p>
        </p:txBody>
      </p:sp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303213" y="2667000"/>
          <a:ext cx="343058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Equation" r:id="rId5" imgW="2577960" imgH="1066680" progId="Equation.DSMT4">
                  <p:embed/>
                </p:oleObj>
              </mc:Choice>
              <mc:Fallback>
                <p:oleObj name="Equation" r:id="rId5" imgW="2577960" imgH="1066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2667000"/>
                        <a:ext cx="343058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3733800" y="2743200"/>
          <a:ext cx="12461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Equation" r:id="rId7" imgW="863280" imgH="634680" progId="Equation.DSMT4">
                  <p:embed/>
                </p:oleObj>
              </mc:Choice>
              <mc:Fallback>
                <p:oleObj name="Equation" r:id="rId7" imgW="863280" imgH="6346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12461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5103813" y="2619375"/>
          <a:ext cx="32162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Equation" r:id="rId9" imgW="2184120" imgH="1066680" progId="Equation.DSMT4">
                  <p:embed/>
                </p:oleObj>
              </mc:Choice>
              <mc:Fallback>
                <p:oleObj name="Equation" r:id="rId9" imgW="2184120" imgH="10666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2619375"/>
                        <a:ext cx="321627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115888" y="4419600"/>
          <a:ext cx="140811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Equation" r:id="rId11" imgW="876240" imgH="469800" progId="Equation.DSMT4">
                  <p:embed/>
                </p:oleObj>
              </mc:Choice>
              <mc:Fallback>
                <p:oleObj name="Equation" r:id="rId11" imgW="876240" imgH="469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4419600"/>
                        <a:ext cx="1408112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1443038" y="4178300"/>
          <a:ext cx="2789237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Equation" r:id="rId13" imgW="2108160" imgH="1066680" progId="Equation.DSMT4">
                  <p:embed/>
                </p:oleObj>
              </mc:Choice>
              <mc:Fallback>
                <p:oleObj name="Equation" r:id="rId13" imgW="2108160" imgH="10666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4178300"/>
                        <a:ext cx="2789237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4327525" y="4689475"/>
            <a:ext cx="4587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=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=3,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方程组有解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228600" y="5553075"/>
            <a:ext cx="8551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     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取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4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为自由未知量，它们取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时，得到方程组的特解为</a:t>
            </a:r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1643063" y="6019800"/>
          <a:ext cx="26241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Equation" r:id="rId15" imgW="1346040" imgH="279360" progId="Equation.DSMT4">
                  <p:embed/>
                </p:oleObj>
              </mc:Choice>
              <mc:Fallback>
                <p:oleObj name="Equation" r:id="rId15" imgW="1346040" imgH="2793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6019800"/>
                        <a:ext cx="2624137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/>
      <p:bldP spid="62478" grpId="0"/>
      <p:bldP spid="624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99460C0-0C63-4D69-B2C6-968E8CAC694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17500" y="3048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对于导出组：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231900" y="106680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当取</a:t>
            </a:r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2070100" y="806450"/>
          <a:ext cx="25685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Equation" r:id="rId3" imgW="1371600" imgH="545760" progId="Equation.DSMT4">
                  <p:embed/>
                </p:oleObj>
              </mc:Choice>
              <mc:Fallback>
                <p:oleObj name="Equation" r:id="rId3" imgW="1371600" imgH="545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806450"/>
                        <a:ext cx="25685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584700" y="990600"/>
            <a:ext cx="3492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得基础解系向量为：</a:t>
            </a:r>
          </a:p>
        </p:txBody>
      </p:sp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1536700" y="1905000"/>
          <a:ext cx="28781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Equation" r:id="rId5" imgW="1625400" imgH="1333440" progId="Equation.DSMT4">
                  <p:embed/>
                </p:oleObj>
              </mc:Choice>
              <mc:Fallback>
                <p:oleObj name="Equation" r:id="rId5" imgW="1625400" imgH="13334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1905000"/>
                        <a:ext cx="28781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538163" y="4343400"/>
            <a:ext cx="3424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方程组的通解为：</a:t>
            </a:r>
          </a:p>
        </p:txBody>
      </p:sp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1285875" y="5013325"/>
          <a:ext cx="65627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Equation" r:id="rId7" imgW="3098520" imgH="253800" progId="Equation.DSMT4">
                  <p:embed/>
                </p:oleObj>
              </mc:Choice>
              <mc:Fallback>
                <p:oleObj name="Equation" r:id="rId7" imgW="309852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013325"/>
                        <a:ext cx="65627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  <p:bldP spid="75783" grpId="0"/>
      <p:bldP spid="757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837C290-F498-44CA-AA84-687FEBFDF5F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554163"/>
          </a:xfrm>
        </p:spPr>
        <p:txBody>
          <a:bodyPr/>
          <a:lstStyle/>
          <a:p>
            <a:pPr algn="l"/>
            <a:r>
              <a:rPr lang="en-US" altLang="zh-CN" sz="2800">
                <a:latin typeface="黑体" pitchFamily="49" charset="-122"/>
                <a:ea typeface="黑体" pitchFamily="49" charset="-122"/>
              </a:rPr>
              <a:t>4.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证明向量组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>
                <a:solidFill>
                  <a:schemeClr val="tx1"/>
                </a:solidFill>
                <a:latin typeface="Times New Roman"/>
                <a:ea typeface="黑体" pitchFamily="49" charset="-122"/>
              </a:rPr>
              <a:t>…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s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（其中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≠0,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&gt;1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）线性相关的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充要条件是至少有一个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1&lt;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i≤s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可以由向量组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>
                <a:solidFill>
                  <a:schemeClr val="tx1"/>
                </a:solidFill>
                <a:latin typeface="Times New Roman"/>
                <a:ea typeface="黑体" pitchFamily="49" charset="-122"/>
              </a:rPr>
              <a:t>…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i-1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线性表示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604838" y="1985963"/>
          <a:ext cx="845978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3" imgW="4431960" imgH="558720" progId="Equation.DSMT4">
                  <p:embed/>
                </p:oleObj>
              </mc:Choice>
              <mc:Fallback>
                <p:oleObj name="Equation" r:id="rId3" imgW="4431960" imgH="558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985963"/>
                        <a:ext cx="8459787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28600" y="198120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5.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52400" y="3665538"/>
            <a:ext cx="331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6. </a:t>
            </a:r>
            <a:r>
              <a:rPr kumimoji="1" lang="zh-CN" altLang="en-US" b="1">
                <a:latin typeface="黑体" pitchFamily="49" charset="-122"/>
              </a:rPr>
              <a:t>已知向量组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2838450" y="3719513"/>
          <a:ext cx="1890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Equation" r:id="rId5" imgW="1054080" imgH="241200" progId="Equation.DSMT4">
                  <p:embed/>
                </p:oleObj>
              </mc:Choice>
              <mc:Fallback>
                <p:oleObj name="Equation" r:id="rId5" imgW="105408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3719513"/>
                        <a:ext cx="1890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689475" y="3665538"/>
            <a:ext cx="1944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的秩为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，</a:t>
            </a:r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538163" y="4152900"/>
          <a:ext cx="2400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7" imgW="1168200" imgH="241200" progId="Equation.DSMT4">
                  <p:embed/>
                </p:oleObj>
              </mc:Choice>
              <mc:Fallback>
                <p:oleObj name="Equation" r:id="rId7" imgW="116820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152900"/>
                        <a:ext cx="2400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218238" y="3665538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2900363" y="4191000"/>
            <a:ext cx="5580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是向量组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的一个部分组，且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可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461963" y="4692650"/>
            <a:ext cx="792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/>
              <a:t>以由</a:t>
            </a:r>
            <a:r>
              <a:rPr kumimoji="1" lang="en-US" altLang="zh-CN" b="1"/>
              <a:t>B</a:t>
            </a:r>
            <a:r>
              <a:rPr kumimoji="1" lang="zh-CN" altLang="en-US" b="1">
                <a:latin typeface="黑体" pitchFamily="49" charset="-122"/>
              </a:rPr>
              <a:t>线性表示，证明</a:t>
            </a:r>
            <a:r>
              <a:rPr kumimoji="1" lang="en-US" altLang="zh-CN" b="1">
                <a:latin typeface="黑体" pitchFamily="49" charset="-122"/>
              </a:rPr>
              <a:t>: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B</a:t>
            </a:r>
            <a:r>
              <a:rPr kumimoji="1" lang="zh-CN" altLang="en-US" b="1">
                <a:latin typeface="黑体" pitchFamily="49" charset="-122"/>
              </a:rPr>
              <a:t>是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的一个极大线性无关组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685800" y="3048000"/>
            <a:ext cx="6135688" cy="5191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【</a:t>
            </a:r>
            <a:r>
              <a:rPr lang="zh-CN" altLang="en-US" b="1"/>
              <a:t>课本习题</a:t>
            </a:r>
            <a:r>
              <a:rPr lang="en-US" altLang="zh-CN" b="1"/>
              <a:t>11 </a:t>
            </a:r>
            <a:r>
              <a:rPr lang="zh-CN" altLang="en-US" b="1"/>
              <a:t>，有所不同需要讨论</a:t>
            </a:r>
            <a:r>
              <a:rPr lang="en-US" altLang="zh-CN" b="1"/>
              <a:t>】</a:t>
            </a:r>
            <a:r>
              <a:rPr lang="en-US" altLang="zh-CN"/>
              <a:t> 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537AC37-6E0D-4CBD-AB5B-1DBA604F4193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630363"/>
          </a:xfrm>
        </p:spPr>
        <p:txBody>
          <a:bodyPr/>
          <a:lstStyle/>
          <a:p>
            <a:pPr marL="628650" indent="-628650" algn="l"/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15.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如果向量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h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h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,…, 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h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是线性方程组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AX=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</a:rPr>
              <a:t>b 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的解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证明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h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+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</a:rPr>
              <a:t>2 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h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+…+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h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  (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其中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+…+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</a:rPr>
              <a:t>t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= 1) 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也是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AX=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</a:rPr>
              <a:t>b 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的一个解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52400" y="1752600"/>
            <a:ext cx="899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证明：向量</a:t>
            </a:r>
            <a:r>
              <a:rPr kumimoji="1" lang="en-US" altLang="zh-CN" b="1" i="1">
                <a:latin typeface="Symbol" pitchFamily="18" charset="2"/>
              </a:rPr>
              <a:t>h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Symbol" pitchFamily="18" charset="2"/>
              </a:rPr>
              <a:t>h</a:t>
            </a:r>
            <a:r>
              <a:rPr kumimoji="1" lang="en-US" altLang="zh-CN" b="1" baseline="-25000">
                <a:latin typeface="Times New Roman" pitchFamily="18" charset="0"/>
              </a:rPr>
              <a:t>2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,…, </a:t>
            </a:r>
            <a:r>
              <a:rPr kumimoji="1" lang="en-US" altLang="zh-CN" b="1" i="1">
                <a:latin typeface="Symbol" pitchFamily="18" charset="2"/>
              </a:rPr>
              <a:t>h</a:t>
            </a:r>
            <a:r>
              <a:rPr kumimoji="1" lang="en-US" altLang="zh-CN" b="1" i="1" baseline="-25000">
                <a:latin typeface="Times New Roman" pitchFamily="18" charset="0"/>
              </a:rPr>
              <a:t>t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是线性方程组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AX=</a:t>
            </a:r>
            <a:r>
              <a:rPr kumimoji="1" lang="en-US" altLang="zh-CN" b="1" i="1">
                <a:latin typeface="Symbol" pitchFamily="18" charset="2"/>
                <a:ea typeface="宋体" pitchFamily="2" charset="-122"/>
              </a:rPr>
              <a:t>b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的解，则</a:t>
            </a:r>
          </a:p>
        </p:txBody>
      </p:sp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3032125" y="2254250"/>
          <a:ext cx="36972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Equation" r:id="rId3" imgW="1612800" imgH="241200" progId="Equation.DSMT4">
                  <p:embed/>
                </p:oleObj>
              </mc:Choice>
              <mc:Fallback>
                <p:oleObj name="Equation" r:id="rId3" imgW="16128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2254250"/>
                        <a:ext cx="36972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609600" y="2895600"/>
          <a:ext cx="41560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Equation" r:id="rId5" imgW="2006280" imgH="241200" progId="Equation.DSMT4">
                  <p:embed/>
                </p:oleObj>
              </mc:Choice>
              <mc:Fallback>
                <p:oleObj name="Equation" r:id="rId5" imgW="200628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41560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762000" y="3352800"/>
          <a:ext cx="4368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Equation" r:id="rId7" imgW="2108160" imgH="241200" progId="Equation.DSMT4">
                  <p:embed/>
                </p:oleObj>
              </mc:Choice>
              <mc:Fallback>
                <p:oleObj name="Equation" r:id="rId7" imgW="210816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4368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13"/>
          <p:cNvGraphicFramePr>
            <a:graphicFrameLocks noChangeAspect="1"/>
          </p:cNvGraphicFramePr>
          <p:nvPr/>
        </p:nvGraphicFramePr>
        <p:xfrm>
          <a:off x="790575" y="3886200"/>
          <a:ext cx="35528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Equation" r:id="rId9" imgW="1714320" imgH="241200" progId="Equation.DSMT4">
                  <p:embed/>
                </p:oleObj>
              </mc:Choice>
              <mc:Fallback>
                <p:oleObj name="Equation" r:id="rId9" imgW="171432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886200"/>
                        <a:ext cx="35528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Object 14"/>
          <p:cNvGraphicFramePr>
            <a:graphicFrameLocks noChangeAspect="1"/>
          </p:cNvGraphicFramePr>
          <p:nvPr/>
        </p:nvGraphicFramePr>
        <p:xfrm>
          <a:off x="774700" y="4419600"/>
          <a:ext cx="32639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Equation" r:id="rId11" imgW="1574640" imgH="241200" progId="Equation.DSMT4">
                  <p:embed/>
                </p:oleObj>
              </mc:Choice>
              <mc:Fallback>
                <p:oleObj name="Equation" r:id="rId11" imgW="157464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4419600"/>
                        <a:ext cx="32639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15"/>
          <p:cNvGraphicFramePr>
            <a:graphicFrameLocks noChangeAspect="1"/>
          </p:cNvGraphicFramePr>
          <p:nvPr/>
        </p:nvGraphicFramePr>
        <p:xfrm>
          <a:off x="788988" y="4953000"/>
          <a:ext cx="6588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Equation" r:id="rId13" imgW="317160" imgH="215640" progId="Equation.DSMT4">
                  <p:embed/>
                </p:oleObj>
              </mc:Choice>
              <mc:Fallback>
                <p:oleObj name="Equation" r:id="rId13" imgW="317160" imgH="215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4953000"/>
                        <a:ext cx="6588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81000" y="5562600"/>
            <a:ext cx="7475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所以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 i="1">
                <a:latin typeface="Symbol" pitchFamily="18" charset="2"/>
              </a:rPr>
              <a:t>h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+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 </a:t>
            </a:r>
            <a:r>
              <a:rPr kumimoji="1" lang="en-US" altLang="zh-CN" b="1" i="1">
                <a:latin typeface="Symbol" pitchFamily="18" charset="2"/>
              </a:rPr>
              <a:t>h</a:t>
            </a:r>
            <a:r>
              <a:rPr kumimoji="1" lang="en-US" altLang="zh-CN" b="1" baseline="-25000">
                <a:latin typeface="Times New Roman" pitchFamily="18" charset="0"/>
              </a:rPr>
              <a:t>2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+…+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 i="1">
                <a:latin typeface="Symbol" pitchFamily="18" charset="2"/>
              </a:rPr>
              <a:t>h</a:t>
            </a:r>
            <a:r>
              <a:rPr kumimoji="1" lang="en-US" altLang="zh-CN" b="1" i="1" baseline="-25000">
                <a:latin typeface="Times New Roman" pitchFamily="18" charset="0"/>
              </a:rPr>
              <a:t>t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zh-CN" altLang="en-US" b="1">
                <a:latin typeface="黑体" pitchFamily="49" charset="-122"/>
              </a:rPr>
              <a:t>也是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AX=</a:t>
            </a:r>
            <a:r>
              <a:rPr kumimoji="1" lang="en-US" altLang="zh-CN" b="1" i="1">
                <a:latin typeface="Symbol" pitchFamily="18" charset="2"/>
                <a:ea typeface="宋体" pitchFamily="2" charset="-122"/>
              </a:rPr>
              <a:t>b </a:t>
            </a:r>
            <a:r>
              <a:rPr kumimoji="1" lang="zh-CN" altLang="en-US" b="1">
                <a:latin typeface="黑体" pitchFamily="49" charset="-122"/>
              </a:rPr>
              <a:t>的一个解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4724400" y="1219200"/>
            <a:ext cx="2724150" cy="5191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【</a:t>
            </a:r>
            <a:r>
              <a:rPr lang="zh-CN" altLang="en-US" b="1"/>
              <a:t>课本习题</a:t>
            </a:r>
            <a:r>
              <a:rPr lang="en-US" altLang="zh-CN" b="1"/>
              <a:t>23】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/>
      <p:bldP spid="645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B7B70BC-8C31-4FE2-B8E5-4A28C59E45D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143000"/>
          </a:xfrm>
        </p:spPr>
        <p:txBody>
          <a:bodyPr/>
          <a:lstStyle/>
          <a:p>
            <a:pPr algn="l"/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16.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设矩阵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</a:rPr>
              <a:t>×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</a:rPr>
              <a:t>×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</a:rPr>
              <a:t>p 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满足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AB</a:t>
            </a:r>
            <a:r>
              <a:rPr kumimoji="1" lang="zh-CN" altLang="en-US" sz="2800" b="1" i="1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,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      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证明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)+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) ≤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096000" y="639763"/>
            <a:ext cx="2724150" cy="5191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【</a:t>
            </a:r>
            <a:r>
              <a:rPr lang="zh-CN" altLang="en-US" b="1"/>
              <a:t>课本习题</a:t>
            </a:r>
            <a:r>
              <a:rPr lang="en-US" altLang="zh-CN" b="1"/>
              <a:t>26】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306388" y="1304925"/>
            <a:ext cx="8532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证明：设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黑体" pitchFamily="49" charset="-122"/>
              </a:rPr>
              <a:t>的列向量组为</a:t>
            </a:r>
            <a:r>
              <a:rPr kumimoji="1" lang="en-US" altLang="zh-CN" b="1" i="1">
                <a:latin typeface="黑体" pitchFamily="49" charset="-122"/>
              </a:rPr>
              <a:t>β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黑体" pitchFamily="49" charset="-122"/>
              </a:rPr>
              <a:t>β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>
                <a:latin typeface="Times New Roman"/>
              </a:rPr>
              <a:t>…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黑体" pitchFamily="49" charset="-122"/>
              </a:rPr>
              <a:t>β</a:t>
            </a:r>
            <a:r>
              <a:rPr kumimoji="1" lang="en-US" altLang="zh-CN" b="1" i="1" baseline="-25000">
                <a:latin typeface="黑体" pitchFamily="49" charset="-122"/>
              </a:rPr>
              <a:t>p </a:t>
            </a:r>
            <a:r>
              <a:rPr kumimoji="1" lang="en-US" altLang="zh-CN" b="1">
                <a:latin typeface="黑体" pitchFamily="49" charset="-122"/>
              </a:rPr>
              <a:t>,  </a:t>
            </a:r>
            <a:r>
              <a:rPr kumimoji="1" lang="zh-CN" altLang="en-US" b="1">
                <a:latin typeface="黑体" pitchFamily="49" charset="-122"/>
              </a:rPr>
              <a:t>那么</a:t>
            </a:r>
          </a:p>
        </p:txBody>
      </p:sp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1173163" y="1779588"/>
          <a:ext cx="71326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name="Equation" r:id="rId3" imgW="3543120" imgH="266400" progId="Equation.DSMT4">
                  <p:embed/>
                </p:oleObj>
              </mc:Choice>
              <mc:Fallback>
                <p:oleObj name="Equation" r:id="rId3" imgW="3543120" imgH="26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1779588"/>
                        <a:ext cx="71326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723900" y="2316163"/>
          <a:ext cx="48529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2" name="Equation" r:id="rId5" imgW="2273040" imgH="266400" progId="Equation.DSMT4">
                  <p:embed/>
                </p:oleObj>
              </mc:Choice>
              <mc:Fallback>
                <p:oleObj name="Equation" r:id="rId5" imgW="2273040" imgH="266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316163"/>
                        <a:ext cx="4852988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982663" y="2849563"/>
            <a:ext cx="7704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即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黑体" pitchFamily="49" charset="-122"/>
              </a:rPr>
              <a:t>的列向量组的向量都是方程组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AX=O</a:t>
            </a:r>
            <a:r>
              <a:rPr kumimoji="1" lang="zh-CN" altLang="en-US" b="1">
                <a:latin typeface="黑体" pitchFamily="49" charset="-122"/>
              </a:rPr>
              <a:t>的解</a:t>
            </a:r>
            <a:r>
              <a:rPr kumimoji="1" lang="en-US" altLang="zh-CN" b="1">
                <a:latin typeface="黑体" pitchFamily="49" charset="-122"/>
              </a:rPr>
              <a:t>,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381000" y="3306763"/>
            <a:ext cx="853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或者说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黑体" pitchFamily="49" charset="-122"/>
              </a:rPr>
              <a:t>的列向量组是方程组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AX=0</a:t>
            </a:r>
            <a:r>
              <a:rPr kumimoji="1" lang="zh-CN" altLang="en-US" b="1">
                <a:latin typeface="黑体" pitchFamily="49" charset="-122"/>
              </a:rPr>
              <a:t>解向量组的部分组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304800" y="3840163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       AX = O</a:t>
            </a:r>
            <a:r>
              <a:rPr kumimoji="1" lang="zh-CN" altLang="en-US" b="1">
                <a:latin typeface="黑体" pitchFamily="49" charset="-122"/>
              </a:rPr>
              <a:t>的基础解系有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n-R(A)</a:t>
            </a:r>
            <a:r>
              <a:rPr kumimoji="1" lang="zh-CN" altLang="en-US" b="1">
                <a:latin typeface="黑体" pitchFamily="49" charset="-122"/>
              </a:rPr>
              <a:t>个向量</a:t>
            </a:r>
            <a:r>
              <a:rPr kumimoji="1" lang="en-US" altLang="zh-CN" b="1">
                <a:latin typeface="黑体" pitchFamily="49" charset="-122"/>
              </a:rPr>
              <a:t>{</a:t>
            </a:r>
            <a:r>
              <a:rPr kumimoji="1" lang="zh-CN" altLang="en-US" b="1">
                <a:latin typeface="黑体" pitchFamily="49" charset="-122"/>
              </a:rPr>
              <a:t>或者说解向量组的极大无关组有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n-R(A)</a:t>
            </a:r>
            <a:r>
              <a:rPr kumimoji="1" lang="zh-CN" altLang="en-US" b="1">
                <a:latin typeface="黑体" pitchFamily="49" charset="-122"/>
              </a:rPr>
              <a:t>个向量</a:t>
            </a:r>
            <a:r>
              <a:rPr kumimoji="1" lang="en-US" altLang="zh-CN" b="1">
                <a:latin typeface="黑体" pitchFamily="49" charset="-122"/>
              </a:rPr>
              <a:t>}.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228600" y="4830763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</a:rPr>
              <a:t>     </a:t>
            </a:r>
            <a:r>
              <a:rPr kumimoji="1" lang="zh-CN" altLang="en-US" b="1">
                <a:latin typeface="黑体" pitchFamily="49" charset="-122"/>
              </a:rPr>
              <a:t>因为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黑体" pitchFamily="49" charset="-122"/>
              </a:rPr>
              <a:t>的列向量组是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AX=O</a:t>
            </a:r>
            <a:r>
              <a:rPr kumimoji="1" lang="zh-CN" altLang="en-US" b="1">
                <a:latin typeface="黑体" pitchFamily="49" charset="-122"/>
              </a:rPr>
              <a:t>解向量组的部分组，其秩</a:t>
            </a:r>
            <a:r>
              <a:rPr kumimoji="1" lang="zh-CN" altLang="en-US" b="1" i="1">
                <a:latin typeface="Times New Roman" pitchFamily="18" charset="0"/>
                <a:ea typeface="宋体" pitchFamily="2" charset="-122"/>
              </a:rPr>
              <a:t>≤</a:t>
            </a:r>
            <a:r>
              <a:rPr kumimoji="1" lang="zh-CN" altLang="en-US" b="1">
                <a:latin typeface="黑体" pitchFamily="49" charset="-122"/>
              </a:rPr>
              <a:t>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n-R(A).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1066800" y="5668963"/>
            <a:ext cx="574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所以  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b="1">
                <a:latin typeface="黑体" pitchFamily="49" charset="-122"/>
              </a:rPr>
              <a:t>)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≤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b="1">
                <a:latin typeface="黑体" pitchFamily="49" charset="-122"/>
              </a:rPr>
              <a:t>-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黑体" pitchFamily="49" charset="-122"/>
              </a:rPr>
              <a:t>)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1066800" y="6140450"/>
            <a:ext cx="3846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即</a:t>
            </a:r>
            <a:r>
              <a:rPr kumimoji="1" lang="zh-CN" altLang="en-US">
                <a:latin typeface="黑体" pitchFamily="49" charset="-122"/>
              </a:rPr>
              <a:t> 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黑体" pitchFamily="49" charset="-122"/>
              </a:rPr>
              <a:t>)+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b="1">
                <a:latin typeface="黑体" pitchFamily="49" charset="-122"/>
              </a:rPr>
              <a:t>)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≤n.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0" grpId="0"/>
      <p:bldP spid="68623" grpId="0"/>
      <p:bldP spid="68624" grpId="0"/>
      <p:bldP spid="68625" grpId="0"/>
      <p:bldP spid="68626" grpId="0"/>
      <p:bldP spid="68629" grpId="0"/>
      <p:bldP spid="686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A6B4CB-5014-4749-9313-98693CE82BC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17. 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设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是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阶方阵，且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</a:rPr>
              <a:t>2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=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, 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      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证明：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A+E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)+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1" lang="zh-CN" altLang="en-US" sz="2800" b="1" i="1">
                <a:solidFill>
                  <a:schemeClr val="tx1"/>
                </a:solidFill>
                <a:ea typeface="黑体" pitchFamily="49" charset="-122"/>
              </a:rPr>
              <a:t>－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)=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791200" y="487363"/>
            <a:ext cx="2724150" cy="5191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【</a:t>
            </a:r>
            <a:r>
              <a:rPr lang="zh-CN" altLang="en-US" b="1"/>
              <a:t>课本习题</a:t>
            </a:r>
            <a:r>
              <a:rPr lang="en-US" altLang="zh-CN" b="1"/>
              <a:t>28】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22250" y="1535113"/>
            <a:ext cx="8208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解</a:t>
            </a:r>
            <a:r>
              <a:rPr kumimoji="1" lang="zh-CN" altLang="en-US">
                <a:latin typeface="Times New Roman" pitchFamily="18" charset="0"/>
                <a:ea typeface="宋体" pitchFamily="2" charset="-122"/>
              </a:rPr>
              <a:t>：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由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 baseline="30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E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得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A-E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A+E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=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O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033463" y="2087563"/>
            <a:ext cx="7272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由上题有  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A-E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)+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A+E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≤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           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）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1052513" y="2635250"/>
            <a:ext cx="7634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显然，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A-E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=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E-A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33400" y="3154363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    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故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A-E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+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A+E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=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E-A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)+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A+E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≥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E-A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)+(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A+E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)=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(2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=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      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1049338" y="4754563"/>
            <a:ext cx="7637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即有</a:t>
            </a:r>
            <a:r>
              <a:rPr kumimoji="1" lang="zh-CN" altLang="en-US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A-E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)+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A+E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≥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）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1031875" y="5364163"/>
            <a:ext cx="7273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综合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(1)(2)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得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A+E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)+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 i="1"/>
              <a:t>－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)=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n.</a:t>
            </a:r>
            <a:endParaRPr kumimoji="1" lang="en-US" altLang="zh-CN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1143000" y="4114800"/>
            <a:ext cx="4233863" cy="5191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/>
              <a:t>因为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/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A+B</a:t>
            </a:r>
            <a:r>
              <a:rPr kumimoji="1" lang="en-US" altLang="zh-CN" b="1"/>
              <a:t>) ≤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/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/>
              <a:t>)+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/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b="1"/>
              <a:t>)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5257800" y="4114800"/>
            <a:ext cx="3319463" cy="5191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/>
              <a:t>，见课本</a:t>
            </a:r>
            <a:r>
              <a:rPr kumimoji="1" lang="en-US" altLang="zh-CN" b="1"/>
              <a:t>118</a:t>
            </a:r>
            <a:r>
              <a:rPr kumimoji="1" lang="zh-CN" altLang="en-US" b="1"/>
              <a:t>页</a:t>
            </a:r>
            <a:r>
              <a:rPr kumimoji="1" lang="en-US" altLang="zh-CN" b="1"/>
              <a:t>14</a:t>
            </a:r>
            <a:r>
              <a:rPr kumimoji="1" lang="zh-CN" altLang="en-US" b="1"/>
              <a:t>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/>
      <p:bldP spid="70664" grpId="0"/>
      <p:bldP spid="70665" grpId="0"/>
      <p:bldP spid="70666" grpId="0"/>
      <p:bldP spid="70667" grpId="0"/>
      <p:bldP spid="70668" grpId="0"/>
      <p:bldP spid="70669" grpId="0" animBg="1"/>
      <p:bldP spid="7067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1F294E7-D356-4FC4-BCE9-25872C43D9E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685800"/>
          </a:xfrm>
        </p:spPr>
        <p:txBody>
          <a:bodyPr/>
          <a:lstStyle/>
          <a:p>
            <a:pPr algn="l"/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18. 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设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</a:rPr>
              <a:t>*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是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阶矩阵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的伴随矩阵，证明</a:t>
            </a:r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774700" y="838200"/>
          <a:ext cx="49149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Equation" r:id="rId3" imgW="2463480" imgH="825480" progId="Equation.DSMT4">
                  <p:embed/>
                </p:oleObj>
              </mc:Choice>
              <mc:Fallback>
                <p:oleObj name="Equation" r:id="rId3" imgW="2463480" imgH="825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838200"/>
                        <a:ext cx="49149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791200" y="1371600"/>
            <a:ext cx="2724150" cy="5191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【</a:t>
            </a:r>
            <a:r>
              <a:rPr lang="zh-CN" altLang="en-US" b="1"/>
              <a:t>课本习题</a:t>
            </a:r>
            <a:r>
              <a:rPr lang="en-US" altLang="zh-CN" b="1"/>
              <a:t>29】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287338" y="2590800"/>
            <a:ext cx="820896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证明：因为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AA</a:t>
            </a:r>
            <a:r>
              <a:rPr kumimoji="1" lang="en-US" altLang="zh-CN" b="1" baseline="30000"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=|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|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E					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(1)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330325" y="3124200"/>
            <a:ext cx="75850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当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时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|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|≠ 0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(1)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式两端求行列式可得</a:t>
            </a:r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2590800" y="3581400"/>
          <a:ext cx="20367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Equation" r:id="rId5" imgW="1104840" imgH="317160" progId="Equation.DSMT4">
                  <p:embed/>
                </p:oleObj>
              </mc:Choice>
              <mc:Fallback>
                <p:oleObj name="Equation" r:id="rId5" imgW="1104840" imgH="317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81400"/>
                        <a:ext cx="20367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1371600" y="4191000"/>
            <a:ext cx="446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所以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 baseline="30000"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=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 .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560388" y="4799013"/>
            <a:ext cx="85074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       </a:t>
            </a:r>
            <a:r>
              <a:rPr lang="zh-CN" altLang="en-US" b="1"/>
              <a:t>又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/>
              <a:t>*</a:t>
            </a:r>
            <a:r>
              <a:rPr lang="zh-CN" altLang="en-US" b="1"/>
              <a:t>由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 b="1"/>
              <a:t>的元的代数余子式构成，</a:t>
            </a:r>
            <a:r>
              <a:rPr kumimoji="1" lang="zh-CN" altLang="en-US" b="1"/>
              <a:t>当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/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kumimoji="1" lang="en-US" altLang="zh-CN" b="1"/>
              <a:t>)&lt;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kumimoji="1" lang="en-US" altLang="zh-CN" b="1"/>
              <a:t>-1</a:t>
            </a:r>
            <a:r>
              <a:rPr kumimoji="1" lang="zh-CN" altLang="en-US" b="1"/>
              <a:t>时， 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kumimoji="1" lang="zh-CN" altLang="en-US" b="1"/>
              <a:t>的所有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kumimoji="1" lang="en-US" altLang="zh-CN" b="1"/>
              <a:t>-1</a:t>
            </a:r>
            <a:r>
              <a:rPr kumimoji="1" lang="zh-CN" altLang="en-US" b="1"/>
              <a:t>阶子式都为</a:t>
            </a:r>
            <a:r>
              <a:rPr kumimoji="1" lang="en-US" altLang="zh-CN" b="1"/>
              <a:t>0</a:t>
            </a:r>
            <a:r>
              <a:rPr kumimoji="1" lang="zh-CN" altLang="en-US" b="1"/>
              <a:t>，从而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 b="1"/>
              <a:t>的元的代数余子式都为</a:t>
            </a:r>
            <a:r>
              <a:rPr lang="en-US" altLang="zh-CN" b="1"/>
              <a:t>0</a:t>
            </a:r>
            <a:r>
              <a:rPr lang="zh-CN" altLang="en-US" b="1"/>
              <a:t>，因此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/>
              <a:t>*=</a:t>
            </a:r>
            <a:r>
              <a:rPr lang="en-US" altLang="zh-CN" b="1" i="1">
                <a:latin typeface="Times New Roman" pitchFamily="18" charset="0"/>
              </a:rPr>
              <a:t>O</a:t>
            </a:r>
            <a:r>
              <a:rPr lang="en-US" altLang="zh-CN" b="1"/>
              <a:t>, </a:t>
            </a:r>
            <a:r>
              <a:rPr lang="zh-CN" altLang="en-US" b="1"/>
              <a:t>于是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/>
              <a:t>)=0.</a:t>
            </a:r>
            <a:endParaRPr kumimoji="1"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/>
      <p:bldP spid="72713" grpId="0"/>
      <p:bldP spid="72715" grpId="0"/>
      <p:bldP spid="727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1CA9E41-86F0-42C7-A4E2-E10D6EE8754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976313" y="1981200"/>
            <a:ext cx="5195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由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16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题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+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 baseline="30000"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≤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990600" y="259080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那么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 baseline="30000"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≤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b="1" i="1"/>
              <a:t>－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=1.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304800" y="3810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     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当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=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-1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时，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至少有一个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-1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阶子式≠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，即至少有一个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宋体" pitchFamily="2" charset="-122"/>
              </a:rPr>
              <a:t>ij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不等于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，所以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 baseline="30000">
                <a:latin typeface="Times New Roman" pitchFamily="18" charset="0"/>
                <a:ea typeface="宋体" pitchFamily="2" charset="-122"/>
              </a:rPr>
              <a:t>*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≠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即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*)≥1.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990600" y="3276600"/>
            <a:ext cx="359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因此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*) = 1</a:t>
            </a:r>
            <a:endParaRPr kumimoji="1"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685800" y="47386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综上述有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990600" y="1590675"/>
            <a:ext cx="44196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又此时 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AA</a:t>
            </a:r>
            <a:r>
              <a:rPr kumimoji="1" lang="en-US" altLang="zh-CN" b="1" baseline="30000"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=|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|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E=O.</a:t>
            </a:r>
          </a:p>
        </p:txBody>
      </p:sp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2286000" y="4221163"/>
          <a:ext cx="478790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Equation" r:id="rId3" imgW="2400120" imgH="825480" progId="Equation.DSMT4">
                  <p:embed/>
                </p:oleObj>
              </mc:Choice>
              <mc:Fallback>
                <p:oleObj name="Equation" r:id="rId3" imgW="2400120" imgH="825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21163"/>
                        <a:ext cx="4787900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/>
      <p:bldP spid="76809" grpId="0"/>
      <p:bldP spid="76812" grpId="0"/>
      <p:bldP spid="76814" grpId="0"/>
      <p:bldP spid="768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FD4E498-1B83-4017-8E46-DCD5BAB23BB5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课本第</a:t>
            </a:r>
            <a:r>
              <a:rPr lang="en-US" altLang="zh-CN" b="1"/>
              <a:t>17</a:t>
            </a:r>
            <a:r>
              <a:rPr lang="zh-CN" altLang="en-US" b="1"/>
              <a:t>题证明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669925" y="1223963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设线性方程组</a:t>
            </a: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3124200" y="1143000"/>
          <a:ext cx="4065588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Equation" r:id="rId3" imgW="1968480" imgH="939600" progId="Equation.DSMT4">
                  <p:embed/>
                </p:oleObj>
              </mc:Choice>
              <mc:Fallback>
                <p:oleObj name="Equation" r:id="rId3" imgW="196848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4065588" cy="194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746125" y="3048000"/>
            <a:ext cx="3635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系数矩阵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 b="1"/>
              <a:t>的秩与矩阵</a:t>
            </a:r>
          </a:p>
        </p:txBody>
      </p:sp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1770063" y="3454400"/>
          <a:ext cx="540385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name="Equation" r:id="rId5" imgW="2616120" imgH="1168200" progId="Equation.DSMT4">
                  <p:embed/>
                </p:oleObj>
              </mc:Choice>
              <mc:Fallback>
                <p:oleObj name="Equation" r:id="rId5" imgW="2616120" imgH="116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3454400"/>
                        <a:ext cx="5403850" cy="241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593725" y="5932488"/>
            <a:ext cx="5640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的秩相等，证明该线性方程组有解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D12624B-9C90-4918-8390-EB9AB02FAA0E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669925" y="981075"/>
            <a:ext cx="5294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证：设增广矩阵为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>
                <a:latin typeface="Times New Roman" pitchFamily="18" charset="0"/>
              </a:rPr>
              <a:t>=(</a:t>
            </a:r>
            <a:r>
              <a:rPr lang="en-US" altLang="zh-CN" b="1" i="1">
                <a:latin typeface="Times New Roman" pitchFamily="18" charset="0"/>
              </a:rPr>
              <a:t>A,b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zh-CN" altLang="en-US" b="1">
                <a:latin typeface="Times New Roman" pitchFamily="18" charset="0"/>
              </a:rPr>
              <a:t>，则有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828800" y="3276600"/>
          <a:ext cx="3505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Equation" r:id="rId3" imgW="1396800" imgH="203040" progId="Equation.DSMT4">
                  <p:embed/>
                </p:oleObj>
              </mc:Choice>
              <mc:Fallback>
                <p:oleObj name="Equation" r:id="rId3" imgW="13968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76600"/>
                        <a:ext cx="35052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050925" y="271145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即</a:t>
            </a:r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1616075" y="1493838"/>
          <a:ext cx="455612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" name="Equation" r:id="rId5" imgW="1815840" imgH="469800" progId="Equation.DSMT4">
                  <p:embed/>
                </p:oleObj>
              </mc:Choice>
              <mc:Fallback>
                <p:oleObj name="Equation" r:id="rId5" imgW="181584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493838"/>
                        <a:ext cx="4556125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1050925" y="3886200"/>
            <a:ext cx="2344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而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)=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en-US" altLang="zh-CN" b="1">
                <a:latin typeface="Times New Roman" pitchFamily="18" charset="0"/>
              </a:rPr>
              <a:t>)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1066800" y="4594225"/>
            <a:ext cx="351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因而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)=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>
                <a:latin typeface="Times New Roman" pitchFamily="18" charset="0"/>
              </a:rPr>
              <a:t>)=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en-US" altLang="zh-CN" b="1">
                <a:latin typeface="Times New Roman" pitchFamily="18" charset="0"/>
              </a:rPr>
              <a:t>)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052513" y="5272088"/>
            <a:ext cx="3595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故 该线性方程组有解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  <p:bldP spid="82952" grpId="0"/>
      <p:bldP spid="82953" grpId="0"/>
      <p:bldP spid="829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50CDE25-E34E-4095-B18F-FDE11279340F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CN" altLang="en-US" b="1"/>
              <a:t>课本第</a:t>
            </a:r>
            <a:r>
              <a:rPr lang="en-US" altLang="zh-CN" b="1"/>
              <a:t>25</a:t>
            </a:r>
            <a:r>
              <a:rPr lang="zh-CN" altLang="en-US" b="1"/>
              <a:t>题证明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81000" y="9906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设有两个方程组</a:t>
            </a:r>
          </a:p>
        </p:txBody>
      </p:sp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1447800" y="1524000"/>
          <a:ext cx="3962400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Equation" r:id="rId3" imgW="2070000" imgH="939600" progId="Equation.DSMT4">
                  <p:embed/>
                </p:oleObj>
              </mc:Choice>
              <mc:Fallback>
                <p:oleObj name="Equation" r:id="rId3" imgW="207000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24000"/>
                        <a:ext cx="3962400" cy="179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8229600" y="2133600"/>
            <a:ext cx="620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(1)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517525" y="336708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和</a:t>
            </a:r>
          </a:p>
        </p:txBody>
      </p:sp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1555750" y="3438525"/>
          <a:ext cx="3743325" cy="223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Equation" r:id="rId5" imgW="1955520" imgH="1168200" progId="Equation.DSMT4">
                  <p:embed/>
                </p:oleObj>
              </mc:Choice>
              <mc:Fallback>
                <p:oleObj name="Equation" r:id="rId5" imgW="1955520" imgH="116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3438525"/>
                        <a:ext cx="3743325" cy="223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8077200" y="4205288"/>
            <a:ext cx="620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(2)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593725" y="5703888"/>
            <a:ext cx="581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证明方程组</a:t>
            </a:r>
            <a:r>
              <a:rPr lang="en-US" altLang="zh-CN" b="1"/>
              <a:t>(1)</a:t>
            </a:r>
            <a:r>
              <a:rPr lang="zh-CN" altLang="en-US" b="1"/>
              <a:t>有解</a:t>
            </a:r>
            <a:r>
              <a:rPr lang="zh-CN" altLang="en-US" b="1">
                <a:sym typeface="Wingdings" pitchFamily="2" charset="2"/>
              </a:rPr>
              <a:t>方程组</a:t>
            </a:r>
            <a:r>
              <a:rPr lang="en-US" altLang="zh-CN" b="1">
                <a:sym typeface="Wingdings" pitchFamily="2" charset="2"/>
              </a:rPr>
              <a:t>(2)</a:t>
            </a:r>
            <a:r>
              <a:rPr lang="zh-CN" altLang="en-US" b="1">
                <a:sym typeface="Wingdings" pitchFamily="2" charset="2"/>
              </a:rPr>
              <a:t>无解</a:t>
            </a:r>
            <a:r>
              <a:rPr lang="en-US" altLang="zh-CN" b="1">
                <a:sym typeface="Wingdings" pitchFamily="2" charset="2"/>
              </a:rPr>
              <a:t>.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91CC45-E6A8-4F71-9BC3-1CE70FBE88C4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838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证明：设方程组</a:t>
            </a:r>
            <a:r>
              <a:rPr lang="en-US" altLang="zh-CN" b="1"/>
              <a:t>(1)</a:t>
            </a:r>
            <a:r>
              <a:rPr lang="zh-CN" altLang="en-US" b="1"/>
              <a:t>的系数矩阵为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 b="1"/>
              <a:t>，增广矩阵为</a:t>
            </a:r>
            <a:r>
              <a:rPr lang="en-US" altLang="zh-CN" b="1"/>
              <a:t>(</a:t>
            </a:r>
            <a:r>
              <a:rPr lang="en-US" altLang="zh-CN" b="1" i="1">
                <a:latin typeface="Times New Roman" pitchFamily="18" charset="0"/>
              </a:rPr>
              <a:t>A,b</a:t>
            </a:r>
            <a:r>
              <a:rPr lang="en-US" altLang="zh-CN" b="1"/>
              <a:t>)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04800" y="1081088"/>
            <a:ext cx="765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则方程组</a:t>
            </a:r>
            <a:r>
              <a:rPr lang="en-US" altLang="zh-CN" b="1"/>
              <a:t>(2)</a:t>
            </a:r>
            <a:r>
              <a:rPr lang="zh-CN" altLang="en-US" b="1"/>
              <a:t>的系数矩阵为                </a:t>
            </a:r>
            <a:r>
              <a:rPr lang="en-US" altLang="zh-CN" b="1"/>
              <a:t>,</a:t>
            </a:r>
            <a:r>
              <a:rPr lang="zh-CN" altLang="en-US" b="1"/>
              <a:t>增广矩阵为</a:t>
            </a:r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4508500" y="914400"/>
          <a:ext cx="13589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6" name="Equation" r:id="rId3" imgW="711000" imgH="507960" progId="Equation.DSMT4">
                  <p:embed/>
                </p:oleObj>
              </mc:Choice>
              <mc:Fallback>
                <p:oleObj name="Equation" r:id="rId3" imgW="71100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914400"/>
                        <a:ext cx="135890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2438400" y="1752600"/>
          <a:ext cx="18430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7" name="Equation" r:id="rId5" imgW="965160" imgH="482400" progId="Equation.DSMT4">
                  <p:embed/>
                </p:oleObj>
              </mc:Choice>
              <mc:Fallback>
                <p:oleObj name="Equation" r:id="rId5" imgW="96516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1843088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228600" y="2819400"/>
            <a:ext cx="653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A50021"/>
                </a:solidFill>
              </a:rPr>
              <a:t>必要性</a:t>
            </a:r>
            <a:r>
              <a:rPr lang="zh-CN" altLang="en-US" b="1"/>
              <a:t>：由方程组</a:t>
            </a:r>
            <a:r>
              <a:rPr lang="en-US" altLang="zh-CN" b="1"/>
              <a:t>(1)</a:t>
            </a:r>
            <a:r>
              <a:rPr lang="zh-CN" altLang="en-US" b="1"/>
              <a:t>有解得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)=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A,b</a:t>
            </a:r>
            <a:r>
              <a:rPr lang="en-US" altLang="zh-CN" b="1">
                <a:latin typeface="Times New Roman" pitchFamily="18" charset="0"/>
              </a:rPr>
              <a:t>),</a:t>
            </a:r>
            <a:endParaRPr lang="en-US" altLang="zh-CN" b="1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4267200" y="4267200"/>
            <a:ext cx="3141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, </a:t>
            </a:r>
            <a:r>
              <a:rPr lang="zh-CN" altLang="en-US" b="1"/>
              <a:t>从而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baseline="-25000">
                <a:latin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 baseline="-25000">
                <a:latin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</a:rPr>
              <a:t>).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6629400" y="2835275"/>
            <a:ext cx="2147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于是可得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 b="1"/>
              <a:t>可</a:t>
            </a: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381000" y="3506788"/>
            <a:ext cx="434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由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 b="1"/>
              <a:t>的列向量组线性表出，</a:t>
            </a:r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381000" y="4246563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初等行变换化为</a:t>
            </a:r>
          </a:p>
        </p:txBody>
      </p:sp>
      <p:graphicFrame>
        <p:nvGraphicFramePr>
          <p:cNvPr id="86031" name="Object 15"/>
          <p:cNvGraphicFramePr>
            <a:graphicFrameLocks noChangeAspect="1"/>
          </p:cNvGraphicFramePr>
          <p:nvPr/>
        </p:nvGraphicFramePr>
        <p:xfrm>
          <a:off x="6211888" y="3332163"/>
          <a:ext cx="12382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8" name="Equation" r:id="rId7" imgW="647640" imgH="482400" progId="Equation.DSMT4">
                  <p:embed/>
                </p:oleObj>
              </mc:Choice>
              <mc:Fallback>
                <p:oleObj name="Equation" r:id="rId7" imgW="647640" imgH="482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3332163"/>
                        <a:ext cx="1238250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2" name="Object 16"/>
          <p:cNvGraphicFramePr>
            <a:graphicFrameLocks noChangeAspect="1"/>
          </p:cNvGraphicFramePr>
          <p:nvPr/>
        </p:nvGraphicFramePr>
        <p:xfrm>
          <a:off x="2971800" y="4094163"/>
          <a:ext cx="12382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9" name="Equation" r:id="rId9" imgW="647640" imgH="482400" progId="Equation.DSMT4">
                  <p:embed/>
                </p:oleObj>
              </mc:Choice>
              <mc:Fallback>
                <p:oleObj name="Equation" r:id="rId9" imgW="647640" imgH="482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094163"/>
                        <a:ext cx="1238250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7467600" y="3484563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必可经</a:t>
            </a:r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auto">
          <a:xfrm>
            <a:off x="381000" y="5195888"/>
            <a:ext cx="321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ym typeface="Wingdings" pitchFamily="2" charset="2"/>
              </a:rPr>
              <a:t>即：方程组</a:t>
            </a:r>
            <a:r>
              <a:rPr lang="en-US" altLang="zh-CN" b="1">
                <a:sym typeface="Wingdings" pitchFamily="2" charset="2"/>
              </a:rPr>
              <a:t>(2)</a:t>
            </a:r>
            <a:r>
              <a:rPr lang="zh-CN" altLang="en-US" b="1">
                <a:sym typeface="Wingdings" pitchFamily="2" charset="2"/>
              </a:rPr>
              <a:t>无解</a:t>
            </a:r>
            <a:r>
              <a:rPr lang="en-US" altLang="zh-CN" b="1">
                <a:sym typeface="Wingdings" pitchFamily="2" charset="2"/>
              </a:rPr>
              <a:t>.</a:t>
            </a: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>
            <a:off x="4483100" y="344328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从而矩阵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24" grpId="0"/>
      <p:bldP spid="86025" grpId="0"/>
      <p:bldP spid="86026" grpId="0"/>
      <p:bldP spid="86027" grpId="0"/>
      <p:bldP spid="86029" grpId="0"/>
      <p:bldP spid="86033" grpId="0"/>
      <p:bldP spid="86034" grpId="0"/>
      <p:bldP spid="860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2251FFC-905B-4702-B8D6-DAF09CC7D23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974725" y="2286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A50021"/>
                </a:solidFill>
              </a:rPr>
              <a:t>充分性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2438400" y="274638"/>
            <a:ext cx="383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ym typeface="Wingdings" pitchFamily="2" charset="2"/>
              </a:rPr>
              <a:t>若方程组</a:t>
            </a:r>
            <a:r>
              <a:rPr lang="en-US" altLang="zh-CN" b="1">
                <a:sym typeface="Wingdings" pitchFamily="2" charset="2"/>
              </a:rPr>
              <a:t>(2)</a:t>
            </a:r>
            <a:r>
              <a:rPr lang="zh-CN" altLang="en-US" b="1">
                <a:sym typeface="Wingdings" pitchFamily="2" charset="2"/>
              </a:rPr>
              <a:t>无解，则有</a:t>
            </a:r>
            <a:endParaRPr lang="zh-CN" altLang="en-US" b="1">
              <a:latin typeface="Times New Roman" pitchFamily="18" charset="0"/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822325" y="17668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又</a:t>
            </a:r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1600200" y="1524000"/>
          <a:ext cx="23622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Equation" r:id="rId3" imgW="965160" imgH="482400" progId="Equation.DSMT4">
                  <p:embed/>
                </p:oleObj>
              </mc:Choice>
              <mc:Fallback>
                <p:oleObj name="Equation" r:id="rId3" imgW="96516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0"/>
                        <a:ext cx="2362200" cy="118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3892550" y="1481138"/>
          <a:ext cx="44132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Equation" r:id="rId5" imgW="1803240" imgH="482400" progId="Equation.DSMT4">
                  <p:embed/>
                </p:oleObj>
              </mc:Choice>
              <mc:Fallback>
                <p:oleObj name="Equation" r:id="rId5" imgW="180324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1481138"/>
                        <a:ext cx="4413250" cy="1185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831850" y="3214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故</a:t>
            </a:r>
          </a:p>
        </p:txBody>
      </p:sp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1522413" y="2971800"/>
          <a:ext cx="3201987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Equation" r:id="rId7" imgW="1307880" imgH="482400" progId="Equation.DSMT4">
                  <p:embed/>
                </p:oleObj>
              </mc:Choice>
              <mc:Fallback>
                <p:oleObj name="Equation" r:id="rId7" imgW="130788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2971800"/>
                        <a:ext cx="3201987" cy="118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/>
          <p:cNvGraphicFramePr>
            <a:graphicFrameLocks noChangeAspect="1"/>
          </p:cNvGraphicFramePr>
          <p:nvPr/>
        </p:nvGraphicFramePr>
        <p:xfrm>
          <a:off x="4724400" y="2971800"/>
          <a:ext cx="2922588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name="Equation" r:id="rId9" imgW="1193760" imgH="482400" progId="Equation.DSMT4">
                  <p:embed/>
                </p:oleObj>
              </mc:Choice>
              <mc:Fallback>
                <p:oleObj name="Equation" r:id="rId9" imgW="119376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971800"/>
                        <a:ext cx="2922588" cy="118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2514600" y="41910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itchFamily="18" charset="0"/>
              </a:rPr>
              <a:t>=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) +1</a:t>
            </a:r>
            <a:endParaRPr lang="en-US" altLang="zh-CN"/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2438400" y="838200"/>
            <a:ext cx="5437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 baseline="-25000">
                <a:latin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</a:rPr>
              <a:t>)=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baseline="-25000">
                <a:latin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</a:rPr>
              <a:t>)+1=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 i="1" baseline="30000">
                <a:latin typeface="Times New Roman" pitchFamily="18" charset="0"/>
              </a:rPr>
              <a:t>T</a:t>
            </a:r>
            <a:r>
              <a:rPr lang="en-US" altLang="zh-CN" b="1">
                <a:latin typeface="Times New Roman" pitchFamily="18" charset="0"/>
              </a:rPr>
              <a:t>)+1 =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>
                <a:latin typeface="Times New Roman" pitchFamily="18" charset="0"/>
              </a:rPr>
              <a:t>)+1</a:t>
            </a: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838200" y="4800600"/>
            <a:ext cx="381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itchFamily="18" charset="0"/>
              </a:rPr>
              <a:t>所以  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>
                <a:latin typeface="Times New Roman" pitchFamily="18" charset="0"/>
              </a:rPr>
              <a:t>)+1 =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) +1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838200" y="5486400"/>
            <a:ext cx="341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itchFamily="18" charset="0"/>
              </a:rPr>
              <a:t>于是得  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>
                <a:latin typeface="Times New Roman" pitchFamily="18" charset="0"/>
              </a:rPr>
              <a:t>) =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),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4267200" y="5486400"/>
            <a:ext cx="321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因此方程组</a:t>
            </a:r>
            <a:r>
              <a:rPr lang="en-US" altLang="zh-CN" b="1"/>
              <a:t>(1)</a:t>
            </a:r>
            <a:r>
              <a:rPr lang="zh-CN" altLang="en-US" b="1"/>
              <a:t>有解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/>
      <p:bldP spid="87049" grpId="0"/>
      <p:bldP spid="87052" grpId="0"/>
      <p:bldP spid="87054" grpId="0"/>
      <p:bldP spid="87055" grpId="0"/>
      <p:bldP spid="87056" grpId="0"/>
      <p:bldP spid="870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90F43E8-1553-4944-B086-DE8A832669F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229600" cy="639762"/>
          </a:xfrm>
        </p:spPr>
        <p:txBody>
          <a:bodyPr/>
          <a:lstStyle/>
          <a:p>
            <a:pPr algn="l"/>
            <a:r>
              <a:rPr lang="en-US" altLang="zh-CN" sz="2800" b="1"/>
              <a:t>7.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762000" y="304800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已知向量组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971800" y="304800"/>
          <a:ext cx="21193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3" imgW="1054080" imgH="241200" progId="Equation.DSMT4">
                  <p:embed/>
                </p:oleObj>
              </mc:Choice>
              <mc:Fallback>
                <p:oleObj name="Equation" r:id="rId3" imgW="105408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"/>
                        <a:ext cx="21193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4953000" y="304800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与向量组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838200" y="762000"/>
          <a:ext cx="408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5" imgW="1854000" imgH="241200" progId="Equation.DSMT4">
                  <p:embed/>
                </p:oleObj>
              </mc:Choice>
              <mc:Fallback>
                <p:oleObj name="Equation" r:id="rId5" imgW="185400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762000"/>
                        <a:ext cx="408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953000" y="762000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有相同的秩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762000" y="1295400"/>
            <a:ext cx="604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与向量组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等价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69875" y="19177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8.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设有向量组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2909888" y="1954213"/>
          <a:ext cx="21193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7" imgW="1054080" imgH="241200" progId="Equation.DSMT4">
                  <p:embed/>
                </p:oleObj>
              </mc:Choice>
              <mc:Fallback>
                <p:oleObj name="Equation" r:id="rId7" imgW="10540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1954213"/>
                        <a:ext cx="211931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5065713" y="1905000"/>
            <a:ext cx="324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及向量组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1049338" y="2438400"/>
          <a:ext cx="702786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9" imgW="3543120" imgH="533160" progId="Equation.DSMT4">
                  <p:embed/>
                </p:oleObj>
              </mc:Choice>
              <mc:Fallback>
                <p:oleObj name="Equation" r:id="rId9" imgW="3543120" imgH="5331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438400"/>
                        <a:ext cx="702786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558800" y="3505200"/>
            <a:ext cx="698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与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有相同的秩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268288" y="4292600"/>
            <a:ext cx="266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9.  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设向量组</a:t>
            </a:r>
          </a:p>
        </p:txBody>
      </p:sp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2384425" y="4316413"/>
          <a:ext cx="27320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11" imgW="1358640" imgH="241200" progId="Equation.DSMT4">
                  <p:embed/>
                </p:oleObj>
              </mc:Choice>
              <mc:Fallback>
                <p:oleObj name="Equation" r:id="rId11" imgW="135864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4316413"/>
                        <a:ext cx="273208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5295900" y="4343400"/>
          <a:ext cx="27051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Equation" r:id="rId13" imgW="1346040" imgH="241200" progId="Equation.DSMT4">
                  <p:embed/>
                </p:oleObj>
              </mc:Choice>
              <mc:Fallback>
                <p:oleObj name="Equation" r:id="rId13" imgW="134604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4343400"/>
                        <a:ext cx="27051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19"/>
          <p:cNvGraphicFramePr>
            <a:graphicFrameLocks noChangeAspect="1"/>
          </p:cNvGraphicFramePr>
          <p:nvPr/>
        </p:nvGraphicFramePr>
        <p:xfrm>
          <a:off x="838200" y="4773613"/>
          <a:ext cx="44688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Equation" r:id="rId15" imgW="2222280" imgH="241200" progId="Equation.DSMT4">
                  <p:embed/>
                </p:oleObj>
              </mc:Choice>
              <mc:Fallback>
                <p:oleObj name="Equation" r:id="rId15" imgW="2222280" imgH="24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73613"/>
                        <a:ext cx="44688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5257800" y="4738688"/>
            <a:ext cx="3635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的秩分别为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3.</a:t>
            </a:r>
            <a:endParaRPr kumimoji="1" lang="en-US" altLang="zh-CN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762000" y="53340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</a:t>
            </a:r>
          </a:p>
        </p:txBody>
      </p:sp>
      <p:graphicFrame>
        <p:nvGraphicFramePr>
          <p:cNvPr id="42006" name="Object 22"/>
          <p:cNvGraphicFramePr>
            <a:graphicFrameLocks noChangeAspect="1"/>
          </p:cNvGraphicFramePr>
          <p:nvPr/>
        </p:nvGraphicFramePr>
        <p:xfrm>
          <a:off x="2438400" y="5410200"/>
          <a:ext cx="36877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Equation" r:id="rId17" imgW="1676160" imgH="241200" progId="Equation.DSMT4">
                  <p:embed/>
                </p:oleObj>
              </mc:Choice>
              <mc:Fallback>
                <p:oleObj name="Equation" r:id="rId17" imgW="1676160" imgH="241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10200"/>
                        <a:ext cx="368776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4FF3831-5DC8-4A5C-BEF4-167268B1D013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课本习题</a:t>
            </a:r>
            <a:r>
              <a:rPr lang="en-US" altLang="zh-CN" b="1">
                <a:solidFill>
                  <a:schemeClr val="tx1"/>
                </a:solidFill>
              </a:rPr>
              <a:t>24</a:t>
            </a:r>
            <a:r>
              <a:rPr lang="zh-CN" altLang="en-US" b="1">
                <a:solidFill>
                  <a:schemeClr val="tx1"/>
                </a:solidFill>
              </a:rPr>
              <a:t>证明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304800" y="1066800"/>
            <a:ext cx="853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zh-CN" altLang="en-US" b="1">
                <a:latin typeface="Times New Roman" pitchFamily="18" charset="0"/>
              </a:rPr>
              <a:t>设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 i="1" baseline="-25000">
                <a:latin typeface="Times New Roman" pitchFamily="18" charset="0"/>
              </a:rPr>
              <a:t>A</a:t>
            </a:r>
            <a:r>
              <a:rPr kumimoji="1" lang="en-US" altLang="zh-CN" b="1" i="1">
                <a:latin typeface="Times New Roman" pitchFamily="18" charset="0"/>
              </a:rPr>
              <a:t>=R</a:t>
            </a:r>
            <a:r>
              <a:rPr kumimoji="1" lang="en-US" altLang="zh-CN" b="1" i="1" baseline="-25000">
                <a:latin typeface="Times New Roman" pitchFamily="18" charset="0"/>
              </a:rPr>
              <a:t>B</a:t>
            </a:r>
            <a:r>
              <a:rPr kumimoji="1" lang="en-US" altLang="zh-CN" b="1" i="1">
                <a:latin typeface="Times New Roman" pitchFamily="18" charset="0"/>
              </a:rPr>
              <a:t>=r</a:t>
            </a:r>
            <a:r>
              <a:rPr kumimoji="1" lang="zh-CN" altLang="en-US" b="1" i="1">
                <a:latin typeface="Times New Roman" pitchFamily="18" charset="0"/>
              </a:rPr>
              <a:t>，</a:t>
            </a:r>
            <a:r>
              <a:rPr kumimoji="1" lang="zh-CN" altLang="en-US" b="1">
                <a:latin typeface="Times New Roman" pitchFamily="18" charset="0"/>
              </a:rPr>
              <a:t>如果向量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baseline="-25000">
                <a:latin typeface="Times New Roman" pitchFamily="18" charset="0"/>
              </a:rPr>
              <a:t>2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,…, 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i="1" baseline="-25000">
                <a:latin typeface="Times New Roman" pitchFamily="18" charset="0"/>
              </a:rPr>
              <a:t>n-r+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b="1">
                <a:latin typeface="Times New Roman" pitchFamily="18" charset="0"/>
              </a:rPr>
              <a:t>是非齐次线性方程组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AX=b</a:t>
            </a:r>
            <a:r>
              <a:rPr kumimoji="1" lang="en-US" altLang="zh-CN" b="1" i="1">
                <a:latin typeface="Symbol" pitchFamily="18" charset="2"/>
                <a:ea typeface="宋体" pitchFamily="2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的 </a:t>
            </a:r>
            <a:r>
              <a:rPr kumimoji="1" lang="en-US" altLang="zh-CN" b="1" i="1">
                <a:latin typeface="Times New Roman" pitchFamily="18" charset="0"/>
              </a:rPr>
              <a:t>n-r</a:t>
            </a:r>
            <a:r>
              <a:rPr kumimoji="1" lang="en-US" altLang="zh-CN" b="1">
                <a:latin typeface="Times New Roman" pitchFamily="18" charset="0"/>
              </a:rPr>
              <a:t>+1</a:t>
            </a:r>
            <a:r>
              <a:rPr kumimoji="1" lang="zh-CN" altLang="en-US" b="1">
                <a:latin typeface="黑体" pitchFamily="49" charset="-122"/>
              </a:rPr>
              <a:t>个线性无关的解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zh-CN" altLang="en-US" b="1">
                <a:latin typeface="黑体" pitchFamily="49" charset="-122"/>
              </a:rPr>
              <a:t>证明它的任一解可表为      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+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 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baseline="-25000">
                <a:latin typeface="Times New Roman" pitchFamily="18" charset="0"/>
              </a:rPr>
              <a:t>2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+…+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i="1" baseline="-25000">
                <a:latin typeface="Times New Roman" pitchFamily="18" charset="0"/>
              </a:rPr>
              <a:t>n-r+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i="1" baseline="-25000">
                <a:latin typeface="Times New Roman" pitchFamily="18" charset="0"/>
              </a:rPr>
              <a:t>n-r+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.</a:t>
            </a:r>
            <a:br>
              <a:rPr kumimoji="1" lang="en-US" altLang="zh-CN" b="1"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(</a:t>
            </a:r>
            <a:r>
              <a:rPr kumimoji="1" lang="zh-CN" altLang="en-US" b="1">
                <a:latin typeface="黑体" pitchFamily="49" charset="-122"/>
              </a:rPr>
              <a:t>其中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+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+…+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i="1" baseline="-25000">
                <a:latin typeface="Times New Roman" pitchFamily="18" charset="0"/>
                <a:ea typeface="宋体" pitchFamily="2" charset="-122"/>
              </a:rPr>
              <a:t>n-r+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 i="1" baseline="-250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= 1)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441325" y="28194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证：设</a:t>
            </a:r>
          </a:p>
        </p:txBody>
      </p:sp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1182688" y="3276600"/>
          <a:ext cx="75803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1" name="Equation" r:id="rId3" imgW="3390840" imgH="228600" progId="Equation.DSMT4">
                  <p:embed/>
                </p:oleObj>
              </mc:Choice>
              <mc:Fallback>
                <p:oleObj name="Equation" r:id="rId3" imgW="339084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3276600"/>
                        <a:ext cx="7580312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685800" y="3794125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则</a:t>
            </a:r>
            <a:r>
              <a:rPr kumimoji="1" lang="zh-CN" altLang="en-US" b="1" i="1">
                <a:latin typeface="Times New Roman" pitchFamily="18" charset="0"/>
                <a:sym typeface="Symbol" pitchFamily="18" charset="2"/>
              </a:rPr>
              <a:t>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sym typeface="Symbol" pitchFamily="18" charset="2"/>
              </a:rPr>
              <a:t></a:t>
            </a:r>
            <a:r>
              <a:rPr kumimoji="1" lang="en-US" altLang="zh-CN" b="1" baseline="-25000">
                <a:latin typeface="Times New Roman" pitchFamily="18" charset="0"/>
              </a:rPr>
              <a:t>2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,…, </a:t>
            </a:r>
            <a:r>
              <a:rPr kumimoji="1" lang="en-US" altLang="zh-CN" b="1" i="1">
                <a:sym typeface="Symbol" pitchFamily="18" charset="2"/>
              </a:rPr>
              <a:t></a:t>
            </a:r>
            <a:r>
              <a:rPr kumimoji="1" lang="en-US" altLang="zh-CN" b="1" i="1" baseline="-25000">
                <a:latin typeface="Times New Roman" pitchFamily="18" charset="0"/>
              </a:rPr>
              <a:t>n-r</a:t>
            </a:r>
            <a:r>
              <a:rPr kumimoji="1" lang="zh-CN" altLang="en-US" b="1">
                <a:latin typeface="Times New Roman" pitchFamily="18" charset="0"/>
              </a:rPr>
              <a:t>是其导出组的解</a:t>
            </a:r>
            <a:r>
              <a:rPr kumimoji="1" lang="en-US" altLang="zh-CN" b="1">
                <a:latin typeface="Times New Roman" pitchFamily="18" charset="0"/>
              </a:rPr>
              <a:t>.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5867400" y="3816350"/>
            <a:ext cx="2786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设有一组数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h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h</a:t>
            </a:r>
            <a:r>
              <a:rPr kumimoji="1" lang="en-US" altLang="zh-CN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685800" y="4343400"/>
            <a:ext cx="3457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,…, 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h</a:t>
            </a:r>
            <a:r>
              <a:rPr kumimoji="1" lang="en-US" altLang="zh-CN" b="1" i="1" baseline="-25000">
                <a:latin typeface="Times New Roman" pitchFamily="18" charset="0"/>
              </a:rPr>
              <a:t>n-r</a:t>
            </a:r>
            <a:r>
              <a:rPr kumimoji="1" lang="zh-CN" altLang="en-US" b="1">
                <a:latin typeface="Times New Roman" pitchFamily="18" charset="0"/>
              </a:rPr>
              <a:t>使得下式成立</a:t>
            </a:r>
          </a:p>
        </p:txBody>
      </p:sp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2300288" y="4821238"/>
          <a:ext cx="41163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2" name="Equation" r:id="rId5" imgW="1841400" imgH="228600" progId="Equation.DSMT4">
                  <p:embed/>
                </p:oleObj>
              </mc:Choice>
              <mc:Fallback>
                <p:oleObj name="Equation" r:id="rId5" imgW="18414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4821238"/>
                        <a:ext cx="4116387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1068388" y="5334000"/>
          <a:ext cx="75517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3" name="Equation" r:id="rId7" imgW="3377880" imgH="228600" progId="Equation.DSMT4">
                  <p:embed/>
                </p:oleObj>
              </mc:Choice>
              <mc:Fallback>
                <p:oleObj name="Equation" r:id="rId7" imgW="337788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334000"/>
                        <a:ext cx="755173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365125" y="52260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即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381000" y="5867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即</a:t>
            </a:r>
          </a:p>
        </p:txBody>
      </p:sp>
      <p:graphicFrame>
        <p:nvGraphicFramePr>
          <p:cNvPr id="88080" name="Object 16"/>
          <p:cNvGraphicFramePr>
            <a:graphicFrameLocks noChangeAspect="1"/>
          </p:cNvGraphicFramePr>
          <p:nvPr/>
        </p:nvGraphicFramePr>
        <p:xfrm>
          <a:off x="1752600" y="5813425"/>
          <a:ext cx="60182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4" name="Equation" r:id="rId9" imgW="2692080" imgH="431640" progId="Equation.DSMT4">
                  <p:embed/>
                </p:oleObj>
              </mc:Choice>
              <mc:Fallback>
                <p:oleObj name="Equation" r:id="rId9" imgW="269208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813425"/>
                        <a:ext cx="6018213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/>
      <p:bldP spid="88073" grpId="0"/>
      <p:bldP spid="88074" grpId="0"/>
      <p:bldP spid="88075" grpId="0"/>
      <p:bldP spid="88078" grpId="0"/>
      <p:bldP spid="8807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61E6C1-B13D-4113-8F1F-F3DAFA8CE8C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304800" y="2057400"/>
            <a:ext cx="8458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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sym typeface="Symbol" pitchFamily="18" charset="2"/>
              </a:rPr>
              <a:t></a:t>
            </a:r>
            <a:r>
              <a:rPr kumimoji="1" lang="en-US" altLang="zh-CN" b="1" baseline="-25000">
                <a:latin typeface="Times New Roman" pitchFamily="18" charset="0"/>
              </a:rPr>
              <a:t>2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,…, </a:t>
            </a:r>
            <a:r>
              <a:rPr kumimoji="1" lang="en-US" altLang="zh-CN" b="1" i="1">
                <a:sym typeface="Symbol" pitchFamily="18" charset="2"/>
              </a:rPr>
              <a:t></a:t>
            </a:r>
            <a:r>
              <a:rPr kumimoji="1" lang="en-US" altLang="zh-CN" b="1" i="1" baseline="-25000">
                <a:latin typeface="Times New Roman" pitchFamily="18" charset="0"/>
              </a:rPr>
              <a:t>n-r</a:t>
            </a:r>
            <a:r>
              <a:rPr kumimoji="1" lang="zh-CN" altLang="en-US" b="1">
                <a:latin typeface="Times New Roman" pitchFamily="18" charset="0"/>
              </a:rPr>
              <a:t>是导出组的基础解系</a:t>
            </a:r>
            <a:r>
              <a:rPr kumimoji="1" lang="en-US" altLang="zh-CN" b="1">
                <a:latin typeface="Times New Roman" pitchFamily="18" charset="0"/>
              </a:rPr>
              <a:t>.  </a:t>
            </a:r>
            <a:r>
              <a:rPr kumimoji="1" lang="zh-CN" altLang="en-US" b="1">
                <a:latin typeface="Times New Roman" pitchFamily="18" charset="0"/>
              </a:rPr>
              <a:t>于是</a:t>
            </a:r>
            <a:r>
              <a:rPr kumimoji="1" lang="en-US" altLang="zh-CN" b="1" i="1">
                <a:latin typeface="Times New Roman" pitchFamily="18" charset="0"/>
              </a:rPr>
              <a:t>Ax=b</a:t>
            </a:r>
            <a:r>
              <a:rPr kumimoji="1" lang="zh-CN" altLang="en-US" b="1">
                <a:latin typeface="Times New Roman" pitchFamily="18" charset="0"/>
              </a:rPr>
              <a:t>的任一解可表示为</a:t>
            </a:r>
          </a:p>
          <a:p>
            <a:r>
              <a:rPr kumimoji="1" lang="zh-CN" altLang="en-US" b="1">
                <a:latin typeface="Times New Roman" pitchFamily="18" charset="0"/>
              </a:rPr>
              <a:t>    </a:t>
            </a:r>
            <a:r>
              <a:rPr kumimoji="1" lang="en-US" altLang="zh-CN" b="1" i="1">
                <a:latin typeface="Times New Roman" pitchFamily="18" charset="0"/>
              </a:rPr>
              <a:t>X=X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+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b="1" i="1">
                <a:sym typeface="Symbol" pitchFamily="18" charset="2"/>
              </a:rPr>
              <a:t></a:t>
            </a:r>
            <a:r>
              <a:rPr kumimoji="1" lang="en-US" altLang="zh-CN"/>
              <a:t> </a:t>
            </a:r>
            <a:r>
              <a:rPr kumimoji="1" lang="en-US" altLang="zh-CN" b="1" baseline="-25000">
                <a:latin typeface="Times New Roman" pitchFamily="18" charset="0"/>
              </a:rPr>
              <a:t>2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+…+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i="1" baseline="-25000">
                <a:latin typeface="Times New Roman" pitchFamily="18" charset="0"/>
              </a:rPr>
              <a:t>n-r+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 i="1">
                <a:sym typeface="Symbol" pitchFamily="18" charset="2"/>
              </a:rPr>
              <a:t></a:t>
            </a:r>
            <a:r>
              <a:rPr kumimoji="1" lang="en-US" altLang="zh-CN" b="1" i="1" baseline="-25000">
                <a:latin typeface="Times New Roman" pitchFamily="18" charset="0"/>
              </a:rPr>
              <a:t>n-r+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696913" y="395288"/>
            <a:ext cx="6313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latin typeface="Times New Roman" pitchFamily="18" charset="0"/>
              </a:rPr>
              <a:t>由向量组 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baseline="-25000">
                <a:latin typeface="Times New Roman" pitchFamily="18" charset="0"/>
              </a:rPr>
              <a:t>2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,…, 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i="1" baseline="-25000">
                <a:latin typeface="Times New Roman" pitchFamily="18" charset="0"/>
              </a:rPr>
              <a:t>n-r+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线性无关可得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730375" y="914400"/>
            <a:ext cx="2765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h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h</a:t>
            </a:r>
            <a:r>
              <a:rPr kumimoji="1" lang="en-US" altLang="zh-CN" b="1" baseline="-25000">
                <a:latin typeface="Times New Roman" pitchFamily="18" charset="0"/>
              </a:rPr>
              <a:t>2</a:t>
            </a:r>
            <a:r>
              <a:rPr kumimoji="1" lang="en-US" altLang="zh-CN" b="1">
                <a:latin typeface="Times New Roman" pitchFamily="18" charset="0"/>
              </a:rPr>
              <a:t>=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…= 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h</a:t>
            </a:r>
            <a:r>
              <a:rPr kumimoji="1" lang="en-US" altLang="zh-CN" b="1" i="1" baseline="-25000">
                <a:latin typeface="Times New Roman" pitchFamily="18" charset="0"/>
              </a:rPr>
              <a:t>n-r</a:t>
            </a:r>
            <a:r>
              <a:rPr kumimoji="1" lang="en-US" altLang="zh-CN" b="1">
                <a:latin typeface="Times New Roman" pitchFamily="18" charset="0"/>
              </a:rPr>
              <a:t>=0</a:t>
            </a:r>
            <a:endParaRPr lang="en-US" altLang="zh-CN"/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669925" y="1371600"/>
            <a:ext cx="4738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因此</a:t>
            </a:r>
            <a:r>
              <a:rPr kumimoji="1" lang="zh-CN" altLang="en-US" b="1" i="1">
                <a:latin typeface="Times New Roman" pitchFamily="18" charset="0"/>
                <a:sym typeface="Symbol" pitchFamily="18" charset="2"/>
              </a:rPr>
              <a:t>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sym typeface="Symbol" pitchFamily="18" charset="2"/>
              </a:rPr>
              <a:t></a:t>
            </a:r>
            <a:r>
              <a:rPr kumimoji="1" lang="en-US" altLang="zh-CN" b="1" baseline="-25000">
                <a:latin typeface="Times New Roman" pitchFamily="18" charset="0"/>
              </a:rPr>
              <a:t>2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,…, </a:t>
            </a:r>
            <a:r>
              <a:rPr kumimoji="1" lang="en-US" altLang="zh-CN" b="1" i="1">
                <a:sym typeface="Symbol" pitchFamily="18" charset="2"/>
              </a:rPr>
              <a:t></a:t>
            </a:r>
            <a:r>
              <a:rPr kumimoji="1" lang="en-US" altLang="zh-CN" b="1" i="1" baseline="-25000">
                <a:latin typeface="Times New Roman" pitchFamily="18" charset="0"/>
              </a:rPr>
              <a:t>n-r</a:t>
            </a:r>
            <a:r>
              <a:rPr kumimoji="1" lang="zh-CN" altLang="en-US" b="1">
                <a:latin typeface="Times New Roman" pitchFamily="18" charset="0"/>
              </a:rPr>
              <a:t>线性无关，</a:t>
            </a: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5257800" y="1387475"/>
            <a:ext cx="288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latin typeface="Times New Roman" pitchFamily="18" charset="0"/>
              </a:rPr>
              <a:t>而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 i="1" baseline="-25000">
                <a:latin typeface="Times New Roman" pitchFamily="18" charset="0"/>
              </a:rPr>
              <a:t>A</a:t>
            </a:r>
            <a:r>
              <a:rPr kumimoji="1" lang="en-US" altLang="zh-CN" b="1" i="1">
                <a:latin typeface="Times New Roman" pitchFamily="18" charset="0"/>
              </a:rPr>
              <a:t>=r</a:t>
            </a:r>
            <a:r>
              <a:rPr kumimoji="1" lang="en-US" altLang="zh-CN" b="1">
                <a:latin typeface="Times New Roman" pitchFamily="18" charset="0"/>
              </a:rPr>
              <a:t>, </a:t>
            </a:r>
            <a:r>
              <a:rPr kumimoji="1" lang="zh-CN" altLang="en-US" b="1">
                <a:latin typeface="Times New Roman" pitchFamily="18" charset="0"/>
              </a:rPr>
              <a:t>从而得到</a:t>
            </a: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304800" y="2057400"/>
            <a:ext cx="554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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sym typeface="Symbol" pitchFamily="18" charset="2"/>
              </a:rPr>
              <a:t></a:t>
            </a:r>
            <a:r>
              <a:rPr kumimoji="1" lang="en-US" altLang="zh-CN" b="1" baseline="-25000">
                <a:latin typeface="Times New Roman" pitchFamily="18" charset="0"/>
              </a:rPr>
              <a:t>2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,…, </a:t>
            </a:r>
            <a:r>
              <a:rPr kumimoji="1" lang="en-US" altLang="zh-CN" b="1" i="1">
                <a:sym typeface="Symbol" pitchFamily="18" charset="2"/>
              </a:rPr>
              <a:t></a:t>
            </a:r>
            <a:r>
              <a:rPr kumimoji="1" lang="en-US" altLang="zh-CN" b="1" i="1" baseline="-25000">
                <a:latin typeface="Times New Roman" pitchFamily="18" charset="0"/>
              </a:rPr>
              <a:t>n-r</a:t>
            </a:r>
            <a:r>
              <a:rPr kumimoji="1" lang="zh-CN" altLang="en-US" b="1">
                <a:latin typeface="Times New Roman" pitchFamily="18" charset="0"/>
              </a:rPr>
              <a:t>是导出组的基础解系</a:t>
            </a:r>
            <a:r>
              <a:rPr kumimoji="1" lang="en-US" altLang="zh-CN" b="1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927100" y="3505200"/>
          <a:ext cx="79121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7" name="Equation" r:id="rId3" imgW="3720960" imgH="228600" progId="Equation.DSMT4">
                  <p:embed/>
                </p:oleObj>
              </mc:Choice>
              <mc:Fallback>
                <p:oleObj name="Equation" r:id="rId3" imgW="37209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505200"/>
                        <a:ext cx="79121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914400" y="4008438"/>
          <a:ext cx="76422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8" name="Equation" r:id="rId5" imgW="3593880" imgH="228600" progId="Equation.DSMT4">
                  <p:embed/>
                </p:oleObj>
              </mc:Choice>
              <mc:Fallback>
                <p:oleObj name="Equation" r:id="rId5" imgW="359388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08438"/>
                        <a:ext cx="76422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838200" y="4495800"/>
            <a:ext cx="6824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令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－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－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－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i="1" baseline="-25000">
                <a:latin typeface="Times New Roman" pitchFamily="18" charset="0"/>
                <a:ea typeface="宋体" pitchFamily="2" charset="-122"/>
              </a:rPr>
              <a:t>n-r+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 i="1" baseline="-25000"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zh-CN" altLang="en-US" b="1">
                <a:latin typeface="Times New Roman" pitchFamily="18" charset="0"/>
              </a:rPr>
              <a:t>则有任一解可表为</a:t>
            </a: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1219200" y="51054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X=k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+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 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baseline="-25000">
                <a:latin typeface="Times New Roman" pitchFamily="18" charset="0"/>
              </a:rPr>
              <a:t>2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+…+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i="1" baseline="-25000">
                <a:latin typeface="Times New Roman" pitchFamily="18" charset="0"/>
              </a:rPr>
              <a:t>n-r+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i="1" baseline="-25000">
                <a:latin typeface="Times New Roman" pitchFamily="18" charset="0"/>
              </a:rPr>
              <a:t>n-r+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.</a:t>
            </a:r>
            <a:br>
              <a:rPr kumimoji="1" lang="en-US" altLang="zh-CN" b="1"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(</a:t>
            </a:r>
            <a:r>
              <a:rPr kumimoji="1" lang="zh-CN" altLang="en-US" b="1">
                <a:latin typeface="黑体" pitchFamily="49" charset="-122"/>
              </a:rPr>
              <a:t>其中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+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+…+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b="1" i="1" baseline="-25000">
                <a:latin typeface="Times New Roman" pitchFamily="18" charset="0"/>
                <a:ea typeface="宋体" pitchFamily="2" charset="-122"/>
              </a:rPr>
              <a:t>n-r+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 i="1" baseline="-250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= 1)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1" grpId="0"/>
      <p:bldP spid="90118" grpId="0"/>
      <p:bldP spid="90119" grpId="0"/>
      <p:bldP spid="90120" grpId="0"/>
      <p:bldP spid="90122" grpId="0"/>
      <p:bldP spid="90125" grpId="0"/>
      <p:bldP spid="901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1A54125-95B6-4FEA-9ACD-46DDCB19BFC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330200" y="304800"/>
            <a:ext cx="8458200" cy="1143000"/>
          </a:xfrm>
        </p:spPr>
        <p:txBody>
          <a:bodyPr/>
          <a:lstStyle/>
          <a:p>
            <a:pPr marL="542925" indent="-542925" algn="l"/>
            <a:r>
              <a:rPr lang="en-US" altLang="zh-CN" sz="2800">
                <a:latin typeface="黑体" pitchFamily="49" charset="-122"/>
                <a:ea typeface="黑体" pitchFamily="49" charset="-122"/>
              </a:rPr>
              <a:t>10.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有三个向量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线性相关，且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不能被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线性表示，证明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线性相关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30200" y="2132013"/>
            <a:ext cx="8305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2438" indent="-4524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31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11.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设向量组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线性无关 ，当常数</a:t>
            </a:r>
            <a:r>
              <a:rPr kumimoji="1" lang="en-US" altLang="zh-CN" b="1" i="1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zh-CN" altLang="en-US" b="1" i="1">
                <a:latin typeface="Times New Roman" pitchFamily="18" charset="0"/>
                <a:ea typeface="黑体" pitchFamily="49" charset="-122"/>
              </a:rPr>
              <a:t>、</a:t>
            </a:r>
            <a:r>
              <a:rPr kumimoji="1" lang="en-US" altLang="zh-CN" b="1" i="1"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b="1" i="1">
                <a:latin typeface="Times New Roman" pitchFamily="18" charset="0"/>
                <a:ea typeface="黑体" pitchFamily="49" charset="-122"/>
              </a:rPr>
              <a:t>、</a:t>
            </a:r>
            <a:r>
              <a:rPr kumimoji="1" lang="en-US" altLang="zh-CN" b="1" i="1"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满足什么条件时，</a:t>
            </a:r>
            <a:r>
              <a:rPr kumimoji="1" lang="en-US" altLang="zh-CN" b="1" i="1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线性相关 ？</a:t>
            </a: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V="1">
            <a:off x="406400" y="1447800"/>
            <a:ext cx="77724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552575" y="1462088"/>
            <a:ext cx="4568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下面用到第二、三节的知识</a:t>
            </a:r>
            <a:r>
              <a:rPr lang="en-US" altLang="zh-CN" b="1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04800" y="3671888"/>
            <a:ext cx="817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12. </a:t>
            </a:r>
            <a:r>
              <a:rPr kumimoji="1" lang="zh-CN" altLang="en-US" b="1">
                <a:latin typeface="Times New Roman" pitchFamily="18" charset="0"/>
              </a:rPr>
              <a:t>已知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a, b, c, d </a:t>
            </a:r>
            <a:r>
              <a:rPr kumimoji="1" lang="zh-CN" altLang="en-US" b="1">
                <a:latin typeface="Times New Roman" pitchFamily="18" charset="0"/>
              </a:rPr>
              <a:t>为不同的实数，判断方程组</a:t>
            </a:r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885825" y="4232275"/>
          <a:ext cx="3516313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3" imgW="1815840" imgH="1079280" progId="Equation.DSMT4">
                  <p:embed/>
                </p:oleObj>
              </mc:Choice>
              <mc:Fallback>
                <p:oleObj name="Equation" r:id="rId3" imgW="1815840" imgH="1079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232275"/>
                        <a:ext cx="3516313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527550" y="4891088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是否有解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B688B7E-80E1-4E77-A836-CFDBE1E32B5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86800" cy="487363"/>
          </a:xfrm>
        </p:spPr>
        <p:txBody>
          <a:bodyPr/>
          <a:lstStyle/>
          <a:p>
            <a:pPr algn="l"/>
            <a:r>
              <a:rPr lang="en-US" altLang="zh-CN" sz="2800"/>
              <a:t>13.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取何值时方程组               有解，并求之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3665538" y="76200"/>
          <a:ext cx="2582862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Equation" r:id="rId3" imgW="1320480" imgH="812520" progId="Equation.DSMT4">
                  <p:embed/>
                </p:oleObj>
              </mc:Choice>
              <mc:Fallback>
                <p:oleObj name="Equation" r:id="rId3" imgW="132048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76200"/>
                        <a:ext cx="2582862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28600" y="2590800"/>
            <a:ext cx="374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</a:rPr>
              <a:t>14.</a:t>
            </a:r>
            <a:r>
              <a:rPr kumimoji="1" lang="zh-CN" altLang="en-US" b="1">
                <a:latin typeface="黑体" pitchFamily="49" charset="-122"/>
              </a:rPr>
              <a:t>求方程组的通解</a:t>
            </a:r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3413125" y="1789113"/>
          <a:ext cx="5578475" cy="224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5" imgW="2679480" imgH="1079280" progId="Equation.DSMT4">
                  <p:embed/>
                </p:oleObj>
              </mc:Choice>
              <mc:Fallback>
                <p:oleObj name="Equation" r:id="rId5" imgW="2679480" imgH="1079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1789113"/>
                        <a:ext cx="5578475" cy="224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04800" y="42672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8650" indent="-6286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80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874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15.  </a:t>
            </a:r>
            <a:r>
              <a:rPr kumimoji="1" lang="zh-CN" altLang="en-US" b="1">
                <a:latin typeface="Times New Roman" pitchFamily="18" charset="0"/>
                <a:ea typeface="黑体" pitchFamily="49" charset="-122"/>
              </a:rPr>
              <a:t>如果向量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h</a:t>
            </a:r>
            <a:r>
              <a:rPr kumimoji="1" lang="en-US" altLang="zh-CN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b="1">
                <a:latin typeface="Times New Roman" pitchFamily="18" charset="0"/>
              </a:rPr>
              <a:t>, 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h</a:t>
            </a:r>
            <a:r>
              <a:rPr kumimoji="1" lang="en-US" altLang="zh-CN" b="1" baseline="-25000">
                <a:latin typeface="Times New Roman" pitchFamily="18" charset="0"/>
                <a:ea typeface="黑体" pitchFamily="49" charset="-122"/>
              </a:rPr>
              <a:t>2 </a:t>
            </a:r>
            <a:r>
              <a:rPr kumimoji="1" lang="en-US" altLang="zh-CN" b="1">
                <a:latin typeface="Times New Roman" pitchFamily="18" charset="0"/>
              </a:rPr>
              <a:t>,…, 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h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zh-CN" altLang="en-US" b="1">
                <a:latin typeface="Times New Roman" pitchFamily="18" charset="0"/>
                <a:ea typeface="黑体" pitchFamily="49" charset="-122"/>
              </a:rPr>
              <a:t>是线性方程组</a:t>
            </a:r>
            <a:r>
              <a:rPr kumimoji="1" lang="en-US" altLang="zh-CN" b="1" i="1">
                <a:latin typeface="Times New Roman" pitchFamily="18" charset="0"/>
              </a:rPr>
              <a:t>AX=</a:t>
            </a:r>
            <a:r>
              <a:rPr kumimoji="1" lang="en-US" altLang="zh-CN" b="1" i="1">
                <a:latin typeface="Symbol" pitchFamily="18" charset="2"/>
              </a:rPr>
              <a:t>b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的解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证明</a:t>
            </a:r>
            <a:r>
              <a:rPr kumimoji="1" lang="en-US" altLang="zh-CN" b="1" i="1">
                <a:latin typeface="Times New Roman" pitchFamily="18" charset="0"/>
              </a:rPr>
              <a:t>k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h</a:t>
            </a:r>
            <a:r>
              <a:rPr kumimoji="1" lang="en-US" altLang="zh-CN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b="1" baseline="-25000"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+ </a:t>
            </a:r>
            <a:r>
              <a:rPr kumimoji="1" lang="en-US" altLang="zh-CN" b="1" i="1">
                <a:latin typeface="Times New Roman" pitchFamily="18" charset="0"/>
              </a:rPr>
              <a:t>k</a:t>
            </a:r>
            <a:r>
              <a:rPr kumimoji="1" lang="en-US" altLang="zh-CN" b="1" baseline="-25000">
                <a:latin typeface="Times New Roman" pitchFamily="18" charset="0"/>
              </a:rPr>
              <a:t>2 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h</a:t>
            </a:r>
            <a:r>
              <a:rPr kumimoji="1" lang="en-US" altLang="zh-CN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b="1" baseline="-25000"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+…+</a:t>
            </a:r>
            <a:r>
              <a:rPr kumimoji="1" lang="en-US" altLang="zh-CN" b="1" i="1">
                <a:latin typeface="Times New Roman" pitchFamily="18" charset="0"/>
              </a:rPr>
              <a:t>k</a:t>
            </a:r>
            <a:r>
              <a:rPr kumimoji="1" lang="en-US" altLang="zh-CN" b="1" baseline="-25000">
                <a:latin typeface="Times New Roman" pitchFamily="18" charset="0"/>
              </a:rPr>
              <a:t>t</a:t>
            </a: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h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b="1">
                <a:latin typeface="Times New Roman" pitchFamily="18" charset="0"/>
              </a:rPr>
              <a:t>  (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其中</a:t>
            </a:r>
            <a:r>
              <a:rPr kumimoji="1" lang="en-US" altLang="zh-CN" b="1" i="1">
                <a:latin typeface="Times New Roman" pitchFamily="18" charset="0"/>
              </a:rPr>
              <a:t>k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</a:rPr>
              <a:t>+</a:t>
            </a:r>
            <a:r>
              <a:rPr kumimoji="1" lang="en-US" altLang="zh-CN" b="1" i="1">
                <a:latin typeface="Times New Roman" pitchFamily="18" charset="0"/>
              </a:rPr>
              <a:t>k</a:t>
            </a:r>
            <a:r>
              <a:rPr kumimoji="1" lang="en-US" altLang="zh-CN" b="1" baseline="-25000">
                <a:latin typeface="Times New Roman" pitchFamily="18" charset="0"/>
              </a:rPr>
              <a:t>2</a:t>
            </a:r>
            <a:r>
              <a:rPr kumimoji="1" lang="en-US" altLang="zh-CN" b="1">
                <a:latin typeface="Times New Roman" pitchFamily="18" charset="0"/>
              </a:rPr>
              <a:t>+…+</a:t>
            </a:r>
            <a:r>
              <a:rPr kumimoji="1" lang="en-US" altLang="zh-CN" b="1" i="1">
                <a:latin typeface="Times New Roman" pitchFamily="18" charset="0"/>
              </a:rPr>
              <a:t>k</a:t>
            </a:r>
            <a:r>
              <a:rPr kumimoji="1" lang="en-US" altLang="zh-CN" b="1" i="1" baseline="-25000">
                <a:latin typeface="Times New Roman" pitchFamily="18" charset="0"/>
              </a:rPr>
              <a:t>t </a:t>
            </a:r>
            <a:r>
              <a:rPr kumimoji="1" lang="en-US" altLang="zh-CN" b="1">
                <a:latin typeface="Times New Roman" pitchFamily="18" charset="0"/>
              </a:rPr>
              <a:t>= 1)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也是</a:t>
            </a:r>
            <a:r>
              <a:rPr kumimoji="1" lang="en-US" altLang="zh-CN" b="1" i="1">
                <a:latin typeface="Times New Roman" pitchFamily="18" charset="0"/>
              </a:rPr>
              <a:t>AX=</a:t>
            </a:r>
            <a:r>
              <a:rPr kumimoji="1" lang="en-US" altLang="zh-CN" b="1" i="1">
                <a:latin typeface="Symbol" pitchFamily="18" charset="2"/>
              </a:rPr>
              <a:t>b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的一个解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066800" y="5791200"/>
            <a:ext cx="2724150" cy="5191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【</a:t>
            </a:r>
            <a:r>
              <a:rPr lang="zh-CN" altLang="en-US" b="1"/>
              <a:t>课本习题</a:t>
            </a:r>
            <a:r>
              <a:rPr lang="en-US" altLang="zh-CN" b="1"/>
              <a:t>23】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ED9C5A0-0694-4632-AD39-6D750AE31F6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algn="l"/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16.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设矩阵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</a:rPr>
              <a:t>×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</a:rPr>
              <a:t>×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满足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AB</a:t>
            </a:r>
            <a:r>
              <a:rPr kumimoji="1" lang="zh-CN" altLang="en-US" sz="2800" b="1" i="1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证明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)+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) ≤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304800" y="1752600"/>
            <a:ext cx="8686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17. </a:t>
            </a:r>
            <a:r>
              <a:rPr kumimoji="1" lang="zh-CN" altLang="en-US" b="1">
                <a:latin typeface="黑体" pitchFamily="49" charset="-122"/>
              </a:rPr>
              <a:t>设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是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b="1">
                <a:latin typeface="黑体" pitchFamily="49" charset="-122"/>
              </a:rPr>
              <a:t>阶方阵，且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 baseline="30000">
                <a:latin typeface="Times New Roman" pitchFamily="18" charset="0"/>
                <a:ea typeface="宋体" pitchFamily="2" charset="-122"/>
              </a:rPr>
              <a:t>2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=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</a:p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     </a:t>
            </a:r>
            <a:r>
              <a:rPr kumimoji="1" lang="zh-CN" altLang="en-US" b="1">
                <a:latin typeface="黑体" pitchFamily="49" charset="-122"/>
              </a:rPr>
              <a:t>证明：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A+E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)+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 i="1"/>
              <a:t>－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)=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300038" y="3683000"/>
            <a:ext cx="835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</a:rPr>
              <a:t>18. </a:t>
            </a:r>
            <a:r>
              <a:rPr kumimoji="1" lang="zh-CN" altLang="en-US" b="1">
                <a:latin typeface="黑体" pitchFamily="49" charset="-122"/>
              </a:rPr>
              <a:t>设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 baseline="30000"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zh-CN" altLang="en-US" b="1">
                <a:latin typeface="黑体" pitchFamily="49" charset="-122"/>
              </a:rPr>
              <a:t>是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b="1">
                <a:latin typeface="黑体" pitchFamily="49" charset="-122"/>
              </a:rPr>
              <a:t>阶矩阵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的伴随矩阵，证明</a:t>
            </a:r>
          </a:p>
        </p:txBody>
      </p:sp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1182688" y="4221163"/>
          <a:ext cx="478790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name="Equation" r:id="rId3" imgW="2400120" imgH="825480" progId="Equation.DSMT4">
                  <p:embed/>
                </p:oleObj>
              </mc:Choice>
              <mc:Fallback>
                <p:oleObj name="Equation" r:id="rId3" imgW="2400120" imgH="825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4221163"/>
                        <a:ext cx="4787900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838200" y="990600"/>
            <a:ext cx="2724150" cy="5191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【</a:t>
            </a:r>
            <a:r>
              <a:rPr lang="zh-CN" altLang="en-US" b="1"/>
              <a:t>课本习题</a:t>
            </a:r>
            <a:r>
              <a:rPr lang="en-US" altLang="zh-CN" b="1"/>
              <a:t>26】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5334000" y="1981200"/>
            <a:ext cx="2724150" cy="5191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【</a:t>
            </a:r>
            <a:r>
              <a:rPr lang="zh-CN" altLang="en-US" b="1"/>
              <a:t>课本习题</a:t>
            </a:r>
            <a:r>
              <a:rPr lang="en-US" altLang="zh-CN" b="1"/>
              <a:t>28】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6172200" y="4724400"/>
            <a:ext cx="2724150" cy="5191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【</a:t>
            </a:r>
            <a:r>
              <a:rPr lang="zh-CN" altLang="en-US" b="1"/>
              <a:t>课本习题</a:t>
            </a:r>
            <a:r>
              <a:rPr lang="en-US" altLang="zh-CN" b="1"/>
              <a:t>29】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07D5882-7553-43B6-901C-7EC5C8ED12F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b="1"/>
              <a:t>答 案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E552592-AB63-4F82-8B19-8486353BA14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46150" y="381000"/>
            <a:ext cx="259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已知向量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559050" y="371475"/>
          <a:ext cx="5632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3" imgW="2768400" imgH="266400" progId="Equation.DSMT4">
                  <p:embed/>
                </p:oleObj>
              </mc:Choice>
              <mc:Fallback>
                <p:oleObj name="Equation" r:id="rId3" imgW="2768400" imgH="26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71475"/>
                        <a:ext cx="56324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81013" y="912813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（</a:t>
            </a:r>
            <a:r>
              <a:rPr kumimoji="1" lang="en-US" altLang="zh-CN" b="1">
                <a:latin typeface="黑体" pitchFamily="49" charset="-122"/>
              </a:rPr>
              <a:t>1</a:t>
            </a:r>
            <a:r>
              <a:rPr kumimoji="1" lang="zh-CN" altLang="en-US" b="1">
                <a:latin typeface="黑体" pitchFamily="49" charset="-122"/>
              </a:rPr>
              <a:t>）</a:t>
            </a:r>
            <a:r>
              <a:rPr kumimoji="1" lang="en-US" altLang="zh-CN" b="1" i="1">
                <a:latin typeface="Times New Roman" pitchFamily="18" charset="0"/>
              </a:rPr>
              <a:t>t </a:t>
            </a:r>
            <a:r>
              <a:rPr kumimoji="1" lang="zh-CN" altLang="en-US" b="1">
                <a:latin typeface="黑体" pitchFamily="49" charset="-122"/>
              </a:rPr>
              <a:t>为何值时，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 </a:t>
            </a:r>
            <a:r>
              <a:rPr kumimoji="1" lang="zh-CN" altLang="en-US" b="1">
                <a:latin typeface="黑体" pitchFamily="49" charset="-122"/>
              </a:rPr>
              <a:t>线性无关 ？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81013" y="1344613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（</a:t>
            </a:r>
            <a:r>
              <a:rPr kumimoji="1" lang="en-US" altLang="zh-CN" b="1">
                <a:latin typeface="黑体" pitchFamily="49" charset="-122"/>
              </a:rPr>
              <a:t>2</a:t>
            </a:r>
            <a:r>
              <a:rPr kumimoji="1" lang="zh-CN" altLang="en-US" b="1">
                <a:latin typeface="黑体" pitchFamily="49" charset="-122"/>
              </a:rPr>
              <a:t>）</a:t>
            </a:r>
            <a:r>
              <a:rPr kumimoji="1" lang="en-US" altLang="zh-CN" b="1" i="1">
                <a:latin typeface="Times New Roman" pitchFamily="18" charset="0"/>
              </a:rPr>
              <a:t>t </a:t>
            </a:r>
            <a:r>
              <a:rPr kumimoji="1" lang="zh-CN" altLang="en-US" b="1">
                <a:latin typeface="黑体" pitchFamily="49" charset="-122"/>
              </a:rPr>
              <a:t>为何值时，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  </a:t>
            </a:r>
            <a:r>
              <a:rPr kumimoji="1" lang="zh-CN" altLang="en-US" b="1">
                <a:latin typeface="黑体" pitchFamily="49" charset="-122"/>
              </a:rPr>
              <a:t>线性相关 ？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81013" y="1776413"/>
            <a:ext cx="8548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（</a:t>
            </a:r>
            <a:r>
              <a:rPr kumimoji="1" lang="en-US" altLang="zh-CN" b="1">
                <a:latin typeface="黑体" pitchFamily="49" charset="-122"/>
              </a:rPr>
              <a:t>3</a:t>
            </a:r>
            <a:r>
              <a:rPr kumimoji="1" lang="zh-CN" altLang="en-US" b="1">
                <a:latin typeface="黑体" pitchFamily="49" charset="-122"/>
              </a:rPr>
              <a:t>）当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 </a:t>
            </a:r>
            <a:r>
              <a:rPr kumimoji="1" lang="zh-CN" altLang="en-US" b="1">
                <a:latin typeface="黑体" pitchFamily="49" charset="-122"/>
              </a:rPr>
              <a:t>线性相关时，用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线性表示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28613" y="2514600"/>
            <a:ext cx="86185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19138" indent="-7191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985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779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解：令矩阵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zh-CN" altLang="en-US" b="1">
                <a:latin typeface="Times New Roman" pitchFamily="18" charset="0"/>
              </a:rPr>
              <a:t>＝</a:t>
            </a:r>
            <a:r>
              <a:rPr kumimoji="1" lang="en-US" altLang="zh-CN" b="1">
                <a:latin typeface="Times New Roman" pitchFamily="18" charset="0"/>
              </a:rPr>
              <a:t>(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en-US" altLang="zh-CN">
                <a:latin typeface="Times New Roman" pitchFamily="18" charset="0"/>
              </a:rPr>
              <a:t>), </a:t>
            </a:r>
            <a:r>
              <a:rPr kumimoji="1" lang="zh-CN" altLang="en-US" b="1">
                <a:latin typeface="Times New Roman" pitchFamily="18" charset="0"/>
              </a:rPr>
              <a:t>对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zh-CN" altLang="en-US" b="1">
                <a:latin typeface="Times New Roman" pitchFamily="18" charset="0"/>
              </a:rPr>
              <a:t>进行一系列的初等</a:t>
            </a:r>
            <a:r>
              <a:rPr kumimoji="1" lang="zh-CN" altLang="en-US" b="1">
                <a:solidFill>
                  <a:srgbClr val="A50021"/>
                </a:solidFill>
                <a:latin typeface="Times New Roman" pitchFamily="18" charset="0"/>
              </a:rPr>
              <a:t>行</a:t>
            </a:r>
            <a:r>
              <a:rPr kumimoji="1" lang="zh-CN" altLang="en-US" b="1">
                <a:latin typeface="Times New Roman" pitchFamily="18" charset="0"/>
              </a:rPr>
              <a:t>变换，将它化成行阶梯型矩阵</a:t>
            </a:r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338138" y="3414713"/>
          <a:ext cx="44450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5" imgW="2095200" imgH="812520" progId="Equation.DSMT4">
                  <p:embed/>
                </p:oleObj>
              </mc:Choice>
              <mc:Fallback>
                <p:oleObj name="Equation" r:id="rId5" imgW="2095200" imgH="8125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3414713"/>
                        <a:ext cx="44450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4748213" y="3579813"/>
          <a:ext cx="176053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7" imgW="698400" imgH="393480" progId="Equation.DSMT4">
                  <p:embed/>
                </p:oleObj>
              </mc:Choice>
              <mc:Fallback>
                <p:oleObj name="Equation" r:id="rId7" imgW="69840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3579813"/>
                        <a:ext cx="1760537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6408738" y="3473450"/>
          <a:ext cx="2225675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9" imgW="1041120" imgH="812520" progId="Equation.DSMT4">
                  <p:embed/>
                </p:oleObj>
              </mc:Choice>
              <mc:Fallback>
                <p:oleObj name="Equation" r:id="rId9" imgW="1041120" imgH="8125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3473450"/>
                        <a:ext cx="2225675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152400" y="5037138"/>
          <a:ext cx="193675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11" imgW="698400" imgH="393480" progId="Equation.DSMT4">
                  <p:embed/>
                </p:oleObj>
              </mc:Choice>
              <mc:Fallback>
                <p:oleObj name="Equation" r:id="rId11" imgW="69840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037138"/>
                        <a:ext cx="193675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1970088" y="4999038"/>
          <a:ext cx="2252662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13" imgW="1054080" imgH="812520" progId="Equation.DSMT4">
                  <p:embed/>
                </p:oleObj>
              </mc:Choice>
              <mc:Fallback>
                <p:oleObj name="Equation" r:id="rId13" imgW="1054080" imgH="8125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4999038"/>
                        <a:ext cx="2252662" cy="173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268788" y="5562600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2400" b="1" i="1">
                <a:latin typeface="Times New Roman" pitchFamily="18" charset="0"/>
                <a:ea typeface="宋体" pitchFamily="2" charset="-122"/>
              </a:rPr>
              <a:t>B.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5729288" y="5486400"/>
            <a:ext cx="260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=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28690" name="Rectangle 18"/>
          <p:cNvSpPr>
            <a:spLocks noGrp="1" noChangeArrowheads="1"/>
          </p:cNvSpPr>
          <p:nvPr>
            <p:ph type="title"/>
          </p:nvPr>
        </p:nvSpPr>
        <p:spPr>
          <a:xfrm>
            <a:off x="336550" y="350838"/>
            <a:ext cx="8229600" cy="639762"/>
          </a:xfrm>
        </p:spPr>
        <p:txBody>
          <a:bodyPr/>
          <a:lstStyle/>
          <a:p>
            <a:pPr algn="l"/>
            <a:r>
              <a:rPr lang="en-US" altLang="zh-CN" sz="3200"/>
              <a:t>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2" grpId="0"/>
      <p:bldP spid="28688" grpId="0"/>
      <p:bldP spid="2868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3099</Words>
  <Application>Microsoft Office PowerPoint</Application>
  <PresentationFormat>全屏显示(4:3)</PresentationFormat>
  <Paragraphs>344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黑体</vt:lpstr>
      <vt:lpstr>Times New Roman</vt:lpstr>
      <vt:lpstr>Symbol</vt:lpstr>
      <vt:lpstr>Wingdings</vt:lpstr>
      <vt:lpstr>默认设计模板</vt:lpstr>
      <vt:lpstr>MathType 5.0 Equation</vt:lpstr>
      <vt:lpstr>MathType 6.0 Equation</vt:lpstr>
      <vt:lpstr>PowerPoint 演示文稿</vt:lpstr>
      <vt:lpstr>PowerPoint 演示文稿</vt:lpstr>
      <vt:lpstr>4.证明向量组a1,a2,…,as （其中a1≠0, s &gt;1）线性相关的充要条件是至少有一个ai(1&lt;i≤s)可以由向量组a1,a2,…,ai-1线性表示.</vt:lpstr>
      <vt:lpstr>7.</vt:lpstr>
      <vt:lpstr>10.有三个向量a1,a2,a3线性相关，且a3不能被a1,a2线性表示，证明a1,a2 线性相关.</vt:lpstr>
      <vt:lpstr>13. a取何值时方程组               有解，并求之.</vt:lpstr>
      <vt:lpstr>16.设矩阵Am×n与Bn×p满足AB＝O,证明R(A)+R(B) ≤n.</vt:lpstr>
      <vt:lpstr>答 案</vt:lpstr>
      <vt:lpstr>1.</vt:lpstr>
      <vt:lpstr>PowerPoint 演示文稿</vt:lpstr>
      <vt:lpstr>2.</vt:lpstr>
      <vt:lpstr>3.</vt:lpstr>
      <vt:lpstr>4.</vt:lpstr>
      <vt:lpstr>PowerPoint 演示文稿</vt:lpstr>
      <vt:lpstr>5.</vt:lpstr>
      <vt:lpstr>6.</vt:lpstr>
      <vt:lpstr>7.</vt:lpstr>
      <vt:lpstr>8.</vt:lpstr>
      <vt:lpstr>PowerPoint 演示文稿</vt:lpstr>
      <vt:lpstr>9.</vt:lpstr>
      <vt:lpstr>总结关于矩阵秩的几个结论</vt:lpstr>
      <vt:lpstr>PowerPoint 演示文稿</vt:lpstr>
      <vt:lpstr>10.</vt:lpstr>
      <vt:lpstr>11.设向量组a1,a2,a3 线性无关 ，当常数a、b、c满足什么条件时，aa1-a2, ba2-a3, ca3-a1线性相关 ？</vt:lpstr>
      <vt:lpstr>12.</vt:lpstr>
      <vt:lpstr>13. a取何值时方程组               有解，并求之. </vt:lpstr>
      <vt:lpstr>PowerPoint 演示文稿</vt:lpstr>
      <vt:lpstr>14.求方程组的通解</vt:lpstr>
      <vt:lpstr>PowerPoint 演示文稿</vt:lpstr>
      <vt:lpstr>15.  如果向量h1, h2 ,…, ht 是线性方程组AX=b 的解,证明k1h1 + k2 h2 +…+kt ht  (其中k1+k2+…+kt = 1) 也是AX=b 的一个解.</vt:lpstr>
      <vt:lpstr>16.设矩阵Am×n与Bn×p 满足AB＝O,       证明R(A)+R(B) ≤n.</vt:lpstr>
      <vt:lpstr>17. 设A是n阶方阵，且A2 = E,        证明：R(A+E)+R(A－E)=n</vt:lpstr>
      <vt:lpstr>18. 设A*是n阶矩阵A的伴随矩阵，证明</vt:lpstr>
      <vt:lpstr>PowerPoint 演示文稿</vt:lpstr>
      <vt:lpstr>课本第17题证明</vt:lpstr>
      <vt:lpstr>PowerPoint 演示文稿</vt:lpstr>
      <vt:lpstr>课本第25题证明</vt:lpstr>
      <vt:lpstr>PowerPoint 演示文稿</vt:lpstr>
      <vt:lpstr>PowerPoint 演示文稿</vt:lpstr>
      <vt:lpstr>课本习题24证明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习题</dc:title>
  <dc:creator>刘忠信</dc:creator>
  <cp:lastModifiedBy>liuzhx</cp:lastModifiedBy>
  <cp:revision>304</cp:revision>
  <cp:lastPrinted>1601-01-01T00:00:00Z</cp:lastPrinted>
  <dcterms:created xsi:type="dcterms:W3CDTF">1601-01-01T00:00:00Z</dcterms:created>
  <dcterms:modified xsi:type="dcterms:W3CDTF">2015-10-08T01:23:42Z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