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4"/>
  </p:handoutMasterIdLst>
  <p:sldIdLst>
    <p:sldId id="284" r:id="rId3"/>
    <p:sldId id="286" r:id="rId4"/>
    <p:sldId id="287" r:id="rId5"/>
    <p:sldId id="289" r:id="rId6"/>
    <p:sldId id="300" r:id="rId7"/>
    <p:sldId id="301" r:id="rId8"/>
    <p:sldId id="302" r:id="rId9"/>
    <p:sldId id="303" r:id="rId10"/>
    <p:sldId id="304" r:id="rId11"/>
    <p:sldId id="306" r:id="rId12"/>
    <p:sldId id="311" r:id="rId13"/>
    <p:sldId id="369" r:id="rId14"/>
    <p:sldId id="370" r:id="rId15"/>
    <p:sldId id="371" r:id="rId16"/>
    <p:sldId id="372" r:id="rId17"/>
    <p:sldId id="316" r:id="rId18"/>
    <p:sldId id="317" r:id="rId19"/>
    <p:sldId id="380" r:id="rId20"/>
    <p:sldId id="379" r:id="rId21"/>
    <p:sldId id="381" r:id="rId22"/>
    <p:sldId id="382" r:id="rId23"/>
    <p:sldId id="383" r:id="rId24"/>
    <p:sldId id="384" r:id="rId25"/>
    <p:sldId id="414" r:id="rId26"/>
    <p:sldId id="415" r:id="rId27"/>
    <p:sldId id="416" r:id="rId28"/>
    <p:sldId id="417" r:id="rId29"/>
    <p:sldId id="385" r:id="rId30"/>
    <p:sldId id="386" r:id="rId31"/>
    <p:sldId id="387" r:id="rId32"/>
    <p:sldId id="388" r:id="rId33"/>
    <p:sldId id="434" r:id="rId34"/>
    <p:sldId id="435" r:id="rId35"/>
    <p:sldId id="362" r:id="rId36"/>
    <p:sldId id="412" r:id="rId37"/>
    <p:sldId id="413" r:id="rId38"/>
    <p:sldId id="418" r:id="rId39"/>
    <p:sldId id="419" r:id="rId40"/>
    <p:sldId id="420" r:id="rId41"/>
    <p:sldId id="421" r:id="rId42"/>
    <p:sldId id="260" r:id="rId43"/>
    <p:sldId id="423" r:id="rId44"/>
    <p:sldId id="424" r:id="rId45"/>
    <p:sldId id="425" r:id="rId46"/>
    <p:sldId id="429" r:id="rId47"/>
    <p:sldId id="430" r:id="rId48"/>
    <p:sldId id="431" r:id="rId49"/>
    <p:sldId id="432" r:id="rId50"/>
    <p:sldId id="265" r:id="rId51"/>
    <p:sldId id="433" r:id="rId52"/>
    <p:sldId id="274" r:id="rId53"/>
  </p:sldIdLst>
  <p:sldSz cx="12090400" cy="75565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561340" algn="l" rtl="0" fontAlgn="base">
      <a:spcBef>
        <a:spcPct val="0"/>
      </a:spcBef>
      <a:spcAft>
        <a:spcPct val="0"/>
      </a:spcAft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1122680" algn="l" rtl="0" fontAlgn="base">
      <a:spcBef>
        <a:spcPct val="0"/>
      </a:spcBef>
      <a:spcAft>
        <a:spcPct val="0"/>
      </a:spcAft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684020" algn="l" rtl="0" fontAlgn="base">
      <a:spcBef>
        <a:spcPct val="0"/>
      </a:spcBef>
      <a:spcAft>
        <a:spcPct val="0"/>
      </a:spcAft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2245360" algn="l" rtl="0" fontAlgn="base">
      <a:spcBef>
        <a:spcPct val="0"/>
      </a:spcBef>
      <a:spcAft>
        <a:spcPct val="0"/>
      </a:spcAft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806700" algn="l" defTabSz="1122680" rtl="0" eaLnBrk="1" latinLnBrk="0" hangingPunct="1"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3368040" algn="l" defTabSz="1122680" rtl="0" eaLnBrk="1" latinLnBrk="0" hangingPunct="1"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929380" algn="l" defTabSz="1122680" rtl="0" eaLnBrk="1" latinLnBrk="0" hangingPunct="1"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4490720" algn="l" defTabSz="1122680" rtl="0" eaLnBrk="1" latinLnBrk="0" hangingPunct="1">
      <a:defRPr kumimoji="1" sz="3400" b="1" i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0" autoAdjust="0"/>
    <p:restoredTop sz="94660" autoAdjust="0"/>
  </p:normalViewPr>
  <p:slideViewPr>
    <p:cSldViewPr>
      <p:cViewPr>
        <p:scale>
          <a:sx n="70" d="100"/>
          <a:sy n="70" d="100"/>
        </p:scale>
        <p:origin x="-81" y="108"/>
      </p:cViewPr>
      <p:guideLst>
        <p:guide orient="horz" pos="4020"/>
        <p:guide pos="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14:22:32.085" idx="1">
    <p:pos x="4251" y="2949"/>
    <p:text>施加行变换与列变换
PAQ=Er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14:33:40.830" idx="3">
    <p:pos x="3200" y="3004"/>
    <p:text>矩阵秩的不等式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0" Type="http://schemas.openxmlformats.org/officeDocument/2006/relationships/image" Target="../media/image125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0" Type="http://schemas.openxmlformats.org/officeDocument/2006/relationships/image" Target="../media/image164.wmf"/><Relationship Id="rId1" Type="http://schemas.openxmlformats.org/officeDocument/2006/relationships/image" Target="../media/image15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image" Target="../media/image22.emf"/><Relationship Id="rId7" Type="http://schemas.openxmlformats.org/officeDocument/2006/relationships/image" Target="../media/image21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1" Type="http://schemas.openxmlformats.org/officeDocument/2006/relationships/image" Target="../media/image25.emf"/><Relationship Id="rId10" Type="http://schemas.openxmlformats.org/officeDocument/2006/relationships/image" Target="../media/image24.e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i="0">
                <a:ea typeface="宋体" panose="02010600030101010101" pitchFamily="2" charset="-122"/>
              </a:defRPr>
            </a:lvl1pPr>
          </a:lstStyle>
          <a:p>
            <a:fld id="{C8C712BE-9795-4B26-9C7B-EC294F31CBF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 algn="ctr">
              <a:buNone/>
              <a:defRPr/>
            </a:lvl1pPr>
            <a:lvl2pPr marL="561340" indent="0" algn="ctr">
              <a:buNone/>
              <a:defRPr/>
            </a:lvl2pPr>
            <a:lvl3pPr marL="1122680" indent="0" algn="ctr">
              <a:buNone/>
              <a:defRPr/>
            </a:lvl3pPr>
            <a:lvl4pPr marL="1684020" indent="0" algn="ctr">
              <a:buNone/>
              <a:defRPr/>
            </a:lvl4pPr>
            <a:lvl5pPr marL="2245360" indent="0" algn="ctr">
              <a:buNone/>
              <a:defRPr/>
            </a:lvl5pPr>
            <a:lvl6pPr marL="2806700" indent="0" algn="ctr">
              <a:buNone/>
              <a:defRPr/>
            </a:lvl6pPr>
            <a:lvl7pPr marL="3368040" indent="0" algn="ctr">
              <a:buNone/>
              <a:defRPr/>
            </a:lvl7pPr>
            <a:lvl8pPr marL="3929380" indent="0" algn="ctr">
              <a:buNone/>
              <a:defRPr/>
            </a:lvl8pPr>
            <a:lvl9pPr marL="449072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671690"/>
            <a:ext cx="2720340" cy="6078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671690"/>
            <a:ext cx="7959513" cy="6078435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09040" y="671689"/>
            <a:ext cx="9974580" cy="1259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4520" y="1763183"/>
            <a:ext cx="5339927" cy="2408635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5953" y="1763183"/>
            <a:ext cx="5339927" cy="2408635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4520" y="4339741"/>
            <a:ext cx="5339927" cy="2410384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5953" y="4339741"/>
            <a:ext cx="5339927" cy="2410384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500"/>
            </a:lvl1pPr>
            <a:lvl2pPr marL="561340" indent="0">
              <a:buNone/>
              <a:defRPr sz="2200"/>
            </a:lvl2pPr>
            <a:lvl3pPr marL="1122680" indent="0">
              <a:buNone/>
              <a:defRPr sz="2000"/>
            </a:lvl3pPr>
            <a:lvl4pPr marL="1684020" indent="0">
              <a:buNone/>
              <a:defRPr sz="1700"/>
            </a:lvl4pPr>
            <a:lvl5pPr marL="2245360" indent="0">
              <a:buNone/>
              <a:defRPr sz="1700"/>
            </a:lvl5pPr>
            <a:lvl6pPr marL="2806700" indent="0">
              <a:buNone/>
              <a:defRPr sz="1700"/>
            </a:lvl6pPr>
            <a:lvl7pPr marL="3368040" indent="0">
              <a:buNone/>
              <a:defRPr sz="1700"/>
            </a:lvl7pPr>
            <a:lvl8pPr marL="3929380" indent="0">
              <a:buNone/>
              <a:defRPr sz="1700"/>
            </a:lvl8pPr>
            <a:lvl9pPr marL="4490720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302610"/>
            <a:ext cx="108813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40" indent="0">
              <a:buNone/>
              <a:defRPr sz="2500" b="1"/>
            </a:lvl2pPr>
            <a:lvl3pPr marL="1122680" indent="0">
              <a:buNone/>
              <a:defRPr sz="2200" b="1"/>
            </a:lvl3pPr>
            <a:lvl4pPr marL="1684020" indent="0">
              <a:buNone/>
              <a:defRPr sz="2000" b="1"/>
            </a:lvl4pPr>
            <a:lvl5pPr marL="2245360" indent="0">
              <a:buNone/>
              <a:defRPr sz="2000" b="1"/>
            </a:lvl5pPr>
            <a:lvl6pPr marL="2806700" indent="0">
              <a:buNone/>
              <a:defRPr sz="2000" b="1"/>
            </a:lvl6pPr>
            <a:lvl7pPr marL="3368040" indent="0">
              <a:buNone/>
              <a:defRPr sz="2000" b="1"/>
            </a:lvl7pPr>
            <a:lvl8pPr marL="3929380" indent="0">
              <a:buNone/>
              <a:defRPr sz="2000" b="1"/>
            </a:lvl8pPr>
            <a:lvl9pPr marL="449072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40" indent="0">
              <a:buNone/>
              <a:defRPr sz="2500" b="1"/>
            </a:lvl2pPr>
            <a:lvl3pPr marL="1122680" indent="0">
              <a:buNone/>
              <a:defRPr sz="2200" b="1"/>
            </a:lvl3pPr>
            <a:lvl4pPr marL="1684020" indent="0">
              <a:buNone/>
              <a:defRPr sz="2000" b="1"/>
            </a:lvl4pPr>
            <a:lvl5pPr marL="2245360" indent="0">
              <a:buNone/>
              <a:defRPr sz="2000" b="1"/>
            </a:lvl5pPr>
            <a:lvl6pPr marL="2806700" indent="0">
              <a:buNone/>
              <a:defRPr sz="2000" b="1"/>
            </a:lvl6pPr>
            <a:lvl7pPr marL="3368040" indent="0">
              <a:buNone/>
              <a:defRPr sz="2000" b="1"/>
            </a:lvl7pPr>
            <a:lvl8pPr marL="3929380" indent="0">
              <a:buNone/>
              <a:defRPr sz="2000" b="1"/>
            </a:lvl8pPr>
            <a:lvl9pPr marL="449072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40" indent="0">
              <a:buNone/>
              <a:defRPr sz="1500"/>
            </a:lvl2pPr>
            <a:lvl3pPr marL="1122680" indent="0">
              <a:buNone/>
              <a:defRPr sz="1200"/>
            </a:lvl3pPr>
            <a:lvl4pPr marL="1684020" indent="0">
              <a:buNone/>
              <a:defRPr sz="1100"/>
            </a:lvl4pPr>
            <a:lvl5pPr marL="2245360" indent="0">
              <a:buNone/>
              <a:defRPr sz="1100"/>
            </a:lvl5pPr>
            <a:lvl6pPr marL="2806700" indent="0">
              <a:buNone/>
              <a:defRPr sz="1100"/>
            </a:lvl6pPr>
            <a:lvl7pPr marL="3368040" indent="0">
              <a:buNone/>
              <a:defRPr sz="1100"/>
            </a:lvl7pPr>
            <a:lvl8pPr marL="3929380" indent="0">
              <a:buNone/>
              <a:defRPr sz="1100"/>
            </a:lvl8pPr>
            <a:lvl9pPr marL="44907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3900"/>
            </a:lvl1pPr>
            <a:lvl2pPr marL="561340" indent="0">
              <a:buNone/>
              <a:defRPr sz="3400"/>
            </a:lvl2pPr>
            <a:lvl3pPr marL="1122680" indent="0">
              <a:buNone/>
              <a:defRPr sz="2900"/>
            </a:lvl3pPr>
            <a:lvl4pPr marL="1684020" indent="0">
              <a:buNone/>
              <a:defRPr sz="2500"/>
            </a:lvl4pPr>
            <a:lvl5pPr marL="2245360" indent="0">
              <a:buNone/>
              <a:defRPr sz="2500"/>
            </a:lvl5pPr>
            <a:lvl6pPr marL="2806700" indent="0">
              <a:buNone/>
              <a:defRPr sz="2500"/>
            </a:lvl6pPr>
            <a:lvl7pPr marL="3368040" indent="0">
              <a:buNone/>
              <a:defRPr sz="2500"/>
            </a:lvl7pPr>
            <a:lvl8pPr marL="3929380" indent="0">
              <a:buNone/>
              <a:defRPr sz="2500"/>
            </a:lvl8pPr>
            <a:lvl9pPr marL="449072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40" indent="0">
              <a:buNone/>
              <a:defRPr sz="1500"/>
            </a:lvl2pPr>
            <a:lvl3pPr marL="1122680" indent="0">
              <a:buNone/>
              <a:defRPr sz="1200"/>
            </a:lvl3pPr>
            <a:lvl4pPr marL="1684020" indent="0">
              <a:buNone/>
              <a:defRPr sz="1100"/>
            </a:lvl4pPr>
            <a:lvl5pPr marL="2245360" indent="0">
              <a:buNone/>
              <a:defRPr sz="1100"/>
            </a:lvl5pPr>
            <a:lvl6pPr marL="2806700" indent="0">
              <a:buNone/>
              <a:defRPr sz="1100"/>
            </a:lvl6pPr>
            <a:lvl7pPr marL="3368040" indent="0">
              <a:buNone/>
              <a:defRPr sz="1100"/>
            </a:lvl7pPr>
            <a:lvl8pPr marL="3929380" indent="0">
              <a:buNone/>
              <a:defRPr sz="1100"/>
            </a:lvl8pPr>
            <a:lvl9pPr marL="44907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040" y="671689"/>
            <a:ext cx="997458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1747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446488" y="6926791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1748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963873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1749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1084777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5pPr>
      <a:lvl6pPr marL="561340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6pPr>
      <a:lvl7pPr marL="1122680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7pPr>
      <a:lvl8pPr marL="1684020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8pPr>
      <a:lvl9pPr marL="2245360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421005" indent="-421005" algn="l" rtl="0" fontAlgn="base">
        <a:spcBef>
          <a:spcPct val="20000"/>
        </a:spcBef>
        <a:spcAft>
          <a:spcPct val="0"/>
        </a:spcAft>
        <a:buChar char="•"/>
        <a:defRPr kumimoji="1" sz="3900" b="1">
          <a:solidFill>
            <a:schemeClr val="tx1"/>
          </a:solidFill>
          <a:latin typeface="+mn-lt"/>
          <a:ea typeface="+mn-ea"/>
          <a:cs typeface="+mn-cs"/>
        </a:defRPr>
      </a:lvl1pPr>
      <a:lvl2pPr marL="911860" indent="-350520" algn="l" rtl="0" fontAlgn="base">
        <a:spcBef>
          <a:spcPct val="20000"/>
        </a:spcBef>
        <a:spcAft>
          <a:spcPct val="0"/>
        </a:spcAft>
        <a:buChar char="–"/>
        <a:defRPr kumimoji="1" sz="3400" b="1">
          <a:solidFill>
            <a:schemeClr val="tx1"/>
          </a:solidFill>
          <a:latin typeface="+mn-lt"/>
          <a:ea typeface="+mn-ea"/>
        </a:defRPr>
      </a:lvl2pPr>
      <a:lvl3pPr marL="1403350" indent="-280670" algn="l" rtl="0" fontAlgn="base">
        <a:spcBef>
          <a:spcPct val="20000"/>
        </a:spcBef>
        <a:spcAft>
          <a:spcPct val="0"/>
        </a:spcAft>
        <a:buChar char="•"/>
        <a:defRPr kumimoji="1" sz="2900" b="1">
          <a:solidFill>
            <a:schemeClr val="tx1"/>
          </a:solidFill>
          <a:latin typeface="+mn-lt"/>
          <a:ea typeface="+mn-ea"/>
        </a:defRPr>
      </a:lvl3pPr>
      <a:lvl4pPr marL="1964690" indent="-280670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526030" indent="-280670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3087370" indent="-280670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648710" indent="-280670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4210050" indent="-280670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771390" indent="-280670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4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8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402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36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70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804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38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72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2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5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0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wmf"/><Relationship Id="rId1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7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1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5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98.bin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1.bin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00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0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1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09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5.bin"/><Relationship Id="rId26" Type="http://schemas.openxmlformats.org/officeDocument/2006/relationships/vmlDrawing" Target="../drawings/vmlDrawing2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27.bin"/><Relationship Id="rId22" Type="http://schemas.openxmlformats.org/officeDocument/2006/relationships/oleObject" Target="../embeddings/oleObject126.bin"/><Relationship Id="rId21" Type="http://schemas.openxmlformats.org/officeDocument/2006/relationships/oleObject" Target="../embeddings/oleObject125.bin"/><Relationship Id="rId20" Type="http://schemas.openxmlformats.org/officeDocument/2006/relationships/image" Target="../media/image124.wmf"/><Relationship Id="rId2" Type="http://schemas.openxmlformats.org/officeDocument/2006/relationships/image" Target="../media/image116.wmf"/><Relationship Id="rId19" Type="http://schemas.openxmlformats.org/officeDocument/2006/relationships/oleObject" Target="../embeddings/oleObject124.bin"/><Relationship Id="rId18" Type="http://schemas.openxmlformats.org/officeDocument/2006/relationships/oleObject" Target="../embeddings/oleObject123.bin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6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1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3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35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37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4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42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47.wmf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8.bin"/><Relationship Id="rId22" Type="http://schemas.openxmlformats.org/officeDocument/2006/relationships/vmlDrawing" Target="../drawings/vmlDrawing3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4.w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66.bin"/><Relationship Id="rId18" Type="http://schemas.openxmlformats.org/officeDocument/2006/relationships/image" Target="../media/image163.w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5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5.e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24.e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23.e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2.e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6568" y="921517"/>
            <a:ext cx="10474149" cy="1735196"/>
          </a:xfrm>
        </p:spPr>
        <p:txBody>
          <a:bodyPr/>
          <a:lstStyle/>
          <a:p>
            <a:pPr algn="ctr"/>
            <a:r>
              <a:rPr lang="zh-CN" altLang="en-US" sz="8800" dirty="0">
                <a:latin typeface="Arial Black" panose="020B0A04020102020204" pitchFamily="34" charset="0"/>
              </a:rPr>
              <a:t>第三章 线性方程组</a:t>
            </a:r>
            <a:endParaRPr lang="zh-CN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8126" y="2350911"/>
            <a:ext cx="10881360" cy="44429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pPr algn="ctr">
              <a:buFontTx/>
              <a:buNone/>
            </a:pPr>
            <a:r>
              <a:rPr lang="zh-CN" altLang="en-US" sz="5400" dirty="0">
                <a:solidFill>
                  <a:srgbClr val="000099"/>
                </a:solidFill>
              </a:rPr>
              <a:t>主要内容</a:t>
            </a:r>
            <a:endParaRPr lang="zh-CN" altLang="en-US" sz="5400" dirty="0">
              <a:solidFill>
                <a:srgbClr val="000099"/>
              </a:solidFill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向量组的线性相关与线性无关性及相关结论和定理；向量、向量组的其它有关知识：等价、秩、极大线性无关组等；相关问题证明；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线性方程组解的条件及相关结论；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5" name="Text Box 77"/>
          <p:cNvSpPr txBox="1">
            <a:spLocks noChangeArrowheads="1"/>
          </p:cNvSpPr>
          <p:nvPr/>
        </p:nvSpPr>
        <p:spPr bwMode="auto">
          <a:xfrm>
            <a:off x="2426476" y="2095529"/>
            <a:ext cx="93793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</a:rPr>
              <a:t>若</a:t>
            </a:r>
            <a:r>
              <a:rPr lang="zh-CN" altLang="en-US" i="0" dirty="0" smtClean="0">
                <a:latin typeface="黑体" panose="02010609060101010101" pitchFamily="49" charset="-122"/>
              </a:rPr>
              <a:t>向量组</a:t>
            </a:r>
            <a:r>
              <a:rPr lang="en-US" altLang="zh-CN" i="0" dirty="0" smtClean="0"/>
              <a:t>A</a:t>
            </a:r>
            <a:r>
              <a:rPr lang="zh-CN" altLang="en-US" i="0" dirty="0"/>
              <a:t>中每个向量都</a:t>
            </a:r>
            <a:r>
              <a:rPr lang="zh-CN" altLang="en-US" i="0" dirty="0">
                <a:latin typeface="黑体" panose="02010609060101010101" pitchFamily="49" charset="-122"/>
              </a:rPr>
              <a:t>能由向量组</a:t>
            </a:r>
            <a:r>
              <a:rPr lang="en-US" altLang="zh-CN" i="0" dirty="0"/>
              <a:t>B</a:t>
            </a:r>
            <a:r>
              <a:rPr lang="zh-CN" altLang="en-US" i="0" dirty="0">
                <a:latin typeface="黑体" panose="02010609060101010101" pitchFamily="49" charset="-122"/>
              </a:rPr>
              <a:t>线性表示，</a:t>
            </a:r>
            <a:endParaRPr lang="zh-CN" altLang="en-US" i="0" dirty="0">
              <a:latin typeface="黑体" panose="02010609060101010101" pitchFamily="49" charset="-122"/>
            </a:endParaRP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426476" y="2648598"/>
            <a:ext cx="7177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</a:rPr>
              <a:t>则称向量组</a:t>
            </a:r>
            <a:r>
              <a:rPr lang="en-US" altLang="zh-CN" i="0" dirty="0"/>
              <a:t>A</a:t>
            </a:r>
            <a:r>
              <a:rPr lang="zh-CN" altLang="en-US" i="0" dirty="0">
                <a:latin typeface="黑体" panose="02010609060101010101" pitchFamily="49" charset="-122"/>
              </a:rPr>
              <a:t>能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</a:rPr>
              <a:t>由向量组</a:t>
            </a:r>
            <a:r>
              <a:rPr lang="en-US" altLang="zh-CN" i="0" dirty="0">
                <a:solidFill>
                  <a:schemeClr val="accent2"/>
                </a:solidFill>
              </a:rPr>
              <a:t>B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</a:rPr>
              <a:t>线性表示</a:t>
            </a:r>
            <a:r>
              <a:rPr lang="en-US" altLang="zh-CN" i="0" dirty="0">
                <a:latin typeface="黑体" panose="02010609060101010101" pitchFamily="49" charset="-122"/>
              </a:rPr>
              <a:t>.</a:t>
            </a:r>
            <a:endParaRPr lang="en-US" altLang="zh-CN" i="0" dirty="0">
              <a:latin typeface="黑体" panose="02010609060101010101" pitchFamily="49" charset="-122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713669" y="5032420"/>
            <a:ext cx="1075751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en-US" altLang="zh-CN" i="0" dirty="0"/>
              <a:t>       </a:t>
            </a:r>
            <a:r>
              <a:rPr lang="zh-CN" altLang="en-US" i="0" dirty="0"/>
              <a:t>若两个向量组可以相互线性表</a:t>
            </a:r>
            <a:r>
              <a:rPr lang="zh-CN" altLang="en-US" i="0" dirty="0" smtClean="0"/>
              <a:t>出，</a:t>
            </a:r>
            <a:r>
              <a:rPr lang="zh-CN" altLang="en-US" i="0" dirty="0"/>
              <a:t>则称</a:t>
            </a:r>
            <a:r>
              <a:rPr lang="zh-CN" altLang="en-US" i="0" dirty="0">
                <a:solidFill>
                  <a:srgbClr val="000099"/>
                </a:solidFill>
              </a:rPr>
              <a:t>这两个</a:t>
            </a:r>
            <a:r>
              <a:rPr lang="zh-CN" altLang="en-US" i="0" dirty="0">
                <a:solidFill>
                  <a:srgbClr val="000099"/>
                </a:solidFill>
                <a:latin typeface="黑体" panose="02010609060101010101" pitchFamily="49" charset="-122"/>
              </a:rPr>
              <a:t>向量组等价</a:t>
            </a:r>
            <a:r>
              <a:rPr lang="zh-CN" altLang="en-US" i="0" dirty="0">
                <a:solidFill>
                  <a:schemeClr val="bg2"/>
                </a:solidFill>
                <a:latin typeface="黑体" panose="02010609060101010101" pitchFamily="49" charset="-122"/>
              </a:rPr>
              <a:t>．</a:t>
            </a:r>
            <a:endParaRPr lang="zh-CN" altLang="en-US" i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32562" y="2079787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  <a:latin typeface="黑体" panose="02010609060101010101" pitchFamily="49" charset="-122"/>
              </a:rPr>
              <a:t>定义</a:t>
            </a:r>
            <a:r>
              <a:rPr lang="zh-CN" altLang="en-US" i="0" dirty="0">
                <a:solidFill>
                  <a:srgbClr val="FF3300"/>
                </a:solidFill>
                <a:latin typeface="+mj-lt"/>
              </a:rPr>
              <a:t>２</a:t>
            </a:r>
            <a:endParaRPr lang="zh-CN" altLang="en-US" i="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543228" y="208154"/>
            <a:ext cx="923362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A50021"/>
                </a:solidFill>
              </a:rPr>
              <a:t>零向量</a:t>
            </a:r>
            <a:r>
              <a:rPr lang="zh-CN" altLang="en-US" i="0" dirty="0"/>
              <a:t>是任何一</a:t>
            </a:r>
            <a:r>
              <a:rPr lang="zh-CN" altLang="en-US" i="0" dirty="0" smtClean="0"/>
              <a:t>个</a:t>
            </a:r>
            <a:r>
              <a:rPr lang="en-US" altLang="zh-CN" i="0" dirty="0" smtClean="0"/>
              <a:t>(</a:t>
            </a:r>
            <a:r>
              <a:rPr lang="zh-CN" altLang="en-US" i="0" dirty="0" smtClean="0"/>
              <a:t>同维</a:t>
            </a:r>
            <a:r>
              <a:rPr lang="en-US" altLang="zh-CN" i="0" dirty="0" smtClean="0"/>
              <a:t>)</a:t>
            </a:r>
            <a:r>
              <a:rPr lang="zh-CN" altLang="en-US" i="0" dirty="0" smtClean="0"/>
              <a:t>向量</a:t>
            </a:r>
            <a:r>
              <a:rPr lang="zh-CN" altLang="en-US" i="0" dirty="0"/>
              <a:t>组的线性组合 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1537709" y="6257694"/>
            <a:ext cx="73376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等价具有：</a:t>
            </a:r>
            <a:r>
              <a:rPr lang="zh-CN" altLang="en-US" i="0" dirty="0">
                <a:solidFill>
                  <a:srgbClr val="A50021"/>
                </a:solidFill>
              </a:rPr>
              <a:t>反身性、对称性、传递性</a:t>
            </a:r>
            <a:r>
              <a:rPr lang="en-US" altLang="zh-CN" i="0" dirty="0">
                <a:solidFill>
                  <a:srgbClr val="A50021"/>
                </a:solidFill>
              </a:rPr>
              <a:t>.</a:t>
            </a:r>
            <a:endParaRPr lang="en-US" altLang="zh-CN" i="0" dirty="0">
              <a:solidFill>
                <a:srgbClr val="A50021"/>
              </a:solidFill>
            </a:endParaRPr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713670" y="3295473"/>
            <a:ext cx="10595892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1438275" indent="-14382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1798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97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67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55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13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70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274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846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400" i="0" dirty="0">
                <a:solidFill>
                  <a:srgbClr val="FF3300"/>
                </a:solidFill>
                <a:ea typeface="黑体" panose="02010609060101010101" pitchFamily="49" charset="-122"/>
              </a:rPr>
              <a:t>易证明</a:t>
            </a:r>
            <a:r>
              <a:rPr lang="zh-CN" altLang="en-US" sz="3400" i="0" dirty="0">
                <a:ea typeface="黑体" panose="02010609060101010101" pitchFamily="49" charset="-122"/>
              </a:rPr>
              <a:t>：若向量</a:t>
            </a:r>
            <a:r>
              <a:rPr lang="en-US" altLang="zh-CN" sz="3400" i="0" dirty="0">
                <a:ea typeface="黑体" panose="02010609060101010101" pitchFamily="49" charset="-122"/>
              </a:rPr>
              <a:t>(</a:t>
            </a:r>
            <a:r>
              <a:rPr lang="zh-CN" altLang="en-US" sz="3400" i="0" dirty="0">
                <a:ea typeface="黑体" panose="02010609060101010101" pitchFamily="49" charset="-122"/>
              </a:rPr>
              <a:t>组</a:t>
            </a:r>
            <a:r>
              <a:rPr lang="en-US" altLang="zh-CN" sz="3400" i="0" dirty="0">
                <a:ea typeface="黑体" panose="02010609060101010101" pitchFamily="49" charset="-122"/>
              </a:rPr>
              <a:t>)A</a:t>
            </a:r>
            <a:r>
              <a:rPr lang="zh-CN" altLang="en-US" sz="3400" i="0" dirty="0">
                <a:ea typeface="黑体" panose="02010609060101010101" pitchFamily="49" charset="-122"/>
              </a:rPr>
              <a:t>能由向量组</a:t>
            </a:r>
            <a:r>
              <a:rPr lang="en-US" altLang="zh-CN" sz="3400" i="0" dirty="0">
                <a:ea typeface="黑体" panose="02010609060101010101" pitchFamily="49" charset="-122"/>
              </a:rPr>
              <a:t>B</a:t>
            </a:r>
            <a:r>
              <a:rPr lang="zh-CN" altLang="en-US" sz="3400" i="0" dirty="0">
                <a:ea typeface="黑体" panose="02010609060101010101" pitchFamily="49" charset="-122"/>
              </a:rPr>
              <a:t>线性表示，向量组</a:t>
            </a:r>
            <a:r>
              <a:rPr lang="en-US" altLang="zh-CN" sz="3400" i="0" dirty="0">
                <a:ea typeface="黑体" panose="02010609060101010101" pitchFamily="49" charset="-122"/>
              </a:rPr>
              <a:t>B</a:t>
            </a:r>
            <a:r>
              <a:rPr lang="zh-CN" altLang="en-US" sz="3400" i="0" dirty="0">
                <a:ea typeface="黑体" panose="02010609060101010101" pitchFamily="49" charset="-122"/>
              </a:rPr>
              <a:t>能由向量组</a:t>
            </a:r>
            <a:r>
              <a:rPr lang="en-US" altLang="zh-CN" sz="3400" i="0" dirty="0">
                <a:ea typeface="黑体" panose="02010609060101010101" pitchFamily="49" charset="-122"/>
              </a:rPr>
              <a:t>C</a:t>
            </a:r>
            <a:r>
              <a:rPr lang="zh-CN" altLang="en-US" sz="3400" i="0" dirty="0">
                <a:ea typeface="黑体" panose="02010609060101010101" pitchFamily="49" charset="-122"/>
              </a:rPr>
              <a:t>线性表示，则向量</a:t>
            </a:r>
            <a:r>
              <a:rPr lang="en-US" altLang="zh-CN" sz="3400" i="0" dirty="0">
                <a:ea typeface="黑体" panose="02010609060101010101" pitchFamily="49" charset="-122"/>
              </a:rPr>
              <a:t>(</a:t>
            </a:r>
            <a:r>
              <a:rPr lang="zh-CN" altLang="en-US" sz="3400" i="0" dirty="0">
                <a:ea typeface="黑体" panose="02010609060101010101" pitchFamily="49" charset="-122"/>
              </a:rPr>
              <a:t>组</a:t>
            </a:r>
            <a:r>
              <a:rPr lang="en-US" altLang="zh-CN" sz="3400" i="0" dirty="0">
                <a:ea typeface="黑体" panose="02010609060101010101" pitchFamily="49" charset="-122"/>
              </a:rPr>
              <a:t>)A</a:t>
            </a:r>
            <a:r>
              <a:rPr lang="zh-CN" altLang="en-US" sz="3400" i="0" dirty="0">
                <a:ea typeface="黑体" panose="02010609060101010101" pitchFamily="49" charset="-122"/>
              </a:rPr>
              <a:t>能由向量组</a:t>
            </a:r>
            <a:r>
              <a:rPr lang="en-US" altLang="zh-CN" sz="3400" i="0" dirty="0">
                <a:ea typeface="黑体" panose="02010609060101010101" pitchFamily="49" charset="-122"/>
              </a:rPr>
              <a:t>C</a:t>
            </a:r>
            <a:r>
              <a:rPr lang="zh-CN" altLang="en-US" sz="3400" i="0" dirty="0">
                <a:ea typeface="黑体" panose="02010609060101010101" pitchFamily="49" charset="-122"/>
              </a:rPr>
              <a:t>线性表示</a:t>
            </a:r>
            <a:r>
              <a:rPr lang="en-US" altLang="zh-CN" sz="3400" i="0" dirty="0">
                <a:ea typeface="黑体" panose="02010609060101010101" pitchFamily="49" charset="-122"/>
              </a:rPr>
              <a:t>.  </a:t>
            </a:r>
            <a:r>
              <a:rPr lang="zh-CN" altLang="en-US" sz="3400" i="0" dirty="0">
                <a:ea typeface="黑体" panose="02010609060101010101" pitchFamily="49" charset="-122"/>
              </a:rPr>
              <a:t>（</a:t>
            </a:r>
            <a:r>
              <a:rPr lang="zh-CN" altLang="en-US" sz="3400" i="0" dirty="0">
                <a:solidFill>
                  <a:srgbClr val="A50021"/>
                </a:solidFill>
                <a:ea typeface="黑体" panose="02010609060101010101" pitchFamily="49" charset="-122"/>
              </a:rPr>
              <a:t>传递性</a:t>
            </a:r>
            <a:r>
              <a:rPr lang="zh-CN" altLang="en-US" sz="3400" i="0" dirty="0">
                <a:ea typeface="黑体" panose="02010609060101010101" pitchFamily="49" charset="-122"/>
              </a:rPr>
              <a:t>）</a:t>
            </a:r>
            <a:endParaRPr lang="zh-CN" altLang="en-US" sz="3400" i="0" dirty="0">
              <a:ea typeface="黑体" panose="02010609060101010101" pitchFamily="49" charset="-122"/>
            </a:endParaRPr>
          </a:p>
        </p:txBody>
      </p:sp>
      <p:sp>
        <p:nvSpPr>
          <p:cNvPr id="68688" name="Text Box 80"/>
          <p:cNvSpPr txBox="1">
            <a:spLocks noChangeArrowheads="1"/>
          </p:cNvSpPr>
          <p:nvPr/>
        </p:nvSpPr>
        <p:spPr bwMode="auto">
          <a:xfrm>
            <a:off x="761949" y="843110"/>
            <a:ext cx="11043892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en-US" altLang="zh-CN" i="0" dirty="0"/>
              <a:t>       </a:t>
            </a:r>
            <a:r>
              <a:rPr lang="zh-CN" altLang="en-US" i="0" dirty="0"/>
              <a:t>设</a:t>
            </a:r>
            <a:r>
              <a:rPr lang="en-US" altLang="zh-CN" dirty="0"/>
              <a:t>e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=(1,0,…,0), </a:t>
            </a:r>
            <a:r>
              <a:rPr lang="en-US" altLang="zh-CN" dirty="0"/>
              <a:t>e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=(0,1,0,…,0),…, </a:t>
            </a:r>
            <a:r>
              <a:rPr lang="en-US" altLang="zh-CN" dirty="0"/>
              <a:t>e</a:t>
            </a:r>
            <a:r>
              <a:rPr lang="en-US" altLang="zh-CN" baseline="-25000" dirty="0"/>
              <a:t>n</a:t>
            </a:r>
            <a:r>
              <a:rPr lang="en-US" altLang="zh-CN" i="0" dirty="0"/>
              <a:t>=(0,0,…,0,1),</a:t>
            </a:r>
            <a:r>
              <a:rPr lang="zh-CN" altLang="en-US" i="0" dirty="0"/>
              <a:t>则任何一个</a:t>
            </a:r>
            <a:r>
              <a:rPr lang="en-US" altLang="zh-CN" dirty="0"/>
              <a:t>n</a:t>
            </a:r>
            <a:r>
              <a:rPr lang="zh-CN" altLang="en-US" i="0" dirty="0"/>
              <a:t>维向量</a:t>
            </a:r>
            <a:r>
              <a:rPr lang="en-US" altLang="zh-CN" dirty="0" smtClean="0">
                <a:latin typeface="Symbol" panose="05050102010706020507" pitchFamily="18" charset="2"/>
              </a:rPr>
              <a:t>a </a:t>
            </a:r>
            <a:r>
              <a:rPr lang="zh-CN" altLang="en-US" i="0" dirty="0" smtClean="0"/>
              <a:t>都</a:t>
            </a:r>
            <a:r>
              <a:rPr lang="zh-CN" altLang="en-US" i="0" dirty="0"/>
              <a:t>可</a:t>
            </a:r>
            <a:r>
              <a:rPr lang="zh-CN" altLang="en-US" i="0" dirty="0" smtClean="0"/>
              <a:t>由</a:t>
            </a:r>
            <a:r>
              <a:rPr lang="en-US" altLang="zh-CN" dirty="0" smtClean="0"/>
              <a:t>e</a:t>
            </a:r>
            <a:r>
              <a:rPr lang="en-US" altLang="zh-CN" i="0" baseline="-25000" dirty="0" smtClean="0"/>
              <a:t>1</a:t>
            </a:r>
            <a:r>
              <a:rPr lang="en-US" altLang="zh-CN" i="0" dirty="0"/>
              <a:t>, </a:t>
            </a:r>
            <a:r>
              <a:rPr lang="en-US" altLang="zh-CN" dirty="0"/>
              <a:t>e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,…, </a:t>
            </a:r>
            <a:r>
              <a:rPr lang="en-US" altLang="zh-CN" dirty="0"/>
              <a:t>e</a:t>
            </a:r>
            <a:r>
              <a:rPr lang="en-US" altLang="zh-CN" baseline="-25000" dirty="0"/>
              <a:t>n</a:t>
            </a:r>
            <a:r>
              <a:rPr lang="zh-CN" altLang="en-US" i="0" dirty="0"/>
              <a:t>线性</a:t>
            </a:r>
            <a:r>
              <a:rPr lang="zh-CN" altLang="en-US" i="0" dirty="0" smtClean="0"/>
              <a:t>表示</a:t>
            </a:r>
            <a:r>
              <a:rPr lang="en-US" altLang="zh-CN" i="0" dirty="0"/>
              <a:t>(</a:t>
            </a:r>
            <a:r>
              <a:rPr lang="zh-CN" altLang="en-US" i="0" dirty="0" smtClean="0"/>
              <a:t>线性表出</a:t>
            </a:r>
            <a:r>
              <a:rPr lang="en-US" altLang="zh-CN" i="0" dirty="0" smtClean="0"/>
              <a:t>).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85" grpId="0"/>
      <p:bldP spid="68616" grpId="0"/>
      <p:bldP spid="68617" grpId="0"/>
      <p:bldP spid="68612" grpId="0"/>
      <p:bldP spid="68686" grpId="0"/>
      <p:bldP spid="68687" grpId="0"/>
      <p:bldP spid="686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AutoShape 4"/>
          <p:cNvSpPr>
            <a:spLocks noChangeAspect="1" noChangeArrowheads="1" noTextEdit="1"/>
          </p:cNvSpPr>
          <p:nvPr/>
        </p:nvSpPr>
        <p:spPr bwMode="auto">
          <a:xfrm>
            <a:off x="1209040" y="1175456"/>
            <a:ext cx="10159294" cy="20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7354993" y="2392891"/>
            <a:ext cx="218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  </a:t>
            </a:r>
            <a:endParaRPr lang="en-US" altLang="zh-CN" i="0"/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1284606" y="1794669"/>
            <a:ext cx="102332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都是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i="0" dirty="0">
                <a:solidFill>
                  <a:srgbClr val="000000"/>
                </a:solidFill>
              </a:rPr>
              <a:t>的行向量组的线性组合，由初等变换可逆性</a:t>
            </a:r>
            <a:r>
              <a:rPr lang="zh-CN" altLang="en-US" i="0" dirty="0" smtClean="0">
                <a:solidFill>
                  <a:srgbClr val="000000"/>
                </a:solidFill>
              </a:rPr>
              <a:t>可知</a:t>
            </a:r>
            <a:r>
              <a:rPr lang="zh-CN" altLang="en-US" i="0" dirty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i="0" dirty="0">
                <a:solidFill>
                  <a:srgbClr val="000000"/>
                </a:solidFill>
              </a:rPr>
              <a:t>的行向量</a:t>
            </a:r>
            <a:r>
              <a:rPr lang="zh-CN" altLang="en-US" i="0" dirty="0" smtClean="0">
                <a:solidFill>
                  <a:srgbClr val="000000"/>
                </a:solidFill>
              </a:rPr>
              <a:t>组</a:t>
            </a:r>
            <a:r>
              <a:rPr lang="zh-CN" altLang="en-US" i="0" dirty="0" smtClean="0">
                <a:solidFill>
                  <a:srgbClr val="000099"/>
                </a:solidFill>
              </a:rPr>
              <a:t>也能</a:t>
            </a:r>
            <a:r>
              <a:rPr lang="zh-CN" altLang="en-US" i="0" dirty="0">
                <a:solidFill>
                  <a:srgbClr val="000000"/>
                </a:solidFill>
              </a:rPr>
              <a:t>由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i="0" dirty="0">
                <a:solidFill>
                  <a:srgbClr val="000000"/>
                </a:solidFill>
              </a:rPr>
              <a:t>的行向量组线性表示，于是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i="0" dirty="0">
                <a:solidFill>
                  <a:srgbClr val="000000"/>
                </a:solidFill>
              </a:rPr>
              <a:t>的</a:t>
            </a:r>
            <a:r>
              <a:rPr lang="zh-CN" altLang="en-US" i="0" dirty="0">
                <a:solidFill>
                  <a:srgbClr val="A50021"/>
                </a:solidFill>
              </a:rPr>
              <a:t>行</a:t>
            </a:r>
            <a:r>
              <a:rPr lang="zh-CN" altLang="en-US" i="0" dirty="0">
                <a:solidFill>
                  <a:srgbClr val="000000"/>
                </a:solidFill>
              </a:rPr>
              <a:t>向量组与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i="0" dirty="0">
                <a:solidFill>
                  <a:srgbClr val="000000"/>
                </a:solidFill>
              </a:rPr>
              <a:t>的</a:t>
            </a:r>
            <a:r>
              <a:rPr lang="zh-CN" altLang="en-US" i="0" dirty="0">
                <a:solidFill>
                  <a:srgbClr val="A50021"/>
                </a:solidFill>
              </a:rPr>
              <a:t>行</a:t>
            </a:r>
            <a:r>
              <a:rPr lang="zh-CN" altLang="en-US" i="0" dirty="0">
                <a:solidFill>
                  <a:srgbClr val="000000"/>
                </a:solidFill>
              </a:rPr>
              <a:t>向量组等价</a:t>
            </a:r>
            <a:r>
              <a:rPr lang="en-US" altLang="zh-CN" i="0" dirty="0">
                <a:solidFill>
                  <a:srgbClr val="000000"/>
                </a:solidFill>
              </a:rPr>
              <a:t>.</a:t>
            </a:r>
            <a:endParaRPr lang="en-US" altLang="zh-CN" i="0" dirty="0">
              <a:solidFill>
                <a:srgbClr val="000000"/>
              </a:solidFill>
            </a:endParaRP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7917408" y="1185962"/>
            <a:ext cx="3353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</a:rPr>
              <a:t>则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的每个行向量</a:t>
            </a:r>
            <a:endParaRPr lang="zh-CN" altLang="en-US" i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2153603" y="1199944"/>
            <a:ext cx="5940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设矩阵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i="0" dirty="0">
                <a:solidFill>
                  <a:srgbClr val="000000"/>
                </a:solidFill>
              </a:rPr>
              <a:t>经初等</a:t>
            </a:r>
            <a:r>
              <a:rPr lang="zh-CN" altLang="en-US" i="0" dirty="0">
                <a:solidFill>
                  <a:srgbClr val="A50021"/>
                </a:solidFill>
              </a:rPr>
              <a:t>行</a:t>
            </a:r>
            <a:r>
              <a:rPr lang="zh-CN" altLang="en-US" i="0" dirty="0">
                <a:solidFill>
                  <a:srgbClr val="000000"/>
                </a:solidFill>
              </a:rPr>
              <a:t>变换变成</a:t>
            </a:r>
            <a:r>
              <a:rPr lang="en-US" altLang="zh-CN" dirty="0">
                <a:solidFill>
                  <a:srgbClr val="000000"/>
                </a:solidFill>
              </a:rPr>
              <a:t>B </a:t>
            </a:r>
            <a:r>
              <a:rPr lang="zh-CN" altLang="en-US" i="0" dirty="0">
                <a:solidFill>
                  <a:srgbClr val="000000"/>
                </a:solidFill>
              </a:rPr>
              <a:t>，</a:t>
            </a:r>
            <a:endParaRPr lang="zh-CN" altLang="en-US" i="0" dirty="0">
              <a:solidFill>
                <a:srgbClr val="000000"/>
              </a:solidFill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093595" y="44604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例如</a:t>
            </a:r>
            <a:endParaRPr lang="zh-CN" altLang="en-US" i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364680" y="3562226"/>
            <a:ext cx="990621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    类似，若矩阵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i="0" dirty="0">
                <a:solidFill>
                  <a:srgbClr val="000000"/>
                </a:solidFill>
              </a:rPr>
              <a:t>经</a:t>
            </a:r>
            <a:r>
              <a:rPr lang="zh-CN" altLang="en-US" i="0" dirty="0" smtClean="0">
                <a:solidFill>
                  <a:srgbClr val="000000"/>
                </a:solidFill>
              </a:rPr>
              <a:t>初等</a:t>
            </a:r>
            <a:r>
              <a:rPr lang="zh-CN" altLang="en-US" i="0" dirty="0" smtClean="0">
                <a:solidFill>
                  <a:srgbClr val="FF0000"/>
                </a:solidFill>
              </a:rPr>
              <a:t>列</a:t>
            </a:r>
            <a:r>
              <a:rPr lang="zh-CN" altLang="en-US" i="0" dirty="0" smtClean="0">
                <a:solidFill>
                  <a:srgbClr val="000000"/>
                </a:solidFill>
              </a:rPr>
              <a:t>变换</a:t>
            </a:r>
            <a:r>
              <a:rPr lang="zh-CN" altLang="en-US" i="0" dirty="0">
                <a:solidFill>
                  <a:srgbClr val="000000"/>
                </a:solidFill>
              </a:rPr>
              <a:t>变成</a:t>
            </a:r>
            <a:r>
              <a:rPr lang="en-US" altLang="zh-CN" dirty="0">
                <a:solidFill>
                  <a:srgbClr val="000000"/>
                </a:solidFill>
              </a:rPr>
              <a:t>B </a:t>
            </a:r>
            <a:r>
              <a:rPr lang="zh-CN" altLang="en-US" i="0" dirty="0" smtClean="0">
                <a:solidFill>
                  <a:srgbClr val="000000"/>
                </a:solidFill>
              </a:rPr>
              <a:t>，则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i="0" dirty="0" smtClean="0">
                <a:solidFill>
                  <a:srgbClr val="000000"/>
                </a:solidFill>
              </a:rPr>
              <a:t>的列向量组与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i="0" dirty="0" smtClean="0">
                <a:solidFill>
                  <a:srgbClr val="000000"/>
                </a:solidFill>
              </a:rPr>
              <a:t>的列向量组等价。</a:t>
            </a:r>
            <a:endParaRPr lang="zh-CN" altLang="en-US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999137" y="1228658"/>
            <a:ext cx="10472050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1341755" indent="-1341755"/>
            <a:r>
              <a:rPr lang="zh-CN" altLang="en-US" i="0" dirty="0">
                <a:solidFill>
                  <a:srgbClr val="FF3300"/>
                </a:solidFill>
              </a:rPr>
              <a:t>定义３</a:t>
            </a:r>
            <a:r>
              <a:rPr lang="zh-CN" altLang="en-US" i="0" dirty="0">
                <a:solidFill>
                  <a:srgbClr val="A50021"/>
                </a:solidFill>
              </a:rPr>
              <a:t> 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设向量组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0" dirty="0">
                <a:latin typeface="Times New Roman" panose="02020603050405020304"/>
                <a:cs typeface="Times New Roman" panose="02020603050405020304" pitchFamily="18" charset="0"/>
              </a:rPr>
              <a:t>…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cs typeface="Times New Roman" panose="02020603050405020304" pitchFamily="18" charset="0"/>
              </a:rPr>
              <a:t>s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cs typeface="Times New Roman" panose="02020603050405020304" pitchFamily="18" charset="0"/>
              </a:rPr>
              <a:t>s</a:t>
            </a:r>
            <a:r>
              <a:rPr lang="en-US" altLang="zh-CN" i="0" dirty="0">
                <a:cs typeface="Times New Roman" panose="02020603050405020304" pitchFamily="18" charset="0"/>
              </a:rPr>
              <a:t>&gt;1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i="0" dirty="0"/>
              <a:t>中</a:t>
            </a:r>
            <a:r>
              <a:rPr lang="zh-CN" altLang="en-US" i="0" dirty="0">
                <a:solidFill>
                  <a:srgbClr val="A50021"/>
                </a:solidFill>
              </a:rPr>
              <a:t>至少</a:t>
            </a:r>
            <a:r>
              <a:rPr lang="zh-CN" altLang="en-US" i="0" dirty="0"/>
              <a:t>有一个向量可经组中其余 </a:t>
            </a:r>
            <a:r>
              <a:rPr lang="en-US" altLang="zh-CN" dirty="0"/>
              <a:t>s</a:t>
            </a:r>
            <a:r>
              <a:rPr lang="en-US" altLang="zh-CN" i="0" dirty="0"/>
              <a:t>-1</a:t>
            </a:r>
            <a:r>
              <a:rPr lang="zh-CN" altLang="en-US" i="0" dirty="0"/>
              <a:t>个向量线性表示（或者说是其余 </a:t>
            </a:r>
            <a:r>
              <a:rPr lang="en-US" altLang="zh-CN" dirty="0"/>
              <a:t>s</a:t>
            </a:r>
            <a:r>
              <a:rPr lang="en-US" altLang="zh-CN" i="0" dirty="0"/>
              <a:t>-1</a:t>
            </a:r>
            <a:r>
              <a:rPr lang="zh-CN" altLang="en-US" i="0" dirty="0"/>
              <a:t>个向量的线性组合），</a:t>
            </a:r>
            <a:endParaRPr lang="zh-CN" altLang="en-US" i="0" dirty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94" y="446044"/>
            <a:ext cx="9974580" cy="806376"/>
          </a:xfrm>
        </p:spPr>
        <p:txBody>
          <a:bodyPr/>
          <a:lstStyle/>
          <a:p>
            <a:r>
              <a:rPr lang="zh-CN" altLang="en-US"/>
              <a:t>二、线性相关性的概念和判定</a:t>
            </a:r>
            <a:endParaRPr lang="zh-CN" altLang="en-US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2300784" y="3233335"/>
            <a:ext cx="912294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否则称该向量组是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线性无关的向量组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（或这</a:t>
            </a:r>
            <a:r>
              <a:rPr lang="en-US" altLang="zh-CN" dirty="0">
                <a:cs typeface="Times New Roman" panose="02020603050405020304" pitchFamily="18" charset="0"/>
              </a:rPr>
              <a:t>s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个向量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845400" y="2274285"/>
            <a:ext cx="34295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则称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0" dirty="0">
                <a:latin typeface="Times New Roman" panose="02020603050405020304"/>
                <a:cs typeface="Times New Roman" panose="02020603050405020304" pitchFamily="18" charset="0"/>
              </a:rPr>
              <a:t>…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cs typeface="Times New Roman" panose="02020603050405020304" pitchFamily="18" charset="0"/>
              </a:rPr>
              <a:t>s</a:t>
            </a:r>
            <a:endParaRPr lang="en-US" altLang="zh-CN" i="0" dirty="0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2300784" y="2785832"/>
            <a:ext cx="92580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是</a:t>
            </a:r>
            <a:r>
              <a:rPr lang="zh-CN" altLang="en-US" i="0" dirty="0">
                <a:solidFill>
                  <a:schemeClr val="accent2"/>
                </a:solidFill>
              </a:rPr>
              <a:t>线性相关的向量组</a:t>
            </a:r>
            <a:r>
              <a:rPr lang="zh-CN" altLang="en-US" i="0" dirty="0"/>
              <a:t>（或这</a:t>
            </a:r>
            <a:r>
              <a:rPr lang="en-US" altLang="zh-CN" dirty="0"/>
              <a:t>s</a:t>
            </a:r>
            <a:r>
              <a:rPr lang="zh-CN" altLang="en-US" i="0" dirty="0"/>
              <a:t>个向量</a:t>
            </a:r>
            <a:r>
              <a:rPr lang="zh-CN" altLang="en-US" i="0" dirty="0">
                <a:solidFill>
                  <a:schemeClr val="accent2"/>
                </a:solidFill>
              </a:rPr>
              <a:t>线性相关</a:t>
            </a:r>
            <a:r>
              <a:rPr lang="zh-CN" altLang="en-US" i="0" dirty="0"/>
              <a:t>）</a:t>
            </a:r>
            <a:r>
              <a:rPr lang="en-US" altLang="zh-CN" i="0" dirty="0"/>
              <a:t>,</a:t>
            </a:r>
            <a:endParaRPr lang="en-US" altLang="zh-CN" i="0" dirty="0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999137" y="5938490"/>
            <a:ext cx="941512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例</a:t>
            </a:r>
            <a:r>
              <a:rPr lang="en-US" altLang="zh-CN" i="0" dirty="0"/>
              <a:t>1 </a:t>
            </a:r>
            <a:r>
              <a:rPr lang="zh-CN" altLang="en-US" i="0" dirty="0">
                <a:solidFill>
                  <a:srgbClr val="000099"/>
                </a:solidFill>
              </a:rPr>
              <a:t>任何含有零向量</a:t>
            </a:r>
            <a:r>
              <a:rPr lang="zh-CN" altLang="en-US" i="0" dirty="0"/>
              <a:t>的向量组一定是线性相关组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999137" y="4663299"/>
            <a:ext cx="1047205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algn="just"/>
            <a:r>
              <a:rPr lang="en-US" altLang="zh-CN" i="0" dirty="0"/>
              <a:t>        </a:t>
            </a:r>
            <a:r>
              <a:rPr lang="zh-CN" altLang="en-US" i="0" dirty="0"/>
              <a:t>对于只含有一个向量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zh-CN" altLang="en-US" i="0" dirty="0"/>
              <a:t>的向量组定义：当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dirty="0"/>
              <a:t> </a:t>
            </a:r>
            <a:r>
              <a:rPr lang="zh-CN" altLang="en-US" i="0" dirty="0"/>
              <a:t>是</a:t>
            </a:r>
            <a:r>
              <a:rPr lang="zh-CN" altLang="en-US" i="0" dirty="0">
                <a:solidFill>
                  <a:srgbClr val="A50021"/>
                </a:solidFill>
              </a:rPr>
              <a:t>零向量</a:t>
            </a:r>
            <a:r>
              <a:rPr lang="zh-CN" altLang="en-US" i="0" dirty="0"/>
              <a:t>时，称它是线性相关的；否则称它是线性无关的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  <p:bldP spid="145417" grpId="0"/>
      <p:bldP spid="145418" grpId="0"/>
      <p:bldP spid="145421" grpId="0"/>
      <p:bldP spid="145422" grpId="0"/>
      <p:bldP spid="1454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286867"/>
            <a:ext cx="10566506" cy="1485063"/>
          </a:xfrm>
        </p:spPr>
        <p:txBody>
          <a:bodyPr/>
          <a:lstStyle/>
          <a:p>
            <a:pPr marL="771525" indent="-771525"/>
            <a:r>
              <a:rPr lang="zh-CN" altLang="en-US" sz="3400" dirty="0">
                <a:solidFill>
                  <a:schemeClr val="tx1"/>
                </a:solidFill>
              </a:rPr>
              <a:t>例</a:t>
            </a:r>
            <a:r>
              <a:rPr lang="en-US" altLang="zh-CN" sz="3400" dirty="0">
                <a:solidFill>
                  <a:schemeClr val="tx1"/>
                </a:solidFill>
              </a:rPr>
              <a:t>2  </a:t>
            </a:r>
            <a:r>
              <a:rPr lang="zh-CN" altLang="en-US" sz="3400" dirty="0">
                <a:solidFill>
                  <a:schemeClr val="tx1"/>
                </a:solidFill>
              </a:rPr>
              <a:t>设向量组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 err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i="1" baseline="-25000" dirty="0" err="1">
                <a:solidFill>
                  <a:schemeClr val="tx1"/>
                </a:solidFill>
                <a:effectLst/>
              </a:rPr>
              <a:t>r</a:t>
            </a:r>
            <a:r>
              <a:rPr lang="zh-CN" altLang="en-US" sz="3400" dirty="0">
                <a:solidFill>
                  <a:schemeClr val="tx1"/>
                </a:solidFill>
                <a:effectLst/>
              </a:rPr>
              <a:t>线性相关，则任意添上若干个同维向量后，得到的向量</a:t>
            </a:r>
            <a:r>
              <a:rPr lang="zh-CN" altLang="zh-CN" sz="3400" dirty="0">
                <a:solidFill>
                  <a:schemeClr val="tx1"/>
                </a:solidFill>
                <a:effectLst/>
              </a:rPr>
              <a:t>组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 err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i="1" baseline="-25000" dirty="0" err="1">
                <a:solidFill>
                  <a:schemeClr val="tx1"/>
                </a:solidFill>
                <a:effectLst/>
              </a:rPr>
              <a:t>r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; 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i="1" baseline="-25000" dirty="0">
                <a:solidFill>
                  <a:schemeClr val="tx1"/>
                </a:solidFill>
                <a:effectLst/>
              </a:rPr>
              <a:t>r+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,…, 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i="1" baseline="-25000" dirty="0">
                <a:solidFill>
                  <a:schemeClr val="tx1"/>
                </a:solidFill>
                <a:effectLst/>
              </a:rPr>
              <a:t>s 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3400" i="1" dirty="0">
                <a:solidFill>
                  <a:schemeClr val="tx1"/>
                </a:solidFill>
                <a:effectLst/>
              </a:rPr>
              <a:t>s&gt;r&gt;1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)</a:t>
            </a:r>
            <a:r>
              <a:rPr lang="zh-CN" altLang="en-US" sz="3400" dirty="0">
                <a:solidFill>
                  <a:schemeClr val="tx1"/>
                </a:solidFill>
                <a:effectLst/>
              </a:rPr>
              <a:t>也必线性相关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.</a:t>
            </a:r>
            <a:endParaRPr lang="en-US" altLang="zh-CN" sz="340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2578100" y="2547938"/>
          <a:ext cx="25098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3" name="Equation" r:id="rId1" imgW="21336000" imgH="5791200" progId="Equation.DSMT4">
                  <p:embed/>
                </p:oleObj>
              </mc:Choice>
              <mc:Fallback>
                <p:oleObj name="Equation" r:id="rId1" imgW="21336000" imgH="579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547938"/>
                        <a:ext cx="25098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8709496" y="2509959"/>
          <a:ext cx="598222" cy="6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4" name="Equation" r:id="rId3" imgW="190500" imgH="241300" progId="Equation.DSMT4">
                  <p:embed/>
                </p:oleObj>
              </mc:Choice>
              <mc:Fallback>
                <p:oleObj name="Equation" r:id="rId3" imgW="1905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496" y="2509959"/>
                        <a:ext cx="598222" cy="62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2999512" y="3760759"/>
          <a:ext cx="4773880" cy="61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5" name="Equation" r:id="rId5" imgW="46634400" imgH="5791200" progId="Equation.DSMT4">
                  <p:embed/>
                </p:oleObj>
              </mc:Choice>
              <mc:Fallback>
                <p:oleObj name="Equation" r:id="rId5" imgW="466344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12" y="3760759"/>
                        <a:ext cx="4773880" cy="612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2873375" y="4651375"/>
          <a:ext cx="58213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6" name="Equation" r:id="rId7" imgW="67665600" imgH="5791200" progId="Equation.DSMT4">
                  <p:embed/>
                </p:oleObj>
              </mc:Choice>
              <mc:Fallback>
                <p:oleObj name="Equation" r:id="rId7" imgW="676656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4651375"/>
                        <a:ext cx="5821363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2332020" y="5332470"/>
          <a:ext cx="5331531" cy="63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7" name="Equation" r:id="rId9" imgW="39928800" imgH="5791200" progId="Equation.DSMT4">
                  <p:embed/>
                </p:oleObj>
              </mc:Choice>
              <mc:Fallback>
                <p:oleObj name="Equation" r:id="rId9" imgW="399288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0" y="5332470"/>
                        <a:ext cx="5331531" cy="634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999137" y="2458552"/>
            <a:ext cx="175918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证</a:t>
            </a:r>
            <a:r>
              <a:rPr lang="en-US" altLang="zh-CN" i="0">
                <a:latin typeface="黑体" panose="02010609060101010101" pitchFamily="49" charset="-122"/>
                <a:cs typeface="Arial Unicode MS" panose="020B0604020202020204" charset="-122"/>
              </a:rPr>
              <a:t>:</a:t>
            </a:r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因为</a:t>
            </a:r>
            <a:endParaRPr lang="zh-CN" altLang="en-US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5144086" y="2458552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线性相关，不放设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674572" y="3014794"/>
            <a:ext cx="547815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可经其余向量线性表出，即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683431" y="414302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于是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658794" y="525375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7663551" y="5332470"/>
            <a:ext cx="24164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线性相关</a:t>
            </a:r>
            <a:r>
              <a:rPr lang="en-US" altLang="zh-CN" i="0">
                <a:latin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860624" y="1873383"/>
            <a:ext cx="10657184" cy="636576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A50021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 lIns="112261" tIns="56130" rIns="112261" bIns="56130">
            <a:spAutoFit/>
          </a:bodyPr>
          <a:lstStyle/>
          <a:p>
            <a:pPr algn="ctr"/>
            <a:r>
              <a:rPr lang="zh-CN" altLang="en-US" i="0" dirty="0">
                <a:ea typeface="楷体_GB2312" pitchFamily="49" charset="-122"/>
              </a:rPr>
              <a:t>部分相关则全体</a:t>
            </a:r>
            <a:r>
              <a:rPr lang="zh-CN" altLang="en-US" i="0" dirty="0" smtClean="0">
                <a:ea typeface="楷体_GB2312" pitchFamily="49" charset="-122"/>
              </a:rPr>
              <a:t>相关（</a:t>
            </a:r>
            <a:r>
              <a:rPr lang="en-US" altLang="zh-CN" dirty="0" smtClean="0">
                <a:ea typeface="楷体_GB2312" pitchFamily="49" charset="-122"/>
              </a:rPr>
              <a:t>r</a:t>
            </a:r>
            <a:r>
              <a:rPr lang="en-US" altLang="zh-CN" i="0" dirty="0" smtClean="0">
                <a:ea typeface="楷体_GB2312" pitchFamily="49" charset="-122"/>
              </a:rPr>
              <a:t>=1</a:t>
            </a:r>
            <a:r>
              <a:rPr lang="zh-CN" altLang="en-US" i="0" dirty="0" smtClean="0">
                <a:ea typeface="楷体_GB2312" pitchFamily="49" charset="-122"/>
              </a:rPr>
              <a:t>也成立，可做定理直接使用）</a:t>
            </a:r>
            <a:endParaRPr lang="zh-CN" altLang="en-US" i="0" dirty="0">
              <a:ea typeface="楷体_GB2312" pitchFamily="49" charset="-122"/>
            </a:endParaRP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1000179" y="6298530"/>
            <a:ext cx="9197119" cy="6365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可得：含有两个</a:t>
            </a:r>
            <a:r>
              <a:rPr lang="zh-CN" altLang="en-US" i="0" dirty="0">
                <a:solidFill>
                  <a:srgbClr val="A50021"/>
                </a:solidFill>
              </a:rPr>
              <a:t>相同</a:t>
            </a:r>
            <a:r>
              <a:rPr lang="zh-CN" altLang="en-US" i="0" dirty="0"/>
              <a:t>向量的向量组</a:t>
            </a:r>
            <a:r>
              <a:rPr lang="zh-CN" altLang="en-US" i="0" dirty="0">
                <a:solidFill>
                  <a:srgbClr val="A50021"/>
                </a:solidFill>
              </a:rPr>
              <a:t>必线性相关</a:t>
            </a:r>
            <a:r>
              <a:rPr lang="zh-CN" altLang="en-US" i="0" dirty="0"/>
              <a:t> 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  <p:bldP spid="153611" grpId="0"/>
      <p:bldP spid="153612" grpId="0"/>
      <p:bldP spid="153613" grpId="0"/>
      <p:bldP spid="153614" grpId="0"/>
      <p:bldP spid="153615" grpId="0"/>
      <p:bldP spid="153616" grpId="0" animBg="1"/>
      <p:bldP spid="1536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3708649" y="1066016"/>
          <a:ext cx="2646873" cy="62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8" name="Equation" r:id="rId1" imgW="800100" imgH="228600" progId="Equation.DSMT4">
                  <p:embed/>
                </p:oleObj>
              </mc:Choice>
              <mc:Fallback>
                <p:oleObj name="Equation" r:id="rId1" imgW="800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649" y="1066016"/>
                        <a:ext cx="2646873" cy="624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2764363" y="2507528"/>
          <a:ext cx="6690521" cy="6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9" name="Equation" r:id="rId3" imgW="67360800" imgH="6096000" progId="Equation.DSMT4">
                  <p:embed/>
                </p:oleObj>
              </mc:Choice>
              <mc:Fallback>
                <p:oleObj name="Equation" r:id="rId3" imgW="673608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363" y="2507528"/>
                        <a:ext cx="6690521" cy="603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808126" y="1048705"/>
            <a:ext cx="29005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例</a:t>
            </a:r>
            <a:r>
              <a:rPr lang="en-US" altLang="zh-CN" i="0">
                <a:latin typeface="黑体" panose="02010609060101010101" pitchFamily="49" charset="-122"/>
                <a:cs typeface="Arial Unicode MS" panose="020B0604020202020204" charset="-122"/>
              </a:rPr>
              <a:t>3	</a:t>
            </a:r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设向量组</a:t>
            </a:r>
            <a:endParaRPr lang="zh-CN" altLang="en-US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724720" y="1744716"/>
            <a:ext cx="810387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取出若干个向量构成原向量组的一个子组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724720" y="3110999"/>
            <a:ext cx="438490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则该子组必线性无关</a:t>
            </a:r>
            <a:r>
              <a:rPr lang="en-US" altLang="zh-CN" i="0" dirty="0">
                <a:latin typeface="黑体" panose="02010609060101010101" pitchFamily="49" charset="-122"/>
                <a:cs typeface="Arial Unicode MS" panose="020B0604020202020204" charset="-122"/>
              </a:rPr>
              <a:t>.</a:t>
            </a:r>
            <a:endParaRPr lang="en-US" altLang="zh-CN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6393459" y="1048705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线性无关，则从中任意</a:t>
            </a:r>
            <a:endParaRPr lang="zh-CN" altLang="en-US" i="0" dirty="0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1190149" y="4810272"/>
            <a:ext cx="432238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证	用反证法</a:t>
            </a:r>
            <a:r>
              <a:rPr lang="en-US" altLang="zh-CN" i="0"/>
              <a:t>.</a:t>
            </a:r>
            <a:r>
              <a:rPr lang="zh-CN" altLang="en-US" i="0"/>
              <a:t>（略）</a:t>
            </a:r>
            <a:endParaRPr lang="zh-CN" altLang="en-US" i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860624" y="3937427"/>
            <a:ext cx="10657184" cy="636576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FF3300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 lIns="112261" tIns="56130" rIns="112261" bIns="56130">
            <a:spAutoFit/>
          </a:bodyPr>
          <a:lstStyle/>
          <a:p>
            <a:pPr algn="ctr"/>
            <a:r>
              <a:rPr lang="zh-CN" altLang="en-US" i="0" dirty="0">
                <a:ea typeface="楷体_GB2312" pitchFamily="49" charset="-122"/>
              </a:rPr>
              <a:t>全体无关则部分无关</a:t>
            </a:r>
            <a:r>
              <a:rPr lang="zh-CN" altLang="en-US" i="0" dirty="0" smtClean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 r</a:t>
            </a:r>
            <a:r>
              <a:rPr lang="en-US" altLang="zh-CN" i="0" dirty="0">
                <a:ea typeface="楷体_GB2312" pitchFamily="49" charset="-122"/>
              </a:rPr>
              <a:t>=1</a:t>
            </a:r>
            <a:r>
              <a:rPr lang="zh-CN" altLang="en-US" i="0" dirty="0">
                <a:ea typeface="楷体_GB2312" pitchFamily="49" charset="-122"/>
              </a:rPr>
              <a:t>也成立，可做定理直接使用</a:t>
            </a:r>
            <a:r>
              <a:rPr lang="zh-CN" altLang="en-US" i="0" dirty="0" smtClean="0">
                <a:ea typeface="楷体_GB2312" pitchFamily="49" charset="-122"/>
              </a:rPr>
              <a:t>）</a:t>
            </a:r>
            <a:endParaRPr lang="zh-CN" altLang="en-US" i="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999137" y="367331"/>
            <a:ext cx="10152186" cy="746624"/>
          </a:xfrm>
        </p:spPr>
        <p:txBody>
          <a:bodyPr/>
          <a:lstStyle/>
          <a:p>
            <a:r>
              <a:rPr lang="en-US" altLang="zh-CN" sz="3400" dirty="0">
                <a:solidFill>
                  <a:schemeClr val="tx1"/>
                </a:solidFill>
              </a:rPr>
              <a:t>       </a:t>
            </a:r>
            <a:r>
              <a:rPr lang="zh-CN" altLang="en-US" sz="3400" dirty="0">
                <a:solidFill>
                  <a:schemeClr val="tx1"/>
                </a:solidFill>
              </a:rPr>
              <a:t>综合</a:t>
            </a:r>
            <a:r>
              <a:rPr lang="zh-CN" altLang="en-US" sz="3400" dirty="0" smtClean="0">
                <a:solidFill>
                  <a:schemeClr val="tx1"/>
                </a:solidFill>
              </a:rPr>
              <a:t>线性相关定义及</a:t>
            </a:r>
            <a:r>
              <a:rPr lang="zh-CN" altLang="en-US" sz="3400" dirty="0">
                <a:solidFill>
                  <a:schemeClr val="tx1"/>
                </a:solidFill>
              </a:rPr>
              <a:t>单个向量</a:t>
            </a:r>
            <a:r>
              <a:rPr lang="zh-CN" altLang="en-US" sz="3400" dirty="0" smtClean="0">
                <a:solidFill>
                  <a:schemeClr val="tx1"/>
                </a:solidFill>
              </a:rPr>
              <a:t>线性相关定义</a:t>
            </a:r>
            <a:r>
              <a:rPr lang="zh-CN" altLang="en-US" sz="3400" dirty="0">
                <a:solidFill>
                  <a:schemeClr val="tx1"/>
                </a:solidFill>
              </a:rPr>
              <a:t>，有</a:t>
            </a:r>
            <a:endParaRPr lang="zh-C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3753062" y="1140710"/>
          <a:ext cx="3530565" cy="50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8" name="Equation" r:id="rId1" imgW="35356800" imgH="5791200" progId="Equation.DSMT4">
                  <p:embed/>
                </p:oleObj>
              </mc:Choice>
              <mc:Fallback>
                <p:oleObj name="Equation" r:id="rId1" imgW="353568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62" y="1140710"/>
                        <a:ext cx="3530565" cy="505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2204849" y="2338090"/>
          <a:ext cx="254192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9" name="Equation" r:id="rId3" imgW="21336000" imgH="5791200" progId="Equation.DSMT4">
                  <p:embed/>
                </p:oleObj>
              </mc:Choice>
              <mc:Fallback>
                <p:oleObj name="Equation" r:id="rId3" imgW="213360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849" y="2338090"/>
                        <a:ext cx="2541922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3554413" y="2746375"/>
          <a:ext cx="58959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0" name="Equation" r:id="rId5" imgW="56388000" imgH="10668000" progId="Equation.DSMT4">
                  <p:embed/>
                </p:oleObj>
              </mc:Choice>
              <mc:Fallback>
                <p:oleObj name="Equation" r:id="rId5" imgW="563880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2746375"/>
                        <a:ext cx="589597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808126" y="1057689"/>
            <a:ext cx="285403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定理</a:t>
            </a:r>
            <a:r>
              <a:rPr lang="en-US" altLang="zh-CN" i="0" dirty="0">
                <a:solidFill>
                  <a:srgbClr val="FF33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en-US" altLang="zh-CN" i="0" dirty="0">
                <a:latin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向量组</a:t>
            </a:r>
            <a:endParaRPr lang="zh-CN" altLang="en-US" b="0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7283627" y="1041946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线性相关的充要</a:t>
            </a:r>
            <a:endParaRPr lang="zh-CN" altLang="en-US" b="0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2084760" y="1690018"/>
            <a:ext cx="800608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条件是，至少存在一组</a:t>
            </a:r>
            <a:r>
              <a:rPr lang="zh-CN" altLang="en-US" i="0" dirty="0">
                <a:solidFill>
                  <a:srgbClr val="A50021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不全为零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的</a:t>
            </a:r>
            <a:r>
              <a:rPr lang="en-US" altLang="zh-CN" dirty="0">
                <a:cs typeface="Arial Unicode MS" panose="020B0604020202020204" charset="-122"/>
              </a:rPr>
              <a:t>m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个数</a:t>
            </a:r>
            <a:endParaRPr lang="zh-CN" altLang="en-US" b="0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4605040" y="2270607"/>
            <a:ext cx="19771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使得等式</a:t>
            </a:r>
            <a:endParaRPr lang="zh-CN" altLang="en-US" i="0" dirty="0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10317627" y="2898688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/>
              <a:t>(1)</a:t>
            </a:r>
            <a:endParaRPr lang="en-US" altLang="zh-CN" i="0" dirty="0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2084760" y="3372992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成立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1093595" y="4094854"/>
            <a:ext cx="12478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证明</a:t>
            </a:r>
            <a:r>
              <a:rPr lang="en-US" altLang="zh-CN" i="0"/>
              <a:t>:</a:t>
            </a:r>
            <a:endParaRPr lang="en-US" altLang="zh-CN" i="0"/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2386595" y="4115844"/>
            <a:ext cx="23042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必要性</a:t>
            </a:r>
            <a:r>
              <a:rPr lang="zh-CN" altLang="en-US" i="0">
                <a:solidFill>
                  <a:srgbClr val="A50021"/>
                </a:solidFill>
              </a:rPr>
              <a:t>   </a:t>
            </a:r>
            <a:r>
              <a:rPr lang="zh-CN" altLang="en-US" i="0"/>
              <a:t>设</a:t>
            </a:r>
            <a:endParaRPr lang="zh-CN" altLang="en-US" i="0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093594" y="5205589"/>
            <a:ext cx="10377593" cy="13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0" dirty="0">
                <a:solidFill>
                  <a:schemeClr val="bg2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i="0" dirty="0">
                <a:solidFill>
                  <a:schemeClr val="bg2"/>
                </a:solidFill>
              </a:rPr>
              <a:t>若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m</a:t>
            </a:r>
            <a:r>
              <a:rPr lang="en-US" altLang="zh-CN" i="0" dirty="0">
                <a:solidFill>
                  <a:schemeClr val="bg2"/>
                </a:solidFill>
                <a:ea typeface="宋体" panose="02010600030101010101" pitchFamily="2" charset="-122"/>
              </a:rPr>
              <a:t>&gt;1</a:t>
            </a:r>
            <a:r>
              <a:rPr lang="zh-CN" altLang="en-US" i="0" dirty="0">
                <a:solidFill>
                  <a:schemeClr val="bg2"/>
                </a:solidFill>
                <a:ea typeface="宋体" panose="02010600030101010101" pitchFamily="2" charset="-122"/>
              </a:rPr>
              <a:t>，</a:t>
            </a:r>
            <a:r>
              <a:rPr lang="zh-CN" altLang="en-US" i="0" dirty="0">
                <a:solidFill>
                  <a:schemeClr val="bg2"/>
                </a:solidFill>
              </a:rPr>
              <a:t>设</a:t>
            </a:r>
            <a:r>
              <a:rPr lang="zh-CN" altLang="en-US" i="0" dirty="0">
                <a:ea typeface="宋体" panose="02010600030101010101" pitchFamily="2" charset="-122"/>
              </a:rPr>
              <a:t>                        </a:t>
            </a:r>
            <a:r>
              <a:rPr lang="zh-CN" altLang="en-US" i="0" dirty="0">
                <a:solidFill>
                  <a:schemeClr val="bg2"/>
                </a:solidFill>
              </a:rPr>
              <a:t>中有一个向量（比如       ）能由其余向量线性表示</a:t>
            </a:r>
            <a:r>
              <a:rPr lang="en-US" altLang="zh-CN" i="0" dirty="0">
                <a:ea typeface="宋体" panose="02010600030101010101" pitchFamily="2" charset="-122"/>
              </a:rPr>
              <a:t>.</a:t>
            </a:r>
            <a:endParaRPr lang="en-US" altLang="zh-CN" i="0" dirty="0">
              <a:ea typeface="宋体" panose="02010600030101010101" pitchFamily="2" charset="-122"/>
            </a:endParaRPr>
          </a:p>
        </p:txBody>
      </p:sp>
      <p:graphicFrame>
        <p:nvGraphicFramePr>
          <p:cNvPr id="156692" name="Object 20"/>
          <p:cNvGraphicFramePr>
            <a:graphicFrameLocks noChangeAspect="1"/>
          </p:cNvGraphicFramePr>
          <p:nvPr/>
        </p:nvGraphicFramePr>
        <p:xfrm>
          <a:off x="4534496" y="5342874"/>
          <a:ext cx="1776214" cy="45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1" name="Equation" r:id="rId7" imgW="17983200" imgH="5486400" progId="Equation.DSMT4">
                  <p:embed/>
                </p:oleObj>
              </mc:Choice>
              <mc:Fallback>
                <p:oleObj name="Equation" r:id="rId7" imgW="17983200" imgH="5486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496" y="5342874"/>
                        <a:ext cx="1776214" cy="451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3" name="Object 21"/>
          <p:cNvGraphicFramePr>
            <a:graphicFrameLocks noChangeAspect="1"/>
          </p:cNvGraphicFramePr>
          <p:nvPr/>
        </p:nvGraphicFramePr>
        <p:xfrm>
          <a:off x="10592537" y="5277474"/>
          <a:ext cx="604520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2" name="公式" r:id="rId9" imgW="393700" imgH="457200" progId="Equation.3">
                  <p:embed/>
                </p:oleObj>
              </mc:Choice>
              <mc:Fallback>
                <p:oleObj name="公式" r:id="rId9" imgW="393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2537" y="5277474"/>
                        <a:ext cx="604520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5759733" y="589013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ea typeface="宋体" panose="02010600030101010101" pitchFamily="2" charset="-122"/>
              </a:rPr>
              <a:t>即有</a:t>
            </a:r>
            <a:endParaRPr lang="zh-CN" altLang="en-US" i="0" dirty="0">
              <a:ea typeface="宋体" panose="02010600030101010101" pitchFamily="2" charset="-122"/>
            </a:endParaRPr>
          </a:p>
        </p:txBody>
      </p:sp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1940642" y="6574674"/>
          <a:ext cx="5500318" cy="5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3" name="Equation" r:id="rId11" imgW="56083200" imgH="5791200" progId="Equation.DSMT4">
                  <p:embed/>
                </p:oleObj>
              </mc:Choice>
              <mc:Fallback>
                <p:oleObj name="Equation" r:id="rId11" imgW="56083200" imgH="579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642" y="6574674"/>
                        <a:ext cx="5500318" cy="543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9" name="Rectangle 27"/>
          <p:cNvSpPr>
            <a:spLocks noChangeArrowheads="1"/>
          </p:cNvSpPr>
          <p:nvPr/>
        </p:nvSpPr>
        <p:spPr bwMode="auto">
          <a:xfrm>
            <a:off x="1895804" y="4657432"/>
            <a:ext cx="386392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cs typeface="Times New Roman" panose="02020603050405020304" pitchFamily="18" charset="0"/>
              </a:rPr>
              <a:t>m</a:t>
            </a:r>
            <a:r>
              <a:rPr lang="en-US" altLang="zh-CN" i="0" dirty="0">
                <a:cs typeface="Times New Roman" panose="02020603050405020304" pitchFamily="18" charset="0"/>
              </a:rPr>
              <a:t>=1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，则有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=0,</a:t>
            </a:r>
            <a:endParaRPr lang="en-US" altLang="zh-CN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5759733" y="4681772"/>
            <a:ext cx="56095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显然对任何</a:t>
            </a:r>
            <a:r>
              <a:rPr lang="en-US" altLang="zh-CN" dirty="0" smtClean="0">
                <a:cs typeface="Times New Roman" panose="02020603050405020304" pitchFamily="18" charset="0"/>
              </a:rPr>
              <a:t>k</a:t>
            </a:r>
            <a:r>
              <a:rPr lang="en-US" altLang="zh-CN" i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0,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cs typeface="Times New Roman" panose="02020603050405020304" pitchFamily="18" charset="0"/>
              </a:rPr>
              <a:t>k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=0.</a:t>
            </a:r>
            <a:endParaRPr lang="en-US" altLang="zh-CN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6703" name="Object 31"/>
          <p:cNvGraphicFramePr>
            <a:graphicFrameLocks noChangeAspect="1"/>
          </p:cNvGraphicFramePr>
          <p:nvPr/>
        </p:nvGraphicFramePr>
        <p:xfrm>
          <a:off x="4677048" y="4210298"/>
          <a:ext cx="3556785" cy="49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4" name="Equation" r:id="rId13" imgW="35356800" imgH="5791200" progId="Equation.DSMT4">
                  <p:embed/>
                </p:oleObj>
              </mc:Choice>
              <mc:Fallback>
                <p:oleObj name="Equation" r:id="rId13" imgW="35356800" imgH="579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048" y="4210298"/>
                        <a:ext cx="3556785" cy="491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8364626" y="4107098"/>
            <a:ext cx="20861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线性相关</a:t>
            </a:r>
            <a:r>
              <a:rPr lang="en-US" altLang="zh-CN" i="0"/>
              <a:t>.</a:t>
            </a:r>
            <a:endParaRPr lang="en-US" altLang="zh-CN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/>
      <p:bldP spid="156681" grpId="0"/>
      <p:bldP spid="156684" grpId="0"/>
      <p:bldP spid="156685" grpId="0"/>
      <p:bldP spid="156686" grpId="0"/>
      <p:bldP spid="156687" grpId="0"/>
      <p:bldP spid="156688" grpId="0" autoUpdateAnimBg="0"/>
      <p:bldP spid="156689" grpId="0" autoUpdateAnimBg="0"/>
      <p:bldP spid="156691" grpId="0"/>
      <p:bldP spid="156694" grpId="0"/>
      <p:bldP spid="156699" grpId="0"/>
      <p:bldP spid="156700" grpId="0"/>
      <p:bldP spid="1567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/>
          <p:nvPr/>
        </p:nvGrpSpPr>
        <p:grpSpPr bwMode="auto">
          <a:xfrm>
            <a:off x="1158663" y="367330"/>
            <a:ext cx="8702961" cy="615715"/>
            <a:chOff x="480" y="2592"/>
            <a:chExt cx="4560" cy="352"/>
          </a:xfrm>
        </p:grpSpPr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480" y="2592"/>
              <a:ext cx="29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i="0" dirty="0"/>
                <a:t>故</a:t>
              </a:r>
              <a:endParaRPr lang="zh-CN" altLang="en-US" i="0" dirty="0"/>
            </a:p>
          </p:txBody>
        </p:sp>
        <p:graphicFrame>
          <p:nvGraphicFramePr>
            <p:cNvPr id="78852" name="Object 4"/>
            <p:cNvGraphicFramePr>
              <a:graphicFrameLocks noChangeAspect="1"/>
            </p:cNvGraphicFramePr>
            <p:nvPr/>
          </p:nvGraphicFramePr>
          <p:xfrm>
            <a:off x="1111" y="2640"/>
            <a:ext cx="39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5" name="公式" r:id="rId1" imgW="6235700" imgH="457200" progId="Equation.3">
                    <p:embed/>
                  </p:oleObj>
                </mc:Choice>
                <mc:Fallback>
                  <p:oleObj name="公式" r:id="rId1" imgW="62357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40"/>
                          <a:ext cx="39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3" name="Group 5"/>
          <p:cNvGrpSpPr/>
          <p:nvPr/>
        </p:nvGrpSpPr>
        <p:grpSpPr bwMode="auto">
          <a:xfrm>
            <a:off x="1142215" y="984796"/>
            <a:ext cx="7936424" cy="615715"/>
            <a:chOff x="480" y="2976"/>
            <a:chExt cx="3781" cy="352"/>
          </a:xfrm>
        </p:grpSpPr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480" y="2976"/>
              <a:ext cx="378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i="0" dirty="0"/>
                <a:t>且</a:t>
              </a:r>
              <a:r>
                <a:rPr lang="zh-CN" altLang="en-US" i="0" dirty="0">
                  <a:ea typeface="宋体" panose="02010600030101010101" pitchFamily="2" charset="-122"/>
                </a:rPr>
                <a:t>                               </a:t>
              </a:r>
              <a:r>
                <a:rPr lang="zh-CN" altLang="en-US" i="0" dirty="0" smtClean="0"/>
                <a:t>这</a:t>
              </a:r>
              <a:r>
                <a:rPr lang="zh-CN" altLang="en-US" i="0" dirty="0" smtClean="0">
                  <a:ea typeface="宋体" panose="02010600030101010101" pitchFamily="2" charset="-122"/>
                </a:rPr>
                <a:t> </a:t>
              </a:r>
              <a:r>
                <a:rPr lang="en-US" altLang="zh-CN" dirty="0" smtClean="0">
                  <a:ea typeface="宋体" panose="02010600030101010101" pitchFamily="2" charset="-122"/>
                </a:rPr>
                <a:t>m</a:t>
              </a:r>
              <a:r>
                <a:rPr lang="zh-CN" altLang="en-US" i="0" dirty="0" smtClean="0"/>
                <a:t>个数</a:t>
              </a:r>
              <a:r>
                <a:rPr lang="zh-CN" altLang="en-US" i="0" dirty="0"/>
                <a:t>不全为</a:t>
              </a:r>
              <a:r>
                <a:rPr lang="en-US" altLang="zh-CN" i="0" dirty="0">
                  <a:ea typeface="宋体" panose="02010600030101010101" pitchFamily="2" charset="-122"/>
                </a:rPr>
                <a:t>0</a:t>
              </a:r>
              <a:r>
                <a:rPr lang="zh-CN" altLang="en-US" i="0" dirty="0">
                  <a:ea typeface="宋体" panose="02010600030101010101" pitchFamily="2" charset="-122"/>
                </a:rPr>
                <a:t>，</a:t>
              </a:r>
              <a:endParaRPr lang="zh-CN" altLang="en-US" i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737" y="2990"/>
            <a:ext cx="150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6" name="Equation" r:id="rId3" imgW="27127200" imgH="5486400" progId="Equation.DSMT4">
                    <p:embed/>
                  </p:oleObj>
                </mc:Choice>
                <mc:Fallback>
                  <p:oleObj name="Equation" r:id="rId3" imgW="27127200" imgH="548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2990"/>
                          <a:ext cx="150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093594" y="1635493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充分性</a:t>
            </a:r>
            <a:endParaRPr lang="zh-CN" altLang="en-US" i="0">
              <a:solidFill>
                <a:srgbClr val="FF3300"/>
              </a:solidFill>
            </a:endParaRPr>
          </a:p>
        </p:txBody>
      </p:sp>
      <p:grpSp>
        <p:nvGrpSpPr>
          <p:cNvPr id="78864" name="Group 16"/>
          <p:cNvGrpSpPr/>
          <p:nvPr/>
        </p:nvGrpSpPr>
        <p:grpSpPr bwMode="auto">
          <a:xfrm>
            <a:off x="2940739" y="1715958"/>
            <a:ext cx="7959513" cy="615715"/>
            <a:chOff x="576" y="2688"/>
            <a:chExt cx="3792" cy="352"/>
          </a:xfrm>
        </p:grpSpPr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576" y="2688"/>
              <a:ext cx="379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0" dirty="0"/>
                <a:t>设有非</a:t>
              </a:r>
              <a:r>
                <a:rPr lang="zh-CN" altLang="en-US" i="0" dirty="0" smtClean="0"/>
                <a:t>全</a:t>
              </a:r>
              <a:r>
                <a:rPr lang="en-US" altLang="zh-CN" i="0" dirty="0" smtClean="0">
                  <a:ea typeface="宋体" panose="02010600030101010101" pitchFamily="2" charset="-122"/>
                </a:rPr>
                <a:t>0</a:t>
              </a:r>
              <a:r>
                <a:rPr lang="zh-CN" altLang="en-US" i="0" dirty="0"/>
                <a:t>的数</a:t>
              </a:r>
              <a:r>
                <a:rPr lang="zh-CN" altLang="en-US" i="0" dirty="0">
                  <a:ea typeface="宋体" panose="02010600030101010101" pitchFamily="2" charset="-122"/>
                </a:rPr>
                <a:t>　　　　　　</a:t>
              </a:r>
              <a:r>
                <a:rPr lang="zh-CN" altLang="en-US" i="0" dirty="0"/>
                <a:t>使</a:t>
              </a:r>
              <a:endParaRPr lang="zh-CN" altLang="en-US" i="0" dirty="0"/>
            </a:p>
          </p:txBody>
        </p:sp>
        <p:graphicFrame>
          <p:nvGraphicFramePr>
            <p:cNvPr id="78866" name="Object 18"/>
            <p:cNvGraphicFramePr>
              <a:graphicFrameLocks noChangeAspect="1"/>
            </p:cNvGraphicFramePr>
            <p:nvPr/>
          </p:nvGraphicFramePr>
          <p:xfrm>
            <a:off x="1986" y="2728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7" name="Equation" r:id="rId5" imgW="1917700" imgH="431800" progId="Equation.3">
                    <p:embed/>
                  </p:oleObj>
                </mc:Choice>
                <mc:Fallback>
                  <p:oleObj name="Equation" r:id="rId5" imgW="1917700" imgH="431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2728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3812952" y="2369343"/>
          <a:ext cx="5757634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8" name="公式" r:id="rId7" imgW="4381500" imgH="457200" progId="Equation.3">
                  <p:embed/>
                </p:oleObj>
              </mc:Choice>
              <mc:Fallback>
                <p:oleObj name="公式" r:id="rId7" imgW="4381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952" y="2369343"/>
                        <a:ext cx="5757634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3956968" y="4124696"/>
            <a:ext cx="345356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不妨设</a:t>
            </a:r>
            <a:r>
              <a:rPr lang="en-US" altLang="zh-CN"/>
              <a:t>k</a:t>
            </a:r>
            <a:r>
              <a:rPr lang="en-US" altLang="zh-CN" i="0" baseline="-25000"/>
              <a:t>1</a:t>
            </a:r>
            <a:r>
              <a:rPr lang="en-US" altLang="zh-CN" i="0"/>
              <a:t>≠0, </a:t>
            </a:r>
            <a:r>
              <a:rPr lang="zh-CN" altLang="en-US" i="0"/>
              <a:t>则有</a:t>
            </a:r>
            <a:endParaRPr lang="zh-CN" altLang="en-US" i="0"/>
          </a:p>
        </p:txBody>
      </p:sp>
      <p:graphicFrame>
        <p:nvGraphicFramePr>
          <p:cNvPr id="78871" name="Object 23"/>
          <p:cNvGraphicFramePr>
            <a:graphicFrameLocks noChangeAspect="1"/>
          </p:cNvGraphicFramePr>
          <p:nvPr/>
        </p:nvGraphicFramePr>
        <p:xfrm>
          <a:off x="2625672" y="4858369"/>
          <a:ext cx="6227840" cy="9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9" name="Equation" r:id="rId9" imgW="64312800" imgH="11582400" progId="Equation.DSMT4">
                  <p:embed/>
                </p:oleObj>
              </mc:Choice>
              <mc:Fallback>
                <p:oleObj name="Equation" r:id="rId9" imgW="64312800" imgH="1158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672" y="4858369"/>
                        <a:ext cx="6227840" cy="93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2" name="Group 24"/>
          <p:cNvGrpSpPr/>
          <p:nvPr/>
        </p:nvGrpSpPr>
        <p:grpSpPr bwMode="auto">
          <a:xfrm>
            <a:off x="1190150" y="6001469"/>
            <a:ext cx="5761830" cy="615716"/>
            <a:chOff x="470" y="3546"/>
            <a:chExt cx="2745" cy="352"/>
          </a:xfrm>
        </p:grpSpPr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470" y="3546"/>
              <a:ext cx="2745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i="0" dirty="0"/>
                <a:t>即</a:t>
              </a:r>
              <a:r>
                <a:rPr lang="zh-CN" altLang="en-US" i="0" dirty="0">
                  <a:ea typeface="宋体" panose="02010600030101010101" pitchFamily="2" charset="-122"/>
                </a:rPr>
                <a:t>      </a:t>
              </a:r>
              <a:r>
                <a:rPr lang="zh-CN" altLang="en-US" i="0" dirty="0"/>
                <a:t>能由其余向量线性表示</a:t>
              </a:r>
              <a:r>
                <a:rPr lang="en-US" altLang="zh-CN" i="0" dirty="0">
                  <a:ea typeface="宋体" panose="02010600030101010101" pitchFamily="2" charset="-122"/>
                </a:rPr>
                <a:t>.</a:t>
              </a:r>
              <a:endParaRPr lang="en-US" altLang="zh-CN" i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78874" name="Object 26"/>
            <p:cNvGraphicFramePr>
              <a:graphicFrameLocks noChangeAspect="1"/>
            </p:cNvGraphicFramePr>
            <p:nvPr/>
          </p:nvGraphicFramePr>
          <p:xfrm>
            <a:off x="770" y="3578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10" name="公式" r:id="rId11" imgW="368300" imgH="457200" progId="Equation.3">
                    <p:embed/>
                  </p:oleObj>
                </mc:Choice>
                <mc:Fallback>
                  <p:oleObj name="公式" r:id="rId11" imgW="36830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3578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1142215" y="6730578"/>
            <a:ext cx="42742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故原向量组线性相关</a:t>
            </a:r>
            <a:r>
              <a:rPr lang="en-US" altLang="zh-CN" i="0" dirty="0">
                <a:ea typeface="宋体" panose="02010600030101010101" pitchFamily="2" charset="-122"/>
              </a:rPr>
              <a:t>.</a:t>
            </a:r>
            <a:endParaRPr lang="en-US" altLang="zh-CN" i="0" dirty="0">
              <a:ea typeface="宋体" panose="02010600030101010101" pitchFamily="2" charset="-122"/>
            </a:endParaRP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2340092" y="2889011"/>
            <a:ext cx="55406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cs typeface="Times New Roman" panose="02020603050405020304" pitchFamily="18" charset="0"/>
              </a:rPr>
              <a:t>m</a:t>
            </a:r>
            <a:r>
              <a:rPr lang="en-US" altLang="zh-CN" i="0" dirty="0">
                <a:cs typeface="Times New Roman" panose="02020603050405020304" pitchFamily="18" charset="0"/>
              </a:rPr>
              <a:t>=1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，则上式化为</a:t>
            </a:r>
            <a:r>
              <a:rPr lang="en-US" altLang="zh-CN" dirty="0">
                <a:cs typeface="Times New Roman" panose="02020603050405020304" pitchFamily="18" charset="0"/>
              </a:rPr>
              <a:t>k</a:t>
            </a:r>
            <a:r>
              <a:rPr lang="en-US" altLang="zh-CN" i="0" baseline="-25000" dirty="0"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=0,</a:t>
            </a:r>
            <a:endParaRPr lang="en-US" altLang="zh-CN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7854562" y="2905405"/>
            <a:ext cx="27979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而</a:t>
            </a:r>
            <a:r>
              <a:rPr lang="en-US" altLang="zh-CN" dirty="0"/>
              <a:t>k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≠0</a:t>
            </a:r>
            <a:r>
              <a:rPr lang="zh-CN" altLang="en-US" i="0" dirty="0"/>
              <a:t>，因此</a:t>
            </a:r>
            <a:endParaRPr lang="zh-CN" altLang="en-US" i="0" dirty="0"/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1190150" y="3429352"/>
            <a:ext cx="37148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</a:rPr>
              <a:t>有</a:t>
            </a:r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en-US" altLang="zh-CN" i="0" baseline="-25000">
                <a:latin typeface="Symbol" panose="05050102010706020507" pitchFamily="18" charset="2"/>
              </a:rPr>
              <a:t>1</a:t>
            </a:r>
            <a:r>
              <a:rPr lang="en-US" altLang="zh-CN" i="0">
                <a:latin typeface="黑体" panose="02010609060101010101" pitchFamily="49" charset="-122"/>
              </a:rPr>
              <a:t>=0,</a:t>
            </a:r>
            <a:r>
              <a:rPr lang="zh-CN" altLang="en-US" i="0">
                <a:latin typeface="黑体" panose="02010609060101010101" pitchFamily="49" charset="-122"/>
              </a:rPr>
              <a:t>结论成立</a:t>
            </a:r>
            <a:r>
              <a:rPr lang="en-US" altLang="zh-CN" i="0">
                <a:latin typeface="黑体" panose="02010609060101010101" pitchFamily="49" charset="-122"/>
              </a:rPr>
              <a:t>.</a:t>
            </a:r>
            <a:endParaRPr lang="en-US" altLang="zh-CN" i="0">
              <a:latin typeface="黑体" panose="02010609060101010101" pitchFamily="49" charset="-122"/>
            </a:endParaRPr>
          </a:p>
        </p:txBody>
      </p: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2316007" y="4045982"/>
            <a:ext cx="2191385" cy="74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i="0" dirty="0">
                <a:solidFill>
                  <a:schemeClr val="bg2"/>
                </a:solidFill>
              </a:rPr>
              <a:t>若</a:t>
            </a:r>
            <a:r>
              <a:rPr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m</a:t>
            </a:r>
            <a:r>
              <a:rPr lang="en-US" altLang="zh-CN" i="0" dirty="0">
                <a:solidFill>
                  <a:schemeClr val="bg2"/>
                </a:solidFill>
                <a:ea typeface="宋体" panose="02010600030101010101" pitchFamily="2" charset="-122"/>
              </a:rPr>
              <a:t>&gt;1, </a:t>
            </a:r>
            <a:endParaRPr lang="en-US" altLang="zh-CN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autoUpdateAnimBg="0"/>
      <p:bldP spid="78869" grpId="0"/>
      <p:bldP spid="78875" grpId="0" autoUpdateAnimBg="0"/>
      <p:bldP spid="78877" grpId="0"/>
      <p:bldP spid="78878" grpId="0"/>
      <p:bldP spid="78879" grpId="0"/>
      <p:bldP spid="788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904682" y="308690"/>
            <a:ext cx="1066306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901700" indent="-901700"/>
            <a:r>
              <a:rPr lang="zh-CN" altLang="en-US" i="0" dirty="0">
                <a:solidFill>
                  <a:srgbClr val="FF3300"/>
                </a:solidFill>
                <a:latin typeface="黑体" panose="02010609060101010101" pitchFamily="49" charset="-122"/>
              </a:rPr>
              <a:t>推论</a:t>
            </a:r>
            <a:r>
              <a:rPr lang="zh-CN" altLang="en-US" i="0" dirty="0">
                <a:latin typeface="黑体" panose="02010609060101010101" pitchFamily="49" charset="-122"/>
              </a:rPr>
              <a:t>	向量组                 线性无关</a:t>
            </a:r>
            <a:r>
              <a:rPr lang="en-US" altLang="zh-CN" i="0" dirty="0">
                <a:latin typeface="黑体" panose="02010609060101010101" pitchFamily="49" charset="-122"/>
              </a:rPr>
              <a:t>,</a:t>
            </a:r>
            <a:r>
              <a:rPr lang="en-US" altLang="zh-CN" i="0" dirty="0">
                <a:latin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 i="0" dirty="0">
                <a:solidFill>
                  <a:srgbClr val="A50021"/>
                </a:solidFill>
              </a:rPr>
              <a:t>仅当</a:t>
            </a:r>
            <a:r>
              <a:rPr lang="zh-CN" altLang="en-US" i="0" dirty="0"/>
              <a:t>所有的数                                   时 </a:t>
            </a:r>
            <a:r>
              <a:rPr lang="en-US" altLang="zh-CN" i="0" dirty="0"/>
              <a:t>(1)</a:t>
            </a:r>
            <a:r>
              <a:rPr lang="zh-CN" altLang="en-US" i="0" dirty="0"/>
              <a:t>式才能成立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3478050" y="404808"/>
          <a:ext cx="3327746" cy="51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3" name="Equation" r:id="rId1" imgW="32918400" imgH="5791200" progId="Equation.DSMT4">
                  <p:embed/>
                </p:oleObj>
              </mc:Choice>
              <mc:Fallback>
                <p:oleObj name="Equation" r:id="rId1" imgW="32918400" imgH="579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050" y="404808"/>
                        <a:ext cx="3327746" cy="519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2876849" y="884258"/>
          <a:ext cx="3359364" cy="58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4" name="Equation" r:id="rId3" imgW="30784800" imgH="5791200" progId="Equation.DSMT4">
                  <p:embed/>
                </p:oleObj>
              </mc:Choice>
              <mc:Fallback>
                <p:oleObj name="Equation" r:id="rId3" imgW="30784800" imgH="579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849" y="884258"/>
                        <a:ext cx="3359364" cy="584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3181350" y="1389063"/>
          <a:ext cx="590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5" name="Equation" r:id="rId5" imgW="54864000" imgH="10668000" progId="Equation.DSMT4">
                  <p:embed/>
                </p:oleObj>
              </mc:Choice>
              <mc:Fallback>
                <p:oleObj name="Equation" r:id="rId5" imgW="54864000" imgH="10668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389063"/>
                        <a:ext cx="590550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10549654" y="1541037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/>
              <a:t>(1)</a:t>
            </a:r>
            <a:endParaRPr lang="en-US" altLang="zh-CN" i="0" dirty="0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1093594" y="2318616"/>
            <a:ext cx="61369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或：若有等式</a:t>
            </a:r>
            <a:r>
              <a:rPr lang="en-US" altLang="zh-CN" i="0">
                <a:latin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成立，则</a:t>
            </a:r>
            <a:r>
              <a:rPr lang="zh-CN" altLang="en-US" i="0">
                <a:solidFill>
                  <a:srgbClr val="A50021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必有</a:t>
            </a:r>
            <a:endParaRPr lang="zh-CN" altLang="en-US" i="0">
              <a:solidFill>
                <a:srgbClr val="A50021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7076668" y="2360244"/>
          <a:ext cx="3841221" cy="63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6" name="Equation" r:id="rId7" imgW="31699200" imgH="5486400" progId="Equation.DSMT4">
                  <p:embed/>
                </p:oleObj>
              </mc:Choice>
              <mc:Fallback>
                <p:oleObj name="Equation" r:id="rId7" imgW="31699200" imgH="548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668" y="2360244"/>
                        <a:ext cx="3841221" cy="634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999137" y="3143295"/>
            <a:ext cx="1970782" cy="636576"/>
          </a:xfrm>
          <a:prstGeom prst="rect">
            <a:avLst/>
          </a:prstGeom>
          <a:solidFill>
            <a:schemeClr val="accent1"/>
          </a:solidFill>
          <a:ln w="57150" cmpd="thinThick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0" i="0"/>
              <a:t>两点说明</a:t>
            </a:r>
            <a:endParaRPr lang="zh-CN" altLang="en-US" b="0" i="0"/>
          </a:p>
        </p:txBody>
      </p:sp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1379063" y="3856964"/>
          <a:ext cx="9170592" cy="53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7" name="Equation" r:id="rId9" imgW="3327400" imgH="215900" progId="Equation.DSMT4">
                  <p:embed/>
                </p:oleObj>
              </mc:Choice>
              <mc:Fallback>
                <p:oleObj name="Equation" r:id="rId9" imgW="3327400" imgH="215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3" y="3856964"/>
                        <a:ext cx="9170592" cy="53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1968889" y="5921008"/>
            <a:ext cx="94096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</a:rPr>
              <a:t>三个三维向量线性相关的几何意义是三向量</a:t>
            </a:r>
            <a:r>
              <a:rPr lang="zh-CN" altLang="en-US" i="0">
                <a:solidFill>
                  <a:srgbClr val="A50021"/>
                </a:solidFill>
                <a:latin typeface="黑体" panose="02010609060101010101" pitchFamily="49" charset="-122"/>
              </a:rPr>
              <a:t>共面</a:t>
            </a:r>
            <a:r>
              <a:rPr lang="en-US" altLang="zh-CN" i="0">
                <a:solidFill>
                  <a:srgbClr val="000000"/>
                </a:solidFill>
                <a:latin typeface="黑体" panose="02010609060101010101" pitchFamily="49" charset="-122"/>
              </a:rPr>
              <a:t>.</a:t>
            </a:r>
            <a:endParaRPr lang="en-US" altLang="zh-CN" i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1991978" y="5370013"/>
            <a:ext cx="48138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</a:rPr>
              <a:t>几何意义是两向量</a:t>
            </a:r>
            <a:r>
              <a:rPr lang="zh-CN" altLang="en-US" i="0">
                <a:solidFill>
                  <a:srgbClr val="A50021"/>
                </a:solidFill>
                <a:latin typeface="黑体" panose="02010609060101010101" pitchFamily="49" charset="-122"/>
              </a:rPr>
              <a:t>共线</a:t>
            </a:r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</a:rPr>
              <a:t>；</a:t>
            </a:r>
            <a:endParaRPr lang="zh-CN" altLang="en-US" i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2040255" y="4888986"/>
            <a:ext cx="50334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两向量的分量对应成</a:t>
            </a:r>
            <a:r>
              <a:rPr lang="zh-CN" altLang="en-US" i="0" dirty="0">
                <a:solidFill>
                  <a:srgbClr val="A50021"/>
                </a:solidFill>
                <a:latin typeface="黑体" panose="02010609060101010101" pitchFamily="49" charset="-122"/>
              </a:rPr>
              <a:t>比例</a:t>
            </a:r>
            <a:r>
              <a:rPr lang="en-US" altLang="zh-CN" i="0" dirty="0">
                <a:solidFill>
                  <a:srgbClr val="000000"/>
                </a:solidFill>
                <a:latin typeface="黑体" panose="02010609060101010101" pitchFamily="49" charset="-122"/>
              </a:rPr>
              <a:t>.</a:t>
            </a:r>
            <a:endParaRPr lang="en-US" altLang="zh-CN" i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1330784" y="4413207"/>
            <a:ext cx="9218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对于含有两个向量的向量组</a:t>
            </a:r>
            <a:r>
              <a:rPr lang="en-US" altLang="zh-CN" i="0" dirty="0">
                <a:solidFill>
                  <a:srgbClr val="000000"/>
                </a:solidFill>
                <a:latin typeface="黑体" panose="02010609060101010101" pitchFamily="49" charset="-122"/>
              </a:rPr>
              <a:t>, 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它线性相关 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</a:t>
            </a:r>
            <a:endParaRPr lang="zh-CN" altLang="en-US" i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4" grpId="0"/>
      <p:bldP spid="79896" grpId="0" animBg="1"/>
      <p:bldP spid="79909" grpId="0"/>
      <p:bldP spid="79911" grpId="0"/>
      <p:bldP spid="79912" grpId="0"/>
      <p:bldP spid="799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126" y="127691"/>
            <a:ext cx="10644169" cy="1259417"/>
          </a:xfrm>
        </p:spPr>
        <p:txBody>
          <a:bodyPr/>
          <a:lstStyle/>
          <a:p>
            <a:pPr marL="882650" indent="-882650"/>
            <a:r>
              <a:rPr lang="zh-CN" altLang="en-US" sz="3400" dirty="0">
                <a:solidFill>
                  <a:schemeClr val="tx1"/>
                </a:solidFill>
              </a:rPr>
              <a:t>例</a:t>
            </a:r>
            <a:r>
              <a:rPr lang="en-US" altLang="zh-CN" sz="3400" dirty="0">
                <a:solidFill>
                  <a:schemeClr val="tx1"/>
                </a:solidFill>
              </a:rPr>
              <a:t>4  </a:t>
            </a:r>
            <a:r>
              <a:rPr lang="zh-CN" altLang="en-US" sz="3400" dirty="0">
                <a:solidFill>
                  <a:schemeClr val="tx1"/>
                </a:solidFill>
              </a:rPr>
              <a:t>设</a:t>
            </a:r>
            <a:r>
              <a:rPr lang="en-US" altLang="zh-CN" sz="3400" i="1" dirty="0">
                <a:solidFill>
                  <a:schemeClr val="tx1"/>
                </a:solidFill>
                <a:latin typeface="Symbol" panose="05050102010706020507" pitchFamily="18" charset="2"/>
              </a:rPr>
              <a:t>a, b, g </a:t>
            </a:r>
            <a:r>
              <a:rPr lang="zh-CN" altLang="en-US" sz="3400" dirty="0">
                <a:solidFill>
                  <a:schemeClr val="tx1"/>
                </a:solidFill>
              </a:rPr>
              <a:t>线性无关，</a:t>
            </a:r>
            <a:r>
              <a:rPr lang="zh-CN" altLang="en-US" sz="3400" dirty="0" smtClean="0">
                <a:solidFill>
                  <a:schemeClr val="tx1"/>
                </a:solidFill>
              </a:rPr>
              <a:t>令 </a:t>
            </a:r>
            <a:r>
              <a:rPr lang="en-US" altLang="zh-CN" sz="3400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x=a</a:t>
            </a:r>
            <a:r>
              <a:rPr lang="en-US" altLang="zh-CN" sz="3400" i="1" dirty="0">
                <a:solidFill>
                  <a:schemeClr val="tx1"/>
                </a:solidFill>
                <a:latin typeface="Symbol" panose="05050102010706020507" pitchFamily="18" charset="2"/>
              </a:rPr>
              <a:t>, h= </a:t>
            </a:r>
            <a:r>
              <a:rPr lang="en-US" altLang="zh-CN" sz="3400" i="1" dirty="0" err="1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400" dirty="0" err="1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r>
              <a:rPr lang="en-US" altLang="zh-CN" sz="3400" i="1" dirty="0" err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3400" i="1" dirty="0">
                <a:solidFill>
                  <a:schemeClr val="tx1"/>
                </a:solidFill>
                <a:latin typeface="Symbol" panose="05050102010706020507" pitchFamily="18" charset="2"/>
              </a:rPr>
              <a:t>, z= </a:t>
            </a:r>
            <a:r>
              <a:rPr lang="en-US" altLang="zh-CN" sz="3400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a-b-g </a:t>
            </a:r>
            <a:r>
              <a:rPr lang="zh-CN" altLang="en-US" sz="3400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，</a:t>
            </a:r>
            <a:r>
              <a:rPr lang="en-US" altLang="zh-CN" sz="3400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   </a:t>
            </a:r>
            <a:r>
              <a:rPr lang="zh-CN" altLang="en-US" sz="3400" dirty="0" smtClean="0">
                <a:solidFill>
                  <a:schemeClr val="tx1"/>
                </a:solidFill>
              </a:rPr>
              <a:t>则</a:t>
            </a:r>
            <a:r>
              <a:rPr lang="en-US" altLang="zh-CN" sz="3400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3400" i="1" dirty="0">
                <a:solidFill>
                  <a:schemeClr val="tx1"/>
                </a:solidFill>
                <a:latin typeface="Symbol" panose="05050102010706020507" pitchFamily="18" charset="2"/>
              </a:rPr>
              <a:t>, h, z </a:t>
            </a:r>
            <a:r>
              <a:rPr lang="zh-CN" altLang="en-US" sz="3400" dirty="0">
                <a:solidFill>
                  <a:schemeClr val="tx1"/>
                </a:solidFill>
              </a:rPr>
              <a:t>是否线性相关</a:t>
            </a:r>
            <a:r>
              <a:rPr lang="en-US" altLang="zh-CN" sz="3400" dirty="0">
                <a:solidFill>
                  <a:schemeClr val="tx1"/>
                </a:solidFill>
              </a:rPr>
              <a:t>? </a:t>
            </a:r>
            <a:endParaRPr lang="en-US" altLang="zh-CN" sz="3400" dirty="0">
              <a:solidFill>
                <a:schemeClr val="tx1"/>
              </a:solidFill>
            </a:endParaRPr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2711944" y="1873384"/>
          <a:ext cx="4189659" cy="6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78" name="Equation" r:id="rId1" imgW="1219200" imgH="228600" progId="Equation.DSMT4">
                  <p:embed/>
                </p:oleObj>
              </mc:Choice>
              <mc:Fallback>
                <p:oleObj name="Equation" r:id="rId1" imgW="1219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44" y="1873384"/>
                        <a:ext cx="4189659" cy="64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3308896" y="2826691"/>
          <a:ext cx="7496899" cy="69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79" name="Equation" r:id="rId3" imgW="2209800" imgH="228600" progId="Equation.DSMT4">
                  <p:embed/>
                </p:oleObj>
              </mc:Choice>
              <mc:Fallback>
                <p:oleObj name="Equation" r:id="rId3" imgW="2209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896" y="2826691"/>
                        <a:ext cx="7496899" cy="694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3184525" y="3778250"/>
          <a:ext cx="76025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80" name="Equation" r:id="rId5" imgW="60655200" imgH="5486400" progId="Equation.DSMT4">
                  <p:embed/>
                </p:oleObj>
              </mc:Choice>
              <mc:Fallback>
                <p:oleObj name="Equation" r:id="rId5" imgW="606552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778250"/>
                        <a:ext cx="7602538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3093801" y="5017487"/>
          <a:ext cx="250029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81" name="Equation" r:id="rId7" imgW="25298400" imgH="17373600" progId="Equation.DSMT4">
                  <p:embed/>
                </p:oleObj>
              </mc:Choice>
              <mc:Fallback>
                <p:oleObj name="Equation" r:id="rId7" imgW="25298400" imgH="1737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801" y="5017487"/>
                        <a:ext cx="2500295" cy="170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5665277" y="5523942"/>
          <a:ext cx="2828195" cy="5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82" name="Equation" r:id="rId9" imgW="1193800" imgH="228600" progId="Equation.DSMT4">
                  <p:embed/>
                </p:oleObj>
              </mc:Choice>
              <mc:Fallback>
                <p:oleObj name="Equation" r:id="rId9" imgW="1193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277" y="5523942"/>
                        <a:ext cx="2828195" cy="56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877394" y="1365308"/>
            <a:ext cx="69080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解</a:t>
            </a:r>
            <a:r>
              <a:rPr lang="en-US" altLang="zh-CN" i="0" dirty="0">
                <a:latin typeface="黑体" panose="02010609060101010101" pitchFamily="49" charset="-122"/>
                <a:cs typeface="Arial Unicode MS" panose="020B0604020202020204" charset="-122"/>
              </a:rPr>
              <a:t>:	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设有一组</a:t>
            </a:r>
            <a:r>
              <a:rPr lang="zh-CN" altLang="en-US" i="0" dirty="0" smtClean="0">
                <a:latin typeface="黑体" panose="02010609060101010101" pitchFamily="49" charset="-122"/>
                <a:cs typeface="Arial Unicode MS" panose="020B0604020202020204" charset="-122"/>
              </a:rPr>
              <a:t>数 </a:t>
            </a:r>
            <a:r>
              <a:rPr lang="en-US" altLang="zh-CN" dirty="0" smtClean="0">
                <a:cs typeface="Arial Unicode MS" panose="020B0604020202020204" charset="-122"/>
              </a:rPr>
              <a:t>k</a:t>
            </a:r>
            <a:r>
              <a:rPr lang="en-US" altLang="zh-CN" i="0" baseline="-25000" dirty="0" smtClean="0">
                <a:cs typeface="Arial Unicode MS" panose="020B0604020202020204" charset="-122"/>
              </a:rPr>
              <a:t>1</a:t>
            </a:r>
            <a:r>
              <a:rPr lang="en-US" altLang="zh-CN" i="0" dirty="0">
                <a:cs typeface="Arial Unicode MS" panose="020B0604020202020204" charset="-122"/>
              </a:rPr>
              <a:t>, </a:t>
            </a:r>
            <a:r>
              <a:rPr lang="en-US" altLang="zh-CN" dirty="0">
                <a:cs typeface="Arial Unicode MS" panose="020B0604020202020204" charset="-122"/>
              </a:rPr>
              <a:t>k</a:t>
            </a:r>
            <a:r>
              <a:rPr lang="en-US" altLang="zh-CN" i="0" baseline="-25000" dirty="0">
                <a:cs typeface="Arial Unicode MS" panose="020B0604020202020204" charset="-122"/>
              </a:rPr>
              <a:t>2</a:t>
            </a:r>
            <a:r>
              <a:rPr lang="en-US" altLang="zh-CN" i="0" dirty="0">
                <a:cs typeface="Arial Unicode MS" panose="020B0604020202020204" charset="-122"/>
              </a:rPr>
              <a:t>, </a:t>
            </a:r>
            <a:r>
              <a:rPr lang="en-US" altLang="zh-CN" dirty="0" smtClean="0">
                <a:cs typeface="Arial Unicode MS" panose="020B0604020202020204" charset="-122"/>
              </a:rPr>
              <a:t>k</a:t>
            </a:r>
            <a:r>
              <a:rPr lang="en-US" altLang="zh-CN" i="0" baseline="-25000" dirty="0" smtClean="0">
                <a:cs typeface="Arial Unicode MS" panose="020B0604020202020204" charset="-122"/>
              </a:rPr>
              <a:t>3 </a:t>
            </a:r>
            <a:r>
              <a:rPr lang="zh-CN" altLang="en-US" i="0" dirty="0" smtClean="0">
                <a:cs typeface="Arial Unicode MS" panose="020B0604020202020204" charset="-122"/>
              </a:rPr>
              <a:t>使得</a:t>
            </a:r>
            <a:r>
              <a:rPr lang="zh-CN" altLang="en-US" i="0" dirty="0">
                <a:cs typeface="Arial Unicode MS" panose="020B0604020202020204" charset="-122"/>
              </a:rPr>
              <a:t>等式</a:t>
            </a:r>
            <a:endParaRPr lang="zh-CN" altLang="en-US" i="0" dirty="0">
              <a:cs typeface="Arial Unicode MS" panose="020B0604020202020204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1076648" y="2318616"/>
            <a:ext cx="299670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27660"/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成立，即	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1393609" y="3348889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也即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1393609" y="4380911"/>
            <a:ext cx="409155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由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cs typeface="Arial Unicode MS" panose="020B0604020202020204" charset="-122"/>
              </a:rPr>
              <a:t>a, b, g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  <a:cs typeface="Arial Unicode MS" panose="020B0604020202020204" charset="-122"/>
              </a:rPr>
              <a:t>线性无关得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  <a:cs typeface="Arial Unicode MS" panose="020B0604020202020204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1393537" y="6602382"/>
            <a:ext cx="42005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x, h, z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线性无关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</a:t>
            </a:r>
            <a:endParaRPr lang="en-US" altLang="zh-CN" i="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/>
      <p:bldP spid="166926" grpId="0"/>
      <p:bldP spid="166927" grpId="0"/>
      <p:bldP spid="166928" grpId="0"/>
      <p:bldP spid="1669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3670" y="105842"/>
            <a:ext cx="11164178" cy="1284724"/>
          </a:xfrm>
        </p:spPr>
        <p:txBody>
          <a:bodyPr/>
          <a:lstStyle/>
          <a:p>
            <a:pPr marL="771525" indent="-771525"/>
            <a:r>
              <a:rPr lang="zh-CN" altLang="en-US" sz="3400" dirty="0">
                <a:solidFill>
                  <a:schemeClr val="tx1"/>
                </a:solidFill>
              </a:rPr>
              <a:t>例</a:t>
            </a:r>
            <a:r>
              <a:rPr lang="en-US" altLang="zh-CN" sz="3400" dirty="0">
                <a:solidFill>
                  <a:schemeClr val="tx1"/>
                </a:solidFill>
              </a:rPr>
              <a:t>5 </a:t>
            </a:r>
            <a:r>
              <a:rPr lang="zh-CN" altLang="en-US" sz="3400" dirty="0">
                <a:solidFill>
                  <a:schemeClr val="tx1"/>
                </a:solidFill>
              </a:rPr>
              <a:t>设向量组 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29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29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9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i="1" baseline="-25000" dirty="0">
                <a:solidFill>
                  <a:schemeClr val="tx1"/>
                </a:solidFill>
                <a:effectLst/>
              </a:rPr>
              <a:t>s  </a:t>
            </a:r>
            <a:r>
              <a:rPr lang="zh-CN" altLang="en-US" sz="3400" dirty="0">
                <a:solidFill>
                  <a:schemeClr val="tx1"/>
                </a:solidFill>
              </a:rPr>
              <a:t>线性无关，而向量组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29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29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9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i="1" baseline="-25000" dirty="0">
                <a:solidFill>
                  <a:schemeClr val="tx1"/>
                </a:solidFill>
                <a:effectLst/>
              </a:rPr>
              <a:t>s </a:t>
            </a:r>
            <a:r>
              <a:rPr lang="en-US" altLang="zh-CN" sz="2900" dirty="0">
                <a:solidFill>
                  <a:schemeClr val="tx1"/>
                </a:solidFill>
                <a:effectLst/>
              </a:rPr>
              <a:t>;</a:t>
            </a:r>
            <a:r>
              <a:rPr lang="en-US" altLang="zh-CN" sz="29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b</a:t>
            </a:r>
            <a:r>
              <a:rPr lang="en-US" altLang="zh-CN" sz="2900" dirty="0">
                <a:solidFill>
                  <a:schemeClr val="tx1"/>
                </a:solidFill>
                <a:effectLst/>
              </a:rPr>
              <a:t>  </a:t>
            </a:r>
            <a:r>
              <a:rPr lang="zh-CN" altLang="en-US" sz="3400" dirty="0">
                <a:solidFill>
                  <a:schemeClr val="tx1"/>
                </a:solidFill>
              </a:rPr>
              <a:t>线性相关，则</a:t>
            </a:r>
            <a:r>
              <a:rPr lang="zh-CN" altLang="en-US" sz="3400" dirty="0">
                <a:solidFill>
                  <a:srgbClr val="A50021"/>
                </a:solidFill>
              </a:rPr>
              <a:t>向量 </a:t>
            </a:r>
            <a:r>
              <a:rPr lang="en-US" altLang="zh-CN" sz="2900" i="1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b </a:t>
            </a:r>
            <a:r>
              <a:rPr lang="zh-CN" altLang="en-US" sz="3400" dirty="0">
                <a:solidFill>
                  <a:srgbClr val="A50021"/>
                </a:solidFill>
              </a:rPr>
              <a:t>必可经向量组</a:t>
            </a:r>
            <a:r>
              <a:rPr lang="en-US" altLang="zh-CN" sz="2900" i="1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2900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i="1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2900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solidFill>
                  <a:srgbClr val="A50021"/>
                </a:solidFill>
                <a:effectLst/>
              </a:rPr>
              <a:t>…</a:t>
            </a:r>
            <a:r>
              <a:rPr lang="en-US" altLang="zh-CN" sz="2900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2900" i="1" dirty="0">
                <a:solidFill>
                  <a:srgbClr val="A5002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2900" i="1" baseline="-25000" dirty="0">
                <a:solidFill>
                  <a:srgbClr val="A50021"/>
                </a:solidFill>
                <a:effectLst/>
              </a:rPr>
              <a:t>s </a:t>
            </a:r>
            <a:r>
              <a:rPr lang="zh-CN" altLang="en-US" sz="3400" dirty="0">
                <a:solidFill>
                  <a:srgbClr val="A50021"/>
                </a:solidFill>
              </a:rPr>
              <a:t>线性表出</a:t>
            </a:r>
            <a:r>
              <a:rPr lang="en-US" altLang="zh-CN" sz="3400" dirty="0">
                <a:solidFill>
                  <a:schemeClr val="tx1"/>
                </a:solidFill>
              </a:rPr>
              <a:t>.</a:t>
            </a:r>
            <a:endParaRPr lang="en-US" altLang="zh-CN" sz="3400" dirty="0">
              <a:solidFill>
                <a:schemeClr val="tx1"/>
              </a:solidFill>
            </a:endParaRPr>
          </a:p>
        </p:txBody>
      </p:sp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2876848" y="2621002"/>
          <a:ext cx="6550777" cy="59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9" name="Equation" r:id="rId1" imgW="56083200" imgH="5791200" progId="Equation.DSMT4">
                  <p:embed/>
                </p:oleObj>
              </mc:Choice>
              <mc:Fallback>
                <p:oleObj name="Equation" r:id="rId1" imgW="56083200" imgH="5791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848" y="2621002"/>
                        <a:ext cx="6550777" cy="599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6" name="Object 28"/>
          <p:cNvGraphicFramePr>
            <a:graphicFrameLocks noChangeAspect="1"/>
          </p:cNvGraphicFramePr>
          <p:nvPr/>
        </p:nvGraphicFramePr>
        <p:xfrm>
          <a:off x="2349500" y="3762375"/>
          <a:ext cx="54959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0" name="Equation" r:id="rId3" imgW="46329600" imgH="5791200" progId="Equation.DSMT4">
                  <p:embed/>
                </p:oleObj>
              </mc:Choice>
              <mc:Fallback>
                <p:oleObj name="Equation" r:id="rId3" imgW="46329600" imgH="579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762375"/>
                        <a:ext cx="54959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1" name="Rectangle 33"/>
          <p:cNvSpPr>
            <a:spLocks noChangeArrowheads="1"/>
          </p:cNvSpPr>
          <p:nvPr/>
        </p:nvSpPr>
        <p:spPr bwMode="auto">
          <a:xfrm>
            <a:off x="628711" y="1327747"/>
            <a:ext cx="64367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证：由</a:t>
            </a:r>
            <a:r>
              <a:rPr lang="en-US" altLang="zh-CN" sz="2900" dirty="0">
                <a:latin typeface="Symbol" panose="05050102010706020507" pitchFamily="18" charset="2"/>
                <a:cs typeface="Arial Unicode MS" panose="020B0604020202020204" charset="-122"/>
              </a:rPr>
              <a:t>a</a:t>
            </a:r>
            <a:r>
              <a:rPr lang="en-US" altLang="zh-CN" sz="2900" i="0" baseline="-25000" dirty="0">
                <a:latin typeface="Symbol" panose="05050102010706020507" pitchFamily="18" charset="2"/>
                <a:cs typeface="Arial Unicode MS" panose="020B0604020202020204" charset="-122"/>
              </a:rPr>
              <a:t>1</a:t>
            </a:r>
            <a:r>
              <a:rPr lang="en-US" altLang="zh-CN" sz="2900" i="0" dirty="0">
                <a:latin typeface="Symbol" panose="05050102010706020507" pitchFamily="18" charset="2"/>
                <a:cs typeface="Arial Unicode MS" panose="020B0604020202020204" charset="-122"/>
              </a:rPr>
              <a:t>,</a:t>
            </a:r>
            <a:r>
              <a:rPr lang="en-US" altLang="zh-CN" sz="2900" dirty="0">
                <a:latin typeface="Symbol" panose="05050102010706020507" pitchFamily="18" charset="2"/>
                <a:cs typeface="Arial Unicode MS" panose="020B0604020202020204" charset="-122"/>
              </a:rPr>
              <a:t>a</a:t>
            </a:r>
            <a:r>
              <a:rPr lang="en-US" altLang="zh-CN" sz="2900" i="0" baseline="-25000" dirty="0">
                <a:latin typeface="Symbol" panose="05050102010706020507" pitchFamily="18" charset="2"/>
                <a:cs typeface="Arial Unicode MS" panose="020B0604020202020204" charset="-122"/>
              </a:rPr>
              <a:t>2</a:t>
            </a:r>
            <a:r>
              <a:rPr lang="en-US" altLang="zh-CN" sz="2900" i="0" dirty="0">
                <a:latin typeface="Symbol" panose="05050102010706020507" pitchFamily="18" charset="2"/>
                <a:cs typeface="Arial Unicode MS" panose="020B0604020202020204" charset="-122"/>
              </a:rPr>
              <a:t>,</a:t>
            </a:r>
            <a:r>
              <a:rPr lang="en-US" altLang="zh-CN" sz="2900" i="0" dirty="0">
                <a:cs typeface="Arial Unicode MS" panose="020B0604020202020204" charset="-122"/>
              </a:rPr>
              <a:t>…</a:t>
            </a:r>
            <a:r>
              <a:rPr lang="en-US" altLang="zh-CN" sz="2900" i="0" dirty="0">
                <a:latin typeface="Symbol" panose="05050102010706020507" pitchFamily="18" charset="2"/>
                <a:cs typeface="Arial Unicode MS" panose="020B0604020202020204" charset="-122"/>
              </a:rPr>
              <a:t>,</a:t>
            </a:r>
            <a:r>
              <a:rPr lang="en-US" altLang="zh-CN" sz="2900" dirty="0">
                <a:latin typeface="Symbol" panose="05050102010706020507" pitchFamily="18" charset="2"/>
                <a:cs typeface="Arial Unicode MS" panose="020B0604020202020204" charset="-122"/>
              </a:rPr>
              <a:t>a</a:t>
            </a:r>
            <a:r>
              <a:rPr lang="en-US" altLang="zh-CN" sz="2900" baseline="-25000" dirty="0">
                <a:cs typeface="Arial Unicode MS" panose="020B0604020202020204" charset="-122"/>
              </a:rPr>
              <a:t>s </a:t>
            </a:r>
            <a:r>
              <a:rPr lang="en-US" altLang="zh-CN" sz="2900" i="0" dirty="0">
                <a:cs typeface="Arial Unicode MS" panose="020B0604020202020204" charset="-122"/>
              </a:rPr>
              <a:t>;</a:t>
            </a:r>
            <a:r>
              <a:rPr lang="en-US" altLang="zh-CN" sz="2900" dirty="0">
                <a:latin typeface="Symbol" panose="05050102010706020507" pitchFamily="18" charset="2"/>
                <a:cs typeface="Arial Unicode MS" panose="020B0604020202020204" charset="-122"/>
              </a:rPr>
              <a:t>b </a:t>
            </a:r>
            <a:r>
              <a:rPr lang="zh-CN" altLang="en-US" i="0" dirty="0">
                <a:cs typeface="Arial Unicode MS" panose="020B0604020202020204" charset="-122"/>
              </a:rPr>
              <a:t>线性相关知，</a:t>
            </a:r>
            <a:r>
              <a:rPr lang="zh-CN" altLang="en-US" sz="2900" i="0" dirty="0">
                <a:cs typeface="Arial Unicode MS" panose="020B0604020202020204" charset="-122"/>
              </a:rPr>
              <a:t> </a:t>
            </a:r>
            <a:endParaRPr lang="zh-CN" altLang="en-US" sz="2900" i="0" dirty="0">
              <a:cs typeface="Arial Unicode MS" panose="020B0604020202020204" charset="-122"/>
            </a:endParaRP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6790142" y="1347850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至少有一组非全零</a:t>
            </a:r>
            <a:endParaRPr lang="zh-CN" altLang="en-US" i="0" dirty="0"/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1570073" y="1984426"/>
            <a:ext cx="522006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的数</a:t>
            </a:r>
            <a:r>
              <a:rPr lang="en-US" altLang="zh-CN" dirty="0"/>
              <a:t>k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,</a:t>
            </a:r>
            <a:r>
              <a:rPr lang="en-US" altLang="zh-CN" dirty="0"/>
              <a:t>k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,…,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s</a:t>
            </a:r>
            <a:r>
              <a:rPr lang="en-US" altLang="zh-CN" dirty="0"/>
              <a:t>, k </a:t>
            </a:r>
            <a:r>
              <a:rPr lang="zh-CN" altLang="en-US" i="0" dirty="0"/>
              <a:t>使得等式</a:t>
            </a:r>
            <a:endParaRPr lang="zh-CN" altLang="en-US" i="0" dirty="0"/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10682608" y="2542694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/>
              <a:t>(1)</a:t>
            </a:r>
            <a:endParaRPr lang="en-US" altLang="zh-CN" i="0" dirty="0"/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1570074" y="3118758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成立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165933" name="Rectangle 45"/>
          <p:cNvSpPr>
            <a:spLocks noChangeArrowheads="1"/>
          </p:cNvSpPr>
          <p:nvPr/>
        </p:nvSpPr>
        <p:spPr bwMode="auto">
          <a:xfrm>
            <a:off x="2781032" y="3181795"/>
            <a:ext cx="379820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 smtClean="0"/>
              <a:t>若</a:t>
            </a:r>
            <a:r>
              <a:rPr lang="en-US" altLang="zh-CN" dirty="0" smtClean="0"/>
              <a:t>k</a:t>
            </a:r>
            <a:r>
              <a:rPr lang="zh-CN" altLang="en-US" i="0" dirty="0"/>
              <a:t>＝</a:t>
            </a:r>
            <a:r>
              <a:rPr lang="en-US" altLang="zh-CN" i="0" dirty="0"/>
              <a:t>0</a:t>
            </a:r>
            <a:r>
              <a:rPr lang="zh-CN" altLang="en-US" i="0" dirty="0"/>
              <a:t>，</a:t>
            </a:r>
            <a:r>
              <a:rPr lang="en-US" altLang="zh-CN" i="0" dirty="0"/>
              <a:t>(1)</a:t>
            </a:r>
            <a:r>
              <a:rPr lang="zh-CN" altLang="en-US" i="0" dirty="0"/>
              <a:t>式变为</a:t>
            </a:r>
            <a:endParaRPr lang="zh-CN" altLang="en-US" i="0" dirty="0"/>
          </a:p>
        </p:txBody>
      </p:sp>
      <p:graphicFrame>
        <p:nvGraphicFramePr>
          <p:cNvPr id="165936" name="Object 48"/>
          <p:cNvGraphicFramePr>
            <a:graphicFrameLocks noChangeAspect="1"/>
          </p:cNvGraphicFramePr>
          <p:nvPr/>
        </p:nvGraphicFramePr>
        <p:xfrm>
          <a:off x="2659469" y="5534388"/>
          <a:ext cx="5004082" cy="87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1" name="Equation" r:id="rId5" imgW="46634400" imgH="9753600" progId="Equation.DSMT4">
                  <p:embed/>
                </p:oleObj>
              </mc:Choice>
              <mc:Fallback>
                <p:oleObj name="Equation" r:id="rId5" imgW="46634400" imgH="9753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469" y="5534388"/>
                        <a:ext cx="5004082" cy="871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47" name="Rectangle 59"/>
          <p:cNvSpPr>
            <a:spLocks noChangeArrowheads="1"/>
          </p:cNvSpPr>
          <p:nvPr/>
        </p:nvSpPr>
        <p:spPr bwMode="auto">
          <a:xfrm>
            <a:off x="1588445" y="4388669"/>
            <a:ext cx="452757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 smtClean="0"/>
              <a:t>且 </a:t>
            </a:r>
            <a:r>
              <a:rPr lang="en-US" altLang="zh-CN" dirty="0" smtClean="0"/>
              <a:t>k</a:t>
            </a:r>
            <a:r>
              <a:rPr lang="en-US" altLang="zh-CN" i="0" baseline="-25000" dirty="0" smtClean="0"/>
              <a:t>1</a:t>
            </a:r>
            <a:r>
              <a:rPr lang="en-US" altLang="zh-CN" i="0" dirty="0" smtClean="0"/>
              <a:t>,</a:t>
            </a:r>
            <a:r>
              <a:rPr lang="en-US" altLang="zh-CN" dirty="0" smtClean="0"/>
              <a:t>k</a:t>
            </a:r>
            <a:r>
              <a:rPr lang="en-US" altLang="zh-CN" i="0" baseline="-25000" dirty="0" smtClean="0"/>
              <a:t>2</a:t>
            </a:r>
            <a:r>
              <a:rPr lang="en-US" altLang="zh-CN" i="0" dirty="0"/>
              <a:t>,…,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s</a:t>
            </a:r>
            <a:r>
              <a:rPr lang="en-US" altLang="zh-CN" baseline="-25000" dirty="0" smtClean="0"/>
              <a:t> </a:t>
            </a:r>
            <a:r>
              <a:rPr lang="zh-CN" altLang="en-US" i="0" dirty="0" smtClean="0"/>
              <a:t>不</a:t>
            </a:r>
            <a:r>
              <a:rPr lang="zh-CN" altLang="en-US" i="0" dirty="0"/>
              <a:t>全为零</a:t>
            </a:r>
            <a:r>
              <a:rPr lang="en-US" altLang="zh-CN" i="0" dirty="0"/>
              <a:t>,</a:t>
            </a:r>
            <a:endParaRPr lang="en-US" altLang="zh-CN" i="0" dirty="0"/>
          </a:p>
        </p:txBody>
      </p:sp>
      <p:sp>
        <p:nvSpPr>
          <p:cNvPr id="165948" name="Rectangle 60"/>
          <p:cNvSpPr>
            <a:spLocks noChangeArrowheads="1"/>
          </p:cNvSpPr>
          <p:nvPr/>
        </p:nvSpPr>
        <p:spPr bwMode="auto">
          <a:xfrm>
            <a:off x="6259604" y="4388669"/>
            <a:ext cx="465741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从而</a:t>
            </a:r>
            <a:r>
              <a:rPr lang="en-US" altLang="zh-CN" sz="2900" dirty="0">
                <a:latin typeface="Symbol" panose="05050102010706020507" pitchFamily="18" charset="2"/>
              </a:rPr>
              <a:t>a</a:t>
            </a:r>
            <a:r>
              <a:rPr lang="en-US" altLang="zh-CN" sz="2900" i="0" baseline="-25000" dirty="0">
                <a:latin typeface="Symbol" panose="05050102010706020507" pitchFamily="18" charset="2"/>
              </a:rPr>
              <a:t>1</a:t>
            </a:r>
            <a:r>
              <a:rPr lang="en-US" altLang="zh-CN" sz="2900" i="0" dirty="0"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latin typeface="Symbol" panose="05050102010706020507" pitchFamily="18" charset="2"/>
              </a:rPr>
              <a:t>a</a:t>
            </a:r>
            <a:r>
              <a:rPr lang="en-US" altLang="zh-CN" sz="2900" i="0" baseline="-25000" dirty="0">
                <a:latin typeface="Symbol" panose="05050102010706020507" pitchFamily="18" charset="2"/>
              </a:rPr>
              <a:t>2</a:t>
            </a:r>
            <a:r>
              <a:rPr lang="en-US" altLang="zh-CN" sz="2900" i="0" dirty="0">
                <a:latin typeface="Symbol" panose="05050102010706020507" pitchFamily="18" charset="2"/>
              </a:rPr>
              <a:t>,</a:t>
            </a:r>
            <a:r>
              <a:rPr lang="en-US" altLang="zh-CN" sz="2900" i="0" dirty="0"/>
              <a:t>…</a:t>
            </a:r>
            <a:r>
              <a:rPr lang="en-US" altLang="zh-CN" sz="2900" i="0" dirty="0"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/>
              <a:t>s</a:t>
            </a:r>
            <a:r>
              <a:rPr lang="zh-CN" altLang="en-US" i="0" dirty="0"/>
              <a:t>线性相关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65949" name="Rectangle 61"/>
          <p:cNvSpPr>
            <a:spLocks noChangeArrowheads="1"/>
          </p:cNvSpPr>
          <p:nvPr/>
        </p:nvSpPr>
        <p:spPr bwMode="auto">
          <a:xfrm>
            <a:off x="1588445" y="5041245"/>
            <a:ext cx="296143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这与题设矛盾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65950" name="Rectangle 62"/>
          <p:cNvSpPr>
            <a:spLocks noChangeArrowheads="1"/>
          </p:cNvSpPr>
          <p:nvPr/>
        </p:nvSpPr>
        <p:spPr bwMode="auto">
          <a:xfrm>
            <a:off x="4677048" y="4990966"/>
            <a:ext cx="28700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因此</a:t>
            </a:r>
            <a:r>
              <a:rPr lang="en-US" altLang="zh-CN" dirty="0"/>
              <a:t>k</a:t>
            </a:r>
            <a:r>
              <a:rPr lang="en-US" altLang="zh-CN" i="0" dirty="0"/>
              <a:t>≠0. </a:t>
            </a:r>
            <a:r>
              <a:rPr lang="zh-CN" altLang="en-US" i="0" dirty="0"/>
              <a:t>且有</a:t>
            </a:r>
            <a:endParaRPr lang="zh-CN" altLang="en-US" i="0" dirty="0"/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1666629" y="6169344"/>
            <a:ext cx="8948156" cy="71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marL="771525" indent="-771525"/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即向量 </a:t>
            </a:r>
            <a:r>
              <a:rPr lang="en-US" altLang="zh-CN" sz="2900" dirty="0">
                <a:latin typeface="Symbol" panose="05050102010706020507" pitchFamily="18" charset="2"/>
              </a:rPr>
              <a:t>b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必可经向量组</a:t>
            </a:r>
            <a:r>
              <a:rPr lang="en-US" altLang="zh-CN" sz="2900" dirty="0">
                <a:latin typeface="Symbol" panose="05050102010706020507" pitchFamily="18" charset="2"/>
              </a:rPr>
              <a:t>a</a:t>
            </a:r>
            <a:r>
              <a:rPr lang="en-US" altLang="zh-CN" sz="2900" i="0" baseline="-25000" dirty="0">
                <a:latin typeface="Symbol" panose="05050102010706020507" pitchFamily="18" charset="2"/>
              </a:rPr>
              <a:t>1</a:t>
            </a:r>
            <a:r>
              <a:rPr lang="en-US" altLang="zh-CN" sz="2900" i="0" dirty="0"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latin typeface="Symbol" panose="05050102010706020507" pitchFamily="18" charset="2"/>
              </a:rPr>
              <a:t>a</a:t>
            </a:r>
            <a:r>
              <a:rPr lang="en-US" altLang="zh-CN" sz="2900" i="0" baseline="-25000" dirty="0">
                <a:latin typeface="Symbol" panose="05050102010706020507" pitchFamily="18" charset="2"/>
              </a:rPr>
              <a:t>2</a:t>
            </a:r>
            <a:r>
              <a:rPr lang="en-US" altLang="zh-CN" sz="2900" i="0" dirty="0">
                <a:latin typeface="Symbol" panose="05050102010706020507" pitchFamily="18" charset="2"/>
              </a:rPr>
              <a:t>,</a:t>
            </a:r>
            <a:r>
              <a:rPr lang="en-US" altLang="zh-CN" sz="2900" i="0" dirty="0"/>
              <a:t>…</a:t>
            </a:r>
            <a:r>
              <a:rPr lang="en-US" altLang="zh-CN" sz="2900" i="0" dirty="0">
                <a:latin typeface="Symbol" panose="05050102010706020507" pitchFamily="18" charset="2"/>
              </a:rPr>
              <a:t>,</a:t>
            </a:r>
            <a:r>
              <a:rPr lang="en-US" altLang="zh-CN" sz="2900" dirty="0">
                <a:latin typeface="Symbol" panose="05050102010706020507" pitchFamily="18" charset="2"/>
              </a:rPr>
              <a:t>a</a:t>
            </a:r>
            <a:r>
              <a:rPr lang="en-US" altLang="zh-CN" sz="2900" baseline="-25000" dirty="0"/>
              <a:t>s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线性表出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1" grpId="0"/>
      <p:bldP spid="165926" grpId="0"/>
      <p:bldP spid="165927" grpId="0"/>
      <p:bldP spid="165929" grpId="0"/>
      <p:bldP spid="165930" grpId="0"/>
      <p:bldP spid="165933" grpId="0"/>
      <p:bldP spid="165947" grpId="0"/>
      <p:bldP spid="165948" grpId="0"/>
      <p:bldP spid="165949" grpId="0"/>
      <p:bldP spid="165950" grpId="0"/>
      <p:bldP spid="1659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723515" y="3064581"/>
            <a:ext cx="6488044" cy="10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algn="ctr"/>
            <a:r>
              <a:rPr lang="zh-CN" altLang="zh-CN" sz="5900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§</a:t>
            </a:r>
            <a:r>
              <a:rPr lang="en-US" altLang="zh-CN" sz="5900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3.1.1</a:t>
            </a:r>
            <a:r>
              <a:rPr lang="en-US" altLang="zh-CN" sz="5900" i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5900" i="0">
                <a:solidFill>
                  <a:srgbClr val="000099"/>
                </a:solidFill>
                <a:latin typeface="黑体" panose="02010609060101010101" pitchFamily="49" charset="-122"/>
              </a:rPr>
              <a:t>向量组的秩</a:t>
            </a:r>
            <a:endParaRPr lang="zh-CN" altLang="en-US" sz="3900" i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190150" y="1873383"/>
            <a:ext cx="9783818" cy="112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6600" i="0">
                <a:solidFill>
                  <a:srgbClr val="000099"/>
                </a:solidFill>
              </a:rPr>
              <a:t>第一节 向量组与矩阵的秩</a:t>
            </a:r>
            <a:endParaRPr lang="zh-CN" altLang="en-US" sz="6600" i="0">
              <a:solidFill>
                <a:srgbClr val="000099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358274" y="4037131"/>
            <a:ext cx="4987633" cy="86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algn="ctr"/>
            <a:r>
              <a:rPr lang="zh-CN" altLang="zh-CN" sz="49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§</a:t>
            </a:r>
            <a:r>
              <a:rPr lang="en-US" altLang="zh-CN" sz="49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3.1.1.1</a:t>
            </a:r>
            <a:r>
              <a:rPr lang="en-US" altLang="zh-CN" sz="4900" i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900">
                <a:solidFill>
                  <a:schemeClr val="accent2"/>
                </a:solidFill>
              </a:rPr>
              <a:t>n</a:t>
            </a:r>
            <a:r>
              <a:rPr lang="zh-CN" altLang="en-US" sz="4900" i="0">
                <a:solidFill>
                  <a:schemeClr val="accent2"/>
                </a:solidFill>
                <a:latin typeface="黑体" panose="02010609060101010101" pitchFamily="49" charset="-122"/>
              </a:rPr>
              <a:t>维向量</a:t>
            </a:r>
            <a:endParaRPr lang="zh-CN" altLang="en-US" sz="29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9138" y="208154"/>
            <a:ext cx="10759616" cy="1259417"/>
          </a:xfrm>
        </p:spPr>
        <p:txBody>
          <a:bodyPr/>
          <a:lstStyle/>
          <a:p>
            <a:pPr marL="771525" indent="-771525"/>
            <a:r>
              <a:rPr lang="zh-CN" altLang="en-US" sz="3400">
                <a:solidFill>
                  <a:schemeClr val="tx1"/>
                </a:solidFill>
              </a:rPr>
              <a:t>例</a:t>
            </a:r>
            <a:r>
              <a:rPr lang="en-US" altLang="zh-CN" sz="3400">
                <a:solidFill>
                  <a:schemeClr val="tx1"/>
                </a:solidFill>
              </a:rPr>
              <a:t>6 </a:t>
            </a:r>
            <a:r>
              <a:rPr lang="zh-CN" altLang="en-US" sz="3400">
                <a:solidFill>
                  <a:schemeClr val="tx1"/>
                </a:solidFill>
              </a:rPr>
              <a:t>证明上题中向量 </a:t>
            </a:r>
            <a:r>
              <a:rPr lang="en-US" altLang="zh-CN" sz="3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b </a:t>
            </a:r>
            <a:r>
              <a:rPr lang="zh-CN" altLang="en-US" sz="3400">
                <a:solidFill>
                  <a:schemeClr val="tx1"/>
                </a:solidFill>
              </a:rPr>
              <a:t>可经向量组</a:t>
            </a:r>
            <a:r>
              <a:rPr lang="en-US" altLang="zh-CN" sz="3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340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340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340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i="1" baseline="-25000">
                <a:solidFill>
                  <a:schemeClr val="tx1"/>
                </a:solidFill>
                <a:effectLst/>
              </a:rPr>
              <a:t>s </a:t>
            </a:r>
            <a:r>
              <a:rPr lang="zh-CN" altLang="en-US" sz="3400">
                <a:solidFill>
                  <a:schemeClr val="tx1"/>
                </a:solidFill>
              </a:rPr>
              <a:t>线性表出，</a:t>
            </a:r>
            <a:r>
              <a:rPr lang="zh-CN" altLang="en-US" sz="3400">
                <a:solidFill>
                  <a:srgbClr val="A50021"/>
                </a:solidFill>
              </a:rPr>
              <a:t>表示法唯一</a:t>
            </a:r>
            <a:r>
              <a:rPr lang="en-US" altLang="zh-CN" sz="3400">
                <a:solidFill>
                  <a:schemeClr val="tx1"/>
                </a:solidFill>
              </a:rPr>
              <a:t>.</a:t>
            </a:r>
            <a:endParaRPr lang="en-US" altLang="zh-CN" sz="3400">
              <a:solidFill>
                <a:schemeClr val="tx1"/>
              </a:solidFill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99138" y="1397603"/>
            <a:ext cx="104741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714375" indent="-714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408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3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400" i="0">
                <a:ea typeface="黑体" panose="02010609060101010101" pitchFamily="49" charset="-122"/>
              </a:rPr>
              <a:t>证：假设</a:t>
            </a:r>
            <a:r>
              <a:rPr lang="en-US" altLang="zh-CN" sz="3400"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zh-CN" altLang="en-US" sz="3400" i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经</a:t>
            </a:r>
            <a:r>
              <a:rPr lang="en-US" altLang="zh-CN" sz="3400"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3400" i="0" baseline="-25000">
                <a:latin typeface="Symbol" panose="05050102010706020507" pitchFamily="18" charset="2"/>
                <a:ea typeface="黑体" panose="02010609060101010101" pitchFamily="49" charset="-122"/>
              </a:rPr>
              <a:t>1</a:t>
            </a:r>
            <a:r>
              <a:rPr lang="en-US" altLang="zh-CN" sz="3400" i="0">
                <a:latin typeface="Symbol" panose="05050102010706020507" pitchFamily="18" charset="2"/>
                <a:ea typeface="黑体" panose="02010609060101010101" pitchFamily="49" charset="-122"/>
              </a:rPr>
              <a:t>,</a:t>
            </a:r>
            <a:r>
              <a:rPr lang="en-US" altLang="zh-CN" sz="3400"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3400" i="0" baseline="-25000">
                <a:latin typeface="Symbol" panose="05050102010706020507" pitchFamily="18" charset="2"/>
                <a:ea typeface="黑体" panose="02010609060101010101" pitchFamily="49" charset="-122"/>
              </a:rPr>
              <a:t>2</a:t>
            </a:r>
            <a:r>
              <a:rPr lang="en-US" altLang="zh-CN" sz="3400" i="0">
                <a:latin typeface="Symbol" panose="05050102010706020507" pitchFamily="18" charset="2"/>
                <a:ea typeface="黑体" panose="02010609060101010101" pitchFamily="49" charset="-122"/>
              </a:rPr>
              <a:t>,</a:t>
            </a:r>
            <a:r>
              <a:rPr lang="en-US" altLang="zh-CN" sz="3400" i="0">
                <a:ea typeface="黑体" panose="02010609060101010101" pitchFamily="49" charset="-122"/>
              </a:rPr>
              <a:t>…</a:t>
            </a:r>
            <a:r>
              <a:rPr lang="en-US" altLang="zh-CN" sz="3400" i="0">
                <a:latin typeface="Symbol" panose="05050102010706020507" pitchFamily="18" charset="2"/>
                <a:ea typeface="黑体" panose="02010609060101010101" pitchFamily="49" charset="-122"/>
              </a:rPr>
              <a:t>,</a:t>
            </a:r>
            <a:r>
              <a:rPr lang="en-US" altLang="zh-CN" sz="3400"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3400" baseline="-25000">
                <a:ea typeface="黑体" panose="02010609060101010101" pitchFamily="49" charset="-122"/>
              </a:rPr>
              <a:t>s </a:t>
            </a:r>
            <a:r>
              <a:rPr lang="zh-CN" altLang="en-US" sz="3400" i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线性表出，有两种表示法</a:t>
            </a:r>
            <a:endParaRPr lang="zh-CN" altLang="en-US" sz="3400" i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3300413" y="2111375"/>
          <a:ext cx="463391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3" name="Equation" r:id="rId1" imgW="39928800" imgH="10972800" progId="Equation.DSMT4">
                  <p:embed/>
                </p:oleObj>
              </mc:Choice>
              <mc:Fallback>
                <p:oleObj name="Equation" r:id="rId1" imgW="39928800" imgH="1097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111375"/>
                        <a:ext cx="4633912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3094038" y="3698875"/>
          <a:ext cx="74088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4" name="Equation" r:id="rId3" imgW="65227200" imgH="5486400" progId="Equation.DSMT4">
                  <p:embed/>
                </p:oleObj>
              </mc:Choice>
              <mc:Fallback>
                <p:oleObj name="Equation" r:id="rId3" imgW="652272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3698875"/>
                        <a:ext cx="7408862" cy="565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4542627" y="4714354"/>
          <a:ext cx="4261040" cy="60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5" name="Equation" r:id="rId5" imgW="1549400" imgH="228600" progId="Equation.DSMT4">
                  <p:embed/>
                </p:oleObj>
              </mc:Choice>
              <mc:Fallback>
                <p:oleObj name="Equation" r:id="rId5" imgW="1549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627" y="4714354"/>
                        <a:ext cx="4261040" cy="608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2948856" y="5286052"/>
          <a:ext cx="4028312" cy="64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6" name="Equation" r:id="rId7" imgW="32004000" imgH="5486400" progId="Equation.DSMT4">
                  <p:embed/>
                </p:oleObj>
              </mc:Choice>
              <mc:Fallback>
                <p:oleObj name="Equation" r:id="rId7" imgW="320040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56" y="5286052"/>
                        <a:ext cx="4028312" cy="641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1868736" y="3143294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二式相减得</a:t>
            </a:r>
            <a:endParaRPr lang="zh-CN" altLang="en-US" i="0" dirty="0"/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868736" y="4193160"/>
            <a:ext cx="535792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而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1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2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i="0" dirty="0"/>
              <a:t>…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/>
              <a:t>s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线性无关，故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868736" y="5217386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即</a:t>
            </a:r>
            <a:endParaRPr lang="zh-CN" altLang="en-US" i="0" dirty="0"/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1868736" y="5840545"/>
            <a:ext cx="350806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所以表示法唯一</a:t>
            </a:r>
            <a:r>
              <a:rPr lang="en-US" altLang="zh-CN" i="0" dirty="0"/>
              <a:t>. </a:t>
            </a:r>
            <a:endParaRPr lang="en-US" altLang="zh-CN" i="0" dirty="0"/>
          </a:p>
        </p:txBody>
      </p: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815481" y="4513152"/>
            <a:ext cx="2670190" cy="1683017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FF33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112261" tIns="56130" rIns="112261" bIns="56130" anchor="ctr">
            <a:spAutoFit/>
          </a:bodyPr>
          <a:lstStyle/>
          <a:p>
            <a:pPr algn="ctr"/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和例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的结论可作为定理使用 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52" grpId="0"/>
      <p:bldP spid="167953" grpId="0"/>
      <p:bldP spid="167954" grpId="0"/>
      <p:bldP spid="167955" grpId="0"/>
      <p:bldP spid="1679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682" y="48977"/>
            <a:ext cx="9974580" cy="806377"/>
          </a:xfrm>
        </p:spPr>
        <p:txBody>
          <a:bodyPr/>
          <a:lstStyle/>
          <a:p>
            <a:r>
              <a:rPr lang="zh-CN" altLang="en-US"/>
              <a:t>三、几个有关的结论</a:t>
            </a:r>
            <a:endParaRPr lang="zh-CN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0624" y="921824"/>
            <a:ext cx="10881360" cy="134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pPr marL="1321435" indent="-1321435">
              <a:buNone/>
            </a:pPr>
            <a:r>
              <a:rPr lang="zh-CN" altLang="en-US" sz="3400" dirty="0">
                <a:solidFill>
                  <a:srgbClr val="FF33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3400" dirty="0">
                <a:solidFill>
                  <a:srgbClr val="FF3300"/>
                </a:solidFill>
              </a:rPr>
              <a:t>2</a:t>
            </a:r>
            <a:r>
              <a:rPr lang="en-US" altLang="zh-CN" sz="3400" dirty="0"/>
              <a:t>	 </a:t>
            </a:r>
            <a:r>
              <a:rPr lang="en-US" altLang="zh-CN" sz="3400" i="1" dirty="0"/>
              <a:t>n</a:t>
            </a:r>
            <a:r>
              <a:rPr lang="zh-CN" altLang="en-US" sz="3400" dirty="0">
                <a:ea typeface="黑体" panose="02010609060101010101" pitchFamily="49" charset="-122"/>
              </a:rPr>
              <a:t>阶行列式</a:t>
            </a:r>
            <a:r>
              <a:rPr lang="en-US" altLang="zh-CN" sz="3400" dirty="0">
                <a:ea typeface="黑体" panose="02010609060101010101" pitchFamily="49" charset="-122"/>
              </a:rPr>
              <a:t>|</a:t>
            </a:r>
            <a:r>
              <a:rPr lang="en-US" altLang="zh-CN" sz="3400" i="1" dirty="0">
                <a:ea typeface="黑体" panose="02010609060101010101" pitchFamily="49" charset="-122"/>
              </a:rPr>
              <a:t>A</a:t>
            </a:r>
            <a:r>
              <a:rPr lang="en-US" altLang="zh-CN" sz="3400" dirty="0">
                <a:ea typeface="黑体" panose="02010609060101010101" pitchFamily="49" charset="-122"/>
              </a:rPr>
              <a:t>|=</a:t>
            </a:r>
            <a:r>
              <a:rPr lang="en-US" altLang="zh-CN" sz="3400" dirty="0" err="1">
                <a:ea typeface="黑体" panose="02010609060101010101" pitchFamily="49" charset="-122"/>
              </a:rPr>
              <a:t>det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en-US" altLang="zh-CN" sz="3400" i="1" dirty="0" err="1">
                <a:ea typeface="黑体" panose="02010609060101010101" pitchFamily="49" charset="-122"/>
              </a:rPr>
              <a:t>a</a:t>
            </a:r>
            <a:r>
              <a:rPr lang="en-US" altLang="zh-CN" sz="3400" i="1" baseline="-25000" dirty="0" err="1">
                <a:ea typeface="黑体" panose="02010609060101010101" pitchFamily="49" charset="-122"/>
              </a:rPr>
              <a:t>ij</a:t>
            </a:r>
            <a:r>
              <a:rPr lang="en-US" altLang="zh-CN" sz="3400" dirty="0">
                <a:ea typeface="黑体" panose="02010609060101010101" pitchFamily="49" charset="-122"/>
              </a:rPr>
              <a:t>)=0 </a:t>
            </a:r>
            <a:r>
              <a:rPr lang="en-US" altLang="zh-CN" sz="3400" dirty="0"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 sz="3400" dirty="0">
                <a:ea typeface="黑体" panose="02010609060101010101" pitchFamily="49" charset="-122"/>
              </a:rPr>
              <a:t>它的</a:t>
            </a:r>
            <a:r>
              <a:rPr lang="en-US" altLang="zh-CN" sz="3400" i="1" dirty="0"/>
              <a:t>n</a:t>
            </a:r>
            <a:r>
              <a:rPr lang="zh-CN" altLang="en-US" sz="3400" dirty="0">
                <a:ea typeface="黑体" panose="02010609060101010101" pitchFamily="49" charset="-122"/>
              </a:rPr>
              <a:t>个行（列）向量</a:t>
            </a:r>
            <a:r>
              <a:rPr lang="zh-CN" altLang="en-US" sz="3400" dirty="0">
                <a:solidFill>
                  <a:srgbClr val="A50021"/>
                </a:solidFill>
                <a:ea typeface="黑体" panose="02010609060101010101" pitchFamily="49" charset="-122"/>
              </a:rPr>
              <a:t>线性相关</a:t>
            </a:r>
            <a:r>
              <a:rPr lang="en-US" altLang="zh-CN" sz="3400" dirty="0"/>
              <a:t>.</a:t>
            </a:r>
            <a:endParaRPr lang="en-US" altLang="zh-CN" sz="3400" dirty="0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949983" y="2077575"/>
            <a:ext cx="33974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证明</a:t>
            </a:r>
            <a:r>
              <a:rPr lang="zh-CN" altLang="en-US" i="0" dirty="0" smtClean="0"/>
              <a:t>：课本</a:t>
            </a:r>
            <a:r>
              <a:rPr lang="en-US" altLang="zh-CN" i="0" dirty="0" smtClean="0"/>
              <a:t>92</a:t>
            </a:r>
            <a:r>
              <a:rPr lang="zh-CN" altLang="en-US" i="0" dirty="0"/>
              <a:t>页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949983" y="346151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若</a:t>
            </a:r>
            <a:endParaRPr lang="zh-CN" altLang="en-US" i="0" dirty="0"/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2614318" y="3530974"/>
          <a:ext cx="5682069" cy="51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4" name="Equation" r:id="rId1" imgW="2057400" imgH="228600" progId="Equation.DSMT4">
                  <p:embed/>
                </p:oleObj>
              </mc:Choice>
              <mc:Fallback>
                <p:oleObj name="Equation" r:id="rId1" imgW="2057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18" y="3530974"/>
                        <a:ext cx="5682069" cy="519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8490569" y="3480888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线性相关，即</a:t>
            </a:r>
            <a:endParaRPr lang="zh-CN" altLang="en-US" i="0"/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1949983" y="4037130"/>
            <a:ext cx="87258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存在非全零的一组数</a:t>
            </a:r>
            <a:r>
              <a:rPr lang="en-US" altLang="zh-CN" dirty="0"/>
              <a:t>k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,</a:t>
            </a:r>
            <a:r>
              <a:rPr lang="en-US" altLang="zh-CN" dirty="0"/>
              <a:t>k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,…,</a:t>
            </a:r>
            <a:r>
              <a:rPr lang="en-US" altLang="zh-CN" dirty="0"/>
              <a:t>k</a:t>
            </a:r>
            <a:r>
              <a:rPr lang="en-US" altLang="zh-CN" baseline="-25000" dirty="0"/>
              <a:t>m</a:t>
            </a:r>
            <a:r>
              <a:rPr lang="zh-CN" altLang="en-US" i="0" dirty="0"/>
              <a:t>使得下式成立</a:t>
            </a:r>
            <a:endParaRPr lang="zh-CN" altLang="en-US" i="0" dirty="0"/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3394129" y="4614363"/>
          <a:ext cx="4907527" cy="53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5" name="Equation" r:id="rId3" imgW="41452800" imgH="5486400" progId="Equation.DSMT4">
                  <p:embed/>
                </p:oleObj>
              </mc:Choice>
              <mc:Fallback>
                <p:oleObj name="Equation" r:id="rId3" imgW="414528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129" y="4614363"/>
                        <a:ext cx="4907527" cy="533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949982" y="5226580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设</a:t>
            </a:r>
            <a:endParaRPr lang="zh-CN" altLang="en-US" i="0" dirty="0"/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2777014" y="5307042"/>
          <a:ext cx="6095577" cy="52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6" name="Equation" r:id="rId5" imgW="52730400" imgH="5486400" progId="Equation.DSMT4">
                  <p:embed/>
                </p:oleObj>
              </mc:Choice>
              <mc:Fallback>
                <p:oleObj name="Equation" r:id="rId5" imgW="52730400" imgH="548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014" y="5307042"/>
                        <a:ext cx="6095577" cy="52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9158059" y="5226580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则必有</a:t>
            </a:r>
            <a:endParaRPr lang="zh-CN" altLang="en-US" i="0"/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3427713" y="5861536"/>
          <a:ext cx="4943210" cy="53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7" name="Equation" r:id="rId7" imgW="41757600" imgH="5486400" progId="Equation.DSMT4">
                  <p:embed/>
                </p:oleObj>
              </mc:Choice>
              <mc:Fallback>
                <p:oleObj name="Equation" r:id="rId7" imgW="41757600" imgH="548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713" y="5861536"/>
                        <a:ext cx="4943210" cy="533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1949983" y="633731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即</a:t>
            </a:r>
            <a:endParaRPr lang="zh-CN" altLang="en-US" i="0" dirty="0"/>
          </a:p>
        </p:txBody>
      </p:sp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2873570" y="6417779"/>
          <a:ext cx="2418080" cy="53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8" name="Equation" r:id="rId9" imgW="20421600" imgH="5486400" progId="Equation.DSMT4">
                  <p:embed/>
                </p:oleObj>
              </mc:Choice>
              <mc:Fallback>
                <p:oleObj name="Equation" r:id="rId9" imgW="204216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570" y="6417779"/>
                        <a:ext cx="2418080" cy="533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5350423" y="6361804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也线性相关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619214" y="2824942"/>
            <a:ext cx="102919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注意：利用向量线性相关性和方程组之间关系，易知</a:t>
            </a:r>
            <a:endParaRPr lang="zh-CN" altLang="en-US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  <p:bldP spid="168965" grpId="0"/>
      <p:bldP spid="168967" grpId="0"/>
      <p:bldP spid="168968" grpId="0"/>
      <p:bldP spid="168970" grpId="0"/>
      <p:bldP spid="168972" grpId="0"/>
      <p:bldP spid="168974" grpId="0"/>
      <p:bldP spid="168977" grpId="0"/>
      <p:bldP spid="1689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831215" y="48977"/>
            <a:ext cx="10736528" cy="1259417"/>
          </a:xfrm>
        </p:spPr>
        <p:txBody>
          <a:bodyPr/>
          <a:lstStyle/>
          <a:p>
            <a:pPr marL="1099185" indent="-1099185"/>
            <a:r>
              <a:rPr lang="zh-CN" altLang="en-US" sz="3400" dirty="0">
                <a:solidFill>
                  <a:srgbClr val="FF3300"/>
                </a:solidFill>
              </a:rPr>
              <a:t>推论</a:t>
            </a:r>
            <a:r>
              <a:rPr lang="zh-CN" altLang="en-US" sz="3400" dirty="0">
                <a:solidFill>
                  <a:schemeClr val="tx1"/>
                </a:solidFill>
              </a:rPr>
              <a:t>	</a:t>
            </a:r>
            <a:r>
              <a:rPr lang="en-US" altLang="zh-CN" sz="3400" i="1" dirty="0">
                <a:solidFill>
                  <a:schemeClr val="tx1"/>
                </a:solidFill>
              </a:rPr>
              <a:t>n</a:t>
            </a:r>
            <a:r>
              <a:rPr lang="zh-CN" altLang="en-US" sz="3400" dirty="0">
                <a:solidFill>
                  <a:schemeClr val="tx1"/>
                </a:solidFill>
              </a:rPr>
              <a:t>阶行列式</a:t>
            </a:r>
            <a:r>
              <a:rPr lang="en-US" altLang="zh-CN" sz="3400" dirty="0">
                <a:solidFill>
                  <a:schemeClr val="tx1"/>
                </a:solidFill>
              </a:rPr>
              <a:t>|</a:t>
            </a:r>
            <a:r>
              <a:rPr lang="en-US" altLang="zh-CN" sz="3400" i="1" dirty="0">
                <a:solidFill>
                  <a:schemeClr val="tx1"/>
                </a:solidFill>
              </a:rPr>
              <a:t>A</a:t>
            </a:r>
            <a:r>
              <a:rPr lang="en-US" altLang="zh-CN" sz="3400" dirty="0">
                <a:solidFill>
                  <a:schemeClr val="tx1"/>
                </a:solidFill>
              </a:rPr>
              <a:t>|≠0 </a:t>
            </a:r>
            <a:r>
              <a:rPr lang="en-US" altLang="zh-CN" sz="3400" dirty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zh-CN" altLang="en-US" sz="3400" dirty="0">
                <a:solidFill>
                  <a:schemeClr val="tx1"/>
                </a:solidFill>
              </a:rPr>
              <a:t>它的</a:t>
            </a:r>
            <a:r>
              <a:rPr lang="en-US" altLang="zh-CN" sz="3400" i="1" dirty="0">
                <a:solidFill>
                  <a:schemeClr val="tx1"/>
                </a:solidFill>
              </a:rPr>
              <a:t>n</a:t>
            </a:r>
            <a:r>
              <a:rPr lang="zh-CN" altLang="en-US" sz="3400" dirty="0">
                <a:solidFill>
                  <a:schemeClr val="tx1"/>
                </a:solidFill>
              </a:rPr>
              <a:t>个行</a:t>
            </a:r>
            <a:r>
              <a:rPr lang="en-US" altLang="zh-CN" sz="3400" dirty="0">
                <a:solidFill>
                  <a:schemeClr val="tx1"/>
                </a:solidFill>
              </a:rPr>
              <a:t>(</a:t>
            </a:r>
            <a:r>
              <a:rPr lang="zh-CN" altLang="en-US" sz="3400" dirty="0">
                <a:solidFill>
                  <a:schemeClr val="tx1"/>
                </a:solidFill>
              </a:rPr>
              <a:t>列</a:t>
            </a:r>
            <a:r>
              <a:rPr lang="en-US" altLang="zh-CN" sz="3400" dirty="0">
                <a:solidFill>
                  <a:schemeClr val="tx1"/>
                </a:solidFill>
              </a:rPr>
              <a:t>)</a:t>
            </a:r>
            <a:r>
              <a:rPr lang="zh-CN" altLang="en-US" sz="3400" dirty="0">
                <a:solidFill>
                  <a:schemeClr val="tx1"/>
                </a:solidFill>
              </a:rPr>
              <a:t>向量线性无关</a:t>
            </a:r>
            <a:r>
              <a:rPr lang="en-US" altLang="zh-CN" sz="3400" dirty="0">
                <a:solidFill>
                  <a:schemeClr val="tx1"/>
                </a:solidFill>
              </a:rPr>
              <a:t>.</a:t>
            </a:r>
            <a:endParaRPr lang="en-US" altLang="zh-CN" sz="3400" dirty="0">
              <a:solidFill>
                <a:schemeClr val="tx1"/>
              </a:solidFill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808127" y="1177108"/>
            <a:ext cx="10759616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marL="1870710" indent="-1870710"/>
            <a:r>
              <a:rPr lang="zh-CN" altLang="en-US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补充定理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设有两个向量组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A: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1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2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i="0" dirty="0"/>
              <a:t>…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/>
              <a:t>r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B: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en-US" altLang="zh-CN" i="0" baseline="-25000" dirty="0">
                <a:latin typeface="Symbol" panose="05050102010706020507" pitchFamily="18" charset="2"/>
              </a:rPr>
              <a:t>1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en-US" altLang="zh-CN" i="0" baseline="-25000" dirty="0">
                <a:latin typeface="Symbol" panose="05050102010706020507" pitchFamily="18" charset="2"/>
              </a:rPr>
              <a:t>2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i="0" dirty="0"/>
              <a:t>…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en-US" altLang="zh-CN" baseline="-25000" dirty="0"/>
              <a:t>s 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 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若满足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3369618" y="2327843"/>
            <a:ext cx="7808383" cy="5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marL="1870710" indent="-1870710"/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可由向量组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线性表出，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3381707" y="2897169"/>
            <a:ext cx="2159438" cy="55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marL="1870710" indent="-1870710"/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2692836" y="3449712"/>
            <a:ext cx="458848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则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 i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i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必线性相关</a:t>
            </a:r>
            <a:r>
              <a:rPr lang="en-US" altLang="zh-CN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i="0" baseline="-25000" dirty="0">
              <a:latin typeface="Symbol" panose="05050102010706020507" pitchFamily="18" charset="2"/>
            </a:endParaRP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8349456" y="3346202"/>
            <a:ext cx="2621586" cy="1159797"/>
          </a:xfrm>
          <a:prstGeom prst="rect">
            <a:avLst/>
          </a:prstGeom>
          <a:solidFill>
            <a:schemeClr val="accent1"/>
          </a:solidFill>
          <a:ln w="57150" cmpd="thickThin" algn="ctr">
            <a:solidFill>
              <a:schemeClr val="accent2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 lIns="112261" tIns="56130" rIns="112261" bIns="56130" anchor="ctr">
            <a:spAutoFit/>
          </a:bodyPr>
          <a:lstStyle/>
          <a:p>
            <a:r>
              <a:rPr lang="zh-CN" altLang="en-US" i="0"/>
              <a:t>以少表多，多的相关</a:t>
            </a:r>
            <a:r>
              <a:rPr lang="zh-CN" altLang="en-US" b="0" i="0"/>
              <a:t> </a:t>
            </a:r>
            <a:endParaRPr lang="zh-CN" altLang="en-US" b="0" i="0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932632" y="4354314"/>
            <a:ext cx="20861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证明：略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158046" y="5218410"/>
            <a:ext cx="10568604" cy="14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2900" i="0" dirty="0"/>
              <a:t>参考：</a:t>
            </a:r>
            <a:r>
              <a:rPr lang="en-US" altLang="zh-CN" sz="2900" i="0" dirty="0"/>
              <a:t>《</a:t>
            </a:r>
            <a:r>
              <a:rPr lang="zh-CN" altLang="en-US" sz="2900" i="0" dirty="0"/>
              <a:t>高等代数</a:t>
            </a:r>
            <a:r>
              <a:rPr lang="en-US" altLang="zh-CN" sz="2900" i="0" dirty="0"/>
              <a:t>》</a:t>
            </a:r>
            <a:r>
              <a:rPr lang="zh-CN" altLang="en-US" sz="2900" i="0" dirty="0"/>
              <a:t>（</a:t>
            </a:r>
            <a:r>
              <a:rPr lang="zh-CN" altLang="en-US" sz="2900" i="0" dirty="0" smtClean="0"/>
              <a:t>第三版），</a:t>
            </a:r>
            <a:r>
              <a:rPr lang="zh-CN" altLang="en-US" sz="2900" i="0" dirty="0"/>
              <a:t>北京大学数学系几何与代数教研室前代数小组编，高等教育出版社出版，</a:t>
            </a:r>
            <a:r>
              <a:rPr lang="en-US" altLang="zh-CN" sz="2900" i="0" dirty="0"/>
              <a:t>2003</a:t>
            </a:r>
            <a:r>
              <a:rPr lang="zh-CN" altLang="en-US" sz="2900" i="0" dirty="0"/>
              <a:t>年，第</a:t>
            </a:r>
            <a:r>
              <a:rPr lang="en-US" altLang="zh-CN" sz="2900" i="0" dirty="0"/>
              <a:t>123</a:t>
            </a:r>
            <a:r>
              <a:rPr lang="zh-CN" altLang="en-US" sz="2900" i="0" dirty="0"/>
              <a:t>页定理</a:t>
            </a:r>
            <a:r>
              <a:rPr lang="en-US" altLang="zh-CN" sz="2900" i="0" dirty="0"/>
              <a:t>2</a:t>
            </a:r>
            <a:r>
              <a:rPr lang="zh-CN" altLang="en-US" sz="2900" i="0" dirty="0"/>
              <a:t>的证明</a:t>
            </a:r>
            <a:r>
              <a:rPr lang="en-US" altLang="zh-CN" sz="2900" i="0" dirty="0"/>
              <a:t>.</a:t>
            </a:r>
            <a:endParaRPr lang="en-US" altLang="zh-CN" sz="2900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69990" grpId="0"/>
      <p:bldP spid="169991" grpId="0"/>
      <p:bldP spid="169992" grpId="0"/>
      <p:bldP spid="169993" grpId="0" animBg="1"/>
      <p:bldP spid="169994" grpId="0"/>
      <p:bldP spid="1699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19215" y="349838"/>
            <a:ext cx="11042984" cy="1128228"/>
          </a:xfrm>
        </p:spPr>
        <p:txBody>
          <a:bodyPr/>
          <a:lstStyle/>
          <a:p>
            <a:pPr marL="1216025" indent="-1216025"/>
            <a:r>
              <a:rPr lang="zh-CN" altLang="en-US" sz="3400" dirty="0">
                <a:solidFill>
                  <a:srgbClr val="FF3300"/>
                </a:solidFill>
              </a:rPr>
              <a:t>推论</a:t>
            </a:r>
            <a:r>
              <a:rPr lang="en-US" altLang="zh-CN" sz="3400" dirty="0">
                <a:solidFill>
                  <a:srgbClr val="FF3300"/>
                </a:solidFill>
              </a:rPr>
              <a:t>1</a:t>
            </a:r>
            <a:r>
              <a:rPr lang="en-US" altLang="zh-CN" sz="3400" dirty="0">
                <a:solidFill>
                  <a:schemeClr val="tx1"/>
                </a:solidFill>
              </a:rPr>
              <a:t> </a:t>
            </a:r>
            <a:r>
              <a:rPr lang="zh-CN" altLang="en-US" sz="3400" dirty="0">
                <a:solidFill>
                  <a:schemeClr val="tx1"/>
                </a:solidFill>
              </a:rPr>
              <a:t>设向量组</a:t>
            </a:r>
            <a:r>
              <a:rPr lang="en-US" altLang="zh-CN" sz="3400" dirty="0">
                <a:solidFill>
                  <a:schemeClr val="tx1"/>
                </a:solidFill>
              </a:rPr>
              <a:t>A: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 smtClean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lang="en-US" altLang="zh-CN" sz="3400" i="1" baseline="-25000" dirty="0" smtClean="0">
                <a:solidFill>
                  <a:schemeClr val="tx1"/>
                </a:solidFill>
                <a:effectLst/>
                <a:latin typeface="+mn-lt"/>
              </a:rPr>
              <a:t>t  </a:t>
            </a:r>
            <a:r>
              <a:rPr lang="zh-CN" altLang="en-US" sz="3400" dirty="0" smtClean="0">
                <a:solidFill>
                  <a:schemeClr val="tx1"/>
                </a:solidFill>
              </a:rPr>
              <a:t>线性无关，且可</a:t>
            </a:r>
            <a:r>
              <a:rPr lang="zh-CN" altLang="en-US" sz="3400" dirty="0">
                <a:solidFill>
                  <a:schemeClr val="tx1"/>
                </a:solidFill>
              </a:rPr>
              <a:t>经向量组</a:t>
            </a:r>
            <a:r>
              <a:rPr lang="en-US" altLang="zh-CN" sz="3400" dirty="0">
                <a:solidFill>
                  <a:schemeClr val="tx1"/>
                </a:solidFill>
              </a:rPr>
              <a:t>B: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b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1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b</a:t>
            </a:r>
            <a:r>
              <a:rPr lang="en-US" altLang="zh-CN" sz="3400" baseline="-250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2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dirty="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3400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,</a:t>
            </a:r>
            <a:r>
              <a:rPr lang="en-US" altLang="zh-CN" sz="3400" i="1" dirty="0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b</a:t>
            </a:r>
            <a:r>
              <a:rPr lang="en-US" altLang="zh-CN" sz="3400" i="1" baseline="-25000" dirty="0">
                <a:solidFill>
                  <a:schemeClr val="tx1"/>
                </a:solidFill>
                <a:effectLst/>
              </a:rPr>
              <a:t>s </a:t>
            </a:r>
            <a:r>
              <a:rPr lang="en-US" altLang="zh-CN" sz="3400" i="1" baseline="-25000" dirty="0" smtClean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3400" dirty="0" smtClean="0">
                <a:solidFill>
                  <a:schemeClr val="tx1"/>
                </a:solidFill>
              </a:rPr>
              <a:t>线性表</a:t>
            </a:r>
            <a:r>
              <a:rPr lang="zh-CN" altLang="en-US" sz="3400" dirty="0">
                <a:solidFill>
                  <a:schemeClr val="tx1"/>
                </a:solidFill>
              </a:rPr>
              <a:t>出</a:t>
            </a:r>
            <a:r>
              <a:rPr lang="zh-CN" altLang="en-US" sz="3400" dirty="0" smtClean="0">
                <a:solidFill>
                  <a:schemeClr val="tx1"/>
                </a:solidFill>
              </a:rPr>
              <a:t>，则</a:t>
            </a:r>
            <a:r>
              <a:rPr lang="zh-CN" altLang="en-US" sz="3400" dirty="0">
                <a:solidFill>
                  <a:srgbClr val="A50021"/>
                </a:solidFill>
              </a:rPr>
              <a:t>必</a:t>
            </a:r>
            <a:r>
              <a:rPr lang="zh-CN" altLang="en-US" sz="3400" dirty="0" smtClean="0">
                <a:solidFill>
                  <a:srgbClr val="A50021"/>
                </a:solidFill>
              </a:rPr>
              <a:t>有 </a:t>
            </a:r>
            <a:r>
              <a:rPr lang="en-US" altLang="zh-CN" sz="3400" i="1" dirty="0" smtClean="0">
                <a:solidFill>
                  <a:srgbClr val="A50021"/>
                </a:solidFill>
              </a:rPr>
              <a:t>t ≤ s</a:t>
            </a:r>
            <a:r>
              <a:rPr lang="en-US" altLang="zh-CN" sz="3400" dirty="0">
                <a:solidFill>
                  <a:schemeClr val="tx1"/>
                </a:solidFill>
              </a:rPr>
              <a:t>.</a:t>
            </a:r>
            <a:endParaRPr lang="en-US" altLang="zh-CN" sz="3400" dirty="0">
              <a:solidFill>
                <a:schemeClr val="tx1"/>
              </a:solidFill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19214" y="1648677"/>
            <a:ext cx="78473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</a:rPr>
              <a:t>推论</a:t>
            </a:r>
            <a:r>
              <a:rPr lang="en-US" altLang="zh-CN" i="0" dirty="0" smtClean="0">
                <a:solidFill>
                  <a:srgbClr val="FF3300"/>
                </a:solidFill>
              </a:rPr>
              <a:t>2</a:t>
            </a:r>
            <a:r>
              <a:rPr lang="en-US" altLang="zh-CN" i="0" dirty="0"/>
              <a:t> </a:t>
            </a:r>
            <a:r>
              <a:rPr lang="en-US" altLang="zh-CN" i="0" dirty="0" smtClean="0"/>
              <a:t> </a:t>
            </a:r>
            <a:r>
              <a:rPr lang="zh-CN" altLang="en-US" i="0" dirty="0" smtClean="0"/>
              <a:t>任意 </a:t>
            </a:r>
            <a:r>
              <a:rPr lang="en-US" altLang="zh-CN" dirty="0" smtClean="0"/>
              <a:t>n </a:t>
            </a:r>
            <a:r>
              <a:rPr lang="en-US" altLang="zh-CN" i="0" dirty="0"/>
              <a:t>+1</a:t>
            </a:r>
            <a:r>
              <a:rPr lang="zh-CN" altLang="en-US" i="0" dirty="0"/>
              <a:t>个</a:t>
            </a:r>
            <a:r>
              <a:rPr lang="en-US" altLang="zh-CN" dirty="0"/>
              <a:t>n </a:t>
            </a:r>
            <a:r>
              <a:rPr lang="zh-CN" altLang="en-US" i="0" dirty="0"/>
              <a:t>维向量必线性相关</a:t>
            </a:r>
            <a:r>
              <a:rPr lang="en-US" altLang="zh-CN" i="0" dirty="0"/>
              <a:t>.</a:t>
            </a:r>
            <a:r>
              <a:rPr lang="en-US" altLang="zh-CN" b="0" i="0" dirty="0"/>
              <a:t> </a:t>
            </a:r>
            <a:endParaRPr lang="en-US" altLang="zh-CN" b="0" i="0" dirty="0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19214" y="2421711"/>
            <a:ext cx="1085197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1321435" indent="-1321435"/>
            <a:r>
              <a:rPr lang="zh-CN" altLang="en-US" i="0" dirty="0">
                <a:solidFill>
                  <a:srgbClr val="FF3300"/>
                </a:solidFill>
              </a:rPr>
              <a:t>推论</a:t>
            </a:r>
            <a:r>
              <a:rPr lang="en-US" altLang="zh-CN" i="0" dirty="0">
                <a:solidFill>
                  <a:srgbClr val="FF3300"/>
                </a:solidFill>
              </a:rPr>
              <a:t>3</a:t>
            </a:r>
            <a:r>
              <a:rPr lang="en-US" altLang="zh-CN" i="0" dirty="0"/>
              <a:t>	</a:t>
            </a:r>
            <a:r>
              <a:rPr lang="zh-CN" altLang="en-US" i="0" dirty="0"/>
              <a:t>两个</a:t>
            </a:r>
            <a:r>
              <a:rPr lang="zh-CN" altLang="en-US" i="0" dirty="0" smtClean="0"/>
              <a:t>线性无关等价</a:t>
            </a:r>
            <a:r>
              <a:rPr lang="zh-CN" altLang="en-US" i="0" dirty="0"/>
              <a:t>的向量组，必含有</a:t>
            </a:r>
            <a:r>
              <a:rPr lang="zh-CN" altLang="en-US" i="0" dirty="0">
                <a:solidFill>
                  <a:srgbClr val="A50021"/>
                </a:solidFill>
              </a:rPr>
              <a:t>相同</a:t>
            </a:r>
            <a:r>
              <a:rPr lang="zh-CN" altLang="en-US" i="0" dirty="0"/>
              <a:t>个数的向量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713669" y="4395715"/>
            <a:ext cx="1054971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i="0" dirty="0"/>
              <a:t>         </a:t>
            </a:r>
            <a:r>
              <a:rPr lang="zh-CN" altLang="en-US" i="0" dirty="0"/>
              <a:t>一个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1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2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i="0" dirty="0"/>
              <a:t>…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/>
              <a:t>m 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线性</a:t>
            </a:r>
            <a:r>
              <a:rPr lang="zh-CN" altLang="en-US" i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相关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（线性</a:t>
            </a:r>
            <a:r>
              <a:rPr lang="zh-CN" altLang="en-US" i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无关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）可以看作线性方程组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713669" y="3601583"/>
            <a:ext cx="6247594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900" i="0">
                <a:solidFill>
                  <a:srgbClr val="000099"/>
                </a:solidFill>
              </a:rPr>
              <a:t>线性相关与线性方程组描述</a:t>
            </a:r>
            <a:endParaRPr lang="zh-CN" altLang="en-US" sz="3900" i="0">
              <a:solidFill>
                <a:srgbClr val="000099"/>
              </a:solidFill>
            </a:endParaRPr>
          </a:p>
        </p:txBody>
      </p:sp>
      <p:graphicFrame>
        <p:nvGraphicFramePr>
          <p:cNvPr id="17204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948855" y="5443479"/>
          <a:ext cx="6618513" cy="69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3" name="Equation" r:id="rId1" imgW="49987200" imgH="5791200" progId="Equation.DSMT4">
                  <p:embed/>
                </p:oleObj>
              </mc:Choice>
              <mc:Fallback>
                <p:oleObj name="Equation" r:id="rId1" imgW="49987200" imgH="57912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55" y="5443479"/>
                        <a:ext cx="6618513" cy="69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713669" y="6155281"/>
            <a:ext cx="544128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000099"/>
                </a:solidFill>
              </a:rPr>
              <a:t>存在</a:t>
            </a:r>
            <a:r>
              <a:rPr lang="en-US" altLang="zh-CN" i="0" dirty="0"/>
              <a:t>(</a:t>
            </a:r>
            <a:r>
              <a:rPr lang="zh-CN" altLang="en-US" i="0" dirty="0">
                <a:solidFill>
                  <a:srgbClr val="A50021"/>
                </a:solidFill>
              </a:rPr>
              <a:t>不存在</a:t>
            </a:r>
            <a:r>
              <a:rPr lang="en-US" altLang="zh-CN" i="0" dirty="0"/>
              <a:t>)</a:t>
            </a:r>
            <a:r>
              <a:rPr lang="zh-CN" altLang="en-US" i="0" u="sng" dirty="0">
                <a:solidFill>
                  <a:srgbClr val="000099"/>
                </a:solidFill>
              </a:rPr>
              <a:t>非零解</a:t>
            </a:r>
            <a:r>
              <a:rPr lang="zh-CN" altLang="en-US" i="0" dirty="0"/>
              <a:t>的问题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/>
      <p:bldP spid="172038" grpId="0"/>
      <p:bldP spid="172039" grpId="0"/>
      <p:bldP spid="172040" grpId="0"/>
      <p:bldP spid="1720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2237564" y="3619074"/>
            <a:ext cx="475359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          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/>
              <a:t>2                       </a:t>
            </a:r>
            <a:r>
              <a:rPr lang="en-US" altLang="zh-CN" i="0" baseline="-25000" dirty="0" smtClean="0"/>
              <a:t>      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/>
              <a:t>m</a:t>
            </a:r>
            <a:endParaRPr lang="en-US" altLang="zh-CN" baseline="-25000" dirty="0"/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1952096" y="762647"/>
          <a:ext cx="6569957" cy="242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6" name="Equation" r:id="rId1" imgW="64008000" imgH="28346400" progId="Equation.DSMT4">
                  <p:embed/>
                </p:oleObj>
              </mc:Choice>
              <mc:Fallback>
                <p:oleObj name="Equation" r:id="rId1" imgW="64008000" imgH="2834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762647"/>
                        <a:ext cx="6569957" cy="2424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78" name="Group 6"/>
          <p:cNvGrpSpPr/>
          <p:nvPr/>
        </p:nvGrpSpPr>
        <p:grpSpPr bwMode="auto">
          <a:xfrm>
            <a:off x="2176694" y="790634"/>
            <a:ext cx="740723" cy="3442406"/>
            <a:chOff x="1056" y="1008"/>
            <a:chExt cx="384" cy="1968"/>
          </a:xfrm>
        </p:grpSpPr>
        <p:sp>
          <p:nvSpPr>
            <p:cNvPr id="207879" name="Rectangle 7"/>
            <p:cNvSpPr>
              <a:spLocks noChangeArrowheads="1"/>
            </p:cNvSpPr>
            <p:nvPr/>
          </p:nvSpPr>
          <p:spPr bwMode="auto">
            <a:xfrm>
              <a:off x="1056" y="1008"/>
              <a:ext cx="384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80" name="Rectangle 8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3795042" y="790634"/>
            <a:ext cx="724165" cy="2350911"/>
          </a:xfrm>
          <a:prstGeom prst="rect">
            <a:avLst/>
          </a:prstGeom>
          <a:noFill/>
          <a:ln w="38100">
            <a:solidFill>
              <a:srgbClr val="99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763557" y="3729273"/>
            <a:ext cx="854304" cy="503767"/>
          </a:xfrm>
          <a:prstGeom prst="rect">
            <a:avLst/>
          </a:prstGeom>
          <a:noFill/>
          <a:ln w="38100">
            <a:solidFill>
              <a:srgbClr val="99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4080510" y="3141545"/>
            <a:ext cx="0" cy="587728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grpSp>
        <p:nvGrpSpPr>
          <p:cNvPr id="207886" name="Group 14"/>
          <p:cNvGrpSpPr/>
          <p:nvPr/>
        </p:nvGrpSpPr>
        <p:grpSpPr bwMode="auto">
          <a:xfrm>
            <a:off x="6217768" y="790634"/>
            <a:ext cx="907552" cy="3442406"/>
            <a:chOff x="3168" y="1008"/>
            <a:chExt cx="366" cy="1968"/>
          </a:xfrm>
        </p:grpSpPr>
        <p:sp>
          <p:nvSpPr>
            <p:cNvPr id="207887" name="Rectangle 15"/>
            <p:cNvSpPr>
              <a:spLocks noChangeArrowheads="1"/>
            </p:cNvSpPr>
            <p:nvPr/>
          </p:nvSpPr>
          <p:spPr bwMode="auto">
            <a:xfrm>
              <a:off x="3168" y="1008"/>
              <a:ext cx="347" cy="134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88" name="Rectangle 16"/>
            <p:cNvSpPr>
              <a:spLocks noChangeArrowheads="1"/>
            </p:cNvSpPr>
            <p:nvPr/>
          </p:nvSpPr>
          <p:spPr bwMode="auto">
            <a:xfrm>
              <a:off x="3198" y="2688"/>
              <a:ext cx="33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89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1010135" y="5506450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其中</a:t>
            </a:r>
            <a:endParaRPr lang="zh-CN" altLang="en-US" i="0" dirty="0"/>
          </a:p>
        </p:txBody>
      </p:sp>
      <p:graphicFrame>
        <p:nvGraphicFramePr>
          <p:cNvPr id="207896" name="Object 24"/>
          <p:cNvGraphicFramePr>
            <a:graphicFrameLocks noChangeAspect="1"/>
          </p:cNvGraphicFramePr>
          <p:nvPr/>
        </p:nvGraphicFramePr>
        <p:xfrm>
          <a:off x="2237564" y="4623044"/>
          <a:ext cx="5331531" cy="24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7" name="Equation" r:id="rId3" imgW="47853600" imgH="25908000" progId="Equation.DSMT4">
                  <p:embed/>
                </p:oleObj>
              </mc:Choice>
              <mc:Fallback>
                <p:oleObj name="Equation" r:id="rId3" imgW="47853600" imgH="259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564" y="4623044"/>
                        <a:ext cx="5331531" cy="24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904682" y="190662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方程组描述</a:t>
            </a:r>
            <a:endParaRPr lang="zh-CN" altLang="en-US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4" grpId="0"/>
      <p:bldP spid="207883" grpId="0" animBg="1"/>
      <p:bldP spid="207884" grpId="0" animBg="1"/>
      <p:bldP spid="207885" grpId="0" animBg="1"/>
      <p:bldP spid="2078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284605" y="153928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设</a:t>
            </a:r>
            <a:endParaRPr lang="zh-CN" altLang="en-US" i="0"/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2141009" y="127691"/>
          <a:ext cx="4120216" cy="337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59" name="Equation" r:id="rId1" imgW="51206400" imgH="46329600" progId="Equation.DSMT4">
                  <p:embed/>
                </p:oleObj>
              </mc:Choice>
              <mc:Fallback>
                <p:oleObj name="Equation" r:id="rId1" imgW="51206400" imgH="4632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009" y="127691"/>
                        <a:ext cx="4120216" cy="337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379063" y="3461647"/>
            <a:ext cx="88877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即</a:t>
            </a:r>
            <a:r>
              <a:rPr lang="en-US" altLang="zh-CN">
                <a:latin typeface="Symbol" panose="05050102010706020507" pitchFamily="18" charset="2"/>
              </a:rPr>
              <a:t>b</a:t>
            </a:r>
            <a:r>
              <a:rPr lang="en-US" altLang="zh-CN" baseline="-25000"/>
              <a:t>i</a:t>
            </a:r>
            <a:r>
              <a:rPr lang="zh-CN" altLang="en-US" i="0"/>
              <a:t>是在</a:t>
            </a:r>
            <a:r>
              <a:rPr lang="en-US" altLang="zh-CN">
                <a:latin typeface="Symbol" panose="05050102010706020507" pitchFamily="18" charset="2"/>
              </a:rPr>
              <a:t>a</a:t>
            </a:r>
            <a:r>
              <a:rPr lang="en-US" altLang="zh-CN" baseline="-25000"/>
              <a:t>i</a:t>
            </a:r>
            <a:r>
              <a:rPr lang="zh-CN" altLang="en-US" i="0"/>
              <a:t>基础上增加若干个分量得到的向量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748467" y="437135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则</a:t>
            </a:r>
            <a:endParaRPr lang="zh-CN" altLang="en-US" i="0" dirty="0"/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585913" y="4451350"/>
          <a:ext cx="2347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60" name="Equation" r:id="rId3" imgW="22860000" imgH="5791200" progId="Equation.DSMT4">
                  <p:embed/>
                </p:oleObj>
              </mc:Choice>
              <mc:Fallback>
                <p:oleObj name="Equation" r:id="rId3" imgW="22860000" imgH="579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451350"/>
                        <a:ext cx="23479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28627" y="439571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称为</a:t>
            </a:r>
            <a:endParaRPr lang="zh-CN" altLang="en-US" i="0"/>
          </a:p>
        </p:txBody>
      </p:sp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4962102" y="4413207"/>
          <a:ext cx="2415982" cy="51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61" name="Equation" r:id="rId5" imgW="22555200" imgH="5791200" progId="Equation.DSMT4">
                  <p:embed/>
                </p:oleObj>
              </mc:Choice>
              <mc:Fallback>
                <p:oleObj name="Equation" r:id="rId5" imgW="225552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102" y="4413207"/>
                        <a:ext cx="2415982" cy="51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7325608" y="4372975"/>
            <a:ext cx="296143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的</a:t>
            </a:r>
            <a:r>
              <a:rPr lang="zh-CN" altLang="en-US" i="0">
                <a:solidFill>
                  <a:srgbClr val="000099"/>
                </a:solidFill>
              </a:rPr>
              <a:t>加长向量组</a:t>
            </a:r>
            <a:r>
              <a:rPr lang="en-US" altLang="zh-CN" i="0"/>
              <a:t>.</a:t>
            </a:r>
            <a:endParaRPr lang="en-US" altLang="zh-CN" i="0"/>
          </a:p>
        </p:txBody>
      </p:sp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5013325" y="5067300"/>
          <a:ext cx="234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62" name="Equation" r:id="rId7" imgW="22860000" imgH="5791200" progId="Equation.DSMT4">
                  <p:embed/>
                </p:oleObj>
              </mc:Choice>
              <mc:Fallback>
                <p:oleObj name="Equation" r:id="rId7" imgW="22860000" imgH="579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067300"/>
                        <a:ext cx="2349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3855915" y="500793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称为</a:t>
            </a:r>
            <a:endParaRPr lang="zh-CN" altLang="en-US" i="0"/>
          </a:p>
        </p:txBody>
      </p: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1570073" y="5086644"/>
          <a:ext cx="2415982" cy="5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63" name="Equation" r:id="rId9" imgW="22555200" imgH="5791200" progId="Equation.DSMT4">
                  <p:embed/>
                </p:oleObj>
              </mc:Choice>
              <mc:Fallback>
                <p:oleObj name="Equation" r:id="rId9" imgW="22555200" imgH="579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73" y="5086644"/>
                        <a:ext cx="2415982" cy="5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7325608" y="5007931"/>
            <a:ext cx="296143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的</a:t>
            </a:r>
            <a:r>
              <a:rPr lang="zh-CN" altLang="en-US" i="0">
                <a:solidFill>
                  <a:srgbClr val="000099"/>
                </a:solidFill>
              </a:rPr>
              <a:t>截短向量组</a:t>
            </a:r>
            <a:r>
              <a:rPr lang="en-US" altLang="zh-CN" i="0"/>
              <a:t>.</a:t>
            </a:r>
            <a:endParaRPr lang="en-US" altLang="zh-CN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  <p:bldP spid="208903" grpId="0"/>
      <p:bldP spid="208905" grpId="0"/>
      <p:bldP spid="208907" grpId="0"/>
      <p:bldP spid="208910" grpId="0"/>
      <p:bldP spid="2089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664530" y="127691"/>
            <a:ext cx="885369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i="0" dirty="0"/>
              <a:t>若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1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</a:rPr>
              <a:t>2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i="0" dirty="0"/>
              <a:t>…</a:t>
            </a:r>
            <a:r>
              <a:rPr lang="en-US" altLang="zh-CN" i="0" dirty="0">
                <a:latin typeface="Symbol" panose="05050102010706020507" pitchFamily="18" charset="2"/>
              </a:rPr>
              <a:t>,</a:t>
            </a:r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baseline="-25000" dirty="0"/>
              <a:t>m </a:t>
            </a:r>
            <a:r>
              <a:rPr lang="en-US" altLang="zh-CN" baseline="-25000" dirty="0" smtClean="0"/>
              <a:t> </a:t>
            </a:r>
            <a:r>
              <a:rPr lang="zh-CN" altLang="en-US" i="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</a:t>
            </a:r>
            <a:r>
              <a:rPr lang="zh-CN" altLang="en-US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，即</a:t>
            </a:r>
            <a:endParaRPr lang="zh-CN" altLang="en-US" i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3092872" y="760899"/>
          <a:ext cx="4854047" cy="19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1" name="Equation" r:id="rId1" imgW="64008000" imgH="28346400" progId="Equation.DSMT4">
                  <p:embed/>
                </p:oleObj>
              </mc:Choice>
              <mc:Fallback>
                <p:oleObj name="Equation" r:id="rId1" imgW="64008000" imgH="2834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872" y="760899"/>
                        <a:ext cx="4854047" cy="196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093595" y="2744479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A50021"/>
                </a:solidFill>
              </a:rPr>
              <a:t>没有非零解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3759360" y="2728736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那么线性方程组</a:t>
            </a:r>
            <a:endParaRPr lang="zh-CN" altLang="en-US" i="0"/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3164880" y="3300722"/>
          <a:ext cx="5199746" cy="324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2" name="Equation" r:id="rId3" imgW="74371200" imgH="50901600" progId="Equation.DSMT4">
                  <p:embed/>
                </p:oleObj>
              </mc:Choice>
              <mc:Fallback>
                <p:oleObj name="Equation" r:id="rId3" imgW="74371200" imgH="5090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880" y="3300722"/>
                        <a:ext cx="5199746" cy="3244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093595" y="6519231"/>
            <a:ext cx="33990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必</a:t>
            </a:r>
            <a:r>
              <a:rPr lang="zh-CN" altLang="en-US" i="0" dirty="0">
                <a:solidFill>
                  <a:srgbClr val="A50021"/>
                </a:solidFill>
              </a:rPr>
              <a:t>也没有非零解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4557785" y="6519231"/>
            <a:ext cx="62331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也就是说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,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 …, </a:t>
            </a:r>
            <a:r>
              <a:rPr lang="en-US" altLang="zh-CN" dirty="0" err="1" smtClean="0">
                <a:latin typeface="Symbol" panose="05050102010706020507" pitchFamily="18" charset="2"/>
              </a:rPr>
              <a:t>b</a:t>
            </a:r>
            <a:r>
              <a:rPr lang="en-US" altLang="zh-CN" baseline="-25000" dirty="0" err="1" smtClean="0"/>
              <a:t>m</a:t>
            </a:r>
            <a:r>
              <a:rPr lang="en-US" altLang="zh-CN" baseline="-25000" dirty="0" smtClean="0"/>
              <a:t> </a:t>
            </a:r>
            <a:r>
              <a:rPr lang="zh-CN" altLang="en-US" i="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</a:t>
            </a:r>
            <a:r>
              <a:rPr lang="en-US" altLang="zh-CN" i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i="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/>
      <p:bldP spid="209928" grpId="0"/>
      <p:bldP spid="209931" grpId="0"/>
      <p:bldP spid="2099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AutoShape 5"/>
          <p:cNvSpPr>
            <a:spLocks noChangeArrowheads="1"/>
          </p:cNvSpPr>
          <p:nvPr/>
        </p:nvSpPr>
        <p:spPr bwMode="auto">
          <a:xfrm>
            <a:off x="1810604" y="853953"/>
            <a:ext cx="450488" cy="69198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932632" y="1869198"/>
            <a:ext cx="1072919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 marL="450850" indent="-450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5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00" i="0" dirty="0">
                <a:ea typeface="黑体" panose="02010609060101010101" pitchFamily="49" charset="-122"/>
              </a:rPr>
              <a:t>(1)</a:t>
            </a:r>
            <a:r>
              <a:rPr lang="zh-CN" altLang="en-US" sz="3400" i="0" dirty="0" smtClean="0">
                <a:ea typeface="黑体" panose="02010609060101010101" pitchFamily="49" charset="-122"/>
              </a:rPr>
              <a:t>若向量</a:t>
            </a:r>
            <a:r>
              <a:rPr lang="zh-CN" altLang="en-US" sz="3400" i="0" dirty="0">
                <a:ea typeface="黑体" panose="02010609060101010101" pitchFamily="49" charset="-122"/>
              </a:rPr>
              <a:t>组线性</a:t>
            </a:r>
            <a:r>
              <a:rPr lang="zh-CN" altLang="en-US" sz="3400" i="0" dirty="0">
                <a:solidFill>
                  <a:srgbClr val="A50021"/>
                </a:solidFill>
                <a:ea typeface="黑体" panose="02010609060101010101" pitchFamily="49" charset="-122"/>
              </a:rPr>
              <a:t>无关</a:t>
            </a:r>
            <a:r>
              <a:rPr lang="zh-CN" altLang="en-US" sz="3400" i="0" dirty="0">
                <a:ea typeface="黑体" panose="02010609060101010101" pitchFamily="49" charset="-122"/>
              </a:rPr>
              <a:t>，则其</a:t>
            </a:r>
            <a:r>
              <a:rPr lang="zh-CN" altLang="en-US" sz="3400" i="0" dirty="0">
                <a:solidFill>
                  <a:srgbClr val="000099"/>
                </a:solidFill>
                <a:ea typeface="黑体" panose="02010609060101010101" pitchFamily="49" charset="-122"/>
              </a:rPr>
              <a:t>加长</a:t>
            </a:r>
            <a:r>
              <a:rPr lang="zh-CN" altLang="en-US" sz="3400" i="0" dirty="0">
                <a:ea typeface="黑体" panose="02010609060101010101" pitchFamily="49" charset="-122"/>
              </a:rPr>
              <a:t>向量组必线性</a:t>
            </a:r>
            <a:r>
              <a:rPr lang="zh-CN" altLang="en-US" sz="3400" i="0" dirty="0">
                <a:solidFill>
                  <a:srgbClr val="A50021"/>
                </a:solidFill>
                <a:ea typeface="黑体" panose="02010609060101010101" pitchFamily="49" charset="-122"/>
              </a:rPr>
              <a:t>无关</a:t>
            </a:r>
            <a:r>
              <a:rPr lang="en-US" altLang="zh-CN" sz="3400" i="0" dirty="0">
                <a:ea typeface="黑体" panose="02010609060101010101" pitchFamily="49" charset="-122"/>
              </a:rPr>
              <a:t>.</a:t>
            </a:r>
            <a:endParaRPr lang="en-US" altLang="zh-CN" sz="3400" i="0" dirty="0">
              <a:ea typeface="黑体" panose="02010609060101010101" pitchFamily="49" charset="-122"/>
            </a:endParaRP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932632" y="2914154"/>
            <a:ext cx="1072919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 marL="450850" indent="-450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5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00" i="0" dirty="0">
                <a:ea typeface="黑体" panose="02010609060101010101" pitchFamily="49" charset="-122"/>
              </a:rPr>
              <a:t>(2)</a:t>
            </a:r>
            <a:r>
              <a:rPr lang="zh-CN" altLang="en-US" sz="3400" i="0" dirty="0" smtClean="0">
                <a:ea typeface="黑体" panose="02010609060101010101" pitchFamily="49" charset="-122"/>
              </a:rPr>
              <a:t>若向量</a:t>
            </a:r>
            <a:r>
              <a:rPr lang="zh-CN" altLang="en-US" sz="3400" i="0" dirty="0">
                <a:ea typeface="黑体" panose="02010609060101010101" pitchFamily="49" charset="-122"/>
              </a:rPr>
              <a:t>组线性</a:t>
            </a:r>
            <a:r>
              <a:rPr lang="zh-CN" altLang="en-US" sz="3400" i="0" dirty="0">
                <a:solidFill>
                  <a:srgbClr val="A50021"/>
                </a:solidFill>
                <a:ea typeface="黑体" panose="02010609060101010101" pitchFamily="49" charset="-122"/>
              </a:rPr>
              <a:t>相关</a:t>
            </a:r>
            <a:r>
              <a:rPr lang="zh-CN" altLang="en-US" sz="3400" i="0" dirty="0">
                <a:ea typeface="黑体" panose="02010609060101010101" pitchFamily="49" charset="-122"/>
              </a:rPr>
              <a:t>，则其</a:t>
            </a:r>
            <a:r>
              <a:rPr lang="zh-CN" altLang="en-US" sz="3400" i="0" dirty="0">
                <a:solidFill>
                  <a:srgbClr val="000099"/>
                </a:solidFill>
                <a:ea typeface="黑体" panose="02010609060101010101" pitchFamily="49" charset="-122"/>
              </a:rPr>
              <a:t>截短</a:t>
            </a:r>
            <a:r>
              <a:rPr lang="zh-CN" altLang="en-US" sz="3400" i="0" dirty="0">
                <a:ea typeface="黑体" panose="02010609060101010101" pitchFamily="49" charset="-122"/>
              </a:rPr>
              <a:t>向量组必线性</a:t>
            </a:r>
            <a:r>
              <a:rPr lang="zh-CN" altLang="en-US" sz="3400" i="0" dirty="0">
                <a:solidFill>
                  <a:srgbClr val="A50021"/>
                </a:solidFill>
                <a:ea typeface="黑体" panose="02010609060101010101" pitchFamily="49" charset="-122"/>
              </a:rPr>
              <a:t>相关</a:t>
            </a:r>
            <a:r>
              <a:rPr lang="en-US" altLang="zh-CN" sz="3400" i="0" dirty="0">
                <a:ea typeface="黑体" panose="02010609060101010101" pitchFamily="49" charset="-122"/>
              </a:rPr>
              <a:t>.</a:t>
            </a:r>
            <a:endParaRPr lang="en-US" altLang="zh-CN" sz="3400" i="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  <p:bldP spid="2109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286868"/>
            <a:ext cx="10757517" cy="794132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四、极大线性无关组和向量组的秩 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904682" y="1048386"/>
            <a:ext cx="10854072" cy="220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1256030" indent="-1256030"/>
            <a:r>
              <a:rPr lang="zh-CN" altLang="en-US" i="0" dirty="0">
                <a:solidFill>
                  <a:srgbClr val="FF3300"/>
                </a:solidFill>
              </a:rPr>
              <a:t>定义</a:t>
            </a:r>
            <a:r>
              <a:rPr lang="en-US" altLang="zh-CN" i="0" dirty="0">
                <a:solidFill>
                  <a:srgbClr val="FF3300"/>
                </a:solidFill>
              </a:rPr>
              <a:t>4</a:t>
            </a:r>
            <a:r>
              <a:rPr lang="en-US" altLang="zh-CN" i="0" dirty="0"/>
              <a:t>  </a:t>
            </a:r>
            <a:r>
              <a:rPr lang="zh-CN" altLang="en-US" i="0" dirty="0"/>
              <a:t>若向量组的一个子组线性无关，但将向量组中</a:t>
            </a:r>
            <a:r>
              <a:rPr lang="zh-CN" altLang="en-US" i="0" dirty="0">
                <a:solidFill>
                  <a:srgbClr val="A50021"/>
                </a:solidFill>
              </a:rPr>
              <a:t>任何</a:t>
            </a:r>
            <a:r>
              <a:rPr lang="zh-CN" altLang="en-US" i="0" dirty="0"/>
              <a:t>一个向量添</a:t>
            </a:r>
            <a:r>
              <a:rPr lang="zh-CN" altLang="en-US" i="0" dirty="0" smtClean="0"/>
              <a:t>到该子</a:t>
            </a:r>
            <a:r>
              <a:rPr lang="zh-CN" altLang="en-US" i="0" dirty="0"/>
              <a:t>组中去，得到的</a:t>
            </a:r>
            <a:r>
              <a:rPr lang="zh-CN" altLang="en-US" i="0" dirty="0">
                <a:solidFill>
                  <a:srgbClr val="A50021"/>
                </a:solidFill>
              </a:rPr>
              <a:t>都是</a:t>
            </a:r>
            <a:r>
              <a:rPr lang="zh-CN" altLang="en-US" i="0" dirty="0"/>
              <a:t>线性相关的子组，则称该线性无关子组为向量组的</a:t>
            </a:r>
            <a:r>
              <a:rPr lang="zh-CN" altLang="en-US" i="0" dirty="0">
                <a:solidFill>
                  <a:schemeClr val="accent2"/>
                </a:solidFill>
              </a:rPr>
              <a:t>极大线性无关组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5252383" y="2618047"/>
            <a:ext cx="525854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有的书中简称</a:t>
            </a:r>
            <a:r>
              <a:rPr lang="zh-CN" altLang="en-US" i="0" dirty="0">
                <a:solidFill>
                  <a:schemeClr val="accent2"/>
                </a:solidFill>
              </a:rPr>
              <a:t>极大无关组</a:t>
            </a:r>
            <a:r>
              <a:rPr lang="en-US" altLang="zh-CN" i="0" dirty="0"/>
              <a:t>. </a:t>
            </a:r>
            <a:endParaRPr lang="en-US" altLang="zh-CN" i="0" dirty="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910650" y="3490218"/>
            <a:ext cx="10948529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i="0" dirty="0"/>
              <a:t>        </a:t>
            </a:r>
            <a:r>
              <a:rPr lang="zh-CN" altLang="en-US" i="0" dirty="0"/>
              <a:t>显然，向量</a:t>
            </a:r>
            <a:r>
              <a:rPr lang="zh-CN" altLang="en-US" i="0" dirty="0" smtClean="0"/>
              <a:t>组中</a:t>
            </a:r>
            <a:r>
              <a:rPr lang="zh-CN" altLang="en-US" i="0" dirty="0" smtClean="0">
                <a:solidFill>
                  <a:srgbClr val="A50021"/>
                </a:solidFill>
              </a:rPr>
              <a:t>任何</a:t>
            </a:r>
            <a:r>
              <a:rPr lang="zh-CN" altLang="en-US" i="0" dirty="0"/>
              <a:t>向量都是</a:t>
            </a:r>
            <a:r>
              <a:rPr lang="zh-CN" altLang="en-US" i="0" dirty="0" smtClean="0"/>
              <a:t>它极</a:t>
            </a:r>
            <a:r>
              <a:rPr lang="zh-CN" altLang="en-US" i="0" dirty="0"/>
              <a:t>大线性无关组的线性组合</a:t>
            </a:r>
            <a:r>
              <a:rPr lang="en-US" altLang="zh-CN" i="0" dirty="0"/>
              <a:t>. </a:t>
            </a:r>
            <a:endParaRPr lang="en-US" altLang="zh-CN" i="0" dirty="0"/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3524920" y="4070116"/>
            <a:ext cx="766625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证明中一般只要说明向量组</a:t>
            </a:r>
            <a:r>
              <a:rPr lang="zh-CN" altLang="en-US" i="0" dirty="0" smtClean="0"/>
              <a:t>的</a:t>
            </a:r>
            <a:r>
              <a:rPr lang="zh-CN" altLang="en-US" i="0" dirty="0">
                <a:solidFill>
                  <a:srgbClr val="A50021"/>
                </a:solidFill>
              </a:rPr>
              <a:t>其它</a:t>
            </a:r>
            <a:r>
              <a:rPr lang="zh-CN" altLang="en-US" i="0" dirty="0"/>
              <a:t>向量</a:t>
            </a:r>
            <a:endParaRPr lang="zh-CN" altLang="en-US" i="0" dirty="0"/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937218" y="4695594"/>
            <a:ext cx="81760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0" dirty="0" smtClean="0"/>
              <a:t>(</a:t>
            </a:r>
            <a:r>
              <a:rPr lang="zh-CN" altLang="en-US" i="0" dirty="0"/>
              <a:t>若存在</a:t>
            </a:r>
            <a:r>
              <a:rPr lang="en-US" altLang="zh-CN" i="0" dirty="0"/>
              <a:t>)</a:t>
            </a:r>
            <a:r>
              <a:rPr lang="zh-CN" altLang="en-US" i="0" dirty="0"/>
              <a:t>都是该无关子组的线性组合即可</a:t>
            </a:r>
            <a:r>
              <a:rPr lang="en-US" altLang="zh-CN" i="0" dirty="0"/>
              <a:t>. </a:t>
            </a:r>
            <a:endParaRPr lang="en-US" altLang="zh-CN" i="0" dirty="0"/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904682" y="5652443"/>
            <a:ext cx="16485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说明： </a:t>
            </a:r>
            <a:endParaRPr lang="zh-CN" altLang="en-US" i="0" dirty="0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1045317" y="6119720"/>
            <a:ext cx="1071133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pPr marL="444500" indent="-444500"/>
            <a:r>
              <a:rPr lang="en-US" altLang="zh-CN" i="0" dirty="0"/>
              <a:t>(1)</a:t>
            </a:r>
            <a:r>
              <a:rPr lang="zh-CN" altLang="en-US" i="0" dirty="0"/>
              <a:t>一个线性</a:t>
            </a:r>
            <a:r>
              <a:rPr lang="zh-CN" altLang="en-US" i="0" dirty="0">
                <a:solidFill>
                  <a:srgbClr val="A50021"/>
                </a:solidFill>
              </a:rPr>
              <a:t>无关</a:t>
            </a:r>
            <a:r>
              <a:rPr lang="zh-CN" altLang="en-US" i="0" dirty="0"/>
              <a:t>向量组的极大无关组就是该向量组</a:t>
            </a:r>
            <a:r>
              <a:rPr lang="zh-CN" altLang="en-US" i="0" dirty="0">
                <a:solidFill>
                  <a:srgbClr val="A50021"/>
                </a:solidFill>
              </a:rPr>
              <a:t>本身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  <p:bldP spid="174086" grpId="0"/>
      <p:bldP spid="174087" grpId="0"/>
      <p:bldP spid="174088" grpId="0"/>
      <p:bldP spid="174089" grpId="0"/>
      <p:bldP spid="174090" grpId="0"/>
      <p:bldP spid="1740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2902957" y="2443618"/>
          <a:ext cx="8454866" cy="64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7" name="Equation" r:id="rId1" imgW="2832100" imgH="228600" progId="Equation.DSMT4">
                  <p:embed/>
                </p:oleObj>
              </mc:Choice>
              <mc:Fallback>
                <p:oleObj name="Equation" r:id="rId1" imgW="2832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57" y="2443618"/>
                        <a:ext cx="8454866" cy="645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2999512" y="3064581"/>
          <a:ext cx="2189285" cy="52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8" name="Equation" r:id="rId3" imgW="787400" imgH="228600" progId="Equation.DSMT4">
                  <p:embed/>
                </p:oleObj>
              </mc:Choice>
              <mc:Fallback>
                <p:oleObj name="Equation" r:id="rId3" imgW="787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12" y="3064581"/>
                        <a:ext cx="2189285" cy="52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6330669" y="3143295"/>
          <a:ext cx="1675024" cy="49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9" name="Equation" r:id="rId5" imgW="635000" imgH="228600" progId="Equation.DSMT4">
                  <p:embed/>
                </p:oleObj>
              </mc:Choice>
              <mc:Fallback>
                <p:oleObj name="Equation" r:id="rId5" imgW="635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669" y="3143295"/>
                        <a:ext cx="1675024" cy="496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2583136" y="3627755"/>
          <a:ext cx="4569583" cy="6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0" name="Equation" r:id="rId7" imgW="1384300" imgH="228600" progId="Equation.DSMT4">
                  <p:embed/>
                </p:oleObj>
              </mc:Choice>
              <mc:Fallback>
                <p:oleObj name="Equation" r:id="rId7" imgW="1384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136" y="3627755"/>
                        <a:ext cx="4569583" cy="6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1181753" y="446044"/>
            <a:ext cx="883163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</a:rPr>
              <a:t>(2) </a:t>
            </a:r>
            <a:r>
              <a:rPr lang="zh-CN" altLang="en-US" i="0" dirty="0" smtClean="0">
                <a:solidFill>
                  <a:srgbClr val="000000"/>
                </a:solidFill>
              </a:rPr>
              <a:t>仅含零向量</a:t>
            </a:r>
            <a:r>
              <a:rPr lang="zh-CN" altLang="en-US" i="0" dirty="0">
                <a:solidFill>
                  <a:srgbClr val="000000"/>
                </a:solidFill>
              </a:rPr>
              <a:t>的向量组</a:t>
            </a:r>
            <a:r>
              <a:rPr lang="zh-CN" altLang="en-US" i="0" dirty="0">
                <a:solidFill>
                  <a:srgbClr val="A50021"/>
                </a:solidFill>
              </a:rPr>
              <a:t>没有</a:t>
            </a:r>
            <a:r>
              <a:rPr lang="zh-CN" altLang="en-US" i="0" dirty="0">
                <a:solidFill>
                  <a:srgbClr val="000000"/>
                </a:solidFill>
              </a:rPr>
              <a:t>极大线性无关组</a:t>
            </a:r>
            <a:r>
              <a:rPr lang="en-US" altLang="zh-CN" i="0" dirty="0">
                <a:solidFill>
                  <a:srgbClr val="000000"/>
                </a:solidFill>
              </a:rPr>
              <a:t>.</a:t>
            </a:r>
            <a:endParaRPr lang="en-US" altLang="zh-CN" i="0" dirty="0">
              <a:solidFill>
                <a:srgbClr val="000000"/>
              </a:solidFill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1190150" y="1081000"/>
            <a:ext cx="75187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(3) </a:t>
            </a:r>
            <a:r>
              <a:rPr lang="zh-CN" altLang="en-US" i="0">
                <a:solidFill>
                  <a:srgbClr val="000000"/>
                </a:solidFill>
              </a:rPr>
              <a:t>向量组的极大无关组</a:t>
            </a:r>
            <a:r>
              <a:rPr lang="zh-CN" altLang="en-US" i="0">
                <a:solidFill>
                  <a:srgbClr val="A50021"/>
                </a:solidFill>
              </a:rPr>
              <a:t>可能不止一个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  <a:endParaRPr lang="en-US" altLang="zh-CN" i="0">
              <a:solidFill>
                <a:srgbClr val="000000"/>
              </a:solidFill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1855541" y="1794669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例如：向量组</a:t>
            </a:r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1855541" y="2968375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</a:rPr>
              <a:t>显然</a:t>
            </a:r>
            <a:endParaRPr lang="zh-CN" altLang="en-US" i="0" dirty="0">
              <a:solidFill>
                <a:srgbClr val="000000"/>
              </a:solidFill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5048163" y="3029389"/>
            <a:ext cx="49235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</a:rPr>
              <a:t>，故                  线性相关</a:t>
            </a:r>
            <a:r>
              <a:rPr lang="en-US" altLang="zh-CN" i="0" dirty="0">
                <a:solidFill>
                  <a:srgbClr val="000000"/>
                </a:solidFill>
              </a:rPr>
              <a:t>.</a:t>
            </a:r>
            <a:endParaRPr lang="en-US" altLang="zh-CN" i="0" dirty="0">
              <a:solidFill>
                <a:srgbClr val="000000"/>
              </a:solidFill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1855541" y="3619074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但</a:t>
            </a:r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7092616" y="3682045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都线性无关</a:t>
            </a:r>
            <a:r>
              <a:rPr lang="en-US" altLang="zh-CN" i="0">
                <a:solidFill>
                  <a:srgbClr val="000000"/>
                </a:solidFill>
              </a:rPr>
              <a:t>,</a:t>
            </a:r>
            <a:endParaRPr lang="en-US" altLang="zh-CN" i="0">
              <a:solidFill>
                <a:srgbClr val="000000"/>
              </a:solidFill>
            </a:endParaRP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1855540" y="4199805"/>
            <a:ext cx="60247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因而都是它的极大线性无关组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  <a:endParaRPr lang="en-US" altLang="zh-CN" i="0">
              <a:solidFill>
                <a:srgbClr val="000000"/>
              </a:solidFill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188050" y="5030670"/>
            <a:ext cx="970687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(4) </a:t>
            </a:r>
            <a:r>
              <a:rPr lang="zh-CN" altLang="en-US" i="0">
                <a:solidFill>
                  <a:srgbClr val="000000"/>
                </a:solidFill>
              </a:rPr>
              <a:t>一个向量组的任意两个极大无关组</a:t>
            </a:r>
            <a:r>
              <a:rPr lang="zh-CN" altLang="en-US" i="0">
                <a:solidFill>
                  <a:srgbClr val="A50021"/>
                </a:solidFill>
              </a:rPr>
              <a:t>都是等价</a:t>
            </a:r>
            <a:r>
              <a:rPr lang="zh-CN" altLang="en-US" i="0">
                <a:solidFill>
                  <a:srgbClr val="000000"/>
                </a:solidFill>
              </a:rPr>
              <a:t>的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  <a:endParaRPr lang="en-US" altLang="zh-CN" i="0">
              <a:solidFill>
                <a:srgbClr val="000000"/>
              </a:solidFill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1190150" y="5670873"/>
            <a:ext cx="1018658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marL="1870710" indent="-1870710"/>
            <a:r>
              <a:rPr lang="en-US" altLang="zh-CN" i="0"/>
              <a:t>(5) </a:t>
            </a:r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3</a:t>
            </a:r>
            <a:r>
              <a:rPr lang="en-US" altLang="zh-CN" i="0"/>
              <a:t>	</a:t>
            </a:r>
            <a:r>
              <a:rPr lang="zh-CN" altLang="en-US" i="0"/>
              <a:t>对于一个给定的向量组，它的极大线性无关组</a:t>
            </a:r>
            <a:r>
              <a:rPr lang="zh-CN" altLang="en-US" i="0">
                <a:solidFill>
                  <a:srgbClr val="A50021"/>
                </a:solidFill>
              </a:rPr>
              <a:t>所含向量的个数相同</a:t>
            </a:r>
            <a:r>
              <a:rPr lang="en-US" altLang="zh-CN" i="0"/>
              <a:t>.</a:t>
            </a:r>
            <a:endParaRPr lang="en-US" altLang="zh-CN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2" grpId="0"/>
      <p:bldP spid="176143" grpId="0"/>
      <p:bldP spid="176144" grpId="0"/>
      <p:bldP spid="176145" grpId="0"/>
      <p:bldP spid="176146" grpId="0"/>
      <p:bldP spid="176147" grpId="0"/>
      <p:bldP spid="176148" grpId="0"/>
      <p:bldP spid="176149" grpId="0"/>
      <p:bldP spid="176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436688" y="894038"/>
          <a:ext cx="8572432" cy="17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8" name="Equation" r:id="rId1" imgW="3276600" imgH="711200" progId="Equation.DSMT4">
                  <p:embed/>
                </p:oleObj>
              </mc:Choice>
              <mc:Fallback>
                <p:oleObj name="Equation" r:id="rId1" imgW="32766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894038"/>
                        <a:ext cx="8572432" cy="1775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99137" y="869348"/>
            <a:ext cx="1612053" cy="63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493" tIns="57456" rIns="110493" bIns="57456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FF3300"/>
                </a:solidFill>
                <a:latin typeface="黑体" panose="02010609060101010101" pitchFamily="49" charset="-122"/>
              </a:rPr>
              <a:t>定义</a:t>
            </a:r>
            <a:r>
              <a:rPr lang="en-US" altLang="zh-CN" i="0" dirty="0">
                <a:solidFill>
                  <a:srgbClr val="FF3300"/>
                </a:solidFill>
                <a:latin typeface="黑体" panose="02010609060101010101" pitchFamily="49" charset="-122"/>
              </a:rPr>
              <a:t>1</a:t>
            </a:r>
            <a:endParaRPr lang="en-US" altLang="zh-CN" i="0" dirty="0">
              <a:solidFill>
                <a:srgbClr val="FF3300"/>
              </a:solidFill>
              <a:latin typeface="黑体" panose="02010609060101010101" pitchFamily="49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237564" y="3381184"/>
            <a:ext cx="6569433" cy="63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493" tIns="57456" rIns="110493" bIns="57456">
            <a:spAutoFit/>
          </a:bodyPr>
          <a:lstStyle/>
          <a:p>
            <a:r>
              <a:rPr lang="zh-CN" altLang="en-US" i="0">
                <a:solidFill>
                  <a:srgbClr val="003300"/>
                </a:solidFill>
                <a:latin typeface="黑体" panose="02010609060101010101" pitchFamily="49" charset="-122"/>
              </a:rPr>
              <a:t>分量全为复数的向量称为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复向量</a:t>
            </a:r>
            <a:r>
              <a:rPr lang="en-US" altLang="zh-CN" i="0">
                <a:solidFill>
                  <a:schemeClr val="accent2"/>
                </a:solidFill>
                <a:latin typeface="黑体" panose="02010609060101010101" pitchFamily="49" charset="-122"/>
              </a:rPr>
              <a:t>.</a:t>
            </a:r>
            <a:endParaRPr lang="en-US" altLang="zh-CN" i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37563" y="2746228"/>
            <a:ext cx="6787442" cy="63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493" tIns="57456" rIns="110493" bIns="57456">
            <a:spAutoFit/>
          </a:bodyPr>
          <a:lstStyle/>
          <a:p>
            <a:r>
              <a:rPr lang="zh-CN" altLang="en-US" i="0">
                <a:solidFill>
                  <a:srgbClr val="003300"/>
                </a:solidFill>
              </a:rPr>
              <a:t>分量全为实数的向量称为</a:t>
            </a:r>
            <a:r>
              <a:rPr lang="zh-CN" altLang="en-US" i="0">
                <a:solidFill>
                  <a:schemeClr val="accent2"/>
                </a:solidFill>
              </a:rPr>
              <a:t>实向量</a:t>
            </a:r>
            <a:r>
              <a:rPr lang="zh-CN" altLang="en-US" i="0">
                <a:solidFill>
                  <a:srgbClr val="003300"/>
                </a:solidFill>
              </a:rPr>
              <a:t>，</a:t>
            </a:r>
            <a:endParaRPr lang="zh-CN" altLang="en-US" i="0">
              <a:solidFill>
                <a:srgbClr val="003300"/>
              </a:solidFill>
            </a:endParaRPr>
          </a:p>
        </p:txBody>
      </p:sp>
      <p:sp>
        <p:nvSpPr>
          <p:cNvPr id="49158" name="Text Box 6"/>
          <p:cNvSpPr txBox="1">
            <a:spLocks noGrp="1" noChangeArrowheads="1"/>
          </p:cNvSpPr>
          <p:nvPr>
            <p:ph type="title"/>
          </p:nvPr>
        </p:nvSpPr>
        <p:spPr>
          <a:xfrm>
            <a:off x="860624" y="0"/>
            <a:ext cx="7946373" cy="88069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一、 </a:t>
            </a:r>
            <a:r>
              <a:rPr lang="en-US" altLang="zh-CN" i="1" dirty="0"/>
              <a:t>n</a:t>
            </a:r>
            <a:r>
              <a:rPr lang="zh-CN" altLang="en-US" dirty="0">
                <a:latin typeface="黑体" panose="02010609060101010101" pitchFamily="49" charset="-122"/>
              </a:rPr>
              <a:t>维向量的概念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999137" y="3697788"/>
            <a:ext cx="1098384" cy="63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493" tIns="57456" rIns="110493" bIns="57456">
            <a:spAutoFit/>
          </a:bodyPr>
          <a:lstStyle/>
          <a:p>
            <a:r>
              <a:rPr lang="zh-CN" altLang="en-US" i="0">
                <a:ea typeface="宋体" panose="02010600030101010101" pitchFamily="2" charset="-122"/>
              </a:rPr>
              <a:t>例如</a:t>
            </a:r>
            <a:endParaRPr lang="zh-CN" altLang="en-US" i="0">
              <a:ea typeface="宋体" panose="02010600030101010101" pitchFamily="2" charset="-122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849244" y="4332744"/>
          <a:ext cx="2317327" cy="43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9" name="Equation" r:id="rId3" imgW="1752600" imgH="393700" progId="Equation.3">
                  <p:embed/>
                </p:oleObj>
              </mc:Choice>
              <mc:Fallback>
                <p:oleObj name="Equation" r:id="rId3" imgW="17526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244" y="4332744"/>
                        <a:ext cx="2317327" cy="433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758985" y="4897732"/>
          <a:ext cx="5625394" cy="43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" name="Equation" r:id="rId5" imgW="4254500" imgH="393700" progId="Equation.3">
                  <p:embed/>
                </p:oleObj>
              </mc:Choice>
              <mc:Fallback>
                <p:oleObj name="Equation" r:id="rId5" imgW="4254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85" y="4897732"/>
                        <a:ext cx="5625394" cy="433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3" name="Group 11"/>
          <p:cNvGrpSpPr/>
          <p:nvPr/>
        </p:nvGrpSpPr>
        <p:grpSpPr bwMode="auto">
          <a:xfrm>
            <a:off x="4323998" y="4173567"/>
            <a:ext cx="6053597" cy="617465"/>
            <a:chOff x="2400" y="1282"/>
            <a:chExt cx="2884" cy="353"/>
          </a:xfrm>
        </p:grpSpPr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400" y="1480"/>
              <a:ext cx="176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4248" y="1282"/>
              <a:ext cx="103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i="0">
                  <a:solidFill>
                    <a:srgbClr val="3333FF"/>
                  </a:solidFill>
                </a:rPr>
                <a:t>维实向量</a:t>
              </a:r>
              <a:endParaRPr lang="zh-CN" altLang="en-US" i="0">
                <a:solidFill>
                  <a:srgbClr val="3333FF"/>
                </a:solidFill>
              </a:endParaRPr>
            </a:p>
          </p:txBody>
        </p:sp>
      </p:grpSp>
      <p:grpSp>
        <p:nvGrpSpPr>
          <p:cNvPr id="49166" name="Group 14"/>
          <p:cNvGrpSpPr/>
          <p:nvPr/>
        </p:nvGrpSpPr>
        <p:grpSpPr bwMode="auto">
          <a:xfrm>
            <a:off x="7671948" y="4729810"/>
            <a:ext cx="3767755" cy="617465"/>
            <a:chOff x="3489" y="1989"/>
            <a:chExt cx="1795" cy="353"/>
          </a:xfrm>
        </p:grpSpPr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3489" y="2187"/>
              <a:ext cx="67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4248" y="1989"/>
              <a:ext cx="103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i="0">
                  <a:solidFill>
                    <a:srgbClr val="3333FF"/>
                  </a:solidFill>
                </a:rPr>
                <a:t>维复向量</a:t>
              </a:r>
              <a:endParaRPr lang="zh-CN" altLang="en-US" i="0">
                <a:solidFill>
                  <a:srgbClr val="3333FF"/>
                </a:solidFill>
              </a:endParaRPr>
            </a:p>
          </p:txBody>
        </p:sp>
      </p:grpSp>
      <p:grpSp>
        <p:nvGrpSpPr>
          <p:cNvPr id="49169" name="Group 17"/>
          <p:cNvGrpSpPr/>
          <p:nvPr/>
        </p:nvGrpSpPr>
        <p:grpSpPr bwMode="auto">
          <a:xfrm>
            <a:off x="1642111" y="5324533"/>
            <a:ext cx="2151172" cy="1879496"/>
            <a:chOff x="617" y="2325"/>
            <a:chExt cx="934" cy="1448"/>
          </a:xfrm>
        </p:grpSpPr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780" y="2325"/>
              <a:ext cx="45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1008" y="2325"/>
              <a:ext cx="0" cy="86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617" y="3297"/>
              <a:ext cx="934" cy="476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i="0" dirty="0">
                  <a:solidFill>
                    <a:srgbClr val="003300"/>
                  </a:solidFill>
                  <a:ea typeface="宋体" panose="02010600030101010101" pitchFamily="2" charset="-122"/>
                </a:rPr>
                <a:t>第</a:t>
              </a:r>
              <a:r>
                <a:rPr lang="en-US" altLang="zh-CN" i="0" dirty="0">
                  <a:solidFill>
                    <a:srgbClr val="003300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i="0" dirty="0">
                  <a:solidFill>
                    <a:srgbClr val="003300"/>
                  </a:solidFill>
                  <a:ea typeface="宋体" panose="02010600030101010101" pitchFamily="2" charset="-122"/>
                </a:rPr>
                <a:t>个分量</a:t>
              </a:r>
              <a:endParaRPr lang="zh-CN" altLang="en-US" i="0" dirty="0">
                <a:solidFill>
                  <a:srgbClr val="0033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73" name="Group 21"/>
          <p:cNvGrpSpPr/>
          <p:nvPr/>
        </p:nvGrpSpPr>
        <p:grpSpPr bwMode="auto">
          <a:xfrm>
            <a:off x="5058658" y="5317538"/>
            <a:ext cx="2905055" cy="1475712"/>
            <a:chOff x="2244" y="2325"/>
            <a:chExt cx="1384" cy="993"/>
          </a:xfrm>
        </p:grpSpPr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2244" y="2325"/>
              <a:ext cx="1008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3024" y="2325"/>
              <a:ext cx="0" cy="576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2592" y="2902"/>
              <a:ext cx="1036" cy="416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i="0">
                  <a:solidFill>
                    <a:srgbClr val="003300"/>
                  </a:solidFill>
                  <a:ea typeface="宋体" panose="02010600030101010101" pitchFamily="2" charset="-122"/>
                </a:rPr>
                <a:t>第</a:t>
              </a:r>
              <a:r>
                <a:rPr lang="en-US" altLang="zh-CN">
                  <a:solidFill>
                    <a:srgbClr val="003300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i="0">
                  <a:solidFill>
                    <a:srgbClr val="003300"/>
                  </a:solidFill>
                  <a:ea typeface="宋体" panose="02010600030101010101" pitchFamily="2" charset="-122"/>
                </a:rPr>
                <a:t>个分量</a:t>
              </a:r>
              <a:endParaRPr lang="zh-CN" altLang="en-US" i="0">
                <a:solidFill>
                  <a:srgbClr val="0033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77" name="Group 25"/>
          <p:cNvGrpSpPr/>
          <p:nvPr/>
        </p:nvGrpSpPr>
        <p:grpSpPr bwMode="auto">
          <a:xfrm>
            <a:off x="3068780" y="5317538"/>
            <a:ext cx="2439070" cy="1047765"/>
            <a:chOff x="1296" y="2325"/>
            <a:chExt cx="1162" cy="978"/>
          </a:xfrm>
        </p:grpSpPr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1380" y="2325"/>
              <a:ext cx="48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632" y="2325"/>
              <a:ext cx="0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1296" y="2710"/>
              <a:ext cx="1162" cy="593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i="0" dirty="0">
                  <a:solidFill>
                    <a:srgbClr val="003300"/>
                  </a:solidFill>
                  <a:ea typeface="宋体" panose="02010600030101010101" pitchFamily="2" charset="-122"/>
                </a:rPr>
                <a:t>第</a:t>
              </a:r>
              <a:r>
                <a:rPr lang="en-US" altLang="zh-CN" i="0" dirty="0">
                  <a:solidFill>
                    <a:srgbClr val="003300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i="0" dirty="0">
                  <a:solidFill>
                    <a:srgbClr val="003300"/>
                  </a:solidFill>
                  <a:ea typeface="宋体" panose="02010600030101010101" pitchFamily="2" charset="-122"/>
                </a:rPr>
                <a:t>个分量</a:t>
              </a:r>
              <a:endParaRPr lang="zh-CN" altLang="en-US" i="0" dirty="0">
                <a:solidFill>
                  <a:srgbClr val="0033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491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2583" y="286867"/>
            <a:ext cx="10759616" cy="1259417"/>
          </a:xfrm>
        </p:spPr>
        <p:txBody>
          <a:bodyPr/>
          <a:lstStyle/>
          <a:p>
            <a:pPr marL="1321435" indent="-1321435"/>
            <a:r>
              <a:rPr lang="zh-CN" altLang="en-US" sz="3400">
                <a:solidFill>
                  <a:srgbClr val="FF3300"/>
                </a:solidFill>
              </a:rPr>
              <a:t>定义</a:t>
            </a:r>
            <a:r>
              <a:rPr lang="en-US" altLang="zh-CN" sz="3400">
                <a:solidFill>
                  <a:srgbClr val="FF3300"/>
                </a:solidFill>
              </a:rPr>
              <a:t>5</a:t>
            </a:r>
            <a:r>
              <a:rPr lang="en-US" altLang="zh-CN" sz="3400">
                <a:solidFill>
                  <a:schemeClr val="tx1"/>
                </a:solidFill>
              </a:rPr>
              <a:t>	</a:t>
            </a:r>
            <a:r>
              <a:rPr lang="zh-CN" altLang="en-US" sz="3400">
                <a:solidFill>
                  <a:schemeClr val="tx1"/>
                </a:solidFill>
              </a:rPr>
              <a:t>向量组的极大线性无关组所含向量的个数，称为向量组的</a:t>
            </a:r>
            <a:r>
              <a:rPr lang="zh-CN" altLang="en-US" sz="3400">
                <a:solidFill>
                  <a:schemeClr val="accent2"/>
                </a:solidFill>
              </a:rPr>
              <a:t>秩</a:t>
            </a:r>
            <a:r>
              <a:rPr lang="en-US" altLang="zh-CN" sz="3400">
                <a:solidFill>
                  <a:schemeClr val="tx1"/>
                </a:solidFill>
              </a:rPr>
              <a:t>. </a:t>
            </a:r>
            <a:endParaRPr lang="en-US" altLang="zh-CN" sz="3400">
              <a:solidFill>
                <a:schemeClr val="tx1"/>
              </a:solidFill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887890" y="1444022"/>
            <a:ext cx="100723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/>
              <a:t>特别的，仅含有零向量的向量组，规定它的秩为</a:t>
            </a:r>
            <a:r>
              <a:rPr lang="zh-CN" altLang="en-US" i="0">
                <a:solidFill>
                  <a:srgbClr val="A50021"/>
                </a:solidFill>
              </a:rPr>
              <a:t>零</a:t>
            </a:r>
            <a:r>
              <a:rPr lang="en-US" altLang="zh-CN" i="0"/>
              <a:t>. </a:t>
            </a:r>
            <a:endParaRPr lang="en-US" altLang="zh-CN" i="0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904682" y="2794396"/>
            <a:ext cx="81551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0"/>
              <a:t>(1) </a:t>
            </a:r>
            <a:r>
              <a:rPr lang="zh-CN" altLang="en-US" i="0"/>
              <a:t>向量组中，任何</a:t>
            </a:r>
            <a:r>
              <a:rPr lang="en-US" altLang="zh-CN"/>
              <a:t>r</a:t>
            </a:r>
            <a:r>
              <a:rPr lang="en-US" altLang="zh-CN" i="0"/>
              <a:t>+1</a:t>
            </a:r>
            <a:r>
              <a:rPr lang="zh-CN" altLang="en-US" i="0"/>
              <a:t>个向量</a:t>
            </a:r>
            <a:r>
              <a:rPr lang="zh-CN" altLang="en-US" i="0">
                <a:solidFill>
                  <a:srgbClr val="A50021"/>
                </a:solidFill>
              </a:rPr>
              <a:t>必线性相关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297181" y="2159440"/>
            <a:ext cx="44442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若向量组的秩为</a:t>
            </a:r>
            <a:r>
              <a:rPr lang="en-US" altLang="zh-CN" dirty="0"/>
              <a:t>r</a:t>
            </a:r>
            <a:r>
              <a:rPr lang="zh-CN" altLang="en-US" i="0" dirty="0"/>
              <a:t>，则 </a:t>
            </a:r>
            <a:endParaRPr lang="zh-CN" altLang="en-US" i="0" dirty="0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904682" y="4919662"/>
            <a:ext cx="95481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0"/>
              <a:t>(2) </a:t>
            </a:r>
            <a:r>
              <a:rPr lang="zh-CN" altLang="en-US" i="0"/>
              <a:t>向量组的线性无关子组所含向量个数</a:t>
            </a:r>
            <a:r>
              <a:rPr lang="zh-CN" altLang="en-US" i="0">
                <a:solidFill>
                  <a:srgbClr val="A50021"/>
                </a:solidFill>
              </a:rPr>
              <a:t>最多为</a:t>
            </a:r>
            <a:r>
              <a:rPr lang="en-US" altLang="zh-CN">
                <a:solidFill>
                  <a:srgbClr val="A50021"/>
                </a:solidFill>
              </a:rPr>
              <a:t>r</a:t>
            </a:r>
            <a:r>
              <a:rPr lang="en-US" altLang="zh-CN" i="0"/>
              <a:t>. </a:t>
            </a:r>
            <a:endParaRPr lang="en-US" altLang="zh-CN" i="0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1580704" y="5533520"/>
            <a:ext cx="989258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r>
              <a:rPr lang="zh-CN" altLang="en-US" i="0" dirty="0"/>
              <a:t>证</a:t>
            </a:r>
            <a:r>
              <a:rPr lang="en-US" altLang="zh-CN" i="0" dirty="0"/>
              <a:t>: </a:t>
            </a:r>
            <a:r>
              <a:rPr lang="zh-CN" altLang="en-US" i="0" dirty="0"/>
              <a:t>该线性无关子组能被某极大线性无关组（含有</a:t>
            </a:r>
            <a:r>
              <a:rPr lang="en-US" altLang="zh-CN" dirty="0"/>
              <a:t>r</a:t>
            </a:r>
            <a:r>
              <a:rPr lang="zh-CN" altLang="en-US" i="0" dirty="0"/>
              <a:t>个向量）线性表出，则其包含向量个数≤</a:t>
            </a:r>
            <a:r>
              <a:rPr lang="en-US" altLang="zh-CN" dirty="0"/>
              <a:t>r</a:t>
            </a:r>
            <a:r>
              <a:rPr lang="en-US" altLang="zh-CN" i="0" dirty="0"/>
              <a:t> .</a:t>
            </a:r>
            <a:endParaRPr lang="en-US" altLang="zh-CN" i="0" dirty="0"/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580704" y="3290953"/>
            <a:ext cx="10083594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r>
              <a:rPr lang="zh-CN" altLang="en-US" i="0" dirty="0"/>
              <a:t>证：任何</a:t>
            </a:r>
            <a:r>
              <a:rPr lang="en-US" altLang="zh-CN" dirty="0"/>
              <a:t>r</a:t>
            </a:r>
            <a:r>
              <a:rPr lang="zh-CN" altLang="en-US" i="0" dirty="0"/>
              <a:t>＋</a:t>
            </a:r>
            <a:r>
              <a:rPr lang="en-US" altLang="zh-CN" i="0" dirty="0"/>
              <a:t>1</a:t>
            </a:r>
            <a:r>
              <a:rPr lang="zh-CN" altLang="en-US" i="0" dirty="0"/>
              <a:t>个向量可经原向量组</a:t>
            </a:r>
            <a:r>
              <a:rPr lang="zh-CN" altLang="en-US" i="0" dirty="0" smtClean="0"/>
              <a:t>的某极</a:t>
            </a:r>
            <a:r>
              <a:rPr lang="zh-CN" altLang="en-US" i="0" dirty="0"/>
              <a:t>大线性无关组</a:t>
            </a:r>
            <a:r>
              <a:rPr lang="en-US" altLang="zh-CN" i="0" dirty="0" smtClean="0"/>
              <a:t>(</a:t>
            </a:r>
            <a:r>
              <a:rPr lang="zh-CN" altLang="en-US" i="0" dirty="0" smtClean="0"/>
              <a:t>有</a:t>
            </a:r>
            <a:r>
              <a:rPr lang="en-US" altLang="zh-CN" dirty="0" smtClean="0"/>
              <a:t>r</a:t>
            </a:r>
            <a:r>
              <a:rPr lang="zh-CN" altLang="en-US" i="0" dirty="0"/>
              <a:t>个向量</a:t>
            </a:r>
            <a:r>
              <a:rPr lang="en-US" altLang="zh-CN" i="0" dirty="0"/>
              <a:t>)</a:t>
            </a:r>
            <a:r>
              <a:rPr lang="zh-CN" altLang="en-US" i="0" dirty="0" smtClean="0"/>
              <a:t>线性表</a:t>
            </a:r>
            <a:r>
              <a:rPr lang="zh-CN" altLang="en-US" i="0" dirty="0"/>
              <a:t>出，由于</a:t>
            </a:r>
            <a:r>
              <a:rPr lang="en-US" altLang="zh-CN" dirty="0"/>
              <a:t>r</a:t>
            </a:r>
            <a:r>
              <a:rPr lang="en-US" altLang="zh-CN" i="0" dirty="0"/>
              <a:t>+1&gt;</a:t>
            </a:r>
            <a:r>
              <a:rPr lang="en-US" altLang="zh-CN" dirty="0"/>
              <a:t>r</a:t>
            </a:r>
            <a:r>
              <a:rPr lang="zh-CN" altLang="en-US" i="0" dirty="0"/>
              <a:t>，故这</a:t>
            </a:r>
            <a:r>
              <a:rPr lang="en-US" altLang="zh-CN" dirty="0"/>
              <a:t>r</a:t>
            </a:r>
            <a:r>
              <a:rPr lang="en-US" altLang="zh-CN" i="0" dirty="0"/>
              <a:t>+1</a:t>
            </a:r>
            <a:r>
              <a:rPr lang="zh-CN" altLang="en-US" i="0" dirty="0"/>
              <a:t>个向量线性相关</a:t>
            </a:r>
            <a:r>
              <a:rPr lang="en-US" altLang="zh-CN" i="0" dirty="0"/>
              <a:t>. </a:t>
            </a:r>
            <a:endParaRPr lang="en-US" altLang="zh-CN" i="0" dirty="0"/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1093594" y="2111273"/>
            <a:ext cx="4962102" cy="636576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 lIns="112261" tIns="56130" rIns="112261" bIns="56130">
            <a:spAutoFit/>
          </a:bodyPr>
          <a:lstStyle/>
          <a:p>
            <a:pPr algn="ctr"/>
            <a:r>
              <a:rPr lang="zh-CN" altLang="en-US" i="0" dirty="0"/>
              <a:t>几个</a:t>
            </a:r>
            <a:r>
              <a:rPr lang="zh-CN" altLang="en-US" i="0" dirty="0" smtClean="0"/>
              <a:t>结论</a:t>
            </a:r>
            <a:r>
              <a:rPr lang="en-US" altLang="zh-CN" i="0" dirty="0" smtClean="0"/>
              <a:t>(</a:t>
            </a:r>
            <a:r>
              <a:rPr lang="zh-CN" altLang="en-US" i="0" dirty="0" smtClean="0"/>
              <a:t>可直接使用</a:t>
            </a:r>
            <a:r>
              <a:rPr lang="en-US" altLang="zh-CN" i="0" dirty="0" smtClean="0"/>
              <a:t>)</a:t>
            </a:r>
            <a:endParaRPr lang="zh-CN" altLang="en-US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57" grpId="0"/>
      <p:bldP spid="177158" grpId="0"/>
      <p:bldP spid="177159" grpId="0"/>
      <p:bldP spid="177160" grpId="0"/>
      <p:bldP spid="177162" grpId="0"/>
      <p:bldP spid="1771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2403475" y="2266950"/>
          <a:ext cx="28971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0" name="Equation" r:id="rId1" imgW="21640800" imgH="5791200" progId="Equation.DSMT4">
                  <p:embed/>
                </p:oleObj>
              </mc:Choice>
              <mc:Fallback>
                <p:oleObj name="Equation" r:id="rId1" imgW="216408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266950"/>
                        <a:ext cx="289718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111250" y="3698875"/>
          <a:ext cx="3200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1" name="Equation" r:id="rId3" imgW="26212800" imgH="5791200" progId="Equation.DSMT4">
                  <p:embed/>
                </p:oleObj>
              </mc:Choice>
              <mc:Fallback>
                <p:oleObj name="Equation" r:id="rId3" imgW="26212800" imgH="579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98875"/>
                        <a:ext cx="32004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709471" y="2239903"/>
            <a:ext cx="15411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5375612" y="2239903"/>
            <a:ext cx="60856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是其中任意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个线性无关向量，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984445" y="2936080"/>
            <a:ext cx="95850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 </a:t>
            </a:r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是向量组中任一个向量，则由前面的结论</a:t>
            </a:r>
            <a:r>
              <a:rPr lang="en-US" altLang="zh-CN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知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3282879" y="4286455"/>
            <a:ext cx="225291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从而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可由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4330295" y="3588528"/>
            <a:ext cx="263442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必线性相关</a:t>
            </a:r>
            <a:r>
              <a:rPr lang="en-US" altLang="zh-CN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7092616" y="358852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而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984445" y="5018300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根据定义，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140713" y="5015867"/>
            <a:ext cx="50421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是一个极大线性无关组</a:t>
            </a:r>
            <a:r>
              <a:rPr lang="en-US" altLang="zh-CN" i="0" dirty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9219" name="Object 19"/>
          <p:cNvGraphicFramePr>
            <a:graphicFrameLocks noChangeAspect="1"/>
          </p:cNvGraphicFramePr>
          <p:nvPr/>
        </p:nvGraphicFramePr>
        <p:xfrm>
          <a:off x="7778750" y="3621088"/>
          <a:ext cx="28971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2" name="Equation" r:id="rId5" imgW="21640800" imgH="5791200" progId="Equation.DSMT4">
                  <p:embed/>
                </p:oleObj>
              </mc:Choice>
              <mc:Fallback>
                <p:oleObj name="Equation" r:id="rId5" imgW="21640800" imgH="579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0" y="3621088"/>
                        <a:ext cx="289718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999137" y="4302198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线性无关，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9221" name="Object 21"/>
          <p:cNvGraphicFramePr>
            <a:graphicFrameLocks noChangeAspect="1"/>
          </p:cNvGraphicFramePr>
          <p:nvPr/>
        </p:nvGraphicFramePr>
        <p:xfrm>
          <a:off x="5681663" y="4256088"/>
          <a:ext cx="2898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3" name="Equation" r:id="rId7" imgW="21640800" imgH="5791200" progId="Equation.DSMT4">
                  <p:embed/>
                </p:oleObj>
              </mc:Choice>
              <mc:Fallback>
                <p:oleObj name="Equation" r:id="rId7" imgW="21640800" imgH="579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4256088"/>
                        <a:ext cx="28987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8519954" y="4334493"/>
            <a:ext cx="20861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线性表出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  <a:endParaRPr lang="en-US" altLang="zh-CN" i="0">
              <a:solidFill>
                <a:srgbClr val="000000"/>
              </a:solidFill>
            </a:endParaRPr>
          </a:p>
        </p:txBody>
      </p:sp>
      <p:graphicFrame>
        <p:nvGraphicFramePr>
          <p:cNvPr id="179223" name="Object 23"/>
          <p:cNvGraphicFramePr>
            <a:graphicFrameLocks noChangeAspect="1"/>
          </p:cNvGraphicFramePr>
          <p:nvPr/>
        </p:nvGraphicFramePr>
        <p:xfrm>
          <a:off x="3225800" y="5033963"/>
          <a:ext cx="28971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74" name="Equation" r:id="rId9" imgW="21640800" imgH="5791200" progId="Equation.DSMT4">
                  <p:embed/>
                </p:oleObj>
              </mc:Choice>
              <mc:Fallback>
                <p:oleObj name="Equation" r:id="rId9" imgW="21640800" imgH="579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033963"/>
                        <a:ext cx="289718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713670" y="772226"/>
            <a:ext cx="10568606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658495" indent="-658495"/>
            <a:r>
              <a:rPr lang="en-US" altLang="zh-CN" i="0" dirty="0"/>
              <a:t>(3) </a:t>
            </a:r>
            <a:r>
              <a:rPr lang="zh-CN" altLang="en-US" i="0" dirty="0"/>
              <a:t>向量组中任意</a:t>
            </a:r>
            <a:r>
              <a:rPr lang="en-US" altLang="zh-CN" dirty="0"/>
              <a:t>r</a:t>
            </a:r>
            <a:r>
              <a:rPr lang="zh-CN" altLang="en-US" i="0" dirty="0"/>
              <a:t>个线性无关向量</a:t>
            </a:r>
            <a:r>
              <a:rPr lang="zh-CN" altLang="en-US" i="0" dirty="0">
                <a:solidFill>
                  <a:srgbClr val="A50021"/>
                </a:solidFill>
              </a:rPr>
              <a:t>都是一个极大线性无关组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/>
      <p:bldP spid="179212" grpId="0"/>
      <p:bldP spid="179213" grpId="0"/>
      <p:bldP spid="179214" grpId="0"/>
      <p:bldP spid="179215" grpId="0"/>
      <p:bldP spid="179216" grpId="0"/>
      <p:bldP spid="179217" grpId="0"/>
      <p:bldP spid="179218" grpId="0"/>
      <p:bldP spid="179220" grpId="0"/>
      <p:bldP spid="1792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9137" y="367330"/>
            <a:ext cx="9974580" cy="1259417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0838" y="1763184"/>
            <a:ext cx="10881360" cy="49869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pPr marL="748665" indent="-748665">
              <a:lnSpc>
                <a:spcPct val="90000"/>
              </a:lnSpc>
              <a:buFontTx/>
              <a:buAutoNum type="circleNumDbPlain"/>
            </a:pPr>
            <a:r>
              <a:rPr lang="zh-CN" altLang="en-US" sz="3600" dirty="0"/>
              <a:t>向量、向量组与矩阵之间的联系，线性方程组的向量表示；线性组合与线性表示的概念；向量组的等价</a:t>
            </a:r>
            <a:r>
              <a:rPr lang="en-US" altLang="zh-CN" sz="3600" dirty="0"/>
              <a:t>.</a:t>
            </a:r>
            <a:endParaRPr lang="en-US" altLang="zh-CN" sz="3600" dirty="0"/>
          </a:p>
          <a:p>
            <a:pPr marL="748665" indent="-748665">
              <a:lnSpc>
                <a:spcPct val="90000"/>
              </a:lnSpc>
              <a:buFontTx/>
              <a:buAutoNum type="circleNumDbPlain"/>
            </a:pPr>
            <a:r>
              <a:rPr lang="zh-CN" altLang="en-US" sz="3600" dirty="0"/>
              <a:t>线性相关与线性无关的概念，以及用线性方程组描述</a:t>
            </a:r>
            <a:r>
              <a:rPr lang="en-US" altLang="zh-CN" sz="3600" dirty="0"/>
              <a:t>.</a:t>
            </a:r>
            <a:r>
              <a:rPr lang="zh-CN" altLang="en-US" sz="3600" dirty="0"/>
              <a:t>（重点）</a:t>
            </a:r>
            <a:endParaRPr lang="zh-CN" altLang="en-US" sz="3600" dirty="0"/>
          </a:p>
          <a:p>
            <a:pPr marL="748665" indent="-748665">
              <a:lnSpc>
                <a:spcPct val="90000"/>
              </a:lnSpc>
              <a:buFontTx/>
              <a:buAutoNum type="circleNumDbPlain"/>
            </a:pPr>
            <a:r>
              <a:rPr lang="zh-CN" altLang="en-US" sz="3600" dirty="0"/>
              <a:t>线性相关与线性无关的判定方法：定义， 主要方法、定理、相关结论</a:t>
            </a:r>
            <a:r>
              <a:rPr lang="en-US" altLang="zh-CN" sz="3600" dirty="0"/>
              <a:t>.</a:t>
            </a:r>
            <a:r>
              <a:rPr lang="zh-CN" altLang="en-US" sz="3600" dirty="0"/>
              <a:t>（难点）</a:t>
            </a:r>
            <a:endParaRPr lang="zh-CN" altLang="en-US" sz="3600" dirty="0"/>
          </a:p>
          <a:p>
            <a:pPr marL="748665" indent="-748665">
              <a:lnSpc>
                <a:spcPct val="90000"/>
              </a:lnSpc>
              <a:buFontTx/>
              <a:buAutoNum type="circleNumDbPlain"/>
            </a:pPr>
            <a:r>
              <a:rPr lang="zh-CN" altLang="en-US" sz="3600" dirty="0"/>
              <a:t>极大线性无关组、向量组的秩的概念及相关结论</a:t>
            </a:r>
            <a:r>
              <a:rPr lang="en-US" altLang="zh-CN" sz="3600" dirty="0"/>
              <a:t>. (</a:t>
            </a:r>
            <a:r>
              <a:rPr lang="zh-CN" altLang="en-US" sz="3600" dirty="0"/>
              <a:t>重点</a:t>
            </a:r>
            <a:r>
              <a:rPr lang="en-US" altLang="zh-CN" sz="3600" dirty="0"/>
              <a:t>)</a:t>
            </a:r>
            <a:endParaRPr lang="en-US" altLang="zh-CN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r>
              <a:rPr lang="zh-CN" altLang="en-US"/>
              <a:t>证明：等价的向量组具有相同的秩。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062" y="2429626"/>
            <a:ext cx="9974580" cy="2074539"/>
          </a:xfrm>
        </p:spPr>
        <p:txBody>
          <a:bodyPr/>
          <a:lstStyle/>
          <a:p>
            <a:pPr algn="ctr"/>
            <a:r>
              <a:rPr lang="zh-CN" altLang="zh-CN" sz="6600"/>
              <a:t>§</a:t>
            </a:r>
            <a:r>
              <a:rPr lang="en-US" altLang="zh-CN" sz="6600"/>
              <a:t>3.1.2 </a:t>
            </a:r>
            <a:r>
              <a:rPr lang="zh-CN" altLang="en-US" sz="6600"/>
              <a:t>矩阵的秩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94" y="48978"/>
            <a:ext cx="9974580" cy="872846"/>
          </a:xfrm>
        </p:spPr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一、矩阵秩的概念</a:t>
            </a:r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761085" y="88952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2470556" y="1007534"/>
          <a:ext cx="2390792" cy="62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9" name="Equation" r:id="rId1" imgW="850265" imgH="266700" progId="Equation.DSMT4">
                  <p:embed/>
                </p:oleObj>
              </mc:Choice>
              <mc:Fallback>
                <p:oleObj name="Equation" r:id="rId1" imgW="850265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556" y="1007534"/>
                        <a:ext cx="2390792" cy="62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4903329" y="969991"/>
            <a:ext cx="60616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>
                <a:cs typeface="Times New Roman" panose="02020603050405020304" pitchFamily="18" charset="0"/>
              </a:rPr>
              <a:t>m</a:t>
            </a: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>
                <a:cs typeface="Times New Roman" panose="02020603050405020304" pitchFamily="18" charset="0"/>
              </a:rPr>
              <a:t>n</a:t>
            </a:r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i="0">
                <a:latin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可看成向量构成 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436688" y="2136512"/>
            <a:ext cx="89800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29565"/>
            <a:r>
              <a:rPr lang="en-US" altLang="zh-CN" dirty="0"/>
              <a:t>n</a:t>
            </a:r>
            <a:r>
              <a:rPr lang="zh-CN" altLang="en-US" i="0" dirty="0"/>
              <a:t>个</a:t>
            </a:r>
            <a:r>
              <a:rPr lang="en-US" altLang="zh-CN" dirty="0"/>
              <a:t>m</a:t>
            </a:r>
            <a:r>
              <a:rPr lang="zh-CN" altLang="en-US" i="0" dirty="0"/>
              <a:t>维列向量</a:t>
            </a:r>
            <a:r>
              <a:rPr lang="zh-CN" altLang="en-US" i="0" dirty="0" smtClean="0"/>
              <a:t>构成向量</a:t>
            </a:r>
            <a:r>
              <a:rPr lang="zh-CN" altLang="en-US" i="0" dirty="0"/>
              <a:t>组的秩称为</a:t>
            </a:r>
            <a:r>
              <a:rPr lang="en-US" altLang="zh-CN" dirty="0"/>
              <a:t>A</a:t>
            </a:r>
            <a:r>
              <a:rPr lang="zh-CN" altLang="en-US" i="0" dirty="0"/>
              <a:t>的</a:t>
            </a:r>
            <a:r>
              <a:rPr lang="zh-CN" altLang="en-US" i="0" dirty="0">
                <a:solidFill>
                  <a:schemeClr val="accent2"/>
                </a:solidFill>
              </a:rPr>
              <a:t>列秩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761085" y="1619750"/>
            <a:ext cx="875789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i="0" dirty="0"/>
              <a:t>个</a:t>
            </a:r>
            <a:r>
              <a:rPr lang="en-US" altLang="zh-CN" dirty="0"/>
              <a:t>n</a:t>
            </a:r>
            <a:r>
              <a:rPr lang="zh-CN" altLang="en-US" i="0" dirty="0">
                <a:latin typeface="黑体" panose="02010609060101010101" pitchFamily="49" charset="-122"/>
              </a:rPr>
              <a:t>维行向量</a:t>
            </a:r>
            <a:r>
              <a:rPr lang="zh-CN" altLang="en-US" i="0" dirty="0" smtClean="0">
                <a:latin typeface="黑体" panose="02010609060101010101" pitchFamily="49" charset="-122"/>
              </a:rPr>
              <a:t>构成向量</a:t>
            </a:r>
            <a:r>
              <a:rPr lang="zh-CN" altLang="en-US" i="0" dirty="0">
                <a:latin typeface="黑体" panose="02010609060101010101" pitchFamily="49" charset="-122"/>
              </a:rPr>
              <a:t>组的秩称为</a:t>
            </a:r>
            <a:r>
              <a:rPr lang="en-US" altLang="zh-CN" dirty="0"/>
              <a:t>A</a:t>
            </a:r>
            <a:r>
              <a:rPr lang="zh-CN" altLang="en-US" i="0" dirty="0">
                <a:latin typeface="黑体" panose="02010609060101010101" pitchFamily="49" charset="-122"/>
              </a:rPr>
              <a:t>的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</a:rPr>
              <a:t>行秩</a:t>
            </a:r>
            <a:r>
              <a:rPr lang="en-US" altLang="zh-CN" i="0" dirty="0">
                <a:latin typeface="黑体" panose="02010609060101010101" pitchFamily="49" charset="-122"/>
              </a:rPr>
              <a:t>.</a:t>
            </a:r>
            <a:endParaRPr lang="en-US" altLang="zh-CN" i="0" dirty="0">
              <a:latin typeface="黑体" panose="02010609060101010101" pitchFamily="49" charset="-122"/>
            </a:endParaRPr>
          </a:p>
        </p:txBody>
      </p:sp>
      <p:graphicFrame>
        <p:nvGraphicFramePr>
          <p:cNvPr id="203786" name="Object 10"/>
          <p:cNvGraphicFramePr>
            <a:graphicFrameLocks noChangeAspect="1"/>
          </p:cNvGraphicFramePr>
          <p:nvPr/>
        </p:nvGraphicFramePr>
        <p:xfrm>
          <a:off x="3036888" y="4064000"/>
          <a:ext cx="418465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0" name="Equation" r:id="rId3" imgW="39014400" imgH="28346400" progId="Equation.DSMT4">
                  <p:embed/>
                </p:oleObj>
              </mc:Choice>
              <mc:Fallback>
                <p:oleObj name="Equation" r:id="rId3" imgW="39014400" imgH="2834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4064000"/>
                        <a:ext cx="4184650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7629376" y="5074394"/>
          <a:ext cx="3522169" cy="86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1" name="Equation" r:id="rId5" imgW="1879600" imgH="558800" progId="Equation.DSMT4">
                  <p:embed/>
                </p:oleObj>
              </mc:Choice>
              <mc:Fallback>
                <p:oleObj name="Equation" r:id="rId5" imgW="18796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376" y="5074394"/>
                        <a:ext cx="3522169" cy="869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2228776" y="6636362"/>
            <a:ext cx="434483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称为</a:t>
            </a:r>
            <a:r>
              <a:rPr lang="en-US" altLang="zh-CN" dirty="0"/>
              <a:t>A</a:t>
            </a:r>
            <a:r>
              <a:rPr lang="zh-CN" altLang="en-US" i="0" dirty="0"/>
              <a:t>的一个</a:t>
            </a:r>
            <a:r>
              <a:rPr lang="en-US" altLang="zh-CN" dirty="0">
                <a:solidFill>
                  <a:srgbClr val="000099"/>
                </a:solidFill>
              </a:rPr>
              <a:t>k</a:t>
            </a:r>
            <a:r>
              <a:rPr lang="zh-CN" altLang="en-US" i="0" dirty="0">
                <a:solidFill>
                  <a:srgbClr val="000099"/>
                </a:solidFill>
              </a:rPr>
              <a:t>阶子式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904682" y="2905405"/>
            <a:ext cx="10854072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marL="1317625" indent="-1317625">
              <a:spcBef>
                <a:spcPct val="50000"/>
              </a:spcBef>
            </a:pPr>
            <a:r>
              <a:rPr lang="zh-CN" altLang="en-US" i="0" dirty="0">
                <a:solidFill>
                  <a:srgbClr val="FF3300"/>
                </a:solidFill>
              </a:rPr>
              <a:t>定义</a:t>
            </a:r>
            <a:r>
              <a:rPr lang="en-US" altLang="zh-CN" i="0" dirty="0">
                <a:solidFill>
                  <a:srgbClr val="FF3300"/>
                </a:solidFill>
              </a:rPr>
              <a:t>1</a:t>
            </a:r>
            <a:r>
              <a:rPr lang="en-US" altLang="zh-CN" i="0" dirty="0"/>
              <a:t>	</a:t>
            </a:r>
            <a:r>
              <a:rPr lang="zh-CN" altLang="en-US" i="0" dirty="0"/>
              <a:t>在矩阵</a:t>
            </a:r>
            <a:r>
              <a:rPr lang="en-US" altLang="zh-CN" dirty="0"/>
              <a:t>A</a:t>
            </a:r>
            <a:r>
              <a:rPr lang="zh-CN" altLang="en-US" i="0" dirty="0"/>
              <a:t>中，取出</a:t>
            </a:r>
            <a:r>
              <a:rPr lang="en-US" altLang="zh-CN" dirty="0"/>
              <a:t>k</a:t>
            </a:r>
            <a:r>
              <a:rPr lang="zh-CN" altLang="en-US" i="0" dirty="0"/>
              <a:t>个不同行与不同列相交处的元</a:t>
            </a:r>
            <a:r>
              <a:rPr lang="en-US" altLang="zh-CN" i="0" dirty="0"/>
              <a:t>(</a:t>
            </a:r>
            <a:r>
              <a:rPr lang="zh-CN" altLang="en-US" i="0" dirty="0"/>
              <a:t>按在</a:t>
            </a:r>
            <a:r>
              <a:rPr lang="en-US" altLang="zh-CN" dirty="0"/>
              <a:t>A</a:t>
            </a:r>
            <a:r>
              <a:rPr lang="zh-CN" altLang="en-US" i="0" dirty="0"/>
              <a:t>中的排列顺序</a:t>
            </a:r>
            <a:r>
              <a:rPr lang="en-US" altLang="zh-CN" i="0" dirty="0"/>
              <a:t>)</a:t>
            </a:r>
            <a:r>
              <a:rPr lang="zh-CN" altLang="en-US" i="0" dirty="0"/>
              <a:t>构成的</a:t>
            </a:r>
            <a:r>
              <a:rPr lang="en-US" altLang="zh-CN" dirty="0">
                <a:solidFill>
                  <a:srgbClr val="A50021"/>
                </a:solidFill>
              </a:rPr>
              <a:t>k</a:t>
            </a:r>
            <a:r>
              <a:rPr lang="zh-CN" altLang="en-US" i="0" dirty="0">
                <a:solidFill>
                  <a:srgbClr val="A50021"/>
                </a:solidFill>
              </a:rPr>
              <a:t>阶行列式</a:t>
            </a:r>
            <a:endParaRPr lang="zh-CN" altLang="en-US" sz="2900" i="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2" grpId="0"/>
      <p:bldP spid="203783" grpId="0"/>
      <p:bldP spid="203784" grpId="0"/>
      <p:bldP spid="203790" grpId="0"/>
      <p:bldP spid="2037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48977"/>
            <a:ext cx="10453158" cy="1259417"/>
          </a:xfrm>
        </p:spPr>
        <p:txBody>
          <a:bodyPr/>
          <a:lstStyle/>
          <a:p>
            <a:pPr marL="1212215" indent="-1212215"/>
            <a:r>
              <a:rPr lang="zh-CN" altLang="en-US" sz="3400">
                <a:solidFill>
                  <a:srgbClr val="FF3300"/>
                </a:solidFill>
              </a:rPr>
              <a:t>定理</a:t>
            </a:r>
            <a:r>
              <a:rPr lang="en-US" altLang="zh-CN" sz="3400">
                <a:solidFill>
                  <a:srgbClr val="FF3300"/>
                </a:solidFill>
              </a:rPr>
              <a:t>1</a:t>
            </a:r>
            <a:r>
              <a:rPr lang="en-US" altLang="zh-CN" sz="3400">
                <a:solidFill>
                  <a:schemeClr val="tx1"/>
                </a:solidFill>
              </a:rPr>
              <a:t> </a:t>
            </a:r>
            <a:r>
              <a:rPr lang="zh-CN" altLang="en-US" sz="3400">
                <a:solidFill>
                  <a:schemeClr val="tx1"/>
                </a:solidFill>
              </a:rPr>
              <a:t>矩阵</a:t>
            </a:r>
            <a:r>
              <a:rPr lang="en-US" altLang="zh-CN" sz="3400">
                <a:solidFill>
                  <a:schemeClr val="tx1"/>
                </a:solidFill>
              </a:rPr>
              <a:t>A</a:t>
            </a:r>
            <a:r>
              <a:rPr lang="zh-CN" altLang="en-US" sz="3400">
                <a:solidFill>
                  <a:schemeClr val="tx1"/>
                </a:solidFill>
              </a:rPr>
              <a:t>的行秩等于</a:t>
            </a:r>
            <a:r>
              <a:rPr lang="en-US" altLang="zh-CN" sz="3400" i="1">
                <a:solidFill>
                  <a:schemeClr val="tx1"/>
                </a:solidFill>
              </a:rPr>
              <a:t>A</a:t>
            </a:r>
            <a:r>
              <a:rPr lang="zh-CN" altLang="en-US" sz="3400">
                <a:solidFill>
                  <a:schemeClr val="tx1"/>
                </a:solidFill>
              </a:rPr>
              <a:t>中</a:t>
            </a:r>
            <a:r>
              <a:rPr lang="zh-CN" altLang="en-US" sz="3400">
                <a:solidFill>
                  <a:srgbClr val="A50021"/>
                </a:solidFill>
              </a:rPr>
              <a:t>一切非零子式的最高阶数</a:t>
            </a:r>
            <a:r>
              <a:rPr lang="en-US" altLang="zh-CN" sz="3400">
                <a:solidFill>
                  <a:schemeClr val="tx1"/>
                </a:solidFill>
              </a:rPr>
              <a:t>.</a:t>
            </a:r>
            <a:endParaRPr lang="en-US" altLang="zh-CN" sz="3400">
              <a:solidFill>
                <a:schemeClr val="tx1"/>
              </a:solidFill>
            </a:endParaRP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3298825" y="2351088"/>
          <a:ext cx="45434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7" name="Equation" r:id="rId1" imgW="49072800" imgH="25908000" progId="Equation.DSMT4">
                  <p:embed/>
                </p:oleObj>
              </mc:Choice>
              <mc:Fallback>
                <p:oleObj name="Equation" r:id="rId1" imgW="49072800" imgH="259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351088"/>
                        <a:ext cx="4543425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999138" y="1240176"/>
            <a:ext cx="72510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证明：设</a:t>
            </a:r>
            <a:r>
              <a:rPr lang="en-US" altLang="zh-CN"/>
              <a:t>A</a:t>
            </a:r>
            <a:r>
              <a:rPr lang="zh-CN" altLang="en-US" i="0"/>
              <a:t>中有一个</a:t>
            </a:r>
            <a:r>
              <a:rPr lang="en-US" altLang="zh-CN"/>
              <a:t>r</a:t>
            </a:r>
            <a:r>
              <a:rPr lang="zh-CN" altLang="en-US" i="0"/>
              <a:t>阶子式不为零，</a:t>
            </a:r>
            <a:endParaRPr lang="zh-CN" altLang="en-US" i="0"/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7951287" y="1240176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不失一般性，</a:t>
            </a:r>
            <a:endParaRPr lang="zh-CN" altLang="en-US" i="0" dirty="0"/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2300784" y="1873383"/>
            <a:ext cx="55005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可设位于</a:t>
            </a:r>
            <a:r>
              <a:rPr lang="en-US" altLang="zh-CN" dirty="0"/>
              <a:t>A</a:t>
            </a:r>
            <a:r>
              <a:rPr lang="zh-CN" altLang="en-US" i="0" dirty="0"/>
              <a:t>左上角处</a:t>
            </a:r>
            <a:r>
              <a:rPr lang="en-US" altLang="zh-CN" dirty="0"/>
              <a:t>r</a:t>
            </a:r>
            <a:r>
              <a:rPr lang="zh-CN" altLang="en-US" i="0" dirty="0"/>
              <a:t>阶子式</a:t>
            </a:r>
            <a:endParaRPr lang="zh-CN" altLang="en-US" i="0" dirty="0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1761085" y="4413206"/>
            <a:ext cx="794517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而一切高于</a:t>
            </a:r>
            <a:r>
              <a:rPr lang="en-US" altLang="zh-CN"/>
              <a:t>r</a:t>
            </a:r>
            <a:r>
              <a:rPr lang="zh-CN" altLang="en-US" i="0"/>
              <a:t>阶的子式（若存在）皆为零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1761085" y="5015867"/>
            <a:ext cx="217436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/>
              <a:t>由于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i="0"/>
              <a:t>|≠0,</a:t>
            </a:r>
            <a:endParaRPr lang="en-US" altLang="zh-CN" i="0"/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3935449" y="5020822"/>
            <a:ext cx="47343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立即得</a:t>
            </a:r>
            <a:r>
              <a:rPr lang="en-US" altLang="zh-CN" dirty="0"/>
              <a:t>A</a:t>
            </a:r>
            <a:r>
              <a:rPr lang="zh-CN" altLang="en-US" i="0" dirty="0"/>
              <a:t>的前</a:t>
            </a:r>
            <a:r>
              <a:rPr lang="en-US" altLang="zh-CN" dirty="0"/>
              <a:t>r</a:t>
            </a:r>
            <a:r>
              <a:rPr lang="zh-CN" altLang="en-US" i="0" dirty="0"/>
              <a:t>个行向量</a:t>
            </a:r>
            <a:r>
              <a:rPr lang="zh-CN" altLang="en-US" b="0" i="0" dirty="0"/>
              <a:t> </a:t>
            </a:r>
            <a:endParaRPr lang="zh-CN" altLang="en-US" b="0" i="0" dirty="0"/>
          </a:p>
        </p:txBody>
      </p:sp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8563338" y="5085477"/>
          <a:ext cx="2285842" cy="50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8" name="Equation" r:id="rId3" imgW="21640800" imgH="5791200" progId="Equation.DSMT4">
                  <p:embed/>
                </p:oleObj>
              </mc:Choice>
              <mc:Fallback>
                <p:oleObj name="Equation" r:id="rId3" imgW="21640800" imgH="579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338" y="5085477"/>
                        <a:ext cx="2285842" cy="507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1093594" y="5650823"/>
            <a:ext cx="219520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/>
              <a:t>线性无关</a:t>
            </a:r>
            <a:r>
              <a:rPr lang="en-US" altLang="zh-CN" i="0"/>
              <a:t>.</a:t>
            </a:r>
            <a:r>
              <a:rPr lang="en-US" altLang="zh-CN" b="0" i="0"/>
              <a:t> </a:t>
            </a:r>
            <a:endParaRPr lang="en-US" altLang="zh-CN" b="0" i="0"/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6005512" y="5709144"/>
            <a:ext cx="5328591" cy="1159797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r>
              <a:rPr lang="en-US" altLang="zh-CN" i="0" dirty="0"/>
              <a:t>|</a:t>
            </a:r>
            <a:r>
              <a:rPr lang="en-US" altLang="zh-CN" dirty="0"/>
              <a:t>D</a:t>
            </a:r>
            <a:r>
              <a:rPr lang="en-US" altLang="zh-CN" i="0" dirty="0"/>
              <a:t>|</a:t>
            </a:r>
            <a:r>
              <a:rPr lang="zh-CN" altLang="en-US" i="0" dirty="0"/>
              <a:t>的</a:t>
            </a:r>
            <a:r>
              <a:rPr lang="en-US" altLang="zh-CN" dirty="0"/>
              <a:t>r</a:t>
            </a:r>
            <a:r>
              <a:rPr lang="zh-CN" altLang="en-US" i="0" dirty="0"/>
              <a:t>个行向量线性无关，则其加长向量组线性无关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/>
      <p:bldP spid="204809" grpId="0"/>
      <p:bldP spid="204810" grpId="0"/>
      <p:bldP spid="204811" grpId="0"/>
      <p:bldP spid="204812" grpId="0"/>
      <p:bldP spid="204813" grpId="0"/>
      <p:bldP spid="204816" grpId="0"/>
      <p:bldP spid="2048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2659063" y="684213"/>
          <a:ext cx="4800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49" name="Equation" r:id="rId1" imgW="56388000" imgH="35052000" progId="Equation.DSMT4">
                  <p:embed/>
                </p:oleObj>
              </mc:Choice>
              <mc:Fallback>
                <p:oleObj name="Equation" r:id="rId1" imgW="56388000" imgH="35052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684213"/>
                        <a:ext cx="4800600" cy="260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1863936" y="3348889"/>
            <a:ext cx="198040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若</a:t>
            </a:r>
            <a:r>
              <a:rPr lang="en-US" altLang="zh-CN" i="0" dirty="0">
                <a:cs typeface="Arial Unicode MS" panose="020B0604020202020204" charset="-122"/>
              </a:rPr>
              <a:t>1</a:t>
            </a:r>
            <a:r>
              <a:rPr lang="en-US" altLang="zh-CN" dirty="0">
                <a:cs typeface="Arial Unicode MS" panose="020B0604020202020204" charset="-122"/>
              </a:rPr>
              <a:t>≤j≤r</a:t>
            </a:r>
            <a:r>
              <a:rPr lang="en-US" altLang="zh-CN" i="0" dirty="0">
                <a:cs typeface="Arial Unicode MS" panose="020B0604020202020204" charset="-122"/>
              </a:rPr>
              <a:t>,</a:t>
            </a:r>
            <a:r>
              <a:rPr lang="en-US" altLang="zh-CN" i="0" dirty="0">
                <a:latin typeface="黑体" panose="02010609060101010101" pitchFamily="49" charset="-122"/>
                <a:cs typeface="Arial Unicode MS" panose="020B0604020202020204" charset="-122"/>
              </a:rPr>
              <a:t> </a:t>
            </a:r>
            <a:endParaRPr lang="en-US" altLang="zh-CN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3740944" y="3348889"/>
            <a:ext cx="46590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/>
              <a:t>则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</a:t>
            </a:r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中有两列相同，</a:t>
            </a:r>
            <a:endParaRPr lang="zh-CN" altLang="en-US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904682" y="4380911"/>
            <a:ext cx="34840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eaLnBrk="0" hangingPunct="0"/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于是恒有</a:t>
            </a:r>
            <a:r>
              <a:rPr lang="en-US" altLang="zh-CN" i="0">
                <a:cs typeface="Times New Roman" panose="02020603050405020304" pitchFamily="18" charset="0"/>
              </a:rPr>
              <a:t>|</a:t>
            </a:r>
            <a:r>
              <a:rPr lang="en-US" altLang="zh-CN">
                <a:cs typeface="Times New Roman" panose="02020603050405020304" pitchFamily="18" charset="0"/>
              </a:rPr>
              <a:t>D</a:t>
            </a:r>
            <a:r>
              <a:rPr lang="en-US" altLang="zh-CN" baseline="-25000">
                <a:cs typeface="Times New Roman" panose="02020603050405020304" pitchFamily="18" charset="0"/>
              </a:rPr>
              <a:t>r</a:t>
            </a:r>
            <a:r>
              <a:rPr lang="en-US" altLang="zh-CN" i="0" baseline="-25000">
                <a:cs typeface="Times New Roman" panose="02020603050405020304" pitchFamily="18" charset="0"/>
              </a:rPr>
              <a:t>+1</a:t>
            </a:r>
            <a:r>
              <a:rPr lang="en-US" altLang="zh-CN" i="0">
                <a:cs typeface="Times New Roman" panose="02020603050405020304" pitchFamily="18" charset="0"/>
              </a:rPr>
              <a:t>|=0.</a:t>
            </a:r>
            <a:endParaRPr lang="en-US" altLang="zh-CN" i="0">
              <a:cs typeface="Times New Roman" panose="02020603050405020304" pitchFamily="18" charset="0"/>
            </a:endParaRP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1284605" y="95396"/>
            <a:ext cx="36779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/>
              <a:t>考虑</a:t>
            </a:r>
            <a:r>
              <a:rPr lang="en-US" altLang="zh-CN"/>
              <a:t>r</a:t>
            </a:r>
            <a:r>
              <a:rPr lang="zh-CN" altLang="en-US" i="0"/>
              <a:t>＋</a:t>
            </a:r>
            <a:r>
              <a:rPr lang="en-US" altLang="zh-CN" i="0"/>
              <a:t>1</a:t>
            </a:r>
            <a:r>
              <a:rPr lang="zh-CN" altLang="en-US" i="0"/>
              <a:t>阶行列式</a:t>
            </a:r>
            <a:endParaRPr lang="zh-CN" altLang="en-US" i="0"/>
          </a:p>
        </p:txBody>
      </p:sp>
      <p:pic>
        <p:nvPicPr>
          <p:cNvPr id="211997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63" y="1714207"/>
            <a:ext cx="2799150" cy="46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98" name="Rectangle 30"/>
          <p:cNvSpPr>
            <a:spLocks noChangeArrowheads="1"/>
          </p:cNvSpPr>
          <p:nvPr/>
        </p:nvSpPr>
        <p:spPr bwMode="auto">
          <a:xfrm>
            <a:off x="8168559" y="3357170"/>
            <a:ext cx="21711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故</a:t>
            </a:r>
            <a:r>
              <a:rPr lang="en-US" altLang="zh-CN" i="0" dirty="0"/>
              <a:t>|</a:t>
            </a:r>
            <a:r>
              <a:rPr lang="en-US" altLang="zh-CN" dirty="0"/>
              <a:t>D</a:t>
            </a:r>
            <a:r>
              <a:rPr lang="en-US" altLang="zh-CN" baseline="-25000" dirty="0"/>
              <a:t>r</a:t>
            </a:r>
            <a:r>
              <a:rPr lang="en-US" altLang="zh-CN" i="0" baseline="-25000" dirty="0"/>
              <a:t>+1</a:t>
            </a:r>
            <a:r>
              <a:rPr lang="en-US" altLang="zh-CN" i="0" dirty="0"/>
              <a:t>|=0.</a:t>
            </a:r>
            <a:endParaRPr lang="en-US" altLang="zh-CN" i="0" dirty="0"/>
          </a:p>
        </p:txBody>
      </p:sp>
      <p:sp>
        <p:nvSpPr>
          <p:cNvPr id="211999" name="Rectangle 31"/>
          <p:cNvSpPr>
            <a:spLocks noChangeArrowheads="1"/>
          </p:cNvSpPr>
          <p:nvPr/>
        </p:nvSpPr>
        <p:spPr bwMode="auto">
          <a:xfrm>
            <a:off x="1849245" y="3808926"/>
            <a:ext cx="20140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若</a:t>
            </a:r>
            <a:r>
              <a:rPr lang="en-US" altLang="zh-CN">
                <a:cs typeface="Arial Unicode MS" panose="020B0604020202020204" charset="-122"/>
              </a:rPr>
              <a:t>r&lt;j≤n</a:t>
            </a:r>
            <a:r>
              <a:rPr lang="en-US" altLang="zh-CN" i="0">
                <a:cs typeface="Arial Unicode MS" panose="020B0604020202020204" charset="-122"/>
              </a:rPr>
              <a:t>,</a:t>
            </a:r>
            <a:r>
              <a:rPr lang="en-US" altLang="zh-CN" i="0">
                <a:latin typeface="黑体" panose="02010609060101010101" pitchFamily="49" charset="-122"/>
                <a:cs typeface="Arial Unicode MS" panose="020B0604020202020204" charset="-122"/>
              </a:rPr>
              <a:t> </a:t>
            </a:r>
            <a:endParaRPr lang="en-US" altLang="zh-CN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12000" name="Rectangle 32"/>
          <p:cNvSpPr>
            <a:spLocks noChangeArrowheads="1"/>
          </p:cNvSpPr>
          <p:nvPr/>
        </p:nvSpPr>
        <p:spPr bwMode="auto">
          <a:xfrm>
            <a:off x="3775128" y="3824669"/>
            <a:ext cx="512068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则</a:t>
            </a:r>
            <a:r>
              <a:rPr lang="en-US" altLang="zh-CN" i="0" dirty="0"/>
              <a:t>|</a:t>
            </a:r>
            <a:r>
              <a:rPr lang="en-US" altLang="zh-CN" dirty="0"/>
              <a:t>D</a:t>
            </a:r>
            <a:r>
              <a:rPr lang="en-US" altLang="zh-CN" baseline="-25000" dirty="0"/>
              <a:t>r</a:t>
            </a:r>
            <a:r>
              <a:rPr lang="en-US" altLang="zh-CN" i="0" baseline="-25000" dirty="0"/>
              <a:t>+1</a:t>
            </a:r>
            <a:r>
              <a:rPr lang="en-US" altLang="zh-CN" i="0" dirty="0"/>
              <a:t>|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是</a:t>
            </a:r>
            <a:r>
              <a:rPr lang="en-US" altLang="zh-CN" dirty="0">
                <a:cs typeface="Arial Unicode MS" panose="020B0604020202020204" charset="-122"/>
              </a:rPr>
              <a:t>A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的</a:t>
            </a:r>
            <a:r>
              <a:rPr lang="en-US" altLang="zh-CN" dirty="0">
                <a:cs typeface="Arial Unicode MS" panose="020B0604020202020204" charset="-122"/>
              </a:rPr>
              <a:t>r</a:t>
            </a:r>
            <a:r>
              <a:rPr lang="en-US" altLang="zh-CN" i="0" dirty="0">
                <a:latin typeface="黑体" panose="02010609060101010101" pitchFamily="49" charset="-122"/>
                <a:cs typeface="Arial Unicode MS" panose="020B0604020202020204" charset="-122"/>
              </a:rPr>
              <a:t>+1</a:t>
            </a:r>
            <a:r>
              <a:rPr lang="zh-CN" altLang="en-US" i="0" dirty="0">
                <a:latin typeface="黑体" panose="02010609060101010101" pitchFamily="49" charset="-122"/>
                <a:cs typeface="Arial Unicode MS" panose="020B0604020202020204" charset="-122"/>
              </a:rPr>
              <a:t>阶子式，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8637488" y="3824669"/>
            <a:ext cx="21711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故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baseline="-25000"/>
              <a:t>r</a:t>
            </a:r>
            <a:r>
              <a:rPr lang="en-US" altLang="zh-CN" i="0" baseline="-25000"/>
              <a:t>+1</a:t>
            </a:r>
            <a:r>
              <a:rPr lang="en-US" altLang="zh-CN" i="0"/>
              <a:t>|=0.</a:t>
            </a:r>
            <a:endParaRPr lang="en-US" altLang="zh-CN" i="0"/>
          </a:p>
        </p:txBody>
      </p:sp>
      <p:graphicFrame>
        <p:nvGraphicFramePr>
          <p:cNvPr id="212003" name="Object 35"/>
          <p:cNvGraphicFramePr>
            <a:graphicFrameLocks noChangeAspect="1"/>
          </p:cNvGraphicFramePr>
          <p:nvPr/>
        </p:nvGraphicFramePr>
        <p:xfrm>
          <a:off x="3089275" y="5880100"/>
          <a:ext cx="71056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50" name="Equation" r:id="rId4" imgW="62484000" imgH="7010400" progId="Equation.DSMT4">
                  <p:embed/>
                </p:oleObj>
              </mc:Choice>
              <mc:Fallback>
                <p:oleObj name="Equation" r:id="rId4" imgW="62484000" imgH="7010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5880100"/>
                        <a:ext cx="71056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09" name="Rectangle 41"/>
          <p:cNvSpPr>
            <a:spLocks noChangeArrowheads="1"/>
          </p:cNvSpPr>
          <p:nvPr/>
        </p:nvSpPr>
        <p:spPr bwMode="auto">
          <a:xfrm>
            <a:off x="808127" y="4888986"/>
            <a:ext cx="1095062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i="0" dirty="0"/>
              <a:t>      </a:t>
            </a:r>
            <a:r>
              <a:rPr lang="en-US" altLang="zh-CN" i="0" dirty="0" smtClean="0"/>
              <a:t>    </a:t>
            </a:r>
            <a:r>
              <a:rPr lang="zh-CN" altLang="en-US" i="0" dirty="0" smtClean="0"/>
              <a:t>对于</a:t>
            </a:r>
            <a:r>
              <a:rPr lang="zh-CN" altLang="en-US" i="0" dirty="0"/>
              <a:t>固定的</a:t>
            </a:r>
            <a:r>
              <a:rPr lang="en-US" altLang="zh-CN" dirty="0"/>
              <a:t>k</a:t>
            </a:r>
            <a:r>
              <a:rPr lang="zh-CN" altLang="en-US" i="0" dirty="0"/>
              <a:t>， </a:t>
            </a:r>
            <a:r>
              <a:rPr lang="en-US" altLang="zh-CN" i="0" dirty="0"/>
              <a:t>|</a:t>
            </a:r>
            <a:r>
              <a:rPr lang="en-US" altLang="zh-CN" dirty="0"/>
              <a:t>D</a:t>
            </a:r>
            <a:r>
              <a:rPr lang="en-US" altLang="zh-CN" baseline="-25000" dirty="0"/>
              <a:t>r</a:t>
            </a:r>
            <a:r>
              <a:rPr lang="en-US" altLang="zh-CN" i="0" baseline="-25000" dirty="0"/>
              <a:t>+1</a:t>
            </a:r>
            <a:r>
              <a:rPr lang="en-US" altLang="zh-CN" i="0" dirty="0"/>
              <a:t>| </a:t>
            </a:r>
            <a:r>
              <a:rPr lang="zh-CN" altLang="en-US" i="0" dirty="0"/>
              <a:t>中最后一列的代数余子式取值与该列无关</a:t>
            </a:r>
            <a:r>
              <a:rPr lang="en-US" altLang="zh-CN" i="0" dirty="0"/>
              <a:t>. </a:t>
            </a:r>
            <a:r>
              <a:rPr lang="zh-CN" altLang="en-US" i="0" dirty="0"/>
              <a:t>按最后一列展开得：</a:t>
            </a:r>
            <a:endParaRPr lang="zh-CN" altLang="en-US" i="0" dirty="0"/>
          </a:p>
        </p:txBody>
      </p:sp>
      <p:sp>
        <p:nvSpPr>
          <p:cNvPr id="212010" name="Rectangle 42"/>
          <p:cNvSpPr>
            <a:spLocks noChangeArrowheads="1"/>
          </p:cNvSpPr>
          <p:nvPr/>
        </p:nvSpPr>
        <p:spPr bwMode="auto">
          <a:xfrm>
            <a:off x="904682" y="6554215"/>
            <a:ext cx="43352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对于</a:t>
            </a:r>
            <a:r>
              <a:rPr lang="en-US" altLang="zh-CN"/>
              <a:t>j</a:t>
            </a:r>
            <a:r>
              <a:rPr lang="en-US" altLang="zh-CN" i="0"/>
              <a:t>=1,2,…,</a:t>
            </a:r>
            <a:r>
              <a:rPr lang="en-US" altLang="zh-CN"/>
              <a:t>n</a:t>
            </a:r>
            <a:r>
              <a:rPr lang="zh-CN" altLang="en-US" i="0"/>
              <a:t>都成立</a:t>
            </a:r>
            <a:r>
              <a:rPr lang="en-US" altLang="zh-CN" i="0"/>
              <a:t>.</a:t>
            </a:r>
            <a:endParaRPr lang="en-US" altLang="zh-CN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4" grpId="0"/>
      <p:bldP spid="211986" grpId="0"/>
      <p:bldP spid="211990" grpId="0"/>
      <p:bldP spid="211998" grpId="0"/>
      <p:bldP spid="211999" grpId="0"/>
      <p:bldP spid="212000" grpId="0"/>
      <p:bldP spid="212001" grpId="0"/>
      <p:bldP spid="212009" grpId="0"/>
      <p:bldP spid="2120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2552419" y="605220"/>
          <a:ext cx="6603541" cy="232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65" name="Equation" r:id="rId1" imgW="66446400" imgH="28041600" progId="Equation.DSMT4">
                  <p:embed/>
                </p:oleObj>
              </mc:Choice>
              <mc:Fallback>
                <p:oleObj name="Equation" r:id="rId1" imgW="66446400" imgH="2804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419" y="605220"/>
                        <a:ext cx="6603541" cy="2329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4150285" y="3851587"/>
          <a:ext cx="671689" cy="6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66" name="Equation" r:id="rId3" imgW="215900" imgH="241300" progId="Equation.DSMT4">
                  <p:embed/>
                </p:oleObj>
              </mc:Choice>
              <mc:Fallback>
                <p:oleObj name="Equation" r:id="rId3" imgW="215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285" y="3851587"/>
                        <a:ext cx="671689" cy="626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6175340" y="3856964"/>
          <a:ext cx="2571310" cy="57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67" name="Equation" r:id="rId5" imgW="21640800" imgH="5791200" progId="Equation.DSMT4">
                  <p:embed/>
                </p:oleObj>
              </mc:Choice>
              <mc:Fallback>
                <p:oleObj name="Equation" r:id="rId5" imgW="216408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40" y="3856964"/>
                        <a:ext cx="2571310" cy="571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1284605" y="605220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即</a:t>
            </a:r>
            <a:endParaRPr lang="zh-CN" altLang="en-US" i="0"/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1238427" y="3127552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所以</a:t>
            </a:r>
            <a:endParaRPr lang="zh-CN" altLang="en-US" i="0"/>
          </a:p>
        </p:txBody>
      </p:sp>
      <p:graphicFrame>
        <p:nvGraphicFramePr>
          <p:cNvPr id="213011" name="Object 19"/>
          <p:cNvGraphicFramePr>
            <a:graphicFrameLocks noChangeAspect="1"/>
          </p:cNvGraphicFramePr>
          <p:nvPr/>
        </p:nvGraphicFramePr>
        <p:xfrm>
          <a:off x="2739233" y="3078574"/>
          <a:ext cx="6897405" cy="64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68" name="Equation" r:id="rId7" imgW="60655200" imgH="6705600" progId="Equation.DSMT4">
                  <p:embed/>
                </p:oleObj>
              </mc:Choice>
              <mc:Fallback>
                <p:oleObj name="Equation" r:id="rId7" imgW="60655200" imgH="6705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233" y="3078574"/>
                        <a:ext cx="6897405" cy="643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2082236" y="3856964"/>
            <a:ext cx="20653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由</a:t>
            </a:r>
            <a:r>
              <a:rPr lang="en-US" altLang="zh-CN" i="0"/>
              <a:t>|</a:t>
            </a:r>
            <a:r>
              <a:rPr lang="en-US" altLang="zh-CN"/>
              <a:t>D</a:t>
            </a:r>
            <a:r>
              <a:rPr lang="en-US" altLang="zh-CN" i="0"/>
              <a:t>|≠0</a:t>
            </a:r>
            <a:r>
              <a:rPr lang="zh-CN" altLang="en-US" i="0"/>
              <a:t>知</a:t>
            </a:r>
            <a:endParaRPr lang="zh-CN" altLang="en-US" i="0"/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5033469" y="384122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可由</a:t>
            </a:r>
            <a:endParaRPr lang="zh-CN" altLang="en-US" i="0"/>
          </a:p>
        </p:txBody>
      </p:sp>
      <p:sp>
        <p:nvSpPr>
          <p:cNvPr id="213014" name="Rectangle 22"/>
          <p:cNvSpPr>
            <a:spLocks noChangeArrowheads="1"/>
          </p:cNvSpPr>
          <p:nvPr/>
        </p:nvSpPr>
        <p:spPr bwMode="auto">
          <a:xfrm>
            <a:off x="8746649" y="3856964"/>
            <a:ext cx="20861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线性表出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213015" name="Rectangle 23"/>
          <p:cNvSpPr>
            <a:spLocks noChangeArrowheads="1"/>
          </p:cNvSpPr>
          <p:nvPr/>
        </p:nvSpPr>
        <p:spPr bwMode="auto">
          <a:xfrm>
            <a:off x="1190150" y="455489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因此</a:t>
            </a:r>
            <a:endParaRPr lang="zh-CN" altLang="en-US" i="0"/>
          </a:p>
        </p:txBody>
      </p:sp>
      <p:graphicFrame>
        <p:nvGraphicFramePr>
          <p:cNvPr id="213016" name="Object 24"/>
          <p:cNvGraphicFramePr>
            <a:graphicFrameLocks noChangeAspect="1"/>
          </p:cNvGraphicFramePr>
          <p:nvPr/>
        </p:nvGraphicFramePr>
        <p:xfrm>
          <a:off x="2332021" y="4572383"/>
          <a:ext cx="2571308" cy="57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69" name="Equation" r:id="rId9" imgW="21640800" imgH="5791200" progId="Equation.DSMT4">
                  <p:embed/>
                </p:oleObj>
              </mc:Choice>
              <mc:Fallback>
                <p:oleObj name="Equation" r:id="rId9" imgW="21640800" imgH="579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4572383"/>
                        <a:ext cx="2571308" cy="571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7" name="Rectangle 25"/>
          <p:cNvSpPr>
            <a:spLocks noChangeArrowheads="1"/>
          </p:cNvSpPr>
          <p:nvPr/>
        </p:nvSpPr>
        <p:spPr bwMode="auto">
          <a:xfrm>
            <a:off x="4997786" y="4572383"/>
            <a:ext cx="576829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是矩阵</a:t>
            </a:r>
            <a:r>
              <a:rPr lang="en-US" altLang="zh-CN"/>
              <a:t>A</a:t>
            </a:r>
            <a:r>
              <a:rPr lang="zh-CN" altLang="en-US" i="0"/>
              <a:t>的行向量的极大线性</a:t>
            </a:r>
            <a:endParaRPr lang="zh-CN" altLang="en-US" i="0"/>
          </a:p>
        </p:txBody>
      </p:sp>
      <p:sp>
        <p:nvSpPr>
          <p:cNvPr id="213018" name="Rectangle 26"/>
          <p:cNvSpPr>
            <a:spLocks noChangeArrowheads="1"/>
          </p:cNvSpPr>
          <p:nvPr/>
        </p:nvSpPr>
        <p:spPr bwMode="auto">
          <a:xfrm>
            <a:off x="1190150" y="5320400"/>
            <a:ext cx="16485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无关组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213019" name="Rectangle 27"/>
          <p:cNvSpPr>
            <a:spLocks noChangeArrowheads="1"/>
          </p:cNvSpPr>
          <p:nvPr/>
        </p:nvSpPr>
        <p:spPr bwMode="auto">
          <a:xfrm>
            <a:off x="2902956" y="5286052"/>
            <a:ext cx="56095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所以</a:t>
            </a:r>
            <a:r>
              <a:rPr lang="en-US" altLang="zh-CN"/>
              <a:t>A</a:t>
            </a:r>
            <a:r>
              <a:rPr lang="zh-CN" altLang="en-US" i="0"/>
              <a:t>的行向量组的秩等于</a:t>
            </a:r>
            <a:r>
              <a:rPr lang="en-US" altLang="zh-CN"/>
              <a:t>r</a:t>
            </a:r>
            <a:r>
              <a:rPr lang="en-US" altLang="zh-CN" i="0"/>
              <a:t>.</a:t>
            </a:r>
            <a:endParaRPr lang="en-US" altLang="zh-CN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0" grpId="0"/>
      <p:bldP spid="213012" grpId="0"/>
      <p:bldP spid="213013" grpId="0"/>
      <p:bldP spid="213014" grpId="0"/>
      <p:bldP spid="213015" grpId="0"/>
      <p:bldP spid="213017" grpId="0"/>
      <p:bldP spid="213018" grpId="0"/>
      <p:bldP spid="2130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999138" y="308690"/>
            <a:ext cx="10568606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1765935" indent="-1765935"/>
            <a:r>
              <a:rPr lang="zh-CN" altLang="en-US" i="0" dirty="0"/>
              <a:t>类似有：矩阵</a:t>
            </a:r>
            <a:r>
              <a:rPr lang="en-US" altLang="zh-CN" dirty="0"/>
              <a:t>A</a:t>
            </a:r>
            <a:r>
              <a:rPr lang="zh-CN" altLang="en-US" i="0" dirty="0"/>
              <a:t>的列秩也等于</a:t>
            </a:r>
            <a:r>
              <a:rPr lang="en-US" altLang="zh-CN" dirty="0"/>
              <a:t>A</a:t>
            </a:r>
            <a:r>
              <a:rPr lang="zh-CN" altLang="en-US" i="0" dirty="0"/>
              <a:t>中一切非零子式的最高阶数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14021" name="AutoShape 5"/>
          <p:cNvSpPr>
            <a:spLocks noChangeArrowheads="1"/>
          </p:cNvSpPr>
          <p:nvPr/>
        </p:nvSpPr>
        <p:spPr bwMode="auto">
          <a:xfrm>
            <a:off x="1398408" y="926026"/>
            <a:ext cx="450488" cy="69198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999138" y="1618010"/>
            <a:ext cx="1047205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1212215" indent="-1212215"/>
            <a:r>
              <a:rPr lang="zh-CN" altLang="en-US" i="0" dirty="0">
                <a:solidFill>
                  <a:srgbClr val="FF3300"/>
                </a:solidFill>
              </a:rPr>
              <a:t>定理</a:t>
            </a:r>
            <a:r>
              <a:rPr lang="en-US" altLang="zh-CN" i="0" dirty="0">
                <a:solidFill>
                  <a:srgbClr val="FF3300"/>
                </a:solidFill>
              </a:rPr>
              <a:t>2</a:t>
            </a:r>
            <a:r>
              <a:rPr lang="en-US" altLang="zh-CN" i="0" dirty="0"/>
              <a:t>	 </a:t>
            </a:r>
            <a:r>
              <a:rPr lang="zh-CN" altLang="en-US" i="0" dirty="0"/>
              <a:t>矩阵的行秩</a:t>
            </a:r>
            <a:r>
              <a:rPr lang="zh-CN" altLang="en-US" i="0" dirty="0">
                <a:solidFill>
                  <a:srgbClr val="A50021"/>
                </a:solidFill>
              </a:rPr>
              <a:t>等于</a:t>
            </a:r>
            <a:r>
              <a:rPr lang="zh-CN" altLang="en-US" i="0" dirty="0"/>
              <a:t>列秩，它们都等于矩阵中一切非零子式的</a:t>
            </a:r>
            <a:r>
              <a:rPr lang="zh-CN" altLang="en-US" i="0" dirty="0">
                <a:solidFill>
                  <a:srgbClr val="A50021"/>
                </a:solidFill>
              </a:rPr>
              <a:t>最高阶数</a:t>
            </a:r>
            <a:r>
              <a:rPr lang="en-US" altLang="zh-CN" i="0" dirty="0"/>
              <a:t>.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284980" y="3522868"/>
          <a:ext cx="5033469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69" name="Equation" r:id="rId1" imgW="1790700" imgH="254000" progId="Equation.DSMT4">
                  <p:embed/>
                </p:oleObj>
              </mc:Choice>
              <mc:Fallback>
                <p:oleObj name="Equation" r:id="rId1" imgW="17907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80" y="3522868"/>
                        <a:ext cx="5033469" cy="587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2400243" y="5287672"/>
          <a:ext cx="2348813" cy="6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70" name="Equation" r:id="rId3" imgW="19507200" imgH="6400800" progId="Equation.DSMT4">
                  <p:embed/>
                </p:oleObj>
              </mc:Choice>
              <mc:Fallback>
                <p:oleObj name="Equation" r:id="rId3" imgW="19507200" imgH="6400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243" y="5287672"/>
                        <a:ext cx="2348813" cy="638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999137" y="2890601"/>
            <a:ext cx="1066306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定义</a:t>
            </a:r>
            <a:r>
              <a:rPr lang="en-US" altLang="zh-CN" i="0">
                <a:solidFill>
                  <a:srgbClr val="FF33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2 </a:t>
            </a:r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矩阵</a:t>
            </a:r>
            <a:r>
              <a:rPr lang="en-US" altLang="zh-CN">
                <a:cs typeface="Arial Unicode MS" panose="020B0604020202020204" charset="-122"/>
              </a:rPr>
              <a:t>A</a:t>
            </a:r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的行秩，称为矩阵</a:t>
            </a:r>
            <a:r>
              <a:rPr lang="en-US" altLang="zh-CN">
                <a:cs typeface="Arial Unicode MS" panose="020B0604020202020204" charset="-122"/>
              </a:rPr>
              <a:t>A</a:t>
            </a:r>
            <a:r>
              <a:rPr lang="zh-CN" altLang="en-US" i="0">
                <a:latin typeface="黑体" panose="02010609060101010101" pitchFamily="49" charset="-122"/>
                <a:cs typeface="Arial Unicode MS" panose="020B0604020202020204" charset="-122"/>
              </a:rPr>
              <a:t>的秩，记为</a:t>
            </a:r>
            <a:endParaRPr lang="zh-CN" altLang="en-US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1010672" y="4090719"/>
            <a:ext cx="423582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若矩阵</a:t>
            </a:r>
            <a:r>
              <a:rPr lang="en-US" altLang="zh-CN" i="0" dirty="0"/>
              <a:t>A</a:t>
            </a:r>
            <a:r>
              <a:rPr lang="zh-CN" altLang="en-US" i="0" dirty="0"/>
              <a:t>的秩为</a:t>
            </a:r>
            <a:r>
              <a:rPr lang="en-US" altLang="zh-CN" i="0" dirty="0"/>
              <a:t>r</a:t>
            </a:r>
            <a:r>
              <a:rPr lang="zh-CN" altLang="en-US" i="0" dirty="0"/>
              <a:t>，则</a:t>
            </a:r>
            <a:endParaRPr lang="zh-CN" altLang="en-US" i="0" dirty="0"/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332020" y="4651096"/>
            <a:ext cx="52056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/>
              <a:t>(1) </a:t>
            </a:r>
            <a:r>
              <a:rPr lang="en-US" altLang="zh-CN" dirty="0"/>
              <a:t>r</a:t>
            </a:r>
            <a:r>
              <a:rPr lang="zh-CN" altLang="en-US" i="0" dirty="0"/>
              <a:t>＝</a:t>
            </a:r>
            <a:r>
              <a:rPr lang="en-US" altLang="zh-CN" dirty="0"/>
              <a:t>A</a:t>
            </a:r>
            <a:r>
              <a:rPr lang="zh-CN" altLang="en-US" i="0" dirty="0"/>
              <a:t>的行秩＝</a:t>
            </a:r>
            <a:r>
              <a:rPr lang="en-US" altLang="zh-CN" dirty="0"/>
              <a:t>A</a:t>
            </a:r>
            <a:r>
              <a:rPr lang="zh-CN" altLang="en-US" i="0" dirty="0"/>
              <a:t>的列秩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2332020" y="5761831"/>
            <a:ext cx="895025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marL="553720" indent="-553720"/>
            <a:r>
              <a:rPr lang="en-US" altLang="zh-CN" i="0" dirty="0"/>
              <a:t>(3) </a:t>
            </a:r>
            <a:r>
              <a:rPr lang="en-US" altLang="zh-CN" dirty="0"/>
              <a:t>A</a:t>
            </a:r>
            <a:r>
              <a:rPr lang="zh-CN" altLang="en-US" i="0" dirty="0"/>
              <a:t>中至少有一个</a:t>
            </a:r>
            <a:r>
              <a:rPr lang="en-US" altLang="zh-CN" dirty="0"/>
              <a:t>r</a:t>
            </a:r>
            <a:r>
              <a:rPr lang="zh-CN" altLang="en-US" i="0" dirty="0"/>
              <a:t>阶子式不为零，所有</a:t>
            </a:r>
            <a:r>
              <a:rPr lang="en-US" altLang="zh-CN" dirty="0"/>
              <a:t>r</a:t>
            </a:r>
            <a:r>
              <a:rPr lang="en-US" altLang="zh-CN" i="0" dirty="0"/>
              <a:t>+1,</a:t>
            </a:r>
            <a:r>
              <a:rPr lang="en-US" altLang="zh-CN" dirty="0"/>
              <a:t>r</a:t>
            </a:r>
            <a:r>
              <a:rPr lang="en-US" altLang="zh-CN" i="0" dirty="0"/>
              <a:t>+2,… </a:t>
            </a:r>
            <a:r>
              <a:rPr lang="zh-CN" altLang="en-US" i="0" dirty="0"/>
              <a:t>阶子式为零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nimBg="1"/>
      <p:bldP spid="214022" grpId="0"/>
      <p:bldP spid="214025" grpId="0"/>
      <p:bldP spid="214028" grpId="0"/>
      <p:bldP spid="214029" grpId="0"/>
      <p:bldP spid="2140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973263" y="3462338"/>
          <a:ext cx="38592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" name="Equation" r:id="rId1" imgW="28041600" imgH="5486400" progId="Equation.DSMT4">
                  <p:embed/>
                </p:oleObj>
              </mc:Choice>
              <mc:Fallback>
                <p:oleObj name="Equation" r:id="rId1" imgW="280416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462338"/>
                        <a:ext cx="38592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6901603" y="2667515"/>
          <a:ext cx="2031859" cy="231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6" name="Equation" r:id="rId3" imgW="16459200" imgH="22555200" progId="Equation.DSMT4">
                  <p:embed/>
                </p:oleObj>
              </mc:Choice>
              <mc:Fallback>
                <p:oleObj name="Equation" r:id="rId3" imgW="16459200" imgH="2255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603" y="2667515"/>
                        <a:ext cx="2031859" cy="2319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1209040" y="208154"/>
            <a:ext cx="9974580" cy="1259417"/>
          </a:xfrm>
        </p:spPr>
        <p:txBody>
          <a:bodyPr/>
          <a:lstStyle/>
          <a:p>
            <a:r>
              <a:rPr lang="zh-CN" altLang="en-US"/>
              <a:t>二、   维向量的表示方法</a:t>
            </a:r>
            <a:endParaRPr lang="zh-CN" alt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309794" y="1373115"/>
            <a:ext cx="10543417" cy="11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493" tIns="57456" rIns="110493" bIns="57456">
            <a:spAutoFit/>
          </a:bodyPr>
          <a:lstStyle/>
          <a:p>
            <a:r>
              <a:rPr lang="zh-CN" altLang="en-US" i="0">
                <a:solidFill>
                  <a:schemeClr val="bg2"/>
                </a:solidFill>
                <a:ea typeface="宋体" panose="02010600030101010101" pitchFamily="2" charset="-122"/>
              </a:rPr>
              <a:t>　　</a:t>
            </a:r>
            <a:r>
              <a:rPr lang="en-US" altLang="zh-CN">
                <a:solidFill>
                  <a:srgbClr val="003300"/>
                </a:solidFill>
                <a:ea typeface="宋体" panose="02010600030101010101" pitchFamily="2" charset="-122"/>
              </a:rPr>
              <a:t>n</a:t>
            </a:r>
            <a:r>
              <a:rPr lang="zh-CN" altLang="en-US" i="0">
                <a:solidFill>
                  <a:srgbClr val="003300"/>
                </a:solidFill>
                <a:ea typeface="宋体" panose="02010600030101010101" pitchFamily="2" charset="-122"/>
              </a:rPr>
              <a:t>维向量写成一行</a:t>
            </a:r>
            <a:r>
              <a:rPr lang="en-US" altLang="zh-CN" i="0">
                <a:solidFill>
                  <a:srgbClr val="003300"/>
                </a:solidFill>
                <a:ea typeface="宋体" panose="02010600030101010101" pitchFamily="2" charset="-122"/>
              </a:rPr>
              <a:t>(</a:t>
            </a:r>
            <a:r>
              <a:rPr lang="zh-CN" altLang="en-US" i="0">
                <a:solidFill>
                  <a:srgbClr val="003300"/>
                </a:solidFill>
                <a:ea typeface="宋体" panose="02010600030101010101" pitchFamily="2" charset="-122"/>
              </a:rPr>
              <a:t>列</a:t>
            </a:r>
            <a:r>
              <a:rPr lang="en-US" altLang="zh-CN" i="0">
                <a:solidFill>
                  <a:srgbClr val="003300"/>
                </a:solidFill>
                <a:ea typeface="宋体" panose="02010600030101010101" pitchFamily="2" charset="-122"/>
              </a:rPr>
              <a:t>)</a:t>
            </a:r>
            <a:r>
              <a:rPr lang="zh-CN" altLang="en-US" i="0">
                <a:solidFill>
                  <a:srgbClr val="003300"/>
                </a:solidFill>
                <a:ea typeface="宋体" panose="02010600030101010101" pitchFamily="2" charset="-122"/>
              </a:rPr>
              <a:t>，称为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行</a:t>
            </a:r>
            <a:r>
              <a:rPr lang="en-US" altLang="zh-CN" i="0">
                <a:solidFill>
                  <a:schemeClr val="accent2"/>
                </a:solidFill>
                <a:latin typeface="黑体" panose="02010609060101010101" pitchFamily="49" charset="-122"/>
              </a:rPr>
              <a:t>(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列</a:t>
            </a:r>
            <a:r>
              <a:rPr lang="en-US" altLang="zh-CN" i="0">
                <a:solidFill>
                  <a:schemeClr val="accent2"/>
                </a:solidFill>
                <a:latin typeface="黑体" panose="02010609060101010101" pitchFamily="49" charset="-122"/>
              </a:rPr>
              <a:t>)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向量</a:t>
            </a:r>
            <a:r>
              <a:rPr lang="zh-CN" altLang="en-US" i="0">
                <a:solidFill>
                  <a:srgbClr val="003300"/>
                </a:solidFill>
                <a:ea typeface="宋体" panose="02010600030101010101" pitchFamily="2" charset="-122"/>
              </a:rPr>
              <a:t>，也就是</a:t>
            </a:r>
            <a:r>
              <a:rPr lang="zh-CN" altLang="en-US" i="0">
                <a:solidFill>
                  <a:srgbClr val="A50021"/>
                </a:solidFill>
                <a:latin typeface="黑体" panose="02010609060101010101" pitchFamily="49" charset="-122"/>
              </a:rPr>
              <a:t>行</a:t>
            </a:r>
            <a:r>
              <a:rPr lang="en-US" altLang="zh-CN" i="0">
                <a:solidFill>
                  <a:srgbClr val="A50021"/>
                </a:solidFill>
                <a:latin typeface="黑体" panose="02010609060101010101" pitchFamily="49" charset="-122"/>
              </a:rPr>
              <a:t>(</a:t>
            </a:r>
            <a:r>
              <a:rPr lang="zh-CN" altLang="en-US" i="0">
                <a:solidFill>
                  <a:srgbClr val="A50021"/>
                </a:solidFill>
                <a:latin typeface="黑体" panose="02010609060101010101" pitchFamily="49" charset="-122"/>
              </a:rPr>
              <a:t>列</a:t>
            </a:r>
            <a:r>
              <a:rPr lang="en-US" altLang="zh-CN" i="0">
                <a:solidFill>
                  <a:srgbClr val="A50021"/>
                </a:solidFill>
                <a:latin typeface="黑体" panose="02010609060101010101" pitchFamily="49" charset="-122"/>
              </a:rPr>
              <a:t>)</a:t>
            </a:r>
            <a:r>
              <a:rPr lang="zh-CN" altLang="en-US" i="0">
                <a:solidFill>
                  <a:srgbClr val="A50021"/>
                </a:solidFill>
                <a:latin typeface="黑体" panose="02010609060101010101" pitchFamily="49" charset="-122"/>
              </a:rPr>
              <a:t>矩阵</a:t>
            </a:r>
            <a:r>
              <a:rPr lang="zh-CN" altLang="en-US" i="0">
                <a:solidFill>
                  <a:srgbClr val="003300"/>
                </a:solidFill>
                <a:ea typeface="宋体" panose="02010600030101010101" pitchFamily="2" charset="-122"/>
              </a:rPr>
              <a:t>，通常用</a:t>
            </a:r>
            <a:r>
              <a:rPr lang="en-US" altLang="zh-CN">
                <a:solidFill>
                  <a:srgbClr val="A5002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>
                <a:solidFill>
                  <a:srgbClr val="A5002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rgbClr val="A5002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i="0">
                <a:solidFill>
                  <a:srgbClr val="A5002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rgbClr val="A5002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i="0">
                <a:solidFill>
                  <a:srgbClr val="0033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</a:t>
            </a:r>
            <a:r>
              <a:rPr lang="en-US" altLang="zh-CN" i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i="0">
                <a:ea typeface="宋体" panose="02010600030101010101" pitchFamily="2" charset="-122"/>
              </a:rPr>
              <a:t>…</a:t>
            </a:r>
            <a:r>
              <a:rPr lang="zh-CN" altLang="en-US" i="0">
                <a:solidFill>
                  <a:srgbClr val="003300"/>
                </a:solidFill>
                <a:ea typeface="宋体" panose="02010600030101010101" pitchFamily="2" charset="-122"/>
              </a:rPr>
              <a:t>等表示，如：</a:t>
            </a:r>
            <a:endParaRPr lang="zh-CN" altLang="en-US" i="0">
              <a:solidFill>
                <a:srgbClr val="00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2518834" y="606969"/>
          <a:ext cx="533153" cy="46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7" name="Equation" r:id="rId5" imgW="304800" imgH="317500" progId="Equation.3">
                  <p:embed/>
                </p:oleObj>
              </mc:Choice>
              <mc:Fallback>
                <p:oleObj name="Equation" r:id="rId5" imgW="304800" imgH="317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34" y="606969"/>
                        <a:ext cx="533153" cy="46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1309794" y="4888986"/>
            <a:ext cx="1098384" cy="63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493" tIns="57456" rIns="110493" bIns="57456">
            <a:spAutoFit/>
          </a:bodyPr>
          <a:lstStyle/>
          <a:p>
            <a:r>
              <a:rPr lang="zh-CN" altLang="en-US" i="0" dirty="0"/>
              <a:t>注意</a:t>
            </a:r>
            <a:endParaRPr lang="zh-CN" altLang="en-US" i="0" dirty="0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940744" y="5596990"/>
            <a:ext cx="9657138" cy="63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0493" tIns="57456" rIns="110493" bIns="57456">
            <a:spAutoFit/>
          </a:bodyPr>
          <a:lstStyle/>
          <a:p>
            <a:r>
              <a:rPr lang="zh-CN" altLang="en-US" i="0" dirty="0">
                <a:solidFill>
                  <a:srgbClr val="A50021"/>
                </a:solidFill>
              </a:rPr>
              <a:t>行向量和列向量都按照矩阵的运算法则进行运算</a:t>
            </a:r>
            <a:r>
              <a:rPr lang="en-US" altLang="zh-CN" i="0" dirty="0">
                <a:solidFill>
                  <a:srgbClr val="A50021"/>
                </a:solidFill>
              </a:rPr>
              <a:t>.</a:t>
            </a:r>
            <a:endParaRPr lang="en-US" altLang="zh-CN" i="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16" grpId="0"/>
      <p:bldP spid="5121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2046554" y="963527"/>
            <a:ext cx="68134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若</a:t>
            </a:r>
            <a:r>
              <a:rPr lang="en-US" altLang="zh-CN" dirty="0"/>
              <a:t>A</a:t>
            </a:r>
            <a:r>
              <a:rPr lang="zh-CN" altLang="en-US" i="0" dirty="0"/>
              <a:t>中存在一个</a:t>
            </a:r>
            <a:r>
              <a:rPr lang="en-US" altLang="zh-CN" dirty="0"/>
              <a:t>r</a:t>
            </a:r>
            <a:r>
              <a:rPr lang="zh-CN" altLang="en-US" i="0" dirty="0"/>
              <a:t>阶子式不为零，则</a:t>
            </a:r>
            <a:endParaRPr lang="zh-CN" altLang="en-US" i="0" dirty="0"/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2046553" y="1519770"/>
            <a:ext cx="593821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若</a:t>
            </a:r>
            <a:r>
              <a:rPr lang="en-US" altLang="zh-CN" dirty="0"/>
              <a:t>A</a:t>
            </a:r>
            <a:r>
              <a:rPr lang="zh-CN" altLang="en-US" i="0" dirty="0"/>
              <a:t>中所有</a:t>
            </a:r>
            <a:r>
              <a:rPr lang="en-US" altLang="zh-CN" dirty="0"/>
              <a:t>r</a:t>
            </a:r>
            <a:r>
              <a:rPr lang="zh-CN" altLang="en-US" i="0" dirty="0"/>
              <a:t>阶子式都为零，则</a:t>
            </a:r>
            <a:endParaRPr lang="zh-CN" altLang="en-US" i="0" dirty="0"/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1038553" y="249858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 smtClean="0"/>
              <a:t>显然可得结论</a:t>
            </a:r>
            <a:r>
              <a:rPr lang="zh-CN" altLang="en-US" i="0" dirty="0"/>
              <a:t>：</a:t>
            </a:r>
            <a:endParaRPr lang="zh-CN" altLang="en-US" i="0" dirty="0"/>
          </a:p>
        </p:txBody>
      </p:sp>
      <p:graphicFrame>
        <p:nvGraphicFramePr>
          <p:cNvPr id="215052" name="Object 12"/>
          <p:cNvGraphicFramePr>
            <a:graphicFrameLocks noChangeAspect="1"/>
          </p:cNvGraphicFramePr>
          <p:nvPr/>
        </p:nvGraphicFramePr>
        <p:xfrm>
          <a:off x="8860008" y="963527"/>
          <a:ext cx="1431537" cy="5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0" name="Equation" r:id="rId1" imgW="495300" imgH="241300" progId="Equation.DSMT4">
                  <p:embed/>
                </p:oleObj>
              </mc:Choice>
              <mc:Fallback>
                <p:oleObj name="Equation" r:id="rId1" imgW="4953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008" y="963527"/>
                        <a:ext cx="1431537" cy="5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3" name="Object 13"/>
          <p:cNvGraphicFramePr>
            <a:graphicFrameLocks noChangeAspect="1"/>
          </p:cNvGraphicFramePr>
          <p:nvPr/>
        </p:nvGraphicFramePr>
        <p:xfrm>
          <a:off x="7984768" y="1549441"/>
          <a:ext cx="1431537" cy="5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1" name="Equation" r:id="rId3" imgW="495300" imgH="241300" progId="Equation.DSMT4">
                  <p:embed/>
                </p:oleObj>
              </mc:Choice>
              <mc:Fallback>
                <p:oleObj name="Equation" r:id="rId3" imgW="4953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768" y="1549441"/>
                        <a:ext cx="1431537" cy="5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1093594" y="3821110"/>
            <a:ext cx="11082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chemeClr val="bg2"/>
                </a:solidFill>
              </a:rPr>
              <a:t>例</a:t>
            </a:r>
            <a:r>
              <a:rPr lang="en-US" altLang="zh-CN" i="0" dirty="0">
                <a:solidFill>
                  <a:schemeClr val="bg2"/>
                </a:solidFill>
              </a:rPr>
              <a:t>1</a:t>
            </a:r>
            <a:endParaRPr lang="en-US" altLang="zh-CN" i="0" dirty="0">
              <a:solidFill>
                <a:schemeClr val="bg2"/>
              </a:solidFill>
            </a:endParaRPr>
          </a:p>
        </p:txBody>
      </p:sp>
      <p:graphicFrame>
        <p:nvGraphicFramePr>
          <p:cNvPr id="215055" name="Object 15"/>
          <p:cNvGraphicFramePr>
            <a:graphicFrameLocks noChangeAspect="1"/>
          </p:cNvGraphicFramePr>
          <p:nvPr/>
        </p:nvGraphicFramePr>
        <p:xfrm>
          <a:off x="2531427" y="3344174"/>
          <a:ext cx="5961239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2" name="Equation" r:id="rId5" imgW="4508500" imgH="1511300" progId="Equation.3">
                  <p:embed/>
                </p:oleObj>
              </mc:Choice>
              <mc:Fallback>
                <p:oleObj name="Equation" r:id="rId5" imgW="4508500" imgH="151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427" y="3344174"/>
                        <a:ext cx="5961239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1137673" y="5235049"/>
            <a:ext cx="12090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bg2"/>
                </a:solidFill>
              </a:rPr>
              <a:t>解</a:t>
            </a:r>
            <a:r>
              <a:rPr lang="en-US" altLang="zh-CN" i="0">
                <a:solidFill>
                  <a:schemeClr val="bg2"/>
                </a:solidFill>
              </a:rPr>
              <a:t>:</a:t>
            </a:r>
            <a:endParaRPr lang="en-US" altLang="zh-CN" i="0">
              <a:solidFill>
                <a:schemeClr val="bg2"/>
              </a:solidFill>
            </a:endParaRPr>
          </a:p>
        </p:txBody>
      </p:sp>
      <p:graphicFrame>
        <p:nvGraphicFramePr>
          <p:cNvPr id="215057" name="Object 17"/>
          <p:cNvGraphicFramePr>
            <a:graphicFrameLocks noChangeAspect="1"/>
          </p:cNvGraphicFramePr>
          <p:nvPr/>
        </p:nvGraphicFramePr>
        <p:xfrm>
          <a:off x="2346713" y="5331254"/>
          <a:ext cx="1662430" cy="47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3" name="Equation" r:id="rId7" imgW="1257300" imgH="431800" progId="Equation.3">
                  <p:embed/>
                </p:oleObj>
              </mc:Choice>
              <mc:Fallback>
                <p:oleObj name="Equation" r:id="rId7" imgW="12573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713" y="5331254"/>
                        <a:ext cx="1662430" cy="47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4235838" y="5065377"/>
          <a:ext cx="1897521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4" name="Equation" r:id="rId9" imgW="1435100" imgH="977900" progId="Equation.3">
                  <p:embed/>
                </p:oleObj>
              </mc:Choice>
              <mc:Fallback>
                <p:oleObj name="Equation" r:id="rId9" imgW="1435100" imgH="977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838" y="5065377"/>
                        <a:ext cx="1897521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1093594" y="2154725"/>
            <a:ext cx="1056860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i="0" dirty="0"/>
              <a:t>        </a:t>
            </a:r>
            <a:r>
              <a:rPr lang="zh-CN" altLang="en-US" i="0" dirty="0"/>
              <a:t>可逆矩阵的秩等于阶数，故称可逆矩阵为</a:t>
            </a:r>
            <a:r>
              <a:rPr lang="zh-CN" altLang="en-US" i="0" dirty="0">
                <a:solidFill>
                  <a:srgbClr val="000099"/>
                </a:solidFill>
              </a:rPr>
              <a:t>满秩矩阵</a:t>
            </a:r>
            <a:r>
              <a:rPr lang="zh-CN" altLang="en-US" i="0" dirty="0"/>
              <a:t>，奇异矩阵也称为</a:t>
            </a:r>
            <a:r>
              <a:rPr lang="zh-CN" altLang="en-US" i="0" dirty="0">
                <a:solidFill>
                  <a:srgbClr val="000099"/>
                </a:solidFill>
              </a:rPr>
              <a:t>降秩矩阵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245960" y="6174352"/>
            <a:ext cx="5662498" cy="5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2800" i="0" dirty="0" smtClean="0"/>
              <a:t>又∵</a:t>
            </a:r>
            <a:r>
              <a:rPr lang="en-US" altLang="zh-CN" sz="2800" dirty="0" smtClean="0"/>
              <a:t>A</a:t>
            </a:r>
            <a:r>
              <a:rPr lang="zh-CN" altLang="en-US" sz="2800" i="0" dirty="0" smtClean="0"/>
              <a:t>的</a:t>
            </a:r>
            <a:r>
              <a:rPr lang="en-US" altLang="zh-CN" sz="2800" i="0" dirty="0" smtClean="0"/>
              <a:t>3</a:t>
            </a:r>
            <a:r>
              <a:rPr lang="zh-CN" altLang="en-US" sz="2800" i="0" dirty="0" smtClean="0"/>
              <a:t>阶子式只有一个 </a:t>
            </a:r>
            <a:r>
              <a:rPr lang="en-US" altLang="zh-CN" sz="2800" i="0" dirty="0" smtClean="0"/>
              <a:t>|</a:t>
            </a:r>
            <a:r>
              <a:rPr lang="en-US" altLang="zh-CN" sz="2800" dirty="0" smtClean="0"/>
              <a:t>A</a:t>
            </a:r>
            <a:r>
              <a:rPr lang="en-US" altLang="zh-CN" sz="2800" i="0" dirty="0" smtClean="0"/>
              <a:t>| = 0</a:t>
            </a:r>
            <a:r>
              <a:rPr lang="zh-CN" altLang="en-US" sz="2800" i="0" dirty="0" smtClean="0"/>
              <a:t>，</a:t>
            </a:r>
            <a:endParaRPr lang="zh-CN" altLang="en-US" sz="2800" i="0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624640" y="6718595"/>
            <a:ext cx="1980400" cy="5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2800" i="0" dirty="0" smtClean="0"/>
              <a:t>∴</a:t>
            </a:r>
            <a:r>
              <a:rPr lang="en-US" altLang="zh-CN" sz="2800" i="0" dirty="0" smtClean="0"/>
              <a:t>R(</a:t>
            </a:r>
            <a:r>
              <a:rPr lang="en-US" altLang="zh-CN" sz="2800" dirty="0" smtClean="0"/>
              <a:t>A</a:t>
            </a:r>
            <a:r>
              <a:rPr lang="en-US" altLang="zh-CN" sz="2800" i="0" dirty="0" smtClean="0"/>
              <a:t>)</a:t>
            </a:r>
            <a:r>
              <a:rPr lang="en-US" altLang="zh-CN" sz="2800" dirty="0" smtClean="0"/>
              <a:t> = </a:t>
            </a:r>
            <a:r>
              <a:rPr lang="en-US" altLang="zh-CN" sz="2800" i="0" dirty="0" smtClean="0"/>
              <a:t>2.</a:t>
            </a:r>
            <a:endParaRPr lang="zh-CN" altLang="en-US" sz="2800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/>
      <p:bldP spid="215050" grpId="0"/>
      <p:bldP spid="215054" grpId="0"/>
      <p:bldP spid="215056" grpId="0" autoUpdateAnimBg="0"/>
      <p:bldP spid="215063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09040" y="1152716"/>
            <a:ext cx="12090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i="0">
                <a:solidFill>
                  <a:schemeClr val="bg2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i="0">
                <a:solidFill>
                  <a:schemeClr val="bg2"/>
                </a:solidFill>
                <a:latin typeface="黑体" panose="02010609060101010101" pitchFamily="49" charset="-122"/>
              </a:rPr>
              <a:t>2</a:t>
            </a:r>
            <a:endParaRPr lang="en-US" altLang="zh-CN" b="0" i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19587" y="633207"/>
          <a:ext cx="8782332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9" name="Equation" r:id="rId1" imgW="6642100" imgH="1511300" progId="Equation.3">
                  <p:embed/>
                </p:oleObj>
              </mc:Choice>
              <mc:Fallback>
                <p:oleObj name="Equation" r:id="rId1" imgW="66421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587" y="633207"/>
                        <a:ext cx="8782332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182989" y="2396390"/>
          <a:ext cx="3358444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0" name="Equation" r:id="rId3" imgW="2540000" imgH="977900" progId="Equation.3">
                  <p:embed/>
                </p:oleObj>
              </mc:Choice>
              <mc:Fallback>
                <p:oleObj name="Equation" r:id="rId3" imgW="2540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989" y="2396390"/>
                        <a:ext cx="3358444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007534" y="3669800"/>
          <a:ext cx="2602794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1" name="Equation" r:id="rId5" imgW="1968500" imgH="1511300" progId="Equation.3">
                  <p:embed/>
                </p:oleObj>
              </mc:Choice>
              <mc:Fallback>
                <p:oleObj name="Equation" r:id="rId5" imgW="19685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4" y="3669800"/>
                        <a:ext cx="2602794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962964" y="3669800"/>
          <a:ext cx="2099028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2" name="Equation" r:id="rId7" imgW="1587500" imgH="1511300" progId="Equation.3">
                  <p:embed/>
                </p:oleObj>
              </mc:Choice>
              <mc:Fallback>
                <p:oleObj name="Equation" r:id="rId7" imgW="15875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964" y="3669800"/>
                        <a:ext cx="2099028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209040" y="2615039"/>
            <a:ext cx="12090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bg2"/>
                </a:solidFill>
              </a:rPr>
              <a:t>解</a:t>
            </a:r>
            <a:endParaRPr lang="zh-CN" altLang="en-US" i="0">
              <a:solidFill>
                <a:schemeClr val="bg2"/>
              </a:solidFill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843693" y="2648274"/>
            <a:ext cx="41308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ea typeface="宋体" panose="02010600030101010101" pitchFamily="2" charset="-122"/>
              </a:rPr>
              <a:t>计算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i="0">
                <a:ea typeface="宋体" panose="02010600030101010101" pitchFamily="2" charset="-122"/>
              </a:rPr>
              <a:t>的</a:t>
            </a:r>
            <a:r>
              <a:rPr lang="en-US" altLang="zh-CN" i="0">
                <a:ea typeface="宋体" panose="02010600030101010101" pitchFamily="2" charset="-122"/>
              </a:rPr>
              <a:t>3</a:t>
            </a:r>
            <a:r>
              <a:rPr lang="zh-CN" altLang="en-US" i="0">
                <a:ea typeface="宋体" panose="02010600030101010101" pitchFamily="2" charset="-122"/>
              </a:rPr>
              <a:t>阶子式，</a:t>
            </a:r>
            <a:endParaRPr lang="zh-CN" altLang="en-US" i="0">
              <a:ea typeface="宋体" panose="02010600030101010101" pitchFamily="2" charset="-122"/>
            </a:endParaRPr>
          </a:p>
        </p:txBody>
      </p:sp>
      <p:grpSp>
        <p:nvGrpSpPr>
          <p:cNvPr id="8217" name="Group 25"/>
          <p:cNvGrpSpPr/>
          <p:nvPr/>
        </p:nvGrpSpPr>
        <p:grpSpPr bwMode="auto">
          <a:xfrm>
            <a:off x="5037667" y="619213"/>
            <a:ext cx="1712807" cy="1595261"/>
            <a:chOff x="2376" y="632"/>
            <a:chExt cx="816" cy="912"/>
          </a:xfrm>
        </p:grpSpPr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22" name="Group 30"/>
          <p:cNvGrpSpPr/>
          <p:nvPr/>
        </p:nvGrpSpPr>
        <p:grpSpPr bwMode="auto">
          <a:xfrm>
            <a:off x="5037667" y="619213"/>
            <a:ext cx="2518833" cy="1595261"/>
            <a:chOff x="2400" y="48"/>
            <a:chExt cx="1200" cy="912"/>
          </a:xfrm>
        </p:grpSpPr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28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24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36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3492782" y="4285515"/>
          <a:ext cx="923572" cy="43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3" name="Equation" r:id="rId9" imgW="698500" imgH="393700" progId="Equation.3">
                  <p:embed/>
                </p:oleObj>
              </mc:Choice>
              <mc:Fallback>
                <p:oleObj name="Equation" r:id="rId9" imgW="6985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782" y="4285515"/>
                        <a:ext cx="923572" cy="433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6061992" y="4257528"/>
          <a:ext cx="772442" cy="40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4" name="Equation" r:id="rId11" imgW="584200" imgH="368300" progId="Equation.3">
                  <p:embed/>
                </p:oleObj>
              </mc:Choice>
              <mc:Fallback>
                <p:oleObj name="Equation" r:id="rId11" imgW="584200" imgH="368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992" y="4257528"/>
                        <a:ext cx="772442" cy="40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6347460" y="3655807"/>
          <a:ext cx="2099028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5" name="Equation" r:id="rId13" imgW="1587500" imgH="1511300" progId="Equation.3">
                  <p:embed/>
                </p:oleObj>
              </mc:Choice>
              <mc:Fallback>
                <p:oleObj name="Equation" r:id="rId13" imgW="1587500" imgH="1511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460" y="3655807"/>
                        <a:ext cx="2099028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8765540" y="3655807"/>
          <a:ext cx="2451664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6" name="Equation" r:id="rId15" imgW="1854200" imgH="1511300" progId="Equation.3">
                  <p:embed/>
                </p:oleObj>
              </mc:Choice>
              <mc:Fallback>
                <p:oleObj name="Equation" r:id="rId15" imgW="1854200" imgH="1511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5540" y="3655807"/>
                        <a:ext cx="2451664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8463280" y="4257528"/>
          <a:ext cx="772442" cy="40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7" name="Equation" r:id="rId17" imgW="584200" imgH="368300" progId="Equation.3">
                  <p:embed/>
                </p:oleObj>
              </mc:Choice>
              <mc:Fallback>
                <p:oleObj name="Equation" r:id="rId17" imgW="584200" imgH="368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280" y="4257528"/>
                        <a:ext cx="772442" cy="40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11200412" y="4243535"/>
          <a:ext cx="772442" cy="40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8" name="Equation" r:id="rId18" imgW="584200" imgH="368300" progId="Equation.3">
                  <p:embed/>
                </p:oleObj>
              </mc:Choice>
              <mc:Fallback>
                <p:oleObj name="Equation" r:id="rId18" imgW="584200" imgH="36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0412" y="4243535"/>
                        <a:ext cx="772442" cy="40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5" name="Group 43"/>
          <p:cNvGrpSpPr/>
          <p:nvPr/>
        </p:nvGrpSpPr>
        <p:grpSpPr bwMode="auto">
          <a:xfrm>
            <a:off x="1309793" y="4481424"/>
            <a:ext cx="7472539" cy="1511300"/>
            <a:chOff x="624" y="3456"/>
            <a:chExt cx="3560" cy="864"/>
          </a:xfrm>
        </p:grpSpPr>
        <p:graphicFrame>
          <p:nvGraphicFramePr>
            <p:cNvPr id="8229" name="Object 37"/>
            <p:cNvGraphicFramePr>
              <a:graphicFrameLocks noChangeAspect="1"/>
            </p:cNvGraphicFramePr>
            <p:nvPr/>
          </p:nvGraphicFramePr>
          <p:xfrm>
            <a:off x="171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99" name="Equation" r:id="rId19" imgW="241300" imgH="152400" progId="Equation.3">
                    <p:embed/>
                  </p:oleObj>
                </mc:Choice>
                <mc:Fallback>
                  <p:oleObj name="Equation" r:id="rId19" imgW="241300" imgH="15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Object 38"/>
            <p:cNvGraphicFramePr>
              <a:graphicFrameLocks noChangeAspect="1"/>
            </p:cNvGraphicFramePr>
            <p:nvPr/>
          </p:nvGraphicFramePr>
          <p:xfrm>
            <a:off x="2880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00" name="Equation" r:id="rId21" imgW="241300" imgH="152400" progId="Equation.3">
                    <p:embed/>
                  </p:oleObj>
                </mc:Choice>
                <mc:Fallback>
                  <p:oleObj name="Equation" r:id="rId21" imgW="241300" imgH="1524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39"/>
            <p:cNvGraphicFramePr>
              <a:graphicFrameLocks noChangeAspect="1"/>
            </p:cNvGraphicFramePr>
            <p:nvPr/>
          </p:nvGraphicFramePr>
          <p:xfrm>
            <a:off x="403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01" name="Equation" r:id="rId22" imgW="241300" imgH="152400" progId="Equation.3">
                    <p:embed/>
                  </p:oleObj>
                </mc:Choice>
                <mc:Fallback>
                  <p:oleObj name="Equation" r:id="rId22" imgW="241300" imgH="15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40"/>
            <p:cNvGraphicFramePr>
              <a:graphicFrameLocks noChangeAspect="1"/>
            </p:cNvGraphicFramePr>
            <p:nvPr/>
          </p:nvGraphicFramePr>
          <p:xfrm>
            <a:off x="624" y="4120"/>
            <a:ext cx="3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02" name="Equation" r:id="rId23" imgW="583565" imgH="317500" progId="Equation.3">
                    <p:embed/>
                  </p:oleObj>
                </mc:Choice>
                <mc:Fallback>
                  <p:oleObj name="Equation" r:id="rId23" imgW="583565" imgH="3175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120"/>
                          <a:ext cx="3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0" name="Group 48"/>
          <p:cNvGrpSpPr/>
          <p:nvPr/>
        </p:nvGrpSpPr>
        <p:grpSpPr bwMode="auto">
          <a:xfrm>
            <a:off x="5037667" y="619213"/>
            <a:ext cx="2518833" cy="1595261"/>
            <a:chOff x="2496" y="192"/>
            <a:chExt cx="1200" cy="912"/>
          </a:xfrm>
        </p:grpSpPr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3312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24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36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41" name="Group 49"/>
          <p:cNvGrpSpPr/>
          <p:nvPr/>
        </p:nvGrpSpPr>
        <p:grpSpPr bwMode="auto">
          <a:xfrm>
            <a:off x="5877278" y="605220"/>
            <a:ext cx="1712807" cy="1595261"/>
            <a:chOff x="2376" y="632"/>
            <a:chExt cx="816" cy="912"/>
          </a:xfrm>
        </p:grpSpPr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012752" y="6381065"/>
            <a:ext cx="2228866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200" i="0" dirty="0" smtClean="0"/>
              <a:t>∴</a:t>
            </a:r>
            <a:r>
              <a:rPr lang="en-US" altLang="zh-CN" sz="3200" i="0" dirty="0" smtClean="0"/>
              <a:t>R(</a:t>
            </a:r>
            <a:r>
              <a:rPr lang="en-US" altLang="zh-CN" sz="3200" dirty="0" smtClean="0"/>
              <a:t>A</a:t>
            </a:r>
            <a:r>
              <a:rPr lang="en-US" altLang="zh-CN" sz="3200" i="0" dirty="0" smtClean="0"/>
              <a:t>)</a:t>
            </a:r>
            <a:r>
              <a:rPr lang="en-US" altLang="zh-CN" sz="3200" dirty="0" smtClean="0"/>
              <a:t> = </a:t>
            </a:r>
            <a:r>
              <a:rPr lang="en-US" altLang="zh-CN" sz="3200" i="0" dirty="0" smtClean="0"/>
              <a:t>2.</a:t>
            </a:r>
            <a:endParaRPr lang="zh-CN" altLang="en-US" sz="3200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utoUpdateAnimBg="0"/>
      <p:bldP spid="8212" grpId="0" autoUpdateAnimBg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904682" y="1498139"/>
            <a:ext cx="1066306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i="0"/>
              <a:t>       </a:t>
            </a:r>
            <a:r>
              <a:rPr lang="zh-CN" altLang="en-US" i="0"/>
              <a:t>设</a:t>
            </a:r>
            <a:r>
              <a:rPr lang="en-US" altLang="zh-CN"/>
              <a:t>A</a:t>
            </a:r>
            <a:r>
              <a:rPr lang="en-US" altLang="zh-CN" i="0"/>
              <a:t>=(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en-US" altLang="zh-CN" i="0"/>
              <a:t>)</a:t>
            </a:r>
            <a:r>
              <a:rPr lang="en-US" altLang="zh-CN" baseline="-25000"/>
              <a:t>m</a:t>
            </a:r>
            <a:r>
              <a:rPr lang="en-US" altLang="zh-CN" i="0" baseline="-25000"/>
              <a:t>×</a:t>
            </a:r>
            <a:r>
              <a:rPr lang="en-US" altLang="zh-CN" baseline="-25000"/>
              <a:t>n</a:t>
            </a:r>
            <a:r>
              <a:rPr lang="zh-CN" altLang="en-US" i="0"/>
              <a:t>，</a:t>
            </a:r>
            <a:r>
              <a:rPr lang="en-US" altLang="zh-CN"/>
              <a:t>B</a:t>
            </a:r>
            <a:r>
              <a:rPr lang="en-US" altLang="zh-CN" i="0"/>
              <a:t>=(</a:t>
            </a:r>
            <a:r>
              <a:rPr lang="en-US" altLang="zh-CN"/>
              <a:t>b</a:t>
            </a:r>
            <a:r>
              <a:rPr lang="en-US" altLang="zh-CN" baseline="-25000"/>
              <a:t>ij</a:t>
            </a:r>
            <a:r>
              <a:rPr lang="en-US" altLang="zh-CN" i="0"/>
              <a:t>)</a:t>
            </a:r>
            <a:r>
              <a:rPr lang="en-US" altLang="zh-CN" baseline="-25000"/>
              <a:t>n</a:t>
            </a:r>
            <a:r>
              <a:rPr lang="en-US" altLang="zh-CN" i="0" baseline="-25000"/>
              <a:t>×</a:t>
            </a:r>
            <a:r>
              <a:rPr lang="en-US" altLang="zh-CN" baseline="-25000"/>
              <a:t>p</a:t>
            </a:r>
            <a:r>
              <a:rPr lang="zh-CN" altLang="en-US" i="0"/>
              <a:t>，则</a:t>
            </a:r>
            <a:r>
              <a:rPr lang="en-US" altLang="zh-CN"/>
              <a:t>AB</a:t>
            </a:r>
            <a:r>
              <a:rPr lang="zh-CN" altLang="en-US" i="0"/>
              <a:t>是</a:t>
            </a:r>
            <a:r>
              <a:rPr lang="en-US" altLang="zh-CN"/>
              <a:t>m</a:t>
            </a:r>
            <a:r>
              <a:rPr lang="en-US" altLang="zh-CN" i="0"/>
              <a:t>×</a:t>
            </a:r>
            <a:r>
              <a:rPr lang="en-US" altLang="zh-CN"/>
              <a:t>p</a:t>
            </a:r>
            <a:r>
              <a:rPr lang="zh-CN" altLang="en-US" i="0"/>
              <a:t>矩阵，把</a:t>
            </a:r>
            <a:r>
              <a:rPr lang="en-US" altLang="zh-CN"/>
              <a:t>AB</a:t>
            </a:r>
            <a:r>
              <a:rPr lang="zh-CN" altLang="en-US" i="0"/>
              <a:t>和</a:t>
            </a:r>
            <a:r>
              <a:rPr lang="en-US" altLang="zh-CN"/>
              <a:t>B</a:t>
            </a:r>
            <a:r>
              <a:rPr lang="zh-CN" altLang="en-US" i="0"/>
              <a:t>都看作行向量构成，即：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217106" name="Object 18"/>
          <p:cNvGraphicFramePr>
            <a:graphicFrameLocks noChangeAspect="1"/>
          </p:cNvGraphicFramePr>
          <p:nvPr/>
        </p:nvGraphicFramePr>
        <p:xfrm>
          <a:off x="4044827" y="2532827"/>
          <a:ext cx="3440306" cy="180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1" name="Equation" r:id="rId1" imgW="36271200" imgH="22860000" progId="Equation.DSMT4">
                  <p:embed/>
                </p:oleObj>
              </mc:Choice>
              <mc:Fallback>
                <p:oleObj name="Equation" r:id="rId1" imgW="36271200" imgH="22860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827" y="2532827"/>
                        <a:ext cx="3440306" cy="1801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4" name="Object 16"/>
          <p:cNvGraphicFramePr>
            <a:graphicFrameLocks noChangeAspect="1"/>
          </p:cNvGraphicFramePr>
          <p:nvPr/>
        </p:nvGraphicFramePr>
        <p:xfrm>
          <a:off x="7102475" y="4371975"/>
          <a:ext cx="4043363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2" name="Equation" r:id="rId3" imgW="46939200" imgH="22860000" progId="Equation.DSMT4">
                  <p:embed/>
                </p:oleObj>
              </mc:Choice>
              <mc:Fallback>
                <p:oleObj name="Equation" r:id="rId3" imgW="46939200" imgH="22860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4371975"/>
                        <a:ext cx="4043363" cy="194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/>
        </p:nvGraphicFramePr>
        <p:xfrm>
          <a:off x="1633044" y="6393289"/>
          <a:ext cx="3270285" cy="5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3" name="Equation" r:id="rId5" imgW="31089600" imgH="6400800" progId="Equation.DSMT4">
                  <p:embed/>
                </p:oleObj>
              </mc:Choice>
              <mc:Fallback>
                <p:oleObj name="Equation" r:id="rId5" imgW="31089600" imgH="6400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044" y="6393289"/>
                        <a:ext cx="3270285" cy="559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/>
        </p:nvGraphicFramePr>
        <p:xfrm>
          <a:off x="5570820" y="6389791"/>
          <a:ext cx="2321525" cy="4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4" name="Equation" r:id="rId7" imgW="22250400" imgH="5791200" progId="Equation.DSMT4">
                  <p:embed/>
                </p:oleObj>
              </mc:Choice>
              <mc:Fallback>
                <p:oleObj name="Equation" r:id="rId7" imgW="22250400" imgH="579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820" y="6389791"/>
                        <a:ext cx="2321525" cy="495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0" name="Rectangle 22"/>
          <p:cNvSpPr>
            <a:spLocks noChangeArrowheads="1"/>
          </p:cNvSpPr>
          <p:nvPr/>
        </p:nvSpPr>
        <p:spPr bwMode="auto">
          <a:xfrm>
            <a:off x="999137" y="628577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故</a:t>
            </a:r>
            <a:endParaRPr lang="zh-CN" altLang="en-US" i="0">
              <a:cs typeface="Times New Roman" panose="02020603050405020304" pitchFamily="18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4903329" y="628577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i="0">
              <a:cs typeface="Times New Roman" panose="02020603050405020304" pitchFamily="18" charset="0"/>
            </a:endParaRPr>
          </a:p>
        </p:txBody>
      </p:sp>
      <p:sp>
        <p:nvSpPr>
          <p:cNvPr id="217121" name="Rectangle 33"/>
          <p:cNvSpPr>
            <a:spLocks noChangeArrowheads="1"/>
          </p:cNvSpPr>
          <p:nvPr/>
        </p:nvSpPr>
        <p:spPr bwMode="auto">
          <a:xfrm>
            <a:off x="904682" y="384122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由于</a:t>
            </a:r>
            <a:endParaRPr lang="zh-CN" altLang="en-US" i="0"/>
          </a:p>
        </p:txBody>
      </p:sp>
      <p:graphicFrame>
        <p:nvGraphicFramePr>
          <p:cNvPr id="217122" name="Object 34"/>
          <p:cNvGraphicFramePr>
            <a:graphicFrameLocks noChangeAspect="1"/>
          </p:cNvGraphicFramePr>
          <p:nvPr/>
        </p:nvGraphicFramePr>
        <p:xfrm>
          <a:off x="2019868" y="4477797"/>
          <a:ext cx="4920154" cy="180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5" name="Equation" r:id="rId9" imgW="62484000" imgH="22860000" progId="Equation.DSMT4">
                  <p:embed/>
                </p:oleObj>
              </mc:Choice>
              <mc:Fallback>
                <p:oleObj name="Equation" r:id="rId9" imgW="62484000" imgH="22860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868" y="4477797"/>
                        <a:ext cx="4920154" cy="1801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23" name="Rectangle 35"/>
          <p:cNvSpPr>
            <a:spLocks noGrp="1" noChangeArrowheads="1"/>
          </p:cNvSpPr>
          <p:nvPr>
            <p:ph type="title"/>
          </p:nvPr>
        </p:nvSpPr>
        <p:spPr>
          <a:xfrm>
            <a:off x="904682" y="286867"/>
            <a:ext cx="10094224" cy="554494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effectLst/>
              </a:rPr>
              <a:t>二、矩阵的秩的相关结论和求法</a:t>
            </a:r>
            <a:endParaRPr lang="zh-CN" altLang="en-US">
              <a:solidFill>
                <a:schemeClr val="accent2"/>
              </a:solidFill>
              <a:effectLst/>
            </a:endParaRPr>
          </a:p>
        </p:txBody>
      </p:sp>
      <p:sp>
        <p:nvSpPr>
          <p:cNvPr id="217124" name="Rectangle 36"/>
          <p:cNvSpPr>
            <a:spLocks noChangeArrowheads="1"/>
          </p:cNvSpPr>
          <p:nvPr/>
        </p:nvSpPr>
        <p:spPr bwMode="auto">
          <a:xfrm>
            <a:off x="8045575" y="6342563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的线性组合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217125" name="Rectangle 37"/>
          <p:cNvSpPr>
            <a:spLocks noChangeArrowheads="1"/>
          </p:cNvSpPr>
          <p:nvPr/>
        </p:nvSpPr>
        <p:spPr bwMode="auto">
          <a:xfrm>
            <a:off x="1664531" y="1000536"/>
            <a:ext cx="8568231" cy="5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r>
              <a:rPr lang="zh-CN" altLang="en-US" i="0"/>
              <a:t>先来研究矩阵间的</a:t>
            </a:r>
            <a:r>
              <a:rPr lang="zh-CN" altLang="en-US" i="0">
                <a:solidFill>
                  <a:srgbClr val="A50021"/>
                </a:solidFill>
              </a:rPr>
              <a:t>乘法</a:t>
            </a:r>
            <a:r>
              <a:rPr lang="en-US" altLang="zh-CN" i="0"/>
              <a:t>:</a:t>
            </a:r>
            <a:endParaRPr lang="en-US" altLang="zh-CN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  <p:bldP spid="217110" grpId="0"/>
      <p:bldP spid="217111" grpId="0"/>
      <p:bldP spid="217121" grpId="0"/>
      <p:bldP spid="217124" grpId="0"/>
      <p:bldP spid="2171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7501937" y="737220"/>
          <a:ext cx="2397090" cy="55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4" name="Equation" r:id="rId1" imgW="23164800" imgH="6400800" progId="Equation.DSMT4">
                  <p:embed/>
                </p:oleObj>
              </mc:Choice>
              <mc:Fallback>
                <p:oleObj name="Equation" r:id="rId1" imgW="23164800" imgH="640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937" y="737220"/>
                        <a:ext cx="2397090" cy="550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4222715" y="1269103"/>
          <a:ext cx="2688855" cy="6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5" name="Equation" r:id="rId3" imgW="21336000" imgH="5791200" progId="Equation.DSMT4">
                  <p:embed/>
                </p:oleObj>
              </mc:Choice>
              <mc:Fallback>
                <p:oleObj name="Equation" r:id="rId3" imgW="213360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15" y="1269103"/>
                        <a:ext cx="2688855" cy="60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3138125" y="651639"/>
            <a:ext cx="43865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极大线性无关</a:t>
            </a:r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en-US" altLang="zh-CN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B1:</a:t>
            </a:r>
            <a:endParaRPr lang="zh-CN" altLang="en-US" i="0" dirty="0">
              <a:cs typeface="Times New Roman" panose="02020603050405020304" pitchFamily="18" charset="0"/>
            </a:endParaRPr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808127" y="1269103"/>
            <a:ext cx="263442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的线性组合</a:t>
            </a: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i="0">
              <a:cs typeface="Times New Roman" panose="02020603050405020304" pitchFamily="18" charset="0"/>
            </a:endParaRPr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843095" y="1927149"/>
            <a:ext cx="61369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线性无关向量</a:t>
            </a:r>
            <a:r>
              <a:rPr lang="en-US" altLang="zh-CN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也可由向量组</a:t>
            </a:r>
            <a:r>
              <a:rPr lang="en-US" altLang="zh-CN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B1</a:t>
            </a:r>
            <a:endParaRPr lang="zh-CN" altLang="en-US" i="0" dirty="0">
              <a:cs typeface="Times New Roman" panose="02020603050405020304" pitchFamily="18" charset="0"/>
            </a:endParaRP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21846" y="2554757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于是有</a:t>
            </a:r>
            <a:endParaRPr lang="zh-CN" altLang="en-US" i="0" dirty="0">
              <a:cs typeface="Times New Roman" panose="02020603050405020304" pitchFamily="18" charset="0"/>
            </a:endParaRPr>
          </a:p>
        </p:txBody>
      </p: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2361421" y="2503660"/>
            <a:ext cx="14962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 smtClean="0">
                <a:cs typeface="Times New Roman" panose="02020603050405020304" pitchFamily="18" charset="0"/>
              </a:rPr>
              <a:t>AB</a:t>
            </a:r>
            <a:r>
              <a:rPr lang="en-US" altLang="zh-CN" dirty="0" err="1">
                <a:cs typeface="Times New Roman" panose="02020603050405020304" pitchFamily="18" charset="0"/>
              </a:rPr>
              <a:t>≤r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cs typeface="Times New Roman" panose="02020603050405020304" pitchFamily="18" charset="0"/>
              </a:rPr>
              <a:t>.</a:t>
            </a:r>
            <a:endParaRPr lang="en-US" altLang="zh-CN" i="0" dirty="0">
              <a:cs typeface="Times New Roman" panose="02020603050405020304" pitchFamily="18" charset="0"/>
            </a:endParaRPr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808127" y="651639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从而也</a:t>
            </a:r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是其</a:t>
            </a:r>
            <a:endParaRPr lang="zh-CN" altLang="en-US" i="0" dirty="0">
              <a:cs typeface="Times New Roman" panose="02020603050405020304" pitchFamily="18" charset="0"/>
            </a:endParaRPr>
          </a:p>
        </p:txBody>
      </p:sp>
      <p:graphicFrame>
        <p:nvGraphicFramePr>
          <p:cNvPr id="218132" name="Object 20"/>
          <p:cNvGraphicFramePr>
            <a:graphicFrameLocks noChangeAspect="1"/>
          </p:cNvGraphicFramePr>
          <p:nvPr/>
        </p:nvGraphicFramePr>
        <p:xfrm>
          <a:off x="2012969" y="202906"/>
          <a:ext cx="3270285" cy="5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6" name="Equation" r:id="rId5" imgW="1294765" imgH="266700" progId="Equation.DSMT4">
                  <p:embed/>
                </p:oleObj>
              </mc:Choice>
              <mc:Fallback>
                <p:oleObj name="Equation" r:id="rId5" imgW="1294765" imgH="266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69" y="202906"/>
                        <a:ext cx="3270285" cy="559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3" name="Object 21"/>
          <p:cNvGraphicFramePr>
            <a:graphicFrameLocks noChangeAspect="1"/>
          </p:cNvGraphicFramePr>
          <p:nvPr/>
        </p:nvGraphicFramePr>
        <p:xfrm>
          <a:off x="5950745" y="199408"/>
          <a:ext cx="2321525" cy="49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7" name="Equation" r:id="rId7" imgW="22250400" imgH="5791200" progId="Equation.DSMT4">
                  <p:embed/>
                </p:oleObj>
              </mc:Choice>
              <mc:Fallback>
                <p:oleObj name="Equation" r:id="rId7" imgW="22250400" imgH="579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745" y="199408"/>
                        <a:ext cx="2321525" cy="495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808127" y="95396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已证</a:t>
            </a:r>
            <a:endParaRPr lang="zh-CN" altLang="en-US" i="0" dirty="0">
              <a:cs typeface="Times New Roman" panose="02020603050405020304" pitchFamily="18" charset="0"/>
            </a:endParaRPr>
          </a:p>
        </p:txBody>
      </p:sp>
      <p:sp>
        <p:nvSpPr>
          <p:cNvPr id="218135" name="Rectangle 23"/>
          <p:cNvSpPr>
            <a:spLocks noChangeArrowheads="1"/>
          </p:cNvSpPr>
          <p:nvPr/>
        </p:nvSpPr>
        <p:spPr bwMode="auto">
          <a:xfrm>
            <a:off x="5234976" y="95396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i="0">
              <a:cs typeface="Times New Roman" panose="02020603050405020304" pitchFamily="18" charset="0"/>
            </a:endParaRPr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8425497" y="152180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的线性组合</a:t>
            </a:r>
            <a:r>
              <a:rPr lang="en-US" altLang="zh-CN" i="0"/>
              <a:t>.</a:t>
            </a:r>
            <a:endParaRPr lang="en-US" altLang="zh-CN" i="0"/>
          </a:p>
        </p:txBody>
      </p:sp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3328165" y="1269103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这样</a:t>
            </a:r>
            <a:endParaRPr lang="zh-CN" altLang="en-US" i="0" dirty="0"/>
          </a:p>
        </p:txBody>
      </p:sp>
      <p:sp>
        <p:nvSpPr>
          <p:cNvPr id="218142" name="Rectangle 30"/>
          <p:cNvSpPr>
            <a:spLocks noChangeArrowheads="1"/>
          </p:cNvSpPr>
          <p:nvPr/>
        </p:nvSpPr>
        <p:spPr bwMode="auto">
          <a:xfrm>
            <a:off x="6939513" y="1927149"/>
            <a:ext cx="21968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线性</a:t>
            </a:r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i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i="0" dirty="0">
              <a:cs typeface="Times New Roman" panose="02020603050405020304" pitchFamily="18" charset="0"/>
            </a:endParaRPr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791837" y="3418210"/>
            <a:ext cx="10854072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cs typeface="Times New Roman" panose="02020603050405020304" pitchFamily="18" charset="0"/>
              </a:rPr>
              <a:t>AB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的列向量都是</a:t>
            </a:r>
            <a:r>
              <a:rPr lang="en-US" altLang="zh-CN" dirty="0">
                <a:cs typeface="Times New Roman" panose="02020603050405020304" pitchFamily="18" charset="0"/>
              </a:rPr>
              <a:t>A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的列向量的线性组合，类似可证明</a:t>
            </a:r>
            <a:r>
              <a:rPr lang="en-US" altLang="zh-CN" dirty="0" err="1"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AB</a:t>
            </a:r>
            <a:r>
              <a:rPr lang="en-US" altLang="zh-CN" dirty="0" err="1">
                <a:cs typeface="Times New Roman" panose="02020603050405020304" pitchFamily="18" charset="0"/>
              </a:rPr>
              <a:t>≤r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cs typeface="Times New Roman" panose="02020603050405020304" pitchFamily="18" charset="0"/>
              </a:rPr>
              <a:t>.</a:t>
            </a:r>
            <a:endParaRPr lang="en-US" altLang="zh-CN" i="0" dirty="0">
              <a:cs typeface="Times New Roman" panose="02020603050405020304" pitchFamily="18" charset="0"/>
            </a:endParaRPr>
          </a:p>
        </p:txBody>
      </p:sp>
      <p:sp>
        <p:nvSpPr>
          <p:cNvPr id="218148" name="AutoShape 36"/>
          <p:cNvSpPr>
            <a:spLocks noChangeArrowheads="1"/>
          </p:cNvSpPr>
          <p:nvPr/>
        </p:nvSpPr>
        <p:spPr bwMode="auto">
          <a:xfrm>
            <a:off x="1359104" y="4606057"/>
            <a:ext cx="450488" cy="69198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769147" y="5379602"/>
            <a:ext cx="10854072" cy="123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1216025" indent="-1216025"/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3</a:t>
            </a:r>
            <a:r>
              <a:rPr lang="en-US" altLang="zh-CN" i="0"/>
              <a:t> </a:t>
            </a:r>
            <a:r>
              <a:rPr lang="en-US" altLang="zh-CN">
                <a:solidFill>
                  <a:srgbClr val="000099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99"/>
                </a:solidFill>
                <a:cs typeface="Times New Roman" panose="02020603050405020304" pitchFamily="18" charset="0"/>
              </a:rPr>
              <a:t>AB</a:t>
            </a:r>
            <a:r>
              <a:rPr lang="en-US" altLang="zh-CN">
                <a:solidFill>
                  <a:srgbClr val="000099"/>
                </a:solidFill>
                <a:cs typeface="Times New Roman" panose="02020603050405020304" pitchFamily="18" charset="0"/>
              </a:rPr>
              <a:t>≤min</a:t>
            </a:r>
            <a:r>
              <a:rPr lang="en-US" altLang="zh-CN" i="0">
                <a:solidFill>
                  <a:srgbClr val="0000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0099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i="0">
                <a:solidFill>
                  <a:srgbClr val="000099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>
                <a:solidFill>
                  <a:srgbClr val="000099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99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i="0">
                <a:solidFill>
                  <a:srgbClr val="000099"/>
                </a:solidFill>
                <a:cs typeface="Times New Roman" panose="02020603050405020304" pitchFamily="18" charset="0"/>
              </a:rPr>
              <a:t>),</a:t>
            </a:r>
            <a:r>
              <a:rPr lang="en-US" altLang="zh-CN" i="0">
                <a:cs typeface="Times New Roman" panose="02020603050405020304" pitchFamily="18" charset="0"/>
              </a:rPr>
              <a:t> </a:t>
            </a:r>
            <a:r>
              <a:rPr lang="zh-CN" altLang="en-US" i="0"/>
              <a:t>即矩阵乘积的秩</a:t>
            </a:r>
            <a:r>
              <a:rPr lang="zh-CN" altLang="en-US" i="0">
                <a:solidFill>
                  <a:srgbClr val="A50021"/>
                </a:solidFill>
              </a:rPr>
              <a:t>不超过</a:t>
            </a:r>
            <a:r>
              <a:rPr lang="zh-CN" altLang="en-US" i="0"/>
              <a:t>每个因子矩阵的秩</a:t>
            </a:r>
            <a:r>
              <a:rPr lang="en-US" altLang="zh-CN" sz="3900"/>
              <a:t>.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939513" y="1252774"/>
            <a:ext cx="400980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cs typeface="Times New Roman" panose="02020603050405020304" pitchFamily="18" charset="0"/>
              </a:rPr>
              <a:t>的极大无关组</a:t>
            </a:r>
            <a:r>
              <a:rPr lang="en-US" altLang="zh-CN" i="0" dirty="0" smtClean="0"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cs typeface="Times New Roman" panose="02020603050405020304" pitchFamily="18" charset="0"/>
              </a:rPr>
              <a:t>r</a:t>
            </a:r>
            <a:r>
              <a:rPr lang="en-US" altLang="zh-CN" i="0" baseline="-25000" dirty="0" err="1" smtClean="0">
                <a:cs typeface="Times New Roman" panose="02020603050405020304" pitchFamily="18" charset="0"/>
              </a:rPr>
              <a:t>AB</a:t>
            </a:r>
            <a:r>
              <a:rPr lang="zh-CN" altLang="en-US" i="0" dirty="0" smtClean="0">
                <a:cs typeface="Times New Roman" panose="02020603050405020304" pitchFamily="18" charset="0"/>
              </a:rPr>
              <a:t>个</a:t>
            </a:r>
            <a:endParaRPr lang="zh-CN" altLang="en-US" i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4" grpId="0"/>
      <p:bldP spid="218125" grpId="0"/>
      <p:bldP spid="218126" grpId="0"/>
      <p:bldP spid="218128" grpId="0"/>
      <p:bldP spid="218130" grpId="0"/>
      <p:bldP spid="218131" grpId="0"/>
      <p:bldP spid="218138" grpId="0"/>
      <p:bldP spid="218142" grpId="0"/>
      <p:bldP spid="218146" grpId="0"/>
      <p:bldP spid="218148" grpId="0" animBg="1"/>
      <p:bldP spid="218149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9137" y="286867"/>
            <a:ext cx="10092126" cy="1427339"/>
          </a:xfrm>
        </p:spPr>
        <p:txBody>
          <a:bodyPr/>
          <a:lstStyle/>
          <a:p>
            <a:pPr marL="1321435" indent="-1321435"/>
            <a:r>
              <a:rPr lang="zh-CN" altLang="en-US" sz="3400">
                <a:solidFill>
                  <a:srgbClr val="FF3300"/>
                </a:solidFill>
              </a:rPr>
              <a:t>推论</a:t>
            </a:r>
            <a:r>
              <a:rPr lang="en-US" altLang="zh-CN" sz="3400">
                <a:solidFill>
                  <a:srgbClr val="FF3300"/>
                </a:solidFill>
              </a:rPr>
              <a:t>1</a:t>
            </a:r>
            <a:r>
              <a:rPr lang="en-US" altLang="zh-CN" sz="3400">
                <a:solidFill>
                  <a:schemeClr val="tx1"/>
                </a:solidFill>
              </a:rPr>
              <a:t>	</a:t>
            </a:r>
            <a:r>
              <a:rPr lang="zh-CN" altLang="en-US" sz="3400">
                <a:solidFill>
                  <a:schemeClr val="tx1"/>
                </a:solidFill>
              </a:rPr>
              <a:t>设</a:t>
            </a:r>
            <a:r>
              <a:rPr lang="en-US" altLang="zh-CN" sz="3400" i="1">
                <a:solidFill>
                  <a:schemeClr val="tx1"/>
                </a:solidFill>
              </a:rPr>
              <a:t>A</a:t>
            </a:r>
            <a:r>
              <a:rPr lang="zh-CN" altLang="en-US" sz="3400">
                <a:solidFill>
                  <a:schemeClr val="tx1"/>
                </a:solidFill>
              </a:rPr>
              <a:t>为</a:t>
            </a:r>
            <a:r>
              <a:rPr lang="en-US" altLang="zh-CN" sz="3400" i="1">
                <a:solidFill>
                  <a:schemeClr val="tx1"/>
                </a:solidFill>
              </a:rPr>
              <a:t>n</a:t>
            </a:r>
            <a:r>
              <a:rPr lang="zh-CN" altLang="en-US" sz="3400">
                <a:solidFill>
                  <a:schemeClr val="tx1"/>
                </a:solidFill>
              </a:rPr>
              <a:t>阶</a:t>
            </a:r>
            <a:r>
              <a:rPr lang="zh-CN" altLang="en-US" sz="3400">
                <a:solidFill>
                  <a:srgbClr val="A50021"/>
                </a:solidFill>
              </a:rPr>
              <a:t>可逆</a:t>
            </a:r>
            <a:r>
              <a:rPr lang="zh-CN" altLang="en-US" sz="3400">
                <a:solidFill>
                  <a:schemeClr val="tx1"/>
                </a:solidFill>
              </a:rPr>
              <a:t>矩阵，</a:t>
            </a:r>
            <a:r>
              <a:rPr lang="en-US" altLang="zh-CN" sz="3400" i="1">
                <a:solidFill>
                  <a:schemeClr val="tx1"/>
                </a:solidFill>
              </a:rPr>
              <a:t>P=P</a:t>
            </a:r>
            <a:r>
              <a:rPr lang="en-US" altLang="zh-CN" sz="3400" i="1" baseline="-25000">
                <a:solidFill>
                  <a:schemeClr val="tx1"/>
                </a:solidFill>
              </a:rPr>
              <a:t>m</a:t>
            </a:r>
            <a:r>
              <a:rPr lang="en-US" altLang="zh-CN" sz="3400" baseline="-25000">
                <a:solidFill>
                  <a:schemeClr val="tx1"/>
                </a:solidFill>
              </a:rPr>
              <a:t>×</a:t>
            </a:r>
            <a:r>
              <a:rPr lang="en-US" altLang="zh-CN" sz="3400" i="1" baseline="-25000">
                <a:solidFill>
                  <a:schemeClr val="tx1"/>
                </a:solidFill>
              </a:rPr>
              <a:t>n</a:t>
            </a:r>
            <a:r>
              <a:rPr lang="zh-CN" altLang="en-US" sz="3400">
                <a:solidFill>
                  <a:schemeClr val="tx1"/>
                </a:solidFill>
              </a:rPr>
              <a:t>， </a:t>
            </a:r>
            <a:r>
              <a:rPr lang="en-US" altLang="zh-CN" sz="3400" i="1">
                <a:solidFill>
                  <a:schemeClr val="tx1"/>
                </a:solidFill>
              </a:rPr>
              <a:t>Q=Q</a:t>
            </a:r>
            <a:r>
              <a:rPr lang="en-US" altLang="zh-CN" sz="3400" i="1" baseline="-25000">
                <a:solidFill>
                  <a:schemeClr val="tx1"/>
                </a:solidFill>
              </a:rPr>
              <a:t>n</a:t>
            </a:r>
            <a:r>
              <a:rPr lang="en-US" altLang="zh-CN" sz="3400" baseline="-25000">
                <a:solidFill>
                  <a:schemeClr val="tx1"/>
                </a:solidFill>
              </a:rPr>
              <a:t>×</a:t>
            </a:r>
            <a:r>
              <a:rPr lang="en-US" altLang="zh-CN" sz="3400" i="1" baseline="-25000">
                <a:solidFill>
                  <a:schemeClr val="tx1"/>
                </a:solidFill>
              </a:rPr>
              <a:t>s</a:t>
            </a:r>
            <a:r>
              <a:rPr lang="zh-CN" altLang="en-US" sz="3400">
                <a:solidFill>
                  <a:schemeClr val="tx1"/>
                </a:solidFill>
              </a:rPr>
              <a:t>则  </a:t>
            </a:r>
            <a:r>
              <a:rPr lang="en-US" altLang="zh-CN" sz="3400" i="1">
                <a:solidFill>
                  <a:srgbClr val="000099"/>
                </a:solidFill>
              </a:rPr>
              <a:t>r</a:t>
            </a:r>
            <a:r>
              <a:rPr lang="en-US" altLang="zh-CN" sz="3400" i="1" baseline="-25000">
                <a:solidFill>
                  <a:srgbClr val="000099"/>
                </a:solidFill>
              </a:rPr>
              <a:t>AQ</a:t>
            </a:r>
            <a:r>
              <a:rPr lang="en-US" altLang="zh-CN" sz="3400" i="1">
                <a:solidFill>
                  <a:srgbClr val="000099"/>
                </a:solidFill>
              </a:rPr>
              <a:t>= r</a:t>
            </a:r>
            <a:r>
              <a:rPr lang="en-US" altLang="zh-CN" sz="3400" i="1" baseline="-25000">
                <a:solidFill>
                  <a:srgbClr val="000099"/>
                </a:solidFill>
              </a:rPr>
              <a:t>Q</a:t>
            </a:r>
            <a:r>
              <a:rPr lang="en-US" altLang="zh-CN" sz="3400" i="1">
                <a:solidFill>
                  <a:srgbClr val="000099"/>
                </a:solidFill>
              </a:rPr>
              <a:t> </a:t>
            </a:r>
            <a:r>
              <a:rPr lang="zh-CN" altLang="en-US" sz="3400">
                <a:solidFill>
                  <a:srgbClr val="000099"/>
                </a:solidFill>
              </a:rPr>
              <a:t>， </a:t>
            </a:r>
            <a:r>
              <a:rPr lang="en-US" altLang="zh-CN" sz="3400" i="1">
                <a:solidFill>
                  <a:srgbClr val="000099"/>
                </a:solidFill>
              </a:rPr>
              <a:t>r</a:t>
            </a:r>
            <a:r>
              <a:rPr lang="en-US" altLang="zh-CN" sz="3400" i="1" baseline="-25000">
                <a:solidFill>
                  <a:srgbClr val="000099"/>
                </a:solidFill>
              </a:rPr>
              <a:t>PA</a:t>
            </a:r>
            <a:r>
              <a:rPr lang="en-US" altLang="zh-CN" sz="3400" i="1">
                <a:solidFill>
                  <a:srgbClr val="000099"/>
                </a:solidFill>
              </a:rPr>
              <a:t>= r</a:t>
            </a:r>
            <a:r>
              <a:rPr lang="en-US" altLang="zh-CN" sz="3400" i="1" baseline="-25000">
                <a:solidFill>
                  <a:srgbClr val="000099"/>
                </a:solidFill>
              </a:rPr>
              <a:t>P</a:t>
            </a:r>
            <a:r>
              <a:rPr lang="en-US" altLang="zh-CN" sz="3400">
                <a:solidFill>
                  <a:srgbClr val="000099"/>
                </a:solidFill>
              </a:rPr>
              <a:t>.</a:t>
            </a:r>
            <a:br>
              <a:rPr lang="en-US" altLang="zh-CN" sz="3400">
                <a:solidFill>
                  <a:schemeClr val="tx1"/>
                </a:solidFill>
              </a:rPr>
            </a:br>
            <a:r>
              <a:rPr lang="zh-CN" altLang="en-US" sz="3400">
                <a:solidFill>
                  <a:schemeClr val="tx1"/>
                </a:solidFill>
              </a:rPr>
              <a:t>即任何矩阵乘上可逆矩阵后，其</a:t>
            </a:r>
            <a:r>
              <a:rPr lang="zh-CN" altLang="en-US" sz="3400">
                <a:solidFill>
                  <a:srgbClr val="000099"/>
                </a:solidFill>
              </a:rPr>
              <a:t>秩不变</a:t>
            </a:r>
            <a:r>
              <a:rPr lang="en-US" altLang="zh-CN" sz="3400">
                <a:solidFill>
                  <a:schemeClr val="tx1"/>
                </a:solidFill>
              </a:rPr>
              <a:t>. </a:t>
            </a:r>
            <a:endParaRPr lang="en-US" altLang="zh-CN" sz="3400">
              <a:solidFill>
                <a:schemeClr val="tx1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8330" y="1715957"/>
            <a:ext cx="9565422" cy="27103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pPr>
              <a:buFontTx/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证：以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AQ</a:t>
            </a:r>
            <a:r>
              <a:rPr lang="en-US" altLang="zh-CN" sz="3400" i="1" dirty="0"/>
              <a:t>= 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Q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例。显然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由上面定理得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AQ</a:t>
            </a:r>
            <a:r>
              <a:rPr lang="en-US" altLang="zh-CN" sz="3400" i="1" dirty="0"/>
              <a:t>≤ 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Q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又</a:t>
            </a:r>
            <a:r>
              <a:rPr lang="en-US" altLang="zh-CN" sz="340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可逆知 </a:t>
            </a:r>
            <a:r>
              <a:rPr lang="en-US" altLang="zh-CN" sz="3400" i="1" dirty="0">
                <a:ea typeface="黑体" panose="02010609060101010101" pitchFamily="49" charset="-122"/>
              </a:rPr>
              <a:t>Q=A</a:t>
            </a:r>
            <a:r>
              <a:rPr lang="en-US" altLang="zh-CN" sz="3400" baseline="30000" dirty="0">
                <a:ea typeface="黑体" panose="02010609060101010101" pitchFamily="49" charset="-122"/>
              </a:rPr>
              <a:t>-1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en-US" altLang="zh-CN" sz="3400" i="1" dirty="0">
                <a:ea typeface="黑体" panose="02010609060101010101" pitchFamily="49" charset="-122"/>
              </a:rPr>
              <a:t>AQ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    再由上面定理得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Q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400" i="1" dirty="0"/>
              <a:t>≤ 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AQ</a:t>
            </a:r>
            <a:r>
              <a:rPr lang="en-US" altLang="zh-CN" sz="3400" i="1" dirty="0"/>
              <a:t> 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    故</a:t>
            </a:r>
            <a:r>
              <a:rPr lang="zh-CN" altLang="en-US" dirty="0"/>
              <a:t> 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AQ</a:t>
            </a:r>
            <a:r>
              <a:rPr lang="en-US" altLang="zh-CN" sz="3400" i="1" dirty="0"/>
              <a:t>= </a:t>
            </a:r>
            <a:r>
              <a:rPr lang="en-US" altLang="zh-CN" sz="3400" i="1" dirty="0" err="1"/>
              <a:t>r</a:t>
            </a:r>
            <a:r>
              <a:rPr lang="en-US" altLang="zh-CN" sz="3400" i="1" baseline="-25000" dirty="0" err="1"/>
              <a:t>Q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979978" y="4379227"/>
            <a:ext cx="65697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</a:rPr>
              <a:t>推论</a:t>
            </a:r>
            <a:r>
              <a:rPr lang="en-US" altLang="zh-CN" i="0" dirty="0" smtClean="0">
                <a:solidFill>
                  <a:srgbClr val="FF3300"/>
                </a:solidFill>
              </a:rPr>
              <a:t>2</a:t>
            </a:r>
            <a:r>
              <a:rPr lang="en-US" altLang="zh-CN" i="0" dirty="0"/>
              <a:t> </a:t>
            </a:r>
            <a:r>
              <a:rPr lang="en-US" altLang="zh-CN" i="0" dirty="0" smtClean="0"/>
              <a:t> </a:t>
            </a:r>
            <a:r>
              <a:rPr lang="zh-CN" altLang="en-US" i="0" dirty="0" smtClean="0"/>
              <a:t>初等变换</a:t>
            </a:r>
            <a:r>
              <a:rPr lang="zh-CN" altLang="en-US" i="0" dirty="0">
                <a:solidFill>
                  <a:srgbClr val="A50021"/>
                </a:solidFill>
              </a:rPr>
              <a:t>不改变</a:t>
            </a:r>
            <a:r>
              <a:rPr lang="zh-CN" altLang="en-US" i="0" dirty="0"/>
              <a:t>矩阵的秩</a:t>
            </a:r>
            <a:r>
              <a:rPr lang="en-US" altLang="zh-CN" i="0" dirty="0"/>
              <a:t>.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20166" name="AutoShape 6"/>
          <p:cNvSpPr>
            <a:spLocks noChangeArrowheads="1"/>
          </p:cNvSpPr>
          <p:nvPr/>
        </p:nvSpPr>
        <p:spPr bwMode="auto">
          <a:xfrm>
            <a:off x="1475617" y="4930377"/>
            <a:ext cx="393119" cy="57121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904683" y="5445228"/>
            <a:ext cx="561662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chemeClr val="bg2"/>
                </a:solidFill>
              </a:rPr>
              <a:t>初等变换求矩阵秩的方法：</a:t>
            </a:r>
            <a:endParaRPr lang="zh-CN" altLang="en-US" i="0" dirty="0">
              <a:solidFill>
                <a:schemeClr val="bg2"/>
              </a:solidFill>
            </a:endParaRP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904683" y="5921008"/>
            <a:ext cx="11042984" cy="11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>
                <a:solidFill>
                  <a:schemeClr val="accent2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把矩阵用初等行变换变成为</a:t>
            </a:r>
            <a:r>
              <a:rPr lang="zh-CN" altLang="en-US" i="0">
                <a:solidFill>
                  <a:srgbClr val="FF3300"/>
                </a:solidFill>
                <a:latin typeface="黑体" panose="02010609060101010101" pitchFamily="49" charset="-122"/>
              </a:rPr>
              <a:t>行阶梯形矩阵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，行阶梯形矩阵中非</a:t>
            </a:r>
            <a:r>
              <a:rPr lang="zh-CN" altLang="en-US" i="0">
                <a:solidFill>
                  <a:srgbClr val="FF3300"/>
                </a:solidFill>
                <a:latin typeface="黑体" panose="02010609060101010101" pitchFamily="49" charset="-122"/>
              </a:rPr>
              <a:t>零行的行数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就是矩阵的秩</a:t>
            </a:r>
            <a:r>
              <a:rPr lang="en-US" altLang="zh-CN" i="0">
                <a:solidFill>
                  <a:schemeClr val="accent2"/>
                </a:solidFill>
                <a:latin typeface="黑体" panose="02010609060101010101" pitchFamily="49" charset="-122"/>
              </a:rPr>
              <a:t>.</a:t>
            </a:r>
            <a:r>
              <a:rPr lang="zh-CN" altLang="en-US" i="0">
                <a:solidFill>
                  <a:schemeClr val="accent2"/>
                </a:solidFill>
                <a:latin typeface="黑体" panose="02010609060101010101" pitchFamily="49" charset="-122"/>
              </a:rPr>
              <a:t>？</a:t>
            </a:r>
            <a:endParaRPr lang="zh-CN" altLang="en-US" i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220164" grpId="0"/>
      <p:bldP spid="220166" grpId="0" animBg="1"/>
      <p:bldP spid="220167" grpId="0"/>
      <p:bldP spid="220168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999137" y="367331"/>
            <a:ext cx="9974580" cy="725914"/>
          </a:xfrm>
        </p:spPr>
        <p:txBody>
          <a:bodyPr/>
          <a:lstStyle/>
          <a:p>
            <a:r>
              <a:rPr lang="zh-CN" altLang="en-US" sz="3400">
                <a:solidFill>
                  <a:schemeClr val="tx1"/>
                </a:solidFill>
              </a:rPr>
              <a:t>例</a:t>
            </a:r>
            <a:r>
              <a:rPr lang="en-US" altLang="zh-CN" sz="3400">
                <a:solidFill>
                  <a:schemeClr val="tx1"/>
                </a:solidFill>
              </a:rPr>
              <a:t>3 </a:t>
            </a:r>
            <a:r>
              <a:rPr lang="zh-CN" altLang="en-US" sz="3400">
                <a:solidFill>
                  <a:schemeClr val="tx1"/>
                </a:solidFill>
              </a:rPr>
              <a:t>求</a:t>
            </a:r>
            <a:r>
              <a:rPr lang="en-US" altLang="zh-CN" sz="3400">
                <a:solidFill>
                  <a:schemeClr val="tx1"/>
                </a:solidFill>
              </a:rPr>
              <a:t>A</a:t>
            </a:r>
            <a:r>
              <a:rPr lang="zh-CN" altLang="en-US" sz="3400">
                <a:solidFill>
                  <a:schemeClr val="tx1"/>
                </a:solidFill>
              </a:rPr>
              <a:t>的秩 </a:t>
            </a:r>
            <a:endParaRPr lang="zh-CN" altLang="en-US" sz="3400">
              <a:solidFill>
                <a:schemeClr val="tx1"/>
              </a:solidFill>
            </a:endParaRP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5901184" y="2554114"/>
          <a:ext cx="4037576" cy="201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0" name="Equation" r:id="rId1" imgW="2298700" imgH="1066800" progId="Equation.DSMT4">
                  <p:embed/>
                </p:oleObj>
              </mc:Choice>
              <mc:Fallback>
                <p:oleObj name="Equation" r:id="rId1" imgW="2298700" imgH="106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184" y="2554114"/>
                        <a:ext cx="4037576" cy="2015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1284607" y="4572382"/>
          <a:ext cx="4472562" cy="205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1" name="Equation" r:id="rId3" imgW="2260600" imgH="1066800" progId="Equation.DSMT4">
                  <p:embed/>
                </p:oleObj>
              </mc:Choice>
              <mc:Fallback>
                <p:oleObj name="Equation" r:id="rId3" imgW="2260600" imgH="106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7" y="4572382"/>
                        <a:ext cx="4472562" cy="205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5757168" y="4498330"/>
          <a:ext cx="4176464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2" name="Equation" r:id="rId5" imgW="2197100" imgH="1066800" progId="Equation.DSMT4">
                  <p:embed/>
                </p:oleObj>
              </mc:Choice>
              <mc:Fallback>
                <p:oleObj name="Equation" r:id="rId5" imgW="2197100" imgH="106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168" y="4498330"/>
                        <a:ext cx="4176464" cy="207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1" name="Rectangle 15"/>
          <p:cNvSpPr>
            <a:spLocks noChangeArrowheads="1"/>
          </p:cNvSpPr>
          <p:nvPr/>
        </p:nvSpPr>
        <p:spPr bwMode="auto">
          <a:xfrm>
            <a:off x="999138" y="2667515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解：</a:t>
            </a:r>
            <a:endParaRPr lang="zh-CN" altLang="en-US" i="0">
              <a:solidFill>
                <a:srgbClr val="000000"/>
              </a:solidFill>
            </a:endParaRPr>
          </a:p>
        </p:txBody>
      </p:sp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1093595" y="2667515"/>
          <a:ext cx="4807590" cy="185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3" name="Equation" r:id="rId7" imgW="2628900" imgH="1066800" progId="Equation.DSMT4">
                  <p:embed/>
                </p:oleObj>
              </mc:Choice>
              <mc:Fallback>
                <p:oleObj name="Equation" r:id="rId7" imgW="2628900" imgH="1066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595" y="2667515"/>
                        <a:ext cx="4807590" cy="1855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3" name="Object 17"/>
          <p:cNvGraphicFramePr>
            <a:graphicFrameLocks noChangeAspect="1"/>
          </p:cNvGraphicFramePr>
          <p:nvPr/>
        </p:nvGraphicFramePr>
        <p:xfrm>
          <a:off x="4235839" y="208155"/>
          <a:ext cx="3969601" cy="211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4" name="Equation" r:id="rId9" imgW="2032000" imgH="1066800" progId="Equation.DSMT4">
                  <p:embed/>
                </p:oleObj>
              </mc:Choice>
              <mc:Fallback>
                <p:oleObj name="Equation" r:id="rId9" imgW="2032000" imgH="1066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839" y="208155"/>
                        <a:ext cx="3969601" cy="2114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4" name="Object 18"/>
          <p:cNvGraphicFramePr>
            <a:graphicFrameLocks noChangeAspect="1"/>
          </p:cNvGraphicFramePr>
          <p:nvPr/>
        </p:nvGraphicFramePr>
        <p:xfrm>
          <a:off x="1093594" y="6475501"/>
          <a:ext cx="2040255" cy="58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5" name="Equation" r:id="rId11" imgW="698500" imgH="241300" progId="Equation.DSMT4">
                  <p:embed/>
                </p:oleObj>
              </mc:Choice>
              <mc:Fallback>
                <p:oleObj name="Equation" r:id="rId11" imgW="6985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594" y="6475501"/>
                        <a:ext cx="2040255" cy="582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73473" y="343152"/>
            <a:ext cx="90321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pPr marL="1426845" indent="-1426845"/>
            <a:r>
              <a:rPr lang="zh-CN" altLang="en-US" i="0" dirty="0"/>
              <a:t>注   </a:t>
            </a:r>
            <a:r>
              <a:rPr lang="en-US" altLang="zh-CN" i="0" dirty="0"/>
              <a:t>(1) </a:t>
            </a:r>
            <a:r>
              <a:rPr lang="zh-CN" altLang="en-US" i="0" dirty="0" smtClean="0"/>
              <a:t>变换结果</a:t>
            </a:r>
            <a:r>
              <a:rPr lang="zh-CN" altLang="en-US" i="0" dirty="0"/>
              <a:t>并</a:t>
            </a:r>
            <a:r>
              <a:rPr lang="zh-CN" altLang="en-US" i="0" dirty="0">
                <a:solidFill>
                  <a:srgbClr val="A50021"/>
                </a:solidFill>
              </a:rPr>
              <a:t>不唯一</a:t>
            </a:r>
            <a:r>
              <a:rPr lang="zh-CN" altLang="en-US" i="0" dirty="0"/>
              <a:t>，</a:t>
            </a:r>
            <a:r>
              <a:rPr lang="zh-CN" altLang="en-US" i="0" dirty="0" smtClean="0"/>
              <a:t>但得到</a:t>
            </a:r>
            <a:r>
              <a:rPr lang="zh-CN" altLang="en-US" i="0" dirty="0"/>
              <a:t>的</a:t>
            </a:r>
            <a:r>
              <a:rPr lang="zh-CN" altLang="en-US" i="0" dirty="0" smtClean="0">
                <a:solidFill>
                  <a:srgbClr val="A50021"/>
                </a:solidFill>
              </a:rPr>
              <a:t>秩相同</a:t>
            </a:r>
            <a:r>
              <a:rPr lang="en-US" altLang="zh-CN" i="0" dirty="0" smtClean="0"/>
              <a:t>.</a:t>
            </a:r>
            <a:endParaRPr lang="en-US" altLang="zh-CN" dirty="0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744550" y="979728"/>
            <a:ext cx="62059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/>
              <a:t>(2) </a:t>
            </a:r>
            <a:r>
              <a:rPr lang="zh-CN" altLang="en-US" i="0" dirty="0"/>
              <a:t>可以</a:t>
            </a:r>
            <a:r>
              <a:rPr lang="zh-CN" altLang="en-US" i="0" dirty="0">
                <a:solidFill>
                  <a:srgbClr val="A50021"/>
                </a:solidFill>
              </a:rPr>
              <a:t>同时进行</a:t>
            </a:r>
            <a:r>
              <a:rPr lang="zh-CN" altLang="en-US" i="0" dirty="0"/>
              <a:t>行和列的变换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2711945" y="4572383"/>
          <a:ext cx="4093104" cy="136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9" name="Equation" r:id="rId1" imgW="1333500" imgH="533400" progId="Equation.DSMT4">
                  <p:embed/>
                </p:oleObj>
              </mc:Choice>
              <mc:Fallback>
                <p:oleObj name="Equation" r:id="rId1" imgW="13335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45" y="4572383"/>
                        <a:ext cx="4093104" cy="1362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2084760" y="3957592"/>
            <a:ext cx="675886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P=P</a:t>
            </a:r>
            <a:r>
              <a:rPr lang="en-US" altLang="zh-CN" baseline="-25000" dirty="0">
                <a:solidFill>
                  <a:srgbClr val="000000"/>
                </a:solidFill>
              </a:rPr>
              <a:t>m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和可逆矩阵</a:t>
            </a:r>
            <a:r>
              <a:rPr lang="en-US" altLang="zh-CN" dirty="0">
                <a:solidFill>
                  <a:srgbClr val="000000"/>
                </a:solidFill>
              </a:rPr>
              <a:t>Q=</a:t>
            </a:r>
            <a:r>
              <a:rPr lang="en-US" altLang="zh-CN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使得</a:t>
            </a:r>
            <a:endParaRPr lang="zh-CN" altLang="en-US" i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1497024" y="2251818"/>
            <a:ext cx="72286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由</a:t>
            </a:r>
            <a:r>
              <a:rPr lang="zh-CN" altLang="en-US" i="0" dirty="0" smtClean="0"/>
              <a:t>前面的</a:t>
            </a:r>
            <a:r>
              <a:rPr lang="zh-CN" altLang="en-US" i="0" dirty="0"/>
              <a:t>推论</a:t>
            </a:r>
            <a:r>
              <a:rPr lang="zh-CN" altLang="en-US" i="0" dirty="0" smtClean="0"/>
              <a:t>，还</a:t>
            </a:r>
            <a:r>
              <a:rPr lang="zh-CN" altLang="en-US" i="0" dirty="0"/>
              <a:t>能得到如下定理：</a:t>
            </a:r>
            <a:endParaRPr lang="zh-CN" altLang="en-US" i="0" dirty="0"/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619214" y="3284979"/>
            <a:ext cx="904643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</a:rPr>
              <a:t>定理</a:t>
            </a:r>
            <a:r>
              <a:rPr lang="en-US" altLang="zh-CN" i="0" dirty="0" smtClean="0">
                <a:solidFill>
                  <a:srgbClr val="FF3300"/>
                </a:solidFill>
              </a:rPr>
              <a:t>4   </a:t>
            </a:r>
            <a:r>
              <a:rPr lang="zh-CN" altLang="en-US" i="0" dirty="0" smtClean="0">
                <a:solidFill>
                  <a:srgbClr val="000000"/>
                </a:solidFill>
              </a:rPr>
              <a:t>非</a:t>
            </a:r>
            <a:r>
              <a:rPr lang="zh-CN" altLang="en-US" i="0" dirty="0">
                <a:solidFill>
                  <a:srgbClr val="000000"/>
                </a:solidFill>
              </a:rPr>
              <a:t>零矩阵</a:t>
            </a:r>
            <a:r>
              <a:rPr lang="en-US" altLang="zh-CN" dirty="0" err="1">
                <a:solidFill>
                  <a:srgbClr val="000000"/>
                </a:solidFill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</a:rPr>
              <a:t>m</a:t>
            </a:r>
            <a:r>
              <a:rPr lang="en-US" altLang="zh-CN" i="0" baseline="-25000" dirty="0" err="1"/>
              <a:t>×</a:t>
            </a:r>
            <a:r>
              <a:rPr lang="en-US" altLang="zh-CN" baseline="-25000" dirty="0" err="1"/>
              <a:t>n</a:t>
            </a:r>
            <a:r>
              <a:rPr lang="zh-CN" altLang="en-US" i="0" dirty="0"/>
              <a:t>的秩为</a:t>
            </a:r>
            <a:r>
              <a:rPr lang="en-US" altLang="zh-CN" dirty="0"/>
              <a:t>r</a:t>
            </a:r>
            <a:r>
              <a:rPr lang="en-US" altLang="zh-CN" i="0" dirty="0"/>
              <a:t> </a:t>
            </a:r>
            <a:r>
              <a:rPr lang="en-US" altLang="zh-CN" i="0" dirty="0">
                <a:sym typeface="Wingdings" panose="05000000000000000000" pitchFamily="2" charset="2"/>
              </a:rPr>
              <a:t>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存在可逆矩阵</a:t>
            </a:r>
            <a:endParaRPr lang="zh-CN" altLang="en-US" i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27347" name="AutoShape 19"/>
          <p:cNvSpPr>
            <a:spLocks noChangeArrowheads="1"/>
          </p:cNvSpPr>
          <p:nvPr/>
        </p:nvSpPr>
        <p:spPr bwMode="auto">
          <a:xfrm flipV="1">
            <a:off x="4875418" y="5825734"/>
            <a:ext cx="768705" cy="61681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square" lIns="112261" tIns="56130" rIns="112261" bIns="5613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27349" name="Text Box 21"/>
          <p:cNvSpPr txBox="1">
            <a:spLocks noChangeArrowheads="1"/>
          </p:cNvSpPr>
          <p:nvPr/>
        </p:nvSpPr>
        <p:spPr bwMode="auto">
          <a:xfrm>
            <a:off x="5829002" y="5966487"/>
            <a:ext cx="212146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en-US" altLang="zh-CN" i="0"/>
              <a:t>×</a:t>
            </a:r>
            <a:r>
              <a:rPr lang="en-US" altLang="zh-CN"/>
              <a:t>n</a:t>
            </a:r>
            <a:r>
              <a:rPr lang="zh-CN" altLang="en-US" i="0"/>
              <a:t>矩阵</a:t>
            </a:r>
            <a:endParaRPr lang="zh-CN" altLang="en-US" i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/>
      <p:bldP spid="227342" grpId="0"/>
      <p:bldP spid="227345" grpId="0"/>
      <p:bldP spid="227346" grpId="0"/>
      <p:bldP spid="227347" grpId="0" animBg="1"/>
      <p:bldP spid="2273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99137" y="208155"/>
            <a:ext cx="9974580" cy="806376"/>
          </a:xfrm>
        </p:spPr>
        <p:txBody>
          <a:bodyPr/>
          <a:lstStyle/>
          <a:p>
            <a:r>
              <a:rPr lang="zh-CN" altLang="en-US" dirty="0"/>
              <a:t>（补充）</a:t>
            </a:r>
            <a:endParaRPr lang="zh-CN" altLang="en-US" dirty="0"/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4317792" y="969991"/>
          <a:ext cx="2586002" cy="54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6" name="Equation" r:id="rId1" imgW="939165" imgH="241300" progId="Equation.DSMT4">
                  <p:embed/>
                </p:oleObj>
              </mc:Choice>
              <mc:Fallback>
                <p:oleObj name="Equation" r:id="rId1" imgW="939165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792" y="969991"/>
                        <a:ext cx="2586002" cy="545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0" name="Object 8"/>
          <p:cNvGraphicFramePr>
            <a:graphicFrameLocks noChangeAspect="1"/>
          </p:cNvGraphicFramePr>
          <p:nvPr/>
        </p:nvGraphicFramePr>
        <p:xfrm>
          <a:off x="8955290" y="1030274"/>
          <a:ext cx="2640577" cy="51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7" name="Equation" r:id="rId3" imgW="1016000" imgH="241300" progId="Equation.DSMT4">
                  <p:embed/>
                </p:oleObj>
              </mc:Choice>
              <mc:Fallback>
                <p:oleObj name="Equation" r:id="rId3" imgW="10160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290" y="1030274"/>
                        <a:ext cx="2640577" cy="51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4903329" y="1778927"/>
          <a:ext cx="2571310" cy="55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8" name="Equation" r:id="rId5" imgW="914400" imgH="241300" progId="Equation.DSMT4">
                  <p:embed/>
                </p:oleObj>
              </mc:Choice>
              <mc:Fallback>
                <p:oleObj name="Equation" r:id="rId5" imgW="9144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329" y="1778927"/>
                        <a:ext cx="2571310" cy="556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8710966" y="1478066"/>
          <a:ext cx="2189287" cy="109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9" name="Equation" r:id="rId7" imgW="824865" imgH="495300" progId="Equation.DSMT4">
                  <p:embed/>
                </p:oleObj>
              </mc:Choice>
              <mc:Fallback>
                <p:oleObj name="Equation" r:id="rId7" imgW="824865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966" y="1478066"/>
                        <a:ext cx="2189287" cy="109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3570447" y="2350912"/>
          <a:ext cx="2189285" cy="109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0" name="Equation" r:id="rId9" imgW="824865" imgH="495300" progId="Equation.DSMT4">
                  <p:embed/>
                </p:oleObj>
              </mc:Choice>
              <mc:Fallback>
                <p:oleObj name="Equation" r:id="rId9" imgW="824865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447" y="2350912"/>
                        <a:ext cx="2189285" cy="109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808127" y="969991"/>
            <a:ext cx="35096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设有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向量组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6909296" y="969991"/>
            <a:ext cx="19771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和向量组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952096" y="1667918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对任意一</a:t>
            </a:r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组数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7474639" y="1667918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，若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1982827" y="2540764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则必有</a:t>
            </a:r>
            <a:endParaRPr lang="zh-CN" altLang="en-US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5759733" y="2540764"/>
            <a:ext cx="50405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成立，且反之亦成立时，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1952096" y="3348889"/>
            <a:ext cx="832348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latin typeface="黑体" panose="02010609060101010101" pitchFamily="49" charset="-122"/>
                <a:cs typeface="Times New Roman" panose="02020603050405020304" pitchFamily="18" charset="0"/>
              </a:rPr>
              <a:t>我们就说这两个向量组</a:t>
            </a:r>
            <a:r>
              <a:rPr lang="zh-CN" altLang="en-US" i="0" dirty="0">
                <a:solidFill>
                  <a:srgbClr val="000099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有相同的线性关系</a:t>
            </a:r>
            <a:r>
              <a:rPr lang="en-US" altLang="zh-CN" i="0" dirty="0">
                <a:latin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i="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8369" name="Rectangle 17"/>
          <p:cNvSpPr>
            <a:spLocks noChangeArrowheads="1"/>
          </p:cNvSpPr>
          <p:nvPr/>
        </p:nvSpPr>
        <p:spPr bwMode="auto">
          <a:xfrm>
            <a:off x="854494" y="4261988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/>
              <a:t>有如下结论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808127" y="4898564"/>
            <a:ext cx="1104508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993775" indent="-993775"/>
            <a:r>
              <a:rPr lang="zh-CN" altLang="en-US" i="0" dirty="0">
                <a:solidFill>
                  <a:srgbClr val="FF3300"/>
                </a:solidFill>
              </a:rPr>
              <a:t>定理</a:t>
            </a:r>
            <a:r>
              <a:rPr lang="zh-CN" altLang="en-US" i="0" dirty="0"/>
              <a:t> </a:t>
            </a:r>
            <a:r>
              <a:rPr lang="en-US" altLang="zh-CN" dirty="0" err="1"/>
              <a:t>m</a:t>
            </a:r>
            <a:r>
              <a:rPr lang="en-US" altLang="zh-CN" i="0" dirty="0" err="1"/>
              <a:t>×</a:t>
            </a:r>
            <a:r>
              <a:rPr lang="en-US" altLang="zh-CN" dirty="0" err="1"/>
              <a:t>n</a:t>
            </a:r>
            <a:r>
              <a:rPr lang="zh-CN" altLang="en-US" i="0" dirty="0"/>
              <a:t>矩阵</a:t>
            </a:r>
            <a:r>
              <a:rPr lang="en-US" altLang="zh-CN" i="0" dirty="0"/>
              <a:t>A</a:t>
            </a:r>
            <a:r>
              <a:rPr lang="zh-CN" altLang="en-US" i="0" dirty="0"/>
              <a:t>经过初等行变换得到</a:t>
            </a:r>
            <a:r>
              <a:rPr lang="en-US" altLang="zh-CN" dirty="0" err="1"/>
              <a:t>m</a:t>
            </a:r>
            <a:r>
              <a:rPr lang="en-US" altLang="zh-CN" i="0" dirty="0" err="1"/>
              <a:t>×</a:t>
            </a:r>
            <a:r>
              <a:rPr lang="en-US" altLang="zh-CN" dirty="0" err="1"/>
              <a:t>n</a:t>
            </a:r>
            <a:r>
              <a:rPr lang="zh-CN" altLang="en-US" i="0" dirty="0"/>
              <a:t>矩阵</a:t>
            </a:r>
            <a:r>
              <a:rPr lang="en-US" altLang="zh-CN" dirty="0"/>
              <a:t>B</a:t>
            </a:r>
            <a:r>
              <a:rPr lang="zh-CN" altLang="en-US" i="0" dirty="0"/>
              <a:t>，那么</a:t>
            </a:r>
            <a:r>
              <a:rPr lang="en-US" altLang="zh-CN" dirty="0"/>
              <a:t>A</a:t>
            </a:r>
            <a:r>
              <a:rPr lang="zh-CN" altLang="en-US" i="0" dirty="0"/>
              <a:t>与</a:t>
            </a:r>
            <a:r>
              <a:rPr lang="en-US" altLang="zh-CN" dirty="0"/>
              <a:t>B</a:t>
            </a:r>
            <a:r>
              <a:rPr lang="zh-CN" altLang="en-US" i="0" dirty="0"/>
              <a:t>的</a:t>
            </a:r>
            <a:r>
              <a:rPr lang="zh-CN" altLang="en-US" i="0" dirty="0">
                <a:solidFill>
                  <a:srgbClr val="A50021"/>
                </a:solidFill>
              </a:rPr>
              <a:t>列</a:t>
            </a:r>
            <a:r>
              <a:rPr lang="zh-CN" altLang="en-US" i="0" dirty="0"/>
              <a:t>向量组</a:t>
            </a:r>
            <a:r>
              <a:rPr lang="zh-CN" altLang="en-US" i="0" dirty="0">
                <a:solidFill>
                  <a:srgbClr val="A50021"/>
                </a:solidFill>
              </a:rPr>
              <a:t>有着相同的线性关系</a:t>
            </a:r>
            <a:r>
              <a:rPr lang="en-US" altLang="zh-CN" i="0" dirty="0"/>
              <a:t>.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2" grpId="0"/>
      <p:bldP spid="228363" grpId="0"/>
      <p:bldP spid="228364" grpId="0"/>
      <p:bldP spid="228365" grpId="0"/>
      <p:bldP spid="228366" grpId="0"/>
      <p:bldP spid="228367" grpId="0"/>
      <p:bldP spid="228368" grpId="0"/>
      <p:bldP spid="228369" grpId="0"/>
      <p:bldP spid="22837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7695" y="446045"/>
            <a:ext cx="9974580" cy="647200"/>
          </a:xfrm>
        </p:spPr>
        <p:txBody>
          <a:bodyPr/>
          <a:lstStyle/>
          <a:p>
            <a:r>
              <a:rPr lang="zh-CN" altLang="en-US" sz="3400">
                <a:solidFill>
                  <a:schemeClr val="tx1"/>
                </a:solidFill>
              </a:rPr>
              <a:t>得到求一个向量组的极大无关组的具体办法 </a:t>
            </a:r>
            <a:endParaRPr lang="zh-CN" altLang="en-US" sz="340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8126" y="1240176"/>
            <a:ext cx="10881360" cy="49869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pPr marL="748665" indent="-748665">
              <a:buFontTx/>
              <a:buAutoNum type="circleNumDbPlain"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用已知向量组</a:t>
            </a:r>
            <a:r>
              <a:rPr lang="zh-CN" altLang="en-US" sz="3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为列向量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构成矩阵</a:t>
            </a:r>
            <a:r>
              <a:rPr lang="en-US" altLang="zh-CN" sz="3400" i="1" dirty="0">
                <a:ea typeface="黑体" panose="02010609060101010101" pitchFamily="49" charset="-122"/>
              </a:rPr>
              <a:t>A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8665" indent="-748665">
              <a:buFontTx/>
              <a:buAutoNum type="circleNumDbPlain"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3400" i="1" dirty="0">
                <a:ea typeface="黑体" panose="02010609060101010101" pitchFamily="49" charset="-122"/>
              </a:rPr>
              <a:t>A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施行初等</a:t>
            </a:r>
            <a:r>
              <a:rPr lang="zh-CN" altLang="en-US" sz="3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变换化为</a:t>
            </a:r>
            <a:r>
              <a:rPr lang="zh-CN" altLang="en-US" sz="3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行简化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矩阵；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8665" indent="-748665"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此时，其列向量之间的线性关系及列向量的极大无关组可以直观看出来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8665" indent="-748665">
              <a:buFontTx/>
              <a:buAutoNum type="circleNumDbPlain" startAt="3"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由上面定理可得</a:t>
            </a:r>
            <a:r>
              <a:rPr lang="en-US" altLang="zh-CN" sz="2500" i="1" dirty="0">
                <a:ea typeface="黑体" panose="02010609060101010101" pitchFamily="49" charset="-122"/>
              </a:rPr>
              <a:t>A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500" i="1" dirty="0">
                <a:ea typeface="黑体" panose="02010609060101010101" pitchFamily="49" charset="-122"/>
              </a:rPr>
              <a:t>B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有相同的线性关系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可得原向量组的线性关系并求出一个极大线性无关组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4" name="Object 1062"/>
          <p:cNvGraphicFramePr>
            <a:graphicFrameLocks noChangeAspect="1"/>
          </p:cNvGraphicFramePr>
          <p:nvPr/>
        </p:nvGraphicFramePr>
        <p:xfrm>
          <a:off x="3629219" y="676938"/>
          <a:ext cx="5558226" cy="53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9" name="Equation" r:id="rId1" imgW="2082800" imgH="241300" progId="Equation.DSMT4">
                  <p:embed/>
                </p:oleObj>
              </mc:Choice>
              <mc:Fallback>
                <p:oleObj name="Equation" r:id="rId1" imgW="2082800" imgH="241300" progId="Equation.DSMT4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219" y="676938"/>
                        <a:ext cx="5558226" cy="535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1061"/>
          <p:cNvGraphicFramePr>
            <a:graphicFrameLocks noChangeAspect="1"/>
          </p:cNvGraphicFramePr>
          <p:nvPr/>
        </p:nvGraphicFramePr>
        <p:xfrm>
          <a:off x="2426477" y="1240176"/>
          <a:ext cx="5808011" cy="52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" name="Equation" r:id="rId3" imgW="2235200" imgH="241300" progId="Equation.DSMT4">
                  <p:embed/>
                </p:oleObj>
              </mc:Choice>
              <mc:Fallback>
                <p:oleObj name="Equation" r:id="rId3" imgW="2235200" imgH="241300" progId="Equation.DSMT4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477" y="1240176"/>
                        <a:ext cx="5808011" cy="52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1060"/>
          <p:cNvGraphicFramePr>
            <a:graphicFrameLocks noChangeAspect="1"/>
          </p:cNvGraphicFramePr>
          <p:nvPr/>
        </p:nvGraphicFramePr>
        <p:xfrm>
          <a:off x="8519955" y="1159714"/>
          <a:ext cx="3142244" cy="51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" name="Equation" r:id="rId5" imgW="1231265" imgH="241300" progId="Equation.DSMT4">
                  <p:embed/>
                </p:oleObj>
              </mc:Choice>
              <mc:Fallback>
                <p:oleObj name="Equation" r:id="rId5" imgW="1231265" imgH="241300" progId="Equation.DSMT4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955" y="1159714"/>
                        <a:ext cx="3142244" cy="51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1059"/>
          <p:cNvGraphicFramePr>
            <a:graphicFrameLocks noChangeAspect="1"/>
          </p:cNvGraphicFramePr>
          <p:nvPr/>
        </p:nvGraphicFramePr>
        <p:xfrm>
          <a:off x="3014205" y="1635494"/>
          <a:ext cx="3507476" cy="61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" name="Equation" r:id="rId7" imgW="1155700" imgH="241300" progId="Equation.DSMT4">
                  <p:embed/>
                </p:oleObj>
              </mc:Choice>
              <mc:Fallback>
                <p:oleObj name="Equation" r:id="rId7" imgW="1155700" imgH="241300" progId="Equation.DSMT4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205" y="1635494"/>
                        <a:ext cx="3507476" cy="612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Rectangle 1063"/>
          <p:cNvSpPr>
            <a:spLocks noChangeArrowheads="1"/>
          </p:cNvSpPr>
          <p:nvPr/>
        </p:nvSpPr>
        <p:spPr bwMode="auto">
          <a:xfrm>
            <a:off x="1190150" y="572925"/>
            <a:ext cx="21968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i="0">
                <a:latin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：已知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76" name="Rectangle 1064"/>
          <p:cNvSpPr>
            <a:spLocks noChangeArrowheads="1"/>
          </p:cNvSpPr>
          <p:nvPr/>
        </p:nvSpPr>
        <p:spPr bwMode="auto">
          <a:xfrm>
            <a:off x="9187445" y="555433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77" name="Rectangle 1065"/>
          <p:cNvSpPr>
            <a:spLocks noChangeArrowheads="1"/>
          </p:cNvSpPr>
          <p:nvPr/>
        </p:nvSpPr>
        <p:spPr bwMode="auto">
          <a:xfrm>
            <a:off x="8045575" y="1207881"/>
            <a:ext cx="8839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78" name="Rectangle 1066"/>
          <p:cNvSpPr>
            <a:spLocks noChangeArrowheads="1"/>
          </p:cNvSpPr>
          <p:nvPr/>
        </p:nvSpPr>
        <p:spPr bwMode="auto">
          <a:xfrm>
            <a:off x="2332021" y="160319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求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79" name="Rectangle 1067"/>
          <p:cNvSpPr>
            <a:spLocks noChangeArrowheads="1"/>
          </p:cNvSpPr>
          <p:nvPr/>
        </p:nvSpPr>
        <p:spPr bwMode="auto">
          <a:xfrm>
            <a:off x="6425125" y="1603198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的一个线性关系和一个</a:t>
            </a:r>
            <a:endParaRPr lang="zh-CN" altLang="en-US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80" name="Rectangle 1068"/>
          <p:cNvSpPr>
            <a:spLocks noChangeArrowheads="1"/>
          </p:cNvSpPr>
          <p:nvPr/>
        </p:nvSpPr>
        <p:spPr bwMode="auto">
          <a:xfrm>
            <a:off x="2332021" y="2159440"/>
            <a:ext cx="263442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latin typeface="黑体" panose="02010609060101010101" pitchFamily="49" charset="-122"/>
                <a:cs typeface="Times New Roman" panose="02020603050405020304" pitchFamily="18" charset="0"/>
              </a:rPr>
              <a:t>极大无关组</a:t>
            </a:r>
            <a:r>
              <a:rPr lang="en-US" altLang="zh-CN" i="0">
                <a:latin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i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85" name="Object 1073"/>
          <p:cNvGraphicFramePr>
            <a:graphicFrameLocks noChangeAspect="1"/>
          </p:cNvGraphicFramePr>
          <p:nvPr/>
        </p:nvGraphicFramePr>
        <p:xfrm>
          <a:off x="1093595" y="4094854"/>
          <a:ext cx="3471792" cy="20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" name="Equation" r:id="rId9" imgW="1524000" imgH="1066800" progId="Equation.DSMT4">
                  <p:embed/>
                </p:oleObj>
              </mc:Choice>
              <mc:Fallback>
                <p:oleObj name="Equation" r:id="rId9" imgW="1524000" imgH="1066800" progId="Equation.DSMT4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595" y="4094854"/>
                        <a:ext cx="3471792" cy="2018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Object 1072"/>
          <p:cNvGraphicFramePr>
            <a:graphicFrameLocks noChangeAspect="1"/>
          </p:cNvGraphicFramePr>
          <p:nvPr/>
        </p:nvGraphicFramePr>
        <p:xfrm>
          <a:off x="4521306" y="4729809"/>
          <a:ext cx="2762321" cy="4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Equation" r:id="rId11" imgW="1193800" imgH="254000" progId="Equation.DSMT4">
                  <p:embed/>
                </p:oleObj>
              </mc:Choice>
              <mc:Fallback>
                <p:oleObj name="Equation" r:id="rId11" imgW="1193800" imgH="254000" progId="Equation.DSMT4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306" y="4729809"/>
                        <a:ext cx="2762321" cy="489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1071"/>
          <p:cNvGraphicFramePr>
            <a:graphicFrameLocks noChangeAspect="1"/>
          </p:cNvGraphicFramePr>
          <p:nvPr/>
        </p:nvGraphicFramePr>
        <p:xfrm>
          <a:off x="7216459" y="4175317"/>
          <a:ext cx="3725286" cy="207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Equation" r:id="rId13" imgW="1930400" imgH="1066800" progId="Equation.DSMT4">
                  <p:embed/>
                </p:oleObj>
              </mc:Choice>
              <mc:Fallback>
                <p:oleObj name="Equation" r:id="rId13" imgW="1930400" imgH="1066800" progId="Equation.DSMT4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459" y="4175317"/>
                        <a:ext cx="3725286" cy="2074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3" name="Rectangle 1081"/>
          <p:cNvSpPr>
            <a:spLocks noChangeArrowheads="1"/>
          </p:cNvSpPr>
          <p:nvPr/>
        </p:nvSpPr>
        <p:spPr bwMode="auto">
          <a:xfrm>
            <a:off x="619214" y="3143294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解：以</a:t>
            </a:r>
            <a:endParaRPr lang="zh-CN" altLang="en-US" i="0">
              <a:solidFill>
                <a:srgbClr val="000000"/>
              </a:solidFill>
            </a:endParaRPr>
          </a:p>
        </p:txBody>
      </p:sp>
      <p:graphicFrame>
        <p:nvGraphicFramePr>
          <p:cNvPr id="14394" name="Object 1082"/>
          <p:cNvGraphicFramePr>
            <a:graphicFrameLocks noChangeAspect="1"/>
          </p:cNvGraphicFramePr>
          <p:nvPr/>
        </p:nvGraphicFramePr>
        <p:xfrm>
          <a:off x="2523032" y="3143295"/>
          <a:ext cx="3331158" cy="58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Equation" r:id="rId15" imgW="1155700" imgH="241300" progId="Equation.DSMT4">
                  <p:embed/>
                </p:oleObj>
              </mc:Choice>
              <mc:Fallback>
                <p:oleObj name="Equation" r:id="rId15" imgW="1155700" imgH="241300" progId="Equation.DSMT4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2" y="3143295"/>
                        <a:ext cx="3331158" cy="580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5" name="Rectangle 1083"/>
          <p:cNvSpPr>
            <a:spLocks noChangeArrowheads="1"/>
          </p:cNvSpPr>
          <p:nvPr/>
        </p:nvSpPr>
        <p:spPr bwMode="auto">
          <a:xfrm>
            <a:off x="6011616" y="3127552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为列做矩阵</a:t>
            </a:r>
            <a:endParaRPr lang="zh-CN" altLang="en-US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  <p:bldP spid="143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87296" y="1624998"/>
            <a:ext cx="1071854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0" dirty="0">
                <a:solidFill>
                  <a:schemeClr val="bg2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i="0" dirty="0">
                <a:latin typeface="黑体" panose="02010609060101010101" pitchFamily="49" charset="-122"/>
              </a:rPr>
              <a:t>若干个同</a:t>
            </a:r>
            <a:r>
              <a:rPr lang="zh-CN" altLang="en-US" i="0" dirty="0" smtClean="0">
                <a:latin typeface="黑体" panose="02010609060101010101" pitchFamily="49" charset="-122"/>
              </a:rPr>
              <a:t>维列</a:t>
            </a:r>
            <a:r>
              <a:rPr lang="en-US" altLang="zh-CN" i="0" dirty="0" smtClean="0">
                <a:latin typeface="黑体" panose="02010609060101010101" pitchFamily="49" charset="-122"/>
              </a:rPr>
              <a:t>(</a:t>
            </a:r>
            <a:r>
              <a:rPr lang="zh-CN" altLang="en-US" i="0" dirty="0" smtClean="0">
                <a:latin typeface="黑体" panose="02010609060101010101" pitchFamily="49" charset="-122"/>
              </a:rPr>
              <a:t>行</a:t>
            </a:r>
            <a:r>
              <a:rPr lang="en-US" altLang="zh-CN" i="0" dirty="0" smtClean="0">
                <a:latin typeface="黑体" panose="02010609060101010101" pitchFamily="49" charset="-122"/>
              </a:rPr>
              <a:t>)</a:t>
            </a:r>
            <a:r>
              <a:rPr lang="zh-CN" altLang="en-US" i="0" dirty="0" smtClean="0">
                <a:latin typeface="黑体" panose="02010609060101010101" pitchFamily="49" charset="-122"/>
              </a:rPr>
              <a:t>向量所</a:t>
            </a:r>
            <a:r>
              <a:rPr lang="zh-CN" altLang="en-US" i="0" dirty="0">
                <a:latin typeface="黑体" panose="02010609060101010101" pitchFamily="49" charset="-122"/>
              </a:rPr>
              <a:t>组成的集合叫做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</a:rPr>
              <a:t>向量组</a:t>
            </a:r>
            <a:r>
              <a:rPr lang="zh-CN" altLang="en-US" i="0" dirty="0">
                <a:latin typeface="黑体" panose="02010609060101010101" pitchFamily="49" charset="-122"/>
              </a:rPr>
              <a:t>．</a:t>
            </a:r>
            <a:endParaRPr lang="zh-CN" altLang="en-US" i="0" dirty="0">
              <a:latin typeface="黑体" panose="02010609060101010101" pitchFamily="49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93812" y="257678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ea typeface="宋体" panose="02010600030101010101" pitchFamily="2" charset="-122"/>
              </a:rPr>
              <a:t>例如</a:t>
            </a:r>
            <a:endParaRPr lang="zh-CN" altLang="en-US" i="0" dirty="0">
              <a:ea typeface="宋体" panose="02010600030101010101" pitchFamily="2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312266" y="2615995"/>
          <a:ext cx="6800850" cy="60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2" name="Equation" r:id="rId1" imgW="5143500" imgH="546100" progId="Equation.3">
                  <p:embed/>
                </p:oleObj>
              </mc:Choice>
              <mc:Fallback>
                <p:oleObj name="Equation" r:id="rId1" imgW="51435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66" y="2615995"/>
                        <a:ext cx="6800850" cy="601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472655" y="3541317"/>
          <a:ext cx="6901603" cy="229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3" name="Equation" r:id="rId3" imgW="5219700" imgH="2082800" progId="Equation.3">
                  <p:embed/>
                </p:oleObj>
              </mc:Choice>
              <mc:Fallback>
                <p:oleObj name="Equation" r:id="rId3" imgW="5219700" imgH="208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655" y="3541317"/>
                        <a:ext cx="6901603" cy="229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Grp="1" noChangeArrowheads="1"/>
          </p:cNvSpPr>
          <p:nvPr>
            <p:ph type="title" sz="quarter"/>
          </p:nvPr>
        </p:nvSpPr>
        <p:spPr>
          <a:xfrm>
            <a:off x="904682" y="762647"/>
            <a:ext cx="9974580" cy="1032022"/>
          </a:xfrm>
        </p:spPr>
        <p:txBody>
          <a:bodyPr/>
          <a:lstStyle/>
          <a:p>
            <a:r>
              <a:rPr lang="zh-CN" altLang="en-US" sz="4400"/>
              <a:t>一、向量、向量组与矩阵</a:t>
            </a:r>
            <a:endParaRPr lang="zh-CN" altLang="en-US" sz="4400"/>
          </a:p>
        </p:txBody>
      </p:sp>
      <p:graphicFrame>
        <p:nvGraphicFramePr>
          <p:cNvPr id="6250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711081" y="3042797"/>
          <a:ext cx="518461" cy="55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4" name="Equation" r:id="rId5" imgW="177800" imgH="228600" progId="Equation.DSMT4">
                  <p:embed/>
                </p:oleObj>
              </mc:Choice>
              <mc:Fallback>
                <p:oleObj name="Equation" r:id="rId5" imgW="177800" imgH="228600" progId="Equation.DSMT4">
                  <p:embed/>
                  <p:pic>
                    <p:nvPicPr>
                      <p:cNvPr id="0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081" y="3042797"/>
                        <a:ext cx="518461" cy="554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7" name="Object 4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60216" y="3058541"/>
          <a:ext cx="596124" cy="62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5" name="Equation" r:id="rId7" imgW="190500" imgH="241300" progId="Equation.DSMT4">
                  <p:embed/>
                </p:oleObj>
              </mc:Choice>
              <mc:Fallback>
                <p:oleObj name="Equation" r:id="rId7" imgW="190500" imgH="241300" progId="Equation.DSMT4">
                  <p:embed/>
                  <p:pic>
                    <p:nvPicPr>
                      <p:cNvPr id="0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16" y="3058541"/>
                        <a:ext cx="596124" cy="629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9" name="Object 4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58496" y="3042797"/>
          <a:ext cx="503767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6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496" y="3042797"/>
                        <a:ext cx="503767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3612428" y="3644518"/>
            <a:ext cx="667491" cy="20640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4659842" y="3669007"/>
            <a:ext cx="667491" cy="20797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6565759" y="3669007"/>
            <a:ext cx="665392" cy="20640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2504" name="Rectangle 40"/>
          <p:cNvSpPr>
            <a:spLocks noChangeArrowheads="1"/>
          </p:cNvSpPr>
          <p:nvPr/>
        </p:nvSpPr>
        <p:spPr bwMode="auto">
          <a:xfrm>
            <a:off x="8373023" y="3614783"/>
            <a:ext cx="761946" cy="21427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62513" name="Object 49"/>
          <p:cNvGraphicFramePr>
            <a:graphicFrameLocks noChangeAspect="1"/>
          </p:cNvGraphicFramePr>
          <p:nvPr/>
        </p:nvGraphicFramePr>
        <p:xfrm>
          <a:off x="8482172" y="2979826"/>
          <a:ext cx="562539" cy="5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7" name="Equation" r:id="rId11" imgW="190500" imgH="228600" progId="Equation.DSMT4">
                  <p:embed/>
                </p:oleObj>
              </mc:Choice>
              <mc:Fallback>
                <p:oleObj name="Equation" r:id="rId11" imgW="190500" imgH="228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172" y="2979826"/>
                        <a:ext cx="562539" cy="55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1517598" y="5899224"/>
            <a:ext cx="19059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 dirty="0">
                <a:ea typeface="宋体" panose="02010600030101010101" pitchFamily="2" charset="-122"/>
              </a:rPr>
              <a:t>向量组</a:t>
            </a:r>
            <a:endParaRPr lang="zh-CN" altLang="en-US" i="0" dirty="0">
              <a:ea typeface="宋体" panose="02010600030101010101" pitchFamily="2" charset="-122"/>
            </a:endParaRPr>
          </a:p>
        </p:txBody>
      </p:sp>
      <p:graphicFrame>
        <p:nvGraphicFramePr>
          <p:cNvPr id="62515" name="Object 51"/>
          <p:cNvGraphicFramePr>
            <a:graphicFrameLocks noChangeAspect="1"/>
          </p:cNvGraphicFramePr>
          <p:nvPr/>
        </p:nvGraphicFramePr>
        <p:xfrm>
          <a:off x="3155950" y="5922963"/>
          <a:ext cx="32877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8" name="Equation" r:id="rId13" imgW="29260800" imgH="5791200" progId="Equation.DSMT4">
                  <p:embed/>
                </p:oleObj>
              </mc:Choice>
              <mc:Fallback>
                <p:oleObj name="Equation" r:id="rId13" imgW="29260800" imgH="5791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5922963"/>
                        <a:ext cx="32877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6278193" y="5899224"/>
            <a:ext cx="523707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ea typeface="宋体" panose="02010600030101010101" pitchFamily="2" charset="-122"/>
              </a:rPr>
              <a:t>称为矩阵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i="0">
                <a:ea typeface="宋体" panose="02010600030101010101" pitchFamily="2" charset="-122"/>
              </a:rPr>
              <a:t>的</a:t>
            </a:r>
            <a:r>
              <a:rPr lang="zh-CN" altLang="en-US" i="0">
                <a:solidFill>
                  <a:schemeClr val="accent2"/>
                </a:solidFill>
              </a:rPr>
              <a:t>列向量组</a:t>
            </a:r>
            <a:r>
              <a:rPr lang="en-US" altLang="zh-CN" i="0">
                <a:ea typeface="宋体" panose="02010600030101010101" pitchFamily="2" charset="-122"/>
              </a:rPr>
              <a:t>.</a:t>
            </a:r>
            <a:endParaRPr lang="en-US" altLang="zh-CN" i="0">
              <a:ea typeface="宋体" panose="02010600030101010101" pitchFamily="2" charset="-122"/>
            </a:endParaRPr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619214" y="127691"/>
            <a:ext cx="10232760" cy="94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zh-CN" sz="5400" i="0">
                <a:solidFill>
                  <a:schemeClr val="accent2"/>
                </a:solidFill>
              </a:rPr>
              <a:t>§</a:t>
            </a:r>
            <a:r>
              <a:rPr lang="en-US" altLang="zh-CN" sz="5400" i="0">
                <a:solidFill>
                  <a:schemeClr val="accent2"/>
                </a:solidFill>
              </a:rPr>
              <a:t>3.1.1.2</a:t>
            </a:r>
            <a:r>
              <a:rPr lang="zh-CN" altLang="en-US" sz="5400" i="0">
                <a:solidFill>
                  <a:schemeClr val="accent2"/>
                </a:solidFill>
              </a:rPr>
              <a:t>向量组的线性相关性</a:t>
            </a:r>
            <a:endParaRPr kumimoji="0" lang="zh-CN" altLang="en-US" sz="2900" i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501" grpId="0" animBg="1"/>
      <p:bldP spid="62502" grpId="0" animBg="1"/>
      <p:bldP spid="62503" grpId="0" animBg="1"/>
      <p:bldP spid="62504" grpId="0" animBg="1"/>
      <p:bldP spid="62514" grpId="0"/>
      <p:bldP spid="625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999137" y="524757"/>
          <a:ext cx="4475127" cy="21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56" name="Equation" r:id="rId1" imgW="1816100" imgH="1066800" progId="Equation.DSMT4">
                  <p:embed/>
                </p:oleObj>
              </mc:Choice>
              <mc:Fallback>
                <p:oleObj name="Equation" r:id="rId1" imgW="1816100" imgH="106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37" y="524757"/>
                        <a:ext cx="4475127" cy="2179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6769808" y="1165770"/>
          <a:ext cx="4284115" cy="78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57" name="Equation" r:id="rId3" imgW="1346200" imgH="292100" progId="Equation.DSMT4">
                  <p:embed/>
                </p:oleObj>
              </mc:Choice>
              <mc:Fallback>
                <p:oleObj name="Equation" r:id="rId3" imgW="13462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808" y="1165770"/>
                        <a:ext cx="4284115" cy="78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5377710" y="1240176"/>
            <a:ext cx="13920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 i="0">
                <a:solidFill>
                  <a:srgbClr val="000000"/>
                </a:solidFill>
              </a:rPr>
              <a:t>＝</a:t>
            </a:r>
            <a:endParaRPr lang="zh-CN" altLang="en-US" i="0">
              <a:solidFill>
                <a:srgbClr val="000000"/>
              </a:solidFill>
            </a:endParaRPr>
          </a:p>
        </p:txBody>
      </p:sp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4958424" y="2859316"/>
          <a:ext cx="1788372" cy="5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58" name="Equation" r:id="rId5" imgW="698500" imgH="241300" progId="Equation.DSMT4">
                  <p:embed/>
                </p:oleObj>
              </mc:Choice>
              <mc:Fallback>
                <p:oleObj name="Equation" r:id="rId5" imgW="6985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424" y="2859316"/>
                        <a:ext cx="1788372" cy="5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7" name="Object 13"/>
          <p:cNvGraphicFramePr>
            <a:graphicFrameLocks noChangeAspect="1"/>
          </p:cNvGraphicFramePr>
          <p:nvPr/>
        </p:nvGraphicFramePr>
        <p:xfrm>
          <a:off x="2876847" y="3540360"/>
          <a:ext cx="3369859" cy="57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59" name="Equation" r:id="rId7" imgW="1422400" imgH="241300" progId="Equation.DSMT4">
                  <p:embed/>
                </p:oleObj>
              </mc:Choice>
              <mc:Fallback>
                <p:oleObj name="Equation" r:id="rId7" imgW="14224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847" y="3540360"/>
                        <a:ext cx="3369859" cy="575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6" name="Object 12"/>
          <p:cNvGraphicFramePr>
            <a:graphicFrameLocks noChangeAspect="1"/>
          </p:cNvGraphicFramePr>
          <p:nvPr/>
        </p:nvGraphicFramePr>
        <p:xfrm>
          <a:off x="6471304" y="3449402"/>
          <a:ext cx="2670240" cy="64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0" name="Equation" r:id="rId9" imgW="1040765" imgH="241300" progId="Equation.DSMT4">
                  <p:embed/>
                </p:oleObj>
              </mc:Choice>
              <mc:Fallback>
                <p:oleObj name="Equation" r:id="rId9" imgW="1040765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304" y="3449402"/>
                        <a:ext cx="2670240" cy="645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1855541" y="4175317"/>
          <a:ext cx="3528466" cy="6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1" name="Equation" r:id="rId11" imgW="1155700" imgH="241300" progId="Equation.DSMT4">
                  <p:embed/>
                </p:oleObj>
              </mc:Choice>
              <mc:Fallback>
                <p:oleObj name="Equation" r:id="rId11" imgW="1155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41" y="4175317"/>
                        <a:ext cx="3528466" cy="615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6450313" y="4175317"/>
          <a:ext cx="3068779" cy="52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2" name="Equation" r:id="rId13" imgW="1180465" imgH="241300" progId="Equation.DSMT4">
                  <p:embed/>
                </p:oleObj>
              </mc:Choice>
              <mc:Fallback>
                <p:oleObj name="Equation" r:id="rId13" imgW="1180465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313" y="4175317"/>
                        <a:ext cx="3068779" cy="52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3" name="Object 9"/>
          <p:cNvGraphicFramePr>
            <a:graphicFrameLocks noChangeAspect="1"/>
          </p:cNvGraphicFramePr>
          <p:nvPr/>
        </p:nvGraphicFramePr>
        <p:xfrm>
          <a:off x="5816715" y="4813895"/>
          <a:ext cx="1668646" cy="6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3" name="Equation" r:id="rId15" imgW="685800" imgH="241300" progId="Equation.DSMT4">
                  <p:embed/>
                </p:oleObj>
              </mc:Choice>
              <mc:Fallback>
                <p:oleObj name="Equation" r:id="rId15" imgW="685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715" y="4813895"/>
                        <a:ext cx="1668646" cy="67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3062504" y="5499920"/>
          <a:ext cx="4336591" cy="64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4" name="Equation" r:id="rId17" imgW="1346200" imgH="241300" progId="Equation.DSMT4">
                  <p:embed/>
                </p:oleObj>
              </mc:Choice>
              <mc:Fallback>
                <p:oleObj name="Equation" r:id="rId17" imgW="1346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504" y="5499920"/>
                        <a:ext cx="4336591" cy="648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3059128" y="6154514"/>
          <a:ext cx="3333256" cy="6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65" name="Equation" r:id="rId19" imgW="1028065" imgH="241300" progId="Equation.DSMT4">
                  <p:embed/>
                </p:oleObj>
              </mc:Choice>
              <mc:Fallback>
                <p:oleObj name="Equation" r:id="rId19" imgW="1028065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28" y="6154514"/>
                        <a:ext cx="3333256" cy="64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775364" y="2776904"/>
            <a:ext cx="44554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分析：由矩阵</a:t>
            </a:r>
            <a:r>
              <a:rPr lang="en-US" altLang="zh-CN" dirty="0">
                <a:solidFill>
                  <a:srgbClr val="000000"/>
                </a:solidFill>
                <a:cs typeface="Arial Unicode MS" panose="020B0604020202020204" charset="-122"/>
              </a:rPr>
              <a:t>B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可知：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31440" name="Rectangle 16"/>
          <p:cNvSpPr>
            <a:spLocks noChangeArrowheads="1"/>
          </p:cNvSpPr>
          <p:nvPr/>
        </p:nvSpPr>
        <p:spPr bwMode="auto">
          <a:xfrm>
            <a:off x="6392384" y="2776904"/>
            <a:ext cx="49805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74015"/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是一个极大无关组，且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31442" name="Rectangle 18"/>
          <p:cNvSpPr>
            <a:spLocks noChangeArrowheads="1"/>
          </p:cNvSpPr>
          <p:nvPr/>
        </p:nvSpPr>
        <p:spPr bwMode="auto">
          <a:xfrm>
            <a:off x="716608" y="414302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由于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5520443" y="4143021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与</a:t>
            </a:r>
            <a:endParaRPr lang="zh-CN" altLang="en-US" i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31444" name="Rectangle 20"/>
          <p:cNvSpPr>
            <a:spLocks noChangeArrowheads="1"/>
          </p:cNvSpPr>
          <p:nvPr/>
        </p:nvSpPr>
        <p:spPr bwMode="auto">
          <a:xfrm>
            <a:off x="716608" y="4779597"/>
            <a:ext cx="50405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有相同的线性关系，所以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7109820" y="4834934"/>
            <a:ext cx="49805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74015"/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  <a:cs typeface="Arial Unicode MS" panose="020B0604020202020204" charset="-122"/>
              </a:rPr>
              <a:t>是一个极大无关组，且</a:t>
            </a:r>
            <a:endParaRPr lang="zh-CN" altLang="en-US" i="0" dirty="0">
              <a:latin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/>
      <p:bldP spid="231439" grpId="0"/>
      <p:bldP spid="231440" grpId="0"/>
      <p:bldP spid="231442" grpId="0"/>
      <p:bldP spid="231443" grpId="0"/>
      <p:bldP spid="231444" grpId="0"/>
      <p:bldP spid="23146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>
          <a:xfrm>
            <a:off x="1093594" y="127692"/>
            <a:ext cx="9974580" cy="806376"/>
          </a:xfrm>
        </p:spPr>
        <p:txBody>
          <a:bodyPr/>
          <a:lstStyle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508840" y="4088104"/>
            <a:ext cx="30736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>
                <a:solidFill>
                  <a:schemeClr val="bg2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 i="0" dirty="0">
                <a:solidFill>
                  <a:schemeClr val="bg2"/>
                </a:solidFill>
                <a:latin typeface="黑体" panose="02010609060101010101" pitchFamily="49" charset="-122"/>
              </a:rPr>
              <a:t>初等变换法</a:t>
            </a:r>
            <a:endParaRPr lang="zh-CN" altLang="en-US" i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284605" y="920074"/>
            <a:ext cx="33974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>
                <a:solidFill>
                  <a:schemeClr val="bg2"/>
                </a:solidFill>
              </a:rPr>
              <a:t>1.  </a:t>
            </a:r>
            <a:r>
              <a:rPr lang="zh-CN" altLang="en-US" i="0">
                <a:solidFill>
                  <a:schemeClr val="bg2"/>
                </a:solidFill>
              </a:rPr>
              <a:t>矩阵秩的概念</a:t>
            </a:r>
            <a:endParaRPr lang="zh-CN" altLang="en-US" i="0">
              <a:solidFill>
                <a:schemeClr val="bg2"/>
              </a:solidFill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309794" y="3062832"/>
            <a:ext cx="38350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>
                <a:solidFill>
                  <a:schemeClr val="bg2"/>
                </a:solidFill>
              </a:rPr>
              <a:t>3.  </a:t>
            </a:r>
            <a:r>
              <a:rPr lang="zh-CN" altLang="en-US" i="0" dirty="0">
                <a:solidFill>
                  <a:schemeClr val="bg2"/>
                </a:solidFill>
              </a:rPr>
              <a:t>求矩阵秩的方法</a:t>
            </a:r>
            <a:endParaRPr lang="zh-CN" altLang="en-US" i="0" dirty="0">
              <a:solidFill>
                <a:schemeClr val="bg2"/>
              </a:solidFill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508840" y="3553630"/>
            <a:ext cx="263602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>
                <a:latin typeface="黑体" panose="02010609060101010101" pitchFamily="49" charset="-122"/>
              </a:rPr>
              <a:t>(1)</a:t>
            </a:r>
            <a:r>
              <a:rPr lang="zh-CN" altLang="en-US" i="0" dirty="0">
                <a:latin typeface="黑体" panose="02010609060101010101" pitchFamily="49" charset="-122"/>
              </a:rPr>
              <a:t>利用定义</a:t>
            </a:r>
            <a:endParaRPr lang="zh-CN" altLang="en-US" i="0" dirty="0">
              <a:latin typeface="黑体" panose="02010609060101010101" pitchFamily="49" charset="-122"/>
            </a:endParaRP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90149" y="1555031"/>
            <a:ext cx="6791012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chemeClr val="bg2"/>
                </a:solidFill>
                <a:latin typeface="+mj-lt"/>
              </a:rPr>
              <a:t>２</a:t>
            </a:r>
            <a:r>
              <a:rPr lang="zh-CN" altLang="en-US" i="0" dirty="0" smtClean="0">
                <a:latin typeface="黑体" panose="02010609060101010101" pitchFamily="49" charset="-122"/>
              </a:rPr>
              <a:t>．矩阵的秩</a:t>
            </a:r>
            <a:r>
              <a:rPr lang="zh-CN" altLang="en-US" i="0" dirty="0">
                <a:latin typeface="黑体" panose="02010609060101010101" pitchFamily="49" charset="-122"/>
              </a:rPr>
              <a:t>与向量</a:t>
            </a:r>
            <a:r>
              <a:rPr lang="zh-CN" altLang="en-US" i="0" dirty="0" smtClean="0">
                <a:latin typeface="黑体" panose="02010609060101010101" pitchFamily="49" charset="-122"/>
              </a:rPr>
              <a:t>组秩</a:t>
            </a:r>
            <a:r>
              <a:rPr lang="zh-CN" altLang="en-US" i="0" dirty="0">
                <a:latin typeface="黑体" panose="02010609060101010101" pitchFamily="49" charset="-122"/>
              </a:rPr>
              <a:t>的关系：</a:t>
            </a:r>
            <a:endParaRPr lang="zh-CN" altLang="en-US" i="0" dirty="0">
              <a:latin typeface="黑体" panose="02010609060101010101" pitchFamily="49" charset="-122"/>
            </a:endParaRPr>
          </a:p>
          <a:p>
            <a:r>
              <a:rPr lang="zh-CN" altLang="en-US" i="0" dirty="0">
                <a:ea typeface="宋体" panose="02010600030101010101" pitchFamily="2" charset="-122"/>
              </a:rPr>
              <a:t>　　</a:t>
            </a:r>
            <a:r>
              <a:rPr lang="zh-CN" altLang="en-US" i="0" dirty="0">
                <a:latin typeface="黑体" panose="02010609060101010101" pitchFamily="49" charset="-122"/>
              </a:rPr>
              <a:t>矩阵的秩＝矩阵列向量组的秩</a:t>
            </a:r>
            <a:endParaRPr lang="zh-CN" altLang="en-US" i="0" dirty="0">
              <a:latin typeface="黑体" panose="02010609060101010101" pitchFamily="49" charset="-122"/>
            </a:endParaRPr>
          </a:p>
          <a:p>
            <a:r>
              <a:rPr lang="zh-CN" altLang="en-US" i="0" dirty="0">
                <a:latin typeface="黑体" panose="02010609060101010101" pitchFamily="49" charset="-122"/>
              </a:rPr>
              <a:t>　　　　　　＝矩阵行向量组的秩</a:t>
            </a:r>
            <a:endParaRPr lang="zh-CN" altLang="en-US" i="0" dirty="0">
              <a:latin typeface="黑体" panose="02010609060101010101" pitchFamily="49" charset="-122"/>
            </a:endParaRP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284605" y="5357769"/>
            <a:ext cx="8979111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>
                <a:latin typeface="+mj-ea"/>
                <a:ea typeface="+mj-ea"/>
              </a:rPr>
              <a:t>5</a:t>
            </a:r>
            <a:r>
              <a:rPr lang="zh-CN" altLang="en-US" i="0" dirty="0" smtClean="0">
                <a:latin typeface="+mj-ea"/>
                <a:ea typeface="+mj-ea"/>
              </a:rPr>
              <a:t>． 求</a:t>
            </a:r>
            <a:r>
              <a:rPr lang="zh-CN" altLang="en-US" i="0" dirty="0">
                <a:latin typeface="+mj-ea"/>
                <a:ea typeface="+mj-ea"/>
              </a:rPr>
              <a:t>向量组的秩以及最大无关组的方法：</a:t>
            </a:r>
            <a:endParaRPr lang="zh-CN" altLang="en-US" i="0" dirty="0">
              <a:latin typeface="+mj-ea"/>
              <a:ea typeface="+mj-ea"/>
            </a:endParaRPr>
          </a:p>
          <a:p>
            <a:r>
              <a:rPr lang="zh-CN" altLang="en-US" i="0" dirty="0">
                <a:latin typeface="+mj-ea"/>
                <a:ea typeface="+mj-ea"/>
              </a:rPr>
              <a:t>　　将向量组中的向量作为列向量构成一个矩</a:t>
            </a:r>
            <a:endParaRPr lang="zh-CN" altLang="en-US" i="0" dirty="0">
              <a:latin typeface="+mj-ea"/>
              <a:ea typeface="+mj-ea"/>
            </a:endParaRPr>
          </a:p>
          <a:p>
            <a:r>
              <a:rPr lang="zh-CN" altLang="en-US" i="0" dirty="0">
                <a:latin typeface="+mj-ea"/>
                <a:ea typeface="+mj-ea"/>
              </a:rPr>
              <a:t>　　阵，然后进行初等行变换．</a:t>
            </a:r>
            <a:endParaRPr lang="zh-CN" altLang="en-US" i="0" dirty="0">
              <a:latin typeface="+mj-ea"/>
              <a:ea typeface="+mj-ea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284606" y="4712318"/>
            <a:ext cx="38350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0" dirty="0"/>
              <a:t>4. </a:t>
            </a:r>
            <a:r>
              <a:rPr lang="zh-CN" altLang="en-US" i="0" dirty="0"/>
              <a:t>矩阵秩相关结论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  <p:bldP spid="22538" grpId="0" autoUpdateAnimBg="0"/>
      <p:bldP spid="22539" grpId="0" autoUpdateAnimBg="0"/>
      <p:bldP spid="22540" grpId="0" autoUpdateAnimBg="0"/>
      <p:bldP spid="148482" grpId="0" autoUpdateAnimBg="0"/>
      <p:bldP spid="148483" grpId="0" autoUpdateAnimBg="0"/>
      <p:bldP spid="1484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182989" y="977798"/>
          <a:ext cx="8899878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9" name="Equation" r:id="rId1" imgW="6731000" imgH="533400" progId="Equation.3">
                  <p:embed/>
                </p:oleObj>
              </mc:Choice>
              <mc:Fallback>
                <p:oleObj name="Equation" r:id="rId1" imgW="6731000" imgH="533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989" y="977798"/>
                        <a:ext cx="8899878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082235" y="1819157"/>
          <a:ext cx="5037667" cy="342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0" name="Equation" r:id="rId3" imgW="3810000" imgH="3111500" progId="Equation.3">
                  <p:embed/>
                </p:oleObj>
              </mc:Choice>
              <mc:Fallback>
                <p:oleObj name="Equation" r:id="rId3" imgW="3810000" imgH="311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235" y="1819157"/>
                        <a:ext cx="5037667" cy="342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7569095" y="1803416"/>
          <a:ext cx="583530" cy="6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1" name="Equation" r:id="rId5" imgW="241300" imgH="304800" progId="Equation.DSMT4">
                  <p:embed/>
                </p:oleObj>
              </mc:Choice>
              <mc:Fallback>
                <p:oleObj name="Equation" r:id="rId5" imgW="2413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095" y="1803416"/>
                        <a:ext cx="583530" cy="62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997412" y="1847144"/>
            <a:ext cx="4030133" cy="58772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997412" y="2497843"/>
            <a:ext cx="4030133" cy="58772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997412" y="3652308"/>
            <a:ext cx="4030133" cy="58772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2997412" y="4785783"/>
            <a:ext cx="4030133" cy="58772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1108287" y="5744340"/>
            <a:ext cx="90416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>
                <a:ea typeface="宋体" panose="02010600030101010101" pitchFamily="2" charset="-122"/>
              </a:rPr>
              <a:t>向量组          　            称为矩阵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i="0">
                <a:ea typeface="宋体" panose="02010600030101010101" pitchFamily="2" charset="-122"/>
              </a:rPr>
              <a:t>的</a:t>
            </a:r>
            <a:r>
              <a:rPr lang="zh-CN" altLang="en-US" i="0">
                <a:solidFill>
                  <a:schemeClr val="accent2"/>
                </a:solidFill>
              </a:rPr>
              <a:t>行向量组</a:t>
            </a:r>
            <a:r>
              <a:rPr lang="zh-CN" altLang="en-US" i="0">
                <a:ea typeface="宋体" panose="02010600030101010101" pitchFamily="2" charset="-122"/>
              </a:rPr>
              <a:t>．</a:t>
            </a:r>
            <a:endParaRPr lang="zh-CN" altLang="en-US" i="0">
              <a:ea typeface="宋体" panose="02010600030101010101" pitchFamily="2" charset="-122"/>
            </a:endParaRP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2516808" y="5759736"/>
          <a:ext cx="2856777" cy="64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2" name="Equation" r:id="rId7" imgW="1117600" imgH="304800" progId="Equation.DSMT4">
                  <p:embed/>
                </p:oleObj>
              </mc:Choice>
              <mc:Fallback>
                <p:oleObj name="Equation" r:id="rId7" imgW="1117600" imgH="304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08" y="5759736"/>
                        <a:ext cx="2856777" cy="64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7550204" y="2517085"/>
          <a:ext cx="623411" cy="6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3" name="Equation" r:id="rId9" imgW="254000" imgH="304800" progId="Equation.DSMT4">
                  <p:embed/>
                </p:oleObj>
              </mc:Choice>
              <mc:Fallback>
                <p:oleObj name="Equation" r:id="rId9" imgW="254000" imgH="304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204" y="2517085"/>
                        <a:ext cx="623411" cy="62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7590085" y="3549107"/>
          <a:ext cx="581431" cy="6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4" name="Equation" r:id="rId11" imgW="241300" imgH="304800" progId="Equation.DSMT4">
                  <p:embed/>
                </p:oleObj>
              </mc:Choice>
              <mc:Fallback>
                <p:oleObj name="Equation" r:id="rId11" imgW="241300" imgH="304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085" y="3549107"/>
                        <a:ext cx="581431" cy="62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7508223" y="4729810"/>
          <a:ext cx="705273" cy="6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5" name="Equation" r:id="rId13" imgW="292100" imgH="304800" progId="Equation.DSMT4">
                  <p:embed/>
                </p:oleObj>
              </mc:Choice>
              <mc:Fallback>
                <p:oleObj name="Equation" r:id="rId13" imgW="292100" imgH="304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223" y="4729810"/>
                        <a:ext cx="705273" cy="62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29" name="Group 41"/>
          <p:cNvGrpSpPr/>
          <p:nvPr/>
        </p:nvGrpSpPr>
        <p:grpSpPr bwMode="auto">
          <a:xfrm>
            <a:off x="2999512" y="1794669"/>
            <a:ext cx="5216083" cy="3570097"/>
            <a:chOff x="2183" y="941"/>
            <a:chExt cx="2485" cy="2041"/>
          </a:xfrm>
        </p:grpSpPr>
        <p:graphicFrame>
          <p:nvGraphicFramePr>
            <p:cNvPr id="63521" name="Object 33"/>
            <p:cNvGraphicFramePr>
              <a:graphicFrameLocks noChangeAspect="1"/>
            </p:cNvGraphicFramePr>
            <p:nvPr/>
          </p:nvGraphicFramePr>
          <p:xfrm>
            <a:off x="4361" y="941"/>
            <a:ext cx="27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6" name="Equation" r:id="rId15" imgW="241300" imgH="304800" progId="Equation.DSMT4">
                    <p:embed/>
                  </p:oleObj>
                </mc:Choice>
                <mc:Fallback>
                  <p:oleObj name="Equation" r:id="rId15" imgW="241300" imgH="304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941"/>
                          <a:ext cx="27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2183" y="96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2183" y="133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2183" y="199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2183" y="264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526" name="Object 38"/>
            <p:cNvGraphicFramePr>
              <a:graphicFrameLocks noChangeAspect="1"/>
            </p:cNvGraphicFramePr>
            <p:nvPr/>
          </p:nvGraphicFramePr>
          <p:xfrm>
            <a:off x="4352" y="1349"/>
            <a:ext cx="29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7" name="Equation" r:id="rId17" imgW="254000" imgH="304800" progId="Equation.DSMT4">
                    <p:embed/>
                  </p:oleObj>
                </mc:Choice>
                <mc:Fallback>
                  <p:oleObj name="Equation" r:id="rId17" imgW="254000" imgH="3048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1349"/>
                          <a:ext cx="297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7" name="Object 39"/>
            <p:cNvGraphicFramePr>
              <a:graphicFrameLocks noChangeAspect="1"/>
            </p:cNvGraphicFramePr>
            <p:nvPr/>
          </p:nvGraphicFramePr>
          <p:xfrm>
            <a:off x="4371" y="1939"/>
            <a:ext cx="27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8" name="Equation" r:id="rId19" imgW="241300" imgH="304800" progId="Equation.DSMT4">
                    <p:embed/>
                  </p:oleObj>
                </mc:Choice>
                <mc:Fallback>
                  <p:oleObj name="Equation" r:id="rId19" imgW="241300" imgH="3048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939"/>
                          <a:ext cx="277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8" name="Object 40"/>
            <p:cNvGraphicFramePr>
              <a:graphicFrameLocks noChangeAspect="1"/>
            </p:cNvGraphicFramePr>
            <p:nvPr/>
          </p:nvGraphicFramePr>
          <p:xfrm>
            <a:off x="4332" y="2614"/>
            <a:ext cx="33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9" name="Equation" r:id="rId21" imgW="292100" imgH="304800" progId="Equation.DSMT4">
                    <p:embed/>
                  </p:oleObj>
                </mc:Choice>
                <mc:Fallback>
                  <p:oleObj name="Equation" r:id="rId21" imgW="292100" imgH="304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614"/>
                          <a:ext cx="33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4" grpId="1" animBg="1"/>
      <p:bldP spid="63497" grpId="0" animBg="1"/>
      <p:bldP spid="63497" grpId="1" animBg="1"/>
      <p:bldP spid="63500" grpId="0" animBg="1"/>
      <p:bldP spid="63500" grpId="1" animBg="1"/>
      <p:bldP spid="63503" grpId="0" animBg="1"/>
      <p:bldP spid="63503" grpId="1" animBg="1"/>
      <p:bldP spid="63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209040" y="524757"/>
            <a:ext cx="1027684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chemeClr val="bg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i="0" dirty="0"/>
              <a:t>反之，由有限个向量所组成的向量组可以构成一个矩阵</a:t>
            </a:r>
            <a:r>
              <a:rPr lang="en-US" altLang="zh-CN" i="0" dirty="0">
                <a:ea typeface="宋体" panose="02010600030101010101" pitchFamily="2" charset="-122"/>
              </a:rPr>
              <a:t>.</a:t>
            </a:r>
            <a:endParaRPr lang="en-US" altLang="zh-CN" i="0" dirty="0">
              <a:ea typeface="宋体" panose="02010600030101010101" pitchFamily="2" charset="-12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190625" y="1685924"/>
          <a:ext cx="10039151" cy="129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5" name="Equation" r:id="rId1" imgW="79248000" imgH="10668000" progId="Equation.DSMT4">
                  <p:embed/>
                </p:oleObj>
              </mc:Choice>
              <mc:Fallback>
                <p:oleObj name="Equation" r:id="rId1" imgW="79248000" imgH="1066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685924"/>
                        <a:ext cx="10039151" cy="1297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01320" y="4138290"/>
          <a:ext cx="5795416" cy="186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6" name="Equation" r:id="rId3" imgW="1778000" imgH="685800" progId="Equation.DSMT4">
                  <p:embed/>
                </p:oleObj>
              </mc:Choice>
              <mc:Fallback>
                <p:oleObj name="Equation" r:id="rId3" imgW="17780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320" y="4138290"/>
                        <a:ext cx="5795416" cy="186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341344" y="3922266"/>
          <a:ext cx="178837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7" name="Equation" r:id="rId5" imgW="927100" imgH="1257300" progId="Equation.DSMT4">
                  <p:embed/>
                </p:oleObj>
              </mc:Choice>
              <mc:Fallback>
                <p:oleObj name="Equation" r:id="rId5" imgW="927100" imgH="1257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344" y="3922266"/>
                        <a:ext cx="1788372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541144" y="2410098"/>
          <a:ext cx="49685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8" name="Equation" r:id="rId7" imgW="3898900" imgH="571500" progId="Equation.3">
                  <p:embed/>
                </p:oleObj>
              </mc:Choice>
              <mc:Fallback>
                <p:oleObj name="Equation" r:id="rId7" imgW="38989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144" y="2410098"/>
                        <a:ext cx="4968552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711945" y="4572383"/>
          <a:ext cx="6284489" cy="683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Equation" r:id="rId1" imgW="1752600" imgH="228600" progId="Equation.DSMT4">
                  <p:embed/>
                </p:oleObj>
              </mc:Choice>
              <mc:Fallback>
                <p:oleObj name="Equation" r:id="rId1" imgW="1752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45" y="4572383"/>
                        <a:ext cx="6284489" cy="683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24107" y="851856"/>
            <a:ext cx="5244114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900" i="0"/>
              <a:t>线性方程组的向量表示</a:t>
            </a:r>
            <a:endParaRPr lang="zh-CN" altLang="en-US" sz="3900" i="0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392892" y="1735197"/>
          <a:ext cx="6683304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Equation" r:id="rId3" imgW="5054600" imgH="2044700" progId="Equation.3">
                  <p:embed/>
                </p:oleObj>
              </mc:Choice>
              <mc:Fallback>
                <p:oleObj name="Equation" r:id="rId3" imgW="50546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892" y="1735197"/>
                        <a:ext cx="6683304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1" name="Group 5"/>
          <p:cNvGrpSpPr/>
          <p:nvPr/>
        </p:nvGrpSpPr>
        <p:grpSpPr bwMode="auto">
          <a:xfrm>
            <a:off x="2617489" y="1763183"/>
            <a:ext cx="833313" cy="3442406"/>
            <a:chOff x="1056" y="1008"/>
            <a:chExt cx="432" cy="1968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559" name="Group 23"/>
          <p:cNvGrpSpPr/>
          <p:nvPr/>
        </p:nvGrpSpPr>
        <p:grpSpPr bwMode="auto">
          <a:xfrm>
            <a:off x="4204353" y="1763183"/>
            <a:ext cx="755650" cy="3442406"/>
            <a:chOff x="2003" y="1008"/>
            <a:chExt cx="360" cy="1968"/>
          </a:xfrm>
        </p:grpSpPr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018" y="1008"/>
              <a:ext cx="345" cy="1344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003" y="2688"/>
              <a:ext cx="287" cy="288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154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560" name="Group 24"/>
          <p:cNvGrpSpPr/>
          <p:nvPr/>
        </p:nvGrpSpPr>
        <p:grpSpPr bwMode="auto">
          <a:xfrm>
            <a:off x="6649721" y="1763183"/>
            <a:ext cx="768244" cy="3442406"/>
            <a:chOff x="3168" y="1008"/>
            <a:chExt cx="366" cy="1968"/>
          </a:xfrm>
        </p:grpSpPr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168" y="1008"/>
              <a:ext cx="347" cy="134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3198" y="2688"/>
              <a:ext cx="33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561" name="Group 25"/>
          <p:cNvGrpSpPr/>
          <p:nvPr/>
        </p:nvGrpSpPr>
        <p:grpSpPr bwMode="auto">
          <a:xfrm>
            <a:off x="8331042" y="1763184"/>
            <a:ext cx="755650" cy="3396927"/>
            <a:chOff x="3969" y="1008"/>
            <a:chExt cx="360" cy="1942"/>
          </a:xfrm>
        </p:grpSpPr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3969" y="1008"/>
              <a:ext cx="360" cy="1344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4013" y="2662"/>
              <a:ext cx="280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4147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1108287" y="5607903"/>
            <a:ext cx="897911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/>
              <a:t>方程组与增广矩阵的列向量组之间</a:t>
            </a:r>
            <a:r>
              <a:rPr lang="zh-CN" altLang="en-US" i="0">
                <a:solidFill>
                  <a:srgbClr val="A50021"/>
                </a:solidFill>
              </a:rPr>
              <a:t>一一对应</a:t>
            </a:r>
            <a:r>
              <a:rPr lang="zh-CN" altLang="en-US" i="0">
                <a:ea typeface="宋体" panose="02010600030101010101" pitchFamily="2" charset="-122"/>
              </a:rPr>
              <a:t>．</a:t>
            </a:r>
            <a:endParaRPr lang="zh-CN" altLang="en-US" i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49210" y="177850"/>
            <a:ext cx="109685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zh-CN" altLang="en-US" i="0" dirty="0">
                <a:solidFill>
                  <a:srgbClr val="FF3300"/>
                </a:solidFill>
                <a:latin typeface="黑体" panose="02010609060101010101" pitchFamily="49" charset="-122"/>
              </a:rPr>
              <a:t>定义</a:t>
            </a:r>
            <a:r>
              <a:rPr lang="zh-CN" altLang="en-US" i="0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１</a:t>
            </a:r>
            <a:r>
              <a:rPr lang="zh-CN" altLang="en-US" i="0" dirty="0" smtClean="0">
                <a:latin typeface="黑体" panose="02010609060101010101" pitchFamily="49" charset="-122"/>
              </a:rPr>
              <a:t>给定向量组</a:t>
            </a:r>
            <a:r>
              <a:rPr lang="en-US" altLang="zh-CN" i="0" dirty="0">
                <a:ea typeface="宋体" panose="02010600030101010101" pitchFamily="2" charset="-122"/>
              </a:rPr>
              <a:t>A</a:t>
            </a:r>
            <a:r>
              <a:rPr lang="zh-CN" altLang="en-US" i="0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  <a:ea typeface="宋体" panose="02010600030101010101" pitchFamily="2" charset="-122"/>
              </a:rPr>
              <a:t>1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  <a:ea typeface="宋体" panose="02010600030101010101" pitchFamily="2" charset="-122"/>
              </a:rPr>
              <a:t>2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i="0" dirty="0">
                <a:ea typeface="宋体" panose="02010600030101010101" pitchFamily="2" charset="-122"/>
              </a:rPr>
              <a:t>…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m</a:t>
            </a:r>
            <a:r>
              <a:rPr lang="en-US" altLang="zh-CN" i="0" dirty="0">
                <a:ea typeface="宋体" panose="02010600030101010101" pitchFamily="2" charset="-122"/>
              </a:rPr>
              <a:t>, </a:t>
            </a:r>
            <a:r>
              <a:rPr lang="zh-CN" altLang="en-US" i="0" dirty="0" smtClean="0"/>
              <a:t>一组数</a:t>
            </a:r>
            <a:r>
              <a:rPr lang="en-US" altLang="zh-CN" dirty="0" smtClean="0">
                <a:latin typeface="+mn-lt"/>
              </a:rPr>
              <a:t>k</a:t>
            </a:r>
            <a:r>
              <a:rPr lang="en-US" altLang="zh-CN" i="0" baseline="-25000" dirty="0" smtClean="0"/>
              <a:t>1</a:t>
            </a:r>
            <a:r>
              <a:rPr lang="en-US" altLang="zh-CN" i="0" dirty="0"/>
              <a:t>, </a:t>
            </a:r>
            <a:r>
              <a:rPr lang="en-US" altLang="zh-CN" dirty="0">
                <a:latin typeface="+mn-lt"/>
              </a:rPr>
              <a:t>k</a:t>
            </a:r>
            <a:r>
              <a:rPr lang="en-US" altLang="zh-CN" i="0" baseline="-25000" dirty="0" smtClean="0"/>
              <a:t>2</a:t>
            </a:r>
            <a:r>
              <a:rPr lang="en-US" altLang="zh-CN" i="0" dirty="0"/>
              <a:t>, …, </a:t>
            </a:r>
            <a:r>
              <a:rPr lang="en-US" altLang="zh-CN" dirty="0" smtClean="0">
                <a:latin typeface="+mn-lt"/>
              </a:rPr>
              <a:t>k</a:t>
            </a:r>
            <a:r>
              <a:rPr lang="en-US" altLang="zh-CN" baseline="-25000" dirty="0" smtClean="0"/>
              <a:t>m</a:t>
            </a:r>
            <a:r>
              <a:rPr lang="en-US" altLang="zh-CN" i="0" dirty="0"/>
              <a:t>, </a:t>
            </a:r>
            <a:endParaRPr lang="zh-CN" altLang="en-US" i="0" dirty="0">
              <a:latin typeface="黑体" panose="02010609060101010101" pitchFamily="49" charset="-122"/>
            </a:endParaRP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523032" y="1257970"/>
          <a:ext cx="5321036" cy="56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5" name="Equation" r:id="rId1" imgW="42672000" imgH="5791200" progId="Equation.DSMT4">
                  <p:embed/>
                </p:oleObj>
              </mc:Choice>
              <mc:Fallback>
                <p:oleObj name="Equation" r:id="rId1" imgW="426720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2" y="1257970"/>
                        <a:ext cx="5321036" cy="564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93595" y="1812463"/>
            <a:ext cx="65699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i="0" dirty="0"/>
              <a:t>称为向量</a:t>
            </a:r>
            <a:r>
              <a:rPr lang="zh-CN" altLang="en-US" i="0" dirty="0" smtClean="0"/>
              <a:t>组</a:t>
            </a:r>
            <a:r>
              <a:rPr lang="en-US" altLang="zh-CN" i="0" dirty="0" smtClean="0"/>
              <a:t>A</a:t>
            </a:r>
            <a:r>
              <a:rPr lang="zh-CN" altLang="en-US" i="0" dirty="0" smtClean="0"/>
              <a:t>的</a:t>
            </a:r>
            <a:r>
              <a:rPr lang="zh-CN" altLang="en-US" i="0" dirty="0"/>
              <a:t>一个</a:t>
            </a:r>
            <a:r>
              <a:rPr lang="zh-CN" altLang="en-US" i="0" dirty="0" smtClean="0">
                <a:solidFill>
                  <a:schemeClr val="accent2"/>
                </a:solidFill>
              </a:rPr>
              <a:t>线性组合</a:t>
            </a:r>
            <a:r>
              <a:rPr lang="en-US" altLang="zh-CN" i="0" dirty="0" smtClean="0">
                <a:solidFill>
                  <a:schemeClr val="accent2"/>
                </a:solidFill>
              </a:rPr>
              <a:t>.</a:t>
            </a:r>
            <a:endParaRPr lang="zh-CN" altLang="en-US" i="0" dirty="0">
              <a:solidFill>
                <a:schemeClr val="accent2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516808" y="4224681"/>
          <a:ext cx="6068290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6" name="Equation" r:id="rId3" imgW="2743200" imgH="317500" progId="Equation.DSMT4">
                  <p:embed/>
                </p:oleObj>
              </mc:Choice>
              <mc:Fallback>
                <p:oleObj name="Equation" r:id="rId3" imgW="2743200" imgH="317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08" y="4224681"/>
                        <a:ext cx="6068290" cy="59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2160588" y="6061075"/>
          <a:ext cx="66246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7" name="Equation" r:id="rId5" imgW="50901600" imgH="5791200" progId="Equation.DSMT4">
                  <p:embed/>
                </p:oleObj>
              </mc:Choice>
              <mc:Fallback>
                <p:oleObj name="Equation" r:id="rId5" imgW="50901600" imgH="579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6061075"/>
                        <a:ext cx="662463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158664" y="3064884"/>
            <a:ext cx="1007428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en-US" altLang="zh-CN" i="0" dirty="0"/>
              <a:t>      </a:t>
            </a:r>
            <a:r>
              <a:rPr lang="zh-CN" altLang="en-US" i="0" dirty="0" smtClean="0"/>
              <a:t>给定向量</a:t>
            </a:r>
            <a:r>
              <a:rPr lang="zh-CN" altLang="en-US" i="0" dirty="0"/>
              <a:t>组 </a:t>
            </a:r>
            <a:r>
              <a:rPr lang="en-US" altLang="zh-CN" i="0" dirty="0">
                <a:ea typeface="宋体" panose="02010600030101010101" pitchFamily="2" charset="-122"/>
              </a:rPr>
              <a:t>A</a:t>
            </a:r>
            <a:r>
              <a:rPr lang="zh-CN" altLang="en-US" i="0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  <a:ea typeface="宋体" panose="02010600030101010101" pitchFamily="2" charset="-122"/>
              </a:rPr>
              <a:t>1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baseline="-25000" dirty="0">
                <a:latin typeface="Symbol" panose="05050102010706020507" pitchFamily="18" charset="2"/>
                <a:ea typeface="宋体" panose="02010600030101010101" pitchFamily="2" charset="-122"/>
              </a:rPr>
              <a:t>2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i="0" dirty="0">
                <a:ea typeface="宋体" panose="02010600030101010101" pitchFamily="2" charset="-122"/>
              </a:rPr>
              <a:t>…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m</a:t>
            </a:r>
            <a:r>
              <a:rPr lang="en-US" altLang="zh-CN" i="0" dirty="0">
                <a:ea typeface="宋体" panose="02010600030101010101" pitchFamily="2" charset="-122"/>
              </a:rPr>
              <a:t>, </a:t>
            </a:r>
            <a:r>
              <a:rPr lang="zh-CN" altLang="en-US" i="0" dirty="0"/>
              <a:t>和向量 </a:t>
            </a:r>
            <a:r>
              <a:rPr lang="en-US" altLang="zh-CN" dirty="0">
                <a:latin typeface="Symbol" panose="05050102010706020507" pitchFamily="18" charset="2"/>
              </a:rPr>
              <a:t>b</a:t>
            </a:r>
            <a:r>
              <a:rPr lang="zh-CN" altLang="en-US" i="0" dirty="0" smtClean="0"/>
              <a:t>，一</a:t>
            </a:r>
            <a:r>
              <a:rPr lang="zh-CN" altLang="en-US" i="0" dirty="0"/>
              <a:t>组数</a:t>
            </a:r>
            <a:r>
              <a:rPr lang="en-US" altLang="zh-CN" dirty="0">
                <a:latin typeface="Symbol" panose="05050102010706020507" pitchFamily="18" charset="2"/>
              </a:rPr>
              <a:t>l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, </a:t>
            </a:r>
            <a:r>
              <a:rPr lang="en-US" altLang="zh-CN" dirty="0">
                <a:latin typeface="Symbol" panose="05050102010706020507" pitchFamily="18" charset="2"/>
              </a:rPr>
              <a:t>l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 …, </a:t>
            </a:r>
            <a:r>
              <a:rPr lang="en-US" altLang="zh-CN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m</a:t>
            </a:r>
            <a:r>
              <a:rPr lang="en-US" altLang="zh-CN" i="0" dirty="0"/>
              <a:t>, </a:t>
            </a:r>
            <a:r>
              <a:rPr lang="zh-CN" altLang="en-US" i="0" dirty="0"/>
              <a:t>使得</a:t>
            </a:r>
            <a:endParaRPr lang="zh-CN" altLang="en-US" i="0" dirty="0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217437" y="5506449"/>
            <a:ext cx="3924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</a:rPr>
              <a:t>由向量组</a:t>
            </a:r>
            <a:r>
              <a:rPr lang="en-US" altLang="zh-CN" i="0" dirty="0">
                <a:solidFill>
                  <a:schemeClr val="accent2"/>
                </a:solidFill>
              </a:rPr>
              <a:t>A</a:t>
            </a:r>
            <a:r>
              <a:rPr lang="zh-CN" altLang="en-US" i="0" dirty="0">
                <a:solidFill>
                  <a:schemeClr val="accent2"/>
                </a:solidFill>
                <a:latin typeface="黑体" panose="02010609060101010101" pitchFamily="49" charset="-122"/>
              </a:rPr>
              <a:t>线性表示</a:t>
            </a:r>
            <a:r>
              <a:rPr lang="en-US" altLang="zh-CN" i="0" dirty="0">
                <a:solidFill>
                  <a:srgbClr val="000000"/>
                </a:solidFill>
              </a:rPr>
              <a:t>.</a:t>
            </a:r>
            <a:endParaRPr lang="en-US" altLang="zh-CN" i="0" dirty="0">
              <a:ea typeface="宋体" panose="02010600030101010101" pitchFamily="2" charset="-122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7519768" y="4950207"/>
            <a:ext cx="3713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这时称向量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zh-CN" altLang="en-US" i="0" dirty="0">
                <a:solidFill>
                  <a:srgbClr val="000000"/>
                </a:solidFill>
              </a:rPr>
              <a:t>能</a:t>
            </a:r>
            <a:endParaRPr lang="zh-CN" altLang="en-US" i="0" dirty="0">
              <a:solidFill>
                <a:srgbClr val="000000"/>
              </a:solidFill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1217437" y="4938270"/>
            <a:ext cx="7997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则向量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是向量组</a:t>
            </a:r>
            <a:r>
              <a:rPr lang="en-US" altLang="zh-CN" i="0" dirty="0">
                <a:solidFill>
                  <a:srgbClr val="000000"/>
                </a:solidFill>
              </a:rPr>
              <a:t>A</a:t>
            </a:r>
            <a:r>
              <a:rPr lang="zh-CN" altLang="en-US" i="0" dirty="0">
                <a:solidFill>
                  <a:srgbClr val="000000"/>
                </a:solidFill>
                <a:latin typeface="黑体" panose="02010609060101010101" pitchFamily="49" charset="-122"/>
              </a:rPr>
              <a:t>的</a:t>
            </a:r>
            <a:r>
              <a:rPr lang="zh-CN" altLang="en-US" i="0" dirty="0">
                <a:solidFill>
                  <a:srgbClr val="000000"/>
                </a:solidFill>
              </a:rPr>
              <a:t>线性组合</a:t>
            </a:r>
            <a:r>
              <a:rPr lang="en-US" altLang="zh-CN" i="0" dirty="0">
                <a:solidFill>
                  <a:srgbClr val="000000"/>
                </a:solidFill>
              </a:rPr>
              <a:t>,</a:t>
            </a:r>
            <a:endParaRPr lang="en-US" altLang="zh-CN" i="0" dirty="0">
              <a:solidFill>
                <a:srgbClr val="000000"/>
              </a:solidFill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392054" y="5449771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也即，线性方程组</a:t>
            </a:r>
            <a:endParaRPr lang="zh-CN" altLang="en-US" i="0" dirty="0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158664" y="6555964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有解</a:t>
            </a:r>
            <a:r>
              <a:rPr lang="en-US" altLang="zh-CN" i="0" dirty="0"/>
              <a:t>.</a:t>
            </a:r>
            <a:endParaRPr lang="en-US" altLang="zh-CN" i="0" dirty="0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145318" y="843110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i="0" dirty="0"/>
              <a:t>向量</a:t>
            </a:r>
            <a:endParaRPr lang="zh-CN" altLang="en-US" i="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125320" y="1794897"/>
            <a:ext cx="65699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, </a:t>
            </a:r>
            <a:r>
              <a:rPr lang="en-US" altLang="zh-CN" dirty="0"/>
              <a:t>k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 …, </a:t>
            </a:r>
            <a:r>
              <a:rPr lang="en-US" altLang="zh-CN" dirty="0"/>
              <a:t>k</a:t>
            </a:r>
            <a:r>
              <a:rPr lang="en-US" altLang="zh-CN" baseline="-25000" dirty="0"/>
              <a:t>m</a:t>
            </a:r>
            <a:r>
              <a:rPr lang="zh-CN" altLang="en-US" i="0" dirty="0" smtClean="0"/>
              <a:t>称为</a:t>
            </a:r>
            <a:endParaRPr lang="zh-CN" altLang="en-US" i="0" dirty="0">
              <a:solidFill>
                <a:schemeClr val="accent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082830" y="2449039"/>
            <a:ext cx="65699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i="0" dirty="0" smtClean="0"/>
              <a:t>线性组合的</a:t>
            </a:r>
            <a:r>
              <a:rPr lang="zh-CN" altLang="en-US" i="0" dirty="0" smtClean="0">
                <a:solidFill>
                  <a:srgbClr val="000099"/>
                </a:solidFill>
              </a:rPr>
              <a:t>系数</a:t>
            </a:r>
            <a:r>
              <a:rPr lang="en-US" altLang="zh-CN" i="0" dirty="0" smtClean="0"/>
              <a:t>.</a:t>
            </a:r>
            <a:endParaRPr lang="zh-CN" altLang="en-US" i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70" grpId="0"/>
      <p:bldP spid="66571" grpId="0"/>
      <p:bldP spid="66572" grpId="0"/>
      <p:bldP spid="66573" grpId="0"/>
      <p:bldP spid="66574" grpId="0"/>
      <p:bldP spid="66575" grpId="0"/>
      <p:bldP spid="66576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0</TotalTime>
  <Words>5867</Words>
  <Application>WPS 演示</Application>
  <PresentationFormat>自定义</PresentationFormat>
  <Paragraphs>696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166</vt:i4>
      </vt:variant>
      <vt:variant>
        <vt:lpstr>幻灯片标题</vt:lpstr>
      </vt:variant>
      <vt:variant>
        <vt:i4>51</vt:i4>
      </vt:variant>
    </vt:vector>
  </HeadingPairs>
  <TitlesOfParts>
    <vt:vector size="231" baseType="lpstr">
      <vt:lpstr>Arial</vt:lpstr>
      <vt:lpstr>宋体</vt:lpstr>
      <vt:lpstr>Wingdings</vt:lpstr>
      <vt:lpstr>Times New Roman</vt:lpstr>
      <vt:lpstr>黑体</vt:lpstr>
      <vt:lpstr>Arial Black</vt:lpstr>
      <vt:lpstr>Symbol</vt:lpstr>
      <vt:lpstr>微软雅黑</vt:lpstr>
      <vt:lpstr>Arial Unicode MS</vt:lpstr>
      <vt:lpstr>Calibri</vt:lpstr>
      <vt:lpstr>Times New Roman</vt:lpstr>
      <vt:lpstr>楷体_GB2312</vt:lpstr>
      <vt:lpstr>新宋体</vt:lpstr>
      <vt:lpstr>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第三章 线性方程组</vt:lpstr>
      <vt:lpstr>PowerPoint 演示文稿</vt:lpstr>
      <vt:lpstr>一、 n维向量的概念</vt:lpstr>
      <vt:lpstr>二、   维向量的表示方法</vt:lpstr>
      <vt:lpstr>一、向量、向量组与矩阵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二、线性相关性的概念和判定</vt:lpstr>
      <vt:lpstr>例2  设向量组a1,a2,…,ar线性相关，则任意添上若干个同维向量后，得到的向量组a1,a2,…,ar; ar+1,…, as (s&gt;r&gt;1)也必线性相关.</vt:lpstr>
      <vt:lpstr>PowerPoint 演示文稿</vt:lpstr>
      <vt:lpstr>       综合线性相关定义及单个向量线性相关定义，有</vt:lpstr>
      <vt:lpstr>PowerPoint 演示文稿</vt:lpstr>
      <vt:lpstr>PowerPoint 演示文稿</vt:lpstr>
      <vt:lpstr>例4  设a, b, g 线性无关，令 x=a, h= a+b, z= a-b-g ，   则x, h, z 是否线性相关? </vt:lpstr>
      <vt:lpstr>例5 设向量组 a1,a2,…,as  线性无关，而向量组a1,a2,…,as ;b  线性相关，则向量 b 必可经向量组a1,a2,…,as 线性表出.</vt:lpstr>
      <vt:lpstr>例6 证明上题中向量 b 可经向量组a1,a2,…,as 线性表出，表示法唯一.</vt:lpstr>
      <vt:lpstr>三、几个有关的结论</vt:lpstr>
      <vt:lpstr>推论	n阶行列式|A|≠0 它的n个行(列)向量线性无关.</vt:lpstr>
      <vt:lpstr>推论1 设向量组A:a1,a2,…,at  线性无关，且可经向量组B:b1,b2,…,bs  线性表出，则必有 t ≤ s.</vt:lpstr>
      <vt:lpstr>PowerPoint 演示文稿</vt:lpstr>
      <vt:lpstr>PowerPoint 演示文稿</vt:lpstr>
      <vt:lpstr>PowerPoint 演示文稿</vt:lpstr>
      <vt:lpstr>PowerPoint 演示文稿</vt:lpstr>
      <vt:lpstr>四、极大线性无关组和向量组的秩 </vt:lpstr>
      <vt:lpstr>PowerPoint 演示文稿</vt:lpstr>
      <vt:lpstr>定义5	向量组的极大线性无关组所含向量的个数，称为向量组的秩. </vt:lpstr>
      <vt:lpstr>PowerPoint 演示文稿</vt:lpstr>
      <vt:lpstr>小结</vt:lpstr>
      <vt:lpstr>练习</vt:lpstr>
      <vt:lpstr>§3.1.2 矩阵的秩</vt:lpstr>
      <vt:lpstr>一、矩阵秩的概念</vt:lpstr>
      <vt:lpstr>定理1 矩阵A的行秩等于A中一切非零子式的最高阶数.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二、矩阵的秩的相关结论和求法</vt:lpstr>
      <vt:lpstr>PowerPoint 演示文稿</vt:lpstr>
      <vt:lpstr>推论1	设A为n阶可逆矩阵，P=Pm×n， Q=Qn×s则  rAQ= rQ ， rPA= rP. 即任何矩阵乘上可逆矩阵后，其秩不变. </vt:lpstr>
      <vt:lpstr>例3 求A的秩 </vt:lpstr>
      <vt:lpstr>PowerPoint 演示文稿</vt:lpstr>
      <vt:lpstr>（补充）</vt:lpstr>
      <vt:lpstr>得到求一个向量组的极大无关组的具体办法 </vt:lpstr>
      <vt:lpstr>PowerPoint 演示文稿</vt:lpstr>
      <vt:lpstr>PowerPoint 演示文稿</vt:lpstr>
      <vt:lpstr>小结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EneDri</cp:lastModifiedBy>
  <cp:revision>411</cp:revision>
  <dcterms:created xsi:type="dcterms:W3CDTF">1990-03-28T00:00:00Z</dcterms:created>
  <dcterms:modified xsi:type="dcterms:W3CDTF">2021-11-07T15:08:40Z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1D0942F564824B1DBFBFEC0A14FCF1B0</vt:lpwstr>
  </property>
  <property fmtid="{D5CDD505-2E9C-101B-9397-08002B2CF9AE}" pid="3" name="KSOProductBuildVer">
    <vt:lpwstr>2052-11.1.0.11045</vt:lpwstr>
  </property>
</Properties>
</file>